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1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598A6-5713-4204-890E-73D34F3BF47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7766-9118-4D20-931D-DCEF1FE3CD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8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0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5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767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6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0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83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7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0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9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3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7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4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7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4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2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lfonso.mendoza@upaep.mx" TargetMode="External"/><Relationship Id="rId2" Type="http://schemas.openxmlformats.org/officeDocument/2006/relationships/hyperlink" Target="http://www.upaep.mx/ci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4800" y="-280893"/>
            <a:ext cx="9987787" cy="2634806"/>
          </a:xfrm>
        </p:spPr>
        <p:txBody>
          <a:bodyPr/>
          <a:lstStyle/>
          <a:p>
            <a:pPr algn="ctr"/>
            <a:r>
              <a:rPr lang="en-US" dirty="0" err="1" smtClean="0"/>
              <a:t>Costo</a:t>
            </a:r>
            <a:r>
              <a:rPr lang="en-US" dirty="0" smtClean="0"/>
              <a:t> de la canastas </a:t>
            </a:r>
            <a:r>
              <a:rPr lang="en-US" dirty="0" err="1" smtClean="0"/>
              <a:t>básicas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ciudad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1012" y="2353913"/>
            <a:ext cx="8791575" cy="1655762"/>
          </a:xfrm>
        </p:spPr>
        <p:txBody>
          <a:bodyPr/>
          <a:lstStyle/>
          <a:p>
            <a:pPr algn="ctr"/>
            <a:r>
              <a:rPr lang="en-US" sz="2400" dirty="0" smtClean="0"/>
              <a:t>Alfonso Mendoza-</a:t>
            </a:r>
            <a:r>
              <a:rPr lang="en-US" sz="2400" dirty="0" err="1" smtClean="0"/>
              <a:t>velázquez</a:t>
            </a:r>
            <a:r>
              <a:rPr lang="en-US" sz="2400" dirty="0" smtClean="0"/>
              <a:t> e Isaac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ortigoza</a:t>
            </a:r>
            <a:endParaRPr lang="en-US" sz="2400" dirty="0" smtClean="0"/>
          </a:p>
          <a:p>
            <a:pPr algn="ctr">
              <a:spcBef>
                <a:spcPts val="0"/>
              </a:spcBef>
            </a:pPr>
            <a:r>
              <a:rPr lang="en-US" dirty="0" smtClean="0"/>
              <a:t>Centro de </a:t>
            </a:r>
            <a:r>
              <a:rPr lang="en-US" dirty="0" err="1" smtClean="0"/>
              <a:t>investigación</a:t>
            </a:r>
            <a:r>
              <a:rPr lang="en-US" dirty="0" smtClean="0"/>
              <a:t> e </a:t>
            </a:r>
            <a:r>
              <a:rPr lang="en-US" dirty="0" err="1" smtClean="0"/>
              <a:t>inteligencia</a:t>
            </a:r>
            <a:r>
              <a:rPr lang="en-US" dirty="0" smtClean="0"/>
              <a:t> </a:t>
            </a:r>
            <a:r>
              <a:rPr lang="en-US" dirty="0" err="1" smtClean="0"/>
              <a:t>económica</a:t>
            </a:r>
            <a:r>
              <a:rPr lang="en-US" dirty="0" smtClean="0"/>
              <a:t> (</a:t>
            </a:r>
            <a:r>
              <a:rPr lang="en-US" dirty="0" err="1" smtClean="0"/>
              <a:t>ciie</a:t>
            </a:r>
            <a:r>
              <a:rPr lang="en-US" dirty="0" smtClean="0"/>
              <a:t>)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Universidad popular </a:t>
            </a:r>
            <a:r>
              <a:rPr lang="en-US" dirty="0" err="1" smtClean="0"/>
              <a:t>autónoma</a:t>
            </a:r>
            <a:r>
              <a:rPr lang="en-US" dirty="0" smtClean="0"/>
              <a:t> del </a:t>
            </a:r>
            <a:r>
              <a:rPr lang="en-US" dirty="0" err="1" smtClean="0"/>
              <a:t>estado</a:t>
            </a:r>
            <a:r>
              <a:rPr lang="en-US" dirty="0" smtClean="0"/>
              <a:t> de </a:t>
            </a:r>
            <a:r>
              <a:rPr lang="en-US" dirty="0" err="1" smtClean="0"/>
              <a:t>puebla</a:t>
            </a:r>
            <a:r>
              <a:rPr lang="en-US" dirty="0" smtClean="0"/>
              <a:t> (</a:t>
            </a:r>
            <a:r>
              <a:rPr lang="en-US" dirty="0" err="1" smtClean="0"/>
              <a:t>Upaep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230" y="3905714"/>
            <a:ext cx="6448425" cy="2166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408" y="257577"/>
            <a:ext cx="8661348" cy="63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291059"/>
            <a:ext cx="8615680" cy="63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977" y="167426"/>
            <a:ext cx="9002504" cy="66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24" y="180304"/>
            <a:ext cx="9073766" cy="658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1" y="180561"/>
            <a:ext cx="8876430" cy="6496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Canasta </a:t>
            </a:r>
            <a:r>
              <a:rPr lang="en-US" sz="4000" dirty="0" err="1" smtClean="0"/>
              <a:t>básica</a:t>
            </a:r>
            <a:r>
              <a:rPr lang="en-US" sz="4000" dirty="0" smtClean="0"/>
              <a:t> </a:t>
            </a:r>
            <a:r>
              <a:rPr lang="en-US" sz="4000" dirty="0" err="1" smtClean="0"/>
              <a:t>alimentaria</a:t>
            </a:r>
            <a:r>
              <a:rPr lang="en-US" sz="4000" dirty="0" smtClean="0"/>
              <a:t> y no </a:t>
            </a:r>
            <a:r>
              <a:rPr lang="en-US" sz="4000" dirty="0" err="1" smtClean="0"/>
              <a:t>alimentaria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5044" y="1350328"/>
            <a:ext cx="10221911" cy="4499291"/>
          </a:xfrm>
        </p:spPr>
        <p:txBody>
          <a:bodyPr>
            <a:normAutofit fontScale="92500"/>
          </a:bodyPr>
          <a:lstStyle/>
          <a:p>
            <a:r>
              <a:rPr lang="en-US" sz="3000" dirty="0" err="1" smtClean="0"/>
              <a:t>Componente</a:t>
            </a:r>
            <a:r>
              <a:rPr lang="en-US" sz="3000" dirty="0" smtClean="0"/>
              <a:t> </a:t>
            </a:r>
            <a:r>
              <a:rPr lang="en-US" sz="3000" dirty="0" err="1" smtClean="0"/>
              <a:t>utilizado</a:t>
            </a:r>
            <a:r>
              <a:rPr lang="en-US" sz="3000" dirty="0" smtClean="0"/>
              <a:t> </a:t>
            </a:r>
            <a:r>
              <a:rPr lang="en-US" sz="3000" dirty="0" err="1" smtClean="0"/>
              <a:t>en</a:t>
            </a:r>
            <a:r>
              <a:rPr lang="en-US" sz="3000" dirty="0" smtClean="0"/>
              <a:t> la </a:t>
            </a:r>
            <a:r>
              <a:rPr lang="en-US" sz="3000" dirty="0" err="1" smtClean="0"/>
              <a:t>medición</a:t>
            </a:r>
            <a:r>
              <a:rPr lang="en-US" sz="3000" dirty="0" smtClean="0"/>
              <a:t> de la </a:t>
            </a:r>
            <a:r>
              <a:rPr lang="en-US" sz="3000" dirty="0" err="1" smtClean="0"/>
              <a:t>pobreza</a:t>
            </a:r>
            <a:r>
              <a:rPr lang="en-US" sz="3000" dirty="0" smtClean="0"/>
              <a:t> de </a:t>
            </a:r>
            <a:r>
              <a:rPr lang="en-US" sz="3000" dirty="0" err="1" smtClean="0"/>
              <a:t>acuerdo</a:t>
            </a:r>
            <a:r>
              <a:rPr lang="en-US" sz="3000" dirty="0" smtClean="0"/>
              <a:t> con la Ley General de </a:t>
            </a:r>
            <a:r>
              <a:rPr lang="en-US" sz="3000" dirty="0" err="1" smtClean="0"/>
              <a:t>Desarrollo</a:t>
            </a:r>
            <a:r>
              <a:rPr lang="en-US" sz="3000" dirty="0" smtClean="0"/>
              <a:t> Social</a:t>
            </a:r>
          </a:p>
          <a:p>
            <a:pPr lvl="1"/>
            <a:r>
              <a:rPr lang="en-US" sz="2800" dirty="0" err="1" smtClean="0"/>
              <a:t>Línea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Bienestar</a:t>
            </a:r>
            <a:r>
              <a:rPr lang="en-US" sz="2800" dirty="0"/>
              <a:t> </a:t>
            </a:r>
            <a:r>
              <a:rPr lang="en-US" sz="2800" dirty="0" err="1" smtClean="0"/>
              <a:t>Mínimo</a:t>
            </a:r>
            <a:r>
              <a:rPr lang="en-US" sz="2800" dirty="0" smtClean="0"/>
              <a:t> (</a:t>
            </a:r>
            <a:r>
              <a:rPr lang="en-US" sz="2800" dirty="0"/>
              <a:t>Valor </a:t>
            </a:r>
            <a:r>
              <a:rPr lang="en-US" sz="2800" dirty="0" err="1" smtClean="0"/>
              <a:t>mensual</a:t>
            </a:r>
            <a:r>
              <a:rPr lang="en-US" sz="2800" dirty="0" smtClean="0"/>
              <a:t> </a:t>
            </a:r>
            <a:r>
              <a:rPr lang="en-US" sz="2800" dirty="0"/>
              <a:t>de la </a:t>
            </a:r>
            <a:r>
              <a:rPr lang="en-US" sz="2800" dirty="0" smtClean="0"/>
              <a:t>canasta </a:t>
            </a:r>
            <a:r>
              <a:rPr lang="en-US" sz="2800" dirty="0" err="1" smtClean="0"/>
              <a:t>alimentaria</a:t>
            </a:r>
            <a:r>
              <a:rPr lang="en-US" sz="2800" dirty="0" smtClean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smtClean="0"/>
              <a:t>persona </a:t>
            </a:r>
            <a:r>
              <a:rPr lang="en-US" sz="2800" dirty="0"/>
              <a:t>al </a:t>
            </a:r>
            <a:r>
              <a:rPr lang="en-US" sz="2800" dirty="0" err="1"/>
              <a:t>m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/>
              <a:t>Línea</a:t>
            </a:r>
            <a:r>
              <a:rPr lang="en-US" sz="2800" dirty="0"/>
              <a:t> de </a:t>
            </a:r>
            <a:r>
              <a:rPr lang="en-US" sz="2800" dirty="0" err="1"/>
              <a:t>Pobreza</a:t>
            </a:r>
            <a:r>
              <a:rPr lang="en-US" sz="2800" dirty="0"/>
              <a:t> Extrema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 smtClean="0"/>
              <a:t>Ingreso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Linea de </a:t>
            </a:r>
            <a:r>
              <a:rPr lang="en-US" sz="2800" dirty="0" err="1" smtClean="0"/>
              <a:t>Bienestar</a:t>
            </a:r>
            <a:r>
              <a:rPr lang="en-US" sz="2800" dirty="0" smtClean="0"/>
              <a:t>  (</a:t>
            </a:r>
            <a:r>
              <a:rPr lang="en-US" sz="2800" dirty="0" err="1" smtClean="0"/>
              <a:t>Línea</a:t>
            </a:r>
            <a:r>
              <a:rPr lang="en-US" sz="2800" dirty="0" smtClean="0"/>
              <a:t> de </a:t>
            </a:r>
            <a:r>
              <a:rPr lang="en-US" sz="2800" dirty="0" err="1" smtClean="0"/>
              <a:t>Pobreza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Ingresos</a:t>
            </a:r>
            <a:r>
              <a:rPr lang="en-US" sz="2800" dirty="0" smtClean="0"/>
              <a:t>, valor total de la canasta </a:t>
            </a:r>
            <a:r>
              <a:rPr lang="en-US" sz="2800" dirty="0" err="1" smtClean="0"/>
              <a:t>alimentaria</a:t>
            </a:r>
            <a:r>
              <a:rPr lang="en-US" sz="2800" dirty="0" smtClean="0"/>
              <a:t> + no </a:t>
            </a:r>
            <a:r>
              <a:rPr lang="en-US" sz="2800" dirty="0" err="1" smtClean="0"/>
              <a:t>alimentaria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persona al </a:t>
            </a:r>
            <a:r>
              <a:rPr lang="en-US" sz="2800" dirty="0" err="1" smtClean="0"/>
              <a:t>mes</a:t>
            </a:r>
            <a:r>
              <a:rPr lang="en-US" sz="2800" dirty="0" smtClean="0"/>
              <a:t>)</a:t>
            </a:r>
          </a:p>
          <a:p>
            <a:r>
              <a:rPr lang="en-US" sz="3000" dirty="0" smtClean="0"/>
              <a:t>A </a:t>
            </a:r>
            <a:r>
              <a:rPr lang="en-US" sz="3000" dirty="0" err="1" smtClean="0"/>
              <a:t>disposición</a:t>
            </a:r>
            <a:r>
              <a:rPr lang="en-US" sz="3000" dirty="0" smtClean="0"/>
              <a:t> del </a:t>
            </a:r>
            <a:r>
              <a:rPr lang="en-US" sz="3000" dirty="0" err="1" smtClean="0"/>
              <a:t>público</a:t>
            </a:r>
            <a:r>
              <a:rPr lang="en-US" sz="3000" dirty="0" smtClean="0"/>
              <a:t> </a:t>
            </a:r>
            <a:r>
              <a:rPr lang="en-US" sz="3000" dirty="0" err="1" smtClean="0"/>
              <a:t>desde</a:t>
            </a:r>
            <a:r>
              <a:rPr lang="en-US" sz="3000" dirty="0" smtClean="0"/>
              <a:t> </a:t>
            </a:r>
            <a:r>
              <a:rPr lang="en-US" sz="3000" dirty="0" err="1" smtClean="0"/>
              <a:t>febrero</a:t>
            </a:r>
            <a:r>
              <a:rPr lang="en-US" sz="3000" dirty="0" smtClean="0"/>
              <a:t> de 2015 </a:t>
            </a:r>
            <a:r>
              <a:rPr lang="en-US" sz="3000" dirty="0" err="1" smtClean="0"/>
              <a:t>por</a:t>
            </a:r>
            <a:r>
              <a:rPr lang="en-US" sz="3000" dirty="0" smtClean="0"/>
              <a:t> el CONEVAL.</a:t>
            </a:r>
          </a:p>
          <a:p>
            <a:r>
              <a:rPr lang="en-US" sz="3000" dirty="0" err="1" smtClean="0"/>
              <a:t>También</a:t>
            </a:r>
            <a:r>
              <a:rPr lang="en-US" sz="3000" dirty="0" smtClean="0"/>
              <a:t> </a:t>
            </a:r>
            <a:r>
              <a:rPr lang="en-US" sz="3000" dirty="0" err="1" smtClean="0"/>
              <a:t>los</a:t>
            </a:r>
            <a:r>
              <a:rPr lang="en-US" sz="3000" dirty="0" smtClean="0"/>
              <a:t> </a:t>
            </a:r>
            <a:r>
              <a:rPr lang="en-US" sz="3000" dirty="0" err="1" smtClean="0"/>
              <a:t>programas</a:t>
            </a:r>
            <a:r>
              <a:rPr lang="en-US" sz="3000" dirty="0" smtClean="0"/>
              <a:t> de </a:t>
            </a:r>
            <a:r>
              <a:rPr lang="en-US" sz="3000" dirty="0" err="1" smtClean="0"/>
              <a:t>cálculo</a:t>
            </a:r>
            <a:r>
              <a:rPr lang="en-US" sz="3000" dirty="0" smtClean="0"/>
              <a:t> </a:t>
            </a:r>
            <a:r>
              <a:rPr lang="en-US" sz="3000" dirty="0" err="1" smtClean="0"/>
              <a:t>en</a:t>
            </a:r>
            <a:r>
              <a:rPr lang="en-US" sz="3000" dirty="0" smtClean="0"/>
              <a:t> Stata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desarrollar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estadística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bienes</a:t>
            </a:r>
            <a:r>
              <a:rPr lang="en-US" dirty="0" smtClean="0"/>
              <a:t> que </a:t>
            </a:r>
            <a:r>
              <a:rPr lang="en-US" dirty="0" err="1" smtClean="0"/>
              <a:t>componen</a:t>
            </a:r>
            <a:r>
              <a:rPr lang="en-US" dirty="0" smtClean="0"/>
              <a:t> la Canasta </a:t>
            </a:r>
            <a:r>
              <a:rPr lang="en-US" dirty="0" err="1" smtClean="0"/>
              <a:t>Básica</a:t>
            </a:r>
            <a:r>
              <a:rPr lang="en-US" dirty="0" smtClean="0"/>
              <a:t> </a:t>
            </a:r>
            <a:r>
              <a:rPr lang="en-US" dirty="0" err="1" smtClean="0"/>
              <a:t>Alimentaria</a:t>
            </a:r>
            <a:r>
              <a:rPr lang="en-US" dirty="0" smtClean="0"/>
              <a:t> y No </a:t>
            </a:r>
            <a:r>
              <a:rPr lang="en-US" dirty="0" err="1" smtClean="0"/>
              <a:t>Alimentaria</a:t>
            </a:r>
            <a:r>
              <a:rPr lang="en-US" dirty="0" smtClean="0"/>
              <a:t> (</a:t>
            </a:r>
            <a:r>
              <a:rPr lang="en-US" dirty="0" err="1" smtClean="0"/>
              <a:t>niveles</a:t>
            </a:r>
            <a:r>
              <a:rPr lang="en-US" dirty="0" smtClean="0"/>
              <a:t>, </a:t>
            </a:r>
            <a:r>
              <a:rPr lang="en-US" dirty="0" err="1" smtClean="0"/>
              <a:t>inflación</a:t>
            </a:r>
            <a:r>
              <a:rPr lang="en-US" dirty="0" smtClean="0"/>
              <a:t>, </a:t>
            </a:r>
            <a:r>
              <a:rPr lang="en-US" dirty="0" err="1" smtClean="0"/>
              <a:t>graficas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Exportación</a:t>
            </a:r>
            <a:r>
              <a:rPr lang="en-US" dirty="0" smtClean="0"/>
              <a:t> de </a:t>
            </a:r>
            <a:r>
              <a:rPr lang="en-US" dirty="0" err="1" smtClean="0"/>
              <a:t>tablas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format Word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putdocx</a:t>
            </a:r>
            <a:r>
              <a:rPr lang="en-US" dirty="0" smtClean="0"/>
              <a:t> o </a:t>
            </a:r>
            <a:r>
              <a:rPr lang="en-US" dirty="0" err="1" smtClean="0"/>
              <a:t>putpdf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Comparación</a:t>
            </a:r>
            <a:r>
              <a:rPr lang="en-US" dirty="0" smtClean="0"/>
              <a:t> entre </a:t>
            </a:r>
            <a:r>
              <a:rPr lang="en-US" dirty="0" err="1" smtClean="0"/>
              <a:t>ciudades</a:t>
            </a:r>
            <a:r>
              <a:rPr lang="en-US" dirty="0" smtClean="0"/>
              <a:t> y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Integración</a:t>
            </a:r>
            <a:r>
              <a:rPr lang="en-US" dirty="0" smtClean="0"/>
              <a:t> de variables de </a:t>
            </a:r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adicionales</a:t>
            </a:r>
            <a:r>
              <a:rPr lang="en-US" dirty="0" smtClean="0"/>
              <a:t> (</a:t>
            </a:r>
            <a:r>
              <a:rPr lang="en-US" dirty="0" err="1" smtClean="0"/>
              <a:t>salario</a:t>
            </a:r>
            <a:r>
              <a:rPr lang="en-US" dirty="0" smtClean="0"/>
              <a:t>, horas de </a:t>
            </a:r>
            <a:r>
              <a:rPr lang="en-US" dirty="0" err="1" smtClean="0"/>
              <a:t>trabajo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Las </a:t>
            </a:r>
            <a:r>
              <a:rPr lang="en-US" dirty="0" err="1" smtClean="0"/>
              <a:t>sugerencias</a:t>
            </a:r>
            <a:r>
              <a:rPr lang="en-US" dirty="0" smtClean="0"/>
              <a:t> que </a:t>
            </a:r>
            <a:r>
              <a:rPr lang="en-US" dirty="0" err="1" smtClean="0"/>
              <a:t>puedan</a:t>
            </a:r>
            <a:r>
              <a:rPr lang="en-US" dirty="0" smtClean="0"/>
              <a:t> </a:t>
            </a:r>
            <a:r>
              <a:rPr lang="en-US" dirty="0" err="1" smtClean="0"/>
              <a:t>detectar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613" y="288318"/>
            <a:ext cx="9905998" cy="1478570"/>
          </a:xfrm>
        </p:spPr>
        <p:txBody>
          <a:bodyPr/>
          <a:lstStyle/>
          <a:p>
            <a:r>
              <a:rPr lang="en-US" dirty="0" smtClean="0"/>
              <a:t>Gracias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8600" y="1511300"/>
            <a:ext cx="8686800" cy="49276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ES" dirty="0"/>
              <a:t>Centro de Investigación e Inteligencia Económica (CIIE)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s-ES" dirty="0" smtClean="0"/>
              <a:t>Web</a:t>
            </a:r>
            <a:r>
              <a:rPr lang="es-ES" dirty="0"/>
              <a:t>: </a:t>
            </a:r>
            <a:r>
              <a:rPr lang="es-ES" dirty="0" smtClean="0">
                <a:hlinkClick r:id="rId2"/>
              </a:rPr>
              <a:t>www.upaep.mx/ciie</a:t>
            </a:r>
            <a:endParaRPr lang="es-ES" dirty="0" smtClean="0"/>
          </a:p>
          <a:p>
            <a:pPr marL="0" indent="0">
              <a:spcBef>
                <a:spcPts val="2000"/>
              </a:spcBef>
              <a:buNone/>
            </a:pPr>
            <a:r>
              <a:rPr lang="es-ES" dirty="0" smtClean="0"/>
              <a:t>Twitter</a:t>
            </a:r>
            <a:r>
              <a:rPr lang="es-ES" dirty="0"/>
              <a:t>: @</a:t>
            </a:r>
            <a:r>
              <a:rPr lang="es-ES" dirty="0" err="1"/>
              <a:t>ciie_upaep</a:t>
            </a:r>
            <a:r>
              <a:rPr lang="es-ES" dirty="0"/>
              <a:t>; @</a:t>
            </a:r>
            <a:r>
              <a:rPr lang="es-ES" dirty="0" err="1"/>
              <a:t>alfonso_mv</a:t>
            </a:r>
            <a:endParaRPr lang="es-ES" dirty="0"/>
          </a:p>
          <a:p>
            <a:pPr>
              <a:spcBef>
                <a:spcPts val="2000"/>
              </a:spcBef>
            </a:pPr>
            <a:endParaRPr lang="es-ES" dirty="0"/>
          </a:p>
          <a:p>
            <a:pPr marL="0" indent="0">
              <a:spcBef>
                <a:spcPts val="2000"/>
              </a:spcBef>
              <a:buNone/>
            </a:pPr>
            <a:r>
              <a:rPr lang="es-ES" dirty="0"/>
              <a:t>E-mail: </a:t>
            </a:r>
            <a:r>
              <a:rPr lang="es-ES" dirty="0">
                <a:hlinkClick r:id="rId3"/>
              </a:rPr>
              <a:t>alfonso.mendoza@upaep.mx</a:t>
            </a:r>
            <a:endParaRPr lang="en-US" dirty="0"/>
          </a:p>
          <a:p>
            <a:pPr marL="0" indent="0">
              <a:buNone/>
            </a:pPr>
            <a:r>
              <a:rPr lang="es-ES" dirty="0" err="1"/>
              <a:t>Reserach</a:t>
            </a:r>
            <a:r>
              <a:rPr lang="es-ES" dirty="0"/>
              <a:t> </a:t>
            </a:r>
            <a:r>
              <a:rPr lang="es-ES" dirty="0" err="1"/>
              <a:t>Gate</a:t>
            </a:r>
            <a:r>
              <a:rPr lang="es-ES" dirty="0"/>
              <a:t>: Alfonso Mendoza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8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59432"/>
            <a:ext cx="8971280" cy="6210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384300" y="6370319"/>
            <a:ext cx="543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Fuente: CONEVAL.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236376"/>
            <a:ext cx="9373150" cy="5940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587500" y="6238160"/>
            <a:ext cx="543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Fuente: CONEVAL.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6651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Canasta </a:t>
            </a:r>
            <a:r>
              <a:rPr lang="en-US" sz="4000" dirty="0" err="1" smtClean="0"/>
              <a:t>básica</a:t>
            </a:r>
            <a:r>
              <a:rPr lang="en-US" sz="4000" dirty="0" smtClean="0"/>
              <a:t> </a:t>
            </a:r>
            <a:r>
              <a:rPr lang="en-US" sz="4000" dirty="0" err="1" smtClean="0"/>
              <a:t>alimentaria</a:t>
            </a:r>
            <a:r>
              <a:rPr lang="en-US" sz="4000" dirty="0" smtClean="0"/>
              <a:t> </a:t>
            </a:r>
            <a:r>
              <a:rPr lang="en-US" sz="4000" dirty="0" err="1" smtClean="0"/>
              <a:t>por</a:t>
            </a:r>
            <a:r>
              <a:rPr lang="en-US" sz="4000" dirty="0" smtClean="0"/>
              <a:t> ciudad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6600" y="1257300"/>
            <a:ext cx="10731500" cy="5321299"/>
          </a:xfrm>
        </p:spPr>
        <p:txBody>
          <a:bodyPr>
            <a:noAutofit/>
          </a:bodyPr>
          <a:lstStyle/>
          <a:p>
            <a:r>
              <a:rPr lang="en-US" sz="2800" dirty="0" smtClean="0"/>
              <a:t>No </a:t>
            </a:r>
            <a:r>
              <a:rPr lang="en-US" sz="2800" dirty="0" err="1" smtClean="0"/>
              <a:t>existen</a:t>
            </a:r>
            <a:r>
              <a:rPr lang="en-US" sz="2800" dirty="0" smtClean="0"/>
              <a:t> </a:t>
            </a:r>
            <a:r>
              <a:rPr lang="en-US" sz="2800" dirty="0" err="1" smtClean="0"/>
              <a:t>cálculos</a:t>
            </a:r>
            <a:r>
              <a:rPr lang="en-US" sz="2800" dirty="0" smtClean="0"/>
              <a:t> de la Canasta </a:t>
            </a:r>
            <a:r>
              <a:rPr lang="en-US" sz="2800" dirty="0" err="1" smtClean="0"/>
              <a:t>Básica</a:t>
            </a:r>
            <a:r>
              <a:rPr lang="en-US" sz="2800" dirty="0" smtClean="0"/>
              <a:t> </a:t>
            </a:r>
            <a:r>
              <a:rPr lang="en-US" sz="2800" dirty="0" err="1" smtClean="0"/>
              <a:t>Alimentaria</a:t>
            </a:r>
            <a:r>
              <a:rPr lang="en-US" sz="2800" dirty="0" smtClean="0"/>
              <a:t> (</a:t>
            </a:r>
            <a:r>
              <a:rPr lang="en-US" sz="2800" dirty="0"/>
              <a:t>38 </a:t>
            </a:r>
            <a:r>
              <a:rPr lang="en-US" sz="2800" dirty="0" err="1" smtClean="0"/>
              <a:t>alimentos</a:t>
            </a:r>
            <a:r>
              <a:rPr lang="en-US" sz="2800" dirty="0" smtClean="0"/>
              <a:t>) y No </a:t>
            </a:r>
            <a:r>
              <a:rPr lang="en-US" sz="2800" dirty="0" err="1" smtClean="0"/>
              <a:t>Alimentaria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Ciudad (12 </a:t>
            </a:r>
            <a:r>
              <a:rPr lang="en-US" sz="2800" dirty="0" err="1" smtClean="0"/>
              <a:t>bienes</a:t>
            </a:r>
            <a:r>
              <a:rPr lang="en-US" sz="2800" dirty="0" smtClean="0"/>
              <a:t>), rural o </a:t>
            </a:r>
            <a:r>
              <a:rPr lang="en-US" sz="2800" dirty="0" err="1" smtClean="0"/>
              <a:t>urbana</a:t>
            </a:r>
            <a:endParaRPr lang="en-US" sz="2800" dirty="0" smtClean="0"/>
          </a:p>
          <a:p>
            <a:pPr lvl="1"/>
            <a:r>
              <a:rPr lang="en-US" sz="2600" dirty="0" err="1" smtClean="0"/>
              <a:t>En</a:t>
            </a:r>
            <a:r>
              <a:rPr lang="en-US" sz="2600" dirty="0" smtClean="0"/>
              <a:t> el </a:t>
            </a:r>
            <a:r>
              <a:rPr lang="en-US" sz="2600" dirty="0" err="1" smtClean="0"/>
              <a:t>mejor</a:t>
            </a:r>
            <a:r>
              <a:rPr lang="en-US" sz="2600" dirty="0" smtClean="0"/>
              <a:t> de </a:t>
            </a:r>
            <a:r>
              <a:rPr lang="en-US" sz="2600" dirty="0" err="1" smtClean="0"/>
              <a:t>los</a:t>
            </a:r>
            <a:r>
              <a:rPr lang="en-US" sz="2600" dirty="0" smtClean="0"/>
              <a:t> </a:t>
            </a:r>
            <a:r>
              <a:rPr lang="en-US" sz="2600" dirty="0" err="1" smtClean="0"/>
              <a:t>casos</a:t>
            </a:r>
            <a:r>
              <a:rPr lang="en-US" sz="2600" dirty="0" smtClean="0"/>
              <a:t> se da </a:t>
            </a:r>
            <a:r>
              <a:rPr lang="en-US" sz="2600" dirty="0" err="1" smtClean="0"/>
              <a:t>seguimiento</a:t>
            </a:r>
            <a:r>
              <a:rPr lang="en-US" sz="2600" dirty="0" smtClean="0"/>
              <a:t> a </a:t>
            </a:r>
            <a:r>
              <a:rPr lang="en-US" sz="2600" dirty="0" err="1" smtClean="0"/>
              <a:t>bienes</a:t>
            </a:r>
            <a:r>
              <a:rPr lang="en-US" sz="2600" dirty="0" smtClean="0"/>
              <a:t> </a:t>
            </a:r>
            <a:r>
              <a:rPr lang="en-US" sz="2600" dirty="0" err="1" smtClean="0"/>
              <a:t>específicos</a:t>
            </a:r>
            <a:r>
              <a:rPr lang="en-US" sz="2600" dirty="0" smtClean="0"/>
              <a:t>: la tortilla, el </a:t>
            </a:r>
            <a:r>
              <a:rPr lang="en-US" sz="2600" dirty="0" err="1" smtClean="0"/>
              <a:t>jitomate</a:t>
            </a:r>
            <a:r>
              <a:rPr lang="en-US" sz="2600" dirty="0" smtClean="0"/>
              <a:t>, </a:t>
            </a:r>
            <a:r>
              <a:rPr lang="en-US" sz="2600" dirty="0" err="1" smtClean="0"/>
              <a:t>transporte</a:t>
            </a:r>
            <a:r>
              <a:rPr lang="en-US" sz="2600" dirty="0" smtClean="0"/>
              <a:t> </a:t>
            </a:r>
            <a:r>
              <a:rPr lang="en-US" sz="2600" dirty="0" err="1" smtClean="0"/>
              <a:t>público</a:t>
            </a:r>
            <a:r>
              <a:rPr lang="en-US" sz="2600" dirty="0" smtClean="0"/>
              <a:t>, </a:t>
            </a:r>
            <a:r>
              <a:rPr lang="en-US" sz="2600" dirty="0" err="1" smtClean="0"/>
              <a:t>educación</a:t>
            </a:r>
            <a:r>
              <a:rPr lang="en-US" sz="2600" dirty="0" smtClean="0"/>
              <a:t>, etc.</a:t>
            </a:r>
          </a:p>
          <a:p>
            <a:r>
              <a:rPr lang="en-US" sz="2800" dirty="0" err="1" smtClean="0"/>
              <a:t>Cálculos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ciudad </a:t>
            </a:r>
            <a:r>
              <a:rPr lang="en-US" sz="2800" dirty="0" err="1" smtClean="0"/>
              <a:t>serían</a:t>
            </a:r>
            <a:r>
              <a:rPr lang="en-US" sz="2800" dirty="0" smtClean="0"/>
              <a:t> </a:t>
            </a:r>
            <a:r>
              <a:rPr lang="en-US" sz="2800" dirty="0" err="1" smtClean="0"/>
              <a:t>útiles</a:t>
            </a:r>
            <a:endParaRPr lang="en-US" sz="2800" dirty="0" smtClean="0"/>
          </a:p>
          <a:p>
            <a:pPr lvl="1"/>
            <a:r>
              <a:rPr lang="en-US" sz="2600" dirty="0" smtClean="0"/>
              <a:t>Para </a:t>
            </a:r>
            <a:r>
              <a:rPr lang="en-US" sz="2600" dirty="0" err="1" smtClean="0"/>
              <a:t>tener</a:t>
            </a:r>
            <a:r>
              <a:rPr lang="en-US" sz="2600" dirty="0" smtClean="0"/>
              <a:t> </a:t>
            </a:r>
            <a:r>
              <a:rPr lang="en-US" sz="2600" dirty="0" err="1" smtClean="0"/>
              <a:t>una</a:t>
            </a:r>
            <a:r>
              <a:rPr lang="en-US" sz="2600" dirty="0" smtClean="0"/>
              <a:t> idea </a:t>
            </a:r>
            <a:r>
              <a:rPr lang="en-US" sz="2600" dirty="0" err="1" smtClean="0"/>
              <a:t>más</a:t>
            </a:r>
            <a:r>
              <a:rPr lang="en-US" sz="2600" dirty="0" smtClean="0"/>
              <a:t> </a:t>
            </a:r>
            <a:r>
              <a:rPr lang="en-US" sz="2600" dirty="0" err="1" smtClean="0"/>
              <a:t>cercana</a:t>
            </a:r>
            <a:r>
              <a:rPr lang="en-US" sz="2600" dirty="0" smtClean="0"/>
              <a:t> de la </a:t>
            </a:r>
            <a:r>
              <a:rPr lang="en-US" sz="2600" dirty="0" err="1" smtClean="0"/>
              <a:t>evoluación</a:t>
            </a:r>
            <a:r>
              <a:rPr lang="en-US" sz="2600" dirty="0" smtClean="0"/>
              <a:t> de </a:t>
            </a:r>
            <a:r>
              <a:rPr lang="en-US" sz="2600" dirty="0" err="1" smtClean="0"/>
              <a:t>los</a:t>
            </a:r>
            <a:r>
              <a:rPr lang="en-US" sz="2600" dirty="0" smtClean="0"/>
              <a:t> </a:t>
            </a:r>
            <a:r>
              <a:rPr lang="en-US" sz="2600" dirty="0" err="1" smtClean="0"/>
              <a:t>costos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Para </a:t>
            </a:r>
            <a:r>
              <a:rPr lang="en-US" sz="2600" dirty="0" err="1" smtClean="0"/>
              <a:t>generar</a:t>
            </a:r>
            <a:r>
              <a:rPr lang="en-US" sz="2600" dirty="0" smtClean="0"/>
              <a:t> </a:t>
            </a:r>
            <a:r>
              <a:rPr lang="en-US" sz="2600" dirty="0" err="1" smtClean="0"/>
              <a:t>análisis</a:t>
            </a:r>
            <a:r>
              <a:rPr lang="en-US" sz="2600" dirty="0" smtClean="0"/>
              <a:t> </a:t>
            </a:r>
            <a:r>
              <a:rPr lang="en-US" sz="2600" dirty="0" err="1" smtClean="0"/>
              <a:t>salarial</a:t>
            </a:r>
            <a:r>
              <a:rPr lang="en-US" sz="2600" dirty="0" smtClean="0"/>
              <a:t>, </a:t>
            </a:r>
            <a:r>
              <a:rPr lang="en-US" sz="2600" dirty="0" err="1" smtClean="0"/>
              <a:t>comparar</a:t>
            </a:r>
            <a:r>
              <a:rPr lang="en-US" sz="2600" dirty="0" smtClean="0"/>
              <a:t> con la </a:t>
            </a:r>
            <a:r>
              <a:rPr lang="en-US" sz="2600" dirty="0" err="1" smtClean="0"/>
              <a:t>evolución</a:t>
            </a:r>
            <a:r>
              <a:rPr lang="en-US" sz="2600" dirty="0" smtClean="0"/>
              <a:t> general de </a:t>
            </a:r>
            <a:r>
              <a:rPr lang="en-US" sz="2600" dirty="0" err="1" smtClean="0"/>
              <a:t>los</a:t>
            </a:r>
            <a:r>
              <a:rPr lang="en-US" sz="2600" dirty="0" smtClean="0"/>
              <a:t> </a:t>
            </a:r>
            <a:r>
              <a:rPr lang="en-US" sz="2600" dirty="0" err="1" smtClean="0"/>
              <a:t>precios</a:t>
            </a:r>
            <a:r>
              <a:rPr lang="en-US" sz="2600" dirty="0" smtClean="0"/>
              <a:t> (INPC), etc.</a:t>
            </a:r>
          </a:p>
          <a:p>
            <a:pPr lvl="1"/>
            <a:r>
              <a:rPr lang="en-US" sz="2600" dirty="0" smtClean="0"/>
              <a:t>Como </a:t>
            </a:r>
            <a:r>
              <a:rPr lang="en-US" sz="2600" dirty="0" err="1" smtClean="0"/>
              <a:t>herramienta</a:t>
            </a:r>
            <a:r>
              <a:rPr lang="en-US" sz="2600" dirty="0" smtClean="0"/>
              <a:t> de </a:t>
            </a:r>
            <a:r>
              <a:rPr lang="en-US" sz="2600" dirty="0" err="1" smtClean="0"/>
              <a:t>apoyo</a:t>
            </a:r>
            <a:r>
              <a:rPr lang="en-US" sz="2600" dirty="0" smtClean="0"/>
              <a:t> de </a:t>
            </a:r>
            <a:r>
              <a:rPr lang="en-US" sz="2600" dirty="0" err="1" smtClean="0"/>
              <a:t>aproximación</a:t>
            </a:r>
            <a:r>
              <a:rPr lang="en-US" sz="2600" dirty="0" smtClean="0"/>
              <a:t> de la </a:t>
            </a:r>
            <a:r>
              <a:rPr lang="en-US" sz="2600" dirty="0" err="1" smtClean="0"/>
              <a:t>pobreza</a:t>
            </a:r>
            <a:r>
              <a:rPr lang="en-US" sz="2600" dirty="0" smtClean="0"/>
              <a:t> </a:t>
            </a:r>
            <a:r>
              <a:rPr lang="en-US" sz="2600" dirty="0" err="1" smtClean="0"/>
              <a:t>por</a:t>
            </a:r>
            <a:r>
              <a:rPr lang="en-US" sz="2600" dirty="0" smtClean="0"/>
              <a:t> ciudad</a:t>
            </a:r>
          </a:p>
          <a:p>
            <a:pPr lvl="1"/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5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1" y="97818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Cálculo</a:t>
            </a:r>
            <a:r>
              <a:rPr lang="en-US" sz="4000" dirty="0" smtClean="0"/>
              <a:t> de la </a:t>
            </a:r>
            <a:r>
              <a:rPr lang="en-US" sz="4000" dirty="0" err="1" smtClean="0"/>
              <a:t>cba</a:t>
            </a:r>
            <a:r>
              <a:rPr lang="en-US" sz="4000" dirty="0" smtClean="0"/>
              <a:t> y </a:t>
            </a:r>
            <a:r>
              <a:rPr lang="en-US" sz="4000" dirty="0" err="1" smtClean="0"/>
              <a:t>cbna</a:t>
            </a:r>
            <a:r>
              <a:rPr lang="en-US" sz="4000" dirty="0" smtClean="0"/>
              <a:t> </a:t>
            </a:r>
            <a:r>
              <a:rPr lang="en-US" sz="4000" dirty="0" err="1" smtClean="0"/>
              <a:t>por</a:t>
            </a:r>
            <a:r>
              <a:rPr lang="en-US" sz="4000" dirty="0" smtClean="0"/>
              <a:t> ciudad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1" y="1157286"/>
            <a:ext cx="10096500" cy="534511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Empleamos</a:t>
            </a:r>
            <a:r>
              <a:rPr lang="en-US" sz="2800" dirty="0" smtClean="0"/>
              <a:t> el </a:t>
            </a:r>
            <a:r>
              <a:rPr lang="en-US" sz="2800" dirty="0" err="1" smtClean="0"/>
              <a:t>consumo</a:t>
            </a:r>
            <a:r>
              <a:rPr lang="en-US" sz="2800" dirty="0" smtClean="0"/>
              <a:t> (gr/</a:t>
            </a:r>
            <a:r>
              <a:rPr lang="en-US" sz="2800" dirty="0" err="1" smtClean="0"/>
              <a:t>día</a:t>
            </a:r>
            <a:r>
              <a:rPr lang="en-US" sz="2800" dirty="0" smtClean="0"/>
              <a:t>) para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producto</a:t>
            </a:r>
            <a:r>
              <a:rPr lang="en-US" sz="2800" dirty="0" smtClean="0"/>
              <a:t> </a:t>
            </a:r>
            <a:r>
              <a:rPr lang="en-US" sz="2800" dirty="0" err="1" smtClean="0"/>
              <a:t>empleado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CONEVAL (Agosto 2008) de la CBA y CBNA</a:t>
            </a:r>
          </a:p>
          <a:p>
            <a:r>
              <a:rPr lang="en-US" sz="2800" dirty="0" smtClean="0"/>
              <a:t>Se </a:t>
            </a:r>
            <a:r>
              <a:rPr lang="en-US" sz="2800" dirty="0" err="1" smtClean="0"/>
              <a:t>obtienen</a:t>
            </a:r>
            <a:r>
              <a:rPr lang="en-US" sz="2800" dirty="0" smtClean="0"/>
              <a:t> del INEGI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precios</a:t>
            </a:r>
            <a:r>
              <a:rPr lang="en-US" sz="2800" dirty="0" smtClean="0"/>
              <a:t> </a:t>
            </a:r>
            <a:r>
              <a:rPr lang="en-US" sz="2800" dirty="0" err="1" smtClean="0"/>
              <a:t>promedio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Kg o L para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bien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cada</a:t>
            </a:r>
            <a:r>
              <a:rPr lang="en-US" sz="2800" dirty="0" smtClean="0"/>
              <a:t> ciudad.</a:t>
            </a:r>
          </a:p>
          <a:p>
            <a:r>
              <a:rPr lang="en-US" sz="2800" dirty="0" smtClean="0"/>
              <a:t>Se </a:t>
            </a:r>
            <a:r>
              <a:rPr lang="en-US" sz="2800" dirty="0" err="1" smtClean="0"/>
              <a:t>obtienen</a:t>
            </a:r>
            <a:r>
              <a:rPr lang="en-US" sz="2800" dirty="0" smtClean="0"/>
              <a:t> del INEG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índices</a:t>
            </a:r>
            <a:r>
              <a:rPr lang="en-US" sz="2800" dirty="0" smtClean="0"/>
              <a:t> de </a:t>
            </a:r>
            <a:r>
              <a:rPr lang="en-US" sz="2800" dirty="0" err="1" smtClean="0"/>
              <a:t>precios</a:t>
            </a:r>
            <a:r>
              <a:rPr lang="en-US" sz="2800" dirty="0" smtClean="0"/>
              <a:t> de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bien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ciudad.</a:t>
            </a:r>
          </a:p>
          <a:p>
            <a:r>
              <a:rPr lang="en-US" sz="2800" dirty="0" smtClean="0"/>
              <a:t>El </a:t>
            </a:r>
            <a:r>
              <a:rPr lang="en-US" sz="2800" dirty="0" err="1" smtClean="0"/>
              <a:t>precio</a:t>
            </a:r>
            <a:r>
              <a:rPr lang="en-US" sz="2800" dirty="0" smtClean="0"/>
              <a:t> de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producto</a:t>
            </a:r>
            <a:r>
              <a:rPr lang="en-US" sz="2800" dirty="0" smtClean="0"/>
              <a:t> se </a:t>
            </a:r>
            <a:r>
              <a:rPr lang="en-US" sz="2800" dirty="0" err="1" smtClean="0"/>
              <a:t>actualiza</a:t>
            </a:r>
            <a:r>
              <a:rPr lang="en-US" sz="2800" dirty="0" smtClean="0"/>
              <a:t> </a:t>
            </a:r>
            <a:r>
              <a:rPr lang="en-US" sz="2800" dirty="0" err="1" smtClean="0"/>
              <a:t>mes</a:t>
            </a:r>
            <a:r>
              <a:rPr lang="en-US" sz="2800" dirty="0" smtClean="0"/>
              <a:t> a </a:t>
            </a:r>
            <a:r>
              <a:rPr lang="en-US" sz="2800" dirty="0" err="1" smtClean="0"/>
              <a:t>mes</a:t>
            </a:r>
            <a:r>
              <a:rPr lang="en-US" sz="2800" dirty="0" smtClean="0"/>
              <a:t> con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deflactores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Se </a:t>
            </a:r>
            <a:r>
              <a:rPr lang="en-US" sz="2800" dirty="0" err="1" smtClean="0"/>
              <a:t>calcula</a:t>
            </a:r>
            <a:r>
              <a:rPr lang="en-US" sz="2800" dirty="0" smtClean="0"/>
              <a:t> el </a:t>
            </a:r>
            <a:r>
              <a:rPr lang="en-US" sz="2800" dirty="0" err="1" smtClean="0"/>
              <a:t>costo</a:t>
            </a:r>
            <a:r>
              <a:rPr lang="en-US" sz="2800" dirty="0" smtClean="0"/>
              <a:t> de la CBA y CBNA </a:t>
            </a:r>
            <a:r>
              <a:rPr lang="en-US" sz="2800" dirty="0" err="1" smtClean="0"/>
              <a:t>por</a:t>
            </a:r>
            <a:r>
              <a:rPr lang="en-US" sz="2800" dirty="0" smtClean="0"/>
              <a:t> ciudad.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6177280"/>
            <a:ext cx="723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80" y="6154419"/>
            <a:ext cx="1651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1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238</TotalTime>
  <Words>409</Words>
  <Application>Microsoft Office PowerPoint</Application>
  <PresentationFormat>Panorámica</PresentationFormat>
  <Paragraphs>38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Tw Cen MT</vt:lpstr>
      <vt:lpstr>Circuito</vt:lpstr>
      <vt:lpstr>Costo de la canastas básicas por ciudad</vt:lpstr>
      <vt:lpstr>Canasta básica alimentaria y no alimentaria</vt:lpstr>
      <vt:lpstr>Presentación de PowerPoint</vt:lpstr>
      <vt:lpstr>Presentación de PowerPoint</vt:lpstr>
      <vt:lpstr>Canasta básica alimentaria por ciudad</vt:lpstr>
      <vt:lpstr>Cálculo de la cba y cbna por ciudad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 desarrollar</vt:lpstr>
      <vt:lpstr>Gracias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Costo de canastas</dc:title>
  <dc:creator>Alfonso Mendoza V, PhD</dc:creator>
  <cp:lastModifiedBy>isaac mata ortigoza</cp:lastModifiedBy>
  <cp:revision>40</cp:revision>
  <dcterms:created xsi:type="dcterms:W3CDTF">2018-08-16T01:58:16Z</dcterms:created>
  <dcterms:modified xsi:type="dcterms:W3CDTF">2018-08-16T20:26:12Z</dcterms:modified>
</cp:coreProperties>
</file>