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0" r:id="rId4"/>
    <p:sldId id="265" r:id="rId5"/>
    <p:sldId id="266" r:id="rId6"/>
    <p:sldId id="281" r:id="rId7"/>
    <p:sldId id="269" r:id="rId8"/>
    <p:sldId id="273" r:id="rId9"/>
    <p:sldId id="274" r:id="rId10"/>
    <p:sldId id="275" r:id="rId11"/>
    <p:sldId id="276" r:id="rId12"/>
    <p:sldId id="282" r:id="rId13"/>
    <p:sldId id="283" r:id="rId14"/>
    <p:sldId id="277" r:id="rId15"/>
    <p:sldId id="278" r:id="rId16"/>
    <p:sldId id="279" r:id="rId17"/>
    <p:sldId id="280" r:id="rId18"/>
    <p:sldId id="264" r:id="rId1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7881" autoAdjust="0"/>
  </p:normalViewPr>
  <p:slideViewPr>
    <p:cSldViewPr>
      <p:cViewPr>
        <p:scale>
          <a:sx n="60" d="100"/>
          <a:sy n="60" d="100"/>
        </p:scale>
        <p:origin x="1005" y="-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B6CB8-575C-4574-A346-BBA353A32987}" type="datetimeFigureOut">
              <a:rPr lang="es-MX" smtClean="0"/>
              <a:t>15/08/2018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596CF-821A-4BBA-86F1-BACB3B9C9B0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0965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AAE3BF9-3B19-4357-90E7-4FF286F4AEE2}" type="datetimeFigureOut">
              <a:rPr lang="es-MX" smtClean="0"/>
              <a:t>15/08/2018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2A0F27-F873-4DC2-AFCB-9480DD8E69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751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160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Este es un ejemplo del código que se utilizó para el análisis de componentes principales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203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Esta es la salida del PCA. Aquí obtenemos los pesos.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032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Este es el gráfico de sedimentación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219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Aquí hay dos resultados, los arrojados por el índice y los pesos. Sí atendemos al índice, podemos caracterizar a los individuos. Sí atendemos a los pesos, podemos observar que variables o indicadores inciden más sobre el índice.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84558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/>
              <a:t>En</a:t>
            </a:r>
            <a:r>
              <a:rPr lang="en-US" sz="1200" dirty="0"/>
              <a:t> general, </a:t>
            </a:r>
            <a:r>
              <a:rPr lang="en-US" sz="1200" dirty="0" err="1"/>
              <a:t>los</a:t>
            </a:r>
            <a:r>
              <a:rPr lang="en-US" sz="1200" dirty="0"/>
              <a:t> </a:t>
            </a:r>
            <a:r>
              <a:rPr lang="en-US" sz="1200" dirty="0" err="1"/>
              <a:t>resultados</a:t>
            </a:r>
            <a:r>
              <a:rPr lang="en-US" sz="1200" dirty="0"/>
              <a:t> </a:t>
            </a:r>
            <a:r>
              <a:rPr lang="en-US" sz="1200" dirty="0" err="1"/>
              <a:t>sugieren</a:t>
            </a:r>
            <a:r>
              <a:rPr lang="en-US" sz="1200" dirty="0"/>
              <a:t> que: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variaciones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la </a:t>
            </a:r>
            <a:r>
              <a:rPr lang="en-US" sz="1200" dirty="0" err="1"/>
              <a:t>dimensión</a:t>
            </a:r>
            <a:r>
              <a:rPr lang="en-US" sz="1200" dirty="0"/>
              <a:t> de </a:t>
            </a:r>
            <a:r>
              <a:rPr lang="en-US" sz="1200" dirty="0" err="1"/>
              <a:t>acceso</a:t>
            </a:r>
            <a:r>
              <a:rPr lang="en-US" sz="1200" dirty="0"/>
              <a:t> </a:t>
            </a:r>
            <a:r>
              <a:rPr lang="en-US" sz="1200" dirty="0" err="1"/>
              <a:t>explican</a:t>
            </a:r>
            <a:r>
              <a:rPr lang="en-US" sz="1200" dirty="0"/>
              <a:t> </a:t>
            </a:r>
            <a:r>
              <a:rPr lang="en-US" sz="1200" dirty="0" err="1"/>
              <a:t>más</a:t>
            </a:r>
            <a:r>
              <a:rPr lang="en-US" sz="1200" dirty="0"/>
              <a:t> el </a:t>
            </a:r>
            <a:r>
              <a:rPr lang="en-US" sz="1200" dirty="0" err="1"/>
              <a:t>nivel</a:t>
            </a:r>
            <a:r>
              <a:rPr lang="en-US" sz="1200" dirty="0"/>
              <a:t> de </a:t>
            </a:r>
            <a:r>
              <a:rPr lang="en-US" sz="1200" dirty="0" err="1"/>
              <a:t>inclusión</a:t>
            </a:r>
            <a:r>
              <a:rPr lang="en-US" sz="1200" dirty="0"/>
              <a:t> </a:t>
            </a:r>
            <a:r>
              <a:rPr lang="en-US" sz="1200" dirty="0" err="1"/>
              <a:t>financiera</a:t>
            </a:r>
            <a:r>
              <a:rPr lang="en-US" sz="1200" dirty="0"/>
              <a:t> de </a:t>
            </a:r>
            <a:r>
              <a:rPr lang="en-US" sz="1200" dirty="0" err="1"/>
              <a:t>los</a:t>
            </a:r>
            <a:r>
              <a:rPr lang="en-US" sz="1200" dirty="0"/>
              <a:t> </a:t>
            </a:r>
            <a:r>
              <a:rPr lang="en-US" sz="1200" dirty="0" err="1"/>
              <a:t>individuos</a:t>
            </a:r>
            <a:r>
              <a:rPr lang="en-US" sz="1200" dirty="0"/>
              <a:t>, 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esto</a:t>
            </a:r>
            <a:r>
              <a:rPr lang="en-US" sz="1200" dirty="0"/>
              <a:t> </a:t>
            </a:r>
            <a:r>
              <a:rPr lang="en-US" sz="1200" dirty="0" err="1"/>
              <a:t>indicaría</a:t>
            </a:r>
            <a:r>
              <a:rPr lang="en-US" sz="1200" dirty="0"/>
              <a:t>, </a:t>
            </a:r>
            <a:r>
              <a:rPr lang="en-US" sz="1200" dirty="0" err="1"/>
              <a:t>en</a:t>
            </a:r>
            <a:r>
              <a:rPr lang="en-US" sz="1200" dirty="0"/>
              <a:t> principio, que la </a:t>
            </a:r>
            <a:r>
              <a:rPr lang="en-US" sz="1200" dirty="0" err="1"/>
              <a:t>inclusión</a:t>
            </a:r>
            <a:r>
              <a:rPr lang="en-US" sz="1200" dirty="0"/>
              <a:t> </a:t>
            </a:r>
            <a:r>
              <a:rPr lang="en-US" sz="1200" dirty="0" err="1"/>
              <a:t>está</a:t>
            </a:r>
            <a:r>
              <a:rPr lang="en-US" sz="1200" dirty="0"/>
              <a:t> </a:t>
            </a:r>
            <a:r>
              <a:rPr lang="en-US" sz="1200" dirty="0" err="1"/>
              <a:t>predominantemente</a:t>
            </a:r>
            <a:r>
              <a:rPr lang="en-US" sz="1200" dirty="0"/>
              <a:t> </a:t>
            </a:r>
            <a:r>
              <a:rPr lang="en-US" sz="1200" dirty="0" err="1"/>
              <a:t>limitada</a:t>
            </a:r>
            <a:r>
              <a:rPr lang="en-US" sz="1200" dirty="0"/>
              <a:t> </a:t>
            </a:r>
            <a:r>
              <a:rPr lang="en-US" sz="1200" dirty="0" err="1"/>
              <a:t>por</a:t>
            </a:r>
            <a:r>
              <a:rPr lang="en-US" sz="1200" dirty="0"/>
              <a:t> </a:t>
            </a:r>
            <a:r>
              <a:rPr lang="en-US" sz="1200" dirty="0" err="1"/>
              <a:t>factores</a:t>
            </a:r>
            <a:r>
              <a:rPr lang="en-US" sz="1200" dirty="0"/>
              <a:t> de </a:t>
            </a:r>
            <a:r>
              <a:rPr lang="en-US" sz="1200" dirty="0" err="1"/>
              <a:t>oferta</a:t>
            </a:r>
            <a:r>
              <a:rPr lang="en-US" sz="1200" dirty="0"/>
              <a:t>, y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esta</a:t>
            </a:r>
            <a:r>
              <a:rPr lang="en-US" sz="1200" dirty="0"/>
              <a:t> </a:t>
            </a:r>
            <a:r>
              <a:rPr lang="en-US" sz="1200" dirty="0" err="1"/>
              <a:t>situación</a:t>
            </a:r>
            <a:r>
              <a:rPr lang="en-US" sz="1200" dirty="0"/>
              <a:t> </a:t>
            </a:r>
            <a:r>
              <a:rPr lang="en-US" sz="1200" dirty="0" err="1"/>
              <a:t>es</a:t>
            </a:r>
            <a:r>
              <a:rPr lang="en-US" sz="1200" dirty="0"/>
              <a:t> </a:t>
            </a:r>
            <a:r>
              <a:rPr lang="en-US" sz="1200" dirty="0" err="1"/>
              <a:t>más</a:t>
            </a:r>
            <a:r>
              <a:rPr lang="en-US" sz="1200" dirty="0"/>
              <a:t> </a:t>
            </a:r>
            <a:r>
              <a:rPr lang="en-US" sz="1200" dirty="0" err="1"/>
              <a:t>aguda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las </a:t>
            </a:r>
            <a:r>
              <a:rPr lang="en-US" sz="1200" dirty="0" err="1"/>
              <a:t>áreas</a:t>
            </a:r>
            <a:r>
              <a:rPr lang="en-US" sz="1200" dirty="0"/>
              <a:t> </a:t>
            </a:r>
            <a:r>
              <a:rPr lang="en-US" sz="1200" dirty="0" err="1"/>
              <a:t>rurales</a:t>
            </a:r>
            <a:r>
              <a:rPr lang="en-US" sz="12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59D2-98C2-4FA4-8391-72B17EB6DD1F}" type="slidenum">
              <a:rPr lang="es-419" smtClean="0"/>
              <a:t>15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05950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kern="1200" dirty="0">
                <a:solidFill>
                  <a:srgbClr val="222222"/>
                </a:solidFill>
                <a:latin typeface="+mn-lt"/>
                <a:ea typeface="+mn-ea"/>
                <a:cs typeface="+mn-cs"/>
              </a:rPr>
              <a:t>Como se puede ver en las estadísticas, los indicadores de acceso evidencian una brecha sustancial en el suministro de servicios financieros entre las áreas urbanas y rurales.</a:t>
            </a:r>
            <a:endParaRPr lang="es-ES" sz="1000" b="0" i="0" kern="1200" dirty="0">
              <a:solidFill>
                <a:srgbClr val="777777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dirty="0"/>
          </a:p>
          <a:p>
            <a:r>
              <a:rPr lang="en-US" sz="1200" dirty="0"/>
              <a:t>Los </a:t>
            </a:r>
            <a:r>
              <a:rPr lang="en-US" sz="1200" dirty="0" err="1"/>
              <a:t>resultados</a:t>
            </a:r>
            <a:r>
              <a:rPr lang="en-US" sz="1200" dirty="0"/>
              <a:t> de las </a:t>
            </a:r>
            <a:r>
              <a:rPr lang="en-US" sz="1200" dirty="0" err="1"/>
              <a:t>estimaciones</a:t>
            </a:r>
            <a:r>
              <a:rPr lang="en-US" sz="1200" dirty="0"/>
              <a:t> </a:t>
            </a:r>
            <a:r>
              <a:rPr lang="en-US" sz="1200" dirty="0" err="1"/>
              <a:t>indican</a:t>
            </a:r>
            <a:r>
              <a:rPr lang="en-US" sz="1200" dirty="0"/>
              <a:t> que:</a:t>
            </a:r>
          </a:p>
          <a:p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las </a:t>
            </a:r>
            <a:r>
              <a:rPr lang="en-US" sz="1200" dirty="0" err="1"/>
              <a:t>variaciones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las </a:t>
            </a:r>
            <a:r>
              <a:rPr lang="en-US" sz="1200" dirty="0" err="1"/>
              <a:t>condiciones</a:t>
            </a:r>
            <a:r>
              <a:rPr lang="en-US" sz="1200" dirty="0"/>
              <a:t> de </a:t>
            </a:r>
            <a:r>
              <a:rPr lang="en-US" sz="1200" dirty="0" err="1"/>
              <a:t>acceso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las </a:t>
            </a:r>
            <a:r>
              <a:rPr lang="en-US" sz="1200" dirty="0" err="1"/>
              <a:t>áreas</a:t>
            </a:r>
            <a:r>
              <a:rPr lang="en-US" sz="1200" dirty="0"/>
              <a:t> </a:t>
            </a:r>
            <a:r>
              <a:rPr lang="en-US" sz="1200" dirty="0" err="1"/>
              <a:t>rurales</a:t>
            </a:r>
            <a:r>
              <a:rPr lang="en-US" sz="1200" dirty="0"/>
              <a:t> se </a:t>
            </a:r>
            <a:r>
              <a:rPr lang="en-US" sz="1200" dirty="0" err="1"/>
              <a:t>deben</a:t>
            </a:r>
            <a:r>
              <a:rPr lang="en-US" sz="1200" dirty="0"/>
              <a:t> a </a:t>
            </a:r>
            <a:r>
              <a:rPr lang="en-US" sz="1200" dirty="0" err="1"/>
              <a:t>los</a:t>
            </a:r>
            <a:r>
              <a:rPr lang="en-US" sz="1200" dirty="0"/>
              <a:t> </a:t>
            </a:r>
            <a:r>
              <a:rPr lang="en-US" sz="1200" dirty="0" err="1"/>
              <a:t>corresponsales</a:t>
            </a:r>
            <a:r>
              <a:rPr lang="en-US" sz="1200" dirty="0"/>
              <a:t> </a:t>
            </a:r>
            <a:r>
              <a:rPr lang="en-US" sz="1200" dirty="0" err="1"/>
              <a:t>bancarios</a:t>
            </a:r>
            <a:r>
              <a:rPr lang="en-US" sz="1200" dirty="0"/>
              <a:t>, y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en</a:t>
            </a:r>
            <a:r>
              <a:rPr lang="en-US" sz="1200" dirty="0"/>
              <a:t> las </a:t>
            </a:r>
            <a:r>
              <a:rPr lang="en-US" sz="1200" dirty="0" err="1"/>
              <a:t>áreas</a:t>
            </a:r>
            <a:r>
              <a:rPr lang="en-US" sz="1200" dirty="0"/>
              <a:t> </a:t>
            </a:r>
            <a:r>
              <a:rPr lang="en-US" sz="1200" dirty="0" err="1"/>
              <a:t>urbanas</a:t>
            </a:r>
            <a:r>
              <a:rPr lang="en-US" sz="1200" dirty="0"/>
              <a:t> las </a:t>
            </a:r>
            <a:r>
              <a:rPr lang="en-US" sz="1200" dirty="0" err="1"/>
              <a:t>variaciones</a:t>
            </a:r>
            <a:r>
              <a:rPr lang="en-US" sz="1200" dirty="0"/>
              <a:t> </a:t>
            </a:r>
            <a:r>
              <a:rPr lang="en-US" sz="1200" dirty="0" err="1"/>
              <a:t>están</a:t>
            </a:r>
            <a:r>
              <a:rPr lang="en-US" sz="1200" dirty="0"/>
              <a:t> </a:t>
            </a:r>
            <a:r>
              <a:rPr lang="en-US" sz="1200" dirty="0" err="1"/>
              <a:t>determinadas</a:t>
            </a:r>
            <a:r>
              <a:rPr lang="en-US" sz="1200" dirty="0"/>
              <a:t> </a:t>
            </a:r>
            <a:r>
              <a:rPr lang="en-US" sz="1200" dirty="0" err="1"/>
              <a:t>por</a:t>
            </a:r>
            <a:r>
              <a:rPr lang="en-US" sz="1200" dirty="0"/>
              <a:t> la </a:t>
            </a:r>
            <a:r>
              <a:rPr lang="en-US" sz="1200" dirty="0" err="1"/>
              <a:t>disponibilidad</a:t>
            </a:r>
            <a:r>
              <a:rPr lang="en-US" sz="1200" dirty="0"/>
              <a:t> de </a:t>
            </a:r>
            <a:r>
              <a:rPr lang="en-US" sz="1200" dirty="0" err="1"/>
              <a:t>sucursales</a:t>
            </a:r>
            <a:r>
              <a:rPr lang="en-US" sz="1200" dirty="0"/>
              <a:t> de </a:t>
            </a:r>
            <a:r>
              <a:rPr lang="en-US" sz="1200" dirty="0" err="1"/>
              <a:t>instituciones</a:t>
            </a:r>
            <a:r>
              <a:rPr lang="en-US" sz="1200" dirty="0"/>
              <a:t> </a:t>
            </a:r>
            <a:r>
              <a:rPr lang="en-US" sz="1200" dirty="0" err="1"/>
              <a:t>bancarias</a:t>
            </a:r>
            <a:r>
              <a:rPr lang="en-US" sz="1200" dirty="0"/>
              <a:t> y de </a:t>
            </a:r>
            <a:r>
              <a:rPr lang="en-US" sz="1200" dirty="0" err="1"/>
              <a:t>microfinanzas</a:t>
            </a:r>
            <a:r>
              <a:rPr lang="en-US" sz="1200" dirty="0"/>
              <a:t>, </a:t>
            </a:r>
            <a:r>
              <a:rPr lang="en-US" sz="1200" dirty="0" err="1"/>
              <a:t>aunado</a:t>
            </a:r>
            <a:r>
              <a:rPr lang="en-US" sz="1200" dirty="0"/>
              <a:t> a </a:t>
            </a:r>
            <a:r>
              <a:rPr lang="en-US" sz="1200" dirty="0" err="1"/>
              <a:t>los</a:t>
            </a:r>
            <a:r>
              <a:rPr lang="en-US" sz="1200" dirty="0"/>
              <a:t> </a:t>
            </a:r>
            <a:r>
              <a:rPr lang="en-US" sz="1200" dirty="0" err="1"/>
              <a:t>ya</a:t>
            </a:r>
            <a:r>
              <a:rPr lang="en-US" sz="1200" dirty="0"/>
              <a:t> </a:t>
            </a:r>
            <a:r>
              <a:rPr lang="en-US" sz="1200" dirty="0" err="1"/>
              <a:t>mencionados</a:t>
            </a:r>
            <a:r>
              <a:rPr lang="en-US" sz="1200" dirty="0"/>
              <a:t> </a:t>
            </a:r>
            <a:r>
              <a:rPr lang="en-US" sz="1200" dirty="0" err="1"/>
              <a:t>corresponsales</a:t>
            </a:r>
            <a:r>
              <a:rPr lang="en-US" sz="1200" dirty="0"/>
              <a:t> </a:t>
            </a:r>
            <a:r>
              <a:rPr lang="en-US" sz="1200" dirty="0" err="1"/>
              <a:t>bancarios</a:t>
            </a:r>
            <a:r>
              <a:rPr lang="en-US" sz="1200" dirty="0"/>
              <a:t>.</a:t>
            </a:r>
          </a:p>
          <a:p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59D2-98C2-4FA4-8391-72B17EB6DD1F}" type="slidenum">
              <a:rPr lang="es-419" smtClean="0"/>
              <a:t>16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792926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/>
              <a:t>En cuanto a la dimensión de uso, los hallazgos indican: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MX" sz="1200" noProof="0" dirty="0"/>
              <a:t>la variabilidad en la dimensión de uso en las áreas rurales está fuertemente influenciada por la posesión de seguros, tal vez reflejando los mayores riesgos que enfrentan, y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s-MX" sz="1200" noProof="0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MX" sz="1200" noProof="0" dirty="0"/>
              <a:t>en las áreas urbanas, la variabilidad en la dimensión de uso se explica por una demanda más equilibrada de servicios financieros, con el crédito y el uso de canales de distribución electrónicos que representan la mayor parte de la variación observada.</a:t>
            </a:r>
          </a:p>
          <a:p>
            <a:endParaRPr lang="en-US" dirty="0"/>
          </a:p>
          <a:p>
            <a:r>
              <a:rPr lang="en-US" dirty="0" err="1"/>
              <a:t>Desde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perspectiva</a:t>
            </a:r>
            <a:r>
              <a:rPr lang="en-US" dirty="0"/>
              <a:t> de </a:t>
            </a:r>
            <a:r>
              <a:rPr lang="en-US" dirty="0" err="1"/>
              <a:t>política</a:t>
            </a:r>
            <a:r>
              <a:rPr lang="en-US" dirty="0"/>
              <a:t> </a:t>
            </a:r>
            <a:r>
              <a:rPr lang="en-US" dirty="0" err="1"/>
              <a:t>pública</a:t>
            </a:r>
            <a:r>
              <a:rPr lang="en-US" dirty="0"/>
              <a:t>,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hallazgos</a:t>
            </a:r>
            <a:r>
              <a:rPr lang="en-US" dirty="0"/>
              <a:t> </a:t>
            </a:r>
            <a:r>
              <a:rPr lang="en-US" dirty="0" err="1"/>
              <a:t>sugieren</a:t>
            </a:r>
            <a:r>
              <a:rPr lang="en-US" dirty="0"/>
              <a:t> que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esfuerzos</a:t>
            </a:r>
            <a:r>
              <a:rPr lang="en-US" dirty="0"/>
              <a:t>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enfocarse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fomentar</a:t>
            </a:r>
            <a:r>
              <a:rPr lang="en-US" dirty="0"/>
              <a:t> el </a:t>
            </a:r>
            <a:r>
              <a:rPr lang="en-US" dirty="0" err="1"/>
              <a:t>acceso</a:t>
            </a:r>
            <a:r>
              <a:rPr lang="en-US" dirty="0"/>
              <a:t>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servicios</a:t>
            </a:r>
            <a:r>
              <a:rPr lang="en-US" dirty="0"/>
              <a:t> </a:t>
            </a:r>
            <a:r>
              <a:rPr lang="en-US" dirty="0" err="1"/>
              <a:t>financieros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áreas</a:t>
            </a:r>
            <a:r>
              <a:rPr lang="en-US" dirty="0"/>
              <a:t> </a:t>
            </a:r>
            <a:r>
              <a:rPr lang="en-US" dirty="0" err="1"/>
              <a:t>rurales</a:t>
            </a:r>
            <a:r>
              <a:rPr lang="en-US" dirty="0"/>
              <a:t>.  Las </a:t>
            </a:r>
            <a:r>
              <a:rPr lang="en-US" dirty="0" err="1"/>
              <a:t>medidas</a:t>
            </a:r>
            <a:r>
              <a:rPr lang="en-US" dirty="0"/>
              <a:t> </a:t>
            </a:r>
            <a:r>
              <a:rPr lang="en-US" dirty="0" err="1"/>
              <a:t>específicas</a:t>
            </a:r>
            <a:r>
              <a:rPr lang="en-US" dirty="0"/>
              <a:t> </a:t>
            </a:r>
            <a:r>
              <a:rPr lang="en-US" dirty="0" err="1"/>
              <a:t>podrían</a:t>
            </a:r>
            <a:r>
              <a:rPr lang="en-US" dirty="0"/>
              <a:t> </a:t>
            </a:r>
            <a:r>
              <a:rPr lang="en-US" dirty="0" err="1"/>
              <a:t>incluir</a:t>
            </a:r>
            <a:r>
              <a:rPr lang="en-US" dirty="0"/>
              <a:t> </a:t>
            </a:r>
            <a:r>
              <a:rPr lang="en-US" dirty="0" err="1"/>
              <a:t>incentivar</a:t>
            </a:r>
            <a:r>
              <a:rPr lang="en-US" dirty="0"/>
              <a:t> el </a:t>
            </a:r>
            <a:r>
              <a:rPr lang="en-US" dirty="0" err="1"/>
              <a:t>desarrollo</a:t>
            </a:r>
            <a:r>
              <a:rPr lang="en-US" dirty="0"/>
              <a:t> de </a:t>
            </a:r>
            <a:r>
              <a:rPr lang="en-US" dirty="0" err="1"/>
              <a:t>canales</a:t>
            </a:r>
            <a:r>
              <a:rPr lang="en-US" dirty="0"/>
              <a:t> de </a:t>
            </a:r>
            <a:r>
              <a:rPr lang="en-US" dirty="0" err="1"/>
              <a:t>distribución</a:t>
            </a:r>
            <a:r>
              <a:rPr lang="en-US" dirty="0"/>
              <a:t> </a:t>
            </a:r>
            <a:r>
              <a:rPr lang="en-US" dirty="0" err="1"/>
              <a:t>alternativos</a:t>
            </a:r>
            <a:r>
              <a:rPr lang="en-US" dirty="0"/>
              <a:t>,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ejemplo</a:t>
            </a:r>
            <a:r>
              <a:rPr lang="en-US" dirty="0"/>
              <a:t>, a </a:t>
            </a:r>
            <a:r>
              <a:rPr lang="en-US" dirty="0" err="1"/>
              <a:t>través</a:t>
            </a:r>
            <a:r>
              <a:rPr lang="en-US" dirty="0"/>
              <a:t> de </a:t>
            </a:r>
            <a:r>
              <a:rPr lang="en-US" dirty="0" err="1"/>
              <a:t>corresponsales</a:t>
            </a:r>
            <a:r>
              <a:rPr lang="en-US" dirty="0"/>
              <a:t> y </a:t>
            </a:r>
            <a:r>
              <a:rPr lang="en-US" dirty="0" err="1"/>
              <a:t>medios</a:t>
            </a:r>
            <a:r>
              <a:rPr lang="en-US" dirty="0"/>
              <a:t> </a:t>
            </a:r>
            <a:r>
              <a:rPr lang="en-US" dirty="0" err="1"/>
              <a:t>electrónicos</a:t>
            </a:r>
            <a:r>
              <a:rPr lang="en-US" dirty="0"/>
              <a:t>, de </a:t>
            </a:r>
            <a:r>
              <a:rPr lang="en-US" dirty="0" err="1"/>
              <a:t>instituciones</a:t>
            </a:r>
            <a:r>
              <a:rPr lang="en-US" dirty="0"/>
              <a:t> </a:t>
            </a:r>
            <a:r>
              <a:rPr lang="en-US" dirty="0" err="1"/>
              <a:t>financieras</a:t>
            </a:r>
            <a:r>
              <a:rPr lang="en-US" dirty="0"/>
              <a:t> no </a:t>
            </a:r>
            <a:r>
              <a:rPr lang="en-US" dirty="0" err="1"/>
              <a:t>bancarias</a:t>
            </a:r>
            <a:r>
              <a:rPr lang="en-US" dirty="0"/>
              <a:t> </a:t>
            </a:r>
            <a:r>
              <a:rPr lang="en-US" dirty="0" err="1"/>
              <a:t>especializadas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atender</a:t>
            </a:r>
            <a:r>
              <a:rPr lang="en-US" dirty="0"/>
              <a:t> a las </a:t>
            </a:r>
            <a:r>
              <a:rPr lang="en-US" dirty="0" err="1"/>
              <a:t>poblaciones</a:t>
            </a:r>
            <a:r>
              <a:rPr lang="en-US" dirty="0"/>
              <a:t> </a:t>
            </a:r>
            <a:r>
              <a:rPr lang="en-US" dirty="0" err="1"/>
              <a:t>rurales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F59D2-98C2-4FA4-8391-72B17EB6DD1F}" type="slidenum">
              <a:rPr lang="es-419" smtClean="0"/>
              <a:t>17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02635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3973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4666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noProof="0" dirty="0"/>
              <a:t>Esta investigación partió del planteamiento inicial de </a:t>
            </a:r>
            <a:r>
              <a:rPr lang="es-ES" noProof="0" dirty="0"/>
              <a:t>8 de los 17 Objetivos de Desarrollo Sostenible, en los que se enfatiza la importancia y necesidad de un mayor acceso a los servicios financieros. Entre estos se encuentran el ODS 1, sobre la erradicación de la pobreza; ODS 2 sobre la erradicación del hambre, la seguridad alimentaria y la promoción de la agricultura sostenible; el ODS 3 sobre el beneficio de la salud y el bienestar; el ODS 5 sobre el logro de la igualdad de género y el empoderamiento económico de las mujeres; el ODS 8 sobre promoción del crecimiento económico y el empleo; el ODS 9 sobre apoyo a la industria, la innovación y la infraestructura; y el ODS 10 sobre la reducción de la desigualdad. Además, en el ODS 17 sobre el fortalecimiento de los medios de implementación, existe un rol implícito en una mayor inclusión financiera a través de una mayor movilización de ahorros para la inversión y el consumo que puede estimular el crecimiento (UNCDF, 2018).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noProof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noProof="0" dirty="0"/>
              <a:t>Existen numerosos estudios que han demostrado que la inclusión financiera impulsa el crecimiento económico e incrementa el bienestar de los individuos.  Por ejemplo, </a:t>
            </a:r>
            <a:r>
              <a:rPr lang="es-MX" sz="1200" noProof="0" dirty="0"/>
              <a:t>Beck, Levine &amp; Loayza (2000) muestran que existe una relación positiva entre el nivel de intermediación financiera y el crecimiento económico, la productividad total de los factores, la acumulación física de capital y las tasas de ahorro privado. Otros estudios a nivel de individuos, como el de </a:t>
            </a:r>
            <a:r>
              <a:rPr lang="en-US" sz="1200" dirty="0"/>
              <a:t>Beck, </a:t>
            </a:r>
            <a:r>
              <a:rPr lang="en-US" sz="1200" dirty="0" err="1"/>
              <a:t>Demirgüc-Kunt</a:t>
            </a:r>
            <a:r>
              <a:rPr lang="en-US" sz="1200" dirty="0"/>
              <a:t> y Levine (2004) y </a:t>
            </a:r>
            <a:r>
              <a:rPr lang="en-US" sz="1200" dirty="0" err="1"/>
              <a:t>Honahan</a:t>
            </a:r>
            <a:r>
              <a:rPr lang="en-US" sz="1200" dirty="0"/>
              <a:t> (2004) </a:t>
            </a:r>
            <a:r>
              <a:rPr lang="es-ES" sz="1200" dirty="0"/>
              <a:t>muestran que el desarrollo financiero conduce a una reducción en los niveles de pobreza y desigualdad de ingresos entre los individuos y hogares. </a:t>
            </a:r>
            <a:r>
              <a:rPr lang="en-US" sz="1200" dirty="0"/>
              <a:t>Beck, </a:t>
            </a:r>
            <a:r>
              <a:rPr lang="en-US" sz="1200" dirty="0" err="1"/>
              <a:t>Demirgüc-Kunt</a:t>
            </a:r>
            <a:r>
              <a:rPr lang="en-US" sz="1200" dirty="0"/>
              <a:t> y </a:t>
            </a:r>
            <a:r>
              <a:rPr lang="en-US" sz="1200" dirty="0" err="1"/>
              <a:t>Honohan</a:t>
            </a:r>
            <a:r>
              <a:rPr lang="en-US" sz="1200" dirty="0"/>
              <a:t> (2009) </a:t>
            </a:r>
            <a:r>
              <a:rPr lang="en-US" sz="1200" dirty="0" err="1"/>
              <a:t>muestran</a:t>
            </a:r>
            <a:r>
              <a:rPr lang="en-US" sz="1200" dirty="0"/>
              <a:t> que </a:t>
            </a:r>
            <a:r>
              <a:rPr lang="es-ES" sz="1200" dirty="0"/>
              <a:t>las restricciones en el acceso y uso de productos y servicios financieros afectan negativamente a las unidades productivas.</a:t>
            </a:r>
            <a:endParaRPr lang="es-MX" sz="1200" noProof="0" dirty="0"/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48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Pero, ¿qué es la inclusión financiera? La inclusión financiera es el acceso y uso de servicios financieros bajo una regulación apropiada que garantice esquemas de protección al consumidor y promueva la educación financiera para mejorar las capacidades financieras de todos los segmentos de la población. </a:t>
            </a:r>
          </a:p>
          <a:p>
            <a:endParaRPr lang="es-MX" dirty="0"/>
          </a:p>
          <a:p>
            <a:r>
              <a:rPr lang="es-MX" dirty="0"/>
              <a:t>Se reconoce entonces que dentro de la definición de inclusión financiera existen tres dimensiones subyacentes, tales como: acceso, uso y calidad. El acceso está relacionado con la disponibilidad en el suministro real de productos y servicios financieros. El acceso se puede definir a partir de la disponibilidad de la oferta inscrita a un área geográfica específica (Beck, </a:t>
            </a:r>
            <a:r>
              <a:rPr lang="es-MX" dirty="0" err="1"/>
              <a:t>Demirgüc-Kunt</a:t>
            </a:r>
            <a:r>
              <a:rPr lang="es-MX" dirty="0"/>
              <a:t> y Martínez, 2008).</a:t>
            </a:r>
          </a:p>
          <a:p>
            <a:endParaRPr lang="es-MX" dirty="0"/>
          </a:p>
          <a:p>
            <a:r>
              <a:rPr lang="es-MX" dirty="0"/>
              <a:t>El uso está relacionado con el consumo propiamente de los productos y servicios financieros contratados por el individuo en el sistema financiero formal (</a:t>
            </a:r>
            <a:r>
              <a:rPr lang="es-MX" dirty="0" err="1"/>
              <a:t>Claessens</a:t>
            </a:r>
            <a:r>
              <a:rPr lang="es-MX" dirty="0"/>
              <a:t>, 2006). </a:t>
            </a:r>
          </a:p>
          <a:p>
            <a:endParaRPr lang="es-MX" dirty="0"/>
          </a:p>
          <a:p>
            <a:r>
              <a:rPr lang="es-MX" dirty="0"/>
              <a:t>La calidad, en este caso, se refiere a la forma en la que se provee el acceso y uso de los productos y servicios financieros y la relevancia que posee la tenencia del mismo para las actividades del individuo (Alarcón et al, 2013; Roa García, 2013).</a:t>
            </a:r>
          </a:p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63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Sin embargo, siguiendo el paradigma de “Medir para Evaluar”, encontramos escasos intentos de medición y, los intentos se basaban en técnicas simples como promedios aritméticos de indicadores. Esto lleva a indicadores simples con mucha sensibilidad a la medición. El FMI presenta la </a:t>
            </a:r>
            <a:r>
              <a:rPr lang="es-MX" i="1" dirty="0" err="1"/>
              <a:t>Financial</a:t>
            </a:r>
            <a:r>
              <a:rPr lang="es-MX" i="1" dirty="0"/>
              <a:t> Access </a:t>
            </a:r>
            <a:r>
              <a:rPr lang="es-MX" i="1" dirty="0" err="1"/>
              <a:t>Survey</a:t>
            </a:r>
            <a:r>
              <a:rPr lang="es-MX" dirty="0"/>
              <a:t> (Acceso), el Banco Mundial presenta la </a:t>
            </a:r>
            <a:r>
              <a:rPr lang="es-MX" i="1" dirty="0"/>
              <a:t>Global </a:t>
            </a:r>
            <a:r>
              <a:rPr lang="es-MX" i="1" dirty="0" err="1"/>
              <a:t>Findex</a:t>
            </a:r>
            <a:r>
              <a:rPr lang="es-MX" i="1" dirty="0"/>
              <a:t> </a:t>
            </a:r>
            <a:r>
              <a:rPr lang="es-MX" dirty="0"/>
              <a:t>(Uso), </a:t>
            </a:r>
            <a:r>
              <a:rPr lang="es-MX" dirty="0" err="1"/>
              <a:t>The</a:t>
            </a:r>
            <a:r>
              <a:rPr lang="es-MX" dirty="0"/>
              <a:t> Economist presenta</a:t>
            </a:r>
            <a:r>
              <a:rPr lang="es-MX" i="1" dirty="0"/>
              <a:t> Global </a:t>
            </a:r>
            <a:r>
              <a:rPr lang="es-MX" i="1" dirty="0" err="1"/>
              <a:t>Microescope</a:t>
            </a:r>
            <a:r>
              <a:rPr lang="es-MX" dirty="0"/>
              <a:t> (aspectos regulatorios e institucionales), </a:t>
            </a:r>
            <a:r>
              <a:rPr lang="es-MX" i="1" dirty="0"/>
              <a:t>Fin Mark Trust </a:t>
            </a:r>
            <a:r>
              <a:rPr lang="es-MX" dirty="0"/>
              <a:t>restringida a algunas países de Asia y África. Entre las mediciones con técnicas sencillas encontramos a 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Mandira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Sarma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(2008) con un índice de inclusión financiera (IFI) a nivel de país que utiliza promedios aritméticos.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0928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Dado esta situación, nosotros proponemos un índice basado en una técnica multivariada de componentes principales.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0261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Siguiendo a Camera y Tuesta (2014)</a:t>
            </a:r>
            <a:r>
              <a:rPr lang="es-MX" dirty="0"/>
              <a:t>, planteamos un índice basado en técnicas multivariadas. Este es un índice compuesto en 2 etapas con datos de la Encuesta Nacional de Inclusión Financiera (ENIF) y registros de la Comisión Nacional Bancaria y de Valores (CNBV). Se realiza en 2 etapas porque la inclusión financiera es una estructura latente detrás de las dimensiones de acceso, uso y calidad. 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 resultado del IIFI es la suma de las dimensiones ponderadas para el individuo </a:t>
            </a:r>
            <a:r>
              <a:rPr lang="es-MX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el peso asignado endógenamente por los componentes.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2100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Dada la gran cantidad de información que poseíamos en la dimensión de uso y calidad*, hicimos un paso previo a la estimación del índice. Basados en la técnica multivariada de agrupamientos (clústeres) de variables se construyeron índices simples de variables para lograr menor dimensionalidad y agrupar variables. La técnica multivariada de agrupamientos es una técnica no paramétrica de clasificación.</a:t>
            </a:r>
          </a:p>
          <a:p>
            <a:endParaRPr lang="es-MX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Estas variables fueron </a:t>
            </a:r>
            <a:r>
              <a:rPr lang="es-MX" dirty="0">
                <a:solidFill>
                  <a:schemeClr val="lt1"/>
                </a:solidFill>
              </a:rPr>
              <a:t>recodificadas, multiplicadas por su factor de expansión y estandarizaron. El análisis de </a:t>
            </a:r>
            <a:r>
              <a:rPr lang="es-MX" dirty="0" err="1">
                <a:solidFill>
                  <a:schemeClr val="lt1"/>
                </a:solidFill>
              </a:rPr>
              <a:t>cluster</a:t>
            </a:r>
            <a:r>
              <a:rPr lang="es-MX" dirty="0">
                <a:solidFill>
                  <a:schemeClr val="lt1"/>
                </a:solidFill>
              </a:rPr>
              <a:t> 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permitió la clasificación de variables en grupos homogéneos. La matriz de (di)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similaridades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construyó utilizando distintos tipos de distancias: euclidiana, distancia euclidiana al cuadrado, y la distancia absoluta. Así como distintos algoritmos de agrupamiento jerárquico para los encadenamientos: simple, completo, promedio y Ward. Los criterios de decisión para el número de grupos fueron gráficos y basados en los estadísticos de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Calinski-Harbaz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 Duda-Hart.</a:t>
            </a:r>
          </a:p>
          <a:p>
            <a:endParaRPr lang="es-MX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*Nota: en el caso de los criterios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desición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del número de grupos se pueden ocupar los comandos construidos por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Halpin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Brendan (2016), </a:t>
            </a:r>
            <a:r>
              <a:rPr lang="es-MX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Cluster</a:t>
            </a:r>
            <a:r>
              <a:rPr lang="es-MX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analysis</a:t>
            </a:r>
            <a:r>
              <a:rPr lang="es-MX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stopping</a:t>
            </a:r>
            <a:r>
              <a:rPr lang="es-MX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rules in Stata:</a:t>
            </a:r>
          </a:p>
          <a:p>
            <a:endParaRPr lang="es-MX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findit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calinski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findit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duda</a:t>
            </a:r>
          </a:p>
          <a:p>
            <a:endParaRPr lang="es-MX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encode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Names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gen(id)</a:t>
            </a:r>
          </a:p>
          <a:p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sort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	</a:t>
            </a:r>
          </a:p>
          <a:p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calinski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distmat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(A)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idvar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(id)</a:t>
            </a:r>
          </a:p>
          <a:p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dudahart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distmat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(A) </a:t>
            </a:r>
            <a:r>
              <a:rPr lang="es-MX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idvar</a:t>
            </a:r>
            <a:r>
              <a:rPr lang="es-MX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(id)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759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Este es el análisis gráfico del análisis de agrupamiento o clúster.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0F27-F873-4DC2-AFCB-9480DD8E6908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525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MX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600200"/>
            <a:ext cx="8229600" cy="4495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0E1C90-D422-48AB-A435-986D670DA789}" type="datetimeFigureOut">
              <a:rPr lang="es-MX" smtClean="0"/>
              <a:pPr/>
              <a:t>15/08/2018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55A41-0641-4F47-BFCE-6B6B2C4A3C5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  <p:sldLayoutId id="214748366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3791521A-63A5-4B39-8E9E-46FF97B66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/>
              <a:t>Metodología</a:t>
            </a:r>
            <a:endParaRPr lang="en-US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6FB56AD-C1E9-4B23-ACA9-CF88C410F03D}"/>
              </a:ext>
            </a:extLst>
          </p:cNvPr>
          <p:cNvSpPr/>
          <p:nvPr/>
        </p:nvSpPr>
        <p:spPr>
          <a:xfrm>
            <a:off x="304801" y="1600200"/>
            <a:ext cx="85344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 partir de que se obtuvieron las variables (dimensión acceso) y los indicadores de las dimensiones de uso y calidad* se empezó con el análisis de componentes principales:</a:t>
            </a:r>
          </a:p>
          <a:p>
            <a:endParaRPr lang="es-MX" sz="1200" dirty="0"/>
          </a:p>
          <a:p>
            <a:endParaRPr lang="en-US" sz="1200" dirty="0"/>
          </a:p>
          <a:p>
            <a:r>
              <a:rPr lang="es-MX" sz="1200" dirty="0"/>
              <a:t>local x_a_list_2 “var1 var2 var3 var4 var5 var6 var7 var8 var9“ // Enlistamos las variables</a:t>
            </a:r>
          </a:p>
          <a:p>
            <a:endParaRPr lang="es-MX" sz="1200" dirty="0"/>
          </a:p>
          <a:p>
            <a:r>
              <a:rPr lang="es-MX" sz="1200" dirty="0"/>
              <a:t>describe `x_a_list_2’  // </a:t>
            </a:r>
            <a:r>
              <a:rPr lang="es-MX" sz="1200" dirty="0" err="1"/>
              <a:t>Revision</a:t>
            </a:r>
            <a:r>
              <a:rPr lang="es-MX" sz="1200" dirty="0"/>
              <a:t> de los datos</a:t>
            </a:r>
          </a:p>
          <a:p>
            <a:r>
              <a:rPr lang="es-MX" sz="1200" dirty="0"/>
              <a:t>sum `x_a_list_2’ // Obtención de las estadísticas básicas</a:t>
            </a:r>
          </a:p>
          <a:p>
            <a:r>
              <a:rPr lang="es-MX" sz="1200" dirty="0"/>
              <a:t>		</a:t>
            </a:r>
          </a:p>
          <a:p>
            <a:r>
              <a:rPr lang="es-MX" sz="1200" dirty="0" err="1"/>
              <a:t>corr</a:t>
            </a:r>
            <a:r>
              <a:rPr lang="es-MX" sz="1200" dirty="0"/>
              <a:t> `x_a_list_2’ //Revisamos la matriz de correlación y eliminamos variables con alta correlación</a:t>
            </a:r>
          </a:p>
          <a:p>
            <a:endParaRPr lang="es-MX" sz="1200" dirty="0"/>
          </a:p>
          <a:p>
            <a:r>
              <a:rPr lang="es-MX" sz="1200" dirty="0"/>
              <a:t>global </a:t>
            </a:r>
            <a:r>
              <a:rPr lang="es-MX" sz="1200" dirty="0" err="1"/>
              <a:t>x_list</a:t>
            </a:r>
            <a:r>
              <a:rPr lang="es-MX" sz="1200" dirty="0"/>
              <a:t> “var2 var3 var6 var7“ //lista de variables a ocuparse en el análisis</a:t>
            </a:r>
          </a:p>
          <a:p>
            <a:endParaRPr lang="es-MX" sz="1200" dirty="0"/>
          </a:p>
          <a:p>
            <a:r>
              <a:rPr lang="es-MX" sz="1200" dirty="0"/>
              <a:t>//Estandarización de las variables</a:t>
            </a:r>
          </a:p>
          <a:p>
            <a:endParaRPr lang="es-MX" sz="1200" dirty="0"/>
          </a:p>
          <a:p>
            <a:r>
              <a:rPr lang="es-MX" sz="1200" dirty="0" err="1"/>
              <a:t>foreach</a:t>
            </a:r>
            <a:r>
              <a:rPr lang="es-MX" sz="1200" dirty="0"/>
              <a:t> </a:t>
            </a:r>
            <a:r>
              <a:rPr lang="es-MX" sz="1200" dirty="0" err="1"/>
              <a:t>var</a:t>
            </a:r>
            <a:r>
              <a:rPr lang="es-MX" sz="1200" dirty="0"/>
              <a:t> of </a:t>
            </a:r>
            <a:r>
              <a:rPr lang="es-MX" sz="1200" dirty="0" err="1"/>
              <a:t>varlist</a:t>
            </a:r>
            <a:r>
              <a:rPr lang="es-MX" sz="1200" dirty="0"/>
              <a:t> $</a:t>
            </a:r>
            <a:r>
              <a:rPr lang="es-MX" sz="1200" dirty="0" err="1"/>
              <a:t>x_list</a:t>
            </a:r>
            <a:r>
              <a:rPr lang="es-MX" sz="1200" dirty="0"/>
              <a:t> {</a:t>
            </a:r>
          </a:p>
          <a:p>
            <a:r>
              <a:rPr lang="es-MX" sz="1200" dirty="0"/>
              <a:t>	</a:t>
            </a:r>
            <a:r>
              <a:rPr lang="es-MX" sz="1200" dirty="0" err="1"/>
              <a:t>egen</a:t>
            </a:r>
            <a:r>
              <a:rPr lang="es-MX" sz="1200" dirty="0"/>
              <a:t> </a:t>
            </a:r>
            <a:r>
              <a:rPr lang="es-MX" sz="1200" dirty="0" err="1"/>
              <a:t>std</a:t>
            </a:r>
            <a:r>
              <a:rPr lang="es-MX" sz="1200" dirty="0"/>
              <a:t>_`</a:t>
            </a:r>
            <a:r>
              <a:rPr lang="es-MX" sz="1200" dirty="0" err="1"/>
              <a:t>var</a:t>
            </a:r>
            <a:r>
              <a:rPr lang="es-MX" sz="1200" dirty="0"/>
              <a:t>'=</a:t>
            </a:r>
            <a:r>
              <a:rPr lang="es-MX" sz="1200" dirty="0" err="1"/>
              <a:t>std</a:t>
            </a:r>
            <a:r>
              <a:rPr lang="es-MX" sz="1200" dirty="0"/>
              <a:t>(`</a:t>
            </a:r>
            <a:r>
              <a:rPr lang="es-MX" sz="1200" dirty="0" err="1"/>
              <a:t>var</a:t>
            </a:r>
            <a:r>
              <a:rPr lang="es-MX" sz="1200" dirty="0"/>
              <a:t>')</a:t>
            </a:r>
          </a:p>
          <a:p>
            <a:r>
              <a:rPr lang="es-MX" sz="1200" dirty="0"/>
              <a:t>	}</a:t>
            </a:r>
          </a:p>
          <a:p>
            <a:r>
              <a:rPr lang="es-MX" sz="1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403250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6BFC6BB-FBDB-4EF7-9411-E8C9EA65BA2C}"/>
              </a:ext>
            </a:extLst>
          </p:cNvPr>
          <p:cNvSpPr/>
          <p:nvPr/>
        </p:nvSpPr>
        <p:spPr>
          <a:xfrm>
            <a:off x="446314" y="1143000"/>
            <a:ext cx="80772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/>
              <a:t>// Análisis de los componentes: a partir del segundo componente los valores propios  se vuelven menores a uno. </a:t>
            </a:r>
          </a:p>
          <a:p>
            <a:endParaRPr lang="es-MX" sz="1200" dirty="0"/>
          </a:p>
          <a:p>
            <a:r>
              <a:rPr lang="es-ES" sz="1200" dirty="0"/>
              <a:t>cd "E:\04 Datos"</a:t>
            </a:r>
          </a:p>
          <a:p>
            <a:r>
              <a:rPr lang="es-ES" sz="1200" dirty="0"/>
              <a:t>use "</a:t>
            </a:r>
            <a:r>
              <a:rPr lang="es-ES" sz="1200" dirty="0" err="1"/>
              <a:t>datos.dta</a:t>
            </a:r>
            <a:r>
              <a:rPr lang="es-ES" sz="1200" dirty="0"/>
              <a:t>", </a:t>
            </a:r>
            <a:r>
              <a:rPr lang="es-ES" sz="1200" dirty="0" err="1"/>
              <a:t>clear</a:t>
            </a:r>
            <a:r>
              <a:rPr lang="es-ES" sz="1200" dirty="0"/>
              <a:t> </a:t>
            </a:r>
          </a:p>
          <a:p>
            <a:endParaRPr lang="es-MX" sz="1200" dirty="0"/>
          </a:p>
          <a:p>
            <a:r>
              <a:rPr lang="es-MX" sz="1200" dirty="0"/>
              <a:t>global </a:t>
            </a:r>
            <a:r>
              <a:rPr lang="es-MX" sz="1200" dirty="0" err="1"/>
              <a:t>std_x_list</a:t>
            </a:r>
            <a:r>
              <a:rPr lang="es-MX" sz="1200" dirty="0"/>
              <a:t> “std_var2 </a:t>
            </a:r>
            <a:r>
              <a:rPr lang="es-MX" sz="1200" dirty="0" err="1"/>
              <a:t>std</a:t>
            </a:r>
            <a:r>
              <a:rPr lang="es-MX" sz="1200" dirty="0"/>
              <a:t>_ var3 </a:t>
            </a:r>
            <a:r>
              <a:rPr lang="es-MX" sz="1200" dirty="0" err="1"/>
              <a:t>std</a:t>
            </a:r>
            <a:r>
              <a:rPr lang="es-MX" sz="1200" dirty="0"/>
              <a:t>_ var6 </a:t>
            </a:r>
            <a:r>
              <a:rPr lang="es-MX" sz="1200" dirty="0" err="1"/>
              <a:t>std</a:t>
            </a:r>
            <a:r>
              <a:rPr lang="es-MX" sz="1200" dirty="0"/>
              <a:t>_ var7“</a:t>
            </a:r>
          </a:p>
          <a:p>
            <a:r>
              <a:rPr lang="es-MX" sz="1200" dirty="0" err="1"/>
              <a:t>pca</a:t>
            </a:r>
            <a:r>
              <a:rPr lang="es-MX" sz="1200" dirty="0"/>
              <a:t> $</a:t>
            </a:r>
            <a:r>
              <a:rPr lang="es-MX" sz="1200" dirty="0" err="1"/>
              <a:t>std_x_list</a:t>
            </a:r>
            <a:r>
              <a:rPr lang="es-MX" sz="1200" dirty="0"/>
              <a:t>, </a:t>
            </a:r>
            <a:r>
              <a:rPr lang="es-MX" sz="1200" dirty="0" err="1"/>
              <a:t>covariance</a:t>
            </a:r>
            <a:r>
              <a:rPr lang="es-MX" sz="1200" dirty="0"/>
              <a:t> //  En </a:t>
            </a:r>
            <a:r>
              <a:rPr lang="es-MX" sz="1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Stata</a:t>
            </a:r>
            <a:r>
              <a:rPr lang="es-MX" sz="1200" dirty="0"/>
              <a:t>, cuando se especifica el comando </a:t>
            </a:r>
            <a:r>
              <a:rPr lang="es-MX" sz="1200" b="1" i="1" dirty="0" err="1"/>
              <a:t>pca</a:t>
            </a:r>
            <a:r>
              <a:rPr lang="es-MX" sz="1200" dirty="0"/>
              <a:t>, el usuario tiene la 				/// opción de utilizar la matriz de correlación o la de covarianza de 			/// los datos para obtener los valores y vectores propios. Sin 				/// embargo, sí los datos han sido estandarizados, es 				/// recomendable que para el análisis de </a:t>
            </a:r>
            <a:r>
              <a:rPr lang="es-MX" sz="1200" b="1" i="1" dirty="0" err="1"/>
              <a:t>pca</a:t>
            </a:r>
            <a:r>
              <a:rPr lang="es-MX" sz="1200" dirty="0"/>
              <a:t> se </a:t>
            </a:r>
            <a:r>
              <a:rPr lang="es-MX" sz="1200" dirty="0" err="1"/>
              <a:t>utilce</a:t>
            </a:r>
            <a:r>
              <a:rPr lang="es-MX" sz="1200" dirty="0"/>
              <a:t> la matriz de 			/// covarianzas [</a:t>
            </a:r>
            <a:r>
              <a:rPr lang="es-MX" sz="1200" dirty="0" err="1"/>
              <a:t>Vyas</a:t>
            </a:r>
            <a:r>
              <a:rPr lang="es-MX" sz="1200" dirty="0"/>
              <a:t>, </a:t>
            </a:r>
            <a:r>
              <a:rPr lang="es-MX" sz="1200" dirty="0" err="1"/>
              <a:t>Seema</a:t>
            </a:r>
            <a:r>
              <a:rPr lang="es-MX" sz="1200" dirty="0"/>
              <a:t> y </a:t>
            </a:r>
            <a:r>
              <a:rPr lang="es-MX" sz="1200" dirty="0" err="1"/>
              <a:t>Lilani</a:t>
            </a:r>
            <a:r>
              <a:rPr lang="es-MX" sz="1200" dirty="0"/>
              <a:t> </a:t>
            </a:r>
            <a:r>
              <a:rPr lang="es-MX" sz="1200" dirty="0" err="1"/>
              <a:t>Kumaranayake</a:t>
            </a:r>
            <a:r>
              <a:rPr lang="es-MX" sz="1200" dirty="0"/>
              <a:t> (2006), 				/// </a:t>
            </a:r>
            <a:r>
              <a:rPr lang="es-MX" sz="1200" i="1" dirty="0" err="1"/>
              <a:t>Constructing</a:t>
            </a:r>
            <a:r>
              <a:rPr lang="es-MX" sz="1200" i="1" dirty="0"/>
              <a:t> socio-</a:t>
            </a:r>
            <a:r>
              <a:rPr lang="es-MX" sz="1200" i="1" dirty="0" err="1"/>
              <a:t>economic</a:t>
            </a:r>
            <a:r>
              <a:rPr lang="es-MX" sz="1200" i="1" dirty="0"/>
              <a:t> status </a:t>
            </a:r>
            <a:r>
              <a:rPr lang="es-MX" sz="1200" i="1" dirty="0" err="1"/>
              <a:t>indices</a:t>
            </a:r>
            <a:r>
              <a:rPr lang="es-MX" sz="1200" i="1" dirty="0"/>
              <a:t>: </a:t>
            </a:r>
            <a:r>
              <a:rPr lang="es-MX" sz="1200" i="1" dirty="0" err="1"/>
              <a:t>how</a:t>
            </a:r>
            <a:r>
              <a:rPr lang="es-MX" sz="1200" i="1" dirty="0"/>
              <a:t> </a:t>
            </a:r>
            <a:r>
              <a:rPr lang="es-MX" sz="1200" i="1" dirty="0" err="1"/>
              <a:t>to</a:t>
            </a:r>
            <a:r>
              <a:rPr lang="es-MX" sz="1200" i="1" dirty="0"/>
              <a:t> use principal </a:t>
            </a:r>
            <a:r>
              <a:rPr lang="es-MX" sz="1200" dirty="0"/>
              <a:t>			/// </a:t>
            </a:r>
            <a:r>
              <a:rPr lang="es-MX" sz="1200" i="1" dirty="0" err="1"/>
              <a:t>components</a:t>
            </a:r>
            <a:r>
              <a:rPr lang="es-MX" sz="1200" i="1" dirty="0"/>
              <a:t> </a:t>
            </a:r>
            <a:r>
              <a:rPr lang="es-MX" sz="1200" i="1" dirty="0" err="1"/>
              <a:t>analysis</a:t>
            </a:r>
            <a:endParaRPr lang="es-MX" sz="1200" i="1" dirty="0"/>
          </a:p>
          <a:p>
            <a:endParaRPr lang="es-MX" sz="1200" dirty="0"/>
          </a:p>
          <a:p>
            <a:endParaRPr lang="es-MX" sz="1200" dirty="0"/>
          </a:p>
          <a:p>
            <a:r>
              <a:rPr lang="es-MX" sz="1200" dirty="0" err="1"/>
              <a:t>pca</a:t>
            </a:r>
            <a:r>
              <a:rPr lang="es-MX" sz="1200" dirty="0"/>
              <a:t> $</a:t>
            </a:r>
            <a:r>
              <a:rPr lang="es-MX" sz="1200" dirty="0" err="1"/>
              <a:t>std_x_list</a:t>
            </a:r>
            <a:r>
              <a:rPr lang="es-MX" sz="1200" dirty="0"/>
              <a:t>, </a:t>
            </a:r>
            <a:r>
              <a:rPr lang="es-MX" sz="1200" dirty="0" err="1"/>
              <a:t>covariance</a:t>
            </a:r>
            <a:r>
              <a:rPr lang="es-MX" sz="1200" dirty="0"/>
              <a:t> </a:t>
            </a:r>
            <a:r>
              <a:rPr lang="es-MX" sz="1200" dirty="0" err="1"/>
              <a:t>components</a:t>
            </a:r>
            <a:r>
              <a:rPr lang="es-MX" sz="1200" dirty="0"/>
              <a:t>(1) //un solo componente</a:t>
            </a:r>
          </a:p>
          <a:p>
            <a:r>
              <a:rPr lang="es-MX" sz="1200" dirty="0"/>
              <a:t>		</a:t>
            </a:r>
          </a:p>
          <a:p>
            <a:r>
              <a:rPr lang="es-MX" sz="1200" dirty="0"/>
              <a:t>//Comandos de post estimación</a:t>
            </a:r>
          </a:p>
          <a:p>
            <a:endParaRPr lang="es-MX" sz="1200" dirty="0"/>
          </a:p>
          <a:p>
            <a:r>
              <a:rPr lang="es-MX" sz="1200" dirty="0" err="1"/>
              <a:t>screeplot</a:t>
            </a:r>
            <a:r>
              <a:rPr lang="es-MX" sz="1200" dirty="0"/>
              <a:t> //Revisamos las cargas de los componentes en el gráfico de sedimentación, una regla de 	/// decisión es utilizar aquellos componentes cuyo valor sea mayor a 1.</a:t>
            </a:r>
          </a:p>
          <a:p>
            <a:r>
              <a:rPr lang="es-MX" sz="1200" dirty="0" err="1"/>
              <a:t>screeplot</a:t>
            </a:r>
            <a:r>
              <a:rPr lang="es-MX" sz="1200" dirty="0"/>
              <a:t>, </a:t>
            </a:r>
            <a:r>
              <a:rPr lang="es-MX" sz="1200" dirty="0" err="1"/>
              <a:t>yline</a:t>
            </a:r>
            <a:r>
              <a:rPr lang="es-MX" sz="1200" dirty="0"/>
              <a:t>(1) //Aquí le ponemos una línea para verlo claramente. </a:t>
            </a:r>
          </a:p>
          <a:p>
            <a:r>
              <a:rPr lang="es-MX" sz="1200" dirty="0" err="1"/>
              <a:t>estat</a:t>
            </a:r>
            <a:r>
              <a:rPr lang="es-MX" sz="1200" dirty="0"/>
              <a:t> </a:t>
            </a:r>
            <a:r>
              <a:rPr lang="es-MX" sz="1200" dirty="0" err="1"/>
              <a:t>kmo</a:t>
            </a:r>
            <a:r>
              <a:rPr lang="es-MX" sz="1200" dirty="0"/>
              <a:t> 	//  El Kaiser–Meyer–</a:t>
            </a:r>
            <a:r>
              <a:rPr lang="es-MX" sz="1200" dirty="0" err="1"/>
              <a:t>Olkin</a:t>
            </a:r>
            <a:r>
              <a:rPr lang="es-MX" sz="1200" dirty="0"/>
              <a:t> (KMO) me indica lo adecuado de la muestra utilizada.</a:t>
            </a:r>
            <a:r>
              <a:rPr lang="en-US" dirty="0"/>
              <a:t>	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47FB4DA-E8BB-4E0A-A64F-5B46C90A2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  <a:endParaRPr lang="en-US" dirty="0"/>
          </a:p>
        </p:txBody>
      </p:sp>
      <p:sp>
        <p:nvSpPr>
          <p:cNvPr id="2" name="Abrir llave 1">
            <a:extLst>
              <a:ext uri="{FF2B5EF4-FFF2-40B4-BE49-F238E27FC236}">
                <a16:creationId xmlns:a16="http://schemas.microsoft.com/office/drawing/2014/main" id="{8D89217C-36A3-444A-81A1-7D7DBDAF81D3}"/>
              </a:ext>
            </a:extLst>
          </p:cNvPr>
          <p:cNvSpPr/>
          <p:nvPr/>
        </p:nvSpPr>
        <p:spPr>
          <a:xfrm rot="16200000">
            <a:off x="1325036" y="1843815"/>
            <a:ext cx="343501" cy="2057400"/>
          </a:xfrm>
          <a:prstGeom prst="lef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662074C-66CB-4B3B-82B4-BA684CFCC327}"/>
              </a:ext>
            </a:extLst>
          </p:cNvPr>
          <p:cNvSpPr txBox="1"/>
          <p:nvPr/>
        </p:nvSpPr>
        <p:spPr>
          <a:xfrm>
            <a:off x="315686" y="3143547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/>
              <a:t>Este comando me da los valores de los vectores y valores propios.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2364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EF0580-9682-4B6C-8797-B1B78173C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Resultados</a:t>
            </a:r>
            <a:endParaRPr lang="en-U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D01BCED-2DDF-4578-AFFB-3755FF22A5A5}"/>
              </a:ext>
            </a:extLst>
          </p:cNvPr>
          <p:cNvSpPr/>
          <p:nvPr/>
        </p:nvSpPr>
        <p:spPr>
          <a:xfrm>
            <a:off x="838200" y="1417638"/>
            <a:ext cx="7620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/>
          </a:p>
          <a:p>
            <a:r>
              <a:rPr lang="en-US" sz="1000" dirty="0"/>
              <a:t>Principal components/covariance                  Number of </a:t>
            </a:r>
            <a:r>
              <a:rPr lang="en-US" sz="1000" dirty="0" err="1"/>
              <a:t>obs</a:t>
            </a:r>
            <a:r>
              <a:rPr lang="en-US" sz="1000" dirty="0"/>
              <a:t>    =   180</a:t>
            </a:r>
          </a:p>
          <a:p>
            <a:r>
              <a:rPr lang="en-US" sz="1000" dirty="0"/>
              <a:t>	                                                    Number of comp.  =      4</a:t>
            </a:r>
          </a:p>
          <a:p>
            <a:r>
              <a:rPr lang="en-US" sz="1000" dirty="0"/>
              <a:t>                                                 		Trace            =  23.78331</a:t>
            </a:r>
          </a:p>
          <a:p>
            <a:r>
              <a:rPr lang="en-US" sz="1000" dirty="0"/>
              <a:t>			Rotation: (unrotated = principal)             </a:t>
            </a:r>
          </a:p>
          <a:p>
            <a:r>
              <a:rPr lang="en-US" sz="1000" dirty="0"/>
              <a:t>			Rho              =    1.0000</a:t>
            </a:r>
          </a:p>
          <a:p>
            <a:endParaRPr lang="en-US" sz="1000" dirty="0"/>
          </a:p>
          <a:p>
            <a:r>
              <a:rPr lang="en-US" sz="1000" dirty="0"/>
              <a:t>    --------------------------------------------------------------------------------------------------------</a:t>
            </a:r>
          </a:p>
          <a:p>
            <a:r>
              <a:rPr lang="en-US" sz="1000" dirty="0"/>
              <a:t>       Component |   Eigenvalue   Difference         Proportion   Cumulative</a:t>
            </a:r>
          </a:p>
          <a:p>
            <a:r>
              <a:rPr lang="en-US" sz="1000" dirty="0"/>
              <a:t>    ---------------------+--------------------------------------------------------------------------------------------</a:t>
            </a:r>
          </a:p>
          <a:p>
            <a:endParaRPr lang="en-US" sz="1000" dirty="0"/>
          </a:p>
          <a:p>
            <a:r>
              <a:rPr lang="en-US" sz="1000" dirty="0"/>
              <a:t>           Comp1     |      6.10927      3.02272             0.7055       0.7055</a:t>
            </a:r>
          </a:p>
          <a:p>
            <a:r>
              <a:rPr lang="en-US" sz="1000" dirty="0"/>
              <a:t>           Comp2     |      3.08655      .885477             0.1298       0.3867</a:t>
            </a:r>
          </a:p>
          <a:p>
            <a:r>
              <a:rPr lang="en-US" sz="1000" dirty="0"/>
              <a:t>           Comp3     |      2.20107      .484554             0.0925       0.4792</a:t>
            </a:r>
          </a:p>
          <a:p>
            <a:r>
              <a:rPr lang="en-US" sz="1000" dirty="0"/>
              <a:t>           Comp4     |      1.71652      .239756             0.0722       0.5514</a:t>
            </a:r>
          </a:p>
          <a:p>
            <a:endParaRPr lang="en-US" sz="1000" dirty="0"/>
          </a:p>
          <a:p>
            <a:r>
              <a:rPr lang="en-US" sz="1000" dirty="0"/>
              <a:t>    -----------------------------------------------------------------------</a:t>
            </a:r>
          </a:p>
          <a:p>
            <a:endParaRPr lang="es-MX" sz="1000" dirty="0"/>
          </a:p>
          <a:p>
            <a:r>
              <a:rPr lang="en-US" sz="1000" dirty="0"/>
              <a:t>Principal components (eigenvectors)</a:t>
            </a:r>
          </a:p>
          <a:p>
            <a:endParaRPr lang="en-US" sz="1000" dirty="0"/>
          </a:p>
          <a:p>
            <a:endParaRPr lang="es-MX" sz="1000" dirty="0"/>
          </a:p>
          <a:p>
            <a:r>
              <a:rPr lang="en-US" sz="1000" dirty="0"/>
              <a:t>Variable         Comp1         Comp2        Comp3       Comp4       Unexplained </a:t>
            </a:r>
          </a:p>
          <a:p>
            <a:r>
              <a:rPr lang="en-US" sz="1000" dirty="0"/>
              <a:t>----------------+--------------------------------------------------------------------+-------------</a:t>
            </a:r>
          </a:p>
          <a:p>
            <a:r>
              <a:rPr lang="en-US" sz="1000" dirty="0"/>
              <a:t>std_var2           0.1461          -0.1881         -0.1806          -0.7521            0 </a:t>
            </a:r>
          </a:p>
          <a:p>
            <a:r>
              <a:rPr lang="en-US" sz="1000" dirty="0" err="1"/>
              <a:t>std</a:t>
            </a:r>
            <a:r>
              <a:rPr lang="en-US" sz="1000" dirty="0"/>
              <a:t>_ var3           0.0903           0.3935         -0.0140           0.1444            0 </a:t>
            </a:r>
          </a:p>
          <a:p>
            <a:r>
              <a:rPr lang="en-US" sz="1000" dirty="0" err="1"/>
              <a:t>std</a:t>
            </a:r>
            <a:r>
              <a:rPr lang="en-US" sz="1000" dirty="0"/>
              <a:t>_ var6          -0.0165          -0.4864          0.2138           0.5564            0 </a:t>
            </a:r>
          </a:p>
          <a:p>
            <a:r>
              <a:rPr lang="en-US" sz="1000" dirty="0" err="1"/>
              <a:t>std</a:t>
            </a:r>
            <a:r>
              <a:rPr lang="en-US" sz="1000" dirty="0"/>
              <a:t>_ var7          -0.0111           0.1375          0.0127           0.0436            0</a:t>
            </a:r>
          </a:p>
        </p:txBody>
      </p:sp>
    </p:spTree>
    <p:extLst>
      <p:ext uri="{BB962C8B-B14F-4D97-AF65-F5344CB8AC3E}">
        <p14:creationId xmlns:p14="http://schemas.microsoft.com/office/powerpoint/2010/main" val="98566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592DCB54-871D-4E7B-9B9E-A819231AD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/>
              <a:t>Resultados</a:t>
            </a:r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A302338-272C-4013-B06A-B75AEC570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417638"/>
            <a:ext cx="7010400" cy="374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040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A5A9D802-12D4-435A-BF26-834CDA20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MX" dirty="0"/>
              <a:t>Resultados</a:t>
            </a:r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7F18EC2-A789-41C3-B179-4664CCD27DED}"/>
              </a:ext>
            </a:extLst>
          </p:cNvPr>
          <p:cNvSpPr txBox="1"/>
          <p:nvPr/>
        </p:nvSpPr>
        <p:spPr>
          <a:xfrm>
            <a:off x="533400" y="15240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 partir de obtener los vectores y valores propios podemos construir los subíndices y el índice final de inclusión financiera.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BAB55128-65BB-4944-BEDA-0662D74692FE}"/>
                  </a:ext>
                </a:extLst>
              </p:cNvPr>
              <p:cNvSpPr/>
              <p:nvPr/>
            </p:nvSpPr>
            <p:spPr>
              <a:xfrm>
                <a:off x="1219200" y="2528529"/>
                <a:ext cx="4572000" cy="86427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𝑘𝑗</m:t>
                        </m:r>
                      </m:sub>
                    </m:sSub>
                    <m:r>
                      <a:rPr lang="es-MX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nary>
                      <m:naryPr>
                        <m:chr m:val="∑"/>
                        <m:limLoc m:val="undOvr"/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𝐽</m:t>
                        </m:r>
                      </m:sup>
                      <m:e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𝑘𝑗</m:t>
                            </m:r>
                          </m:sub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´</m:t>
                            </m:r>
                          </m:sup>
                        </m:sSubSup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s-MX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…(1)</a:t>
                </a: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>
                <a:extLst>
                  <a:ext uri="{FF2B5EF4-FFF2-40B4-BE49-F238E27FC236}">
                    <a16:creationId xmlns:a16="http://schemas.microsoft.com/office/drawing/2014/main" id="{BAB55128-65BB-4944-BEDA-0662D74692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528529"/>
                <a:ext cx="4572000" cy="864276"/>
              </a:xfrm>
              <a:prstGeom prst="rect">
                <a:avLst/>
              </a:prstGeom>
              <a:blipFill>
                <a:blip r:embed="rId3"/>
                <a:stretch>
                  <a:fillRect t="-43662" b="-29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errar llave 5">
            <a:extLst>
              <a:ext uri="{FF2B5EF4-FFF2-40B4-BE49-F238E27FC236}">
                <a16:creationId xmlns:a16="http://schemas.microsoft.com/office/drawing/2014/main" id="{9AFC6D04-520A-4006-BAE3-DFD7A15FF5D3}"/>
              </a:ext>
            </a:extLst>
          </p:cNvPr>
          <p:cNvSpPr/>
          <p:nvPr/>
        </p:nvSpPr>
        <p:spPr>
          <a:xfrm>
            <a:off x="5257800" y="2504003"/>
            <a:ext cx="533400" cy="543997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475AA54-A4F5-446C-8F78-5B7C44A96AB9}"/>
              </a:ext>
            </a:extLst>
          </p:cNvPr>
          <p:cNvSpPr txBox="1"/>
          <p:nvPr/>
        </p:nvSpPr>
        <p:spPr>
          <a:xfrm>
            <a:off x="6096000" y="2591335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pca</a:t>
            </a:r>
            <a:endParaRPr lang="en-US" dirty="0"/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1091AC75-4CF5-4811-86F3-BF1F95528DE5}"/>
              </a:ext>
            </a:extLst>
          </p:cNvPr>
          <p:cNvSpPr/>
          <p:nvPr/>
        </p:nvSpPr>
        <p:spPr>
          <a:xfrm>
            <a:off x="5334000" y="3810000"/>
            <a:ext cx="457200" cy="65299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0970B22A-4048-4D91-8B5B-E406D91536B0}"/>
                  </a:ext>
                </a:extLst>
              </p:cNvPr>
              <p:cNvSpPr/>
              <p:nvPr/>
            </p:nvSpPr>
            <p:spPr>
              <a:xfrm>
                <a:off x="2229908" y="3810000"/>
                <a:ext cx="2702984" cy="4137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</m:t>
                        </m:r>
                      </m:sup>
                    </m:sSubSup>
                    <m:r>
                      <a:rPr lang="es-MX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nary>
                      <m:naryPr>
                        <m:chr m:val="∑"/>
                        <m:limLoc m:val="undOvr"/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s-MX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𝑘𝑗</m:t>
                            </m:r>
                          </m:sub>
                        </m:sSub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 </m:t>
                        </m:r>
                      </m:e>
                    </m:nary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b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𝑗</m:t>
                        </m:r>
                      </m:sub>
                      <m:sup>
                        <m:r>
                          <a:rPr lang="es-MX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s-MX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…(2)</a:t>
                </a:r>
                <a:endParaRPr lang="en-US" dirty="0"/>
              </a:p>
            </p:txBody>
          </p:sp>
        </mc:Choice>
        <mc:Fallback xmlns=""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0970B22A-4048-4D91-8B5B-E406D91536B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908" y="3810000"/>
                <a:ext cx="2702984" cy="413768"/>
              </a:xfrm>
              <a:prstGeom prst="rect">
                <a:avLst/>
              </a:prstGeom>
              <a:blipFill>
                <a:blip r:embed="rId4"/>
                <a:stretch>
                  <a:fillRect t="-102941" r="-1354" b="-15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>
            <a:extLst>
              <a:ext uri="{FF2B5EF4-FFF2-40B4-BE49-F238E27FC236}">
                <a16:creationId xmlns:a16="http://schemas.microsoft.com/office/drawing/2014/main" id="{E3F153C1-A282-4BC6-9898-0C409431B0DA}"/>
              </a:ext>
            </a:extLst>
          </p:cNvPr>
          <p:cNvSpPr txBox="1"/>
          <p:nvPr/>
        </p:nvSpPr>
        <p:spPr>
          <a:xfrm>
            <a:off x="6190192" y="3832218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Sub índice individual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00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0A92CD7-C9D5-4A71-AD3E-236495518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611630"/>
            <a:ext cx="4717952" cy="2702993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544664-6054-4D4C-B761-5F6F0BAC5D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828800" y="4572001"/>
          <a:ext cx="5791200" cy="1066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7536">
                  <a:extLst>
                    <a:ext uri="{9D8B030D-6E8A-4147-A177-3AD203B41FA5}">
                      <a16:colId xmlns:a16="http://schemas.microsoft.com/office/drawing/2014/main" val="3443339664"/>
                    </a:ext>
                  </a:extLst>
                </a:gridCol>
                <a:gridCol w="2468973">
                  <a:extLst>
                    <a:ext uri="{9D8B030D-6E8A-4147-A177-3AD203B41FA5}">
                      <a16:colId xmlns:a16="http://schemas.microsoft.com/office/drawing/2014/main" val="1505433030"/>
                    </a:ext>
                  </a:extLst>
                </a:gridCol>
                <a:gridCol w="2094691">
                  <a:extLst>
                    <a:ext uri="{9D8B030D-6E8A-4147-A177-3AD203B41FA5}">
                      <a16:colId xmlns:a16="http://schemas.microsoft.com/office/drawing/2014/main" val="1480398981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1" u="none" strike="noStrike" kern="1200" noProof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Área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Sub índice de acceso</a:t>
                      </a:r>
                      <a:endParaRPr lang="es-MX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Sub índice de uso</a:t>
                      </a:r>
                      <a:endParaRPr lang="es-MX" sz="1100" b="1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063781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Rural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88.2%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11.8%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3379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Urbano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79.0%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  <a:latin typeface="+mn-lt"/>
                        </a:rPr>
                        <a:t>21.0%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807250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3BECBFF-C228-4374-88E3-F8CF6C48C206}"/>
              </a:ext>
            </a:extLst>
          </p:cNvPr>
          <p:cNvSpPr/>
          <p:nvPr/>
        </p:nvSpPr>
        <p:spPr>
          <a:xfrm>
            <a:off x="762000" y="1012352"/>
            <a:ext cx="80643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Pesos en el índice individual de inclusión financiera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7FC8543-4571-429A-981D-D82A337E5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293"/>
            <a:ext cx="8229600" cy="862059"/>
          </a:xfrm>
        </p:spPr>
        <p:txBody>
          <a:bodyPr/>
          <a:lstStyle/>
          <a:p>
            <a:r>
              <a:rPr lang="es-MX" dirty="0"/>
              <a:t>Resultados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69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1390-1517-447A-A68E-0599FB2C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096102"/>
            <a:ext cx="8229600" cy="615553"/>
          </a:xfrm>
        </p:spPr>
        <p:txBody>
          <a:bodyPr>
            <a:normAutofit/>
          </a:bodyPr>
          <a:lstStyle/>
          <a:p>
            <a:r>
              <a:rPr lang="es-MX" sz="1800" b="1" dirty="0">
                <a:latin typeface="+mn-lt"/>
                <a:ea typeface="+mn-ea"/>
                <a:cs typeface="+mn-cs"/>
              </a:rPr>
              <a:t>Dimensión de acceso</a:t>
            </a:r>
            <a:endParaRPr lang="en-US" sz="1800" b="1" dirty="0">
              <a:latin typeface="+mn-l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6E2152-F009-4EE8-98AC-FD3D59C162FD}"/>
              </a:ext>
            </a:extLst>
          </p:cNvPr>
          <p:cNvSpPr txBox="1"/>
          <p:nvPr/>
        </p:nvSpPr>
        <p:spPr>
          <a:xfrm>
            <a:off x="762000" y="3194320"/>
            <a:ext cx="6340764" cy="469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/>
              <a:t>Notas</a:t>
            </a:r>
            <a:r>
              <a:rPr lang="es-MX" sz="1000" dirty="0"/>
              <a:t>: 1/ Por cada 10,000 personas.</a:t>
            </a:r>
          </a:p>
          <a:p>
            <a:r>
              <a:rPr lang="es-MX" sz="1000" dirty="0"/>
              <a:t>            2/Área urbana son localidades de más de 15,000 habitantes</a:t>
            </a:r>
            <a:r>
              <a:rPr lang="es-MX" sz="1400" dirty="0"/>
              <a:t>.</a:t>
            </a: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AFB77B9-94F0-4627-8E77-E042262B75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2000" y="2267478"/>
          <a:ext cx="6340764" cy="76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5069">
                  <a:extLst>
                    <a:ext uri="{9D8B030D-6E8A-4147-A177-3AD203B41FA5}">
                      <a16:colId xmlns:a16="http://schemas.microsoft.com/office/drawing/2014/main" val="680741426"/>
                    </a:ext>
                  </a:extLst>
                </a:gridCol>
                <a:gridCol w="1057495">
                  <a:extLst>
                    <a:ext uri="{9D8B030D-6E8A-4147-A177-3AD203B41FA5}">
                      <a16:colId xmlns:a16="http://schemas.microsoft.com/office/drawing/2014/main" val="663432043"/>
                    </a:ext>
                  </a:extLst>
                </a:gridCol>
                <a:gridCol w="1224783">
                  <a:extLst>
                    <a:ext uri="{9D8B030D-6E8A-4147-A177-3AD203B41FA5}">
                      <a16:colId xmlns:a16="http://schemas.microsoft.com/office/drawing/2014/main" val="3671810675"/>
                    </a:ext>
                  </a:extLst>
                </a:gridCol>
                <a:gridCol w="1141139">
                  <a:extLst>
                    <a:ext uri="{9D8B030D-6E8A-4147-A177-3AD203B41FA5}">
                      <a16:colId xmlns:a16="http://schemas.microsoft.com/office/drawing/2014/main" val="1120089841"/>
                    </a:ext>
                  </a:extLst>
                </a:gridCol>
                <a:gridCol w="1141139">
                  <a:extLst>
                    <a:ext uri="{9D8B030D-6E8A-4147-A177-3AD203B41FA5}">
                      <a16:colId xmlns:a16="http://schemas.microsoft.com/office/drawing/2014/main" val="2621950749"/>
                    </a:ext>
                  </a:extLst>
                </a:gridCol>
                <a:gridCol w="1141139">
                  <a:extLst>
                    <a:ext uri="{9D8B030D-6E8A-4147-A177-3AD203B41FA5}">
                      <a16:colId xmlns:a16="http://schemas.microsoft.com/office/drawing/2014/main" val="350804648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Area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Sucursales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bancarias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Instituciones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Microfinancieras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Corresponsales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bancarios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Cajeros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automáticos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+mn-lt"/>
                        </a:rPr>
                        <a:t>Terminales de punto de venta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64266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Urbano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2,7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66,3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125,6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1.893,3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82733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Rural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0,4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0,0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1,4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1,1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9,7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179906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B14D936-F7E0-448C-986A-FDD6D5C5D77C}"/>
              </a:ext>
            </a:extLst>
          </p:cNvPr>
          <p:cNvSpPr txBox="1"/>
          <p:nvPr/>
        </p:nvSpPr>
        <p:spPr>
          <a:xfrm>
            <a:off x="685800" y="1711655"/>
            <a:ext cx="63407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Estadística descriptiva</a:t>
            </a:r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69F0287-52A9-4112-BB4F-9CFC88AFBF4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8927" y="4387983"/>
          <a:ext cx="6366164" cy="72580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77897">
                  <a:extLst>
                    <a:ext uri="{9D8B030D-6E8A-4147-A177-3AD203B41FA5}">
                      <a16:colId xmlns:a16="http://schemas.microsoft.com/office/drawing/2014/main" val="2464834531"/>
                    </a:ext>
                  </a:extLst>
                </a:gridCol>
                <a:gridCol w="1072245">
                  <a:extLst>
                    <a:ext uri="{9D8B030D-6E8A-4147-A177-3AD203B41FA5}">
                      <a16:colId xmlns:a16="http://schemas.microsoft.com/office/drawing/2014/main" val="2177863526"/>
                    </a:ext>
                  </a:extLst>
                </a:gridCol>
                <a:gridCol w="1302012">
                  <a:extLst>
                    <a:ext uri="{9D8B030D-6E8A-4147-A177-3AD203B41FA5}">
                      <a16:colId xmlns:a16="http://schemas.microsoft.com/office/drawing/2014/main" val="128407975"/>
                    </a:ext>
                  </a:extLst>
                </a:gridCol>
                <a:gridCol w="1225423">
                  <a:extLst>
                    <a:ext uri="{9D8B030D-6E8A-4147-A177-3AD203B41FA5}">
                      <a16:colId xmlns:a16="http://schemas.microsoft.com/office/drawing/2014/main" val="2241169276"/>
                    </a:ext>
                  </a:extLst>
                </a:gridCol>
                <a:gridCol w="1081530">
                  <a:extLst>
                    <a:ext uri="{9D8B030D-6E8A-4147-A177-3AD203B41FA5}">
                      <a16:colId xmlns:a16="http://schemas.microsoft.com/office/drawing/2014/main" val="2151929934"/>
                    </a:ext>
                  </a:extLst>
                </a:gridCol>
                <a:gridCol w="1107057">
                  <a:extLst>
                    <a:ext uri="{9D8B030D-6E8A-4147-A177-3AD203B41FA5}">
                      <a16:colId xmlns:a16="http://schemas.microsoft.com/office/drawing/2014/main" val="19524242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Área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Sucursales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bancarias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Instituciones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Microfinancieras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Corresponsales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bancarios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Cajeros</a:t>
                      </a: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automáticos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u="none" strike="noStrike" dirty="0">
                          <a:effectLst/>
                          <a:latin typeface="+mn-lt"/>
                        </a:rPr>
                        <a:t>Terminales de punto de venta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2862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  <a:latin typeface="+mn-lt"/>
                        </a:rPr>
                        <a:t>Urbano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18%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03809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Rural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+mn-lt"/>
                        </a:rPr>
                        <a:t>24%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24%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795941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BDBAFF-2AC9-4A64-A3F4-92AD747F6DFA}"/>
              </a:ext>
            </a:extLst>
          </p:cNvPr>
          <p:cNvSpPr txBox="1"/>
          <p:nvPr/>
        </p:nvSpPr>
        <p:spPr>
          <a:xfrm>
            <a:off x="768927" y="3832090"/>
            <a:ext cx="63407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/>
              <a:t>Pesos en el sub índice de acceso</a:t>
            </a:r>
          </a:p>
          <a:p>
            <a:endParaRPr lang="en-US" dirty="0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93AA8035-D236-456E-9A3F-2088B473A5C2}"/>
              </a:ext>
            </a:extLst>
          </p:cNvPr>
          <p:cNvSpPr txBox="1">
            <a:spLocks/>
          </p:cNvSpPr>
          <p:nvPr/>
        </p:nvSpPr>
        <p:spPr>
          <a:xfrm>
            <a:off x="533400" y="850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Resultados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05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F438F-7BF4-42B0-A995-09D41B471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03238"/>
          </a:xfrm>
        </p:spPr>
        <p:txBody>
          <a:bodyPr>
            <a:normAutofit/>
          </a:bodyPr>
          <a:lstStyle/>
          <a:p>
            <a:r>
              <a:rPr lang="es-MX" sz="1800" b="1" dirty="0">
                <a:latin typeface="+mn-lt"/>
                <a:ea typeface="+mn-ea"/>
                <a:cs typeface="+mn-cs"/>
              </a:rPr>
              <a:t>Dimensión de uso</a:t>
            </a:r>
            <a:endParaRPr lang="en-US" sz="1800" b="1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F55DDF3-A5B0-4505-AE98-7C28B1294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97827"/>
              </p:ext>
            </p:extLst>
          </p:nvPr>
        </p:nvGraphicFramePr>
        <p:xfrm>
          <a:off x="838200" y="1417638"/>
          <a:ext cx="7162684" cy="4749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8950">
                  <a:extLst>
                    <a:ext uri="{9D8B030D-6E8A-4147-A177-3AD203B41FA5}">
                      <a16:colId xmlns:a16="http://schemas.microsoft.com/office/drawing/2014/main" val="4278580607"/>
                    </a:ext>
                  </a:extLst>
                </a:gridCol>
                <a:gridCol w="1431867">
                  <a:extLst>
                    <a:ext uri="{9D8B030D-6E8A-4147-A177-3AD203B41FA5}">
                      <a16:colId xmlns:a16="http://schemas.microsoft.com/office/drawing/2014/main" val="3589279169"/>
                    </a:ext>
                  </a:extLst>
                </a:gridCol>
                <a:gridCol w="1431867">
                  <a:extLst>
                    <a:ext uri="{9D8B030D-6E8A-4147-A177-3AD203B41FA5}">
                      <a16:colId xmlns:a16="http://schemas.microsoft.com/office/drawing/2014/main" val="722495914"/>
                    </a:ext>
                  </a:extLst>
                </a:gridCol>
              </a:tblGrid>
              <a:tr h="3702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dirty="0"/>
                        <a:t>Pesos en el sub índice de uso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376896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u="none" strike="noStrike" noProof="0" dirty="0">
                          <a:effectLst/>
                        </a:rPr>
                        <a:t>Área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</a:rPr>
                        <a:t>Rural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</a:rPr>
                        <a:t>Urbano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2367565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cajeros automáticos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</a:rPr>
                        <a:t>4%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3%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7788465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sucursales bancarias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3%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7598808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Intensidad en el uso de productos y </a:t>
                      </a:r>
                      <a:r>
                        <a:rPr lang="es-MX" sz="1100" u="none" strike="noStrike" noProof="0" dirty="0" err="1">
                          <a:effectLst/>
                        </a:rPr>
                        <a:t>servs</a:t>
                      </a:r>
                      <a:r>
                        <a:rPr lang="es-MX" sz="1100" u="none" strike="noStrike" noProof="0" dirty="0">
                          <a:effectLst/>
                        </a:rPr>
                        <a:t> de ahorro y depósito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7%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3%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2547148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corresponsales bancarios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2%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1%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0481693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Posesión de tarjeta de crédito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es-MX" sz="1100" b="1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6250458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Posesión de tarjeta de crédito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5%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4%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0242711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canales financieros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18%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7%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975320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Intensidad en el uso de crédito formal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10%</a:t>
                      </a:r>
                      <a:endParaRPr lang="es-MX" sz="1100" b="1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1943799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Operaciones sin efectivo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7%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57185577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Posesión de la cuenta de ahorro en una institución financiera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27%</a:t>
                      </a:r>
                      <a:endParaRPr lang="es-MX" sz="1100" b="1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5%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0582074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Posesión de diversos productos y servicios de crédito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3%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es-MX" sz="1100" b="1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791286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seguros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4%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27471592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la tarjeta de crédito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13%</a:t>
                      </a:r>
                      <a:endParaRPr lang="es-MX" sz="1100" b="1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4798279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canales electrónicos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11%</a:t>
                      </a:r>
                      <a:endParaRPr lang="es-MX" sz="1100" b="1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6653267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Posesión de seguro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57</a:t>
                      </a:r>
                      <a:r>
                        <a:rPr lang="es-MX" sz="1100" u="none" strike="noStrike" noProof="0" dirty="0">
                          <a:solidFill>
                            <a:srgbClr val="FF0000"/>
                          </a:solidFill>
                          <a:effectLst/>
                        </a:rPr>
                        <a:t>%</a:t>
                      </a:r>
                      <a:endParaRPr lang="es-MX" sz="1100" b="0" i="0" u="none" strike="noStrike" noProof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8345398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Índice de intensidad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2%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629053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los canales financieras para el envío de remesas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11%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2%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7540862"/>
                  </a:ext>
                </a:extLst>
              </a:tr>
              <a:tr h="20682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Remesas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11%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</a:rPr>
                        <a:t>2%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2136881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las cuentas de retiro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0%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>
                          <a:effectLst/>
                        </a:rPr>
                        <a:t>3%</a:t>
                      </a:r>
                      <a:endParaRPr lang="es-MX" sz="11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1765171"/>
                  </a:ext>
                </a:extLst>
              </a:tr>
              <a:tr h="208643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noProof="0" dirty="0">
                          <a:effectLst/>
                        </a:rPr>
                        <a:t>Uso de canales de acceso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</a:rPr>
                        <a:t>0%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noProof="0" dirty="0">
                          <a:effectLst/>
                        </a:rPr>
                        <a:t>3%</a:t>
                      </a:r>
                      <a:endParaRPr lang="es-MX" sz="11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5043346"/>
                  </a:ext>
                </a:extLst>
              </a:tr>
            </a:tbl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1805483F-1F14-45D4-A985-87D6ABCA91B0}"/>
              </a:ext>
            </a:extLst>
          </p:cNvPr>
          <p:cNvSpPr txBox="1">
            <a:spLocks/>
          </p:cNvSpPr>
          <p:nvPr/>
        </p:nvSpPr>
        <p:spPr>
          <a:xfrm>
            <a:off x="533400" y="850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/>
              <a:t>Resultados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323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017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>
            <a:noAutofit/>
          </a:bodyPr>
          <a:lstStyle/>
          <a:p>
            <a:r>
              <a:rPr lang="es-MX" sz="3600" dirty="0"/>
              <a:t>Medición de la inclusión financiera en México a través de un índice multidimensional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219200"/>
          </a:xfrm>
        </p:spPr>
        <p:txBody>
          <a:bodyPr>
            <a:normAutofit/>
          </a:bodyPr>
          <a:lstStyle/>
          <a:p>
            <a:r>
              <a:rPr lang="es-MX" sz="2000" dirty="0"/>
              <a:t>Jesús Antonio López Cabrera </a:t>
            </a:r>
          </a:p>
          <a:p>
            <a:r>
              <a:rPr lang="es-MX" sz="2000" dirty="0"/>
              <a:t>Francisco G. Villarreal Tapia</a:t>
            </a:r>
          </a:p>
          <a:p>
            <a:r>
              <a:rPr lang="es-MX" sz="1600" dirty="0"/>
              <a:t>Sede Subregional de la CEPAL en México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53310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/>
              <a:t>Tlaxcala, </a:t>
            </a:r>
            <a:r>
              <a:rPr lang="es-MX" sz="1400" dirty="0" err="1"/>
              <a:t>Tlax</a:t>
            </a:r>
            <a:r>
              <a:rPr lang="es-MX" sz="1400" dirty="0"/>
              <a:t>, 16 de agosto de 2018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9F74100-2FF6-4CFF-82BB-6DF29E27D4B8}"/>
              </a:ext>
            </a:extLst>
          </p:cNvPr>
          <p:cNvSpPr/>
          <p:nvPr/>
        </p:nvSpPr>
        <p:spPr>
          <a:xfrm>
            <a:off x="76200" y="4724400"/>
            <a:ext cx="906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Reunión de Usuarios Mexicanos de Stata 2018 (EUSMEX)</a:t>
            </a:r>
          </a:p>
        </p:txBody>
      </p:sp>
    </p:spTree>
    <p:extLst>
      <p:ext uri="{BB962C8B-B14F-4D97-AF65-F5344CB8AC3E}">
        <p14:creationId xmlns:p14="http://schemas.microsoft.com/office/powerpoint/2010/main" val="44029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0F994-A62F-4F8E-8C10-5D46AC788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Motivación y Justificación</a:t>
            </a:r>
            <a:endParaRPr lang="en-US" dirty="0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3890588B-0AF5-4359-975D-2D8D8BF0EE26}"/>
              </a:ext>
            </a:extLst>
          </p:cNvPr>
          <p:cNvSpPr/>
          <p:nvPr/>
        </p:nvSpPr>
        <p:spPr>
          <a:xfrm>
            <a:off x="609600" y="2556164"/>
            <a:ext cx="2057400" cy="23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2191EB-652B-4B61-B800-67775F9CF208}"/>
              </a:ext>
            </a:extLst>
          </p:cNvPr>
          <p:cNvSpPr txBox="1"/>
          <p:nvPr/>
        </p:nvSpPr>
        <p:spPr>
          <a:xfrm>
            <a:off x="990600" y="34290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Inclusión financiera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42200AD-5C26-4812-94C6-0FFABB8EB30F}"/>
              </a:ext>
            </a:extLst>
          </p:cNvPr>
          <p:cNvSpPr/>
          <p:nvPr/>
        </p:nvSpPr>
        <p:spPr>
          <a:xfrm>
            <a:off x="3733800" y="1600200"/>
            <a:ext cx="441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679789B-BF67-4D24-A56B-96247138C086}"/>
              </a:ext>
            </a:extLst>
          </p:cNvPr>
          <p:cNvSpPr txBox="1"/>
          <p:nvPr/>
        </p:nvSpPr>
        <p:spPr>
          <a:xfrm>
            <a:off x="3886200" y="1828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Impulsa el crecimiento económico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B9CC8815-C8D4-4DA2-9F13-6CDF4B05D637}"/>
              </a:ext>
            </a:extLst>
          </p:cNvPr>
          <p:cNvSpPr/>
          <p:nvPr/>
        </p:nvSpPr>
        <p:spPr>
          <a:xfrm>
            <a:off x="3733800" y="3733800"/>
            <a:ext cx="4419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4591380-0156-4C38-9050-515D933A3FC5}"/>
              </a:ext>
            </a:extLst>
          </p:cNvPr>
          <p:cNvSpPr txBox="1"/>
          <p:nvPr/>
        </p:nvSpPr>
        <p:spPr>
          <a:xfrm>
            <a:off x="3962400" y="3849469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Incrementa el bienestar de los individuos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0FBF960-3065-4328-8C0D-754792CBD3C3}"/>
              </a:ext>
            </a:extLst>
          </p:cNvPr>
          <p:cNvSpPr txBox="1"/>
          <p:nvPr/>
        </p:nvSpPr>
        <p:spPr>
          <a:xfrm>
            <a:off x="3733800" y="2819400"/>
            <a:ext cx="44196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Beck, Levine &amp; </a:t>
            </a:r>
            <a:r>
              <a:rPr lang="en-US" sz="1600" dirty="0" err="1"/>
              <a:t>Loayza</a:t>
            </a:r>
            <a:r>
              <a:rPr lang="en-US" sz="1600" dirty="0"/>
              <a:t> (2000)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1CA7DFE-4BCE-4BBF-A4D3-44537E526AAB}"/>
              </a:ext>
            </a:extLst>
          </p:cNvPr>
          <p:cNvSpPr txBox="1"/>
          <p:nvPr/>
        </p:nvSpPr>
        <p:spPr>
          <a:xfrm>
            <a:off x="3733800" y="4888805"/>
            <a:ext cx="4419600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Beck, </a:t>
            </a:r>
            <a:r>
              <a:rPr lang="en-US" sz="1600" dirty="0" err="1"/>
              <a:t>Demirgüc-Kunt</a:t>
            </a:r>
            <a:r>
              <a:rPr lang="en-US" sz="1600" dirty="0"/>
              <a:t> y Levine (2004); </a:t>
            </a:r>
            <a:r>
              <a:rPr lang="en-US" sz="1600" dirty="0" err="1"/>
              <a:t>Honahan</a:t>
            </a:r>
            <a:r>
              <a:rPr lang="en-US" sz="1600" dirty="0"/>
              <a:t> (2004); Beck, </a:t>
            </a:r>
            <a:r>
              <a:rPr lang="en-US" sz="1600" dirty="0" err="1"/>
              <a:t>Demirgüc-Kunt</a:t>
            </a:r>
            <a:r>
              <a:rPr lang="en-US" sz="1600" dirty="0"/>
              <a:t> y </a:t>
            </a:r>
            <a:r>
              <a:rPr lang="en-US" sz="1600" dirty="0" err="1"/>
              <a:t>Honohan</a:t>
            </a:r>
            <a:r>
              <a:rPr lang="en-US" sz="1600" dirty="0"/>
              <a:t> (2009)</a:t>
            </a:r>
          </a:p>
        </p:txBody>
      </p:sp>
      <p:sp>
        <p:nvSpPr>
          <p:cNvPr id="14" name="Abrir llave 13">
            <a:extLst>
              <a:ext uri="{FF2B5EF4-FFF2-40B4-BE49-F238E27FC236}">
                <a16:creationId xmlns:a16="http://schemas.microsoft.com/office/drawing/2014/main" id="{727C76F9-4894-4E47-B899-BCB53B988949}"/>
              </a:ext>
            </a:extLst>
          </p:cNvPr>
          <p:cNvSpPr/>
          <p:nvPr/>
        </p:nvSpPr>
        <p:spPr>
          <a:xfrm>
            <a:off x="2743200" y="1417638"/>
            <a:ext cx="990600" cy="4906962"/>
          </a:xfrm>
          <a:prstGeom prst="leftBrac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Motivación y Justificación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63C59B89-D2B2-406E-B945-1AEF9F3AF499}"/>
              </a:ext>
            </a:extLst>
          </p:cNvPr>
          <p:cNvSpPr/>
          <p:nvPr/>
        </p:nvSpPr>
        <p:spPr>
          <a:xfrm>
            <a:off x="609600" y="2663222"/>
            <a:ext cx="2057400" cy="2141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E02B9C6-8D97-4DF1-AD80-C16E3455BD61}"/>
              </a:ext>
            </a:extLst>
          </p:cNvPr>
          <p:cNvSpPr txBox="1"/>
          <p:nvPr/>
        </p:nvSpPr>
        <p:spPr>
          <a:xfrm>
            <a:off x="990600" y="3396683"/>
            <a:ext cx="137160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Inclusión financiera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3AF243C-3DE9-41D7-A288-C2E27E924F5A}"/>
              </a:ext>
            </a:extLst>
          </p:cNvPr>
          <p:cNvSpPr/>
          <p:nvPr/>
        </p:nvSpPr>
        <p:spPr>
          <a:xfrm>
            <a:off x="3581400" y="1725167"/>
            <a:ext cx="4572000" cy="369332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1. acceso de servicios financieros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D101D8F-058D-4205-8672-0B6F94188939}"/>
              </a:ext>
            </a:extLst>
          </p:cNvPr>
          <p:cNvSpPr/>
          <p:nvPr/>
        </p:nvSpPr>
        <p:spPr>
          <a:xfrm>
            <a:off x="3597965" y="2719245"/>
            <a:ext cx="4572000" cy="369332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2. uso de servicios financieros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79D59F6-0C5F-4771-AD2F-A44A4EFE7796}"/>
              </a:ext>
            </a:extLst>
          </p:cNvPr>
          <p:cNvSpPr/>
          <p:nvPr/>
        </p:nvSpPr>
        <p:spPr>
          <a:xfrm>
            <a:off x="3614530" y="3713323"/>
            <a:ext cx="4555435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3. esquemas de protección al consumidor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5BBC344-7FDD-44B0-B295-73D45B26F649}"/>
              </a:ext>
            </a:extLst>
          </p:cNvPr>
          <p:cNvSpPr/>
          <p:nvPr/>
        </p:nvSpPr>
        <p:spPr>
          <a:xfrm>
            <a:off x="3597965" y="4888468"/>
            <a:ext cx="4572000" cy="369332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4. educación financiera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Abrir llave 9">
            <a:extLst>
              <a:ext uri="{FF2B5EF4-FFF2-40B4-BE49-F238E27FC236}">
                <a16:creationId xmlns:a16="http://schemas.microsoft.com/office/drawing/2014/main" id="{30430C7E-A4FB-4D74-80E2-0DB4BDC16258}"/>
              </a:ext>
            </a:extLst>
          </p:cNvPr>
          <p:cNvSpPr/>
          <p:nvPr/>
        </p:nvSpPr>
        <p:spPr>
          <a:xfrm>
            <a:off x="2743200" y="1476891"/>
            <a:ext cx="990600" cy="4055341"/>
          </a:xfrm>
          <a:prstGeom prst="leftBrac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9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Motivación y Justificación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30A232C-E42A-4EDF-83B4-3697E35CF19C}"/>
              </a:ext>
            </a:extLst>
          </p:cNvPr>
          <p:cNvSpPr/>
          <p:nvPr/>
        </p:nvSpPr>
        <p:spPr>
          <a:xfrm>
            <a:off x="609600" y="2676474"/>
            <a:ext cx="2057400" cy="2141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B2CECD9-A450-4405-A184-7189A9CE3992}"/>
              </a:ext>
            </a:extLst>
          </p:cNvPr>
          <p:cNvSpPr txBox="1"/>
          <p:nvPr/>
        </p:nvSpPr>
        <p:spPr>
          <a:xfrm>
            <a:off x="990600" y="3396683"/>
            <a:ext cx="137160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Inclusión financiera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9CBAE32-8519-4302-BFFA-0AAC4FB0CC09}"/>
              </a:ext>
            </a:extLst>
          </p:cNvPr>
          <p:cNvSpPr txBox="1"/>
          <p:nvPr/>
        </p:nvSpPr>
        <p:spPr>
          <a:xfrm>
            <a:off x="3919330" y="1564925"/>
            <a:ext cx="40386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Medir para evaluar: </a:t>
            </a:r>
          </a:p>
          <a:p>
            <a:pPr marL="342900" indent="-342900">
              <a:buAutoNum type="arabicPeriod"/>
            </a:pPr>
            <a:r>
              <a:rPr lang="es-MX" b="1" dirty="0">
                <a:solidFill>
                  <a:schemeClr val="bg1"/>
                </a:solidFill>
              </a:rPr>
              <a:t>Escasos intentos de medición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70529DF-C040-490C-AE53-6118C1B23342}"/>
              </a:ext>
            </a:extLst>
          </p:cNvPr>
          <p:cNvSpPr txBox="1"/>
          <p:nvPr/>
        </p:nvSpPr>
        <p:spPr>
          <a:xfrm>
            <a:off x="3919330" y="2561363"/>
            <a:ext cx="40386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2. Mediciones que consideraban sólo algunos aspectos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435E959-F58A-4821-B4DD-71D9AB091A7B}"/>
              </a:ext>
            </a:extLst>
          </p:cNvPr>
          <p:cNvSpPr txBox="1"/>
          <p:nvPr/>
        </p:nvSpPr>
        <p:spPr>
          <a:xfrm>
            <a:off x="3919330" y="4419600"/>
            <a:ext cx="4038600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b="1" dirty="0">
                <a:solidFill>
                  <a:schemeClr val="bg1"/>
                </a:solidFill>
              </a:rPr>
              <a:t>3. Mediciones con técnicas sencillas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642FFB5-7AE0-4C6B-BF35-CA15FB3C490D}"/>
              </a:ext>
            </a:extLst>
          </p:cNvPr>
          <p:cNvSpPr/>
          <p:nvPr/>
        </p:nvSpPr>
        <p:spPr>
          <a:xfrm>
            <a:off x="3894482" y="3557801"/>
            <a:ext cx="4063448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Fondo Monetario Internacional, el Banco Mundial,  </a:t>
            </a:r>
            <a:r>
              <a:rPr lang="es-MX" sz="1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MX" sz="1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Economist y </a:t>
            </a:r>
            <a:r>
              <a:rPr lang="es-MX" sz="1400" i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FinMark</a:t>
            </a:r>
            <a:r>
              <a:rPr lang="es-MX" sz="14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Trust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06999CB-9920-41C2-AFDF-06A30E0784CF}"/>
              </a:ext>
            </a:extLst>
          </p:cNvPr>
          <p:cNvSpPr/>
          <p:nvPr/>
        </p:nvSpPr>
        <p:spPr>
          <a:xfrm>
            <a:off x="3919330" y="5347857"/>
            <a:ext cx="4063448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Mandira</a:t>
            </a:r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Sarma</a:t>
            </a:r>
            <a:r>
              <a:rPr lang="es-MX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(2008)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65D60403-CB0E-4AA5-86D0-338987CF15F9}"/>
              </a:ext>
            </a:extLst>
          </p:cNvPr>
          <p:cNvSpPr/>
          <p:nvPr/>
        </p:nvSpPr>
        <p:spPr>
          <a:xfrm>
            <a:off x="2743200" y="1476891"/>
            <a:ext cx="990600" cy="4055341"/>
          </a:xfrm>
          <a:prstGeom prst="leftBrac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4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F74AABB-3A2F-4CDD-AB3A-F8158B964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</a:p>
        </p:txBody>
      </p:sp>
      <p:pic>
        <p:nvPicPr>
          <p:cNvPr id="1026" name="Picture 2" descr="Image result for principal component analysis">
            <a:extLst>
              <a:ext uri="{FF2B5EF4-FFF2-40B4-BE49-F238E27FC236}">
                <a16:creationId xmlns:a16="http://schemas.microsoft.com/office/drawing/2014/main" id="{B8CD30D4-B575-46F4-9AD6-50A8F4DFA3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087" y="1478562"/>
            <a:ext cx="4803913" cy="3245838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A8537F4-DE0C-4D0E-B6CD-A1CEF1088745}"/>
              </a:ext>
            </a:extLst>
          </p:cNvPr>
          <p:cNvSpPr txBox="1"/>
          <p:nvPr/>
        </p:nvSpPr>
        <p:spPr>
          <a:xfrm>
            <a:off x="381000" y="1478562"/>
            <a:ext cx="3243470" cy="344177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>
            <a:defPPr>
              <a:defRPr lang="es-MX"/>
            </a:defPPr>
            <a:lvl1pPr algn="just">
              <a:lnSpc>
                <a:spcPct val="107000"/>
              </a:lnSpc>
              <a:spcAft>
                <a:spcPts val="800"/>
              </a:spcAft>
              <a:defRPr b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</a:lstStyle>
          <a:p>
            <a:pPr algn="l"/>
            <a:r>
              <a:rPr lang="es-MX" dirty="0"/>
              <a:t>Proponemos un índice basado en la técnica multivariada de componentes principales. La técnica intenta encontrar un subespacio de una dimensión menor (q</a:t>
            </a:r>
            <a:r>
              <a:rPr lang="en-US" dirty="0"/>
              <a:t>&lt;p)</a:t>
            </a:r>
            <a:r>
              <a:rPr lang="es-MX" dirty="0"/>
              <a:t>, tal que al proyectar sobre él las observaciones, se conserve la estructura con la menor distorsión posible.</a:t>
            </a:r>
          </a:p>
          <a:p>
            <a:endParaRPr lang="en-US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DECBFA98-19DB-4DCC-B22C-E2C613FBAE3D}"/>
              </a:ext>
            </a:extLst>
          </p:cNvPr>
          <p:cNvSpPr/>
          <p:nvPr/>
        </p:nvSpPr>
        <p:spPr>
          <a:xfrm>
            <a:off x="7239000" y="2743200"/>
            <a:ext cx="1447800" cy="1524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EF938C9-90B0-4247-9DAF-0FDA5E58AA55}"/>
              </a:ext>
            </a:extLst>
          </p:cNvPr>
          <p:cNvSpPr txBox="1"/>
          <p:nvPr/>
        </p:nvSpPr>
        <p:spPr>
          <a:xfrm>
            <a:off x="7239000" y="2133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Ortogonal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9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B3F99C41-493E-4002-8B42-C5C286C1176B}"/>
              </a:ext>
            </a:extLst>
          </p:cNvPr>
          <p:cNvSpPr/>
          <p:nvPr/>
        </p:nvSpPr>
        <p:spPr>
          <a:xfrm>
            <a:off x="762000" y="2209800"/>
            <a:ext cx="2057400" cy="21411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DC68EFF-29A2-4B78-911C-5E1BE0ECF59B}"/>
              </a:ext>
            </a:extLst>
          </p:cNvPr>
          <p:cNvSpPr txBox="1"/>
          <p:nvPr/>
        </p:nvSpPr>
        <p:spPr>
          <a:xfrm>
            <a:off x="1143000" y="2930009"/>
            <a:ext cx="137160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Inclusión financiera</a:t>
            </a:r>
            <a:endParaRPr lang="en-US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A161B583-376D-4F26-AD69-D56167899042}"/>
                  </a:ext>
                </a:extLst>
              </p:cNvPr>
              <p:cNvSpPr/>
              <p:nvPr/>
            </p:nvSpPr>
            <p:spPr>
              <a:xfrm>
                <a:off x="3505200" y="1352450"/>
                <a:ext cx="5105400" cy="171470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 posición de cada individuo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  <m:sup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𝒖</m:t>
                        </m:r>
                      </m:sup>
                    </m:sSubSup>
                  </m:oMath>
                </a14:m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con respecto a  las dimensiones de acceso, uso y calidad será:</a:t>
                </a:r>
                <a:endPara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𝑷</m:t>
                        </m:r>
                      </m:e>
                      <m: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𝒌𝒋</m:t>
                        </m:r>
                      </m:sub>
                    </m:sSub>
                    <m:r>
                      <a:rPr lang="es-MX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nary>
                      <m:naryPr>
                        <m:chr m:val="∑"/>
                        <m:limLoc m:val="undOvr"/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𝒋</m:t>
                        </m:r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𝑱</m:t>
                        </m:r>
                      </m:sup>
                      <m:e>
                        <m:sSubSup>
                          <m:sSubSupPr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𝒌𝒋</m:t>
                            </m:r>
                          </m:sub>
                          <m:sup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´</m:t>
                            </m:r>
                          </m:sup>
                        </m:sSubSup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𝒋</m:t>
                            </m:r>
                          </m:sub>
                        </m:sSub>
                      </m:e>
                    </m:nary>
                  </m:oMath>
                </a14:m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…(1)</a:t>
                </a:r>
                <a:endPara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𝑯</m:t>
                        </m:r>
                      </m:e>
                      <m: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  <m:sup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𝒖</m:t>
                        </m:r>
                      </m:sup>
                    </m:sSubSup>
                    <m:r>
                      <a:rPr lang="es-MX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nary>
                      <m:naryPr>
                        <m:chr m:val="∑"/>
                        <m:limLoc m:val="undOvr"/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𝒌</m:t>
                        </m:r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𝑲</m:t>
                        </m:r>
                      </m:sup>
                      <m:e>
                        <m:sSub>
                          <m:sSubPr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s-MX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𝒌𝒋</m:t>
                            </m:r>
                          </m:sub>
                        </m:s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 </m:t>
                        </m:r>
                      </m:e>
                    </m:nary>
                    <m:sSubSup>
                      <m:sSubSupPr>
                        <m:ctrlPr>
                          <a:rPr lang="en-US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𝑿</m:t>
                        </m:r>
                      </m:e>
                      <m:sub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𝒋</m:t>
                        </m:r>
                      </m:sub>
                      <m:sup>
                        <m:r>
                          <a:rPr lang="es-MX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…(2)</a:t>
                </a:r>
                <a:endPara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ángulo 5">
                <a:extLst>
                  <a:ext uri="{FF2B5EF4-FFF2-40B4-BE49-F238E27FC236}">
                    <a16:creationId xmlns:a16="http://schemas.microsoft.com/office/drawing/2014/main" id="{A161B583-376D-4F26-AD69-D561678990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1352450"/>
                <a:ext cx="5105400" cy="1714700"/>
              </a:xfrm>
              <a:prstGeom prst="rect">
                <a:avLst/>
              </a:prstGeom>
              <a:blipFill>
                <a:blip r:embed="rId3"/>
                <a:stretch>
                  <a:fillRect l="-955" t="-712" r="-835" b="-37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F1C2E915-A89B-4FDA-9519-7C51A96945DB}"/>
                  </a:ext>
                </a:extLst>
              </p:cNvPr>
              <p:cNvSpPr/>
              <p:nvPr/>
            </p:nvSpPr>
            <p:spPr>
              <a:xfrm>
                <a:off x="3531705" y="3352800"/>
                <a:ext cx="5155095" cy="2316340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En una segunda etapa, se estima el IIFI final. El IIFI es la suma ponderada de las dimensiones </a:t>
                </a:r>
                <a:r>
                  <a:rPr lang="es-MX" b="1" i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que componen el fenómeno de estudio para el individuo </a:t>
                </a:r>
                <a:r>
                  <a:rPr lang="es-MX" b="1" i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s-MX" b="1" dirty="0">
                    <a:solidFill>
                      <a:schemeClr val="bg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Por lo tanto, el IIFI será:</a:t>
                </a:r>
                <a:endParaRPr lang="en-US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𝐈𝐈𝐅𝐈</m:t>
                          </m:r>
                        </m:e>
                        <m:sub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𝒊</m:t>
                          </m:r>
                        </m:sub>
                      </m:sSub>
                      <m:r>
                        <a:rPr lang="es-MX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𝒖</m:t>
                          </m:r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b>
                        <m:sup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𝑼</m:t>
                          </m:r>
                        </m:sup>
                        <m:e>
                          <m:sSubSup>
                            <m:sSubSup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s-MX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es-MX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s-MX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𝑼</m:t>
                              </m:r>
                            </m:sup>
                          </m:sSubSup>
                          <m:r>
                            <a:rPr lang="es-MX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  <m:sSubSup>
                            <m:sSubSup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s-MX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s-MX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𝒊</m:t>
                              </m:r>
                            </m:sub>
                            <m:sup>
                              <m:r>
                                <a:rPr lang="es-MX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𝒖</m:t>
                              </m:r>
                            </m:sup>
                          </m:sSubSup>
                        </m:e>
                      </m:nary>
                    </m:oMath>
                  </m:oMathPara>
                </a14:m>
                <a:endParaRPr lang="en-US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F1C2E915-A89B-4FDA-9519-7C51A96945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705" y="3352800"/>
                <a:ext cx="5155095" cy="2316340"/>
              </a:xfrm>
              <a:prstGeom prst="rect">
                <a:avLst/>
              </a:prstGeom>
              <a:blipFill>
                <a:blip r:embed="rId4"/>
                <a:stretch>
                  <a:fillRect l="-946" t="-1053" r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brir llave 7">
            <a:extLst>
              <a:ext uri="{FF2B5EF4-FFF2-40B4-BE49-F238E27FC236}">
                <a16:creationId xmlns:a16="http://schemas.microsoft.com/office/drawing/2014/main" id="{D8900667-7ABB-4089-BC2E-A3ACC4361CEB}"/>
              </a:ext>
            </a:extLst>
          </p:cNvPr>
          <p:cNvSpPr/>
          <p:nvPr/>
        </p:nvSpPr>
        <p:spPr>
          <a:xfrm>
            <a:off x="2786271" y="1219200"/>
            <a:ext cx="685800" cy="4648199"/>
          </a:xfrm>
          <a:prstGeom prst="leftBrace">
            <a:avLst/>
          </a:prstGeom>
          <a:ln>
            <a:prstDash val="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7681D-37D5-44F7-A501-9A876FC5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  <a:endParaRPr lang="en-US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E45917F-1D0B-488C-9327-2D57B16442A4}"/>
              </a:ext>
            </a:extLst>
          </p:cNvPr>
          <p:cNvSpPr/>
          <p:nvPr/>
        </p:nvSpPr>
        <p:spPr>
          <a:xfrm>
            <a:off x="304800" y="1204119"/>
            <a:ext cx="8534400" cy="17543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lt1"/>
                </a:solidFill>
              </a:rPr>
              <a:t>Para las dimensiones de uso y calidad se agruparon a las variables a partir del análisis de agrupamientos o conglomerados (</a:t>
            </a:r>
            <a:r>
              <a:rPr lang="es-MX" i="1" dirty="0" err="1">
                <a:solidFill>
                  <a:schemeClr val="lt1"/>
                </a:solidFill>
              </a:rPr>
              <a:t>clusters</a:t>
            </a:r>
            <a:r>
              <a:rPr lang="es-MX" dirty="0">
                <a:solidFill>
                  <a:schemeClr val="lt1"/>
                </a:solidFill>
              </a:rPr>
              <a:t>) y así obtener indicadores que serían insumos para la estimación de los subíndices de uso y calidad*. Se utilizó Stata para el análisis estadístico y gráfico, con la siguiente codificación: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8E354BE0-0D68-4A1B-96A5-67AC22CD5C45}"/>
              </a:ext>
            </a:extLst>
          </p:cNvPr>
          <p:cNvSpPr/>
          <p:nvPr/>
        </p:nvSpPr>
        <p:spPr>
          <a:xfrm>
            <a:off x="304800" y="3048000"/>
            <a:ext cx="85344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00" dirty="0"/>
          </a:p>
          <a:p>
            <a:r>
              <a:rPr lang="en-US" sz="1000" dirty="0"/>
              <a:t>//</a:t>
            </a:r>
            <a:r>
              <a:rPr lang="en-US" sz="1000" dirty="0" err="1"/>
              <a:t>Análisis</a:t>
            </a:r>
            <a:r>
              <a:rPr lang="en-US" sz="1000" dirty="0"/>
              <a:t> </a:t>
            </a:r>
            <a:r>
              <a:rPr lang="en-US" sz="1000" dirty="0" err="1"/>
              <a:t>gráfico</a:t>
            </a:r>
            <a:endParaRPr lang="en-US" sz="1000" dirty="0"/>
          </a:p>
          <a:p>
            <a:endParaRPr lang="es-MX" sz="1000" dirty="0"/>
          </a:p>
          <a:p>
            <a:r>
              <a:rPr lang="en-US" sz="1000" dirty="0"/>
              <a:t>matrix drop _all</a:t>
            </a:r>
          </a:p>
          <a:p>
            <a:endParaRPr lang="en-US" sz="1000" dirty="0"/>
          </a:p>
          <a:p>
            <a:r>
              <a:rPr lang="en-US" sz="1000" dirty="0"/>
              <a:t>matrix dissimilarity A = var1 var2 var3 var4, variables </a:t>
            </a:r>
            <a:r>
              <a:rPr lang="en-US" sz="1000" dirty="0" err="1"/>
              <a:t>dissim</a:t>
            </a:r>
            <a:r>
              <a:rPr lang="en-US" sz="1000" dirty="0"/>
              <a:t>(</a:t>
            </a:r>
            <a:r>
              <a:rPr lang="en-US" sz="1000" dirty="0" err="1"/>
              <a:t>oneminus</a:t>
            </a:r>
            <a:r>
              <a:rPr lang="en-US" sz="1000" dirty="0"/>
              <a:t>) Euclidean //</a:t>
            </a:r>
            <a:r>
              <a:rPr lang="en-US" sz="1000" dirty="0" err="1"/>
              <a:t>matriz</a:t>
            </a:r>
            <a:r>
              <a:rPr lang="en-US" sz="1000" dirty="0"/>
              <a:t> de </a:t>
            </a:r>
            <a:r>
              <a:rPr lang="en-US" sz="1000" dirty="0" err="1"/>
              <a:t>disimilaridades</a:t>
            </a:r>
            <a:endParaRPr lang="en-US" sz="1000" dirty="0"/>
          </a:p>
          <a:p>
            <a:endParaRPr lang="en-US" sz="1000" dirty="0"/>
          </a:p>
          <a:p>
            <a:r>
              <a:rPr lang="en-US" sz="1000" dirty="0" err="1"/>
              <a:t>clustermat</a:t>
            </a:r>
            <a:r>
              <a:rPr lang="en-US" sz="1000" dirty="0"/>
              <a:t> </a:t>
            </a:r>
            <a:r>
              <a:rPr lang="en-US" sz="1000" dirty="0" err="1"/>
              <a:t>singlelinkage</a:t>
            </a:r>
            <a:r>
              <a:rPr lang="en-US" sz="1000" dirty="0"/>
              <a:t> A, add name(single1) //</a:t>
            </a:r>
            <a:r>
              <a:rPr lang="en-US" sz="1000" dirty="0" err="1"/>
              <a:t>encadenamiento</a:t>
            </a:r>
            <a:r>
              <a:rPr lang="en-US" sz="1000" dirty="0"/>
              <a:t> simple</a:t>
            </a:r>
          </a:p>
          <a:p>
            <a:endParaRPr lang="es-MX" sz="1000" dirty="0"/>
          </a:p>
          <a:p>
            <a:r>
              <a:rPr lang="en-US" sz="1000" dirty="0"/>
              <a:t>//</a:t>
            </a:r>
            <a:r>
              <a:rPr lang="en-US" sz="1000" dirty="0" err="1"/>
              <a:t>Revisando</a:t>
            </a:r>
            <a:r>
              <a:rPr lang="en-US" sz="1000" dirty="0"/>
              <a:t> la </a:t>
            </a:r>
            <a:r>
              <a:rPr lang="en-US" sz="1000" dirty="0" err="1"/>
              <a:t>formación</a:t>
            </a:r>
            <a:r>
              <a:rPr lang="en-US" sz="1000" dirty="0"/>
              <a:t> de </a:t>
            </a:r>
            <a:r>
              <a:rPr lang="en-US" sz="1000" dirty="0" err="1"/>
              <a:t>grupos</a:t>
            </a:r>
            <a:r>
              <a:rPr lang="en-US" sz="1000" dirty="0"/>
              <a:t> a </a:t>
            </a:r>
            <a:r>
              <a:rPr lang="en-US" sz="1000" dirty="0" err="1"/>
              <a:t>partir</a:t>
            </a:r>
            <a:r>
              <a:rPr lang="en-US" sz="1000" dirty="0"/>
              <a:t> del </a:t>
            </a:r>
            <a:r>
              <a:rPr lang="en-US" sz="1000" dirty="0" err="1"/>
              <a:t>análisis</a:t>
            </a:r>
            <a:r>
              <a:rPr lang="en-US" sz="1000" dirty="0"/>
              <a:t> </a:t>
            </a:r>
            <a:r>
              <a:rPr lang="en-US" sz="1000" dirty="0" err="1"/>
              <a:t>gráfico</a:t>
            </a:r>
            <a:r>
              <a:rPr lang="en-US" sz="1000" dirty="0"/>
              <a:t>:</a:t>
            </a:r>
          </a:p>
          <a:p>
            <a:endParaRPr lang="en-US" sz="1000" dirty="0"/>
          </a:p>
          <a:p>
            <a:r>
              <a:rPr lang="en-US" sz="1000" dirty="0"/>
              <a:t>cluster dendrogram single1, labels(Names) ///</a:t>
            </a:r>
          </a:p>
          <a:p>
            <a:r>
              <a:rPr lang="en-US" sz="1000" dirty="0"/>
              <a:t>	title("</a:t>
            </a:r>
            <a:r>
              <a:rPr lang="en-US" sz="1000" dirty="0" err="1"/>
              <a:t>Análisis</a:t>
            </a:r>
            <a:r>
              <a:rPr lang="en-US" sz="1000" dirty="0"/>
              <a:t> de </a:t>
            </a:r>
            <a:r>
              <a:rPr lang="en-US" sz="1000" dirty="0" err="1"/>
              <a:t>aglomeración</a:t>
            </a:r>
            <a:r>
              <a:rPr lang="en-US" sz="1000" dirty="0"/>
              <a:t> </a:t>
            </a:r>
            <a:r>
              <a:rPr lang="en-US" sz="1000" dirty="0" err="1"/>
              <a:t>jerárquico</a:t>
            </a:r>
            <a:r>
              <a:rPr lang="en-US" sz="1000" dirty="0"/>
              <a:t>") ///</a:t>
            </a:r>
          </a:p>
          <a:p>
            <a:r>
              <a:rPr lang="en-US" sz="1000" dirty="0"/>
              <a:t>	subtitle("</a:t>
            </a:r>
            <a:r>
              <a:rPr lang="en-US" sz="1000" dirty="0" err="1"/>
              <a:t>Distancia</a:t>
            </a:r>
            <a:r>
              <a:rPr lang="en-US" sz="1000" dirty="0"/>
              <a:t> entre </a:t>
            </a:r>
            <a:r>
              <a:rPr lang="en-US" sz="1000" dirty="0" err="1"/>
              <a:t>aglomerados</a:t>
            </a:r>
            <a:r>
              <a:rPr lang="en-US" sz="1000" dirty="0"/>
              <a:t> del </a:t>
            </a:r>
            <a:r>
              <a:rPr lang="en-US" sz="1000" dirty="0" err="1"/>
              <a:t>vecino</a:t>
            </a:r>
            <a:r>
              <a:rPr lang="en-US" sz="1000" dirty="0"/>
              <a:t> </a:t>
            </a:r>
            <a:r>
              <a:rPr lang="en-US" sz="1000" dirty="0" err="1"/>
              <a:t>más</a:t>
            </a:r>
            <a:r>
              <a:rPr lang="en-US" sz="1000" dirty="0"/>
              <a:t> </a:t>
            </a:r>
            <a:r>
              <a:rPr lang="en-US" sz="1000" dirty="0" err="1"/>
              <a:t>cercano</a:t>
            </a:r>
            <a:r>
              <a:rPr lang="en-US" sz="1000" dirty="0"/>
              <a:t>") ///</a:t>
            </a:r>
          </a:p>
          <a:p>
            <a:r>
              <a:rPr lang="en-US" sz="1000" dirty="0"/>
              <a:t>	</a:t>
            </a:r>
            <a:r>
              <a:rPr lang="en-US" sz="1000" dirty="0" err="1"/>
              <a:t>ytitle</a:t>
            </a:r>
            <a:r>
              <a:rPr lang="en-US" sz="1000" dirty="0"/>
              <a:t>("</a:t>
            </a:r>
            <a:r>
              <a:rPr lang="en-US" sz="1000" dirty="0" err="1"/>
              <a:t>Medida</a:t>
            </a:r>
            <a:r>
              <a:rPr lang="en-US" sz="1000" dirty="0"/>
              <a:t> de </a:t>
            </a:r>
            <a:r>
              <a:rPr lang="en-US" sz="1000" dirty="0" err="1"/>
              <a:t>disimilitud</a:t>
            </a:r>
            <a:r>
              <a:rPr lang="en-US" sz="1000" dirty="0"/>
              <a:t>") ///</a:t>
            </a:r>
          </a:p>
          <a:p>
            <a:r>
              <a:rPr lang="en-US" sz="1000" dirty="0"/>
              <a:t>	/*</a:t>
            </a:r>
            <a:r>
              <a:rPr lang="en-US" sz="1000" dirty="0" err="1"/>
              <a:t>yline</a:t>
            </a:r>
            <a:r>
              <a:rPr lang="en-US" sz="1000" dirty="0"/>
              <a:t>(1.4, </a:t>
            </a:r>
            <a:r>
              <a:rPr lang="en-US" sz="1000" dirty="0" err="1"/>
              <a:t>lstyle</a:t>
            </a:r>
            <a:r>
              <a:rPr lang="en-US" sz="1000" dirty="0"/>
              <a:t>(foreground))*/ ///</a:t>
            </a:r>
          </a:p>
          <a:p>
            <a:r>
              <a:rPr lang="en-US" sz="1000" dirty="0"/>
              <a:t>	</a:t>
            </a:r>
            <a:r>
              <a:rPr lang="en-US" sz="1000" dirty="0" err="1"/>
              <a:t>xlabel</a:t>
            </a:r>
            <a:r>
              <a:rPr lang="en-US" sz="1000" dirty="0"/>
              <a:t>(,angle(90) </a:t>
            </a:r>
            <a:r>
              <a:rPr lang="en-US" sz="1000" dirty="0" err="1"/>
              <a:t>labsize</a:t>
            </a:r>
            <a:r>
              <a:rPr lang="en-US" sz="1000" dirty="0"/>
              <a:t>(*.5)) ///</a:t>
            </a:r>
          </a:p>
          <a:p>
            <a:r>
              <a:rPr lang="en-US" sz="1000" dirty="0"/>
              <a:t>	note("</a:t>
            </a:r>
            <a:r>
              <a:rPr lang="en-US" sz="1000" dirty="0" err="1"/>
              <a:t>Matriz</a:t>
            </a:r>
            <a:r>
              <a:rPr lang="en-US" sz="1000" dirty="0"/>
              <a:t> de </a:t>
            </a:r>
            <a:r>
              <a:rPr lang="en-US" sz="1000" dirty="0" err="1"/>
              <a:t>distancias</a:t>
            </a:r>
            <a:r>
              <a:rPr lang="en-US" sz="1000" dirty="0"/>
              <a:t> </a:t>
            </a:r>
            <a:r>
              <a:rPr lang="en-US" sz="1000" dirty="0" err="1"/>
              <a:t>euclidianas</a:t>
            </a:r>
            <a:r>
              <a:rPr lang="en-US" sz="1000" dirty="0"/>
              <a:t>")</a:t>
            </a:r>
          </a:p>
          <a:p>
            <a:r>
              <a:rPr lang="en-US" sz="1000" dirty="0"/>
              <a:t>	</a:t>
            </a:r>
          </a:p>
          <a:p>
            <a:r>
              <a:rPr lang="en-US" sz="1000" dirty="0"/>
              <a:t>//</a:t>
            </a:r>
            <a:r>
              <a:rPr lang="en-US" sz="1000" dirty="0" err="1"/>
              <a:t>Revisando</a:t>
            </a:r>
            <a:r>
              <a:rPr lang="en-US" sz="1000" dirty="0"/>
              <a:t> la </a:t>
            </a:r>
            <a:r>
              <a:rPr lang="en-US" sz="1000" dirty="0" err="1"/>
              <a:t>formación</a:t>
            </a:r>
            <a:r>
              <a:rPr lang="en-US" sz="1000" dirty="0"/>
              <a:t> de </a:t>
            </a:r>
            <a:r>
              <a:rPr lang="en-US" sz="1000" dirty="0" err="1"/>
              <a:t>grupos</a:t>
            </a:r>
            <a:r>
              <a:rPr lang="en-US" sz="1000" dirty="0"/>
              <a:t> a </a:t>
            </a:r>
            <a:r>
              <a:rPr lang="en-US" sz="1000" dirty="0" err="1"/>
              <a:t>partir</a:t>
            </a:r>
            <a:r>
              <a:rPr lang="en-US" sz="1000" dirty="0"/>
              <a:t> de </a:t>
            </a:r>
            <a:r>
              <a:rPr lang="en-US" sz="1000" dirty="0" err="1"/>
              <a:t>algoritmos</a:t>
            </a:r>
            <a:r>
              <a:rPr lang="en-US" sz="1000" dirty="0"/>
              <a:t> de </a:t>
            </a:r>
            <a:r>
              <a:rPr lang="en-US" sz="1000" dirty="0" err="1"/>
              <a:t>partición</a:t>
            </a:r>
            <a:r>
              <a:rPr lang="en-US" sz="1000" dirty="0"/>
              <a:t>:</a:t>
            </a:r>
          </a:p>
          <a:p>
            <a:endParaRPr lang="en-US" sz="1000" dirty="0"/>
          </a:p>
          <a:p>
            <a:r>
              <a:rPr lang="en-US" sz="1000" dirty="0" err="1"/>
              <a:t>clustermat</a:t>
            </a:r>
            <a:r>
              <a:rPr lang="en-US" sz="1000" dirty="0"/>
              <a:t> stop, variables(var1 var2 var3 var4) //</a:t>
            </a:r>
            <a:r>
              <a:rPr lang="en-US" sz="1000" dirty="0" err="1"/>
              <a:t>Estadistica</a:t>
            </a:r>
            <a:r>
              <a:rPr lang="en-US" sz="1000" dirty="0"/>
              <a:t> de </a:t>
            </a:r>
            <a:r>
              <a:rPr lang="en-US" sz="1000" dirty="0" err="1"/>
              <a:t>Calinski-Harbaz</a:t>
            </a:r>
            <a:r>
              <a:rPr lang="en-US" sz="1000" dirty="0"/>
              <a:t>, </a:t>
            </a:r>
          </a:p>
          <a:p>
            <a:r>
              <a:rPr lang="en-US" sz="1000" dirty="0" err="1"/>
              <a:t>clustermat</a:t>
            </a:r>
            <a:r>
              <a:rPr lang="en-US" sz="1000" dirty="0"/>
              <a:t> stop, variables(var1 var2 var3 var4) rule(</a:t>
            </a:r>
            <a:r>
              <a:rPr lang="en-US" sz="1000" dirty="0" err="1"/>
              <a:t>duda</a:t>
            </a:r>
            <a:r>
              <a:rPr lang="en-US" sz="1000" dirty="0"/>
              <a:t>) //</a:t>
            </a:r>
            <a:r>
              <a:rPr lang="en-US" sz="1000" dirty="0" err="1"/>
              <a:t>Estadistica</a:t>
            </a:r>
            <a:r>
              <a:rPr lang="en-US" sz="1000" dirty="0"/>
              <a:t> de </a:t>
            </a:r>
            <a:r>
              <a:rPr lang="en-US" sz="1000" dirty="0" err="1"/>
              <a:t>Duda</a:t>
            </a:r>
            <a:r>
              <a:rPr lang="en-US" sz="1000" dirty="0"/>
              <a:t>-Hart	</a:t>
            </a:r>
          </a:p>
        </p:txBody>
      </p:sp>
    </p:spTree>
    <p:extLst>
      <p:ext uri="{BB962C8B-B14F-4D97-AF65-F5344CB8AC3E}">
        <p14:creationId xmlns:p14="http://schemas.microsoft.com/office/powerpoint/2010/main" val="1752326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8125AAB6-4235-4122-829B-D7ABB4A1E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Metodología</a:t>
            </a:r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1CD1C93-C43C-4BE3-BB2A-BA33B7E3AE50}"/>
              </a:ext>
            </a:extLst>
          </p:cNvPr>
          <p:cNvSpPr txBox="1"/>
          <p:nvPr/>
        </p:nvSpPr>
        <p:spPr>
          <a:xfrm>
            <a:off x="533400" y="1219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Análisis gráfico</a:t>
            </a:r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9335A1A-3EC8-4271-AB8E-C6318BB39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893410"/>
            <a:ext cx="7086600" cy="3745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087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PAL.potx" id="{A7528E48-2357-4BE1-803B-2B8213FD6247}" vid="{863302AE-0500-4923-8FA8-F25292DB5D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1441</TotalTime>
  <Words>2328</Words>
  <Application>Microsoft Office PowerPoint</Application>
  <PresentationFormat>Presentación en pantalla (4:3)</PresentationFormat>
  <Paragraphs>319</Paragraphs>
  <Slides>18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Century Gothic</vt:lpstr>
      <vt:lpstr>Times New Roman</vt:lpstr>
      <vt:lpstr>Office Theme</vt:lpstr>
      <vt:lpstr>Presentación de PowerPoint</vt:lpstr>
      <vt:lpstr>Medición de la inclusión financiera en México a través de un índice multidimensional</vt:lpstr>
      <vt:lpstr>Motivación y Justificación</vt:lpstr>
      <vt:lpstr>Motivación y Justificación</vt:lpstr>
      <vt:lpstr>Motivación y Justificación</vt:lpstr>
      <vt:lpstr>Metodología</vt:lpstr>
      <vt:lpstr>Metodología</vt:lpstr>
      <vt:lpstr>Metodología</vt:lpstr>
      <vt:lpstr>Metodología</vt:lpstr>
      <vt:lpstr>Metodología</vt:lpstr>
      <vt:lpstr>Metodología</vt:lpstr>
      <vt:lpstr>Resultados</vt:lpstr>
      <vt:lpstr>Resultados</vt:lpstr>
      <vt:lpstr>Resultados</vt:lpstr>
      <vt:lpstr>Resultados</vt:lpstr>
      <vt:lpstr>Dimensión de acceso</vt:lpstr>
      <vt:lpstr>Dimensión de uso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Francisco G. Villarreal</dc:creator>
  <cp:lastModifiedBy>Jesus Antonio Lopez Cabrera</cp:lastModifiedBy>
  <cp:revision>182</cp:revision>
  <cp:lastPrinted>2017-09-25T17:13:05Z</cp:lastPrinted>
  <dcterms:created xsi:type="dcterms:W3CDTF">2015-03-02T16:26:43Z</dcterms:created>
  <dcterms:modified xsi:type="dcterms:W3CDTF">2018-08-15T20:02:17Z</dcterms:modified>
</cp:coreProperties>
</file>