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7" r:id="rId5"/>
    <p:sldId id="278" r:id="rId6"/>
    <p:sldId id="276" r:id="rId7"/>
    <p:sldId id="259" r:id="rId8"/>
    <p:sldId id="274" r:id="rId9"/>
    <p:sldId id="271" r:id="rId10"/>
    <p:sldId id="272" r:id="rId11"/>
    <p:sldId id="273" r:id="rId12"/>
    <p:sldId id="275" r:id="rId13"/>
    <p:sldId id="279" r:id="rId14"/>
    <p:sldId id="261" r:id="rId15"/>
    <p:sldId id="265" r:id="rId16"/>
    <p:sldId id="262" r:id="rId17"/>
    <p:sldId id="263" r:id="rId18"/>
    <p:sldId id="264" r:id="rId19"/>
    <p:sldId id="266" r:id="rId20"/>
    <p:sldId id="267" r:id="rId21"/>
    <p:sldId id="268" r:id="rId22"/>
    <p:sldId id="269" r:id="rId23"/>
    <p:sldId id="280" r:id="rId24"/>
    <p:sldId id="270"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132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837524C-D570-B34A-9D02-679DA83CE440}" type="datetimeFigureOut">
              <a:rPr lang="es-ES" smtClean="0"/>
              <a:t>14/08/18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1737362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837524C-D570-B34A-9D02-679DA83CE440}" type="datetimeFigureOut">
              <a:rPr lang="es-ES" smtClean="0"/>
              <a:t>14/08/18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264706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837524C-D570-B34A-9D02-679DA83CE440}" type="datetimeFigureOut">
              <a:rPr lang="es-ES" smtClean="0"/>
              <a:t>14/08/18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4208109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837524C-D570-B34A-9D02-679DA83CE440}" type="datetimeFigureOut">
              <a:rPr lang="es-ES" smtClean="0"/>
              <a:t>14/08/18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61912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837524C-D570-B34A-9D02-679DA83CE440}" type="datetimeFigureOut">
              <a:rPr lang="es-ES" smtClean="0"/>
              <a:t>14/08/18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367841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837524C-D570-B34A-9D02-679DA83CE440}" type="datetimeFigureOut">
              <a:rPr lang="es-ES" smtClean="0"/>
              <a:t>14/08/18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424523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837524C-D570-B34A-9D02-679DA83CE440}" type="datetimeFigureOut">
              <a:rPr lang="es-ES" smtClean="0"/>
              <a:t>14/08/18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3278046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837524C-D570-B34A-9D02-679DA83CE440}" type="datetimeFigureOut">
              <a:rPr lang="es-ES" smtClean="0"/>
              <a:t>14/08/18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98301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837524C-D570-B34A-9D02-679DA83CE440}" type="datetimeFigureOut">
              <a:rPr lang="es-ES" smtClean="0"/>
              <a:t>14/08/18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287306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837524C-D570-B34A-9D02-679DA83CE440}" type="datetimeFigureOut">
              <a:rPr lang="es-ES" smtClean="0"/>
              <a:t>14/08/18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390406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837524C-D570-B34A-9D02-679DA83CE440}" type="datetimeFigureOut">
              <a:rPr lang="es-ES" smtClean="0"/>
              <a:t>14/08/18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31B5B91-C9B0-E849-80B5-D6F656663FA4}" type="slidenum">
              <a:rPr lang="es-ES" smtClean="0"/>
              <a:t>‹Nr.›</a:t>
            </a:fld>
            <a:endParaRPr lang="es-ES"/>
          </a:p>
        </p:txBody>
      </p:sp>
    </p:spTree>
    <p:extLst>
      <p:ext uri="{BB962C8B-B14F-4D97-AF65-F5344CB8AC3E}">
        <p14:creationId xmlns:p14="http://schemas.microsoft.com/office/powerpoint/2010/main" val="5886151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7524C-D570-B34A-9D02-679DA83CE440}" type="datetimeFigureOut">
              <a:rPr lang="es-ES" smtClean="0"/>
              <a:t>14/08/18</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1B5B91-C9B0-E849-80B5-D6F656663FA4}" type="slidenum">
              <a:rPr lang="es-ES" smtClean="0"/>
              <a:t>‹Nr.›</a:t>
            </a:fld>
            <a:endParaRPr lang="es-ES"/>
          </a:p>
        </p:txBody>
      </p:sp>
    </p:spTree>
    <p:extLst>
      <p:ext uri="{BB962C8B-B14F-4D97-AF65-F5344CB8AC3E}">
        <p14:creationId xmlns:p14="http://schemas.microsoft.com/office/powerpoint/2010/main" val="2347983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Documento_de_Microsoft_Word4.docx"/><Relationship Id="rId4" Type="http://schemas.openxmlformats.org/officeDocument/2006/relationships/image" Target="../media/image4.png"/><Relationship Id="rId5" Type="http://schemas.openxmlformats.org/officeDocument/2006/relationships/package" Target="../embeddings/Documento_de_Microsoft_Word5.docx"/><Relationship Id="rId6" Type="http://schemas.openxmlformats.org/officeDocument/2006/relationships/image" Target="../media/image5.png"/><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Documento_de_Microsoft_Word6.docx"/><Relationship Id="rId4" Type="http://schemas.openxmlformats.org/officeDocument/2006/relationships/image" Target="../media/image6.png"/><Relationship Id="rId5" Type="http://schemas.openxmlformats.org/officeDocument/2006/relationships/package" Target="../embeddings/Documento_de_Microsoft_Word7.docx"/><Relationship Id="rId6" Type="http://schemas.openxmlformats.org/officeDocument/2006/relationships/image" Target="../media/image7.png"/><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Documento_de_Microsoft_Word8.docx"/><Relationship Id="rId4" Type="http://schemas.openxmlformats.org/officeDocument/2006/relationships/image" Target="../media/image8.png"/><Relationship Id="rId5" Type="http://schemas.openxmlformats.org/officeDocument/2006/relationships/package" Target="../embeddings/Documento_de_Microsoft_Word9.docx"/><Relationship Id="rId6" Type="http://schemas.openxmlformats.org/officeDocument/2006/relationships/image" Target="../media/image9.png"/><Relationship Id="rId7" Type="http://schemas.openxmlformats.org/officeDocument/2006/relationships/package" Target="../embeddings/Documento_de_Microsoft_Word10.docx"/><Relationship Id="rId8" Type="http://schemas.openxmlformats.org/officeDocument/2006/relationships/image" Target="../media/image10.png"/><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Documento_de_Microsoft_Word11.docx"/><Relationship Id="rId4" Type="http://schemas.openxmlformats.org/officeDocument/2006/relationships/image" Target="../media/image11.png"/><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 Id="rId3" Type="http://schemas.openxmlformats.org/officeDocument/2006/relationships/image" Target="../media/image1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 Id="rId3" Type="http://schemas.openxmlformats.org/officeDocument/2006/relationships/image" Target="../media/image1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 Id="rId3" Type="http://schemas.openxmlformats.org/officeDocument/2006/relationships/image" Target="../media/image1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alfredocuecuecha@coltlax.edu.m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Documento_de_Microsoft_Word1.docx"/><Relationship Id="rId4"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cumento_de_Microsoft_Word2.docx"/><Relationship Id="rId4" Type="http://schemas.openxmlformats.org/officeDocument/2006/relationships/image" Target="../media/image2.png"/><Relationship Id="rId5" Type="http://schemas.openxmlformats.org/officeDocument/2006/relationships/package" Target="../embeddings/Documento_de_Microsoft_Word3.docx"/><Relationship Id="rId6"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dirty="0" smtClean="0"/>
              <a:t>Estimaci</a:t>
            </a:r>
            <a:r>
              <a:rPr lang="es-ES" dirty="0" smtClean="0"/>
              <a:t>ón del Índice de Desarrollo Social de la Ciudad de México* </a:t>
            </a:r>
            <a:endParaRPr lang="es-ES" dirty="0"/>
          </a:p>
        </p:txBody>
      </p:sp>
      <p:sp>
        <p:nvSpPr>
          <p:cNvPr id="3" name="Subtítulo 2"/>
          <p:cNvSpPr>
            <a:spLocks noGrp="1"/>
          </p:cNvSpPr>
          <p:nvPr>
            <p:ph type="subTitle" idx="1"/>
          </p:nvPr>
        </p:nvSpPr>
        <p:spPr/>
        <p:txBody>
          <a:bodyPr>
            <a:normAutofit fontScale="62500" lnSpcReduction="20000"/>
          </a:bodyPr>
          <a:lstStyle/>
          <a:p>
            <a:r>
              <a:rPr lang="es-ES" dirty="0" smtClean="0"/>
              <a:t>Dr. Alfredo Cuecuecha Mendoza</a:t>
            </a:r>
          </a:p>
          <a:p>
            <a:r>
              <a:rPr lang="es-ES" dirty="0" smtClean="0"/>
              <a:t>Dr. Ramos Montalvo Vargas</a:t>
            </a:r>
          </a:p>
          <a:p>
            <a:r>
              <a:rPr lang="es-ES" dirty="0" smtClean="0"/>
              <a:t>Dr. </a:t>
            </a:r>
            <a:r>
              <a:rPr lang="es-ES" dirty="0" err="1" smtClean="0"/>
              <a:t>Kristiano</a:t>
            </a:r>
            <a:r>
              <a:rPr lang="es-ES" dirty="0" smtClean="0"/>
              <a:t> </a:t>
            </a:r>
            <a:r>
              <a:rPr lang="es-ES" dirty="0" err="1" smtClean="0"/>
              <a:t>Raccanello</a:t>
            </a:r>
            <a:endParaRPr lang="es-ES" dirty="0" smtClean="0"/>
          </a:p>
          <a:p>
            <a:r>
              <a:rPr lang="es-ES" dirty="0" smtClean="0"/>
              <a:t>*Este trabajo es resultado de una investigaci</a:t>
            </a:r>
            <a:r>
              <a:rPr lang="es-ES" dirty="0" smtClean="0"/>
              <a:t>ón comisionada y financiada por el Consejo de Evaluación del Desarrollo Social CDMX</a:t>
            </a:r>
            <a:endParaRPr lang="es-ES" dirty="0"/>
          </a:p>
        </p:txBody>
      </p:sp>
    </p:spTree>
    <p:extLst>
      <p:ext uri="{BB962C8B-B14F-4D97-AF65-F5344CB8AC3E}">
        <p14:creationId xmlns:p14="http://schemas.microsoft.com/office/powerpoint/2010/main" val="219510103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Nueve dimensiones (2) </a:t>
            </a:r>
            <a:endParaRPr lang="es-ES" dirty="0"/>
          </a:p>
        </p:txBody>
      </p:sp>
      <p:sp>
        <p:nvSpPr>
          <p:cNvPr id="3" name="Marcador de contenido 2"/>
          <p:cNvSpPr>
            <a:spLocks noGrp="1"/>
          </p:cNvSpPr>
          <p:nvPr>
            <p:ph idx="1"/>
          </p:nvPr>
        </p:nvSpPr>
        <p:spPr>
          <a:xfrm>
            <a:off x="457200" y="1600200"/>
            <a:ext cx="8229600" cy="1065665"/>
          </a:xfrm>
        </p:spPr>
        <p:txBody>
          <a:bodyPr/>
          <a:lstStyle/>
          <a:p>
            <a:r>
              <a:rPr lang="es-ES" dirty="0" smtClean="0"/>
              <a:t>Índice de acceso a la educación</a:t>
            </a:r>
            <a:endParaRPr lang="es-ES" dirty="0"/>
          </a:p>
        </p:txBody>
      </p:sp>
      <p:graphicFrame>
        <p:nvGraphicFramePr>
          <p:cNvPr id="4" name="Objeto 3"/>
          <p:cNvGraphicFramePr>
            <a:graphicFrameLocks noChangeAspect="1"/>
          </p:cNvGraphicFramePr>
          <p:nvPr>
            <p:extLst>
              <p:ext uri="{D42A27DB-BD31-4B8C-83A1-F6EECF244321}">
                <p14:modId xmlns:p14="http://schemas.microsoft.com/office/powerpoint/2010/main" val="2696321688"/>
              </p:ext>
            </p:extLst>
          </p:nvPr>
        </p:nvGraphicFramePr>
        <p:xfrm>
          <a:off x="1652140" y="2352520"/>
          <a:ext cx="5613400" cy="626690"/>
        </p:xfrm>
        <a:graphic>
          <a:graphicData uri="http://schemas.openxmlformats.org/presentationml/2006/ole">
            <mc:AlternateContent xmlns:mc="http://schemas.openxmlformats.org/markup-compatibility/2006">
              <mc:Choice xmlns:v="urn:schemas-microsoft-com:vml" Requires="v">
                <p:oleObj spid="_x0000_s3127" name="Documento" r:id="rId3" imgW="5613400" imgH="381000" progId="Word.Document.12">
                  <p:embed/>
                </p:oleObj>
              </mc:Choice>
              <mc:Fallback>
                <p:oleObj name="Documento" r:id="rId3" imgW="5613400" imgH="381000" progId="Word.Document.12">
                  <p:embed/>
                  <p:pic>
                    <p:nvPicPr>
                      <p:cNvPr id="0" name=""/>
                      <p:cNvPicPr/>
                      <p:nvPr/>
                    </p:nvPicPr>
                    <p:blipFill>
                      <a:blip r:embed="rId4"/>
                      <a:stretch>
                        <a:fillRect/>
                      </a:stretch>
                    </p:blipFill>
                    <p:spPr>
                      <a:xfrm>
                        <a:off x="1652140" y="2352520"/>
                        <a:ext cx="5613400" cy="626690"/>
                      </a:xfrm>
                      <a:prstGeom prst="rect">
                        <a:avLst/>
                      </a:prstGeom>
                    </p:spPr>
                  </p:pic>
                </p:oleObj>
              </mc:Fallback>
            </mc:AlternateContent>
          </a:graphicData>
        </a:graphic>
      </p:graphicFrame>
      <p:sp>
        <p:nvSpPr>
          <p:cNvPr id="5" name="Marcador de contenido 2"/>
          <p:cNvSpPr txBox="1">
            <a:spLocks/>
          </p:cNvSpPr>
          <p:nvPr/>
        </p:nvSpPr>
        <p:spPr>
          <a:xfrm>
            <a:off x="457200" y="3475352"/>
            <a:ext cx="8229600" cy="10656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dirty="0" smtClean="0"/>
              <a:t>Índice de calidad y acceso a la vivienda</a:t>
            </a:r>
            <a:endParaRPr lang="es-ES" dirty="0"/>
          </a:p>
        </p:txBody>
      </p:sp>
      <p:sp>
        <p:nvSpPr>
          <p:cNvPr id="6" name="CuadroTexto 5"/>
          <p:cNvSpPr txBox="1"/>
          <p:nvPr/>
        </p:nvSpPr>
        <p:spPr>
          <a:xfrm>
            <a:off x="1521381" y="3143708"/>
            <a:ext cx="5744159" cy="369332"/>
          </a:xfrm>
          <a:prstGeom prst="rect">
            <a:avLst/>
          </a:prstGeom>
          <a:noFill/>
        </p:spPr>
        <p:txBody>
          <a:bodyPr wrap="square" rtlCol="0">
            <a:spAutoFit/>
          </a:bodyPr>
          <a:lstStyle/>
          <a:p>
            <a:r>
              <a:rPr lang="es-ES" dirty="0" smtClean="0"/>
              <a:t>Brecha en privaci</a:t>
            </a:r>
            <a:r>
              <a:rPr lang="es-ES" dirty="0" smtClean="0"/>
              <a:t>ón educativa del hogar</a:t>
            </a:r>
            <a:endParaRPr lang="es-ES" dirty="0"/>
          </a:p>
        </p:txBody>
      </p:sp>
      <p:graphicFrame>
        <p:nvGraphicFramePr>
          <p:cNvPr id="7" name="Objeto 6"/>
          <p:cNvGraphicFramePr>
            <a:graphicFrameLocks noChangeAspect="1"/>
          </p:cNvGraphicFramePr>
          <p:nvPr>
            <p:extLst>
              <p:ext uri="{D42A27DB-BD31-4B8C-83A1-F6EECF244321}">
                <p14:modId xmlns:p14="http://schemas.microsoft.com/office/powerpoint/2010/main" val="3509585593"/>
              </p:ext>
            </p:extLst>
          </p:nvPr>
        </p:nvGraphicFramePr>
        <p:xfrm>
          <a:off x="1765300" y="4251608"/>
          <a:ext cx="5613400" cy="578818"/>
        </p:xfrm>
        <a:graphic>
          <a:graphicData uri="http://schemas.openxmlformats.org/presentationml/2006/ole">
            <mc:AlternateContent xmlns:mc="http://schemas.openxmlformats.org/markup-compatibility/2006">
              <mc:Choice xmlns:v="urn:schemas-microsoft-com:vml" Requires="v">
                <p:oleObj spid="_x0000_s3128" name="Documento" r:id="rId5" imgW="5613400" imgH="381000" progId="Word.Document.12">
                  <p:embed/>
                </p:oleObj>
              </mc:Choice>
              <mc:Fallback>
                <p:oleObj name="Documento" r:id="rId5" imgW="5613400" imgH="381000" progId="Word.Document.12">
                  <p:embed/>
                  <p:pic>
                    <p:nvPicPr>
                      <p:cNvPr id="0" name=""/>
                      <p:cNvPicPr/>
                      <p:nvPr/>
                    </p:nvPicPr>
                    <p:blipFill>
                      <a:blip r:embed="rId6"/>
                      <a:stretch>
                        <a:fillRect/>
                      </a:stretch>
                    </p:blipFill>
                    <p:spPr>
                      <a:xfrm>
                        <a:off x="1765300" y="4251608"/>
                        <a:ext cx="5613400" cy="578818"/>
                      </a:xfrm>
                      <a:prstGeom prst="rect">
                        <a:avLst/>
                      </a:prstGeom>
                    </p:spPr>
                  </p:pic>
                </p:oleObj>
              </mc:Fallback>
            </mc:AlternateContent>
          </a:graphicData>
        </a:graphic>
      </p:graphicFrame>
      <p:sp>
        <p:nvSpPr>
          <p:cNvPr id="8" name="CuadroTexto 7"/>
          <p:cNvSpPr txBox="1"/>
          <p:nvPr/>
        </p:nvSpPr>
        <p:spPr>
          <a:xfrm>
            <a:off x="1652140" y="5006285"/>
            <a:ext cx="5744159" cy="369332"/>
          </a:xfrm>
          <a:prstGeom prst="rect">
            <a:avLst/>
          </a:prstGeom>
          <a:noFill/>
        </p:spPr>
        <p:txBody>
          <a:bodyPr wrap="square" rtlCol="0">
            <a:spAutoFit/>
          </a:bodyPr>
          <a:lstStyle/>
          <a:p>
            <a:r>
              <a:rPr lang="es-ES" dirty="0" smtClean="0"/>
              <a:t>Brecha en carencia de calidad y espacio en la vivienda</a:t>
            </a:r>
            <a:endParaRPr lang="es-ES" dirty="0"/>
          </a:p>
        </p:txBody>
      </p:sp>
    </p:spTree>
    <p:extLst>
      <p:ext uri="{BB962C8B-B14F-4D97-AF65-F5344CB8AC3E}">
        <p14:creationId xmlns:p14="http://schemas.microsoft.com/office/powerpoint/2010/main" val="4841285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Nueve dimensiones (3) </a:t>
            </a:r>
            <a:endParaRPr lang="es-ES" dirty="0"/>
          </a:p>
        </p:txBody>
      </p:sp>
      <p:sp>
        <p:nvSpPr>
          <p:cNvPr id="3" name="Marcador de contenido 2"/>
          <p:cNvSpPr>
            <a:spLocks noGrp="1"/>
          </p:cNvSpPr>
          <p:nvPr>
            <p:ph idx="1"/>
          </p:nvPr>
        </p:nvSpPr>
        <p:spPr>
          <a:xfrm>
            <a:off x="457200" y="1600200"/>
            <a:ext cx="8229600" cy="1065665"/>
          </a:xfrm>
        </p:spPr>
        <p:txBody>
          <a:bodyPr>
            <a:normAutofit/>
          </a:bodyPr>
          <a:lstStyle/>
          <a:p>
            <a:r>
              <a:rPr lang="es-ES" dirty="0" smtClean="0"/>
              <a:t>Índice de adecuación energética</a:t>
            </a:r>
            <a:endParaRPr lang="es-ES" dirty="0"/>
          </a:p>
        </p:txBody>
      </p:sp>
      <p:sp>
        <p:nvSpPr>
          <p:cNvPr id="5" name="Marcador de contenido 2"/>
          <p:cNvSpPr txBox="1">
            <a:spLocks/>
          </p:cNvSpPr>
          <p:nvPr/>
        </p:nvSpPr>
        <p:spPr>
          <a:xfrm>
            <a:off x="457200" y="3475352"/>
            <a:ext cx="8229600" cy="10656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dirty="0" smtClean="0"/>
              <a:t>Índice de adecuación en bienes durables</a:t>
            </a:r>
            <a:endParaRPr lang="es-ES" dirty="0"/>
          </a:p>
        </p:txBody>
      </p:sp>
      <p:sp>
        <p:nvSpPr>
          <p:cNvPr id="6" name="CuadroTexto 5"/>
          <p:cNvSpPr txBox="1"/>
          <p:nvPr/>
        </p:nvSpPr>
        <p:spPr>
          <a:xfrm>
            <a:off x="1521381" y="3143708"/>
            <a:ext cx="5744159" cy="369332"/>
          </a:xfrm>
          <a:prstGeom prst="rect">
            <a:avLst/>
          </a:prstGeom>
          <a:noFill/>
        </p:spPr>
        <p:txBody>
          <a:bodyPr wrap="square" rtlCol="0">
            <a:spAutoFit/>
          </a:bodyPr>
          <a:lstStyle/>
          <a:p>
            <a:r>
              <a:rPr lang="es-ES" dirty="0" smtClean="0"/>
              <a:t>Brecha en carencia de adecuación energética</a:t>
            </a:r>
            <a:endParaRPr lang="es-ES" dirty="0"/>
          </a:p>
        </p:txBody>
      </p:sp>
      <p:sp>
        <p:nvSpPr>
          <p:cNvPr id="8" name="CuadroTexto 7"/>
          <p:cNvSpPr txBox="1"/>
          <p:nvPr/>
        </p:nvSpPr>
        <p:spPr>
          <a:xfrm>
            <a:off x="1652140" y="5006285"/>
            <a:ext cx="5744159" cy="369332"/>
          </a:xfrm>
          <a:prstGeom prst="rect">
            <a:avLst/>
          </a:prstGeom>
          <a:noFill/>
        </p:spPr>
        <p:txBody>
          <a:bodyPr wrap="square" rtlCol="0">
            <a:spAutoFit/>
          </a:bodyPr>
          <a:lstStyle/>
          <a:p>
            <a:r>
              <a:rPr lang="es-ES" dirty="0" smtClean="0"/>
              <a:t>Brecha en carencia de bienes durables</a:t>
            </a:r>
            <a:endParaRPr lang="es-ES" dirty="0"/>
          </a:p>
        </p:txBody>
      </p:sp>
      <p:graphicFrame>
        <p:nvGraphicFramePr>
          <p:cNvPr id="9" name="Objeto 8"/>
          <p:cNvGraphicFramePr>
            <a:graphicFrameLocks noChangeAspect="1"/>
          </p:cNvGraphicFramePr>
          <p:nvPr>
            <p:extLst>
              <p:ext uri="{D42A27DB-BD31-4B8C-83A1-F6EECF244321}">
                <p14:modId xmlns:p14="http://schemas.microsoft.com/office/powerpoint/2010/main" val="2780414657"/>
              </p:ext>
            </p:extLst>
          </p:nvPr>
        </p:nvGraphicFramePr>
        <p:xfrm>
          <a:off x="1652140" y="2315821"/>
          <a:ext cx="5613400" cy="827887"/>
        </p:xfrm>
        <a:graphic>
          <a:graphicData uri="http://schemas.openxmlformats.org/presentationml/2006/ole">
            <mc:AlternateContent xmlns:mc="http://schemas.openxmlformats.org/markup-compatibility/2006">
              <mc:Choice xmlns:v="urn:schemas-microsoft-com:vml" Requires="v">
                <p:oleObj spid="_x0000_s4149" name="Documento" r:id="rId3" imgW="5613400" imgH="381000" progId="Word.Document.12">
                  <p:embed/>
                </p:oleObj>
              </mc:Choice>
              <mc:Fallback>
                <p:oleObj name="Documento" r:id="rId3" imgW="5613400" imgH="381000" progId="Word.Document.12">
                  <p:embed/>
                  <p:pic>
                    <p:nvPicPr>
                      <p:cNvPr id="0" name=""/>
                      <p:cNvPicPr/>
                      <p:nvPr/>
                    </p:nvPicPr>
                    <p:blipFill>
                      <a:blip r:embed="rId4"/>
                      <a:stretch>
                        <a:fillRect/>
                      </a:stretch>
                    </p:blipFill>
                    <p:spPr>
                      <a:xfrm>
                        <a:off x="1652140" y="2315821"/>
                        <a:ext cx="5613400" cy="827887"/>
                      </a:xfrm>
                      <a:prstGeom prst="rect">
                        <a:avLst/>
                      </a:prstGeom>
                    </p:spPr>
                  </p:pic>
                </p:oleObj>
              </mc:Fallback>
            </mc:AlternateContent>
          </a:graphicData>
        </a:graphic>
      </p:graphicFrame>
      <p:graphicFrame>
        <p:nvGraphicFramePr>
          <p:cNvPr id="10" name="Objeto 9"/>
          <p:cNvGraphicFramePr>
            <a:graphicFrameLocks noChangeAspect="1"/>
          </p:cNvGraphicFramePr>
          <p:nvPr>
            <p:extLst>
              <p:ext uri="{D42A27DB-BD31-4B8C-83A1-F6EECF244321}">
                <p14:modId xmlns:p14="http://schemas.microsoft.com/office/powerpoint/2010/main" val="3777796169"/>
              </p:ext>
            </p:extLst>
          </p:nvPr>
        </p:nvGraphicFramePr>
        <p:xfrm>
          <a:off x="1521381" y="4074246"/>
          <a:ext cx="5613400" cy="746171"/>
        </p:xfrm>
        <a:graphic>
          <a:graphicData uri="http://schemas.openxmlformats.org/presentationml/2006/ole">
            <mc:AlternateContent xmlns:mc="http://schemas.openxmlformats.org/markup-compatibility/2006">
              <mc:Choice xmlns:v="urn:schemas-microsoft-com:vml" Requires="v">
                <p:oleObj spid="_x0000_s4150" name="Documento" r:id="rId5" imgW="5613400" imgH="558800" progId="Word.Document.12">
                  <p:embed/>
                </p:oleObj>
              </mc:Choice>
              <mc:Fallback>
                <p:oleObj name="Documento" r:id="rId5" imgW="5613400" imgH="558800" progId="Word.Document.12">
                  <p:embed/>
                  <p:pic>
                    <p:nvPicPr>
                      <p:cNvPr id="0" name=""/>
                      <p:cNvPicPr/>
                      <p:nvPr/>
                    </p:nvPicPr>
                    <p:blipFill>
                      <a:blip r:embed="rId6"/>
                      <a:stretch>
                        <a:fillRect/>
                      </a:stretch>
                    </p:blipFill>
                    <p:spPr>
                      <a:xfrm>
                        <a:off x="1521381" y="4074246"/>
                        <a:ext cx="5613400" cy="746171"/>
                      </a:xfrm>
                      <a:prstGeom prst="rect">
                        <a:avLst/>
                      </a:prstGeom>
                    </p:spPr>
                  </p:pic>
                </p:oleObj>
              </mc:Fallback>
            </mc:AlternateContent>
          </a:graphicData>
        </a:graphic>
      </p:graphicFrame>
    </p:spTree>
    <p:extLst>
      <p:ext uri="{BB962C8B-B14F-4D97-AF65-F5344CB8AC3E}">
        <p14:creationId xmlns:p14="http://schemas.microsoft.com/office/powerpoint/2010/main" val="66908271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Nueve dimensiones (4) </a:t>
            </a:r>
            <a:endParaRPr lang="es-ES" dirty="0"/>
          </a:p>
        </p:txBody>
      </p:sp>
      <p:sp>
        <p:nvSpPr>
          <p:cNvPr id="3" name="Marcador de contenido 2"/>
          <p:cNvSpPr>
            <a:spLocks noGrp="1"/>
          </p:cNvSpPr>
          <p:nvPr>
            <p:ph idx="1"/>
          </p:nvPr>
        </p:nvSpPr>
        <p:spPr>
          <a:xfrm>
            <a:off x="457200" y="1298404"/>
            <a:ext cx="8229600" cy="1065665"/>
          </a:xfrm>
        </p:spPr>
        <p:txBody>
          <a:bodyPr>
            <a:normAutofit/>
          </a:bodyPr>
          <a:lstStyle/>
          <a:p>
            <a:r>
              <a:rPr lang="es-ES" dirty="0" smtClean="0"/>
              <a:t>Índice de adecuación sanitaria</a:t>
            </a:r>
            <a:endParaRPr lang="es-ES" dirty="0"/>
          </a:p>
        </p:txBody>
      </p:sp>
      <p:sp>
        <p:nvSpPr>
          <p:cNvPr id="5" name="Marcador de contenido 2"/>
          <p:cNvSpPr txBox="1">
            <a:spLocks/>
          </p:cNvSpPr>
          <p:nvPr/>
        </p:nvSpPr>
        <p:spPr>
          <a:xfrm>
            <a:off x="457200" y="3143708"/>
            <a:ext cx="8229600" cy="10656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dirty="0" smtClean="0"/>
              <a:t>Índice de adecuación en conectividad</a:t>
            </a:r>
            <a:endParaRPr lang="es-ES" dirty="0"/>
          </a:p>
        </p:txBody>
      </p:sp>
      <p:sp>
        <p:nvSpPr>
          <p:cNvPr id="6" name="CuadroTexto 5"/>
          <p:cNvSpPr txBox="1"/>
          <p:nvPr/>
        </p:nvSpPr>
        <p:spPr>
          <a:xfrm>
            <a:off x="1521381" y="2774376"/>
            <a:ext cx="5744159" cy="369332"/>
          </a:xfrm>
          <a:prstGeom prst="rect">
            <a:avLst/>
          </a:prstGeom>
          <a:noFill/>
        </p:spPr>
        <p:txBody>
          <a:bodyPr wrap="square" rtlCol="0">
            <a:spAutoFit/>
          </a:bodyPr>
          <a:lstStyle/>
          <a:p>
            <a:r>
              <a:rPr lang="es-ES" dirty="0" smtClean="0"/>
              <a:t>Brecha en carencia de adecuación sanitaria</a:t>
            </a:r>
            <a:endParaRPr lang="es-ES" dirty="0"/>
          </a:p>
        </p:txBody>
      </p:sp>
      <p:sp>
        <p:nvSpPr>
          <p:cNvPr id="8" name="CuadroTexto 7"/>
          <p:cNvSpPr txBox="1"/>
          <p:nvPr/>
        </p:nvSpPr>
        <p:spPr>
          <a:xfrm>
            <a:off x="1521381" y="4588155"/>
            <a:ext cx="5744159" cy="369332"/>
          </a:xfrm>
          <a:prstGeom prst="rect">
            <a:avLst/>
          </a:prstGeom>
          <a:noFill/>
        </p:spPr>
        <p:txBody>
          <a:bodyPr wrap="square" rtlCol="0">
            <a:spAutoFit/>
          </a:bodyPr>
          <a:lstStyle/>
          <a:p>
            <a:r>
              <a:rPr lang="es-ES" dirty="0" smtClean="0"/>
              <a:t>Brecha en carencia de conectividad</a:t>
            </a:r>
            <a:endParaRPr lang="es-ES" dirty="0"/>
          </a:p>
        </p:txBody>
      </p:sp>
      <p:graphicFrame>
        <p:nvGraphicFramePr>
          <p:cNvPr id="4" name="Objeto 3"/>
          <p:cNvGraphicFramePr>
            <a:graphicFrameLocks noChangeAspect="1"/>
          </p:cNvGraphicFramePr>
          <p:nvPr>
            <p:extLst>
              <p:ext uri="{D42A27DB-BD31-4B8C-83A1-F6EECF244321}">
                <p14:modId xmlns:p14="http://schemas.microsoft.com/office/powerpoint/2010/main" val="3210787244"/>
              </p:ext>
            </p:extLst>
          </p:nvPr>
        </p:nvGraphicFramePr>
        <p:xfrm>
          <a:off x="1521381" y="1923949"/>
          <a:ext cx="5613400" cy="682796"/>
        </p:xfrm>
        <a:graphic>
          <a:graphicData uri="http://schemas.openxmlformats.org/presentationml/2006/ole">
            <mc:AlternateContent xmlns:mc="http://schemas.openxmlformats.org/markup-compatibility/2006">
              <mc:Choice xmlns:v="urn:schemas-microsoft-com:vml" Requires="v">
                <p:oleObj spid="_x0000_s5180" name="Documento" r:id="rId3" imgW="5613400" imgH="381000" progId="Word.Document.12">
                  <p:embed/>
                </p:oleObj>
              </mc:Choice>
              <mc:Fallback>
                <p:oleObj name="Documento" r:id="rId3" imgW="5613400" imgH="381000" progId="Word.Document.12">
                  <p:embed/>
                  <p:pic>
                    <p:nvPicPr>
                      <p:cNvPr id="0" name=""/>
                      <p:cNvPicPr/>
                      <p:nvPr/>
                    </p:nvPicPr>
                    <p:blipFill>
                      <a:blip r:embed="rId4"/>
                      <a:stretch>
                        <a:fillRect/>
                      </a:stretch>
                    </p:blipFill>
                    <p:spPr>
                      <a:xfrm>
                        <a:off x="1521381" y="1923949"/>
                        <a:ext cx="5613400" cy="682796"/>
                      </a:xfrm>
                      <a:prstGeom prst="rect">
                        <a:avLst/>
                      </a:prstGeom>
                    </p:spPr>
                  </p:pic>
                </p:oleObj>
              </mc:Fallback>
            </mc:AlternateContent>
          </a:graphicData>
        </a:graphic>
      </p:graphicFrame>
      <p:graphicFrame>
        <p:nvGraphicFramePr>
          <p:cNvPr id="7" name="Objeto 6"/>
          <p:cNvGraphicFramePr>
            <a:graphicFrameLocks noChangeAspect="1"/>
          </p:cNvGraphicFramePr>
          <p:nvPr>
            <p:extLst>
              <p:ext uri="{D42A27DB-BD31-4B8C-83A1-F6EECF244321}">
                <p14:modId xmlns:p14="http://schemas.microsoft.com/office/powerpoint/2010/main" val="1438942358"/>
              </p:ext>
            </p:extLst>
          </p:nvPr>
        </p:nvGraphicFramePr>
        <p:xfrm>
          <a:off x="1357927" y="3745610"/>
          <a:ext cx="5613400" cy="657271"/>
        </p:xfrm>
        <a:graphic>
          <a:graphicData uri="http://schemas.openxmlformats.org/presentationml/2006/ole">
            <mc:AlternateContent xmlns:mc="http://schemas.openxmlformats.org/markup-compatibility/2006">
              <mc:Choice xmlns:v="urn:schemas-microsoft-com:vml" Requires="v">
                <p:oleObj spid="_x0000_s5181" name="Documento" r:id="rId5" imgW="5613400" imgH="381000" progId="Word.Document.12">
                  <p:embed/>
                </p:oleObj>
              </mc:Choice>
              <mc:Fallback>
                <p:oleObj name="Documento" r:id="rId5" imgW="5613400" imgH="381000" progId="Word.Document.12">
                  <p:embed/>
                  <p:pic>
                    <p:nvPicPr>
                      <p:cNvPr id="0" name=""/>
                      <p:cNvPicPr/>
                      <p:nvPr/>
                    </p:nvPicPr>
                    <p:blipFill>
                      <a:blip r:embed="rId6"/>
                      <a:stretch>
                        <a:fillRect/>
                      </a:stretch>
                    </p:blipFill>
                    <p:spPr>
                      <a:xfrm>
                        <a:off x="1357927" y="3745610"/>
                        <a:ext cx="5613400" cy="657271"/>
                      </a:xfrm>
                      <a:prstGeom prst="rect">
                        <a:avLst/>
                      </a:prstGeom>
                    </p:spPr>
                  </p:pic>
                </p:oleObj>
              </mc:Fallback>
            </mc:AlternateContent>
          </a:graphicData>
        </a:graphic>
      </p:graphicFrame>
      <p:graphicFrame>
        <p:nvGraphicFramePr>
          <p:cNvPr id="11" name="Objeto 10"/>
          <p:cNvGraphicFramePr>
            <a:graphicFrameLocks noChangeAspect="1"/>
          </p:cNvGraphicFramePr>
          <p:nvPr>
            <p:extLst>
              <p:ext uri="{D42A27DB-BD31-4B8C-83A1-F6EECF244321}">
                <p14:modId xmlns:p14="http://schemas.microsoft.com/office/powerpoint/2010/main" val="3037509459"/>
              </p:ext>
            </p:extLst>
          </p:nvPr>
        </p:nvGraphicFramePr>
        <p:xfrm>
          <a:off x="1521381" y="5650991"/>
          <a:ext cx="5613400" cy="485528"/>
        </p:xfrm>
        <a:graphic>
          <a:graphicData uri="http://schemas.openxmlformats.org/presentationml/2006/ole">
            <mc:AlternateContent xmlns:mc="http://schemas.openxmlformats.org/markup-compatibility/2006">
              <mc:Choice xmlns:v="urn:schemas-microsoft-com:vml" Requires="v">
                <p:oleObj spid="_x0000_s5182" name="Documento" r:id="rId7" imgW="5613400" imgH="381000" progId="Word.Document.12">
                  <p:embed/>
                </p:oleObj>
              </mc:Choice>
              <mc:Fallback>
                <p:oleObj name="Documento" r:id="rId7" imgW="5613400" imgH="381000" progId="Word.Document.12">
                  <p:embed/>
                  <p:pic>
                    <p:nvPicPr>
                      <p:cNvPr id="0" name=""/>
                      <p:cNvPicPr/>
                      <p:nvPr/>
                    </p:nvPicPr>
                    <p:blipFill>
                      <a:blip r:embed="rId8"/>
                      <a:stretch>
                        <a:fillRect/>
                      </a:stretch>
                    </p:blipFill>
                    <p:spPr>
                      <a:xfrm>
                        <a:off x="1521381" y="5650991"/>
                        <a:ext cx="5613400" cy="485528"/>
                      </a:xfrm>
                      <a:prstGeom prst="rect">
                        <a:avLst/>
                      </a:prstGeom>
                    </p:spPr>
                  </p:pic>
                </p:oleObj>
              </mc:Fallback>
            </mc:AlternateContent>
          </a:graphicData>
        </a:graphic>
      </p:graphicFrame>
      <p:sp>
        <p:nvSpPr>
          <p:cNvPr id="12" name="Marcador de contenido 2"/>
          <p:cNvSpPr txBox="1">
            <a:spLocks/>
          </p:cNvSpPr>
          <p:nvPr/>
        </p:nvSpPr>
        <p:spPr>
          <a:xfrm>
            <a:off x="358132" y="4946414"/>
            <a:ext cx="8229600" cy="10656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dirty="0" smtClean="0"/>
              <a:t>Índice de seguridad alimentaria</a:t>
            </a:r>
            <a:endParaRPr lang="es-ES" dirty="0"/>
          </a:p>
        </p:txBody>
      </p:sp>
      <p:sp>
        <p:nvSpPr>
          <p:cNvPr id="13" name="CuadroTexto 12"/>
          <p:cNvSpPr txBox="1"/>
          <p:nvPr/>
        </p:nvSpPr>
        <p:spPr>
          <a:xfrm>
            <a:off x="1357927" y="6312410"/>
            <a:ext cx="5744159" cy="369332"/>
          </a:xfrm>
          <a:prstGeom prst="rect">
            <a:avLst/>
          </a:prstGeom>
          <a:noFill/>
        </p:spPr>
        <p:txBody>
          <a:bodyPr wrap="square" rtlCol="0">
            <a:spAutoFit/>
          </a:bodyPr>
          <a:lstStyle/>
          <a:p>
            <a:r>
              <a:rPr lang="es-ES" dirty="0" smtClean="0"/>
              <a:t>Brecha en carencia de seguridad alimentaria</a:t>
            </a:r>
            <a:endParaRPr lang="es-ES" dirty="0"/>
          </a:p>
        </p:txBody>
      </p:sp>
    </p:spTree>
    <p:extLst>
      <p:ext uri="{BB962C8B-B14F-4D97-AF65-F5344CB8AC3E}">
        <p14:creationId xmlns:p14="http://schemas.microsoft.com/office/powerpoint/2010/main" val="206981440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IDS a partir de 2016</a:t>
            </a:r>
            <a:endParaRPr lang="es-ES" dirty="0"/>
          </a:p>
        </p:txBody>
      </p:sp>
      <p:graphicFrame>
        <p:nvGraphicFramePr>
          <p:cNvPr id="6" name="Objeto 5"/>
          <p:cNvGraphicFramePr>
            <a:graphicFrameLocks noChangeAspect="1"/>
          </p:cNvGraphicFramePr>
          <p:nvPr>
            <p:extLst>
              <p:ext uri="{D42A27DB-BD31-4B8C-83A1-F6EECF244321}">
                <p14:modId xmlns:p14="http://schemas.microsoft.com/office/powerpoint/2010/main" val="1984520791"/>
              </p:ext>
            </p:extLst>
          </p:nvPr>
        </p:nvGraphicFramePr>
        <p:xfrm>
          <a:off x="1614419" y="1873650"/>
          <a:ext cx="5613400" cy="1220586"/>
        </p:xfrm>
        <a:graphic>
          <a:graphicData uri="http://schemas.openxmlformats.org/presentationml/2006/ole">
            <mc:AlternateContent xmlns:mc="http://schemas.openxmlformats.org/markup-compatibility/2006">
              <mc:Choice xmlns:v="urn:schemas-microsoft-com:vml" Requires="v">
                <p:oleObj spid="_x0000_s7181" name="Documento" r:id="rId3" imgW="5613400" imgH="965200" progId="Word.Document.12">
                  <p:embed/>
                </p:oleObj>
              </mc:Choice>
              <mc:Fallback>
                <p:oleObj name="Documento" r:id="rId3" imgW="5613400" imgH="965200" progId="Word.Document.12">
                  <p:embed/>
                  <p:pic>
                    <p:nvPicPr>
                      <p:cNvPr id="0" name=""/>
                      <p:cNvPicPr/>
                      <p:nvPr/>
                    </p:nvPicPr>
                    <p:blipFill>
                      <a:blip r:embed="rId4"/>
                      <a:stretch>
                        <a:fillRect/>
                      </a:stretch>
                    </p:blipFill>
                    <p:spPr>
                      <a:xfrm>
                        <a:off x="1614419" y="1873650"/>
                        <a:ext cx="5613400" cy="1220586"/>
                      </a:xfrm>
                      <a:prstGeom prst="rect">
                        <a:avLst/>
                      </a:prstGeom>
                    </p:spPr>
                  </p:pic>
                </p:oleObj>
              </mc:Fallback>
            </mc:AlternateContent>
          </a:graphicData>
        </a:graphic>
      </p:graphicFrame>
      <p:sp>
        <p:nvSpPr>
          <p:cNvPr id="7" name="CuadroTexto 6"/>
          <p:cNvSpPr txBox="1"/>
          <p:nvPr/>
        </p:nvSpPr>
        <p:spPr>
          <a:xfrm>
            <a:off x="1383073" y="3734726"/>
            <a:ext cx="5844746" cy="646331"/>
          </a:xfrm>
          <a:prstGeom prst="rect">
            <a:avLst/>
          </a:prstGeom>
          <a:noFill/>
        </p:spPr>
        <p:txBody>
          <a:bodyPr wrap="square" rtlCol="0">
            <a:spAutoFit/>
          </a:bodyPr>
          <a:lstStyle/>
          <a:p>
            <a:r>
              <a:rPr lang="es-ES" dirty="0" smtClean="0"/>
              <a:t>El </a:t>
            </a:r>
            <a:r>
              <a:rPr lang="es-ES" dirty="0" smtClean="0"/>
              <a:t>índice agregado sólo se modifica al usar el promedio simple</a:t>
            </a:r>
            <a:endParaRPr lang="es-ES" dirty="0"/>
          </a:p>
        </p:txBody>
      </p:sp>
    </p:spTree>
    <p:extLst>
      <p:ext uri="{BB962C8B-B14F-4D97-AF65-F5344CB8AC3E}">
        <p14:creationId xmlns:p14="http://schemas.microsoft.com/office/powerpoint/2010/main" val="23380378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Datos utilizados (1)</a:t>
            </a:r>
            <a:endParaRPr lang="es-ES" dirty="0"/>
          </a:p>
        </p:txBody>
      </p:sp>
      <p:sp>
        <p:nvSpPr>
          <p:cNvPr id="3" name="Marcador de contenido 2"/>
          <p:cNvSpPr>
            <a:spLocks noGrp="1"/>
          </p:cNvSpPr>
          <p:nvPr>
            <p:ph idx="1"/>
          </p:nvPr>
        </p:nvSpPr>
        <p:spPr/>
        <p:txBody>
          <a:bodyPr>
            <a:normAutofit lnSpcReduction="10000"/>
          </a:bodyPr>
          <a:lstStyle/>
          <a:p>
            <a:r>
              <a:rPr lang="es-ES" dirty="0" smtClean="0"/>
              <a:t>Para realizar c</a:t>
            </a:r>
            <a:r>
              <a:rPr lang="es-ES" dirty="0" smtClean="0"/>
              <a:t>álculos a nivel manzana solamente es posible realizarlo usando los datos del censo, pues la muestra pública no tiene representatividad</a:t>
            </a:r>
          </a:p>
          <a:p>
            <a:r>
              <a:rPr lang="es-ES" dirty="0" smtClean="0"/>
              <a:t>8 dimensiones se calcularon usando los datos del censo, utilizando el Laboratorio de Micro-datos de INEGI, usando la versión de </a:t>
            </a:r>
            <a:r>
              <a:rPr lang="es-ES" dirty="0" err="1" smtClean="0"/>
              <a:t>Stata</a:t>
            </a:r>
            <a:r>
              <a:rPr lang="es-ES" dirty="0" smtClean="0"/>
              <a:t> que permite el manejo de aproximadamente 12 millones de datos </a:t>
            </a:r>
          </a:p>
          <a:p>
            <a:pPr marL="0" indent="0">
              <a:buNone/>
            </a:pPr>
            <a:endParaRPr lang="es-ES" dirty="0"/>
          </a:p>
        </p:txBody>
      </p:sp>
    </p:spTree>
    <p:extLst>
      <p:ext uri="{BB962C8B-B14F-4D97-AF65-F5344CB8AC3E}">
        <p14:creationId xmlns:p14="http://schemas.microsoft.com/office/powerpoint/2010/main" val="33986892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Ejemplo: Carencia de Bienes Durables</a:t>
            </a:r>
            <a:endParaRPr lang="es-ES" dirty="0"/>
          </a:p>
        </p:txBody>
      </p:sp>
      <p:sp>
        <p:nvSpPr>
          <p:cNvPr id="3" name="Marcador de contenido 2"/>
          <p:cNvSpPr>
            <a:spLocks noGrp="1"/>
          </p:cNvSpPr>
          <p:nvPr>
            <p:ph idx="1"/>
          </p:nvPr>
        </p:nvSpPr>
        <p:spPr/>
        <p:txBody>
          <a:bodyPr>
            <a:normAutofit fontScale="62500" lnSpcReduction="20000"/>
          </a:bodyPr>
          <a:lstStyle/>
          <a:p>
            <a:r>
              <a:rPr lang="es-ES" dirty="0" smtClean="0"/>
              <a:t>Utiliza una combinaci</a:t>
            </a:r>
            <a:r>
              <a:rPr lang="es-ES" dirty="0" smtClean="0"/>
              <a:t>ón lineal de las respuestas a tres preguntas:</a:t>
            </a:r>
          </a:p>
          <a:p>
            <a:pPr lvl="1"/>
            <a:r>
              <a:rPr lang="es-ES" dirty="0" smtClean="0"/>
              <a:t>¿En esta vivienda tienen TV?</a:t>
            </a:r>
          </a:p>
          <a:p>
            <a:pPr lvl="1"/>
            <a:r>
              <a:rPr lang="es-ES" dirty="0" smtClean="0"/>
              <a:t>¿En esta vivienda tienen refrigerador?</a:t>
            </a:r>
          </a:p>
          <a:p>
            <a:pPr lvl="1"/>
            <a:r>
              <a:rPr lang="es-ES" dirty="0" smtClean="0"/>
              <a:t>¿En esta vivienda tienen lavadora?</a:t>
            </a:r>
          </a:p>
          <a:p>
            <a:r>
              <a:rPr lang="es-ES" dirty="0" smtClean="0"/>
              <a:t>Siguiendo la metodolog</a:t>
            </a:r>
            <a:r>
              <a:rPr lang="es-ES" dirty="0" smtClean="0"/>
              <a:t>ía del 2015, a una respuesta afirmativa en las anteriores preguntas se asigna a dicho hogar los valores </a:t>
            </a:r>
            <a:r>
              <a:rPr lang="es-ES" dirty="0" smtClean="0"/>
              <a:t>3396, 4230 y 2302, que representan los precios promedios de dichos bienes durables en el 2010.</a:t>
            </a:r>
          </a:p>
          <a:p>
            <a:r>
              <a:rPr lang="es-ES" dirty="0" smtClean="0"/>
              <a:t>Entonces se normaliza la variable dividiendo la suma de las tres variables (9928), con lo cual un hogar recibe un uno si reporta los tres bienes y tendr</a:t>
            </a:r>
            <a:r>
              <a:rPr lang="es-ES" dirty="0" smtClean="0"/>
              <a:t>á valores menores a uno dependiendo de los bienes durables con los que cuente</a:t>
            </a:r>
          </a:p>
          <a:p>
            <a:r>
              <a:rPr lang="es-ES" dirty="0" smtClean="0"/>
              <a:t>La carencia de bienes durables es el complemento del valor normalizado descrito anteriormente. Así, en el caso de un hogar con un valor de 1 en bienes durables, tendrá una carencia de 0 en dichos bienes.</a:t>
            </a:r>
            <a:endParaRPr lang="es-MX" dirty="0"/>
          </a:p>
          <a:p>
            <a:endParaRPr lang="es-ES" dirty="0"/>
          </a:p>
        </p:txBody>
      </p:sp>
    </p:spTree>
    <p:extLst>
      <p:ext uri="{BB962C8B-B14F-4D97-AF65-F5344CB8AC3E}">
        <p14:creationId xmlns:p14="http://schemas.microsoft.com/office/powerpoint/2010/main" val="7818901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Datos utilizados (2)</a:t>
            </a:r>
            <a:endParaRPr lang="es-ES" dirty="0"/>
          </a:p>
        </p:txBody>
      </p:sp>
      <p:sp>
        <p:nvSpPr>
          <p:cNvPr id="3" name="Marcador de contenido 2"/>
          <p:cNvSpPr>
            <a:spLocks noGrp="1"/>
          </p:cNvSpPr>
          <p:nvPr>
            <p:ph idx="1"/>
          </p:nvPr>
        </p:nvSpPr>
        <p:spPr/>
        <p:txBody>
          <a:bodyPr>
            <a:normAutofit fontScale="77500" lnSpcReduction="20000"/>
          </a:bodyPr>
          <a:lstStyle/>
          <a:p>
            <a:r>
              <a:rPr lang="es-ES" dirty="0" smtClean="0"/>
              <a:t>Las preguntas para determinar la seguridad alimentaria s</a:t>
            </a:r>
            <a:r>
              <a:rPr lang="es-ES" dirty="0" smtClean="0"/>
              <a:t>olo existen en el cuestionario ampliado del censo que fue aplicado solo a la muestra pública representativa a nivel delegación</a:t>
            </a:r>
          </a:p>
          <a:p>
            <a:r>
              <a:rPr lang="es-ES" dirty="0" smtClean="0"/>
              <a:t>Se estimó un modelo </a:t>
            </a:r>
            <a:r>
              <a:rPr lang="es-ES" dirty="0" err="1" smtClean="0"/>
              <a:t>Probit</a:t>
            </a:r>
            <a:r>
              <a:rPr lang="es-ES" dirty="0" smtClean="0"/>
              <a:t> con datos de la muestra pública de la CDMX para determinar la probabilidad de presentar carencia en seguridad alimentaria con base en las otros 8 dimensiones</a:t>
            </a:r>
          </a:p>
          <a:p>
            <a:r>
              <a:rPr lang="es-ES" dirty="0" smtClean="0"/>
              <a:t>Esos ocho coeficientes se introdujeron en la base de datos del censo para generar la probabilidad de presentar carencia en seguridad alimentaria en la base de datos con aproximadamente 12 millones de personas</a:t>
            </a:r>
            <a:r>
              <a:rPr lang="es-ES" dirty="0" smtClean="0"/>
              <a:t> </a:t>
            </a:r>
            <a:endParaRPr lang="es-ES" dirty="0"/>
          </a:p>
        </p:txBody>
      </p:sp>
    </p:spTree>
    <p:extLst>
      <p:ext uri="{BB962C8B-B14F-4D97-AF65-F5344CB8AC3E}">
        <p14:creationId xmlns:p14="http://schemas.microsoft.com/office/powerpoint/2010/main" val="275443741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Datos utilizados</a:t>
            </a:r>
            <a:endParaRPr lang="es-ES" dirty="0"/>
          </a:p>
        </p:txBody>
      </p:sp>
      <p:sp>
        <p:nvSpPr>
          <p:cNvPr id="3" name="Marcador de contenido 2"/>
          <p:cNvSpPr>
            <a:spLocks noGrp="1"/>
          </p:cNvSpPr>
          <p:nvPr>
            <p:ph idx="1"/>
          </p:nvPr>
        </p:nvSpPr>
        <p:spPr/>
        <p:txBody>
          <a:bodyPr/>
          <a:lstStyle/>
          <a:p>
            <a:r>
              <a:rPr lang="es-ES" dirty="0" smtClean="0"/>
              <a:t>Con los datos agregados a nivel manzana se procedi</a:t>
            </a:r>
            <a:r>
              <a:rPr lang="es-ES" dirty="0" smtClean="0"/>
              <a:t>ó a estimar el IDS promedio a los distintos niveles solicitados (manzana, colonia, delegación)</a:t>
            </a:r>
            <a:r>
              <a:rPr lang="es-ES" dirty="0" smtClean="0"/>
              <a:t> </a:t>
            </a:r>
          </a:p>
          <a:p>
            <a:r>
              <a:rPr lang="es-ES" dirty="0" smtClean="0"/>
              <a:t>Para el caso del 2015, la base de datos de la Encuesta Inter-censal es representativa a nivel delegaci</a:t>
            </a:r>
            <a:r>
              <a:rPr lang="es-ES" dirty="0" smtClean="0"/>
              <a:t>ón. Solo se realizaron cálculos a dicho nivel.</a:t>
            </a:r>
            <a:endParaRPr lang="es-ES" dirty="0"/>
          </a:p>
        </p:txBody>
      </p:sp>
    </p:spTree>
    <p:extLst>
      <p:ext uri="{BB962C8B-B14F-4D97-AF65-F5344CB8AC3E}">
        <p14:creationId xmlns:p14="http://schemas.microsoft.com/office/powerpoint/2010/main" val="28477130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Resultados</a:t>
            </a:r>
            <a:endParaRPr lang="es-ES" dirty="0"/>
          </a:p>
        </p:txBody>
      </p:sp>
      <p:sp>
        <p:nvSpPr>
          <p:cNvPr id="5" name="CuadroTexto 4"/>
          <p:cNvSpPr txBox="1"/>
          <p:nvPr/>
        </p:nvSpPr>
        <p:spPr>
          <a:xfrm>
            <a:off x="634949" y="1698347"/>
            <a:ext cx="7811346" cy="646331"/>
          </a:xfrm>
          <a:prstGeom prst="rect">
            <a:avLst/>
          </a:prstGeom>
          <a:noFill/>
        </p:spPr>
        <p:txBody>
          <a:bodyPr wrap="square" rtlCol="0">
            <a:spAutoFit/>
          </a:bodyPr>
          <a:lstStyle/>
          <a:p>
            <a:r>
              <a:rPr lang="es-ES" dirty="0" smtClean="0"/>
              <a:t>El Consejo de Evaluaci</a:t>
            </a:r>
            <a:r>
              <a:rPr lang="es-ES" dirty="0" smtClean="0"/>
              <a:t>ón del Desarrollo Social clasifica los resultados del IDS de acuerdo a una escala cualitativa (Cerón, 2016). La escala es la siguiente:</a:t>
            </a:r>
            <a:endParaRPr lang="es-ES" dirty="0"/>
          </a:p>
        </p:txBody>
      </p:sp>
      <p:graphicFrame>
        <p:nvGraphicFramePr>
          <p:cNvPr id="6" name="Tabla 5"/>
          <p:cNvGraphicFramePr>
            <a:graphicFrameLocks noGrp="1"/>
          </p:cNvGraphicFramePr>
          <p:nvPr>
            <p:extLst>
              <p:ext uri="{D42A27DB-BD31-4B8C-83A1-F6EECF244321}">
                <p14:modId xmlns:p14="http://schemas.microsoft.com/office/powerpoint/2010/main" val="2509541002"/>
              </p:ext>
            </p:extLst>
          </p:nvPr>
        </p:nvGraphicFramePr>
        <p:xfrm>
          <a:off x="1287740" y="3449785"/>
          <a:ext cx="6096000" cy="1854200"/>
        </p:xfrm>
        <a:graphic>
          <a:graphicData uri="http://schemas.openxmlformats.org/drawingml/2006/table">
            <a:tbl>
              <a:tblPr firstRow="1" bandRow="1">
                <a:tableStyleId>{3C2FFA5D-87B4-456A-9821-1D502468CF0F}</a:tableStyleId>
              </a:tblPr>
              <a:tblGrid>
                <a:gridCol w="3048000"/>
                <a:gridCol w="3048000"/>
              </a:tblGrid>
              <a:tr h="370840">
                <a:tc>
                  <a:txBody>
                    <a:bodyPr/>
                    <a:lstStyle/>
                    <a:p>
                      <a:pPr>
                        <a:spcAft>
                          <a:spcPts val="0"/>
                        </a:spcAft>
                      </a:pPr>
                      <a:r>
                        <a:rPr lang="es-ES" sz="2000" dirty="0">
                          <a:solidFill>
                            <a:srgbClr val="1A1A1A"/>
                          </a:solidFill>
                          <a:effectLst/>
                          <a:latin typeface="Times New Roman"/>
                          <a:ea typeface="ＭＳ 明朝"/>
                          <a:cs typeface="Times New Roman"/>
                        </a:rPr>
                        <a:t>Valor </a:t>
                      </a:r>
                      <a:r>
                        <a:rPr lang="es-ES" sz="2000" dirty="0" smtClean="0">
                          <a:solidFill>
                            <a:srgbClr val="1A1A1A"/>
                          </a:solidFill>
                          <a:effectLst/>
                          <a:latin typeface="Times New Roman"/>
                          <a:ea typeface="ＭＳ 明朝"/>
                          <a:cs typeface="Times New Roman"/>
                        </a:rPr>
                        <a:t>del</a:t>
                      </a:r>
                      <a:r>
                        <a:rPr lang="es-ES" sz="2000" baseline="0" dirty="0" smtClean="0">
                          <a:solidFill>
                            <a:srgbClr val="1A1A1A"/>
                          </a:solidFill>
                          <a:effectLst/>
                          <a:latin typeface="Times New Roman"/>
                          <a:ea typeface="ＭＳ 明朝"/>
                          <a:cs typeface="Times New Roman"/>
                        </a:rPr>
                        <a:t> IDS</a:t>
                      </a:r>
                      <a:endParaRPr lang="es-MX" sz="2000" dirty="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Estrato</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&lt;= 0.7</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Muy bajo</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0.7 &lt;X&lt;= 0.8</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Bajo</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0.8 &lt;X&lt;= 0.9</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Medio</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0.9 &lt;X&lt;= 1</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A1A1A"/>
                          </a:solidFill>
                          <a:effectLst/>
                          <a:latin typeface="Times New Roman"/>
                          <a:ea typeface="ＭＳ 明朝"/>
                          <a:cs typeface="Times New Roman"/>
                        </a:rPr>
                        <a:t>Alto</a:t>
                      </a:r>
                      <a:endParaRPr lang="es-MX"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231756376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Comparaci</a:t>
            </a:r>
            <a:r>
              <a:rPr lang="es-ES" dirty="0" smtClean="0"/>
              <a:t>ón metodologías, cálculos a nivel delegacional</a:t>
            </a:r>
            <a:endParaRPr lang="es-ES" dirty="0"/>
          </a:p>
        </p:txBody>
      </p:sp>
      <p:pic>
        <p:nvPicPr>
          <p:cNvPr id="4" name="Imagen 3"/>
          <p:cNvPicPr>
            <a:picLocks noChangeAspect="1"/>
          </p:cNvPicPr>
          <p:nvPr/>
        </p:nvPicPr>
        <p:blipFill>
          <a:blip r:embed="rId2"/>
          <a:stretch>
            <a:fillRect/>
          </a:stretch>
        </p:blipFill>
        <p:spPr>
          <a:xfrm>
            <a:off x="457200" y="1575894"/>
            <a:ext cx="4164636" cy="4759680"/>
          </a:xfrm>
          <a:prstGeom prst="rect">
            <a:avLst/>
          </a:prstGeom>
        </p:spPr>
      </p:pic>
      <p:pic>
        <p:nvPicPr>
          <p:cNvPr id="5" name="Imagen 4"/>
          <p:cNvPicPr>
            <a:picLocks noChangeAspect="1"/>
          </p:cNvPicPr>
          <p:nvPr/>
        </p:nvPicPr>
        <p:blipFill>
          <a:blip r:embed="rId3"/>
          <a:stretch>
            <a:fillRect/>
          </a:stretch>
        </p:blipFill>
        <p:spPr>
          <a:xfrm>
            <a:off x="4621836" y="1575894"/>
            <a:ext cx="4522164" cy="4759680"/>
          </a:xfrm>
          <a:prstGeom prst="rect">
            <a:avLst/>
          </a:prstGeom>
        </p:spPr>
      </p:pic>
      <p:sp>
        <p:nvSpPr>
          <p:cNvPr id="6" name="CuadroTexto 5"/>
          <p:cNvSpPr txBox="1"/>
          <p:nvPr/>
        </p:nvSpPr>
        <p:spPr>
          <a:xfrm>
            <a:off x="1056166" y="6211669"/>
            <a:ext cx="7418302" cy="646331"/>
          </a:xfrm>
          <a:prstGeom prst="rect">
            <a:avLst/>
          </a:prstGeom>
          <a:noFill/>
        </p:spPr>
        <p:txBody>
          <a:bodyPr wrap="square" rtlCol="0">
            <a:spAutoFit/>
          </a:bodyPr>
          <a:lstStyle/>
          <a:p>
            <a:r>
              <a:rPr lang="es-ES" dirty="0" smtClean="0"/>
              <a:t>Mejora la medici</a:t>
            </a:r>
            <a:r>
              <a:rPr lang="es-ES" dirty="0" smtClean="0"/>
              <a:t>ón de Desarrollo Social al usar más dimensiones y no ponderar las dimensiones, diferencias estadísticamente significativa</a:t>
            </a:r>
            <a:endParaRPr lang="es-ES" dirty="0"/>
          </a:p>
        </p:txBody>
      </p:sp>
    </p:spTree>
    <p:extLst>
      <p:ext uri="{BB962C8B-B14F-4D97-AF65-F5344CB8AC3E}">
        <p14:creationId xmlns:p14="http://schemas.microsoft.com/office/powerpoint/2010/main" val="18772820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Antecedentes</a:t>
            </a:r>
            <a:endParaRPr lang="es-ES" dirty="0"/>
          </a:p>
        </p:txBody>
      </p:sp>
      <p:sp>
        <p:nvSpPr>
          <p:cNvPr id="3" name="Marcador de contenido 2"/>
          <p:cNvSpPr>
            <a:spLocks noGrp="1"/>
          </p:cNvSpPr>
          <p:nvPr>
            <p:ph idx="1"/>
          </p:nvPr>
        </p:nvSpPr>
        <p:spPr/>
        <p:txBody>
          <a:bodyPr>
            <a:normAutofit fontScale="92500" lnSpcReduction="10000"/>
          </a:bodyPr>
          <a:lstStyle/>
          <a:p>
            <a:r>
              <a:rPr lang="es-ES" dirty="0" smtClean="0"/>
              <a:t> El </a:t>
            </a:r>
            <a:r>
              <a:rPr lang="es-ES" dirty="0" smtClean="0"/>
              <a:t>Índice de desarrollo social (IDS) está relacionado a enfoque de Necesidades Básicas Insatisfechas (NBI) </a:t>
            </a:r>
          </a:p>
          <a:p>
            <a:r>
              <a:rPr lang="es-ES" dirty="0" smtClean="0"/>
              <a:t>Las NBI buscan medir integralmente la pobreza </a:t>
            </a:r>
            <a:r>
              <a:rPr lang="es-ES" dirty="0" smtClean="0"/>
              <a:t>(</a:t>
            </a:r>
            <a:r>
              <a:rPr lang="es-ES" dirty="0" err="1" smtClean="0"/>
              <a:t>Feres</a:t>
            </a:r>
            <a:r>
              <a:rPr lang="es-ES" dirty="0" smtClean="0"/>
              <a:t> y </a:t>
            </a:r>
            <a:r>
              <a:rPr lang="es-ES" dirty="0" err="1" smtClean="0"/>
              <a:t>Mancero</a:t>
            </a:r>
            <a:r>
              <a:rPr lang="es-ES" dirty="0" smtClean="0"/>
              <a:t>, 2001)</a:t>
            </a:r>
            <a:endParaRPr lang="es-ES" dirty="0" smtClean="0"/>
          </a:p>
          <a:p>
            <a:r>
              <a:rPr lang="es-ES" dirty="0" smtClean="0"/>
              <a:t>El IDS es el inverso de un índice de NBI y por lo tanto miden integralmente el desarrollo social </a:t>
            </a:r>
            <a:r>
              <a:rPr lang="es-ES" dirty="0" smtClean="0"/>
              <a:t>(Berrios, et. al. , 2001)</a:t>
            </a:r>
            <a:endParaRPr lang="es-ES" dirty="0" smtClean="0"/>
          </a:p>
          <a:p>
            <a:r>
              <a:rPr lang="es-ES" dirty="0" smtClean="0"/>
              <a:t>Cada NBI puede ser ponderada para mostrar su importancia en el IDS</a:t>
            </a:r>
            <a:endParaRPr lang="es-ES" dirty="0"/>
          </a:p>
        </p:txBody>
      </p:sp>
    </p:spTree>
    <p:extLst>
      <p:ext uri="{BB962C8B-B14F-4D97-AF65-F5344CB8AC3E}">
        <p14:creationId xmlns:p14="http://schemas.microsoft.com/office/powerpoint/2010/main" val="314792288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Comparaci</a:t>
            </a:r>
            <a:r>
              <a:rPr lang="es-ES" dirty="0" smtClean="0"/>
              <a:t>ón 2010 2015, metodología 2015</a:t>
            </a:r>
            <a:endParaRPr lang="es-ES" dirty="0"/>
          </a:p>
        </p:txBody>
      </p:sp>
      <p:pic>
        <p:nvPicPr>
          <p:cNvPr id="4" name="Imagen 3"/>
          <p:cNvPicPr>
            <a:picLocks noChangeAspect="1"/>
          </p:cNvPicPr>
          <p:nvPr/>
        </p:nvPicPr>
        <p:blipFill>
          <a:blip r:embed="rId2"/>
          <a:stretch>
            <a:fillRect/>
          </a:stretch>
        </p:blipFill>
        <p:spPr>
          <a:xfrm>
            <a:off x="4577536" y="1575895"/>
            <a:ext cx="4566463" cy="4759680"/>
          </a:xfrm>
          <a:prstGeom prst="rect">
            <a:avLst/>
          </a:prstGeom>
        </p:spPr>
      </p:pic>
      <p:pic>
        <p:nvPicPr>
          <p:cNvPr id="5" name="Imagen 4"/>
          <p:cNvPicPr>
            <a:picLocks noChangeAspect="1"/>
          </p:cNvPicPr>
          <p:nvPr/>
        </p:nvPicPr>
        <p:blipFill>
          <a:blip r:embed="rId3"/>
          <a:stretch>
            <a:fillRect/>
          </a:stretch>
        </p:blipFill>
        <p:spPr>
          <a:xfrm>
            <a:off x="457200" y="1575894"/>
            <a:ext cx="4164636" cy="4759680"/>
          </a:xfrm>
          <a:prstGeom prst="rect">
            <a:avLst/>
          </a:prstGeom>
        </p:spPr>
      </p:pic>
      <p:sp>
        <p:nvSpPr>
          <p:cNvPr id="6" name="CuadroTexto 5"/>
          <p:cNvSpPr txBox="1"/>
          <p:nvPr/>
        </p:nvSpPr>
        <p:spPr>
          <a:xfrm>
            <a:off x="1771950" y="6320805"/>
            <a:ext cx="5608632" cy="646331"/>
          </a:xfrm>
          <a:prstGeom prst="rect">
            <a:avLst/>
          </a:prstGeom>
          <a:noFill/>
        </p:spPr>
        <p:txBody>
          <a:bodyPr wrap="square" rtlCol="0">
            <a:spAutoFit/>
          </a:bodyPr>
          <a:lstStyle/>
          <a:p>
            <a:r>
              <a:rPr lang="es-ES" dirty="0" smtClean="0"/>
              <a:t>Mejora el IDS entre el 2010 y 2015, diferencia estad</a:t>
            </a:r>
            <a:r>
              <a:rPr lang="es-ES" dirty="0" smtClean="0"/>
              <a:t>ísticamente significativa</a:t>
            </a:r>
            <a:endParaRPr lang="es-ES" dirty="0"/>
          </a:p>
        </p:txBody>
      </p:sp>
    </p:spTree>
    <p:extLst>
      <p:ext uri="{BB962C8B-B14F-4D97-AF65-F5344CB8AC3E}">
        <p14:creationId xmlns:p14="http://schemas.microsoft.com/office/powerpoint/2010/main" val="11812842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Comparaci</a:t>
            </a:r>
            <a:r>
              <a:rPr lang="es-ES" dirty="0" smtClean="0"/>
              <a:t>ón 2010 2015, metodología 2016</a:t>
            </a:r>
            <a:endParaRPr lang="es-ES" dirty="0"/>
          </a:p>
        </p:txBody>
      </p:sp>
      <p:pic>
        <p:nvPicPr>
          <p:cNvPr id="4" name="Imagen 3"/>
          <p:cNvPicPr>
            <a:picLocks noChangeAspect="1"/>
          </p:cNvPicPr>
          <p:nvPr/>
        </p:nvPicPr>
        <p:blipFill>
          <a:blip r:embed="rId2"/>
          <a:stretch>
            <a:fillRect/>
          </a:stretch>
        </p:blipFill>
        <p:spPr>
          <a:xfrm>
            <a:off x="4488940" y="1417638"/>
            <a:ext cx="4655059" cy="4814558"/>
          </a:xfrm>
          <a:prstGeom prst="rect">
            <a:avLst/>
          </a:prstGeom>
        </p:spPr>
      </p:pic>
      <p:pic>
        <p:nvPicPr>
          <p:cNvPr id="5" name="Imagen 4"/>
          <p:cNvPicPr>
            <a:picLocks noChangeAspect="1"/>
          </p:cNvPicPr>
          <p:nvPr/>
        </p:nvPicPr>
        <p:blipFill>
          <a:blip r:embed="rId3"/>
          <a:stretch>
            <a:fillRect/>
          </a:stretch>
        </p:blipFill>
        <p:spPr>
          <a:xfrm>
            <a:off x="99672" y="1482977"/>
            <a:ext cx="4389268" cy="4759680"/>
          </a:xfrm>
          <a:prstGeom prst="rect">
            <a:avLst/>
          </a:prstGeom>
        </p:spPr>
      </p:pic>
      <p:sp>
        <p:nvSpPr>
          <p:cNvPr id="6" name="CuadroTexto 5"/>
          <p:cNvSpPr txBox="1"/>
          <p:nvPr/>
        </p:nvSpPr>
        <p:spPr>
          <a:xfrm>
            <a:off x="854991" y="6320805"/>
            <a:ext cx="7632049" cy="369332"/>
          </a:xfrm>
          <a:prstGeom prst="rect">
            <a:avLst/>
          </a:prstGeom>
          <a:noFill/>
        </p:spPr>
        <p:txBody>
          <a:bodyPr wrap="square" rtlCol="0">
            <a:spAutoFit/>
          </a:bodyPr>
          <a:lstStyle/>
          <a:p>
            <a:r>
              <a:rPr lang="es-ES" dirty="0" smtClean="0"/>
              <a:t>Mejora el IDS entre el 2010 y 2015, diferencia estad</a:t>
            </a:r>
            <a:r>
              <a:rPr lang="es-ES" dirty="0" smtClean="0"/>
              <a:t>ísticamente significativa</a:t>
            </a:r>
            <a:endParaRPr lang="es-ES" dirty="0"/>
          </a:p>
        </p:txBody>
      </p:sp>
    </p:spTree>
    <p:extLst>
      <p:ext uri="{BB962C8B-B14F-4D97-AF65-F5344CB8AC3E}">
        <p14:creationId xmlns:p14="http://schemas.microsoft.com/office/powerpoint/2010/main" val="152581351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Conclusiones</a:t>
            </a:r>
            <a:endParaRPr lang="es-ES" dirty="0"/>
          </a:p>
        </p:txBody>
      </p:sp>
      <p:sp>
        <p:nvSpPr>
          <p:cNvPr id="3" name="Marcador de contenido 2"/>
          <p:cNvSpPr>
            <a:spLocks noGrp="1"/>
          </p:cNvSpPr>
          <p:nvPr>
            <p:ph idx="1"/>
          </p:nvPr>
        </p:nvSpPr>
        <p:spPr/>
        <p:txBody>
          <a:bodyPr>
            <a:normAutofit fontScale="92500"/>
          </a:bodyPr>
          <a:lstStyle/>
          <a:p>
            <a:r>
              <a:rPr lang="es-ES" dirty="0" smtClean="0"/>
              <a:t>Nueva metodolog</a:t>
            </a:r>
            <a:r>
              <a:rPr lang="es-ES" dirty="0" smtClean="0"/>
              <a:t>ía incluye elementos importantes en el bienestar que en la literatura se han demostrado son importantes (conectividad-o acceso a tecnologías) y seguridad alimentaria</a:t>
            </a:r>
          </a:p>
          <a:p>
            <a:r>
              <a:rPr lang="es-ES" dirty="0" smtClean="0"/>
              <a:t>El utilizar una ponderación igualitaria aumenta la medición del IDS para cualquier año</a:t>
            </a:r>
          </a:p>
          <a:p>
            <a:r>
              <a:rPr lang="es-ES" dirty="0" smtClean="0"/>
              <a:t>Hay un avance en IDS en la CDMX, independientemente de la metodología utilizada</a:t>
            </a:r>
            <a:endParaRPr lang="es-ES" dirty="0"/>
          </a:p>
        </p:txBody>
      </p:sp>
    </p:spTree>
    <p:extLst>
      <p:ext uri="{BB962C8B-B14F-4D97-AF65-F5344CB8AC3E}">
        <p14:creationId xmlns:p14="http://schemas.microsoft.com/office/powerpoint/2010/main" val="12340960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Por hacer</a:t>
            </a:r>
            <a:endParaRPr lang="es-ES" dirty="0"/>
          </a:p>
        </p:txBody>
      </p:sp>
      <p:sp>
        <p:nvSpPr>
          <p:cNvPr id="3" name="Marcador de contenido 2"/>
          <p:cNvSpPr>
            <a:spLocks noGrp="1"/>
          </p:cNvSpPr>
          <p:nvPr>
            <p:ph idx="1"/>
          </p:nvPr>
        </p:nvSpPr>
        <p:spPr/>
        <p:txBody>
          <a:bodyPr/>
          <a:lstStyle/>
          <a:p>
            <a:r>
              <a:rPr lang="es-ES" dirty="0" smtClean="0"/>
              <a:t>An</a:t>
            </a:r>
            <a:r>
              <a:rPr lang="es-ES" dirty="0" smtClean="0"/>
              <a:t>álisis que utilicen estas nuevas estimaciones para estudiar impactos de políticas sociales en la CDMX</a:t>
            </a:r>
            <a:endParaRPr lang="es-ES" dirty="0"/>
          </a:p>
        </p:txBody>
      </p:sp>
    </p:spTree>
    <p:extLst>
      <p:ext uri="{BB962C8B-B14F-4D97-AF65-F5344CB8AC3E}">
        <p14:creationId xmlns:p14="http://schemas.microsoft.com/office/powerpoint/2010/main" val="389625326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Preguntas</a:t>
            </a:r>
            <a:endParaRPr lang="es-ES" dirty="0"/>
          </a:p>
        </p:txBody>
      </p:sp>
      <p:sp>
        <p:nvSpPr>
          <p:cNvPr id="3" name="Marcador de contenido 2"/>
          <p:cNvSpPr>
            <a:spLocks noGrp="1"/>
          </p:cNvSpPr>
          <p:nvPr>
            <p:ph idx="1"/>
          </p:nvPr>
        </p:nvSpPr>
        <p:spPr/>
        <p:txBody>
          <a:bodyPr/>
          <a:lstStyle/>
          <a:p>
            <a:r>
              <a:rPr lang="es-ES" dirty="0" smtClean="0">
                <a:hlinkClick r:id="rId2"/>
              </a:rPr>
              <a:t>alfredocuecuecha@coltlax.edu.mx</a:t>
            </a:r>
            <a:endParaRPr lang="es-ES" dirty="0" smtClean="0"/>
          </a:p>
          <a:p>
            <a:endParaRPr lang="es-ES" dirty="0"/>
          </a:p>
          <a:p>
            <a:r>
              <a:rPr lang="es-ES" dirty="0" smtClean="0"/>
              <a:t>GRACIAS.</a:t>
            </a:r>
            <a:endParaRPr lang="es-ES" dirty="0"/>
          </a:p>
        </p:txBody>
      </p:sp>
    </p:spTree>
    <p:extLst>
      <p:ext uri="{BB962C8B-B14F-4D97-AF65-F5344CB8AC3E}">
        <p14:creationId xmlns:p14="http://schemas.microsoft.com/office/powerpoint/2010/main" val="42522713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Las NBI incluidas</a:t>
            </a:r>
            <a:r>
              <a:rPr lang="es-ES" dirty="0" smtClean="0"/>
              <a:t> hasta 2016</a:t>
            </a:r>
            <a:endParaRPr lang="es-ES" dirty="0"/>
          </a:p>
        </p:txBody>
      </p:sp>
      <p:sp>
        <p:nvSpPr>
          <p:cNvPr id="3" name="Marcador de contenido 2"/>
          <p:cNvSpPr>
            <a:spLocks noGrp="1"/>
          </p:cNvSpPr>
          <p:nvPr>
            <p:ph idx="1"/>
          </p:nvPr>
        </p:nvSpPr>
        <p:spPr>
          <a:xfrm>
            <a:off x="457200" y="1600200"/>
            <a:ext cx="8229600" cy="1190997"/>
          </a:xfrm>
        </p:spPr>
        <p:txBody>
          <a:bodyPr>
            <a:normAutofit fontScale="85000" lnSpcReduction="20000"/>
          </a:bodyPr>
          <a:lstStyle/>
          <a:p>
            <a:r>
              <a:rPr lang="es-ES" dirty="0" smtClean="0"/>
              <a:t>El Consejo de Evaluaci</a:t>
            </a:r>
            <a:r>
              <a:rPr lang="es-ES" dirty="0" smtClean="0"/>
              <a:t>ón del Desarrollo Social incluía 6 componentes ponderados (Cerón, 2016), con pesos basados en fracciones de gasto del hogar</a:t>
            </a: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522626734"/>
              </p:ext>
            </p:extLst>
          </p:nvPr>
        </p:nvGraphicFramePr>
        <p:xfrm>
          <a:off x="1524000" y="2844286"/>
          <a:ext cx="6096000" cy="3789680"/>
        </p:xfrm>
        <a:graphic>
          <a:graphicData uri="http://schemas.openxmlformats.org/drawingml/2006/table">
            <a:tbl>
              <a:tblPr firstRow="1" bandRow="1">
                <a:tableStyleId>{3C2FFA5D-87B4-456A-9821-1D502468CF0F}</a:tableStyleId>
              </a:tblPr>
              <a:tblGrid>
                <a:gridCol w="3048000"/>
                <a:gridCol w="3048000"/>
              </a:tblGrid>
              <a:tr h="370840">
                <a:tc>
                  <a:txBody>
                    <a:bodyPr/>
                    <a:lstStyle/>
                    <a:p>
                      <a:r>
                        <a:rPr lang="es-ES" dirty="0" smtClean="0"/>
                        <a:t>Componente</a:t>
                      </a:r>
                      <a:endParaRPr lang="es-ES" dirty="0"/>
                    </a:p>
                  </a:txBody>
                  <a:tcPr/>
                </a:tc>
                <a:tc>
                  <a:txBody>
                    <a:bodyPr/>
                    <a:lstStyle/>
                    <a:p>
                      <a:r>
                        <a:rPr lang="es-ES" dirty="0" smtClean="0"/>
                        <a:t>Ponderador</a:t>
                      </a:r>
                      <a:endParaRPr lang="es-ES" dirty="0"/>
                    </a:p>
                  </a:txBody>
                  <a:tcPr/>
                </a:tc>
              </a:tr>
              <a:tr h="370840">
                <a:tc>
                  <a:txBody>
                    <a:bodyPr/>
                    <a:lstStyle/>
                    <a:p>
                      <a:pPr>
                        <a:spcAft>
                          <a:spcPts val="0"/>
                        </a:spcAft>
                      </a:pPr>
                      <a:r>
                        <a:rPr lang="es-ES" sz="2000" dirty="0">
                          <a:solidFill>
                            <a:srgbClr val="1C1C1C"/>
                          </a:solidFill>
                          <a:effectLst/>
                          <a:latin typeface="Times New Roman"/>
                          <a:ea typeface="ＭＳ 明朝"/>
                          <a:cs typeface="Times New Roman"/>
                        </a:rPr>
                        <a:t>Carencia de seguridad social y servicios médicos</a:t>
                      </a:r>
                      <a:endParaRPr lang="es-MX" sz="2000" dirty="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C1C1C"/>
                          </a:solidFill>
                          <a:effectLst/>
                          <a:latin typeface="Times New Roman"/>
                          <a:ea typeface="ＭＳ 明朝"/>
                          <a:cs typeface="Times New Roman"/>
                        </a:rPr>
                        <a:t>0.291</a:t>
                      </a:r>
                      <a:endParaRPr lang="es-MX" sz="2000" dirty="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1C1C1C"/>
                          </a:solidFill>
                          <a:effectLst/>
                          <a:latin typeface="Times New Roman"/>
                          <a:ea typeface="ＭＳ 明朝"/>
                          <a:cs typeface="Times New Roman"/>
                        </a:rPr>
                        <a:t>Privación educativa en el hogar</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C1C1C"/>
                          </a:solidFill>
                          <a:effectLst/>
                          <a:latin typeface="Times New Roman"/>
                          <a:ea typeface="ＭＳ 明朝"/>
                          <a:cs typeface="Times New Roman"/>
                        </a:rPr>
                        <a:t>0.244</a:t>
                      </a:r>
                      <a:endParaRPr lang="es-MX" sz="2000" dirty="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1C1C1C"/>
                          </a:solidFill>
                          <a:effectLst/>
                          <a:latin typeface="Times New Roman"/>
                          <a:ea typeface="ＭＳ 明朝"/>
                          <a:cs typeface="Times New Roman"/>
                        </a:rPr>
                        <a:t>Carencia de calidad y espacio en la vivienda</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C1C1C"/>
                          </a:solidFill>
                          <a:effectLst/>
                          <a:latin typeface="Times New Roman"/>
                          <a:ea typeface="ＭＳ 明朝"/>
                          <a:cs typeface="Times New Roman"/>
                        </a:rPr>
                        <a:t>0.338</a:t>
                      </a:r>
                      <a:endParaRPr lang="es-MX" sz="2000" dirty="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1C1C1C"/>
                          </a:solidFill>
                          <a:effectLst/>
                          <a:latin typeface="Times New Roman"/>
                          <a:ea typeface="ＭＳ 明朝"/>
                          <a:cs typeface="Times New Roman"/>
                        </a:rPr>
                        <a:t>Carencia de adecuación energética</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C1C1C"/>
                          </a:solidFill>
                          <a:effectLst/>
                          <a:latin typeface="Times New Roman"/>
                          <a:ea typeface="ＭＳ 明朝"/>
                          <a:cs typeface="Times New Roman"/>
                        </a:rPr>
                        <a:t>0.029</a:t>
                      </a:r>
                      <a:endParaRPr lang="es-MX" sz="2000" dirty="0">
                        <a:effectLst/>
                        <a:latin typeface="Cambria"/>
                        <a:ea typeface="ＭＳ 明朝"/>
                        <a:cs typeface="Times New Roman"/>
                      </a:endParaRPr>
                    </a:p>
                  </a:txBody>
                  <a:tcPr marL="68580" marR="68580" marT="0" marB="0"/>
                </a:tc>
              </a:tr>
              <a:tr h="370840">
                <a:tc>
                  <a:txBody>
                    <a:bodyPr/>
                    <a:lstStyle/>
                    <a:p>
                      <a:pPr>
                        <a:spcAft>
                          <a:spcPts val="0"/>
                        </a:spcAft>
                      </a:pPr>
                      <a:r>
                        <a:rPr lang="es-ES" sz="2000" dirty="0">
                          <a:solidFill>
                            <a:srgbClr val="1C1C1C"/>
                          </a:solidFill>
                          <a:effectLst/>
                          <a:latin typeface="Times New Roman"/>
                          <a:ea typeface="ＭＳ 明朝"/>
                          <a:cs typeface="Times New Roman"/>
                        </a:rPr>
                        <a:t>Carencia de bienes durables</a:t>
                      </a:r>
                      <a:endParaRPr lang="es-MX" sz="2000" dirty="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C1C1C"/>
                          </a:solidFill>
                          <a:effectLst/>
                          <a:latin typeface="Times New Roman"/>
                          <a:ea typeface="ＭＳ 明朝"/>
                          <a:cs typeface="Times New Roman"/>
                        </a:rPr>
                        <a:t>0.060</a:t>
                      </a:r>
                      <a:endParaRPr lang="es-MX" sz="2000" dirty="0">
                        <a:effectLst/>
                        <a:latin typeface="Cambria"/>
                        <a:ea typeface="ＭＳ 明朝"/>
                        <a:cs typeface="Times New Roman"/>
                      </a:endParaRPr>
                    </a:p>
                  </a:txBody>
                  <a:tcPr marL="68580" marR="68580" marT="0" marB="0"/>
                </a:tc>
              </a:tr>
              <a:tr h="370840">
                <a:tc>
                  <a:txBody>
                    <a:bodyPr/>
                    <a:lstStyle/>
                    <a:p>
                      <a:pPr>
                        <a:spcAft>
                          <a:spcPts val="0"/>
                        </a:spcAft>
                      </a:pPr>
                      <a:r>
                        <a:rPr lang="es-ES" sz="2000" dirty="0">
                          <a:solidFill>
                            <a:srgbClr val="1C1C1C"/>
                          </a:solidFill>
                          <a:effectLst/>
                          <a:latin typeface="Times New Roman"/>
                          <a:ea typeface="ＭＳ 明朝"/>
                          <a:cs typeface="Times New Roman"/>
                        </a:rPr>
                        <a:t>Carencia de adecuación sanitaria</a:t>
                      </a:r>
                      <a:endParaRPr lang="es-MX" sz="2000" dirty="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C1C1C"/>
                          </a:solidFill>
                          <a:effectLst/>
                          <a:latin typeface="Times New Roman"/>
                          <a:ea typeface="ＭＳ 明朝"/>
                          <a:cs typeface="Times New Roman"/>
                        </a:rPr>
                        <a:t>0.038</a:t>
                      </a:r>
                      <a:endParaRPr lang="es-MX"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37292315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Combinaci</a:t>
            </a:r>
            <a:r>
              <a:rPr lang="es-ES" dirty="0" smtClean="0"/>
              <a:t>ón de extensión e intensidad</a:t>
            </a:r>
            <a:endParaRPr lang="es-ES" dirty="0"/>
          </a:p>
        </p:txBody>
      </p:sp>
      <p:sp>
        <p:nvSpPr>
          <p:cNvPr id="3" name="Marcador de contenido 2"/>
          <p:cNvSpPr>
            <a:spLocks noGrp="1"/>
          </p:cNvSpPr>
          <p:nvPr>
            <p:ph idx="1"/>
          </p:nvPr>
        </p:nvSpPr>
        <p:spPr/>
        <p:txBody>
          <a:bodyPr>
            <a:normAutofit lnSpcReduction="10000"/>
          </a:bodyPr>
          <a:lstStyle/>
          <a:p>
            <a:r>
              <a:rPr lang="es-ES" dirty="0" smtClean="0"/>
              <a:t>Cada dimensi</a:t>
            </a:r>
            <a:r>
              <a:rPr lang="es-ES" dirty="0" smtClean="0"/>
              <a:t>ón mide la carencia combinando la extensión de la carencia con la intensidad</a:t>
            </a:r>
            <a:endParaRPr lang="es-ES" dirty="0" smtClean="0"/>
          </a:p>
          <a:p>
            <a:r>
              <a:rPr lang="es-ES" dirty="0" smtClean="0"/>
              <a:t>La intensidad se definía en cada caso usando gastos o precios asociados a la dimensión indicada</a:t>
            </a:r>
          </a:p>
          <a:p>
            <a:r>
              <a:rPr lang="es-ES" dirty="0" smtClean="0"/>
              <a:t>Al final para cada dimensi</a:t>
            </a:r>
            <a:r>
              <a:rPr lang="es-ES" dirty="0" smtClean="0"/>
              <a:t>ón se utiliza una clasificación cualitativa que determina los niveles para cada índice que se consideran en el conjunto de pobres</a:t>
            </a:r>
            <a:endParaRPr lang="es-ES" dirty="0" smtClean="0"/>
          </a:p>
          <a:p>
            <a:endParaRPr lang="es-ES" dirty="0"/>
          </a:p>
        </p:txBody>
      </p:sp>
    </p:spTree>
    <p:extLst>
      <p:ext uri="{BB962C8B-B14F-4D97-AF65-F5344CB8AC3E}">
        <p14:creationId xmlns:p14="http://schemas.microsoft.com/office/powerpoint/2010/main" val="13686759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Valores cualitativos para cada NBI</a:t>
            </a: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3378528122"/>
              </p:ext>
            </p:extLst>
          </p:nvPr>
        </p:nvGraphicFramePr>
        <p:xfrm>
          <a:off x="1285106" y="1775425"/>
          <a:ext cx="6096000" cy="2834640"/>
        </p:xfrm>
        <a:graphic>
          <a:graphicData uri="http://schemas.openxmlformats.org/drawingml/2006/table">
            <a:tbl>
              <a:tblPr firstRow="1" bandRow="1">
                <a:tableStyleId>{3C2FFA5D-87B4-456A-9821-1D502468CF0F}</a:tableStyleId>
              </a:tblPr>
              <a:tblGrid>
                <a:gridCol w="3048000"/>
                <a:gridCol w="3048000"/>
              </a:tblGrid>
              <a:tr h="370840">
                <a:tc>
                  <a:txBody>
                    <a:bodyPr/>
                    <a:lstStyle/>
                    <a:p>
                      <a:r>
                        <a:rPr lang="es-ES" dirty="0" smtClean="0"/>
                        <a:t>Valor</a:t>
                      </a:r>
                      <a:r>
                        <a:rPr lang="es-ES" baseline="0" dirty="0" smtClean="0"/>
                        <a:t> del </a:t>
                      </a:r>
                      <a:r>
                        <a:rPr lang="es-ES" baseline="0" dirty="0" smtClean="0"/>
                        <a:t>índice de carencia</a:t>
                      </a:r>
                      <a:endParaRPr lang="es-ES" dirty="0"/>
                    </a:p>
                  </a:txBody>
                  <a:tcPr/>
                </a:tc>
                <a:tc>
                  <a:txBody>
                    <a:bodyPr/>
                    <a:lstStyle/>
                    <a:p>
                      <a:r>
                        <a:rPr lang="es-ES" dirty="0" smtClean="0"/>
                        <a:t>Categor</a:t>
                      </a:r>
                      <a:r>
                        <a:rPr lang="es-ES" dirty="0" smtClean="0"/>
                        <a:t>ía</a:t>
                      </a:r>
                      <a:endParaRPr lang="es-ES" dirty="0"/>
                    </a:p>
                  </a:txBody>
                  <a:tcPr/>
                </a:tc>
              </a:tr>
              <a:tr h="370840">
                <a:tc>
                  <a:txBody>
                    <a:bodyPr/>
                    <a:lstStyle/>
                    <a:p>
                      <a:pPr>
                        <a:spcAft>
                          <a:spcPts val="0"/>
                        </a:spcAft>
                      </a:pPr>
                      <a:r>
                        <a:rPr lang="es-ES" sz="2000">
                          <a:solidFill>
                            <a:srgbClr val="000000"/>
                          </a:solidFill>
                          <a:effectLst/>
                          <a:latin typeface="Times New Roman"/>
                          <a:ea typeface="ＭＳ 明朝"/>
                          <a:cs typeface="Times New Roman"/>
                        </a:rPr>
                        <a:t>&lt;= -0.5</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Clase alta</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-0.5 &lt;X&lt;= -0.1</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Clase media</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-0.1 &lt;X&lt;= 0</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Necesidades básicas satisfechas</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0 &lt;X&lt;= 1/3</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Pobres moderados</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1/3 &lt;X&lt;= 1/2</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a:solidFill>
                            <a:srgbClr val="1A1A1A"/>
                          </a:solidFill>
                          <a:effectLst/>
                          <a:latin typeface="Times New Roman"/>
                          <a:ea typeface="ＭＳ 明朝"/>
                          <a:cs typeface="Times New Roman"/>
                        </a:rPr>
                        <a:t>Muy pobres</a:t>
                      </a:r>
                      <a:endParaRPr lang="es-MX" sz="2000">
                        <a:effectLst/>
                        <a:latin typeface="Cambria"/>
                        <a:ea typeface="ＭＳ 明朝"/>
                        <a:cs typeface="Times New Roman"/>
                      </a:endParaRPr>
                    </a:p>
                  </a:txBody>
                  <a:tcPr marL="68580" marR="68580" marT="0" marB="0"/>
                </a:tc>
              </a:tr>
              <a:tr h="370840">
                <a:tc>
                  <a:txBody>
                    <a:bodyPr/>
                    <a:lstStyle/>
                    <a:p>
                      <a:pPr>
                        <a:spcAft>
                          <a:spcPts val="0"/>
                        </a:spcAft>
                      </a:pPr>
                      <a:r>
                        <a:rPr lang="es-ES" sz="2000">
                          <a:solidFill>
                            <a:srgbClr val="000000"/>
                          </a:solidFill>
                          <a:effectLst/>
                          <a:latin typeface="Times New Roman"/>
                          <a:ea typeface="ＭＳ 明朝"/>
                          <a:cs typeface="Times New Roman"/>
                        </a:rPr>
                        <a:t>1/2 &lt;X&lt;= 1</a:t>
                      </a:r>
                      <a:endParaRPr lang="es-MX" sz="2000">
                        <a:effectLst/>
                        <a:latin typeface="Cambria"/>
                        <a:ea typeface="ＭＳ 明朝"/>
                        <a:cs typeface="Times New Roman"/>
                      </a:endParaRPr>
                    </a:p>
                  </a:txBody>
                  <a:tcPr marL="68580" marR="68580" marT="0" marB="0"/>
                </a:tc>
                <a:tc>
                  <a:txBody>
                    <a:bodyPr/>
                    <a:lstStyle/>
                    <a:p>
                      <a:pPr>
                        <a:spcAft>
                          <a:spcPts val="0"/>
                        </a:spcAft>
                      </a:pPr>
                      <a:r>
                        <a:rPr lang="es-ES" sz="2000" dirty="0">
                          <a:solidFill>
                            <a:srgbClr val="1A1A1A"/>
                          </a:solidFill>
                          <a:effectLst/>
                          <a:latin typeface="Times New Roman"/>
                          <a:ea typeface="ＭＳ 明朝"/>
                          <a:cs typeface="Times New Roman"/>
                        </a:rPr>
                        <a:t>Indigentes</a:t>
                      </a:r>
                      <a:endParaRPr lang="es-MX"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32599083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Índice de Desarrollo Social (IDS) hasta 2016</a:t>
            </a:r>
            <a:endParaRPr lang="es-ES" dirty="0"/>
          </a:p>
        </p:txBody>
      </p:sp>
      <p:sp>
        <p:nvSpPr>
          <p:cNvPr id="5" name="CuadroTexto 4"/>
          <p:cNvSpPr txBox="1"/>
          <p:nvPr/>
        </p:nvSpPr>
        <p:spPr>
          <a:xfrm>
            <a:off x="955578" y="3156283"/>
            <a:ext cx="6814779" cy="1477328"/>
          </a:xfrm>
          <a:prstGeom prst="rect">
            <a:avLst/>
          </a:prstGeom>
          <a:noFill/>
        </p:spPr>
        <p:txBody>
          <a:bodyPr wrap="square" rtlCol="0">
            <a:spAutoFit/>
          </a:bodyPr>
          <a:lstStyle/>
          <a:p>
            <a:r>
              <a:rPr lang="es-ES" dirty="0" smtClean="0"/>
              <a:t>Para cada NBI se calcula un </a:t>
            </a:r>
            <a:r>
              <a:rPr lang="es-ES" dirty="0" smtClean="0"/>
              <a:t>subíndice de desarrollo social </a:t>
            </a:r>
            <a:r>
              <a:rPr lang="es-ES" dirty="0" err="1" smtClean="0"/>
              <a:t>IDSj</a:t>
            </a:r>
            <a:r>
              <a:rPr lang="es-ES" dirty="0" smtClean="0"/>
              <a:t>. Dicho subíndice se calcula a partir de la brecha entre el nivel de necesidad básica satisfecha (0) y el valor calculado para la NBI en la dimensión específica. Cada dimensión recibe un peso basado en su importancia en el gasto del hogar.</a:t>
            </a:r>
            <a:endParaRPr lang="es-ES" dirty="0"/>
          </a:p>
        </p:txBody>
      </p:sp>
      <p:graphicFrame>
        <p:nvGraphicFramePr>
          <p:cNvPr id="9" name="Objeto 8"/>
          <p:cNvGraphicFramePr>
            <a:graphicFrameLocks noChangeAspect="1"/>
          </p:cNvGraphicFramePr>
          <p:nvPr>
            <p:extLst>
              <p:ext uri="{D42A27DB-BD31-4B8C-83A1-F6EECF244321}">
                <p14:modId xmlns:p14="http://schemas.microsoft.com/office/powerpoint/2010/main" val="4218150534"/>
              </p:ext>
            </p:extLst>
          </p:nvPr>
        </p:nvGraphicFramePr>
        <p:xfrm>
          <a:off x="1589272" y="1571855"/>
          <a:ext cx="5613400" cy="1485533"/>
        </p:xfrm>
        <a:graphic>
          <a:graphicData uri="http://schemas.openxmlformats.org/presentationml/2006/ole">
            <mc:AlternateContent xmlns:mc="http://schemas.openxmlformats.org/markup-compatibility/2006">
              <mc:Choice xmlns:v="urn:schemas-microsoft-com:vml" Requires="v">
                <p:oleObj spid="_x0000_s6162" name="Documento" r:id="rId3" imgW="5613400" imgH="1143000" progId="Word.Document.12">
                  <p:embed/>
                </p:oleObj>
              </mc:Choice>
              <mc:Fallback>
                <p:oleObj name="Documento" r:id="rId3" imgW="5613400" imgH="1143000" progId="Word.Document.12">
                  <p:embed/>
                  <p:pic>
                    <p:nvPicPr>
                      <p:cNvPr id="0" name=""/>
                      <p:cNvPicPr/>
                      <p:nvPr/>
                    </p:nvPicPr>
                    <p:blipFill>
                      <a:blip r:embed="rId4"/>
                      <a:stretch>
                        <a:fillRect/>
                      </a:stretch>
                    </p:blipFill>
                    <p:spPr>
                      <a:xfrm>
                        <a:off x="1589272" y="1571855"/>
                        <a:ext cx="5613400" cy="1485533"/>
                      </a:xfrm>
                      <a:prstGeom prst="rect">
                        <a:avLst/>
                      </a:prstGeom>
                    </p:spPr>
                  </p:pic>
                </p:oleObj>
              </mc:Fallback>
            </mc:AlternateContent>
          </a:graphicData>
        </a:graphic>
      </p:graphicFrame>
    </p:spTree>
    <p:extLst>
      <p:ext uri="{BB962C8B-B14F-4D97-AF65-F5344CB8AC3E}">
        <p14:creationId xmlns:p14="http://schemas.microsoft.com/office/powerpoint/2010/main" val="7917255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Nuevo IDS 2017</a:t>
            </a:r>
            <a:endParaRPr lang="es-ES" dirty="0"/>
          </a:p>
        </p:txBody>
      </p:sp>
      <p:sp>
        <p:nvSpPr>
          <p:cNvPr id="3" name="Marcador de contenido 2"/>
          <p:cNvSpPr>
            <a:spLocks noGrp="1"/>
          </p:cNvSpPr>
          <p:nvPr>
            <p:ph idx="1"/>
          </p:nvPr>
        </p:nvSpPr>
        <p:spPr>
          <a:xfrm>
            <a:off x="457200" y="1600200"/>
            <a:ext cx="8229600" cy="4825540"/>
          </a:xfrm>
        </p:spPr>
        <p:txBody>
          <a:bodyPr>
            <a:normAutofit fontScale="77500" lnSpcReduction="20000"/>
          </a:bodyPr>
          <a:lstStyle/>
          <a:p>
            <a:r>
              <a:rPr lang="es-ES" dirty="0" smtClean="0"/>
              <a:t>El Consejo de Evaluaci</a:t>
            </a:r>
            <a:r>
              <a:rPr lang="es-ES" dirty="0" smtClean="0"/>
              <a:t>ón comisionó el cálculo de un nuevo IDS</a:t>
            </a:r>
          </a:p>
          <a:p>
            <a:r>
              <a:rPr lang="es-ES" dirty="0" smtClean="0"/>
              <a:t>Utiliza 9 dimensiones</a:t>
            </a:r>
          </a:p>
          <a:p>
            <a:pPr lvl="1"/>
            <a:r>
              <a:rPr lang="es-ES" dirty="0" smtClean="0"/>
              <a:t>Separa la carencia de seguridad social y servicios médicos en dos componentes</a:t>
            </a:r>
          </a:p>
          <a:p>
            <a:pPr lvl="1"/>
            <a:r>
              <a:rPr lang="es-ES" dirty="0" smtClean="0"/>
              <a:t>Incluye la conectividad del hogar</a:t>
            </a:r>
          </a:p>
          <a:p>
            <a:pPr lvl="1"/>
            <a:r>
              <a:rPr lang="es-ES" dirty="0" smtClean="0"/>
              <a:t>Incluye la seguridad alimentaria</a:t>
            </a:r>
          </a:p>
          <a:p>
            <a:r>
              <a:rPr lang="es-ES" dirty="0" smtClean="0"/>
              <a:t>Da igual importancia a todas las dimensiones</a:t>
            </a:r>
          </a:p>
          <a:p>
            <a:r>
              <a:rPr lang="es-ES" dirty="0" smtClean="0"/>
              <a:t>Busca cálculo a nivel de manzana</a:t>
            </a:r>
          </a:p>
          <a:p>
            <a:r>
              <a:rPr lang="es-ES" dirty="0" smtClean="0"/>
              <a:t>El consejo también estableció la forma de medir cada dimensión </a:t>
            </a:r>
          </a:p>
          <a:p>
            <a:r>
              <a:rPr lang="es-ES" dirty="0" smtClean="0"/>
              <a:t>Se mantienen las anteriores y se definieron tres nuevas dimensiones </a:t>
            </a:r>
            <a:endParaRPr lang="es-ES" dirty="0"/>
          </a:p>
        </p:txBody>
      </p:sp>
    </p:spTree>
    <p:extLst>
      <p:ext uri="{BB962C8B-B14F-4D97-AF65-F5344CB8AC3E}">
        <p14:creationId xmlns:p14="http://schemas.microsoft.com/office/powerpoint/2010/main" val="835387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a:t>
            </a:r>
            <a:r>
              <a:rPr lang="es-ES" dirty="0" smtClean="0"/>
              <a:t>álculo de cada dimensión del NBI a partir de 2016</a:t>
            </a:r>
            <a:endParaRPr lang="es-ES" dirty="0"/>
          </a:p>
        </p:txBody>
      </p:sp>
      <p:sp>
        <p:nvSpPr>
          <p:cNvPr id="3" name="Marcador de contenido 2"/>
          <p:cNvSpPr>
            <a:spLocks noGrp="1"/>
          </p:cNvSpPr>
          <p:nvPr>
            <p:ph idx="1"/>
          </p:nvPr>
        </p:nvSpPr>
        <p:spPr/>
        <p:txBody>
          <a:bodyPr>
            <a:normAutofit fontScale="92500"/>
          </a:bodyPr>
          <a:lstStyle/>
          <a:p>
            <a:r>
              <a:rPr lang="es-ES" dirty="0" smtClean="0"/>
              <a:t>Es una combinaci</a:t>
            </a:r>
            <a:r>
              <a:rPr lang="es-ES" dirty="0" smtClean="0"/>
              <a:t>ón de medidas de extensión e intensidad de cada carencia</a:t>
            </a:r>
          </a:p>
          <a:p>
            <a:r>
              <a:rPr lang="es-ES" dirty="0" smtClean="0"/>
              <a:t>La intensidad se definía en cada caso usando gastos o precios asociados a la dimensión indicada</a:t>
            </a:r>
          </a:p>
          <a:p>
            <a:r>
              <a:rPr lang="es-ES" dirty="0" smtClean="0"/>
              <a:t>De igual modo, combina la extensión e intensidad de la pobreza sobre cada dimensión</a:t>
            </a:r>
          </a:p>
          <a:p>
            <a:r>
              <a:rPr lang="es-ES" dirty="0" smtClean="0"/>
              <a:t>Se mantiene la tabla cualitativa que determina el nivel de NB satisfecha</a:t>
            </a:r>
          </a:p>
        </p:txBody>
      </p:sp>
    </p:spTree>
    <p:extLst>
      <p:ext uri="{BB962C8B-B14F-4D97-AF65-F5344CB8AC3E}">
        <p14:creationId xmlns:p14="http://schemas.microsoft.com/office/powerpoint/2010/main" val="42646508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Nueve dimensiones a estimar</a:t>
            </a:r>
            <a:endParaRPr lang="es-ES" dirty="0"/>
          </a:p>
        </p:txBody>
      </p:sp>
      <p:sp>
        <p:nvSpPr>
          <p:cNvPr id="3" name="Marcador de contenido 2"/>
          <p:cNvSpPr>
            <a:spLocks noGrp="1"/>
          </p:cNvSpPr>
          <p:nvPr>
            <p:ph idx="1"/>
          </p:nvPr>
        </p:nvSpPr>
        <p:spPr>
          <a:xfrm>
            <a:off x="457200" y="1600201"/>
            <a:ext cx="8229600" cy="877042"/>
          </a:xfrm>
        </p:spPr>
        <p:txBody>
          <a:bodyPr/>
          <a:lstStyle/>
          <a:p>
            <a:r>
              <a:rPr lang="es-ES" dirty="0" smtClean="0"/>
              <a:t>Índice de acceso a la seguridad social</a:t>
            </a:r>
            <a:endParaRPr lang="es-ES" dirty="0"/>
          </a:p>
        </p:txBody>
      </p:sp>
      <p:graphicFrame>
        <p:nvGraphicFramePr>
          <p:cNvPr id="4" name="Objeto 3"/>
          <p:cNvGraphicFramePr>
            <a:graphicFrameLocks noChangeAspect="1"/>
          </p:cNvGraphicFramePr>
          <p:nvPr>
            <p:extLst>
              <p:ext uri="{D42A27DB-BD31-4B8C-83A1-F6EECF244321}">
                <p14:modId xmlns:p14="http://schemas.microsoft.com/office/powerpoint/2010/main" val="1018440155"/>
              </p:ext>
            </p:extLst>
          </p:nvPr>
        </p:nvGraphicFramePr>
        <p:xfrm>
          <a:off x="1501259" y="2735506"/>
          <a:ext cx="5613400" cy="722573"/>
        </p:xfrm>
        <a:graphic>
          <a:graphicData uri="http://schemas.openxmlformats.org/presentationml/2006/ole">
            <mc:AlternateContent xmlns:mc="http://schemas.openxmlformats.org/markup-compatibility/2006">
              <mc:Choice xmlns:v="urn:schemas-microsoft-com:vml" Requires="v">
                <p:oleObj spid="_x0000_s2107" name="Documento" r:id="rId3" imgW="5613400" imgH="381000" progId="Word.Document.12">
                  <p:embed/>
                </p:oleObj>
              </mc:Choice>
              <mc:Fallback>
                <p:oleObj name="Documento" r:id="rId3" imgW="5613400" imgH="381000" progId="Word.Document.12">
                  <p:embed/>
                  <p:pic>
                    <p:nvPicPr>
                      <p:cNvPr id="0" name=""/>
                      <p:cNvPicPr/>
                      <p:nvPr/>
                    </p:nvPicPr>
                    <p:blipFill>
                      <a:blip r:embed="rId4"/>
                      <a:stretch>
                        <a:fillRect/>
                      </a:stretch>
                    </p:blipFill>
                    <p:spPr>
                      <a:xfrm>
                        <a:off x="1501259" y="2735506"/>
                        <a:ext cx="5613400" cy="722573"/>
                      </a:xfrm>
                      <a:prstGeom prst="rect">
                        <a:avLst/>
                      </a:prstGeom>
                    </p:spPr>
                  </p:pic>
                </p:oleObj>
              </mc:Fallback>
            </mc:AlternateContent>
          </a:graphicData>
        </a:graphic>
      </p:graphicFrame>
      <p:sp>
        <p:nvSpPr>
          <p:cNvPr id="5" name="Marcador de contenido 2"/>
          <p:cNvSpPr txBox="1">
            <a:spLocks/>
          </p:cNvSpPr>
          <p:nvPr/>
        </p:nvSpPr>
        <p:spPr>
          <a:xfrm>
            <a:off x="457200" y="3995431"/>
            <a:ext cx="8229600" cy="8770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dirty="0" smtClean="0"/>
              <a:t>Índice de acceso a servicios médicos</a:t>
            </a:r>
            <a:endParaRPr lang="es-ES" dirty="0"/>
          </a:p>
        </p:txBody>
      </p:sp>
      <p:graphicFrame>
        <p:nvGraphicFramePr>
          <p:cNvPr id="6" name="Objeto 5"/>
          <p:cNvGraphicFramePr>
            <a:graphicFrameLocks noChangeAspect="1"/>
          </p:cNvGraphicFramePr>
          <p:nvPr>
            <p:extLst>
              <p:ext uri="{D42A27DB-BD31-4B8C-83A1-F6EECF244321}">
                <p14:modId xmlns:p14="http://schemas.microsoft.com/office/powerpoint/2010/main" val="1838998818"/>
              </p:ext>
            </p:extLst>
          </p:nvPr>
        </p:nvGraphicFramePr>
        <p:xfrm>
          <a:off x="1777874" y="4872473"/>
          <a:ext cx="5613400" cy="662913"/>
        </p:xfrm>
        <a:graphic>
          <a:graphicData uri="http://schemas.openxmlformats.org/presentationml/2006/ole">
            <mc:AlternateContent xmlns:mc="http://schemas.openxmlformats.org/markup-compatibility/2006">
              <mc:Choice xmlns:v="urn:schemas-microsoft-com:vml" Requires="v">
                <p:oleObj spid="_x0000_s2108" name="Documento" r:id="rId5" imgW="5613400" imgH="381000" progId="Word.Document.12">
                  <p:embed/>
                </p:oleObj>
              </mc:Choice>
              <mc:Fallback>
                <p:oleObj name="Documento" r:id="rId5" imgW="5613400" imgH="381000" progId="Word.Document.12">
                  <p:embed/>
                  <p:pic>
                    <p:nvPicPr>
                      <p:cNvPr id="0" name=""/>
                      <p:cNvPicPr/>
                      <p:nvPr/>
                    </p:nvPicPr>
                    <p:blipFill>
                      <a:blip r:embed="rId6"/>
                      <a:stretch>
                        <a:fillRect/>
                      </a:stretch>
                    </p:blipFill>
                    <p:spPr>
                      <a:xfrm>
                        <a:off x="1777874" y="4872473"/>
                        <a:ext cx="5613400" cy="662913"/>
                      </a:xfrm>
                      <a:prstGeom prst="rect">
                        <a:avLst/>
                      </a:prstGeom>
                    </p:spPr>
                  </p:pic>
                </p:oleObj>
              </mc:Fallback>
            </mc:AlternateContent>
          </a:graphicData>
        </a:graphic>
      </p:graphicFrame>
      <p:sp>
        <p:nvSpPr>
          <p:cNvPr id="7" name="CuadroTexto 6"/>
          <p:cNvSpPr txBox="1"/>
          <p:nvPr/>
        </p:nvSpPr>
        <p:spPr>
          <a:xfrm>
            <a:off x="2049463" y="3659277"/>
            <a:ext cx="5065196" cy="369332"/>
          </a:xfrm>
          <a:prstGeom prst="rect">
            <a:avLst/>
          </a:prstGeom>
          <a:noFill/>
        </p:spPr>
        <p:txBody>
          <a:bodyPr wrap="square" rtlCol="0">
            <a:spAutoFit/>
          </a:bodyPr>
          <a:lstStyle/>
          <a:p>
            <a:r>
              <a:rPr lang="es-ES" dirty="0" smtClean="0"/>
              <a:t>Brecha en carencia de seguridad social</a:t>
            </a:r>
            <a:endParaRPr lang="es-ES" dirty="0"/>
          </a:p>
        </p:txBody>
      </p:sp>
      <p:sp>
        <p:nvSpPr>
          <p:cNvPr id="8" name="CuadroTexto 7"/>
          <p:cNvSpPr txBox="1"/>
          <p:nvPr/>
        </p:nvSpPr>
        <p:spPr>
          <a:xfrm>
            <a:off x="2049463" y="5748202"/>
            <a:ext cx="5065196" cy="369332"/>
          </a:xfrm>
          <a:prstGeom prst="rect">
            <a:avLst/>
          </a:prstGeom>
          <a:noFill/>
        </p:spPr>
        <p:txBody>
          <a:bodyPr wrap="square" rtlCol="0">
            <a:spAutoFit/>
          </a:bodyPr>
          <a:lstStyle/>
          <a:p>
            <a:r>
              <a:rPr lang="es-ES" dirty="0" smtClean="0"/>
              <a:t>Brecha en carencia de servicios m</a:t>
            </a:r>
            <a:r>
              <a:rPr lang="es-ES" dirty="0" smtClean="0"/>
              <a:t>édicos</a:t>
            </a:r>
            <a:endParaRPr lang="es-ES" dirty="0"/>
          </a:p>
        </p:txBody>
      </p:sp>
    </p:spTree>
    <p:extLst>
      <p:ext uri="{BB962C8B-B14F-4D97-AF65-F5344CB8AC3E}">
        <p14:creationId xmlns:p14="http://schemas.microsoft.com/office/powerpoint/2010/main" val="7692317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4649</TotalTime>
  <Words>1247</Words>
  <Application>Microsoft Macintosh PowerPoint</Application>
  <PresentationFormat>Presentación en pantalla (4:3)</PresentationFormat>
  <Paragraphs>132</Paragraphs>
  <Slides>24</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24</vt:i4>
      </vt:variant>
    </vt:vector>
  </HeadingPairs>
  <TitlesOfParts>
    <vt:vector size="26" baseType="lpstr">
      <vt:lpstr>Tema de Office</vt:lpstr>
      <vt:lpstr>Documento de Microsoft Word</vt:lpstr>
      <vt:lpstr>Estimación del Índice de Desarrollo Social de la Ciudad de México* </vt:lpstr>
      <vt:lpstr>Antecedentes</vt:lpstr>
      <vt:lpstr>Las NBI incluidas hasta 2016</vt:lpstr>
      <vt:lpstr>Combinación de extensión e intensidad</vt:lpstr>
      <vt:lpstr>Valores cualitativos para cada NBI</vt:lpstr>
      <vt:lpstr>Índice de Desarrollo Social (IDS) hasta 2016</vt:lpstr>
      <vt:lpstr>Nuevo IDS 2017</vt:lpstr>
      <vt:lpstr>Cálculo de cada dimensión del NBI a partir de 2016</vt:lpstr>
      <vt:lpstr>Nueve dimensiones a estimar</vt:lpstr>
      <vt:lpstr>Nueve dimensiones (2) </vt:lpstr>
      <vt:lpstr>Nueve dimensiones (3) </vt:lpstr>
      <vt:lpstr>Nueve dimensiones (4) </vt:lpstr>
      <vt:lpstr>IDS a partir de 2016</vt:lpstr>
      <vt:lpstr>Datos utilizados (1)</vt:lpstr>
      <vt:lpstr>Ejemplo: Carencia de Bienes Durables</vt:lpstr>
      <vt:lpstr>Datos utilizados (2)</vt:lpstr>
      <vt:lpstr>Datos utilizados</vt:lpstr>
      <vt:lpstr>Resultados</vt:lpstr>
      <vt:lpstr>Comparación metodologías, cálculos a nivel delegacional</vt:lpstr>
      <vt:lpstr>Comparación 2010 2015, metodología 2015</vt:lpstr>
      <vt:lpstr>Comparación 2010 2015, metodología 2016</vt:lpstr>
      <vt:lpstr>Conclusiones</vt:lpstr>
      <vt:lpstr>Por hacer</vt:lpstr>
      <vt:lpstr>Preguntas</vt:lpstr>
    </vt:vector>
  </TitlesOfParts>
  <Company>El Colegio de Tlaxcala, 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Estimación del Índice de Desarrollo Social de la Ciudad de México </dc:title>
  <dc:creator>Alfredo Cuecuecha Mendoza</dc:creator>
  <cp:lastModifiedBy>Alfredo Cuecuecha Mendoza</cp:lastModifiedBy>
  <cp:revision>70</cp:revision>
  <dcterms:created xsi:type="dcterms:W3CDTF">2018-08-14T15:53:52Z</dcterms:created>
  <dcterms:modified xsi:type="dcterms:W3CDTF">2018-08-17T21:23:45Z</dcterms:modified>
</cp:coreProperties>
</file>