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4" r:id="rId2"/>
    <p:sldId id="280" r:id="rId3"/>
    <p:sldId id="265" r:id="rId4"/>
    <p:sldId id="267" r:id="rId5"/>
    <p:sldId id="269" r:id="rId6"/>
    <p:sldId id="261" r:id="rId7"/>
    <p:sldId id="263" r:id="rId8"/>
    <p:sldId id="268" r:id="rId9"/>
    <p:sldId id="271" r:id="rId10"/>
    <p:sldId id="272" r:id="rId11"/>
    <p:sldId id="262" r:id="rId12"/>
    <p:sldId id="273" r:id="rId13"/>
    <p:sldId id="278" r:id="rId14"/>
    <p:sldId id="275" r:id="rId15"/>
    <p:sldId id="276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is Zavala Arciniega" initials="LZA" lastIdx="2" clrIdx="0">
    <p:extLst>
      <p:ext uri="{19B8F6BF-5375-455C-9EA6-DF929625EA0E}">
        <p15:presenceInfo xmlns:p15="http://schemas.microsoft.com/office/powerpoint/2012/main" userId="S-1-5-21-195121761-154327309-3361996052-45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7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isp11\Dropbox\paper%20intensidad%20uso%20de%20cigarro%20electr&#243;nic\Cigarro%20electr&#243;nico\ModeloMultinomialFrec_e-cig_Nov1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 dirty="0" err="1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Prevalencia</a:t>
            </a:r>
            <a:r>
              <a:rPr lang="en-US" sz="2000" b="1" i="0" baseline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b="1" i="0" baseline="0" dirty="0" err="1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consumo</a:t>
            </a:r>
            <a:r>
              <a:rPr lang="en-US" sz="2000" b="1" i="0" baseline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b="1" i="0" baseline="0" dirty="0" err="1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cigarro</a:t>
            </a:r>
            <a:r>
              <a:rPr lang="en-US" sz="2000" b="1" i="0" baseline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0" baseline="0" dirty="0" err="1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electrónico</a:t>
            </a:r>
            <a:r>
              <a:rPr lang="en-US" sz="2000" b="1" i="0" baseline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i="0" baseline="0" dirty="0" err="1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cigarro</a:t>
            </a:r>
            <a:r>
              <a:rPr lang="en-US" sz="2000" b="1" i="0" baseline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combustible y dual </a:t>
            </a:r>
            <a:r>
              <a:rPr lang="en-US" sz="2000" b="1" i="0" baseline="0" dirty="0" err="1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b="1" i="0" baseline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0" baseline="0" dirty="0" err="1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adolescentes</a:t>
            </a:r>
            <a:r>
              <a:rPr lang="en-US" sz="2000" b="1" i="0" baseline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b="1" i="0" baseline="0" dirty="0" err="1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secundaria</a:t>
            </a:r>
            <a:r>
              <a:rPr lang="en-US" sz="2000" b="1" i="0" baseline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0" baseline="0" dirty="0" err="1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b="1" i="0" baseline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la Ciudad de México, Guadalajara y Monterrey (n=1080). Segunda </a:t>
            </a:r>
            <a:r>
              <a:rPr lang="en-US" sz="2000" b="1" i="0" baseline="0" dirty="0" err="1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medición</a:t>
            </a:r>
            <a:endParaRPr lang="es-MX" sz="2000" b="1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0642513363652487"/>
          <c:y val="3.79422218147025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7.1018812675885543E-2"/>
          <c:y val="0.20781140231724929"/>
          <c:w val="0.91201813310425894"/>
          <c:h val="0.695627624425775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adoles_cohorte!$A$20</c:f>
              <c:strCache>
                <c:ptCount val="1"/>
                <c:pt idx="0">
                  <c:v>ENA 2011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28575">
              <a:solidFill>
                <a:schemeClr val="tx1"/>
              </a:solidFill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4.3%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A9-4F6C-9627-6A4FB88C58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(adoles_cohorte!$E$20,adoles_cohorte!$J$20,adoles_cohorte!$O$20)</c:f>
                <c:numCache>
                  <c:formatCode>General</c:formatCode>
                  <c:ptCount val="3"/>
                  <c:pt idx="0">
                    <c:v>4.9999999999999906E-3</c:v>
                  </c:pt>
                  <c:pt idx="1">
                    <c:v>4.9999999999999906E-3</c:v>
                  </c:pt>
                  <c:pt idx="2">
                    <c:v>5.0000000000000044E-3</c:v>
                  </c:pt>
                </c:numCache>
              </c:numRef>
            </c:plus>
            <c:minus>
              <c:numRef>
                <c:f>(adoles_cohorte!$F$20,adoles_cohorte!$K$20,adoles_cohorte!$P$20)</c:f>
                <c:numCache>
                  <c:formatCode>General</c:formatCode>
                  <c:ptCount val="3"/>
                  <c:pt idx="0">
                    <c:v>6.0000000000000053E-3</c:v>
                  </c:pt>
                  <c:pt idx="1">
                    <c:v>6.0000000000000053E-3</c:v>
                  </c:pt>
                  <c:pt idx="2">
                    <c:v>3.9999999999999966E-3</c:v>
                  </c:pt>
                </c:numCache>
              </c:numRef>
            </c:minus>
            <c:spPr>
              <a:noFill/>
              <a:ln w="38100" cap="flat" cmpd="sng" algn="ctr">
                <a:solidFill>
                  <a:schemeClr val="tx1">
                    <a:lumMod val="85000"/>
                    <a:lumOff val="15000"/>
                  </a:schemeClr>
                </a:solidFill>
                <a:round/>
              </a:ln>
              <a:effectLst/>
            </c:spPr>
          </c:errBars>
          <c:cat>
            <c:strRef>
              <c:f>(adoles_cohorte!$B$19,adoles_cohorte!$G$19,adoles_cohorte!$L$19)</c:f>
              <c:strCache>
                <c:ptCount val="3"/>
                <c:pt idx="0">
                  <c:v>Solo Cigarro Electrónico</c:v>
                </c:pt>
                <c:pt idx="1">
                  <c:v>Solo Cigarro Convencional</c:v>
                </c:pt>
                <c:pt idx="2">
                  <c:v>Dual</c:v>
                </c:pt>
              </c:strCache>
            </c:strRef>
          </c:cat>
          <c:val>
            <c:numRef>
              <c:f>(adoles_cohorte!$B$20,adoles_cohorte!$G$20,adoles_cohorte!$L$20)</c:f>
              <c:numCache>
                <c:formatCode>0.0%</c:formatCode>
                <c:ptCount val="3"/>
                <c:pt idx="0">
                  <c:v>8.1000000000000003E-2</c:v>
                </c:pt>
                <c:pt idx="1">
                  <c:v>6.6000000000000003E-2</c:v>
                </c:pt>
                <c:pt idx="2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92-4FFC-8659-1C7842F6A1A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2692064"/>
        <c:axId val="432692456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adoles_cohorte!$A$21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MX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0"/>
                    </c:ext>
                  </c:extLst>
                </c:dLbls>
                <c:errBars>
                  <c:errBarType val="both"/>
                  <c:errValType val="cust"/>
                  <c:noEndCap val="0"/>
                  <c:plus>
                    <c:numRef>
                      <c:extLst>
                        <c:ext uri="{02D57815-91ED-43cb-92C2-25804820EDAC}">
                          <c15:formulaRef>
                            <c15:sqref>(adoles_cohorte!$E$21,adoles_cohorte!$J$21,adoles_cohorte!$O$21)</c15:sqref>
                          </c15:formulaRef>
                        </c:ext>
                      </c:extLst>
                      <c:numCache>
                        <c:formatCode>General</c:formatCode>
                        <c:ptCount val="3"/>
                      </c:numCache>
                    </c:numRef>
                  </c:plus>
                  <c:minus>
                    <c:numRef>
                      <c:extLst>
                        <c:ext uri="{02D57815-91ED-43cb-92C2-25804820EDAC}">
                          <c15:formulaRef>
                            <c15:sqref>(adoles_cohorte!$F$21,adoles_cohorte!$K$21,adoles_cohorte!$P$21)</c15:sqref>
                          </c15:formulaRef>
                        </c:ext>
                      </c:extLst>
                      <c:numCache>
                        <c:formatCode>General</c:formatCode>
                        <c:ptCount val="3"/>
                      </c:numCache>
                    </c:numRef>
                  </c:minus>
                  <c:spPr>
                    <a:noFill/>
                    <a:ln w="952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round/>
                    </a:ln>
                    <a:effectLst/>
                  </c:spPr>
                </c:errBars>
                <c:cat>
                  <c:strRef>
                    <c:extLst>
                      <c:ext uri="{02D57815-91ED-43cb-92C2-25804820EDAC}">
                        <c15:formulaRef>
                          <c15:sqref>(adoles_cohorte!$B$19,adoles_cohorte!$G$19,adoles_cohorte!$L$19)</c15:sqref>
                        </c15:formulaRef>
                      </c:ext>
                    </c:extLst>
                    <c:strCache>
                      <c:ptCount val="3"/>
                      <c:pt idx="0">
                        <c:v>Solo Cigarro Electrónico</c:v>
                      </c:pt>
                      <c:pt idx="1">
                        <c:v>Solo Cigarro Convencional</c:v>
                      </c:pt>
                      <c:pt idx="2">
                        <c:v>Dual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(adoles_cohorte!$B$21,adoles_cohorte!$G$21,adoles_cohorte!$L$21)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592-4FFC-8659-1C7842F6A1AB}"/>
                  </c:ext>
                </c:extLst>
              </c15:ser>
            </c15:filteredBarSeries>
          </c:ext>
        </c:extLst>
      </c:barChart>
      <c:catAx>
        <c:axId val="43269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32692456"/>
        <c:crosses val="autoZero"/>
        <c:auto val="1"/>
        <c:lblAlgn val="ctr"/>
        <c:lblOffset val="100"/>
        <c:noMultiLvlLbl val="0"/>
      </c:catAx>
      <c:valAx>
        <c:axId val="432692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326920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 sz="2400" b="1" dirty="0">
                <a:solidFill>
                  <a:schemeClr val="tx2"/>
                </a:solidFill>
              </a:rPr>
              <a:t>Razones</a:t>
            </a:r>
            <a:r>
              <a:rPr lang="es-MX" sz="2400" b="1" baseline="0" dirty="0">
                <a:solidFill>
                  <a:schemeClr val="tx2"/>
                </a:solidFill>
              </a:rPr>
              <a:t> de uso de cigarro electrónico en                                               usuarios de cigarro electrónico</a:t>
            </a:r>
            <a:endParaRPr lang="es-MX" sz="2400" b="1" dirty="0">
              <a:solidFill>
                <a:schemeClr val="tx2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8.8236220472440952E-2"/>
          <c:y val="0.18300925925925926"/>
          <c:w val="0.45963888888888887"/>
          <c:h val="0.7660648148148148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75-4B2B-B482-052DECDE8704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75-4B2B-B482-052DECDE8704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75-4B2B-B482-052DECDE8704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A75-4B2B-B482-052DECDE8704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A75-4B2B-B482-052DECDE870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Multivariado_current!$O$11:$O$15</c:f>
              <c:strCache>
                <c:ptCount val="5"/>
                <c:pt idx="0">
                  <c:v>Curiosidad o para probar algo nuevo</c:v>
                </c:pt>
                <c:pt idx="1">
                  <c:v>Para vapear en lugares que esta prohibido fumar</c:v>
                </c:pt>
                <c:pt idx="2">
                  <c:v>Para fumar menos cigarros</c:v>
                </c:pt>
                <c:pt idx="3">
                  <c:v>Para ayudarme a dejar de fumar</c:v>
                </c:pt>
                <c:pt idx="4">
                  <c:v>Otras razones</c:v>
                </c:pt>
              </c:strCache>
            </c:strRef>
          </c:cat>
          <c:val>
            <c:numRef>
              <c:f>Multivariado_current!$P$11:$P$15</c:f>
              <c:numCache>
                <c:formatCode>0.0%</c:formatCode>
                <c:ptCount val="5"/>
                <c:pt idx="0">
                  <c:v>0.65041493775933612</c:v>
                </c:pt>
                <c:pt idx="1">
                  <c:v>6.8464730290456438E-2</c:v>
                </c:pt>
                <c:pt idx="2">
                  <c:v>5.7053941908713691E-2</c:v>
                </c:pt>
                <c:pt idx="3">
                  <c:v>7.6763485477178428E-2</c:v>
                </c:pt>
                <c:pt idx="4">
                  <c:v>0.14730290456431536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A75-4B2B-B482-052DECDE870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399408549958661"/>
          <c:y val="0.24055902432697365"/>
          <c:w val="0.33600591450041345"/>
          <c:h val="0.68998803802976194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AAD2E-73EE-413B-BE77-E09A854CCD42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3D5AD-1251-42FE-AD03-8D14FB67A82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4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dirty="0"/>
              <a:t>Encontramos que los estudiantes que habían probado </a:t>
            </a:r>
            <a:r>
              <a:rPr lang="es-CO" dirty="0">
                <a:solidFill>
                  <a:srgbClr val="0070C0"/>
                </a:solidFill>
              </a:rPr>
              <a:t>e-</a:t>
            </a:r>
            <a:r>
              <a:rPr lang="es-CO" dirty="0" err="1">
                <a:solidFill>
                  <a:srgbClr val="0070C0"/>
                </a:solidFill>
              </a:rPr>
              <a:t>cigs</a:t>
            </a:r>
            <a:r>
              <a:rPr lang="es-CO" dirty="0">
                <a:solidFill>
                  <a:srgbClr val="0070C0"/>
                </a:solidFill>
              </a:rPr>
              <a:t> </a:t>
            </a:r>
            <a:r>
              <a:rPr lang="es-CO" dirty="0"/>
              <a:t>(y no cigarros comunes) en la medición 1, </a:t>
            </a:r>
            <a:r>
              <a:rPr lang="es-ES" dirty="0"/>
              <a:t>tenían más probabilidades de probar </a:t>
            </a:r>
            <a:r>
              <a:rPr lang="es-ES" dirty="0">
                <a:solidFill>
                  <a:srgbClr val="00B050"/>
                </a:solidFill>
              </a:rPr>
              <a:t>cigarros comunes</a:t>
            </a:r>
            <a:r>
              <a:rPr lang="es-ES" dirty="0"/>
              <a:t>, 20 meses después.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7349-6CE2-4533-93CD-A317B57E73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63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CCE1-F5F6-4B74-B185-04D8133E8E75}" type="datetimeFigureOut">
              <a:rPr lang="en-US" smtClean="0"/>
              <a:t>8/17/2018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8672-2F65-47DC-BA23-61F0437DF20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44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CCE1-F5F6-4B74-B185-04D8133E8E75}" type="datetimeFigureOut">
              <a:rPr lang="en-US" smtClean="0"/>
              <a:t>8/17/2018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8672-2F65-47DC-BA23-61F0437DF20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120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CCE1-F5F6-4B74-B185-04D8133E8E75}" type="datetimeFigureOut">
              <a:rPr lang="en-US" smtClean="0"/>
              <a:t>8/17/2018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8672-2F65-47DC-BA23-61F0437DF20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85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CCE1-F5F6-4B74-B185-04D8133E8E75}" type="datetimeFigureOut">
              <a:rPr lang="en-US" smtClean="0"/>
              <a:t>8/17/2018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8672-2F65-47DC-BA23-61F0437DF20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614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CCE1-F5F6-4B74-B185-04D8133E8E75}" type="datetimeFigureOut">
              <a:rPr lang="en-US" smtClean="0"/>
              <a:t>8/17/2018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8672-2F65-47DC-BA23-61F0437DF20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89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CCE1-F5F6-4B74-B185-04D8133E8E75}" type="datetimeFigureOut">
              <a:rPr lang="en-US" smtClean="0"/>
              <a:t>8/17/2018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8672-2F65-47DC-BA23-61F0437DF20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749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CCE1-F5F6-4B74-B185-04D8133E8E75}" type="datetimeFigureOut">
              <a:rPr lang="en-US" smtClean="0"/>
              <a:t>8/17/2018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8672-2F65-47DC-BA23-61F0437DF20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258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CCE1-F5F6-4B74-B185-04D8133E8E75}" type="datetimeFigureOut">
              <a:rPr lang="en-US" smtClean="0"/>
              <a:t>8/17/2018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8672-2F65-47DC-BA23-61F0437DF20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58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CCE1-F5F6-4B74-B185-04D8133E8E75}" type="datetimeFigureOut">
              <a:rPr lang="en-US" smtClean="0"/>
              <a:t>8/17/2018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8672-2F65-47DC-BA23-61F0437DF20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92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CCE1-F5F6-4B74-B185-04D8133E8E75}" type="datetimeFigureOut">
              <a:rPr lang="en-US" smtClean="0"/>
              <a:t>8/17/2018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8672-2F65-47DC-BA23-61F0437DF20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936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CCE1-F5F6-4B74-B185-04D8133E8E75}" type="datetimeFigureOut">
              <a:rPr lang="en-US" smtClean="0"/>
              <a:t>8/17/2018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8672-2F65-47DC-BA23-61F0437DF20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2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5CCE1-F5F6-4B74-B185-04D8133E8E75}" type="datetimeFigureOut">
              <a:rPr lang="en-US" smtClean="0"/>
              <a:t>8/17/2018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08672-2F65-47DC-BA23-61F0437DF20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310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emf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28650"/>
            <a:ext cx="10515600" cy="5548313"/>
          </a:xfrm>
        </p:spPr>
        <p:txBody>
          <a:bodyPr/>
          <a:lstStyle/>
          <a:p>
            <a:pPr marL="0" indent="0">
              <a:buNone/>
            </a:pPr>
            <a:r>
              <a:rPr lang="es-MX" sz="3600" b="1" dirty="0">
                <a:solidFill>
                  <a:schemeClr val="tx2"/>
                </a:solidFill>
              </a:rPr>
              <a:t>Factores asociados a la frecuencia de consumo de cigarros electrónicos utilizando modelos censurados binomiales con STATA 15</a:t>
            </a:r>
          </a:p>
          <a:p>
            <a:pPr marL="0" indent="0">
              <a:buNone/>
            </a:pPr>
            <a:endParaRPr lang="es-MX" sz="3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s-CO" sz="2400" dirty="0"/>
              <a:t>Luis Zavala</a:t>
            </a:r>
          </a:p>
          <a:p>
            <a:pPr marL="0" indent="0">
              <a:buNone/>
            </a:pPr>
            <a:r>
              <a:rPr lang="es-CO" sz="2400" dirty="0"/>
              <a:t>Paula Lozano</a:t>
            </a:r>
            <a:endParaRPr lang="es-MX" sz="2400" dirty="0"/>
          </a:p>
          <a:p>
            <a:pPr marL="0" indent="0">
              <a:buNone/>
            </a:pPr>
            <a:r>
              <a:rPr lang="es-MX" sz="2400" dirty="0"/>
              <a:t>Edna Arillo </a:t>
            </a:r>
          </a:p>
          <a:p>
            <a:pPr marL="0" indent="0">
              <a:buNone/>
            </a:pPr>
            <a:r>
              <a:rPr lang="es-MX" sz="2400" dirty="0"/>
              <a:t>Daniela Sarahí Gutierrez</a:t>
            </a:r>
          </a:p>
          <a:p>
            <a:pPr marL="0" indent="0">
              <a:buNone/>
            </a:pPr>
            <a:r>
              <a:rPr lang="en-US" sz="2400" dirty="0"/>
              <a:t>James Hardin</a:t>
            </a:r>
          </a:p>
          <a:p>
            <a:pPr marL="0" indent="0">
              <a:buNone/>
            </a:pPr>
            <a:r>
              <a:rPr lang="en-US" sz="2400" dirty="0"/>
              <a:t>James F. Thrasher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9628" y="4548316"/>
            <a:ext cx="1847850" cy="1092969"/>
          </a:xfrm>
          <a:prstGeom prst="rect">
            <a:avLst/>
          </a:prstGeom>
        </p:spPr>
      </p:pic>
      <p:pic>
        <p:nvPicPr>
          <p:cNvPr id="6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8467" y="2038350"/>
            <a:ext cx="1744332" cy="533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83707" y="4548316"/>
            <a:ext cx="2152650" cy="109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517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030" y="414929"/>
            <a:ext cx="11160350" cy="216135"/>
          </a:xfrm>
        </p:spPr>
        <p:txBody>
          <a:bodyPr>
            <a:noAutofit/>
          </a:bodyPr>
          <a:lstStyle/>
          <a:p>
            <a:pPr algn="ctr"/>
            <a:r>
              <a:rPr lang="es-MX" sz="2400" b="1" dirty="0">
                <a:solidFill>
                  <a:schemeClr val="tx2"/>
                </a:solidFill>
              </a:rPr>
              <a:t>Modelo </a:t>
            </a:r>
            <a:r>
              <a:rPr lang="es-MX" sz="2400" b="1" dirty="0" err="1">
                <a:solidFill>
                  <a:schemeClr val="tx2"/>
                </a:solidFill>
              </a:rPr>
              <a:t>Multinomial</a:t>
            </a:r>
            <a:r>
              <a:rPr lang="es-MX" sz="2400" b="1" dirty="0">
                <a:solidFill>
                  <a:schemeClr val="tx2"/>
                </a:solidFill>
              </a:rPr>
              <a:t> . Frecuencia de uso de cigarro electrónico en el último mes (n=964)  </a:t>
            </a:r>
            <a:br>
              <a:rPr lang="es-MX" sz="3200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094704" y="631065"/>
            <a:ext cx="1005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mlogit ecig_3 sexo2 fas i.drink i.smk_status drugs_use fas techno_index sen_seeking i.emarketing ecig_family_2 i.ecig_friends_3 i.ecig_approval  i.flavor_ecig2 i.con_nic, cluster (escuelaADO) base (0) rrr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978995"/>
              </p:ext>
            </p:extLst>
          </p:nvPr>
        </p:nvGraphicFramePr>
        <p:xfrm>
          <a:off x="1725770" y="1519714"/>
          <a:ext cx="8731875" cy="4551045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2652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8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6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0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6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1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626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Reference level: 1 to 2 days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69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effectLst/>
                        </a:rPr>
                        <a:t>3-9 dias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effectLst/>
                        </a:rPr>
                        <a:t>10 or more days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69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RM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IC 95%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RM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IC 95%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Sex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Mujer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Hombre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2.21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1.59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3.08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3.08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2.08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4.55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Uso de droga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No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Si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1.13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0.70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1.81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1.86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1.15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3.03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65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Uso de cigarro electrónico por familiares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No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2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Si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1.15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0.79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1.69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1.61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1.07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2.40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2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Aprobación social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62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Desaprueba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2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Ni</a:t>
                      </a:r>
                      <a:r>
                        <a:rPr lang="es-MX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aprueba ni desaprueba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1.38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0.94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2.04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1.25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0.74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2.14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62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Aprueba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1.79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1.18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2.69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1.78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0.92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3.47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62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  <a:r>
                        <a:rPr lang="es-MX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sabe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1.11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0.75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1.64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1.38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0.75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2.53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094704" y="6313077"/>
            <a:ext cx="9517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El modelo se ajustó además  por consumo de tabaco, alcohol, tecnofilia, índice de bienestar, exposición a publicidad en internet, uso de cigarro electrónico por amigos, saborizante y tipos de líquidos con nicotina, sin nicotina u </a:t>
            </a:r>
            <a:r>
              <a:rPr lang="en-US" sz="1400" dirty="0" err="1"/>
              <a:t>otros</a:t>
            </a:r>
            <a:r>
              <a:rPr lang="en-US" sz="1400" dirty="0"/>
              <a:t>.  </a:t>
            </a:r>
            <a:r>
              <a:rPr lang="en-US" sz="1400" b="1" dirty="0"/>
              <a:t>Resultados Preliminares</a:t>
            </a:r>
          </a:p>
        </p:txBody>
      </p:sp>
    </p:spTree>
    <p:extLst>
      <p:ext uri="{BB962C8B-B14F-4D97-AF65-F5344CB8AC3E}">
        <p14:creationId xmlns:p14="http://schemas.microsoft.com/office/powerpoint/2010/main" val="242070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30340"/>
              </p:ext>
            </p:extLst>
          </p:nvPr>
        </p:nvGraphicFramePr>
        <p:xfrm>
          <a:off x="1159099" y="1676399"/>
          <a:ext cx="9394601" cy="4087275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6263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4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9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706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2000" b="1" u="none" strike="noStrike" dirty="0">
                          <a:effectLst/>
                        </a:rPr>
                        <a:t> Factores que se asocian</a:t>
                      </a:r>
                      <a:r>
                        <a:rPr lang="es-MX" sz="2000" b="1" u="none" strike="noStrike" baseline="0" dirty="0">
                          <a:effectLst/>
                        </a:rPr>
                        <a:t> a una mayor frecuencia de consumo de cigarro electrónico (n=964). Modelo binomial para distribuciones truncadas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261" marR="4261" marT="4261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261" marR="4261" marT="4261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Sexo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Mujer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Hombre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1.90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1.50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2.39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Uso</a:t>
                      </a:r>
                      <a:r>
                        <a:rPr lang="es-MX" sz="1600" b="1" u="none" strike="noStrike" baseline="0" dirty="0">
                          <a:effectLst/>
                        </a:rPr>
                        <a:t> de drogas ilegales en el último año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No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SI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1.51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1.12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2.03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58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Uso</a:t>
                      </a:r>
                      <a:r>
                        <a:rPr lang="es-MX" sz="1600" b="1" u="none" strike="noStrike" baseline="0" dirty="0">
                          <a:effectLst/>
                        </a:rPr>
                        <a:t> de cigarro electrónico por familiares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No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Si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1.36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1.78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Aprobación</a:t>
                      </a:r>
                      <a:r>
                        <a:rPr lang="es-MX" sz="1600" b="1" u="none" strike="noStrike" baseline="0" dirty="0">
                          <a:effectLst/>
                        </a:rPr>
                        <a:t> social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Desaprueban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Ni</a:t>
                      </a:r>
                      <a:r>
                        <a:rPr lang="es-MX" sz="1600" u="none" strike="noStrike" baseline="0" dirty="0">
                          <a:effectLst/>
                        </a:rPr>
                        <a:t> aprueban ni desaprueban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1.07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0.75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1.53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268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Aprueban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1.51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2.27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No</a:t>
                      </a:r>
                      <a:r>
                        <a:rPr lang="es-MX" sz="1600" u="none" strike="noStrike" baseline="0" dirty="0">
                          <a:effectLst/>
                        </a:rPr>
                        <a:t> saben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1.12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0.74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1.70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159098" y="5808372"/>
            <a:ext cx="93946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El modelo se ajustó además  por consumo de tabaco, alcohol, tecnofilia, índice de bienestar, exposición a publicidad en internet, uso de cigarro electrónico por amigos, saborizante y tipos de líquidos con nicotina, sin nicotina u </a:t>
            </a:r>
            <a:r>
              <a:rPr lang="en-US" sz="1400" dirty="0" err="1"/>
              <a:t>otros</a:t>
            </a:r>
            <a:r>
              <a:rPr lang="en-US" sz="1400" dirty="0"/>
              <a:t>.  </a:t>
            </a:r>
            <a:r>
              <a:rPr lang="en-US" sz="1400" b="1" dirty="0"/>
              <a:t>Resultados Preliminares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099" y="476250"/>
            <a:ext cx="9737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Especificación del modelo: binireg out3 out4 sexo2 covariables, n(30) eform cluster(escuelaADO) nolog</a:t>
            </a:r>
          </a:p>
        </p:txBody>
      </p:sp>
    </p:spTree>
    <p:extLst>
      <p:ext uri="{BB962C8B-B14F-4D97-AF65-F5344CB8AC3E}">
        <p14:creationId xmlns:p14="http://schemas.microsoft.com/office/powerpoint/2010/main" val="3313127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idx="1"/>
          </p:nvPr>
        </p:nvSpPr>
        <p:spPr>
          <a:xfrm>
            <a:off x="838199" y="360363"/>
            <a:ext cx="10914529" cy="5816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700" dirty="0"/>
              <a:t>*a = 1    </a:t>
            </a:r>
            <a:r>
              <a:rPr lang="es-MX" sz="1700" dirty="0"/>
              <a:t>significa número de días de uso de cigarro electrónico es igual a un número en </a:t>
            </a:r>
            <a:r>
              <a:rPr lang="en-US" sz="1700" dirty="0"/>
              <a:t>{1,2}</a:t>
            </a:r>
          </a:p>
          <a:p>
            <a:pPr marL="0" indent="0">
              <a:buNone/>
            </a:pPr>
            <a:r>
              <a:rPr lang="en-US" sz="1700" dirty="0"/>
              <a:t>*a = 2    </a:t>
            </a:r>
            <a:r>
              <a:rPr lang="es-MX" sz="1700" dirty="0"/>
              <a:t>significa número de días de uso de cigarro electrónico es igual a un número en</a:t>
            </a:r>
            <a:r>
              <a:rPr lang="en-US" sz="1700" dirty="0"/>
              <a:t> {3,4,5}</a:t>
            </a:r>
          </a:p>
          <a:p>
            <a:pPr marL="0" indent="0">
              <a:buNone/>
            </a:pPr>
            <a:r>
              <a:rPr lang="en-US" sz="1700" dirty="0"/>
              <a:t>*a = 3    </a:t>
            </a:r>
            <a:r>
              <a:rPr lang="es-MX" sz="1700" dirty="0"/>
              <a:t>significa número de días de uso de cigarro electrónico es igual a un número en </a:t>
            </a:r>
            <a:r>
              <a:rPr lang="en-US" sz="1700" dirty="0"/>
              <a:t>{6,7,8,9}</a:t>
            </a:r>
          </a:p>
          <a:p>
            <a:pPr marL="0" indent="0">
              <a:buNone/>
            </a:pPr>
            <a:r>
              <a:rPr lang="en-US" sz="1700" dirty="0"/>
              <a:t>*a = 4 </a:t>
            </a:r>
            <a:r>
              <a:rPr lang="es-MX" sz="1700" dirty="0"/>
              <a:t>significa número de días de uso de cigarro electrónico es igual a un número en </a:t>
            </a:r>
            <a:r>
              <a:rPr lang="en-US" sz="1700" dirty="0"/>
              <a:t>{10,11,12,13,14,15,16,17,18,19}</a:t>
            </a:r>
          </a:p>
          <a:p>
            <a:pPr marL="0" indent="0">
              <a:buNone/>
            </a:pPr>
            <a:r>
              <a:rPr lang="en-US" sz="1700" dirty="0"/>
              <a:t>*a = 5 </a:t>
            </a:r>
            <a:r>
              <a:rPr lang="es-MX" sz="1700" dirty="0"/>
              <a:t>significa número de días de uso de cigarro electrónico es igual a un número en </a:t>
            </a:r>
            <a:r>
              <a:rPr lang="en-US" sz="1700" dirty="0"/>
              <a:t>{20,21,22,23,24,25,26,27,28,29}</a:t>
            </a:r>
          </a:p>
          <a:p>
            <a:pPr marL="0" indent="0">
              <a:buNone/>
            </a:pPr>
            <a:r>
              <a:rPr lang="en-US" sz="1700" dirty="0"/>
              <a:t>*a = 6 </a:t>
            </a:r>
            <a:r>
              <a:rPr lang="es-MX" sz="1700" dirty="0"/>
              <a:t>significa número de días de uso de cigarro electrónico es igual a un número en </a:t>
            </a:r>
            <a:r>
              <a:rPr lang="en-US" sz="1700" dirty="0"/>
              <a:t>{30}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838199" y="263236"/>
            <a:ext cx="10349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tx2"/>
                </a:solidFill>
              </a:rPr>
              <a:t>Generación</a:t>
            </a:r>
            <a:r>
              <a:rPr lang="en-US" sz="2400" b="1" dirty="0">
                <a:solidFill>
                  <a:schemeClr val="tx2"/>
                </a:solidFill>
              </a:rPr>
              <a:t> de la variables </a:t>
            </a:r>
            <a:r>
              <a:rPr lang="en-US" sz="2400" b="1" dirty="0" err="1">
                <a:solidFill>
                  <a:schemeClr val="tx2"/>
                </a:solidFill>
              </a:rPr>
              <a:t>dependiente</a:t>
            </a:r>
            <a:r>
              <a:rPr lang="en-US" sz="2400" b="1" dirty="0">
                <a:solidFill>
                  <a:schemeClr val="tx2"/>
                </a:solidFill>
              </a:rPr>
              <a:t> para los </a:t>
            </a:r>
            <a:r>
              <a:rPr lang="en-US" sz="2400" b="1" dirty="0" err="1">
                <a:solidFill>
                  <a:schemeClr val="tx2"/>
                </a:solidFill>
              </a:rPr>
              <a:t>modelos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binomiales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censurados</a:t>
            </a:r>
            <a:r>
              <a:rPr lang="en-US" sz="2400" b="1" dirty="0">
                <a:solidFill>
                  <a:schemeClr val="tx2"/>
                </a:solidFill>
              </a:rPr>
              <a:t> con </a:t>
            </a:r>
            <a:r>
              <a:rPr lang="en-US" sz="2400" b="1" dirty="0" err="1">
                <a:solidFill>
                  <a:schemeClr val="tx2"/>
                </a:solidFill>
              </a:rPr>
              <a:t>distribución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truncada</a:t>
            </a: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946" y="3799268"/>
            <a:ext cx="11123054" cy="284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936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 </a:t>
            </a:r>
            <a:r>
              <a:rPr lang="en-US" dirty="0" err="1"/>
              <a:t>crean</a:t>
            </a:r>
            <a:r>
              <a:rPr lang="en-US" dirty="0"/>
              <a:t> las </a:t>
            </a:r>
            <a:r>
              <a:rPr lang="en-US" dirty="0" err="1"/>
              <a:t>nuevas</a:t>
            </a:r>
            <a:r>
              <a:rPr lang="en-US" dirty="0"/>
              <a:t> variables </a:t>
            </a:r>
            <a:r>
              <a:rPr lang="en-US" dirty="0" err="1"/>
              <a:t>dependientes</a:t>
            </a:r>
            <a:endParaRPr lang="en-US" dirty="0"/>
          </a:p>
        </p:txBody>
      </p:sp>
      <p:sp>
        <p:nvSpPr>
          <p:cNvPr id="5" name="Marcador de contenido 4"/>
          <p:cNvSpPr txBox="1">
            <a:spLocks noGrp="1"/>
          </p:cNvSpPr>
          <p:nvPr>
            <p:ph idx="1"/>
          </p:nvPr>
        </p:nvSpPr>
        <p:spPr>
          <a:xfrm>
            <a:off x="5756856" y="2010418"/>
            <a:ext cx="4056845" cy="31331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gen out4 = 2</a:t>
            </a:r>
          </a:p>
          <a:p>
            <a:r>
              <a:rPr lang="en-US" sz="2400" dirty="0"/>
              <a:t>replace out4 = 5 if a==2</a:t>
            </a:r>
          </a:p>
          <a:p>
            <a:r>
              <a:rPr lang="en-US" sz="2400" dirty="0"/>
              <a:t>replace out4 = 9 if a==3</a:t>
            </a:r>
          </a:p>
          <a:p>
            <a:r>
              <a:rPr lang="en-US" sz="2400" dirty="0"/>
              <a:t>replace out4 = 19 if a==4</a:t>
            </a:r>
          </a:p>
          <a:p>
            <a:r>
              <a:rPr lang="en-US" sz="2400" dirty="0"/>
              <a:t>replace out4 = 29 if a==5</a:t>
            </a:r>
          </a:p>
          <a:p>
            <a:r>
              <a:rPr lang="en-US" sz="2400" dirty="0"/>
              <a:t>replace out4 = 30 if a==6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018503" y="2010418"/>
            <a:ext cx="3706091" cy="3133165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6000" dirty="0"/>
          </a:p>
          <a:p>
            <a:r>
              <a:rPr lang="en-US" sz="6000" dirty="0"/>
              <a:t>gen out3 = 1</a:t>
            </a:r>
          </a:p>
          <a:p>
            <a:r>
              <a:rPr lang="en-US" sz="6000" dirty="0"/>
              <a:t>replace out3 = 3 if a==2</a:t>
            </a:r>
          </a:p>
          <a:p>
            <a:r>
              <a:rPr lang="en-US" sz="6000" dirty="0"/>
              <a:t>replace out3 = 6 if a==3</a:t>
            </a:r>
          </a:p>
          <a:p>
            <a:r>
              <a:rPr lang="en-US" sz="6000" dirty="0"/>
              <a:t>replace out3 = 10 if a==4</a:t>
            </a:r>
          </a:p>
          <a:p>
            <a:r>
              <a:rPr lang="en-US" sz="6000" dirty="0"/>
              <a:t>replace out3 = 20 if a==5</a:t>
            </a:r>
          </a:p>
          <a:p>
            <a:r>
              <a:rPr lang="en-US" sz="6000" dirty="0"/>
              <a:t>replace out3 = 30 if a==6</a:t>
            </a:r>
          </a:p>
          <a:p>
            <a:endParaRPr lang="en-US" sz="5000" dirty="0"/>
          </a:p>
          <a:p>
            <a:endParaRPr lang="en-US" sz="5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7200" dirty="0"/>
          </a:p>
          <a:p>
            <a:endParaRPr lang="en-US" dirty="0"/>
          </a:p>
        </p:txBody>
      </p:sp>
      <p:sp>
        <p:nvSpPr>
          <p:cNvPr id="3" name="CuadroTexto 2"/>
          <p:cNvSpPr txBox="1"/>
          <p:nvPr/>
        </p:nvSpPr>
        <p:spPr>
          <a:xfrm>
            <a:off x="1018503" y="5653825"/>
            <a:ext cx="9065655" cy="36933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Las variables </a:t>
            </a:r>
            <a:r>
              <a:rPr lang="en-US" dirty="0" err="1"/>
              <a:t>dependientes</a:t>
            </a:r>
            <a:r>
              <a:rPr lang="en-US" dirty="0"/>
              <a:t> para el </a:t>
            </a:r>
            <a:r>
              <a:rPr lang="en-US" dirty="0" err="1"/>
              <a:t>modelo</a:t>
            </a:r>
            <a:r>
              <a:rPr lang="en-US" dirty="0"/>
              <a:t> </a:t>
            </a:r>
            <a:r>
              <a:rPr lang="en-US" dirty="0" err="1"/>
              <a:t>deben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0 &lt;= y1 &lt;= y2 &lt;= n</a:t>
            </a:r>
          </a:p>
        </p:txBody>
      </p:sp>
    </p:spTree>
    <p:extLst>
      <p:ext uri="{BB962C8B-B14F-4D97-AF65-F5344CB8AC3E}">
        <p14:creationId xmlns:p14="http://schemas.microsoft.com/office/powerpoint/2010/main" val="2363020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40442"/>
              </p:ext>
            </p:extLst>
          </p:nvPr>
        </p:nvGraphicFramePr>
        <p:xfrm>
          <a:off x="1159099" y="1676399"/>
          <a:ext cx="9394601" cy="4087275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6263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4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9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706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2000" b="1" u="none" strike="noStrike" dirty="0">
                          <a:effectLst/>
                        </a:rPr>
                        <a:t> Factores que se asocian</a:t>
                      </a:r>
                      <a:r>
                        <a:rPr lang="es-MX" sz="2000" b="1" u="none" strike="noStrike" baseline="0" dirty="0">
                          <a:effectLst/>
                        </a:rPr>
                        <a:t> a una mayor frecuencia de consumo de cigarro electrónico (n=964). Modelo binomial censurados para distribuciones truncadas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261" marR="4261" marT="4261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261" marR="4261" marT="4261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Sexo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Mujer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Hombre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1.90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1.50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2.39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Uso</a:t>
                      </a:r>
                      <a:r>
                        <a:rPr lang="es-MX" sz="1600" b="1" u="none" strike="noStrike" baseline="0" dirty="0">
                          <a:effectLst/>
                        </a:rPr>
                        <a:t> de drogas ilegales en el último año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No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SI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1.51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1.12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2.03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58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Uso</a:t>
                      </a:r>
                      <a:r>
                        <a:rPr lang="es-MX" sz="1600" b="1" u="none" strike="noStrike" baseline="0" dirty="0">
                          <a:effectLst/>
                        </a:rPr>
                        <a:t> de cigarro electrónico por familiares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No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Si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1.36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1.78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Aprobación</a:t>
                      </a:r>
                      <a:r>
                        <a:rPr lang="es-MX" sz="1600" b="1" u="none" strike="noStrike" baseline="0" dirty="0">
                          <a:effectLst/>
                        </a:rPr>
                        <a:t> social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Desaprueban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Ni</a:t>
                      </a:r>
                      <a:r>
                        <a:rPr lang="es-MX" sz="1600" u="none" strike="noStrike" baseline="0" dirty="0">
                          <a:effectLst/>
                        </a:rPr>
                        <a:t> aprueban ni desaprueban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1.07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0.75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1.53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268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Aprueban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1.51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2.27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No</a:t>
                      </a:r>
                      <a:r>
                        <a:rPr lang="es-MX" sz="1600" u="none" strike="noStrike" baseline="0" dirty="0">
                          <a:effectLst/>
                        </a:rPr>
                        <a:t> saben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1.12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0.74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1.70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1" marR="4261" marT="4261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094704" y="5763674"/>
            <a:ext cx="9458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El modelo se ajustó además  por consumo de tabaco, alcohol, tecnofilia, índice de bienestar, exposición a publicidad en internet, uso de cigarro electrónico por amigos, saborizante y tipos de líquidos con nicotina, sin nicotina u otros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099" y="450492"/>
            <a:ext cx="9394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binireg</a:t>
            </a:r>
            <a:r>
              <a:rPr lang="en-US" sz="2800" dirty="0"/>
              <a:t> y1 y2 [</a:t>
            </a:r>
            <a:r>
              <a:rPr lang="en-US" sz="2800" dirty="0" err="1"/>
              <a:t>covariables</a:t>
            </a:r>
            <a:r>
              <a:rPr lang="en-US" sz="2800" dirty="0"/>
              <a:t>], n(30) eform cluster(</a:t>
            </a:r>
            <a:r>
              <a:rPr lang="en-US" sz="2800" dirty="0" err="1"/>
              <a:t>escuelaADO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80133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2"/>
                </a:solidFill>
              </a:rPr>
              <a:t>Conclusión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500" dirty="0"/>
              <a:t>Los modelos binomiales con distribuciones truncadas presentan resultados consistentes y de más fácil interpretación en comparación a los </a:t>
            </a:r>
            <a:r>
              <a:rPr lang="es-MX" sz="2500" dirty="0" err="1"/>
              <a:t>multinomiales</a:t>
            </a:r>
            <a:r>
              <a:rPr lang="es-MX" sz="2500" dirty="0"/>
              <a:t>. </a:t>
            </a:r>
          </a:p>
          <a:p>
            <a:endParaRPr lang="es-MX" sz="2500" dirty="0"/>
          </a:p>
          <a:p>
            <a:pPr marL="0" indent="0">
              <a:buNone/>
            </a:pPr>
            <a:endParaRPr lang="es-MX" sz="2500" dirty="0"/>
          </a:p>
          <a:p>
            <a:r>
              <a:rPr lang="es-MX" sz="2500" dirty="0"/>
              <a:t>Siguientes pasos evaluación de los modelos,  realizar modelos Poisson y Poisson Generalizados para distribuciones truncadas como análisis de sensibilidad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0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82579" y="399245"/>
            <a:ext cx="11140227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BO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s-BO" sz="3200" dirty="0">
                <a:solidFill>
                  <a:schemeClr val="tx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  El cigarro electrónico en México</a:t>
            </a:r>
            <a:endParaRPr lang="es-MX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Prohibida su venta, distribución y marketing desde 2008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Más de 5 millones de mexicanos (5.9%) de 12 a 65 años han experimentado el consumo de cigarro electrónico.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 975 mil mexicanos usan actualmente el cigarro electrónico.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El 19% de los fumadores actuales de tabaco han experimentado alguna vez el uso del cigarro electrónico  en comparación al 3.2% de los  no fumadores.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El 6.2% de las mujeres fumadoras y el 4.2% de los hombres fumadores consumen cigarro electrónico en la actualidad.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400" dirty="0"/>
          </a:p>
          <a:p>
            <a:pPr algn="just"/>
            <a:endParaRPr lang="es-MX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ectangle 9"/>
          <p:cNvSpPr/>
          <p:nvPr/>
        </p:nvSpPr>
        <p:spPr>
          <a:xfrm>
            <a:off x="953038" y="6368551"/>
            <a:ext cx="779171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BO" sz="1000" b="1" dirty="0">
                <a:latin typeface="Open Sans" panose="020B0606030504020204" pitchFamily="34" charset="0"/>
              </a:rPr>
              <a:t>ENA: </a:t>
            </a:r>
            <a:r>
              <a:rPr lang="es-BO" sz="1000" dirty="0">
                <a:latin typeface="Open Sans" panose="020B0606030504020204" pitchFamily="34" charset="0"/>
              </a:rPr>
              <a:t>Encuesta Nacional de Adicciones (El 2016 cambia de nombre a Encuesta Nacional de Consumo de Drogas, Alcohol y Tabaco –ENCODAT-</a:t>
            </a:r>
          </a:p>
        </p:txBody>
      </p:sp>
    </p:spTree>
    <p:extLst>
      <p:ext uri="{BB962C8B-B14F-4D97-AF65-F5344CB8AC3E}">
        <p14:creationId xmlns:p14="http://schemas.microsoft.com/office/powerpoint/2010/main" val="4179087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C7BC5-F7D1-48A9-B0CD-88E6E071C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7202"/>
          </a:xfrm>
        </p:spPr>
        <p:txBody>
          <a:bodyPr>
            <a:normAutofit/>
          </a:bodyPr>
          <a:lstStyle/>
          <a:p>
            <a:pPr algn="ctr"/>
            <a:r>
              <a:rPr lang="es-CO" sz="3600" b="1" dirty="0">
                <a:solidFill>
                  <a:srgbClr val="C00000"/>
                </a:solidFill>
              </a:rPr>
              <a:t>Contexto y estudios previos del estudio 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19F57-0B20-49A6-962E-9BA4CB676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436"/>
            <a:ext cx="10515600" cy="4694527"/>
          </a:xfrm>
        </p:spPr>
        <p:txBody>
          <a:bodyPr>
            <a:normAutofit/>
          </a:bodyPr>
          <a:lstStyle/>
          <a:p>
            <a:r>
              <a:rPr lang="es-CO" dirty="0"/>
              <a:t>Se encuestaron estudiantes (12-13 años) de 60 escuelas públicas de secundaria en la Ciudad de México, Guadalajara y Monterrey.  </a:t>
            </a:r>
          </a:p>
          <a:p>
            <a:r>
              <a:rPr lang="es-CO" dirty="0"/>
              <a:t>Preguntas sobre uso de tabaco, alcohol, drogas y cigarro electrónico</a:t>
            </a:r>
          </a:p>
          <a:p>
            <a:endParaRPr lang="es-CO" dirty="0"/>
          </a:p>
          <a:p>
            <a:r>
              <a:rPr lang="es-CO" b="1" dirty="0">
                <a:solidFill>
                  <a:srgbClr val="C00000"/>
                </a:solidFill>
              </a:rPr>
              <a:t>Medición basal: </a:t>
            </a:r>
            <a:r>
              <a:rPr lang="es-CO" dirty="0"/>
              <a:t>2015.</a:t>
            </a:r>
          </a:p>
          <a:p>
            <a:pPr marL="0" indent="0">
              <a:buNone/>
            </a:pPr>
            <a:endParaRPr lang="es-CO" dirty="0"/>
          </a:p>
          <a:p>
            <a:r>
              <a:rPr lang="es-CO" b="1" dirty="0">
                <a:solidFill>
                  <a:srgbClr val="C00000"/>
                </a:solidFill>
              </a:rPr>
              <a:t>Medición de seguimiento: </a:t>
            </a:r>
            <a:r>
              <a:rPr lang="es-CO" dirty="0"/>
              <a:t>2016</a:t>
            </a:r>
          </a:p>
          <a:p>
            <a:r>
              <a:rPr lang="es-CO" dirty="0"/>
              <a:t> (n=6536 estudiantes con seguimiento, 2981 con solo medición 1 y 2179 con solo medición 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509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itle 1"/>
          <p:cNvSpPr>
            <a:spLocks noGrp="1"/>
          </p:cNvSpPr>
          <p:nvPr>
            <p:ph type="title"/>
          </p:nvPr>
        </p:nvSpPr>
        <p:spPr>
          <a:xfrm>
            <a:off x="1804021" y="2091599"/>
            <a:ext cx="8534400" cy="857473"/>
          </a:xfrm>
        </p:spPr>
        <p:txBody>
          <a:bodyPr>
            <a:normAutofit/>
          </a:bodyPr>
          <a:lstStyle/>
          <a:p>
            <a:r>
              <a:rPr lang="es-CO" altLang="en-US" sz="2401" b="1" dirty="0">
                <a:solidFill>
                  <a:srgbClr val="C00000"/>
                </a:solidFill>
              </a:rPr>
              <a:t>Iniciación en el uso de cigarro electrónico y cigarros combustibles: </a:t>
            </a:r>
            <a:br>
              <a:rPr lang="es-CO" altLang="en-US" sz="2401" b="1" dirty="0">
                <a:solidFill>
                  <a:srgbClr val="C00000"/>
                </a:solidFill>
              </a:rPr>
            </a:br>
            <a:r>
              <a:rPr lang="es-CO" altLang="en-US" sz="2401" b="1" dirty="0">
                <a:solidFill>
                  <a:srgbClr val="C00000"/>
                </a:solidFill>
              </a:rPr>
              <a:t>Cohorte de estudiantes  de secundaria en México, 2015</a:t>
            </a:r>
          </a:p>
        </p:txBody>
      </p:sp>
      <p:sp>
        <p:nvSpPr>
          <p:cNvPr id="177155" name="TextBox 2"/>
          <p:cNvSpPr txBox="1">
            <a:spLocks noChangeArrowheads="1"/>
          </p:cNvSpPr>
          <p:nvPr/>
        </p:nvSpPr>
        <p:spPr bwMode="auto">
          <a:xfrm>
            <a:off x="5653825" y="2807594"/>
            <a:ext cx="5083438" cy="297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lnSpc>
                <a:spcPts val="3300"/>
              </a:lnSpc>
              <a:spcAft>
                <a:spcPts val="1200"/>
              </a:spcAft>
              <a:buSzPct val="70000"/>
              <a:buBlip>
                <a:blip r:embed="rId2"/>
              </a:buBlip>
              <a:defRPr sz="2800" b="1">
                <a:solidFill>
                  <a:srgbClr val="000099"/>
                </a:solidFill>
                <a:latin typeface="Calibri" pitchFamily="34" charset="0"/>
              </a:defRPr>
            </a:lvl1pPr>
            <a:lvl2pPr marL="685800" indent="-228600" eaLnBrk="0" hangingPunct="0">
              <a:lnSpc>
                <a:spcPts val="3300"/>
              </a:lnSpc>
              <a:spcAft>
                <a:spcPts val="1200"/>
              </a:spcAft>
              <a:buSzPct val="70000"/>
              <a:buBlip>
                <a:blip r:embed="rId3"/>
              </a:buBlip>
              <a:defRPr sz="2400" b="1">
                <a:solidFill>
                  <a:srgbClr val="993366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ts val="3300"/>
              </a:lnSpc>
              <a:spcAft>
                <a:spcPts val="1200"/>
              </a:spcAft>
              <a:buClr>
                <a:srgbClr val="333399"/>
              </a:buClr>
              <a:buSzPct val="80000"/>
              <a:buBlip>
                <a:blip r:embed="rId4"/>
              </a:buBlip>
              <a:defRPr sz="2000" b="1">
                <a:solidFill>
                  <a:srgbClr val="5F5F5F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ts val="3300"/>
              </a:lnSpc>
              <a:spcAft>
                <a:spcPts val="1200"/>
              </a:spcAft>
              <a:buClr>
                <a:srgbClr val="000099"/>
              </a:buClr>
              <a:buSzPct val="80000"/>
              <a:buFont typeface="Arial" pitchFamily="34" charset="0"/>
              <a:buChar char="●"/>
              <a:defRPr sz="2000" b="1">
                <a:solidFill>
                  <a:srgbClr val="5F5F5F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3300"/>
              </a:lnSpc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ts val="3300"/>
              </a:lnSpc>
              <a:spcBef>
                <a:spcPct val="0"/>
              </a:spcBef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ts val="3300"/>
              </a:lnSpc>
              <a:spcBef>
                <a:spcPct val="0"/>
              </a:spcBef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ts val="3300"/>
              </a:lnSpc>
              <a:spcBef>
                <a:spcPct val="0"/>
              </a:spcBef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ts val="3300"/>
              </a:lnSpc>
              <a:spcBef>
                <a:spcPct val="0"/>
              </a:spcBef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lnSpc>
                <a:spcPct val="100000"/>
              </a:lnSpc>
              <a:spcAft>
                <a:spcPct val="0"/>
              </a:spcAft>
              <a:buSzTx/>
              <a:buNone/>
            </a:pPr>
            <a:endParaRPr lang="es-CO" altLang="en-US" sz="1800" b="0" dirty="0">
              <a:solidFill>
                <a:srgbClr val="000000"/>
              </a:solidFill>
              <a:cs typeface="Arial" pitchFamily="34" charset="0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SzTx/>
              <a:buFontTx/>
              <a:buChar char="•"/>
            </a:pPr>
            <a:r>
              <a:rPr lang="es-CO" altLang="en-US" sz="1800" b="0" dirty="0">
                <a:solidFill>
                  <a:srgbClr val="000000"/>
                </a:solidFill>
                <a:cs typeface="Arial" pitchFamily="34" charset="0"/>
              </a:rPr>
              <a:t>Iniciación de uso  de cigarros electrónicos en adolescentes (12.5 años) fue del 10%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SzTx/>
              <a:buFontTx/>
              <a:buChar char="•"/>
            </a:pPr>
            <a:endParaRPr lang="es-CO" altLang="en-US" sz="1800" b="0" dirty="0">
              <a:solidFill>
                <a:srgbClr val="000000"/>
              </a:solidFill>
              <a:cs typeface="Arial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SzTx/>
              <a:buFontTx/>
              <a:buChar char="•"/>
            </a:pPr>
            <a:r>
              <a:rPr lang="es-CO" altLang="en-US" sz="1800" b="0" dirty="0">
                <a:solidFill>
                  <a:srgbClr val="000000"/>
                </a:solidFill>
                <a:cs typeface="Arial" pitchFamily="34" charset="0"/>
              </a:rPr>
              <a:t>Experimentar cigarro electrónico se asocio con ser hombre, percibir que los cigarros electrónicos son más seguros  en comparación a los cigarros combustibles.</a:t>
            </a:r>
            <a:r>
              <a:rPr lang="en-US" altLang="en-US" sz="1800" b="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altLang="en-US" sz="1800" b="0" dirty="0" err="1">
                <a:solidFill>
                  <a:srgbClr val="000000"/>
                </a:solidFill>
                <a:cs typeface="Arial" pitchFamily="34" charset="0"/>
              </a:rPr>
              <a:t>Tener</a:t>
            </a:r>
            <a:r>
              <a:rPr lang="en-US" altLang="en-US" sz="1800" b="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altLang="en-US" sz="1800" b="0" dirty="0" err="1">
                <a:solidFill>
                  <a:srgbClr val="000000"/>
                </a:solidFill>
                <a:cs typeface="Arial" pitchFamily="34" charset="0"/>
              </a:rPr>
              <a:t>acceso</a:t>
            </a:r>
            <a:r>
              <a:rPr lang="en-US" altLang="en-US" sz="1800" b="0" dirty="0">
                <a:solidFill>
                  <a:srgbClr val="000000"/>
                </a:solidFill>
                <a:cs typeface="Arial" pitchFamily="34" charset="0"/>
              </a:rPr>
              <a:t> a internet </a:t>
            </a:r>
            <a:r>
              <a:rPr lang="en-US" altLang="en-US" sz="1800" b="0" dirty="0" err="1">
                <a:solidFill>
                  <a:srgbClr val="000000"/>
                </a:solidFill>
                <a:cs typeface="Arial" pitchFamily="34" charset="0"/>
              </a:rPr>
              <a:t>en</a:t>
            </a:r>
            <a:r>
              <a:rPr lang="en-US" altLang="en-US" sz="1800" b="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altLang="en-US" sz="1800" b="0" dirty="0" err="1">
                <a:solidFill>
                  <a:srgbClr val="000000"/>
                </a:solidFill>
                <a:cs typeface="Arial" pitchFamily="34" charset="0"/>
              </a:rPr>
              <a:t>su</a:t>
            </a:r>
            <a:r>
              <a:rPr lang="en-US" altLang="en-US" sz="1800" b="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altLang="en-US" sz="1800" b="0" dirty="0" err="1">
                <a:solidFill>
                  <a:srgbClr val="000000"/>
                </a:solidFill>
                <a:cs typeface="Arial" pitchFamily="34" charset="0"/>
              </a:rPr>
              <a:t>cuarto</a:t>
            </a:r>
            <a:r>
              <a:rPr lang="en-US" altLang="en-US" sz="1800" b="0" dirty="0">
                <a:solidFill>
                  <a:srgbClr val="000000"/>
                </a:solidFill>
                <a:cs typeface="Arial" pitchFamily="34" charset="0"/>
              </a:rPr>
              <a:t> y la </a:t>
            </a:r>
            <a:r>
              <a:rPr lang="en-US" altLang="en-US" sz="1800" b="0" dirty="0" err="1">
                <a:solidFill>
                  <a:srgbClr val="000000"/>
                </a:solidFill>
                <a:cs typeface="Arial" pitchFamily="34" charset="0"/>
              </a:rPr>
              <a:t>exposición</a:t>
            </a:r>
            <a:r>
              <a:rPr lang="en-US" altLang="en-US" sz="1800" b="0" dirty="0">
                <a:solidFill>
                  <a:srgbClr val="000000"/>
                </a:solidFill>
                <a:cs typeface="Arial" pitchFamily="34" charset="0"/>
              </a:rPr>
              <a:t> a </a:t>
            </a:r>
            <a:r>
              <a:rPr lang="en-US" altLang="en-US" sz="1800" b="0" dirty="0" err="1">
                <a:solidFill>
                  <a:srgbClr val="000000"/>
                </a:solidFill>
                <a:cs typeface="Arial" pitchFamily="34" charset="0"/>
              </a:rPr>
              <a:t>publicidad</a:t>
            </a:r>
            <a:r>
              <a:rPr lang="en-US" altLang="en-US" sz="1800" b="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altLang="en-US" sz="1800" b="0" dirty="0" err="1">
                <a:solidFill>
                  <a:srgbClr val="000000"/>
                </a:solidFill>
                <a:cs typeface="Arial" pitchFamily="34" charset="0"/>
              </a:rPr>
              <a:t>en</a:t>
            </a:r>
            <a:r>
              <a:rPr lang="en-US" altLang="en-US" sz="1800" b="0" dirty="0">
                <a:solidFill>
                  <a:srgbClr val="000000"/>
                </a:solidFill>
                <a:cs typeface="Arial" pitchFamily="34" charset="0"/>
              </a:rPr>
              <a:t> internet.</a:t>
            </a:r>
          </a:p>
        </p:txBody>
      </p:sp>
      <p:pic>
        <p:nvPicPr>
          <p:cNvPr id="17715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3043913"/>
            <a:ext cx="3533581" cy="2861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F4D71"/>
                  </a:outerShdw>
                </a:effectLst>
              </a14:hiddenEffects>
            </a:ext>
          </a:extLst>
        </p:spPr>
      </p:pic>
      <p:sp>
        <p:nvSpPr>
          <p:cNvPr id="177157" name="TextBox 1"/>
          <p:cNvSpPr txBox="1">
            <a:spLocks noChangeArrowheads="1"/>
          </p:cNvSpPr>
          <p:nvPr/>
        </p:nvSpPr>
        <p:spPr bwMode="auto">
          <a:xfrm>
            <a:off x="1866913" y="6243749"/>
            <a:ext cx="50673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ts val="3300"/>
              </a:lnSpc>
              <a:spcAft>
                <a:spcPts val="1200"/>
              </a:spcAft>
              <a:buSzPct val="70000"/>
              <a:buBlip>
                <a:blip r:embed="rId2"/>
              </a:buBlip>
              <a:defRPr sz="2800" b="1">
                <a:solidFill>
                  <a:srgbClr val="000099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ts val="3300"/>
              </a:lnSpc>
              <a:spcAft>
                <a:spcPts val="1200"/>
              </a:spcAft>
              <a:buSzPct val="70000"/>
              <a:buBlip>
                <a:blip r:embed="rId3"/>
              </a:buBlip>
              <a:defRPr sz="2400" b="1">
                <a:solidFill>
                  <a:srgbClr val="993366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ts val="3300"/>
              </a:lnSpc>
              <a:spcAft>
                <a:spcPts val="1200"/>
              </a:spcAft>
              <a:buClr>
                <a:srgbClr val="333399"/>
              </a:buClr>
              <a:buSzPct val="80000"/>
              <a:buBlip>
                <a:blip r:embed="rId4"/>
              </a:buBlip>
              <a:defRPr sz="2000" b="1">
                <a:solidFill>
                  <a:srgbClr val="5F5F5F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ts val="3300"/>
              </a:lnSpc>
              <a:spcAft>
                <a:spcPts val="1200"/>
              </a:spcAft>
              <a:buClr>
                <a:srgbClr val="000099"/>
              </a:buClr>
              <a:buSzPct val="80000"/>
              <a:buFont typeface="Arial" pitchFamily="34" charset="0"/>
              <a:buChar char="●"/>
              <a:defRPr sz="2000" b="1">
                <a:solidFill>
                  <a:srgbClr val="5F5F5F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3300"/>
              </a:lnSpc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ts val="3300"/>
              </a:lnSpc>
              <a:spcBef>
                <a:spcPct val="0"/>
              </a:spcBef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ts val="3300"/>
              </a:lnSpc>
              <a:spcBef>
                <a:spcPct val="0"/>
              </a:spcBef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ts val="3300"/>
              </a:lnSpc>
              <a:spcBef>
                <a:spcPct val="0"/>
              </a:spcBef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ts val="3300"/>
              </a:lnSpc>
              <a:spcBef>
                <a:spcPct val="0"/>
              </a:spcBef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SzTx/>
              <a:buFontTx/>
              <a:buNone/>
            </a:pPr>
            <a:r>
              <a:rPr lang="en-US" altLang="en-US" sz="1200" b="0" dirty="0">
                <a:solidFill>
                  <a:srgbClr val="953735"/>
                </a:solidFill>
                <a:cs typeface="Arial" pitchFamily="34" charset="0"/>
              </a:rPr>
              <a:t>Thrasher JF et al.  </a:t>
            </a:r>
            <a:r>
              <a:rPr lang="en-US" altLang="en-US" sz="1200" b="0" i="1" dirty="0">
                <a:solidFill>
                  <a:srgbClr val="953735"/>
                </a:solidFill>
                <a:cs typeface="Arial" pitchFamily="34" charset="0"/>
              </a:rPr>
              <a:t>Journal of Adolescent Health</a:t>
            </a:r>
            <a:r>
              <a:rPr lang="en-US" altLang="en-US" sz="1200" b="0" dirty="0">
                <a:solidFill>
                  <a:srgbClr val="953735"/>
                </a:solidFill>
                <a:cs typeface="Arial" pitchFamily="34" charset="0"/>
              </a:rPr>
              <a:t>. 58: 358-365.  2016.</a:t>
            </a:r>
          </a:p>
        </p:txBody>
      </p:sp>
      <p:sp>
        <p:nvSpPr>
          <p:cNvPr id="177158" name="TextBox 2"/>
          <p:cNvSpPr txBox="1">
            <a:spLocks noChangeArrowheads="1"/>
          </p:cNvSpPr>
          <p:nvPr/>
        </p:nvSpPr>
        <p:spPr bwMode="auto">
          <a:xfrm>
            <a:off x="1887159" y="5869765"/>
            <a:ext cx="18288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ts val="3300"/>
              </a:lnSpc>
              <a:spcAft>
                <a:spcPts val="1200"/>
              </a:spcAft>
              <a:buSzPct val="70000"/>
              <a:buBlip>
                <a:blip r:embed="rId2"/>
              </a:buBlip>
              <a:defRPr sz="2800" b="1">
                <a:solidFill>
                  <a:srgbClr val="000099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ts val="3300"/>
              </a:lnSpc>
              <a:spcAft>
                <a:spcPts val="1200"/>
              </a:spcAft>
              <a:buSzPct val="70000"/>
              <a:buBlip>
                <a:blip r:embed="rId3"/>
              </a:buBlip>
              <a:defRPr sz="2400" b="1">
                <a:solidFill>
                  <a:srgbClr val="993366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ts val="3300"/>
              </a:lnSpc>
              <a:spcAft>
                <a:spcPts val="1200"/>
              </a:spcAft>
              <a:buClr>
                <a:srgbClr val="333399"/>
              </a:buClr>
              <a:buSzPct val="80000"/>
              <a:buBlip>
                <a:blip r:embed="rId4"/>
              </a:buBlip>
              <a:defRPr sz="2000" b="1">
                <a:solidFill>
                  <a:srgbClr val="5F5F5F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ts val="3300"/>
              </a:lnSpc>
              <a:spcAft>
                <a:spcPts val="1200"/>
              </a:spcAft>
              <a:buClr>
                <a:srgbClr val="000099"/>
              </a:buClr>
              <a:buSzPct val="80000"/>
              <a:buFont typeface="Arial" pitchFamily="34" charset="0"/>
              <a:buChar char="●"/>
              <a:defRPr sz="2000" b="1">
                <a:solidFill>
                  <a:srgbClr val="5F5F5F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3300"/>
              </a:lnSpc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ts val="3300"/>
              </a:lnSpc>
              <a:spcBef>
                <a:spcPct val="0"/>
              </a:spcBef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ts val="3300"/>
              </a:lnSpc>
              <a:spcBef>
                <a:spcPct val="0"/>
              </a:spcBef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ts val="3300"/>
              </a:lnSpc>
              <a:spcBef>
                <a:spcPct val="0"/>
              </a:spcBef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ts val="3300"/>
              </a:lnSpc>
              <a:spcBef>
                <a:spcPct val="0"/>
              </a:spcBef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SzTx/>
              <a:buFontTx/>
              <a:buNone/>
            </a:pPr>
            <a:r>
              <a:rPr lang="en-US" altLang="en-US" sz="11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N=10,068</a:t>
            </a:r>
          </a:p>
        </p:txBody>
      </p:sp>
      <p:pic>
        <p:nvPicPr>
          <p:cNvPr id="20275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49" y="676666"/>
            <a:ext cx="7030166" cy="628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915" y="676666"/>
            <a:ext cx="1429122" cy="1028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2757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159" y="1319771"/>
            <a:ext cx="6666932" cy="543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162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5625" t="32766" r="4967" b="16847"/>
          <a:stretch/>
        </p:blipFill>
        <p:spPr>
          <a:xfrm>
            <a:off x="1364567" y="272816"/>
            <a:ext cx="9495692" cy="2084018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097279" y="3024554"/>
            <a:ext cx="94816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CO" sz="2400" b="1" dirty="0"/>
              <a:t>Asociación entre iniciación de cigarro electrónico en 2015 e iniciación de  cigarros combustibles en  el  2016</a:t>
            </a:r>
            <a:r>
              <a:rPr lang="es-CO" sz="2400" b="1" cap="all" dirty="0"/>
              <a:t> 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s-CO" sz="2400" b="1" cap="all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CO" sz="2400" b="1" dirty="0"/>
              <a:t>Asociación entre iniciación de cigarro electrónico en 2015  y uso de marihuana en  el  2016</a:t>
            </a:r>
            <a:endParaRPr lang="es-MX" sz="2400" dirty="0"/>
          </a:p>
          <a:p>
            <a:r>
              <a:rPr lang="es-MX" sz="2400" dirty="0"/>
              <a:t> 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1097280" y="4698609"/>
            <a:ext cx="948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 sz="1400" b="1" i="0" u="none" strike="noStrike" kern="1200" cap="all" spc="15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n-ea"/>
                <a:cs typeface="+mn-cs"/>
              </a:defRPr>
            </a:pP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1866913" y="6243749"/>
            <a:ext cx="50673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ts val="3300"/>
              </a:lnSpc>
              <a:spcAft>
                <a:spcPts val="1200"/>
              </a:spcAft>
              <a:buSzPct val="70000"/>
              <a:buBlip>
                <a:blip r:embed="rId4"/>
              </a:buBlip>
              <a:defRPr sz="2800" b="1">
                <a:solidFill>
                  <a:srgbClr val="000099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ts val="3300"/>
              </a:lnSpc>
              <a:spcAft>
                <a:spcPts val="1200"/>
              </a:spcAft>
              <a:buSzPct val="70000"/>
              <a:buBlip>
                <a:blip r:embed="rId5"/>
              </a:buBlip>
              <a:defRPr sz="2400" b="1">
                <a:solidFill>
                  <a:srgbClr val="993366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ts val="3300"/>
              </a:lnSpc>
              <a:spcAft>
                <a:spcPts val="1200"/>
              </a:spcAft>
              <a:buClr>
                <a:srgbClr val="333399"/>
              </a:buClr>
              <a:buSzPct val="80000"/>
              <a:buBlip>
                <a:blip r:embed="rId6"/>
              </a:buBlip>
              <a:defRPr sz="2000" b="1">
                <a:solidFill>
                  <a:srgbClr val="5F5F5F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ts val="3300"/>
              </a:lnSpc>
              <a:spcAft>
                <a:spcPts val="1200"/>
              </a:spcAft>
              <a:buClr>
                <a:srgbClr val="000099"/>
              </a:buClr>
              <a:buSzPct val="80000"/>
              <a:buFont typeface="Arial" pitchFamily="34" charset="0"/>
              <a:buChar char="●"/>
              <a:defRPr sz="2000" b="1">
                <a:solidFill>
                  <a:srgbClr val="5F5F5F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3300"/>
              </a:lnSpc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ts val="3300"/>
              </a:lnSpc>
              <a:spcBef>
                <a:spcPct val="0"/>
              </a:spcBef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ts val="3300"/>
              </a:lnSpc>
              <a:spcBef>
                <a:spcPct val="0"/>
              </a:spcBef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ts val="3300"/>
              </a:lnSpc>
              <a:spcBef>
                <a:spcPct val="0"/>
              </a:spcBef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ts val="3300"/>
              </a:lnSpc>
              <a:spcBef>
                <a:spcPct val="0"/>
              </a:spcBef>
              <a:spcAft>
                <a:spcPts val="1200"/>
              </a:spcAft>
              <a:buClr>
                <a:srgbClr val="993366"/>
              </a:buClr>
              <a:buFont typeface="Arial" pitchFamily="34" charset="0"/>
              <a:buChar char="»"/>
              <a:defRPr sz="2000" b="1">
                <a:solidFill>
                  <a:srgbClr val="5F5F5F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SzTx/>
              <a:buFontTx/>
              <a:buNone/>
            </a:pPr>
            <a:r>
              <a:rPr lang="en-US" altLang="en-US" sz="1200" b="0" dirty="0">
                <a:solidFill>
                  <a:srgbClr val="953735"/>
                </a:solidFill>
                <a:cs typeface="Arial" pitchFamily="34" charset="0"/>
              </a:rPr>
              <a:t>Lozano P  et al.  </a:t>
            </a:r>
            <a:r>
              <a:rPr lang="en-US" altLang="en-US" sz="1200" b="0" i="1" dirty="0">
                <a:solidFill>
                  <a:srgbClr val="953735"/>
                </a:solidFill>
                <a:cs typeface="Arial" pitchFamily="34" charset="0"/>
              </a:rPr>
              <a:t>Drug and Alcohol Dependence</a:t>
            </a:r>
            <a:r>
              <a:rPr lang="en-US" altLang="en-US" sz="1200" b="0" dirty="0">
                <a:solidFill>
                  <a:srgbClr val="953735"/>
                </a:solidFill>
                <a:cs typeface="Arial" pitchFamily="34" charset="0"/>
              </a:rPr>
              <a:t>. 180: 427-430.  2017.</a:t>
            </a:r>
          </a:p>
        </p:txBody>
      </p:sp>
    </p:spTree>
    <p:extLst>
      <p:ext uri="{BB962C8B-B14F-4D97-AF65-F5344CB8AC3E}">
        <p14:creationId xmlns:p14="http://schemas.microsoft.com/office/powerpoint/2010/main" val="41957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3">
            <a:extLst>
              <a:ext uri="{FF2B5EF4-FFF2-40B4-BE49-F238E27FC236}">
                <a16:creationId xmlns:a16="http://schemas.microsoft.com/office/drawing/2014/main" id="{5B6AD857-2C73-4D29-AE1C-34DFDE1080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095364"/>
              </p:ext>
            </p:extLst>
          </p:nvPr>
        </p:nvGraphicFramePr>
        <p:xfrm>
          <a:off x="872196" y="190500"/>
          <a:ext cx="10481603" cy="598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159099" y="6176964"/>
            <a:ext cx="9813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Resultados preliminares</a:t>
            </a:r>
          </a:p>
        </p:txBody>
      </p:sp>
    </p:spTree>
    <p:extLst>
      <p:ext uri="{BB962C8B-B14F-4D97-AF65-F5344CB8AC3E}">
        <p14:creationId xmlns:p14="http://schemas.microsoft.com/office/powerpoint/2010/main" val="2285227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146332"/>
              </p:ext>
            </p:extLst>
          </p:nvPr>
        </p:nvGraphicFramePr>
        <p:xfrm>
          <a:off x="228601" y="286630"/>
          <a:ext cx="11125200" cy="5890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28601" y="6176964"/>
            <a:ext cx="10744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Resultados preliminares</a:t>
            </a:r>
          </a:p>
        </p:txBody>
      </p:sp>
    </p:spTree>
    <p:extLst>
      <p:ext uri="{BB962C8B-B14F-4D97-AF65-F5344CB8AC3E}">
        <p14:creationId xmlns:p14="http://schemas.microsoft.com/office/powerpoint/2010/main" val="483602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6750" y="536575"/>
            <a:ext cx="10515600" cy="865319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err="1">
                <a:solidFill>
                  <a:schemeClr val="tx2"/>
                </a:solidFill>
              </a:rPr>
              <a:t>Pregunta</a:t>
            </a:r>
            <a:r>
              <a:rPr lang="en-US" sz="2400" b="1" dirty="0">
                <a:solidFill>
                  <a:schemeClr val="tx2"/>
                </a:solidFill>
              </a:rPr>
              <a:t> para </a:t>
            </a:r>
            <a:r>
              <a:rPr lang="en-US" sz="2400" b="1" dirty="0" err="1">
                <a:solidFill>
                  <a:schemeClr val="tx2"/>
                </a:solidFill>
              </a:rPr>
              <a:t>evaluar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frecuencia</a:t>
            </a:r>
            <a:r>
              <a:rPr lang="en-US" sz="2400" b="1" dirty="0">
                <a:solidFill>
                  <a:schemeClr val="tx2"/>
                </a:solidFill>
              </a:rPr>
              <a:t> de </a:t>
            </a:r>
            <a:r>
              <a:rPr lang="en-US" sz="2400" b="1" dirty="0" err="1">
                <a:solidFill>
                  <a:schemeClr val="tx2"/>
                </a:solidFill>
              </a:rPr>
              <a:t>consumo</a:t>
            </a:r>
            <a:r>
              <a:rPr lang="en-US" sz="2400" b="1" dirty="0">
                <a:solidFill>
                  <a:schemeClr val="tx2"/>
                </a:solidFill>
              </a:rPr>
              <a:t> de </a:t>
            </a:r>
            <a:r>
              <a:rPr lang="en-US" sz="2400" b="1" dirty="0" err="1">
                <a:solidFill>
                  <a:schemeClr val="tx2"/>
                </a:solidFill>
              </a:rPr>
              <a:t>cigarro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electrónico</a:t>
            </a: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7814" t="44695" r="18123" b="49191"/>
          <a:stretch/>
        </p:blipFill>
        <p:spPr>
          <a:xfrm>
            <a:off x="785611" y="1401894"/>
            <a:ext cx="9509438" cy="454467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716846"/>
              </p:ext>
            </p:extLst>
          </p:nvPr>
        </p:nvGraphicFramePr>
        <p:xfrm>
          <a:off x="2137894" y="2267213"/>
          <a:ext cx="6967468" cy="3283581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290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9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083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1 a 2 días</a:t>
                      </a:r>
                      <a:endParaRPr lang="es-MX" sz="24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u="none" strike="noStrike">
                          <a:solidFill>
                            <a:schemeClr val="tx2"/>
                          </a:solidFill>
                          <a:effectLst/>
                        </a:rPr>
                        <a:t>636</a:t>
                      </a:r>
                      <a:endParaRPr lang="es-MX" sz="24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u="none" strike="noStrike">
                          <a:solidFill>
                            <a:schemeClr val="tx2"/>
                          </a:solidFill>
                          <a:effectLst/>
                        </a:rPr>
                        <a:t>58.9%</a:t>
                      </a:r>
                      <a:endParaRPr lang="es-MX" sz="24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083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3 a 5 días</a:t>
                      </a:r>
                      <a:endParaRPr lang="es-MX" sz="24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u="none" strike="noStrike">
                          <a:solidFill>
                            <a:schemeClr val="tx2"/>
                          </a:solidFill>
                          <a:effectLst/>
                        </a:rPr>
                        <a:t>155</a:t>
                      </a:r>
                      <a:endParaRPr lang="es-MX" sz="24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u="none" strike="noStrike">
                          <a:solidFill>
                            <a:schemeClr val="tx2"/>
                          </a:solidFill>
                          <a:effectLst/>
                        </a:rPr>
                        <a:t>14.4%</a:t>
                      </a:r>
                      <a:endParaRPr lang="es-MX" sz="24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083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6 a 9 días</a:t>
                      </a:r>
                      <a:endParaRPr lang="es-MX" sz="24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u="none" strike="noStrike">
                          <a:solidFill>
                            <a:schemeClr val="tx2"/>
                          </a:solidFill>
                          <a:effectLst/>
                        </a:rPr>
                        <a:t>84</a:t>
                      </a:r>
                      <a:endParaRPr lang="es-MX" sz="24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u="none" strike="noStrike">
                          <a:solidFill>
                            <a:schemeClr val="tx2"/>
                          </a:solidFill>
                          <a:effectLst/>
                        </a:rPr>
                        <a:t>7.8%</a:t>
                      </a:r>
                      <a:endParaRPr lang="es-MX" sz="24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083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10 a 19 días</a:t>
                      </a:r>
                      <a:endParaRPr lang="es-MX" sz="24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76</a:t>
                      </a:r>
                      <a:endParaRPr lang="es-MX" sz="24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u="none" strike="noStrike">
                          <a:solidFill>
                            <a:schemeClr val="tx2"/>
                          </a:solidFill>
                          <a:effectLst/>
                        </a:rPr>
                        <a:t>7.0%</a:t>
                      </a:r>
                      <a:endParaRPr lang="es-MX" sz="24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083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solidFill>
                            <a:schemeClr val="tx2"/>
                          </a:solidFill>
                          <a:effectLst/>
                        </a:rPr>
                        <a:t>20 a 29</a:t>
                      </a:r>
                      <a:endParaRPr lang="es-MX" sz="24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58</a:t>
                      </a:r>
                      <a:endParaRPr lang="es-MX" sz="24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u="none" strike="noStrike">
                          <a:solidFill>
                            <a:schemeClr val="tx2"/>
                          </a:solidFill>
                          <a:effectLst/>
                        </a:rPr>
                        <a:t>5.4%</a:t>
                      </a:r>
                      <a:endParaRPr lang="es-MX" sz="24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083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solidFill>
                            <a:schemeClr val="tx2"/>
                          </a:solidFill>
                          <a:effectLst/>
                        </a:rPr>
                        <a:t>Todos los días</a:t>
                      </a:r>
                      <a:endParaRPr lang="es-MX" sz="24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71</a:t>
                      </a:r>
                      <a:endParaRPr lang="es-MX" sz="24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6.6%</a:t>
                      </a:r>
                      <a:endParaRPr lang="es-MX" sz="24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083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solidFill>
                            <a:schemeClr val="tx2"/>
                          </a:solidFill>
                          <a:effectLst/>
                        </a:rPr>
                        <a:t>Total</a:t>
                      </a:r>
                      <a:endParaRPr lang="es-MX" sz="24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u="none" strike="noStrike">
                          <a:solidFill>
                            <a:schemeClr val="tx2"/>
                          </a:solidFill>
                          <a:effectLst/>
                        </a:rPr>
                        <a:t>1080</a:t>
                      </a:r>
                      <a:endParaRPr lang="es-MX" sz="24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870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838200" y="552450"/>
            <a:ext cx="10636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Se generaron 3 categorías de acuerdo a la revisión de la literatura*</a:t>
            </a:r>
            <a:r>
              <a:rPr lang="en-US" sz="2800" dirty="0"/>
              <a:t>: 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70352"/>
              </p:ext>
            </p:extLst>
          </p:nvPr>
        </p:nvGraphicFramePr>
        <p:xfrm>
          <a:off x="2073500" y="1690688"/>
          <a:ext cx="7032400" cy="3190405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2828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0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31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217">
                <a:tc>
                  <a:txBody>
                    <a:bodyPr/>
                    <a:lstStyle/>
                    <a:p>
                      <a:pPr algn="l" fontAlgn="ctr"/>
                      <a:r>
                        <a:rPr lang="es-MX" sz="3200" u="none" strike="noStrike" dirty="0">
                          <a:effectLst/>
                        </a:rPr>
                        <a:t>1 a 2 días</a:t>
                      </a:r>
                      <a:endParaRPr lang="es-MX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3200" u="none" strike="noStrike" dirty="0">
                          <a:effectLst/>
                        </a:rPr>
                        <a:t>636</a:t>
                      </a:r>
                      <a:endParaRPr lang="es-MX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3200" u="none" strike="noStrike" dirty="0">
                          <a:effectLst/>
                        </a:rPr>
                        <a:t>7.31%</a:t>
                      </a:r>
                      <a:endParaRPr lang="es-MX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217">
                <a:tc>
                  <a:txBody>
                    <a:bodyPr/>
                    <a:lstStyle/>
                    <a:p>
                      <a:pPr algn="l" fontAlgn="ctr"/>
                      <a:r>
                        <a:rPr lang="es-MX" sz="3200" u="none" strike="noStrike" dirty="0">
                          <a:effectLst/>
                        </a:rPr>
                        <a:t>3 a 9 días</a:t>
                      </a:r>
                      <a:endParaRPr lang="es-MX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es-MX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3200" u="none" strike="noStrike" dirty="0">
                          <a:effectLst/>
                        </a:rPr>
                        <a:t>1.78%</a:t>
                      </a:r>
                      <a:endParaRPr lang="es-MX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217">
                <a:tc>
                  <a:txBody>
                    <a:bodyPr/>
                    <a:lstStyle/>
                    <a:p>
                      <a:pPr algn="l" fontAlgn="ctr"/>
                      <a:r>
                        <a:rPr lang="es-MX" sz="3200" u="none" strike="noStrike" dirty="0">
                          <a:effectLst/>
                        </a:rPr>
                        <a:t>10</a:t>
                      </a:r>
                      <a:r>
                        <a:rPr lang="es-MX" sz="3200" u="none" strike="noStrike" baseline="0" dirty="0">
                          <a:effectLst/>
                        </a:rPr>
                        <a:t> </a:t>
                      </a:r>
                      <a:r>
                        <a:rPr lang="es-MX" sz="3200" u="none" strike="noStrike" dirty="0">
                          <a:effectLst/>
                        </a:rPr>
                        <a:t> a 30 días</a:t>
                      </a:r>
                      <a:endParaRPr lang="es-MX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205</a:t>
                      </a:r>
                      <a:endParaRPr lang="es-MX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3200" u="none" strike="noStrike" dirty="0">
                          <a:effectLst/>
                        </a:rPr>
                        <a:t>0.97%</a:t>
                      </a:r>
                      <a:endParaRPr lang="es-MX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1438">
                <a:tc>
                  <a:txBody>
                    <a:bodyPr/>
                    <a:lstStyle/>
                    <a:p>
                      <a:pPr algn="l" fontAlgn="ctr"/>
                      <a:r>
                        <a:rPr lang="es-MX" sz="3200" u="none" strike="noStrike" dirty="0">
                          <a:effectLst/>
                        </a:rPr>
                        <a:t>Total</a:t>
                      </a:r>
                      <a:endParaRPr lang="es-MX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3200" u="none" strike="noStrike" dirty="0">
                          <a:effectLst/>
                        </a:rPr>
                        <a:t>1080</a:t>
                      </a:r>
                      <a:endParaRPr lang="es-MX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3200" u="none" strike="noStrike" dirty="0">
                          <a:effectLst/>
                        </a:rPr>
                        <a:t>0.87%</a:t>
                      </a:r>
                      <a:endParaRPr lang="es-MX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197734" y="5589431"/>
            <a:ext cx="101560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Lee JA, Lee S, Cho H-J. </a:t>
            </a:r>
            <a:r>
              <a:rPr lang="en-US" dirty="0"/>
              <a:t>The Relation between Frequency of E-Cigarette Use and Frequency and Intensity of Cigarette Smoking among South Korean Adolescents. Int J Environ Res Public Health [Internet]. 2017 Mar;14(3). Available from: https://www.ncbi.nlm.nih.gov/pmc/articles/PMC536914</a:t>
            </a:r>
            <a:endParaRPr lang="es-MX" dirty="0"/>
          </a:p>
          <a:p>
            <a:pPr lvl="0"/>
            <a:endParaRPr lang="en-US" dirty="0"/>
          </a:p>
          <a:p>
            <a:pPr lvl="0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10155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7666</TotalTime>
  <Words>1335</Words>
  <Application>Microsoft Office PowerPoint</Application>
  <PresentationFormat>Panorámica</PresentationFormat>
  <Paragraphs>346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Open Sans</vt:lpstr>
      <vt:lpstr>Tema de Office</vt:lpstr>
      <vt:lpstr>Presentación de PowerPoint</vt:lpstr>
      <vt:lpstr>Presentación de PowerPoint</vt:lpstr>
      <vt:lpstr>Contexto y estudios previos del estudio base</vt:lpstr>
      <vt:lpstr>Iniciación en el uso de cigarro electrónico y cigarros combustibles:  Cohorte de estudiantes  de secundaria en México, 2015</vt:lpstr>
      <vt:lpstr>Presentación de PowerPoint</vt:lpstr>
      <vt:lpstr>Presentación de PowerPoint</vt:lpstr>
      <vt:lpstr>Presentación de PowerPoint</vt:lpstr>
      <vt:lpstr>Pregunta para evaluar frecuencia de consumo de cigarro electrónico</vt:lpstr>
      <vt:lpstr> </vt:lpstr>
      <vt:lpstr>Modelo Multinomial . Frecuencia de uso de cigarro electrónico en el último mes (n=964)   </vt:lpstr>
      <vt:lpstr>Presentación de PowerPoint</vt:lpstr>
      <vt:lpstr>Presentación de PowerPoint</vt:lpstr>
      <vt:lpstr>Se crean las nuevas variables dependientes</vt:lpstr>
      <vt:lpstr>Presentación de PowerPoint</vt:lpstr>
      <vt:lpstr>Conclusión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Zavala Arciniega</dc:creator>
  <cp:lastModifiedBy>Estadistica</cp:lastModifiedBy>
  <cp:revision>61</cp:revision>
  <dcterms:created xsi:type="dcterms:W3CDTF">2018-07-24T03:49:43Z</dcterms:created>
  <dcterms:modified xsi:type="dcterms:W3CDTF">2018-08-17T21:03:08Z</dcterms:modified>
</cp:coreProperties>
</file>