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 id="2147483875" r:id="rId2"/>
  </p:sldMasterIdLst>
  <p:notesMasterIdLst>
    <p:notesMasterId r:id="rId43"/>
  </p:notesMasterIdLst>
  <p:sldIdLst>
    <p:sldId id="256" r:id="rId3"/>
    <p:sldId id="269" r:id="rId4"/>
    <p:sldId id="270" r:id="rId5"/>
    <p:sldId id="271" r:id="rId6"/>
    <p:sldId id="273" r:id="rId7"/>
    <p:sldId id="272" r:id="rId8"/>
    <p:sldId id="275" r:id="rId9"/>
    <p:sldId id="274" r:id="rId10"/>
    <p:sldId id="276" r:id="rId11"/>
    <p:sldId id="277" r:id="rId12"/>
    <p:sldId id="278" r:id="rId13"/>
    <p:sldId id="279" r:id="rId14"/>
    <p:sldId id="257" r:id="rId15"/>
    <p:sldId id="280" r:id="rId16"/>
    <p:sldId id="282" r:id="rId17"/>
    <p:sldId id="281" r:id="rId18"/>
    <p:sldId id="265" r:id="rId19"/>
    <p:sldId id="283" r:id="rId20"/>
    <p:sldId id="284" r:id="rId21"/>
    <p:sldId id="287" r:id="rId22"/>
    <p:sldId id="262" r:id="rId23"/>
    <p:sldId id="285" r:id="rId24"/>
    <p:sldId id="286" r:id="rId25"/>
    <p:sldId id="263" r:id="rId26"/>
    <p:sldId id="288" r:id="rId27"/>
    <p:sldId id="289" r:id="rId28"/>
    <p:sldId id="290" r:id="rId29"/>
    <p:sldId id="291" r:id="rId30"/>
    <p:sldId id="292" r:id="rId31"/>
    <p:sldId id="306" r:id="rId32"/>
    <p:sldId id="294" r:id="rId33"/>
    <p:sldId id="296" r:id="rId34"/>
    <p:sldId id="297" r:id="rId35"/>
    <p:sldId id="298" r:id="rId36"/>
    <p:sldId id="299" r:id="rId37"/>
    <p:sldId id="301" r:id="rId38"/>
    <p:sldId id="302" r:id="rId39"/>
    <p:sldId id="303" r:id="rId40"/>
    <p:sldId id="304" r:id="rId41"/>
    <p:sldId id="30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3" d="100"/>
          <a:sy n="63" d="100"/>
        </p:scale>
        <p:origin x="804" y="64"/>
      </p:cViewPr>
      <p:guideLst/>
    </p:cSldViewPr>
  </p:slideViewPr>
  <p:notesTextViewPr>
    <p:cViewPr>
      <p:scale>
        <a:sx n="1" d="1"/>
        <a:sy n="1" d="1"/>
      </p:scale>
      <p:origin x="0" y="0"/>
    </p:cViewPr>
  </p:notesTextViewPr>
  <p:notesViewPr>
    <p:cSldViewPr snapToGrid="0">
      <p:cViewPr varScale="1">
        <p:scale>
          <a:sx n="66" d="100"/>
          <a:sy n="66" d="100"/>
        </p:scale>
        <p:origin x="3134" y="2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21AAF-94DD-4F82-BC75-09210466A287}" type="datetimeFigureOut">
              <a:rPr lang="en-US" smtClean="0"/>
              <a:t>8/17/2018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60E1C9-1B97-49D1-ACD2-E7BB835E5CDE}" type="slidenum">
              <a:rPr lang="en-US" smtClean="0"/>
              <a:t>‹#›</a:t>
            </a:fld>
            <a:endParaRPr lang="en-US"/>
          </a:p>
        </p:txBody>
      </p:sp>
    </p:spTree>
    <p:extLst>
      <p:ext uri="{BB962C8B-B14F-4D97-AF65-F5344CB8AC3E}">
        <p14:creationId xmlns:p14="http://schemas.microsoft.com/office/powerpoint/2010/main" val="240316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A presentation about how we should study important aspects of aid effectiveness and Aid giving.</a:t>
            </a:r>
          </a:p>
        </p:txBody>
      </p:sp>
      <p:sp>
        <p:nvSpPr>
          <p:cNvPr id="4" name="Slide Number Placeholder 3"/>
          <p:cNvSpPr>
            <a:spLocks noGrp="1"/>
          </p:cNvSpPr>
          <p:nvPr>
            <p:ph type="sldNum" sz="quarter" idx="10"/>
          </p:nvPr>
        </p:nvSpPr>
        <p:spPr/>
        <p:txBody>
          <a:bodyPr/>
          <a:lstStyle/>
          <a:p>
            <a:fld id="{EE60E1C9-1B97-49D1-ACD2-E7BB835E5CDE}" type="slidenum">
              <a:rPr lang="en-US" smtClean="0"/>
              <a:t>1</a:t>
            </a:fld>
            <a:endParaRPr lang="en-US"/>
          </a:p>
        </p:txBody>
      </p:sp>
    </p:spTree>
    <p:extLst>
      <p:ext uri="{BB962C8B-B14F-4D97-AF65-F5344CB8AC3E}">
        <p14:creationId xmlns:p14="http://schemas.microsoft.com/office/powerpoint/2010/main" val="819133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Does Aid induce growth?  Varied answers!   Some say if the intention of aid is growth oriented then it helps growth.  Many others say no even for that last type of aid giving it is not effective.</a:t>
            </a:r>
          </a:p>
          <a:p>
            <a:endParaRPr lang="en-US" sz="1600" dirty="0"/>
          </a:p>
          <a:p>
            <a:r>
              <a:rPr lang="en-US" sz="1600" dirty="0"/>
              <a:t>Aid promotes fungibility and reduces revenue collection.  It may reduce expenditure on social spending.  Some show it does not affect revenue generation or is neutral regarding revenue generation?</a:t>
            </a:r>
          </a:p>
        </p:txBody>
      </p:sp>
      <p:sp>
        <p:nvSpPr>
          <p:cNvPr id="4" name="Slide Number Placeholder 3"/>
          <p:cNvSpPr>
            <a:spLocks noGrp="1"/>
          </p:cNvSpPr>
          <p:nvPr>
            <p:ph type="sldNum" sz="quarter" idx="10"/>
          </p:nvPr>
        </p:nvSpPr>
        <p:spPr/>
        <p:txBody>
          <a:bodyPr/>
          <a:lstStyle/>
          <a:p>
            <a:fld id="{EE60E1C9-1B97-49D1-ACD2-E7BB835E5CDE}" type="slidenum">
              <a:rPr lang="en-US" smtClean="0"/>
              <a:t>13</a:t>
            </a:fld>
            <a:endParaRPr lang="en-US"/>
          </a:p>
        </p:txBody>
      </p:sp>
    </p:spTree>
    <p:extLst>
      <p:ext uri="{BB962C8B-B14F-4D97-AF65-F5344CB8AC3E}">
        <p14:creationId xmlns:p14="http://schemas.microsoft.com/office/powerpoint/2010/main" val="1505574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In 06-08, basket funding is really introduced, HH index, high HH index indicates less harmonization.  US funding is much larger through PEPFAR so the concentration is larger.  Basket funding is prominent up until 2011.  Then it drops by 2013. </a:t>
            </a:r>
          </a:p>
          <a:p>
            <a:endParaRPr lang="en-US" dirty="0"/>
          </a:p>
        </p:txBody>
      </p:sp>
      <p:sp>
        <p:nvSpPr>
          <p:cNvPr id="4" name="Slide Number Placeholder 3"/>
          <p:cNvSpPr>
            <a:spLocks noGrp="1"/>
          </p:cNvSpPr>
          <p:nvPr>
            <p:ph type="sldNum" sz="quarter" idx="10"/>
          </p:nvPr>
        </p:nvSpPr>
        <p:spPr/>
        <p:txBody>
          <a:bodyPr/>
          <a:lstStyle/>
          <a:p>
            <a:fld id="{EE60E1C9-1B97-49D1-ACD2-E7BB835E5CDE}" type="slidenum">
              <a:rPr lang="en-US" smtClean="0"/>
              <a:t>17</a:t>
            </a:fld>
            <a:endParaRPr lang="en-US"/>
          </a:p>
        </p:txBody>
      </p:sp>
    </p:spTree>
    <p:extLst>
      <p:ext uri="{BB962C8B-B14F-4D97-AF65-F5344CB8AC3E}">
        <p14:creationId xmlns:p14="http://schemas.microsoft.com/office/powerpoint/2010/main" val="1231111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question for ODA health giving at least normatively clear.  The motivation should be: </a:t>
            </a:r>
          </a:p>
          <a:p>
            <a:pPr lvl="1"/>
            <a:r>
              <a:rPr lang="en-US" sz="1600" dirty="0"/>
              <a:t>Low per-capital income</a:t>
            </a:r>
          </a:p>
          <a:p>
            <a:pPr lvl="1"/>
            <a:r>
              <a:rPr lang="en-US" sz="1600" dirty="0"/>
              <a:t>High burden of ill health </a:t>
            </a:r>
          </a:p>
          <a:p>
            <a:pPr lvl="1"/>
            <a:r>
              <a:rPr lang="en-US" sz="1600" dirty="0"/>
              <a:t>Country effort in health</a:t>
            </a:r>
          </a:p>
          <a:p>
            <a:pPr lvl="1"/>
            <a:r>
              <a:rPr lang="en-US" sz="1600" dirty="0"/>
              <a:t>Domestic Resource Mobilization</a:t>
            </a:r>
          </a:p>
          <a:p>
            <a:pPr lvl="1"/>
            <a:r>
              <a:rPr lang="en-US" sz="1600" dirty="0"/>
              <a:t>Country Governance </a:t>
            </a:r>
          </a:p>
          <a:p>
            <a:pPr lvl="1"/>
            <a:endParaRPr lang="en-US" sz="1600" dirty="0"/>
          </a:p>
          <a:p>
            <a:pPr lvl="1"/>
            <a:r>
              <a:rPr lang="en-US" sz="1600" dirty="0"/>
              <a:t>Well, do these affect ODA health giving? </a:t>
            </a:r>
          </a:p>
          <a:p>
            <a:pPr lvl="1"/>
            <a:r>
              <a:rPr lang="en-US" sz="1600" dirty="0"/>
              <a:t>But answering this question is difficult: how to model statistical relation?  And which countries to include as the recipient. </a:t>
            </a:r>
          </a:p>
          <a:p>
            <a:endParaRPr lang="en-US" dirty="0"/>
          </a:p>
        </p:txBody>
      </p:sp>
      <p:sp>
        <p:nvSpPr>
          <p:cNvPr id="4" name="Slide Number Placeholder 3"/>
          <p:cNvSpPr>
            <a:spLocks noGrp="1"/>
          </p:cNvSpPr>
          <p:nvPr>
            <p:ph type="sldNum" sz="quarter" idx="10"/>
          </p:nvPr>
        </p:nvSpPr>
        <p:spPr/>
        <p:txBody>
          <a:bodyPr/>
          <a:lstStyle/>
          <a:p>
            <a:fld id="{EE60E1C9-1B97-49D1-ACD2-E7BB835E5CDE}" type="slidenum">
              <a:rPr lang="en-US" smtClean="0"/>
              <a:t>21</a:t>
            </a:fld>
            <a:endParaRPr lang="en-US"/>
          </a:p>
        </p:txBody>
      </p:sp>
    </p:spTree>
    <p:extLst>
      <p:ext uri="{BB962C8B-B14F-4D97-AF65-F5344CB8AC3E}">
        <p14:creationId xmlns:p14="http://schemas.microsoft.com/office/powerpoint/2010/main" val="786356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Inclusion of small countries can really distort one’s conclusions. </a:t>
            </a:r>
          </a:p>
        </p:txBody>
      </p:sp>
      <p:sp>
        <p:nvSpPr>
          <p:cNvPr id="4" name="Slide Number Placeholder 3"/>
          <p:cNvSpPr>
            <a:spLocks noGrp="1"/>
          </p:cNvSpPr>
          <p:nvPr>
            <p:ph type="sldNum" sz="quarter" idx="10"/>
          </p:nvPr>
        </p:nvSpPr>
        <p:spPr/>
        <p:txBody>
          <a:bodyPr/>
          <a:lstStyle/>
          <a:p>
            <a:fld id="{EE60E1C9-1B97-49D1-ACD2-E7BB835E5CDE}" type="slidenum">
              <a:rPr lang="en-US" smtClean="0"/>
              <a:t>24</a:t>
            </a:fld>
            <a:endParaRPr lang="en-US"/>
          </a:p>
        </p:txBody>
      </p:sp>
    </p:spTree>
    <p:extLst>
      <p:ext uri="{BB962C8B-B14F-4D97-AF65-F5344CB8AC3E}">
        <p14:creationId xmlns:p14="http://schemas.microsoft.com/office/powerpoint/2010/main" val="63479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2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AAC90DBD-5CD8-4F45-956E-DF41DAFD13A3}" type="datetimeFigureOut">
              <a:rPr lang="en-US" smtClean="0"/>
              <a:t>8/17/2018</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D82F31D-CAE9-4B16-96FF-B449EDF03115}"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748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90DBD-5CD8-4F45-956E-DF41DAFD13A3}"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2F31D-CAE9-4B16-96FF-B449EDF03115}"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8976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90DBD-5CD8-4F45-956E-DF41DAFD13A3}"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2F31D-CAE9-4B16-96FF-B449EDF03115}"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450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D4922-D28A-4034-974C-25D2D520B4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EAE798-4465-4B8E-844E-D4DCAACB3F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377580-2A16-4D0D-B1CE-3DC43F2F003F}"/>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5" name="Footer Placeholder 4">
            <a:extLst>
              <a:ext uri="{FF2B5EF4-FFF2-40B4-BE49-F238E27FC236}">
                <a16:creationId xmlns:a16="http://schemas.microsoft.com/office/drawing/2014/main" id="{4BF4BA23-641F-4FC9-A089-B09A69CAF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7DD4CD-18CA-4085-A83A-B359079B121B}"/>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1104783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47103-5DB4-48B5-B868-EF502E4F66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F5E1B5-5FCF-4E1A-8F6A-80571F1007C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08CBD-5DF2-4754-8EFD-F0FC03B69D50}"/>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5" name="Footer Placeholder 4">
            <a:extLst>
              <a:ext uri="{FF2B5EF4-FFF2-40B4-BE49-F238E27FC236}">
                <a16:creationId xmlns:a16="http://schemas.microsoft.com/office/drawing/2014/main" id="{0D4B58A6-8915-4112-A5A3-5EF0F7B482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BE98D3-441B-43DB-9CC0-2471638566B0}"/>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263435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0394-F641-4EEC-932F-98ACBC38EC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DE2738-89AB-4ECA-A737-EEA64465B8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CCC1FF-9FEC-45B6-A482-A6DABC9FB00B}"/>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5" name="Footer Placeholder 4">
            <a:extLst>
              <a:ext uri="{FF2B5EF4-FFF2-40B4-BE49-F238E27FC236}">
                <a16:creationId xmlns:a16="http://schemas.microsoft.com/office/drawing/2014/main" id="{C76E1751-0EBA-45F9-8D82-E6BCF5A2CA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071410-8AE8-4D29-A913-F169E0718CA0}"/>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423710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F39AD-B419-4DF6-AD21-F467E010E1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F5A75E-4F18-4AE6-857E-9AD4F562AB2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D07608-6B2A-4260-8A84-3A6FC25699C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1D3DC7-1B83-472C-A1F9-BEA5D4AB785C}"/>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6" name="Footer Placeholder 5">
            <a:extLst>
              <a:ext uri="{FF2B5EF4-FFF2-40B4-BE49-F238E27FC236}">
                <a16:creationId xmlns:a16="http://schemas.microsoft.com/office/drawing/2014/main" id="{ECEAD0B6-E866-4CF7-B3CE-91EB42D059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A149FF-6378-46D4-B38F-0EA0704F1411}"/>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2074115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0DC4D-28D2-4FB4-A917-2B1CFADD66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E5CE51-0982-4292-8F43-A4C10CCA58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B2C6BC-1B04-4514-81FE-51BB5EA65A6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1DE8A1-266C-40E3-9AA6-DB567257BB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0F5D71-C53A-4BAB-A57C-FE648F7FBE7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201B50-A79E-4A28-9643-532AB703EA97}"/>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8" name="Footer Placeholder 7">
            <a:extLst>
              <a:ext uri="{FF2B5EF4-FFF2-40B4-BE49-F238E27FC236}">
                <a16:creationId xmlns:a16="http://schemas.microsoft.com/office/drawing/2014/main" id="{7C08B8C4-302C-4C31-94DD-7600E9BF7E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F76643-3237-4C78-871A-8DAAD064723E}"/>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1241604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413A3-8D7D-43F4-BD36-C62D98A8AD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94FF2-E9BC-46B0-8B3B-732BC1E4E5C9}"/>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4" name="Footer Placeholder 3">
            <a:extLst>
              <a:ext uri="{FF2B5EF4-FFF2-40B4-BE49-F238E27FC236}">
                <a16:creationId xmlns:a16="http://schemas.microsoft.com/office/drawing/2014/main" id="{A47452CE-5F06-4772-B66D-FDC391A7D2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455C8F-2CF7-41BD-BB0C-DB8576CF0F6B}"/>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3289067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509BE-5288-4359-A022-99BDAD264D39}"/>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3" name="Footer Placeholder 2">
            <a:extLst>
              <a:ext uri="{FF2B5EF4-FFF2-40B4-BE49-F238E27FC236}">
                <a16:creationId xmlns:a16="http://schemas.microsoft.com/office/drawing/2014/main" id="{A6C781D5-2655-45AF-9FD8-91D6BC2354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3C4CC7-1B7A-4E2E-B205-CBE2C2E9C4BD}"/>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15197234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18EB-0104-4982-B689-A0A0F69080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296141-B014-4AC1-B67C-D30AA48E19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AACEDB-632A-47EF-A74A-9198E07CE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B293C1-3DD0-48DC-BFA8-919734C1E9BD}"/>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6" name="Footer Placeholder 5">
            <a:extLst>
              <a:ext uri="{FF2B5EF4-FFF2-40B4-BE49-F238E27FC236}">
                <a16:creationId xmlns:a16="http://schemas.microsoft.com/office/drawing/2014/main" id="{21D490AC-762B-4973-BC22-88042CAA40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F295DE-9BEA-4EC8-A97A-8F58966EEDE0}"/>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219159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accent2">
                <a:lumMod val="20000"/>
                <a:lumOff val="80000"/>
              </a:schemeClr>
            </a:gs>
            <a:gs pos="100000">
              <a:schemeClr val="bg2">
                <a:shade val="8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dirty="0"/>
              <a:t>Click to edit Master title style</a:t>
            </a:r>
          </a:p>
        </p:txBody>
      </p:sp>
      <p:sp>
        <p:nvSpPr>
          <p:cNvPr id="3" name="Content Placeholder 2"/>
          <p:cNvSpPr>
            <a:spLocks noGrp="1"/>
          </p:cNvSpPr>
          <p:nvPr>
            <p:ph idx="1"/>
          </p:nvPr>
        </p:nvSpPr>
        <p:spPr/>
        <p:txBody>
          <a:bodyPr anchor="t"/>
          <a:lstStyle>
            <a:lvl1pPr>
              <a:defRPr sz="2400"/>
            </a:lvl1pPr>
            <a:lvl2pPr>
              <a:defRPr sz="2000"/>
            </a:lvl2pPr>
            <a:lvl3pPr>
              <a:defRPr sz="1800"/>
            </a:lvl3pPr>
            <a:lvl4pPr>
              <a:defRPr sz="1600"/>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7554138" y="293048"/>
            <a:ext cx="3500715" cy="309201"/>
          </a:xfrm>
        </p:spPr>
        <p:txBody>
          <a:bodyPr/>
          <a:lstStyle/>
          <a:p>
            <a:fld id="{AAC90DBD-5CD8-4F45-956E-DF41DAFD13A3}"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2F31D-CAE9-4B16-96FF-B449EDF03115}"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0714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3C03B-C3D0-4BAB-AD0D-9B8430C671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1C73FB-C86A-4902-B237-2EB464F36C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088299-BBB3-4CCC-8902-83242FFFEB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39FB77-0578-4F9A-B403-41E3169C4697}"/>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6" name="Footer Placeholder 5">
            <a:extLst>
              <a:ext uri="{FF2B5EF4-FFF2-40B4-BE49-F238E27FC236}">
                <a16:creationId xmlns:a16="http://schemas.microsoft.com/office/drawing/2014/main" id="{6F4B194A-0A61-4EAF-A603-D6628480C9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8ADA21-D05A-4F76-8E2B-76169CEB62F9}"/>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1177614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8670D-B519-4DC8-9D04-77E7BB46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019D43-455F-4B35-AF5B-00BEC5035F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8B7AF3-25EB-466B-8A48-A312DC5D5133}"/>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5" name="Footer Placeholder 4">
            <a:extLst>
              <a:ext uri="{FF2B5EF4-FFF2-40B4-BE49-F238E27FC236}">
                <a16:creationId xmlns:a16="http://schemas.microsoft.com/office/drawing/2014/main" id="{A6E50E78-1B8A-4BDF-B909-DA97FCB5C9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8A7ABB-7FB7-4DC5-B55B-DCAA162A413A}"/>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7233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615F06-07CD-4FB9-AA0B-73F3B18C54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26156C-F1D7-4739-B359-6BECC3DFA3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FE7CEF-6465-4ADB-A58E-0C13BB2F564E}"/>
              </a:ext>
            </a:extLst>
          </p:cNvPr>
          <p:cNvSpPr>
            <a:spLocks noGrp="1"/>
          </p:cNvSpPr>
          <p:nvPr>
            <p:ph type="dt" sz="half" idx="10"/>
          </p:nvPr>
        </p:nvSpPr>
        <p:spPr/>
        <p:txBody>
          <a:bodyPr/>
          <a:lstStyle/>
          <a:p>
            <a:fld id="{697523DF-F7BF-4118-A7D5-1B89CB153D5B}" type="datetimeFigureOut">
              <a:rPr lang="en-US" smtClean="0"/>
              <a:t>8/17/2018</a:t>
            </a:fld>
            <a:endParaRPr lang="en-US"/>
          </a:p>
        </p:txBody>
      </p:sp>
      <p:sp>
        <p:nvSpPr>
          <p:cNvPr id="5" name="Footer Placeholder 4">
            <a:extLst>
              <a:ext uri="{FF2B5EF4-FFF2-40B4-BE49-F238E27FC236}">
                <a16:creationId xmlns:a16="http://schemas.microsoft.com/office/drawing/2014/main" id="{1635A364-A914-4DB6-96DE-B27C95E7BB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282F2C-9A1C-4800-A2EB-C0D0C9E5FA14}"/>
              </a:ext>
            </a:extLst>
          </p:cNvPr>
          <p:cNvSpPr>
            <a:spLocks noGrp="1"/>
          </p:cNvSpPr>
          <p:nvPr>
            <p:ph type="sldNum" sz="quarter" idx="12"/>
          </p:nvPr>
        </p:nvSpPr>
        <p:spPr/>
        <p:txBody>
          <a:bodyPr/>
          <a:lstStyle/>
          <a:p>
            <a:fld id="{50419A46-5212-4494-9AF1-E125BB868D65}" type="slidenum">
              <a:rPr lang="en-US" smtClean="0"/>
              <a:t>‹#›</a:t>
            </a:fld>
            <a:endParaRPr lang="en-US"/>
          </a:p>
        </p:txBody>
      </p:sp>
    </p:spTree>
    <p:extLst>
      <p:ext uri="{BB962C8B-B14F-4D97-AF65-F5344CB8AC3E}">
        <p14:creationId xmlns:p14="http://schemas.microsoft.com/office/powerpoint/2010/main" val="1975516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C90DBD-5CD8-4F45-956E-DF41DAFD13A3}"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2F31D-CAE9-4B16-96FF-B449EDF03115}"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527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C90DBD-5CD8-4F45-956E-DF41DAFD13A3}" type="datetimeFigureOut">
              <a:rPr lang="en-US" smtClean="0"/>
              <a:t>8/17/2018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2F31D-CAE9-4B16-96FF-B449EDF03115}"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138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C90DBD-5CD8-4F45-956E-DF41DAFD13A3}" type="datetimeFigureOut">
              <a:rPr lang="en-US" smtClean="0"/>
              <a:t>8/17/2018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82F31D-CAE9-4B16-96FF-B449EDF03115}"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9476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C90DBD-5CD8-4F45-956E-DF41DAFD13A3}" type="datetimeFigureOut">
              <a:rPr lang="en-US" smtClean="0"/>
              <a:t>8/17/2018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82F31D-CAE9-4B16-96FF-B449EDF03115}"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7409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C90DBD-5CD8-4F45-956E-DF41DAFD13A3}" type="datetimeFigureOut">
              <a:rPr lang="en-US" smtClean="0"/>
              <a:t>8/17/2018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82F31D-CAE9-4B16-96FF-B449EDF03115}" type="slidenum">
              <a:rPr lang="en-US" smtClean="0"/>
              <a:t>‹#›</a:t>
            </a:fld>
            <a:endParaRPr lang="en-US"/>
          </a:p>
        </p:txBody>
      </p:sp>
    </p:spTree>
    <p:extLst>
      <p:ext uri="{BB962C8B-B14F-4D97-AF65-F5344CB8AC3E}">
        <p14:creationId xmlns:p14="http://schemas.microsoft.com/office/powerpoint/2010/main" val="365871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C90DBD-5CD8-4F45-956E-DF41DAFD13A3}" type="datetimeFigureOut">
              <a:rPr lang="en-US" smtClean="0"/>
              <a:t>8/17/2018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2F31D-CAE9-4B16-96FF-B449EDF03115}"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1784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AAC90DBD-5CD8-4F45-956E-DF41DAFD13A3}" type="datetimeFigureOut">
              <a:rPr lang="en-US" smtClean="0"/>
              <a:t>8/17/2018</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a:p>
        </p:txBody>
      </p:sp>
      <p:sp>
        <p:nvSpPr>
          <p:cNvPr id="7" name="Slide Number Placeholder 6"/>
          <p:cNvSpPr>
            <a:spLocks noGrp="1"/>
          </p:cNvSpPr>
          <p:nvPr>
            <p:ph type="sldNum" sz="quarter" idx="12"/>
          </p:nvPr>
        </p:nvSpPr>
        <p:spPr/>
        <p:txBody>
          <a:bodyPr/>
          <a:lstStyle/>
          <a:p>
            <a:fld id="{0D82F31D-CAE9-4B16-96FF-B449EDF03115}"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137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AC90DBD-5CD8-4F45-956E-DF41DAFD13A3}" type="datetimeFigureOut">
              <a:rPr lang="en-US" smtClean="0"/>
              <a:t>8/17/2018</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D82F31D-CAE9-4B16-96FF-B449EDF03115}"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455336"/>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CEE667-9C45-4242-8CB5-16DD0CEDAD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B21C3A-83BB-4ACB-A4F7-A6C8B56DDB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805AC-262A-4767-B939-D90AA5A1D8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523DF-F7BF-4118-A7D5-1B89CB153D5B}" type="datetimeFigureOut">
              <a:rPr lang="en-US" smtClean="0"/>
              <a:t>8/17/2018</a:t>
            </a:fld>
            <a:endParaRPr lang="en-US"/>
          </a:p>
        </p:txBody>
      </p:sp>
      <p:sp>
        <p:nvSpPr>
          <p:cNvPr id="5" name="Footer Placeholder 4">
            <a:extLst>
              <a:ext uri="{FF2B5EF4-FFF2-40B4-BE49-F238E27FC236}">
                <a16:creationId xmlns:a16="http://schemas.microsoft.com/office/drawing/2014/main" id="{63609214-B7B6-4FE5-BE7C-2A032E6AFB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D8DF35-8846-4005-AF8E-E9C847F3E2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19A46-5212-4494-9AF1-E125BB868D65}" type="slidenum">
              <a:rPr lang="en-US" smtClean="0"/>
              <a:t>‹#›</a:t>
            </a:fld>
            <a:endParaRPr lang="en-US"/>
          </a:p>
        </p:txBody>
      </p:sp>
    </p:spTree>
    <p:extLst>
      <p:ext uri="{BB962C8B-B14F-4D97-AF65-F5344CB8AC3E}">
        <p14:creationId xmlns:p14="http://schemas.microsoft.com/office/powerpoint/2010/main" val="419192894"/>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rookings.edu/wp-content/uploads/2017/08/global-20170731-blum-stevenkull-brief-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40000"/>
                <a:lumOff val="60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A944F-3CF1-4CA2-BA23-8B0E383F5630}"/>
              </a:ext>
            </a:extLst>
          </p:cNvPr>
          <p:cNvSpPr>
            <a:spLocks noGrp="1"/>
          </p:cNvSpPr>
          <p:nvPr>
            <p:ph type="ctrTitle"/>
          </p:nvPr>
        </p:nvSpPr>
        <p:spPr>
          <a:xfrm>
            <a:off x="2391408" y="269824"/>
            <a:ext cx="7405874" cy="4078390"/>
          </a:xfrm>
        </p:spPr>
        <p:txBody>
          <a:bodyPr anchor="ctr">
            <a:normAutofit/>
          </a:bodyPr>
          <a:lstStyle/>
          <a:p>
            <a:r>
              <a:rPr lang="en-US" sz="4000" dirty="0">
                <a:solidFill>
                  <a:srgbClr val="000000"/>
                </a:solidFill>
              </a:rPr>
              <a:t>DETERMINANTS OF AID GIVING: A PANEL ANALYSIS</a:t>
            </a:r>
          </a:p>
        </p:txBody>
      </p:sp>
      <p:sp>
        <p:nvSpPr>
          <p:cNvPr id="3" name="Subtitle 2">
            <a:extLst>
              <a:ext uri="{FF2B5EF4-FFF2-40B4-BE49-F238E27FC236}">
                <a16:creationId xmlns:a16="http://schemas.microsoft.com/office/drawing/2014/main" id="{6BD2CADC-DDDC-4E46-A674-BB6CEE766CB3}"/>
              </a:ext>
            </a:extLst>
          </p:cNvPr>
          <p:cNvSpPr>
            <a:spLocks noGrp="1"/>
          </p:cNvSpPr>
          <p:nvPr>
            <p:ph type="subTitle" idx="1"/>
          </p:nvPr>
        </p:nvSpPr>
        <p:spPr>
          <a:xfrm>
            <a:off x="2417780" y="3872204"/>
            <a:ext cx="7379502" cy="1751941"/>
          </a:xfrm>
        </p:spPr>
        <p:txBody>
          <a:bodyPr>
            <a:normAutofit fontScale="62500" lnSpcReduction="20000"/>
          </a:bodyPr>
          <a:lstStyle/>
          <a:p>
            <a:pPr algn="ctr"/>
            <a:r>
              <a:rPr lang="en-US" dirty="0">
                <a:solidFill>
                  <a:srgbClr val="000000"/>
                </a:solidFill>
              </a:rPr>
              <a:t>ARNAB ACHARYA, MELISA MARTINEZ ALVAREZ, JOSEPHINE BORGHI, LEONDARO </a:t>
            </a:r>
            <a:r>
              <a:rPr lang="en-US" dirty="0" err="1">
                <a:solidFill>
                  <a:srgbClr val="000000"/>
                </a:solidFill>
              </a:rPr>
              <a:t>Arregoces</a:t>
            </a:r>
            <a:r>
              <a:rPr lang="en-US" dirty="0">
                <a:solidFill>
                  <a:srgbClr val="000000"/>
                </a:solidFill>
              </a:rPr>
              <a:t> and CATHARINE </a:t>
            </a:r>
            <a:r>
              <a:rPr lang="en-US" dirty="0" err="1">
                <a:solidFill>
                  <a:srgbClr val="000000"/>
                </a:solidFill>
              </a:rPr>
              <a:t>pitt</a:t>
            </a:r>
            <a:r>
              <a:rPr lang="en-US" dirty="0">
                <a:solidFill>
                  <a:srgbClr val="000000"/>
                </a:solidFill>
              </a:rPr>
              <a:t> </a:t>
            </a:r>
          </a:p>
          <a:p>
            <a:pPr algn="ctr"/>
            <a:r>
              <a:rPr lang="en-US" dirty="0">
                <a:solidFill>
                  <a:srgbClr val="000000"/>
                </a:solidFill>
              </a:rPr>
              <a:t>Work in Progress</a:t>
            </a:r>
          </a:p>
          <a:p>
            <a:pPr algn="ctr"/>
            <a:r>
              <a:rPr lang="en-US" dirty="0"/>
              <a:t>Tlaxcala , </a:t>
            </a:r>
            <a:r>
              <a:rPr lang="en-US" dirty="0" err="1"/>
              <a:t>mexico</a:t>
            </a:r>
            <a:endParaRPr lang="en-US" dirty="0">
              <a:solidFill>
                <a:srgbClr val="000000"/>
              </a:solidFill>
            </a:endParaRPr>
          </a:p>
          <a:p>
            <a:pPr algn="ctr"/>
            <a:endParaRPr lang="en-US" dirty="0">
              <a:solidFill>
                <a:srgbClr val="000000"/>
              </a:solidFill>
            </a:endParaRPr>
          </a:p>
          <a:p>
            <a:pPr algn="ctr"/>
            <a:endParaRPr lang="en-US" dirty="0">
              <a:solidFill>
                <a:srgbClr val="000000"/>
              </a:solidFill>
            </a:endParaRPr>
          </a:p>
        </p:txBody>
      </p:sp>
    </p:spTree>
    <p:extLst>
      <p:ext uri="{BB962C8B-B14F-4D97-AF65-F5344CB8AC3E}">
        <p14:creationId xmlns:p14="http://schemas.microsoft.com/office/powerpoint/2010/main" val="2082367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A6CA9-39E7-4A3E-8071-A87B91DEAA31}"/>
              </a:ext>
            </a:extLst>
          </p:cNvPr>
          <p:cNvSpPr>
            <a:spLocks noGrp="1"/>
          </p:cNvSpPr>
          <p:nvPr>
            <p:ph type="title"/>
          </p:nvPr>
        </p:nvSpPr>
        <p:spPr/>
        <p:txBody>
          <a:bodyPr/>
          <a:lstStyle/>
          <a:p>
            <a:r>
              <a:rPr lang="en-US" dirty="0"/>
              <a:t>EMPIRICAL IMPLICATIONS </a:t>
            </a:r>
          </a:p>
        </p:txBody>
      </p:sp>
      <p:sp>
        <p:nvSpPr>
          <p:cNvPr id="3" name="Content Placeholder 2">
            <a:extLst>
              <a:ext uri="{FF2B5EF4-FFF2-40B4-BE49-F238E27FC236}">
                <a16:creationId xmlns:a16="http://schemas.microsoft.com/office/drawing/2014/main" id="{A8F9B400-4D21-4725-B22F-3F36047740A6}"/>
              </a:ext>
            </a:extLst>
          </p:cNvPr>
          <p:cNvSpPr>
            <a:spLocks noGrp="1"/>
          </p:cNvSpPr>
          <p:nvPr>
            <p:ph idx="1"/>
          </p:nvPr>
        </p:nvSpPr>
        <p:spPr>
          <a:xfrm>
            <a:off x="1534696" y="2015732"/>
            <a:ext cx="9520158" cy="4223143"/>
          </a:xfrm>
        </p:spPr>
        <p:txBody>
          <a:bodyPr>
            <a:normAutofit/>
          </a:bodyPr>
          <a:lstStyle/>
          <a:p>
            <a:r>
              <a:rPr lang="en-US" dirty="0"/>
              <a:t>HYPOTHESIS:  Foreign aid should be delivered so that:</a:t>
            </a:r>
          </a:p>
          <a:p>
            <a:pPr lvl="1"/>
            <a:r>
              <a:rPr lang="en-US" dirty="0"/>
              <a:t>THOSE NEEDING AID:  Those where the poorest live should receive aid, proxy measure has been GDP, measured at PPP or those with the most ill health should receive aid-HIV/AIDS, Low life-expectancy, IMR</a:t>
            </a:r>
          </a:p>
          <a:p>
            <a:pPr lvl="1"/>
            <a:r>
              <a:rPr lang="en-US" dirty="0"/>
              <a:t>THOSE WHO MANAGE AID WELL: Perhaps those who have rule of law, efficiency raising revenue should receive aid or are democratic</a:t>
            </a:r>
          </a:p>
          <a:p>
            <a:pPr lvl="1"/>
            <a:r>
              <a:rPr lang="en-US" dirty="0"/>
              <a:t>TOO MANY COUNTRY GIVING AID (corollary):  Are countries giving aid to aid popular countries?</a:t>
            </a:r>
          </a:p>
          <a:p>
            <a:pPr lvl="1"/>
            <a:r>
              <a:rPr lang="en-US" dirty="0"/>
              <a:t>COUNTER TO THESE: To improve voting in the UN for the donor, this may be exclusive to the US</a:t>
            </a:r>
          </a:p>
        </p:txBody>
      </p:sp>
    </p:spTree>
    <p:extLst>
      <p:ext uri="{BB962C8B-B14F-4D97-AF65-F5344CB8AC3E}">
        <p14:creationId xmlns:p14="http://schemas.microsoft.com/office/powerpoint/2010/main" val="2125570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587C9-615F-478C-9ECE-35EDF51632A0}"/>
              </a:ext>
            </a:extLst>
          </p:cNvPr>
          <p:cNvSpPr>
            <a:spLocks noGrp="1"/>
          </p:cNvSpPr>
          <p:nvPr>
            <p:ph type="title"/>
          </p:nvPr>
        </p:nvSpPr>
        <p:spPr/>
        <p:txBody>
          <a:bodyPr/>
          <a:lstStyle/>
          <a:p>
            <a:r>
              <a:rPr lang="en-US" dirty="0"/>
              <a:t>LITERATURE REPORTS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DE5198-E958-43AD-934C-141E7367C0E5}"/>
                  </a:ext>
                </a:extLst>
              </p:cNvPr>
              <p:cNvSpPr>
                <a:spLocks noGrp="1"/>
              </p:cNvSpPr>
              <p:nvPr>
                <p:ph idx="1"/>
              </p:nvPr>
            </p:nvSpPr>
            <p:spPr/>
            <p:txBody>
              <a:bodyPr>
                <a:normAutofit fontScale="85000" lnSpcReduction="10000"/>
              </a:bodyPr>
              <a:lstStyle/>
              <a:p>
                <a:r>
                  <a:rPr lang="en-US" dirty="0"/>
                  <a:t>ALESINA AND DOLLAR INVESTIGATE:</a:t>
                </a:r>
              </a:p>
              <a:p>
                <a:pPr lvl="1"/>
                <a14:m>
                  <m:oMath xmlns:m="http://schemas.openxmlformats.org/officeDocument/2006/math">
                    <m:r>
                      <a:rPr lang="en-US" b="0" i="1" smtClean="0">
                        <a:latin typeface="Cambria Math" panose="02040503050406030204" pitchFamily="18" charset="0"/>
                      </a:rPr>
                      <m:t>𝐿𝑜𝑔</m:t>
                    </m:r>
                    <m:r>
                      <a:rPr lang="en-US" b="0" i="1" smtClean="0">
                        <a:latin typeface="Cambria Math" panose="02040503050406030204" pitchFamily="18" charset="0"/>
                      </a:rPr>
                      <m:t> </m:t>
                    </m:r>
                    <m:r>
                      <a:rPr lang="en-US" b="0" i="1" smtClean="0">
                        <a:latin typeface="Cambria Math" panose="02040503050406030204" pitchFamily="18" charset="0"/>
                      </a:rPr>
                      <m:t>𝑇𝑜𝑡𝑎𝑙</m:t>
                    </m:r>
                    <m:r>
                      <a:rPr lang="en-US" b="0" i="1" smtClean="0">
                        <a:latin typeface="Cambria Math" panose="02040503050406030204" pitchFamily="18" charset="0"/>
                      </a:rPr>
                      <m:t> </m:t>
                    </m:r>
                    <m:r>
                      <a:rPr lang="en-US" b="0" i="1" smtClean="0">
                        <a:latin typeface="Cambria Math" panose="02040503050406030204" pitchFamily="18" charset="0"/>
                      </a:rPr>
                      <m:t>𝐴𝑖𝑑</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1970−94</m:t>
                        </m:r>
                      </m:e>
                    </m:d>
                    <m:r>
                      <a:rPr lang="en-US" b="0" i="1" smtClean="0">
                        <a:latin typeface="Cambria Math" panose="02040503050406030204" pitchFamily="18" charset="0"/>
                      </a:rPr>
                      <m:t>=</m:t>
                    </m:r>
                    <m:r>
                      <a:rPr lang="en-US" b="0" i="1" smtClean="0">
                        <a:latin typeface="Cambria Math" panose="02040503050406030204" pitchFamily="18" charset="0"/>
                      </a:rPr>
                      <m:t>𝐼𝑛𝑖𝑡𝑖𝑎𝑙</m:t>
                    </m:r>
                    <m:r>
                      <a:rPr lang="en-US" b="0" i="1" smtClean="0">
                        <a:latin typeface="Cambria Math" panose="02040503050406030204" pitchFamily="18" charset="0"/>
                      </a:rPr>
                      <m:t> </m:t>
                    </m:r>
                    <m:r>
                      <a:rPr lang="en-US" b="0" i="1" smtClean="0">
                        <a:latin typeface="Cambria Math" panose="02040503050406030204" pitchFamily="18" charset="0"/>
                      </a:rPr>
                      <m:t>𝐼𝑛𝑐𝑜𝑚𝑒</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𝑞𝑢𝑎𝑑𝑟𝑎𝑡𝑖𝑐</m:t>
                        </m:r>
                        <m:r>
                          <a:rPr lang="en-US" b="0" i="1" smtClean="0">
                            <a:latin typeface="Cambria Math" panose="02040503050406030204" pitchFamily="18" charset="0"/>
                          </a:rPr>
                          <m:t> </m:t>
                        </m:r>
                        <m:r>
                          <a:rPr lang="en-US" b="0" i="1" smtClean="0">
                            <a:latin typeface="Cambria Math" panose="02040503050406030204" pitchFamily="18" charset="0"/>
                          </a:rPr>
                          <m:t>𝑓𝑜𝑟𝑚𝑢𝑙𝑎𝑡𝑖𝑜𝑛</m:t>
                        </m:r>
                      </m:e>
                    </m:d>
                    <m:r>
                      <a:rPr lang="en-US" b="0" i="1" smtClean="0">
                        <a:latin typeface="Cambria Math" panose="02040503050406030204" pitchFamily="18" charset="0"/>
                      </a:rPr>
                      <m:t>, </m:t>
                    </m:r>
                    <m:r>
                      <a:rPr lang="en-US" b="0" i="1" smtClean="0">
                        <a:latin typeface="Cambria Math" panose="02040503050406030204" pitchFamily="18" charset="0"/>
                      </a:rPr>
                      <m:t>𝑜𝑡h𝑒𝑟</m:t>
                    </m:r>
                    <m:r>
                      <a:rPr lang="en-US" b="0" i="1" smtClean="0">
                        <a:latin typeface="Cambria Math" panose="02040503050406030204" pitchFamily="18" charset="0"/>
                      </a:rPr>
                      <m:t> </m:t>
                    </m:r>
                    <m:r>
                      <a:rPr lang="en-US" b="0" i="1" smtClean="0">
                        <a:latin typeface="Cambria Math" panose="02040503050406030204" pitchFamily="18" charset="0"/>
                      </a:rPr>
                      <m:t>𝑓𝑖𝑥𝑒𝑑</m:t>
                    </m:r>
                    <m:r>
                      <a:rPr lang="en-US" b="0" i="1" smtClean="0">
                        <a:latin typeface="Cambria Math" panose="02040503050406030204" pitchFamily="18" charset="0"/>
                      </a:rPr>
                      <m:t> </m:t>
                    </m:r>
                    <m:r>
                      <a:rPr lang="en-US" b="0" i="1" smtClean="0">
                        <a:latin typeface="Cambria Math" panose="02040503050406030204" pitchFamily="18" charset="0"/>
                      </a:rPr>
                      <m:t>𝑓𝑎𝑐𝑡𝑜𝑟𝑠</m:t>
                    </m:r>
                    <m:r>
                      <a:rPr lang="en-US" b="0" i="1" smtClean="0">
                        <a:latin typeface="Cambria Math" panose="02040503050406030204" pitchFamily="18" charset="0"/>
                      </a:rPr>
                      <m:t> </m:t>
                    </m:r>
                    <m:r>
                      <a:rPr lang="en-US" b="0" i="1" smtClean="0">
                        <a:latin typeface="Cambria Math" panose="02040503050406030204" pitchFamily="18" charset="0"/>
                      </a:rPr>
                      <m:t>𝑎𝑛𝑑</m:t>
                    </m:r>
                    <m:r>
                      <a:rPr lang="en-US" b="0" i="1" smtClean="0">
                        <a:latin typeface="Cambria Math" panose="02040503050406030204" pitchFamily="18" charset="0"/>
                      </a:rPr>
                      <m:t> </m:t>
                    </m:r>
                    <m:r>
                      <a:rPr lang="en-US" b="0" i="1" smtClean="0">
                        <a:latin typeface="Cambria Math" panose="02040503050406030204" pitchFamily="18" charset="0"/>
                      </a:rPr>
                      <m:t>𝑠𝑜𝑚𝑒</m:t>
                    </m:r>
                    <m:r>
                      <a:rPr lang="en-US" b="0" i="1" smtClean="0">
                        <a:latin typeface="Cambria Math" panose="02040503050406030204" pitchFamily="18" charset="0"/>
                      </a:rPr>
                      <m:t> </m:t>
                    </m:r>
                    <m:r>
                      <a:rPr lang="en-US" b="0" i="1" smtClean="0">
                        <a:latin typeface="Cambria Math" panose="02040503050406030204" pitchFamily="18" charset="0"/>
                      </a:rPr>
                      <m:t>𝑐h𝑎𝑛𝑔𝑖𝑛𝑔</m:t>
                    </m:r>
                    <m:r>
                      <a:rPr lang="en-US" b="0" i="1" smtClean="0">
                        <a:latin typeface="Cambria Math" panose="02040503050406030204" pitchFamily="18" charset="0"/>
                      </a:rPr>
                      <m:t> </m:t>
                    </m:r>
                    <m:r>
                      <a:rPr lang="en-US" b="0" i="1" smtClean="0">
                        <a:latin typeface="Cambria Math" panose="02040503050406030204" pitchFamily="18" charset="0"/>
                      </a:rPr>
                      <m:t>𝑓𝑎𝑐𝑡𝑜𝑟𝑠</m:t>
                    </m:r>
                  </m:oMath>
                </a14:m>
                <a:endParaRPr lang="en-US" dirty="0"/>
              </a:p>
              <a:p>
                <a:r>
                  <a:rPr lang="en-US" dirty="0"/>
                  <a:t>Panel data, although 5 year average.  They use OLS and try Tobit as many developing countries may not get aid.  They find no need for Tobit, almost every LMIC got aid during this period, but not for specific donors </a:t>
                </a:r>
              </a:p>
              <a:p>
                <a:r>
                  <a:rPr lang="en-US" dirty="0"/>
                  <a:t>WHAT MATTERS: Income, openness, Democracy etc.  Other political factors such as voting in the UN </a:t>
                </a:r>
              </a:p>
              <a:p>
                <a:pPr marL="0" indent="0">
                  <a:buNone/>
                </a:pPr>
                <a:endParaRPr lang="en-US" dirty="0"/>
              </a:p>
            </p:txBody>
          </p:sp>
        </mc:Choice>
        <mc:Fallback xmlns="">
          <p:sp>
            <p:nvSpPr>
              <p:cNvPr id="3" name="Content Placeholder 2">
                <a:extLst>
                  <a:ext uri="{FF2B5EF4-FFF2-40B4-BE49-F238E27FC236}">
                    <a16:creationId xmlns:a16="http://schemas.microsoft.com/office/drawing/2014/main" id="{35DE5198-E958-43AD-934C-141E7367C0E5}"/>
                  </a:ext>
                </a:extLst>
              </p:cNvPr>
              <p:cNvSpPr>
                <a:spLocks noGrp="1" noRot="1" noChangeAspect="1" noMove="1" noResize="1" noEditPoints="1" noAdjustHandles="1" noChangeArrowheads="1" noChangeShapeType="1" noTextEdit="1"/>
              </p:cNvSpPr>
              <p:nvPr>
                <p:ph idx="1"/>
              </p:nvPr>
            </p:nvSpPr>
            <p:spPr>
              <a:blipFill>
                <a:blip r:embed="rId2"/>
                <a:stretch>
                  <a:fillRect l="-577" t="-707" r="-448"/>
                </a:stretch>
              </a:blipFill>
            </p:spPr>
            <p:txBody>
              <a:bodyPr/>
              <a:lstStyle/>
              <a:p>
                <a:r>
                  <a:rPr lang="en-US">
                    <a:noFill/>
                  </a:rPr>
                  <a:t> </a:t>
                </a:r>
              </a:p>
            </p:txBody>
          </p:sp>
        </mc:Fallback>
      </mc:AlternateContent>
    </p:spTree>
    <p:extLst>
      <p:ext uri="{BB962C8B-B14F-4D97-AF65-F5344CB8AC3E}">
        <p14:creationId xmlns:p14="http://schemas.microsoft.com/office/powerpoint/2010/main" val="168609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51C78-940A-45CE-B086-A5C08817EF77}"/>
              </a:ext>
            </a:extLst>
          </p:cNvPr>
          <p:cNvSpPr>
            <a:spLocks noGrp="1"/>
          </p:cNvSpPr>
          <p:nvPr>
            <p:ph type="title"/>
          </p:nvPr>
        </p:nvSpPr>
        <p:spPr/>
        <p:txBody>
          <a:bodyPr/>
          <a:lstStyle/>
          <a:p>
            <a:r>
              <a:rPr lang="en-US" dirty="0"/>
              <a:t>MORE FROM LITERATURE</a:t>
            </a:r>
          </a:p>
        </p:txBody>
      </p:sp>
      <p:sp>
        <p:nvSpPr>
          <p:cNvPr id="3" name="Content Placeholder 2">
            <a:extLst>
              <a:ext uri="{FF2B5EF4-FFF2-40B4-BE49-F238E27FC236}">
                <a16:creationId xmlns:a16="http://schemas.microsoft.com/office/drawing/2014/main" id="{E17D6AFD-B7D1-425B-8B9E-333C70D64835}"/>
              </a:ext>
            </a:extLst>
          </p:cNvPr>
          <p:cNvSpPr>
            <a:spLocks noGrp="1"/>
          </p:cNvSpPr>
          <p:nvPr>
            <p:ph idx="1"/>
          </p:nvPr>
        </p:nvSpPr>
        <p:spPr/>
        <p:txBody>
          <a:bodyPr/>
          <a:lstStyle/>
          <a:p>
            <a:r>
              <a:rPr lang="en-US" dirty="0"/>
              <a:t>AID/GDP:</a:t>
            </a:r>
            <a:r>
              <a:rPr lang="en-US" b="1" dirty="0"/>
              <a:t> </a:t>
            </a:r>
            <a:r>
              <a:rPr lang="en-US" dirty="0"/>
              <a:t>is affected by poverty ratio (quadratic), population and sometime country management variable, 1994 cross country data (Collier and Dollar, 1999)</a:t>
            </a:r>
          </a:p>
          <a:p>
            <a:r>
              <a:rPr lang="en-US" dirty="0"/>
              <a:t>MODE OF AID GIVING: Recipient countries report inefficiencies due to having too many donors</a:t>
            </a:r>
          </a:p>
        </p:txBody>
      </p:sp>
    </p:spTree>
    <p:extLst>
      <p:ext uri="{BB962C8B-B14F-4D97-AF65-F5344CB8AC3E}">
        <p14:creationId xmlns:p14="http://schemas.microsoft.com/office/powerpoint/2010/main" val="3728585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A03AA-6D04-4C3A-9F2B-F58502AA8F98}"/>
              </a:ext>
            </a:extLst>
          </p:cNvPr>
          <p:cNvSpPr>
            <a:spLocks noGrp="1"/>
          </p:cNvSpPr>
          <p:nvPr>
            <p:ph type="title"/>
          </p:nvPr>
        </p:nvSpPr>
        <p:spPr>
          <a:ln>
            <a:solidFill>
              <a:schemeClr val="accent1"/>
            </a:solidFill>
          </a:ln>
        </p:spPr>
        <p:txBody>
          <a:bodyPr>
            <a:normAutofit/>
          </a:bodyPr>
          <a:lstStyle/>
          <a:p>
            <a:r>
              <a:rPr lang="en-US" sz="4200" dirty="0"/>
              <a:t>QUESTIONS!</a:t>
            </a:r>
          </a:p>
        </p:txBody>
      </p:sp>
      <p:sp>
        <p:nvSpPr>
          <p:cNvPr id="3" name="Content Placeholder 2">
            <a:extLst>
              <a:ext uri="{FF2B5EF4-FFF2-40B4-BE49-F238E27FC236}">
                <a16:creationId xmlns:a16="http://schemas.microsoft.com/office/drawing/2014/main" id="{1DD7FB20-6C8C-4D82-99B3-084B514776A8}"/>
              </a:ext>
            </a:extLst>
          </p:cNvPr>
          <p:cNvSpPr>
            <a:spLocks noGrp="1"/>
          </p:cNvSpPr>
          <p:nvPr>
            <p:ph idx="1"/>
          </p:nvPr>
        </p:nvSpPr>
        <p:spPr/>
        <p:txBody>
          <a:bodyPr>
            <a:normAutofit/>
          </a:bodyPr>
          <a:lstStyle/>
          <a:p>
            <a:pPr lvl="1"/>
            <a:r>
              <a:rPr lang="en-US" dirty="0"/>
              <a:t>DO DONORS GIVE AID FOR THE RIGHT MOTIVES?</a:t>
            </a:r>
          </a:p>
          <a:p>
            <a:pPr lvl="2"/>
            <a:r>
              <a:rPr lang="en-US" dirty="0"/>
              <a:t>IMR, POVERTY, RULE OF LAW</a:t>
            </a:r>
          </a:p>
          <a:p>
            <a:pPr lvl="1"/>
            <a:r>
              <a:rPr lang="en-US" dirty="0"/>
              <a:t>WHAT CAUSES TOO MANY DONORS?</a:t>
            </a:r>
          </a:p>
          <a:p>
            <a:pPr lvl="2"/>
            <a:r>
              <a:rPr lang="en-US" dirty="0"/>
              <a:t>IMR, POVERTY OR EMULATION</a:t>
            </a:r>
          </a:p>
          <a:p>
            <a:pPr lvl="1"/>
            <a:r>
              <a:rPr lang="en-US" dirty="0"/>
              <a:t>DO THEY GIVE AID IN SIMILAR WAYS?</a:t>
            </a:r>
          </a:p>
          <a:p>
            <a:pPr lvl="2"/>
            <a:r>
              <a:rPr lang="en-US" dirty="0"/>
              <a:t>ARE THERE PATTERNS TO BE OBSERVED</a:t>
            </a:r>
          </a:p>
          <a:p>
            <a:pPr lvl="1"/>
            <a:r>
              <a:rPr lang="en-US" dirty="0">
                <a:solidFill>
                  <a:srgbClr val="FF0000"/>
                </a:solidFill>
              </a:rPr>
              <a:t>DO GOOD DONORS HAVE SMALLER FEWER RECIPIENTS? META-ANALYSIS, NOT DONE</a:t>
            </a:r>
          </a:p>
          <a:p>
            <a:pPr marL="457200" lvl="1" indent="0">
              <a:buNone/>
            </a:pPr>
            <a:endParaRPr lang="en-US" dirty="0"/>
          </a:p>
          <a:p>
            <a:pPr lvl="1"/>
            <a:endParaRPr lang="en-US" dirty="0"/>
          </a:p>
        </p:txBody>
      </p:sp>
    </p:spTree>
    <p:extLst>
      <p:ext uri="{BB962C8B-B14F-4D97-AF65-F5344CB8AC3E}">
        <p14:creationId xmlns:p14="http://schemas.microsoft.com/office/powerpoint/2010/main" val="1342358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1B4C9-4F12-4530-BDED-2ED4A8387193}"/>
              </a:ext>
            </a:extLst>
          </p:cNvPr>
          <p:cNvSpPr>
            <a:spLocks noGrp="1"/>
          </p:cNvSpPr>
          <p:nvPr>
            <p:ph type="title"/>
          </p:nvPr>
        </p:nvSpPr>
        <p:spPr/>
        <p:txBody>
          <a:bodyPr/>
          <a:lstStyle/>
          <a:p>
            <a:r>
              <a:rPr lang="en-US" dirty="0"/>
              <a:t>WHICH DATA AND WHY?</a:t>
            </a:r>
          </a:p>
        </p:txBody>
      </p:sp>
      <p:sp>
        <p:nvSpPr>
          <p:cNvPr id="3" name="Content Placeholder 2">
            <a:extLst>
              <a:ext uri="{FF2B5EF4-FFF2-40B4-BE49-F238E27FC236}">
                <a16:creationId xmlns:a16="http://schemas.microsoft.com/office/drawing/2014/main" id="{2BF6329A-72DB-47F1-A5A8-5078FDF5A1E3}"/>
              </a:ext>
            </a:extLst>
          </p:cNvPr>
          <p:cNvSpPr>
            <a:spLocks noGrp="1"/>
          </p:cNvSpPr>
          <p:nvPr>
            <p:ph idx="1"/>
          </p:nvPr>
        </p:nvSpPr>
        <p:spPr/>
        <p:txBody>
          <a:bodyPr>
            <a:normAutofit fontScale="85000" lnSpcReduction="20000"/>
          </a:bodyPr>
          <a:lstStyle/>
          <a:p>
            <a:r>
              <a:rPr lang="en-US" dirty="0"/>
              <a:t>DATA USED AID GIVEN SPECIFICALLY FOR REPRODUCTIVE  MATERNAL AND CHILD HEALTH (RMNCH)</a:t>
            </a:r>
          </a:p>
          <a:p>
            <a:pPr lvl="1"/>
            <a:r>
              <a:rPr lang="en-US" dirty="0"/>
              <a:t>Specializing in a sector as have been recommended </a:t>
            </a:r>
          </a:p>
          <a:p>
            <a:r>
              <a:rPr lang="en-US" dirty="0"/>
              <a:t>FEW FIELDS TRACK DATA FOR SPECIFIC TYPE OF AID GIVING</a:t>
            </a:r>
          </a:p>
          <a:p>
            <a:r>
              <a:rPr lang="en-US" dirty="0"/>
              <a:t>RMNCH IS GIVEN FOR SPECIFIC REASONS</a:t>
            </a:r>
          </a:p>
          <a:p>
            <a:pPr lvl="1"/>
            <a:r>
              <a:rPr lang="en-US" dirty="0"/>
              <a:t>Motivations will be easy to determine</a:t>
            </a:r>
          </a:p>
          <a:p>
            <a:r>
              <a:rPr lang="en-US" dirty="0"/>
              <a:t>DATA FROM 2003-2013 </a:t>
            </a:r>
          </a:p>
          <a:p>
            <a:pPr lvl="1"/>
            <a:r>
              <a:rPr lang="en-US" dirty="0"/>
              <a:t>Beginning from the US PEPFAR, All results will be updated to 2015.  Averaged over 3 years and then, 2012-13.  Panel Data. </a:t>
            </a:r>
          </a:p>
          <a:p>
            <a:pPr marL="0" indent="0">
              <a:buNone/>
            </a:pPr>
            <a:endParaRPr lang="en-US" dirty="0"/>
          </a:p>
        </p:txBody>
      </p:sp>
    </p:spTree>
    <p:extLst>
      <p:ext uri="{BB962C8B-B14F-4D97-AF65-F5344CB8AC3E}">
        <p14:creationId xmlns:p14="http://schemas.microsoft.com/office/powerpoint/2010/main" val="3830016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810C9-AB9D-4586-A82B-862CB57AAEC0}"/>
              </a:ext>
            </a:extLst>
          </p:cNvPr>
          <p:cNvSpPr>
            <a:spLocks noGrp="1"/>
          </p:cNvSpPr>
          <p:nvPr>
            <p:ph type="title"/>
          </p:nvPr>
        </p:nvSpPr>
        <p:spPr/>
        <p:txBody>
          <a:bodyPr/>
          <a:lstStyle/>
          <a:p>
            <a:r>
              <a:rPr lang="en-US" dirty="0"/>
              <a:t>TWO MEASURES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81407A4-05A3-4CBE-BCCD-8D1E50269D3B}"/>
                  </a:ext>
                </a:extLst>
              </p:cNvPr>
              <p:cNvSpPr>
                <a:spLocks noGrp="1"/>
              </p:cNvSpPr>
              <p:nvPr>
                <p:ph idx="1"/>
              </p:nvPr>
            </p:nvSpPr>
            <p:spPr>
              <a:xfrm>
                <a:off x="1534696" y="1762812"/>
                <a:ext cx="9520158" cy="4213782"/>
              </a:xfrm>
            </p:spPr>
            <p:txBody>
              <a:bodyPr>
                <a:normAutofit fontScale="92500" lnSpcReduction="20000"/>
              </a:bodyPr>
              <a:lstStyle/>
              <a:p>
                <a:r>
                  <a:rPr lang="en-US" dirty="0"/>
                  <a:t>USE TWO MEASURE TO OBTAIN THE MODALITY OF AID GIVING: Hirschman-Herfindahl (HH) Measure and Theil Measure</a:t>
                </a:r>
              </a:p>
              <a:p>
                <a:r>
                  <a:rPr lang="en-US" dirty="0"/>
                  <a:t>Do recipients get a lot of small donations from many donors: HH Measure, the smaller the measure more the </a:t>
                </a:r>
                <a:r>
                  <a:rPr lang="en-US" b="1" dirty="0"/>
                  <a:t>fragmentation</a:t>
                </a:r>
                <a:r>
                  <a:rPr lang="en-US" dirty="0"/>
                  <a:t>:</a:t>
                </a:r>
              </a:p>
              <a:p>
                <a:pPr marL="457200" lvl="1" indent="0" algn="ctr">
                  <a:buNone/>
                </a:pPr>
                <a:r>
                  <a:rPr lang="en-US" dirty="0"/>
                  <a:t>    </a:t>
                </a: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𝐻𝐻</m:t>
                        </m:r>
                      </m:e>
                      <m:sub>
                        <m:r>
                          <a:rPr lang="en-US" sz="2400" b="0" i="1" smtClean="0">
                            <a:latin typeface="Cambria Math" panose="02040503050406030204" pitchFamily="18" charset="0"/>
                          </a:rPr>
                          <m:t>𝑖</m:t>
                        </m:r>
                      </m:sub>
                    </m:sSub>
                    <m:r>
                      <a:rPr lang="en-US" sz="2400" b="0" i="1" smtClean="0">
                        <a:latin typeface="Cambria Math" panose="02040503050406030204" pitchFamily="18" charset="0"/>
                      </a:rPr>
                      <m:t>=</m:t>
                    </m:r>
                    <m:nary>
                      <m:naryPr>
                        <m:chr m:val="∑"/>
                        <m:ctrlPr>
                          <a:rPr lang="en-US" sz="2400" b="0" i="1" smtClean="0">
                            <a:latin typeface="Cambria Math" panose="02040503050406030204" pitchFamily="18" charset="0"/>
                          </a:rPr>
                        </m:ctrlPr>
                      </m:naryPr>
                      <m:sub>
                        <m:r>
                          <m:rPr>
                            <m:brk m:alnAt="23"/>
                          </m:rPr>
                          <a:rPr lang="en-US" sz="2400" b="0" i="1" smtClean="0">
                            <a:latin typeface="Cambria Math" panose="02040503050406030204" pitchFamily="18" charset="0"/>
                          </a:rPr>
                          <m:t>𝑗</m:t>
                        </m:r>
                        <m:r>
                          <a:rPr lang="en-US" sz="2400" b="0" i="1" smtClean="0">
                            <a:latin typeface="Cambria Math" panose="02040503050406030204" pitchFamily="18" charset="0"/>
                          </a:rPr>
                          <m:t>=1</m:t>
                        </m:r>
                      </m:sub>
                      <m:sup>
                        <m:r>
                          <a:rPr lang="en-US" sz="2400" b="0" i="1" smtClean="0">
                            <a:latin typeface="Cambria Math" panose="02040503050406030204" pitchFamily="18" charset="0"/>
                          </a:rPr>
                          <m:t>𝐽</m:t>
                        </m:r>
                      </m:sup>
                      <m:e>
                        <m:sSup>
                          <m:sSupPr>
                            <m:ctrlPr>
                              <a:rPr lang="en-US" sz="2400" i="1" dirty="0">
                                <a:latin typeface="Cambria Math" panose="02040503050406030204" pitchFamily="18" charset="0"/>
                              </a:rPr>
                            </m:ctrlPr>
                          </m:sSupPr>
                          <m:e>
                            <m:d>
                              <m:dPr>
                                <m:ctrlPr>
                                  <a:rPr lang="en-US" sz="2400" i="1" dirty="0">
                                    <a:latin typeface="Cambria Math" panose="02040503050406030204" pitchFamily="18" charset="0"/>
                                  </a:rPr>
                                </m:ctrlPr>
                              </m:dPr>
                              <m:e>
                                <m:sSub>
                                  <m:sSubPr>
                                    <m:ctrlPr>
                                      <a:rPr lang="en-US" sz="2400" i="1" dirty="0">
                                        <a:latin typeface="Cambria Math" panose="02040503050406030204" pitchFamily="18" charset="0"/>
                                      </a:rPr>
                                    </m:ctrlPr>
                                  </m:sSubPr>
                                  <m:e>
                                    <m:r>
                                      <a:rPr lang="en-US" sz="2400" i="1" dirty="0">
                                        <a:latin typeface="Cambria Math" panose="02040503050406030204" pitchFamily="18" charset="0"/>
                                      </a:rPr>
                                      <m:t>h</m:t>
                                    </m:r>
                                  </m:e>
                                  <m:sub>
                                    <m:r>
                                      <a:rPr lang="en-US" sz="2400" i="1" dirty="0">
                                        <a:latin typeface="Cambria Math" panose="02040503050406030204" pitchFamily="18" charset="0"/>
                                      </a:rPr>
                                      <m:t>𝑖𝑗</m:t>
                                    </m:r>
                                  </m:sub>
                                </m:sSub>
                              </m:e>
                            </m:d>
                          </m:e>
                          <m:sup>
                            <m:r>
                              <a:rPr lang="en-US" sz="2400" i="1" dirty="0">
                                <a:latin typeface="Cambria Math" panose="02040503050406030204" pitchFamily="18" charset="0"/>
                              </a:rPr>
                              <m:t>2</m:t>
                            </m:r>
                          </m:sup>
                        </m:sSup>
                      </m:e>
                    </m:nary>
                  </m:oMath>
                </a14:m>
                <a:endParaRPr lang="en-US" sz="2400" dirty="0"/>
              </a:p>
              <a:p>
                <a:r>
                  <a:rPr lang="en-US" dirty="0"/>
                  <a:t>Do donor give a lot of small amount to a lot of countries: Theil Measure, the smaller the measure the weaker is the concentration, </a:t>
                </a:r>
                <a:r>
                  <a:rPr lang="en-US" b="1" dirty="0"/>
                  <a:t>Proliferation</a:t>
                </a:r>
                <a:r>
                  <a:rPr lang="en-US" dirty="0"/>
                  <a:t>: </a:t>
                </a:r>
              </a:p>
              <a:p>
                <a:pPr marL="0" indent="0" algn="ctr">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𝑗</m:t>
                          </m:r>
                        </m:sub>
                      </m:sSub>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𝐾</m:t>
                          </m:r>
                        </m:den>
                      </m:f>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𝐾</m:t>
                          </m:r>
                        </m:sup>
                        <m:e>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𝑖𝑗</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𝜇</m:t>
                                  </m:r>
                                </m:e>
                                <m:sub>
                                  <m:r>
                                    <a:rPr lang="en-US" b="0" i="1" smtClean="0">
                                      <a:latin typeface="Cambria Math" panose="02040503050406030204" pitchFamily="18" charset="0"/>
                                    </a:rPr>
                                    <m:t>𝑗𝐾</m:t>
                                  </m:r>
                                </m:sub>
                              </m:sSub>
                            </m:den>
                          </m:f>
                          <m:r>
                            <m:rPr>
                              <m:sty m:val="p"/>
                            </m:rPr>
                            <a:rPr lang="en-US" b="0" i="0" smtClean="0">
                              <a:latin typeface="Cambria Math" panose="02040503050406030204" pitchFamily="18" charset="0"/>
                            </a:rPr>
                            <m:t>ln</m:t>
                          </m:r>
                          <m:r>
                            <a:rPr lang="en-US" b="0" i="1" smtClean="0">
                              <a:latin typeface="Cambria Math" panose="02040503050406030204" pitchFamily="18" charset="0"/>
                            </a:rPr>
                            <m: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r>
                                    <a:rPr lang="en-US" b="0" i="1" smtClean="0">
                                      <a:latin typeface="Cambria Math" panose="02040503050406030204" pitchFamily="18" charset="0"/>
                                    </a:rPr>
                                    <m:t>𝑗</m:t>
                                  </m:r>
                                </m:sub>
                              </m:sSub>
                            </m:num>
                            <m:den>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𝜇</m:t>
                                  </m:r>
                                </m:e>
                                <m:sub>
                                  <m:r>
                                    <a:rPr lang="en-US" i="1">
                                      <a:latin typeface="Cambria Math" panose="02040503050406030204" pitchFamily="18" charset="0"/>
                                    </a:rPr>
                                    <m:t>𝑗𝐾</m:t>
                                  </m:r>
                                </m:sub>
                              </m:sSub>
                            </m:den>
                          </m:f>
                          <m:r>
                            <a:rPr lang="en-US" b="0" i="1" smtClean="0">
                              <a:latin typeface="Cambria Math" panose="02040503050406030204" pitchFamily="18" charset="0"/>
                            </a:rPr>
                            <m:t>)</m:t>
                          </m:r>
                        </m:e>
                      </m:nary>
                    </m:oMath>
                  </m:oMathPara>
                </a14:m>
                <a:endParaRPr lang="en-US" dirty="0"/>
              </a:p>
              <a:p>
                <a:pPr marL="0" indent="0" algn="ctr">
                  <a:buNone/>
                </a:pPr>
                <a:endParaRPr lang="en-US" dirty="0"/>
              </a:p>
            </p:txBody>
          </p:sp>
        </mc:Choice>
        <mc:Fallback xmlns="">
          <p:sp>
            <p:nvSpPr>
              <p:cNvPr id="3" name="Content Placeholder 2">
                <a:extLst>
                  <a:ext uri="{FF2B5EF4-FFF2-40B4-BE49-F238E27FC236}">
                    <a16:creationId xmlns:a16="http://schemas.microsoft.com/office/drawing/2014/main" id="{581407A4-05A3-4CBE-BCCD-8D1E50269D3B}"/>
                  </a:ext>
                </a:extLst>
              </p:cNvPr>
              <p:cNvSpPr>
                <a:spLocks noGrp="1" noRot="1" noChangeAspect="1" noMove="1" noResize="1" noEditPoints="1" noAdjustHandles="1" noChangeArrowheads="1" noChangeShapeType="1" noTextEdit="1"/>
              </p:cNvSpPr>
              <p:nvPr>
                <p:ph idx="1"/>
              </p:nvPr>
            </p:nvSpPr>
            <p:spPr>
              <a:xfrm>
                <a:off x="1534696" y="1762812"/>
                <a:ext cx="9520158" cy="4213782"/>
              </a:xfrm>
              <a:blipFill>
                <a:blip r:embed="rId2"/>
                <a:stretch>
                  <a:fillRect l="-769" t="-1013"/>
                </a:stretch>
              </a:blipFill>
            </p:spPr>
            <p:txBody>
              <a:bodyPr/>
              <a:lstStyle/>
              <a:p>
                <a:r>
                  <a:rPr lang="en-US">
                    <a:noFill/>
                  </a:rPr>
                  <a:t> </a:t>
                </a:r>
              </a:p>
            </p:txBody>
          </p:sp>
        </mc:Fallback>
      </mc:AlternateContent>
    </p:spTree>
    <p:extLst>
      <p:ext uri="{BB962C8B-B14F-4D97-AF65-F5344CB8AC3E}">
        <p14:creationId xmlns:p14="http://schemas.microsoft.com/office/powerpoint/2010/main" val="4283694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E124043-43F4-4ABD-8AA6-167E267759B4}"/>
              </a:ext>
            </a:extLst>
          </p:cNvPr>
          <p:cNvGraphicFramePr>
            <a:graphicFrameLocks noGrp="1"/>
          </p:cNvGraphicFramePr>
          <p:nvPr>
            <p:extLst>
              <p:ext uri="{D42A27DB-BD31-4B8C-83A1-F6EECF244321}">
                <p14:modId xmlns:p14="http://schemas.microsoft.com/office/powerpoint/2010/main" val="2384020631"/>
              </p:ext>
            </p:extLst>
          </p:nvPr>
        </p:nvGraphicFramePr>
        <p:xfrm>
          <a:off x="0" y="719666"/>
          <a:ext cx="11906252" cy="5506510"/>
        </p:xfrm>
        <a:graphic>
          <a:graphicData uri="http://schemas.openxmlformats.org/drawingml/2006/table">
            <a:tbl>
              <a:tblPr firstRow="1" bandRow="1">
                <a:tableStyleId>{F5AB1C69-6EDB-4FF4-983F-18BD219EF322}</a:tableStyleId>
              </a:tblPr>
              <a:tblGrid>
                <a:gridCol w="1202650">
                  <a:extLst>
                    <a:ext uri="{9D8B030D-6E8A-4147-A177-3AD203B41FA5}">
                      <a16:colId xmlns:a16="http://schemas.microsoft.com/office/drawing/2014/main" val="1465722964"/>
                    </a:ext>
                  </a:extLst>
                </a:gridCol>
                <a:gridCol w="1443183">
                  <a:extLst>
                    <a:ext uri="{9D8B030D-6E8A-4147-A177-3AD203B41FA5}">
                      <a16:colId xmlns:a16="http://schemas.microsoft.com/office/drawing/2014/main" val="28795296"/>
                    </a:ext>
                  </a:extLst>
                </a:gridCol>
                <a:gridCol w="1322917">
                  <a:extLst>
                    <a:ext uri="{9D8B030D-6E8A-4147-A177-3AD203B41FA5}">
                      <a16:colId xmlns:a16="http://schemas.microsoft.com/office/drawing/2014/main" val="3079446747"/>
                    </a:ext>
                  </a:extLst>
                </a:gridCol>
                <a:gridCol w="1322917">
                  <a:extLst>
                    <a:ext uri="{9D8B030D-6E8A-4147-A177-3AD203B41FA5}">
                      <a16:colId xmlns:a16="http://schemas.microsoft.com/office/drawing/2014/main" val="3950206372"/>
                    </a:ext>
                  </a:extLst>
                </a:gridCol>
                <a:gridCol w="1322917">
                  <a:extLst>
                    <a:ext uri="{9D8B030D-6E8A-4147-A177-3AD203B41FA5}">
                      <a16:colId xmlns:a16="http://schemas.microsoft.com/office/drawing/2014/main" val="427528843"/>
                    </a:ext>
                  </a:extLst>
                </a:gridCol>
                <a:gridCol w="1322917">
                  <a:extLst>
                    <a:ext uri="{9D8B030D-6E8A-4147-A177-3AD203B41FA5}">
                      <a16:colId xmlns:a16="http://schemas.microsoft.com/office/drawing/2014/main" val="113410887"/>
                    </a:ext>
                  </a:extLst>
                </a:gridCol>
                <a:gridCol w="1322917">
                  <a:extLst>
                    <a:ext uri="{9D8B030D-6E8A-4147-A177-3AD203B41FA5}">
                      <a16:colId xmlns:a16="http://schemas.microsoft.com/office/drawing/2014/main" val="423070066"/>
                    </a:ext>
                  </a:extLst>
                </a:gridCol>
                <a:gridCol w="1322917">
                  <a:extLst>
                    <a:ext uri="{9D8B030D-6E8A-4147-A177-3AD203B41FA5}">
                      <a16:colId xmlns:a16="http://schemas.microsoft.com/office/drawing/2014/main" val="2847671289"/>
                    </a:ext>
                  </a:extLst>
                </a:gridCol>
                <a:gridCol w="1322917">
                  <a:extLst>
                    <a:ext uri="{9D8B030D-6E8A-4147-A177-3AD203B41FA5}">
                      <a16:colId xmlns:a16="http://schemas.microsoft.com/office/drawing/2014/main" val="1539147989"/>
                    </a:ext>
                  </a:extLst>
                </a:gridCol>
              </a:tblGrid>
              <a:tr h="846667">
                <a:tc>
                  <a:txBody>
                    <a:bodyPr/>
                    <a:lstStyle/>
                    <a:p>
                      <a:pPr algn="ctr"/>
                      <a:r>
                        <a:rPr lang="en-US" dirty="0"/>
                        <a:t>`</a:t>
                      </a:r>
                    </a:p>
                  </a:txBody>
                  <a:tcPr/>
                </a:tc>
                <a:tc>
                  <a:txBody>
                    <a:bodyPr/>
                    <a:lstStyle/>
                    <a:p>
                      <a:pPr algn="ctr"/>
                      <a:r>
                        <a:rPr lang="en-US" dirty="0"/>
                        <a:t>Avg. no of donor per recipient/Total</a:t>
                      </a:r>
                    </a:p>
                  </a:txBody>
                  <a:tcPr/>
                </a:tc>
                <a:tc>
                  <a:txBody>
                    <a:bodyPr/>
                    <a:lstStyle/>
                    <a:p>
                      <a:pPr algn="ctr"/>
                      <a:r>
                        <a:rPr lang="en-US" dirty="0"/>
                        <a:t>Total yearly Aid</a:t>
                      </a:r>
                    </a:p>
                    <a:p>
                      <a:pPr algn="ctr"/>
                      <a:r>
                        <a:rPr lang="en-US" dirty="0"/>
                        <a:t>(in Billion US$)</a:t>
                      </a:r>
                    </a:p>
                  </a:txBody>
                  <a:tcPr/>
                </a:tc>
                <a:tc>
                  <a:txBody>
                    <a:bodyPr/>
                    <a:lstStyle/>
                    <a:p>
                      <a:pPr algn="ctr"/>
                      <a:r>
                        <a:rPr lang="en-US" dirty="0"/>
                        <a:t>Per-capita Aid</a:t>
                      </a:r>
                    </a:p>
                  </a:txBody>
                  <a:tcPr/>
                </a:tc>
                <a:tc>
                  <a:txBody>
                    <a:bodyPr/>
                    <a:lstStyle/>
                    <a:p>
                      <a:pPr algn="ctr"/>
                      <a:r>
                        <a:rPr lang="en-US" dirty="0"/>
                        <a:t>HH-index</a:t>
                      </a:r>
                    </a:p>
                  </a:txBody>
                  <a:tcPr/>
                </a:tc>
                <a:tc>
                  <a:txBody>
                    <a:bodyPr/>
                    <a:lstStyle/>
                    <a:p>
                      <a:pPr algn="ctr"/>
                      <a:r>
                        <a:rPr lang="en-US" dirty="0"/>
                        <a:t>Average Number of Recipients</a:t>
                      </a:r>
                    </a:p>
                  </a:txBody>
                  <a:tcPr/>
                </a:tc>
                <a:tc>
                  <a:txBody>
                    <a:bodyPr/>
                    <a:lstStyle/>
                    <a:p>
                      <a:pPr algn="ctr"/>
                      <a:r>
                        <a:rPr lang="en-US" dirty="0"/>
                        <a:t>Theil Index</a:t>
                      </a:r>
                    </a:p>
                  </a:txBody>
                  <a:tcPr/>
                </a:tc>
                <a:tc>
                  <a:txBody>
                    <a:bodyPr/>
                    <a:lstStyle/>
                    <a:p>
                      <a:pPr algn="ctr"/>
                      <a:r>
                        <a:rPr lang="en-US" dirty="0"/>
                        <a:t>Average Recipient GDP/PPP</a:t>
                      </a:r>
                    </a:p>
                  </a:txBody>
                  <a:tcPr/>
                </a:tc>
                <a:tc>
                  <a:txBody>
                    <a:bodyPr/>
                    <a:lstStyle/>
                    <a:p>
                      <a:pPr algn="ctr"/>
                      <a:r>
                        <a:rPr lang="en-US" dirty="0"/>
                        <a:t>Average Recipient IMR</a:t>
                      </a:r>
                    </a:p>
                  </a:txBody>
                  <a:tcPr/>
                </a:tc>
                <a:extLst>
                  <a:ext uri="{0D108BD9-81ED-4DB2-BD59-A6C34878D82A}">
                    <a16:rowId xmlns:a16="http://schemas.microsoft.com/office/drawing/2014/main" val="3806853367"/>
                  </a:ext>
                </a:extLst>
              </a:tr>
              <a:tr h="846667">
                <a:tc>
                  <a:txBody>
                    <a:bodyPr/>
                    <a:lstStyle/>
                    <a:p>
                      <a:r>
                        <a:rPr lang="en-US" dirty="0"/>
                        <a:t>2003-05</a:t>
                      </a:r>
                    </a:p>
                  </a:txBody>
                  <a:tcPr anchor="ctr"/>
                </a:tc>
                <a:tc>
                  <a:txBody>
                    <a:bodyPr/>
                    <a:lstStyle/>
                    <a:p>
                      <a:pPr algn="ctr"/>
                      <a:r>
                        <a:rPr lang="en-US" dirty="0"/>
                        <a:t>20/29</a:t>
                      </a:r>
                    </a:p>
                  </a:txBody>
                  <a:tcPr anchor="ctr"/>
                </a:tc>
                <a:tc>
                  <a:txBody>
                    <a:bodyPr/>
                    <a:lstStyle/>
                    <a:p>
                      <a:pPr algn="ctr"/>
                      <a:r>
                        <a:rPr lang="en-US" dirty="0"/>
                        <a:t>4.9 </a:t>
                      </a:r>
                    </a:p>
                  </a:txBody>
                  <a:tcPr anchor="ctr"/>
                </a:tc>
                <a:tc>
                  <a:txBody>
                    <a:bodyPr/>
                    <a:lstStyle/>
                    <a:p>
                      <a:pPr algn="ctr"/>
                      <a:r>
                        <a:rPr lang="en-US" dirty="0"/>
                        <a:t>2.5</a:t>
                      </a:r>
                    </a:p>
                  </a:txBody>
                  <a:tcPr anchor="ctr"/>
                </a:tc>
                <a:tc>
                  <a:txBody>
                    <a:bodyPr/>
                    <a:lstStyle/>
                    <a:p>
                      <a:pPr algn="ctr"/>
                      <a:r>
                        <a:rPr lang="en-US" dirty="0"/>
                        <a:t>0.277</a:t>
                      </a:r>
                    </a:p>
                  </a:txBody>
                  <a:tcPr anchor="ctr"/>
                </a:tc>
                <a:tc>
                  <a:txBody>
                    <a:bodyPr/>
                    <a:lstStyle/>
                    <a:p>
                      <a:pPr algn="ctr"/>
                      <a:r>
                        <a:rPr lang="en-US" dirty="0"/>
                        <a:t>117</a:t>
                      </a:r>
                    </a:p>
                  </a:txBody>
                  <a:tcPr anchor="ctr"/>
                </a:tc>
                <a:tc>
                  <a:txBody>
                    <a:bodyPr/>
                    <a:lstStyle/>
                    <a:p>
                      <a:pPr algn="ctr"/>
                      <a:r>
                        <a:rPr lang="en-US" dirty="0"/>
                        <a:t>0.162</a:t>
                      </a:r>
                    </a:p>
                  </a:txBody>
                  <a:tcPr anchor="ctr"/>
                </a:tc>
                <a:tc>
                  <a:txBody>
                    <a:bodyPr/>
                    <a:lstStyle/>
                    <a:p>
                      <a:pPr algn="ctr"/>
                      <a:r>
                        <a:rPr lang="en-US" dirty="0"/>
                        <a:t>5199</a:t>
                      </a:r>
                    </a:p>
                  </a:txBody>
                  <a:tcPr anchor="ctr"/>
                </a:tc>
                <a:tc>
                  <a:txBody>
                    <a:bodyPr/>
                    <a:lstStyle/>
                    <a:p>
                      <a:pPr algn="ctr"/>
                      <a:r>
                        <a:rPr lang="en-US" dirty="0"/>
                        <a:t>50</a:t>
                      </a:r>
                    </a:p>
                  </a:txBody>
                  <a:tcPr anchor="ctr"/>
                </a:tc>
                <a:extLst>
                  <a:ext uri="{0D108BD9-81ED-4DB2-BD59-A6C34878D82A}">
                    <a16:rowId xmlns:a16="http://schemas.microsoft.com/office/drawing/2014/main" val="2152801156"/>
                  </a:ext>
                </a:extLst>
              </a:tr>
              <a:tr h="931122">
                <a:tc>
                  <a:txBody>
                    <a:bodyPr/>
                    <a:lstStyle/>
                    <a:p>
                      <a:r>
                        <a:rPr lang="en-US" dirty="0"/>
                        <a:t>2006-08</a:t>
                      </a:r>
                    </a:p>
                  </a:txBody>
                  <a:tcPr anchor="ctr"/>
                </a:tc>
                <a:tc>
                  <a:txBody>
                    <a:bodyPr/>
                    <a:lstStyle/>
                    <a:p>
                      <a:pPr algn="ctr"/>
                      <a:r>
                        <a:rPr lang="en-US" dirty="0"/>
                        <a:t>22.5/33</a:t>
                      </a:r>
                    </a:p>
                  </a:txBody>
                  <a:tcPr anchor="ctr"/>
                </a:tc>
                <a:tc>
                  <a:txBody>
                    <a:bodyPr/>
                    <a:lstStyle/>
                    <a:p>
                      <a:pPr algn="ctr"/>
                      <a:r>
                        <a:rPr lang="en-US" dirty="0"/>
                        <a:t>6.65</a:t>
                      </a:r>
                    </a:p>
                  </a:txBody>
                  <a:tcPr anchor="ctr"/>
                </a:tc>
                <a:tc>
                  <a:txBody>
                    <a:bodyPr/>
                    <a:lstStyle/>
                    <a:p>
                      <a:pPr algn="ctr"/>
                      <a:r>
                        <a:rPr lang="en-US" dirty="0"/>
                        <a:t>4.19</a:t>
                      </a:r>
                    </a:p>
                  </a:txBody>
                  <a:tcPr anchor="ctr"/>
                </a:tc>
                <a:tc>
                  <a:txBody>
                    <a:bodyPr/>
                    <a:lstStyle/>
                    <a:p>
                      <a:pPr algn="ctr"/>
                      <a:r>
                        <a:rPr lang="en-US" dirty="0"/>
                        <a:t>0.305</a:t>
                      </a:r>
                    </a:p>
                  </a:txBody>
                  <a:tcPr anchor="ctr"/>
                </a:tc>
                <a:tc>
                  <a:txBody>
                    <a:bodyPr/>
                    <a:lstStyle/>
                    <a:p>
                      <a:pPr algn="ctr"/>
                      <a:r>
                        <a:rPr lang="en-US" dirty="0"/>
                        <a:t>116</a:t>
                      </a:r>
                    </a:p>
                  </a:txBody>
                  <a:tcPr anchor="ctr"/>
                </a:tc>
                <a:tc>
                  <a:txBody>
                    <a:bodyPr/>
                    <a:lstStyle/>
                    <a:p>
                      <a:pPr algn="ctr"/>
                      <a:r>
                        <a:rPr lang="en-US" dirty="0"/>
                        <a:t>0.147</a:t>
                      </a:r>
                    </a:p>
                  </a:txBody>
                  <a:tcPr anchor="ctr"/>
                </a:tc>
                <a:tc>
                  <a:txBody>
                    <a:bodyPr/>
                    <a:lstStyle/>
                    <a:p>
                      <a:pPr algn="ctr"/>
                      <a:r>
                        <a:rPr lang="en-US" dirty="0"/>
                        <a:t>5274</a:t>
                      </a:r>
                    </a:p>
                  </a:txBody>
                  <a:tcPr anchor="ctr"/>
                </a:tc>
                <a:tc>
                  <a:txBody>
                    <a:bodyPr/>
                    <a:lstStyle/>
                    <a:p>
                      <a:pPr algn="ctr"/>
                      <a:r>
                        <a:rPr lang="en-US" dirty="0"/>
                        <a:t>47</a:t>
                      </a:r>
                    </a:p>
                  </a:txBody>
                  <a:tcPr anchor="ctr"/>
                </a:tc>
                <a:extLst>
                  <a:ext uri="{0D108BD9-81ED-4DB2-BD59-A6C34878D82A}">
                    <a16:rowId xmlns:a16="http://schemas.microsoft.com/office/drawing/2014/main" val="272163348"/>
                  </a:ext>
                </a:extLst>
              </a:tr>
              <a:tr h="846667">
                <a:tc>
                  <a:txBody>
                    <a:bodyPr/>
                    <a:lstStyle/>
                    <a:p>
                      <a:r>
                        <a:rPr lang="en-US" dirty="0"/>
                        <a:t>2009-11</a:t>
                      </a:r>
                    </a:p>
                  </a:txBody>
                  <a:tcPr anchor="ctr"/>
                </a:tc>
                <a:tc>
                  <a:txBody>
                    <a:bodyPr/>
                    <a:lstStyle/>
                    <a:p>
                      <a:pPr algn="ctr"/>
                      <a:r>
                        <a:rPr lang="en-US" dirty="0"/>
                        <a:t>27.15/39</a:t>
                      </a:r>
                    </a:p>
                  </a:txBody>
                  <a:tcPr anchor="ctr"/>
                </a:tc>
                <a:tc>
                  <a:txBody>
                    <a:bodyPr/>
                    <a:lstStyle/>
                    <a:p>
                      <a:pPr algn="ctr"/>
                      <a:r>
                        <a:rPr lang="en-US" dirty="0"/>
                        <a:t>8.5</a:t>
                      </a:r>
                    </a:p>
                  </a:txBody>
                  <a:tcPr anchor="ctr"/>
                </a:tc>
                <a:tc>
                  <a:txBody>
                    <a:bodyPr/>
                    <a:lstStyle/>
                    <a:p>
                      <a:pPr algn="ctr"/>
                      <a:r>
                        <a:rPr lang="en-US" dirty="0"/>
                        <a:t>6.02</a:t>
                      </a:r>
                    </a:p>
                  </a:txBody>
                  <a:tcPr anchor="ctr"/>
                </a:tc>
                <a:tc>
                  <a:txBody>
                    <a:bodyPr/>
                    <a:lstStyle/>
                    <a:p>
                      <a:pPr algn="ctr"/>
                      <a:r>
                        <a:rPr lang="en-US" dirty="0"/>
                        <a:t>0.262</a:t>
                      </a:r>
                    </a:p>
                  </a:txBody>
                  <a:tcPr anchor="ctr"/>
                </a:tc>
                <a:tc>
                  <a:txBody>
                    <a:bodyPr/>
                    <a:lstStyle/>
                    <a:p>
                      <a:pPr algn="ctr"/>
                      <a:r>
                        <a:rPr lang="en-US" dirty="0"/>
                        <a:t>115</a:t>
                      </a:r>
                    </a:p>
                  </a:txBody>
                  <a:tcPr anchor="ctr"/>
                </a:tc>
                <a:tc>
                  <a:txBody>
                    <a:bodyPr/>
                    <a:lstStyle/>
                    <a:p>
                      <a:pPr algn="ctr"/>
                      <a:r>
                        <a:rPr lang="en-US" dirty="0"/>
                        <a:t>0.110</a:t>
                      </a:r>
                    </a:p>
                  </a:txBody>
                  <a:tcPr anchor="ctr"/>
                </a:tc>
                <a:tc>
                  <a:txBody>
                    <a:bodyPr/>
                    <a:lstStyle/>
                    <a:p>
                      <a:pPr algn="ctr"/>
                      <a:r>
                        <a:rPr lang="en-US" dirty="0"/>
                        <a:t>5052</a:t>
                      </a:r>
                    </a:p>
                  </a:txBody>
                  <a:tcPr anchor="ctr"/>
                </a:tc>
                <a:tc>
                  <a:txBody>
                    <a:bodyPr/>
                    <a:lstStyle/>
                    <a:p>
                      <a:pPr algn="ctr"/>
                      <a:r>
                        <a:rPr lang="en-US" dirty="0"/>
                        <a:t>45</a:t>
                      </a:r>
                    </a:p>
                  </a:txBody>
                  <a:tcPr anchor="ctr"/>
                </a:tc>
                <a:extLst>
                  <a:ext uri="{0D108BD9-81ED-4DB2-BD59-A6C34878D82A}">
                    <a16:rowId xmlns:a16="http://schemas.microsoft.com/office/drawing/2014/main" val="2507670387"/>
                  </a:ext>
                </a:extLst>
              </a:tr>
              <a:tr h="846667">
                <a:tc>
                  <a:txBody>
                    <a:bodyPr/>
                    <a:lstStyle/>
                    <a:p>
                      <a:r>
                        <a:rPr lang="en-US" dirty="0"/>
                        <a:t>2012-13</a:t>
                      </a:r>
                    </a:p>
                  </a:txBody>
                  <a:tcPr anchor="ctr"/>
                </a:tc>
                <a:tc>
                  <a:txBody>
                    <a:bodyPr/>
                    <a:lstStyle/>
                    <a:p>
                      <a:pPr algn="ctr"/>
                      <a:r>
                        <a:rPr lang="en-US" dirty="0"/>
                        <a:t>25/46</a:t>
                      </a:r>
                    </a:p>
                  </a:txBody>
                  <a:tcPr anchor="ctr"/>
                </a:tc>
                <a:tc>
                  <a:txBody>
                    <a:bodyPr/>
                    <a:lstStyle/>
                    <a:p>
                      <a:pPr algn="ctr"/>
                      <a:r>
                        <a:rPr lang="en-US" dirty="0"/>
                        <a:t>10.45</a:t>
                      </a:r>
                    </a:p>
                  </a:txBody>
                  <a:tcPr anchor="ctr"/>
                </a:tc>
                <a:tc>
                  <a:txBody>
                    <a:bodyPr/>
                    <a:lstStyle/>
                    <a:p>
                      <a:pPr algn="ctr"/>
                      <a:r>
                        <a:rPr lang="en-US" dirty="0"/>
                        <a:t>6.702</a:t>
                      </a:r>
                    </a:p>
                  </a:txBody>
                  <a:tcPr anchor="ctr"/>
                </a:tc>
                <a:tc>
                  <a:txBody>
                    <a:bodyPr/>
                    <a:lstStyle/>
                    <a:p>
                      <a:pPr algn="ctr"/>
                      <a:r>
                        <a:rPr lang="en-US" dirty="0"/>
                        <a:t>0.341</a:t>
                      </a:r>
                    </a:p>
                  </a:txBody>
                  <a:tcPr anchor="ctr"/>
                </a:tc>
                <a:tc>
                  <a:txBody>
                    <a:bodyPr/>
                    <a:lstStyle/>
                    <a:p>
                      <a:pPr algn="ctr"/>
                      <a:r>
                        <a:rPr lang="en-US" dirty="0"/>
                        <a:t>112</a:t>
                      </a:r>
                    </a:p>
                  </a:txBody>
                  <a:tcPr anchor="ctr"/>
                </a:tc>
                <a:tc>
                  <a:txBody>
                    <a:bodyPr/>
                    <a:lstStyle/>
                    <a:p>
                      <a:pPr algn="ctr"/>
                      <a:r>
                        <a:rPr lang="en-US" dirty="0"/>
                        <a:t>0.142</a:t>
                      </a:r>
                    </a:p>
                  </a:txBody>
                  <a:tcPr anchor="ctr"/>
                </a:tc>
                <a:tc>
                  <a:txBody>
                    <a:bodyPr/>
                    <a:lstStyle/>
                    <a:p>
                      <a:pPr algn="ctr"/>
                      <a:r>
                        <a:rPr lang="en-US" dirty="0"/>
                        <a:t>5428</a:t>
                      </a:r>
                    </a:p>
                  </a:txBody>
                  <a:tcPr anchor="ctr"/>
                </a:tc>
                <a:tc>
                  <a:txBody>
                    <a:bodyPr/>
                    <a:lstStyle/>
                    <a:p>
                      <a:pPr algn="ctr"/>
                      <a:r>
                        <a:rPr lang="en-US" dirty="0"/>
                        <a:t>40</a:t>
                      </a:r>
                    </a:p>
                  </a:txBody>
                  <a:tcPr anchor="ctr"/>
                </a:tc>
                <a:extLst>
                  <a:ext uri="{0D108BD9-81ED-4DB2-BD59-A6C34878D82A}">
                    <a16:rowId xmlns:a16="http://schemas.microsoft.com/office/drawing/2014/main" val="1326955211"/>
                  </a:ext>
                </a:extLst>
              </a:tr>
              <a:tr h="846667">
                <a:tc gridSpan="9">
                  <a:txBody>
                    <a:bodyPr/>
                    <a:lstStyle/>
                    <a:p>
                      <a:r>
                        <a:rPr lang="en-US" sz="2000" dirty="0"/>
                        <a:t>India PPP: 3004-5143,           No. of Donor: 28-34,       Per-capita Aid:  0.34 to 0.34,     IMR: 57-41</a:t>
                      </a:r>
                    </a:p>
                    <a:p>
                      <a:r>
                        <a:rPr lang="en-US" sz="2000" dirty="0"/>
                        <a:t>Tanzania PPP: 1750-2335,     No. of Donor: 28-38,        Per-capita Aid: 3.44-10.52         IMR: 63-37.53</a:t>
                      </a:r>
                    </a:p>
                  </a:txBody>
                  <a:tcPr/>
                </a:tc>
                <a:tc hMerge="1">
                  <a:txBody>
                    <a:bodyPr/>
                    <a:lstStyle/>
                    <a:p>
                      <a:endParaRPr lang="en-US" dirty="0"/>
                    </a:p>
                  </a:txBody>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ctr"/>
                      <a:endParaRPr lang="en-US" dirty="0"/>
                    </a:p>
                  </a:txBody>
                  <a:tcPr/>
                </a:tc>
                <a:extLst>
                  <a:ext uri="{0D108BD9-81ED-4DB2-BD59-A6C34878D82A}">
                    <a16:rowId xmlns:a16="http://schemas.microsoft.com/office/drawing/2014/main" val="380833445"/>
                  </a:ext>
                </a:extLst>
              </a:tr>
            </a:tbl>
          </a:graphicData>
        </a:graphic>
      </p:graphicFrame>
    </p:spTree>
    <p:extLst>
      <p:ext uri="{BB962C8B-B14F-4D97-AF65-F5344CB8AC3E}">
        <p14:creationId xmlns:p14="http://schemas.microsoft.com/office/powerpoint/2010/main" val="619270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43AD0-B343-425E-A49E-DCC18EC56700}"/>
              </a:ext>
            </a:extLst>
          </p:cNvPr>
          <p:cNvSpPr>
            <a:spLocks noGrp="1"/>
          </p:cNvSpPr>
          <p:nvPr>
            <p:ph type="title"/>
          </p:nvPr>
        </p:nvSpPr>
        <p:spPr/>
        <p:txBody>
          <a:bodyPr/>
          <a:lstStyle/>
          <a:p>
            <a:r>
              <a:rPr lang="en-US" dirty="0"/>
              <a:t>RMNCH funding in Tanzania</a:t>
            </a:r>
          </a:p>
        </p:txBody>
      </p:sp>
      <p:sp>
        <p:nvSpPr>
          <p:cNvPr id="3" name="Content Placeholder 2">
            <a:extLst>
              <a:ext uri="{FF2B5EF4-FFF2-40B4-BE49-F238E27FC236}">
                <a16:creationId xmlns:a16="http://schemas.microsoft.com/office/drawing/2014/main" id="{8EF861D8-B407-4D7C-B4F2-27F30F6C4372}"/>
              </a:ext>
            </a:extLst>
          </p:cNvPr>
          <p:cNvSpPr>
            <a:spLocks noGrp="1"/>
          </p:cNvSpPr>
          <p:nvPr>
            <p:ph idx="1"/>
          </p:nvPr>
        </p:nvSpPr>
        <p:spPr/>
        <p:txBody>
          <a:bodyPr/>
          <a:lstStyle/>
          <a:p>
            <a:r>
              <a:rPr lang="en-US" dirty="0"/>
              <a:t>MCH funding is a large portion of health expenditure, basket funding in place for (03-11?) decreases aid fragmentation--HH Index, PEPFAR US increase-a larger concentration</a:t>
            </a:r>
          </a:p>
          <a:p>
            <a:endParaRPr lang="en-US" dirty="0"/>
          </a:p>
        </p:txBody>
      </p:sp>
      <p:graphicFrame>
        <p:nvGraphicFramePr>
          <p:cNvPr id="5" name="Table 4">
            <a:extLst>
              <a:ext uri="{FF2B5EF4-FFF2-40B4-BE49-F238E27FC236}">
                <a16:creationId xmlns:a16="http://schemas.microsoft.com/office/drawing/2014/main" id="{C5206264-52D2-4C29-B71A-50C76F21D670}"/>
              </a:ext>
            </a:extLst>
          </p:cNvPr>
          <p:cNvGraphicFramePr>
            <a:graphicFrameLocks noGrp="1"/>
          </p:cNvGraphicFramePr>
          <p:nvPr>
            <p:extLst>
              <p:ext uri="{D42A27DB-BD31-4B8C-83A1-F6EECF244321}">
                <p14:modId xmlns:p14="http://schemas.microsoft.com/office/powerpoint/2010/main" val="3720207218"/>
              </p:ext>
            </p:extLst>
          </p:nvPr>
        </p:nvGraphicFramePr>
        <p:xfrm>
          <a:off x="1269507" y="2886263"/>
          <a:ext cx="9987377" cy="2742060"/>
        </p:xfrm>
        <a:graphic>
          <a:graphicData uri="http://schemas.openxmlformats.org/drawingml/2006/table">
            <a:tbl>
              <a:tblPr firstRow="1">
                <a:tableStyleId>{F2DE63D5-997A-4646-A377-4702673A728D}</a:tableStyleId>
              </a:tblPr>
              <a:tblGrid>
                <a:gridCol w="1318731">
                  <a:extLst>
                    <a:ext uri="{9D8B030D-6E8A-4147-A177-3AD203B41FA5}">
                      <a16:colId xmlns:a16="http://schemas.microsoft.com/office/drawing/2014/main" val="3136441869"/>
                    </a:ext>
                  </a:extLst>
                </a:gridCol>
                <a:gridCol w="1357368">
                  <a:extLst>
                    <a:ext uri="{9D8B030D-6E8A-4147-A177-3AD203B41FA5}">
                      <a16:colId xmlns:a16="http://schemas.microsoft.com/office/drawing/2014/main" val="3596019435"/>
                    </a:ext>
                  </a:extLst>
                </a:gridCol>
                <a:gridCol w="971753">
                  <a:extLst>
                    <a:ext uri="{9D8B030D-6E8A-4147-A177-3AD203B41FA5}">
                      <a16:colId xmlns:a16="http://schemas.microsoft.com/office/drawing/2014/main" val="2194925994"/>
                    </a:ext>
                  </a:extLst>
                </a:gridCol>
                <a:gridCol w="1214151">
                  <a:extLst>
                    <a:ext uri="{9D8B030D-6E8A-4147-A177-3AD203B41FA5}">
                      <a16:colId xmlns:a16="http://schemas.microsoft.com/office/drawing/2014/main" val="1678281001"/>
                    </a:ext>
                  </a:extLst>
                </a:gridCol>
                <a:gridCol w="1623982">
                  <a:extLst>
                    <a:ext uri="{9D8B030D-6E8A-4147-A177-3AD203B41FA5}">
                      <a16:colId xmlns:a16="http://schemas.microsoft.com/office/drawing/2014/main" val="2652296316"/>
                    </a:ext>
                  </a:extLst>
                </a:gridCol>
                <a:gridCol w="1095150">
                  <a:extLst>
                    <a:ext uri="{9D8B030D-6E8A-4147-A177-3AD203B41FA5}">
                      <a16:colId xmlns:a16="http://schemas.microsoft.com/office/drawing/2014/main" val="4170190180"/>
                    </a:ext>
                  </a:extLst>
                </a:gridCol>
                <a:gridCol w="1357368">
                  <a:extLst>
                    <a:ext uri="{9D8B030D-6E8A-4147-A177-3AD203B41FA5}">
                      <a16:colId xmlns:a16="http://schemas.microsoft.com/office/drawing/2014/main" val="234417086"/>
                    </a:ext>
                  </a:extLst>
                </a:gridCol>
                <a:gridCol w="1048874">
                  <a:extLst>
                    <a:ext uri="{9D8B030D-6E8A-4147-A177-3AD203B41FA5}">
                      <a16:colId xmlns:a16="http://schemas.microsoft.com/office/drawing/2014/main" val="2337635963"/>
                    </a:ext>
                  </a:extLst>
                </a:gridCol>
              </a:tblGrid>
              <a:tr h="745724">
                <a:tc>
                  <a:txBody>
                    <a:bodyPr/>
                    <a:lstStyle/>
                    <a:p>
                      <a:pPr algn="ctr" fontAlgn="b"/>
                      <a:r>
                        <a:rPr lang="en-US" sz="1800" u="none" strike="noStrike" dirty="0">
                          <a:effectLst/>
                        </a:rPr>
                        <a:t>Year</a:t>
                      </a:r>
                      <a:endParaRPr lang="en-US" sz="1800" b="1" i="0" u="none" strike="noStrike" dirty="0">
                        <a:solidFill>
                          <a:srgbClr val="000000"/>
                        </a:solidFill>
                        <a:effectLst/>
                        <a:latin typeface="Book Antiqua" panose="02040602050305030304" pitchFamily="18" charset="0"/>
                      </a:endParaRPr>
                    </a:p>
                  </a:txBody>
                  <a:tcPr marL="7620" marR="7620" marT="7620" marB="0" anchor="b"/>
                </a:tc>
                <a:tc>
                  <a:txBody>
                    <a:bodyPr/>
                    <a:lstStyle/>
                    <a:p>
                      <a:pPr algn="ctr" fontAlgn="b"/>
                      <a:r>
                        <a:rPr lang="en-US" sz="1800" u="none" strike="noStrike">
                          <a:effectLst/>
                        </a:rPr>
                        <a:t>No of Donor</a:t>
                      </a:r>
                      <a:endParaRPr lang="en-US" sz="1800" b="1" i="0" u="none" strike="noStrike">
                        <a:solidFill>
                          <a:srgbClr val="000000"/>
                        </a:solidFill>
                        <a:effectLst/>
                        <a:latin typeface="Book Antiqua" panose="02040602050305030304" pitchFamily="18" charset="0"/>
                      </a:endParaRPr>
                    </a:p>
                  </a:txBody>
                  <a:tcPr marL="7620" marR="7620" marT="7620" marB="0" anchor="b"/>
                </a:tc>
                <a:tc>
                  <a:txBody>
                    <a:bodyPr/>
                    <a:lstStyle/>
                    <a:p>
                      <a:pPr algn="ctr" fontAlgn="b"/>
                      <a:r>
                        <a:rPr lang="en-US" sz="1800" u="none" strike="noStrike">
                          <a:effectLst/>
                        </a:rPr>
                        <a:t>HH-index</a:t>
                      </a:r>
                      <a:endParaRPr lang="en-US" sz="1800" b="1" i="0" u="none" strike="noStrike">
                        <a:solidFill>
                          <a:srgbClr val="000000"/>
                        </a:solidFill>
                        <a:effectLst/>
                        <a:latin typeface="Book Antiqua" panose="02040602050305030304" pitchFamily="18" charset="0"/>
                      </a:endParaRPr>
                    </a:p>
                  </a:txBody>
                  <a:tcPr marL="7620" marR="7620" marT="7620" marB="0" anchor="b"/>
                </a:tc>
                <a:tc>
                  <a:txBody>
                    <a:bodyPr/>
                    <a:lstStyle/>
                    <a:p>
                      <a:pPr algn="ctr" fontAlgn="b"/>
                      <a:r>
                        <a:rPr lang="en-US" sz="1800" u="none" strike="noStrike" dirty="0">
                          <a:effectLst/>
                        </a:rPr>
                        <a:t>Total Aid</a:t>
                      </a:r>
                      <a:endParaRPr lang="en-US" sz="1800" b="1" i="0" u="none" strike="noStrike" dirty="0">
                        <a:solidFill>
                          <a:srgbClr val="000000"/>
                        </a:solidFill>
                        <a:effectLst/>
                        <a:latin typeface="Book Antiqua" panose="02040602050305030304" pitchFamily="18" charset="0"/>
                      </a:endParaRPr>
                    </a:p>
                  </a:txBody>
                  <a:tcPr marL="7620" marR="7620" marT="7620" marB="0" anchor="b"/>
                </a:tc>
                <a:tc>
                  <a:txBody>
                    <a:bodyPr/>
                    <a:lstStyle/>
                    <a:p>
                      <a:pPr algn="ctr" fontAlgn="b"/>
                      <a:r>
                        <a:rPr lang="en-US" sz="1800" u="none" strike="noStrike" dirty="0">
                          <a:effectLst/>
                        </a:rPr>
                        <a:t>Total Health Exp, per capita</a:t>
                      </a:r>
                      <a:endParaRPr lang="en-US" sz="1800" b="1" i="0" u="none" strike="noStrike" dirty="0">
                        <a:solidFill>
                          <a:srgbClr val="000000"/>
                        </a:solidFill>
                        <a:effectLst/>
                        <a:latin typeface="Book Antiqua" panose="02040602050305030304" pitchFamily="18" charset="0"/>
                      </a:endParaRPr>
                    </a:p>
                  </a:txBody>
                  <a:tcPr marL="7620" marR="7620" marT="7620" marB="0" anchor="b"/>
                </a:tc>
                <a:tc>
                  <a:txBody>
                    <a:bodyPr/>
                    <a:lstStyle/>
                    <a:p>
                      <a:pPr algn="ctr" fontAlgn="b"/>
                      <a:r>
                        <a:rPr lang="en-US" sz="1800" u="none" strike="noStrike" dirty="0">
                          <a:effectLst/>
                        </a:rPr>
                        <a:t>Aid/</a:t>
                      </a:r>
                      <a:r>
                        <a:rPr lang="en-US" sz="1800" u="none" strike="noStrike" dirty="0" err="1">
                          <a:effectLst/>
                        </a:rPr>
                        <a:t>Exp</a:t>
                      </a:r>
                      <a:endParaRPr lang="en-US" sz="1800" b="1" i="0" u="none" strike="noStrike" dirty="0">
                        <a:solidFill>
                          <a:srgbClr val="000000"/>
                        </a:solidFill>
                        <a:effectLst/>
                        <a:latin typeface="Book Antiqua" panose="02040602050305030304" pitchFamily="18" charset="0"/>
                      </a:endParaRPr>
                    </a:p>
                  </a:txBody>
                  <a:tcPr marL="7620" marR="7620" marT="7620" marB="0" anchor="b"/>
                </a:tc>
                <a:tc>
                  <a:txBody>
                    <a:bodyPr/>
                    <a:lstStyle/>
                    <a:p>
                      <a:pPr algn="ctr" fontAlgn="b"/>
                      <a:r>
                        <a:rPr lang="en-US" sz="1800" u="none" strike="noStrike">
                          <a:effectLst/>
                        </a:rPr>
                        <a:t>Rev/GDP</a:t>
                      </a:r>
                      <a:endParaRPr lang="en-US" sz="1800" b="1" i="0" u="none" strike="noStrike">
                        <a:solidFill>
                          <a:srgbClr val="000000"/>
                        </a:solidFill>
                        <a:effectLst/>
                        <a:latin typeface="Book Antiqua" panose="02040602050305030304" pitchFamily="18" charset="0"/>
                      </a:endParaRPr>
                    </a:p>
                  </a:txBody>
                  <a:tcPr marL="7620" marR="7620" marT="7620" marB="0" anchor="b"/>
                </a:tc>
                <a:tc>
                  <a:txBody>
                    <a:bodyPr/>
                    <a:lstStyle/>
                    <a:p>
                      <a:pPr algn="ctr" fontAlgn="b"/>
                      <a:r>
                        <a:rPr lang="en-US" sz="1800" u="none" strike="noStrike">
                          <a:effectLst/>
                        </a:rPr>
                        <a:t>IMR</a:t>
                      </a:r>
                      <a:endParaRPr lang="en-US" sz="1800" b="1" i="0" u="none" strike="noStrike">
                        <a:solidFill>
                          <a:srgbClr val="000000"/>
                        </a:solidFill>
                        <a:effectLst/>
                        <a:latin typeface="Book Antiqua" panose="02040602050305030304" pitchFamily="18" charset="0"/>
                      </a:endParaRPr>
                    </a:p>
                  </a:txBody>
                  <a:tcPr marL="7620" marR="7620" marT="7620" marB="0" anchor="b"/>
                </a:tc>
                <a:extLst>
                  <a:ext uri="{0D108BD9-81ED-4DB2-BD59-A6C34878D82A}">
                    <a16:rowId xmlns:a16="http://schemas.microsoft.com/office/drawing/2014/main" val="3534430941"/>
                  </a:ext>
                </a:extLst>
              </a:tr>
              <a:tr h="499084">
                <a:tc>
                  <a:txBody>
                    <a:bodyPr/>
                    <a:lstStyle/>
                    <a:p>
                      <a:pPr algn="ctr" fontAlgn="b"/>
                      <a:r>
                        <a:rPr lang="en-US" sz="1600" u="none" strike="noStrike" dirty="0">
                          <a:effectLst/>
                        </a:rPr>
                        <a:t>2003-05</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28</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0.103</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3.47</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18.55</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19%</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9%</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63</a:t>
                      </a:r>
                      <a:endParaRPr lang="en-US" sz="1600" b="0" i="0" u="none" strike="noStrike">
                        <a:solidFill>
                          <a:srgbClr val="000000"/>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1186545791"/>
                  </a:ext>
                </a:extLst>
              </a:tr>
              <a:tr h="499084">
                <a:tc>
                  <a:txBody>
                    <a:bodyPr/>
                    <a:lstStyle/>
                    <a:p>
                      <a:pPr algn="ctr" fontAlgn="b"/>
                      <a:r>
                        <a:rPr lang="en-US" sz="1600" u="none" strike="noStrike" dirty="0">
                          <a:effectLst/>
                        </a:rPr>
                        <a:t>2006-08</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29</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0.143</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6.11</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27.53</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22%</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10%</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52</a:t>
                      </a:r>
                      <a:endParaRPr lang="en-US" sz="1600" b="0" i="0" u="none" strike="noStrike">
                        <a:solidFill>
                          <a:srgbClr val="000000"/>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2667013505"/>
                  </a:ext>
                </a:extLst>
              </a:tr>
              <a:tr h="499084">
                <a:tc>
                  <a:txBody>
                    <a:bodyPr/>
                    <a:lstStyle/>
                    <a:p>
                      <a:pPr algn="ctr" fontAlgn="b"/>
                      <a:r>
                        <a:rPr lang="en-US" sz="1600" u="none" strike="noStrike" dirty="0">
                          <a:effectLst/>
                        </a:rPr>
                        <a:t>2009-11</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34</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0.211</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8.64</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34.17</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25%</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10%</a:t>
                      </a:r>
                      <a:endParaRPr lang="en-US" sz="1600" b="0" i="0" u="none" strike="noStrike">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a:effectLst/>
                        </a:rPr>
                        <a:t>43</a:t>
                      </a:r>
                      <a:endParaRPr lang="en-US" sz="1600" b="0" i="0" u="none" strike="noStrike">
                        <a:solidFill>
                          <a:srgbClr val="000000"/>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328770319"/>
                  </a:ext>
                </a:extLst>
              </a:tr>
              <a:tr h="499084">
                <a:tc>
                  <a:txBody>
                    <a:bodyPr/>
                    <a:lstStyle/>
                    <a:p>
                      <a:pPr algn="ctr" fontAlgn="b"/>
                      <a:r>
                        <a:rPr lang="en-US" sz="1600" u="none" strike="noStrike" dirty="0">
                          <a:effectLst/>
                        </a:rPr>
                        <a:t>2012-13</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38</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0.192</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10.53</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48.84</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22%</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12%</a:t>
                      </a:r>
                      <a:endParaRPr lang="en-US" sz="1600" b="0" i="0" u="none" strike="noStrike" dirty="0">
                        <a:solidFill>
                          <a:srgbClr val="000000"/>
                        </a:solidFill>
                        <a:effectLst/>
                        <a:latin typeface="Book Antiqua" panose="02040602050305030304" pitchFamily="18" charset="0"/>
                      </a:endParaRPr>
                    </a:p>
                  </a:txBody>
                  <a:tcPr marL="7620" marR="7620" marT="7620" marB="0" anchor="ctr"/>
                </a:tc>
                <a:tc>
                  <a:txBody>
                    <a:bodyPr/>
                    <a:lstStyle/>
                    <a:p>
                      <a:pPr algn="ctr" fontAlgn="b"/>
                      <a:r>
                        <a:rPr lang="en-US" sz="1600" u="none" strike="noStrike" dirty="0">
                          <a:effectLst/>
                        </a:rPr>
                        <a:t>38</a:t>
                      </a:r>
                      <a:endParaRPr lang="en-US" sz="1600" b="0" i="0" u="none" strike="noStrike" dirty="0">
                        <a:solidFill>
                          <a:srgbClr val="000000"/>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639674985"/>
                  </a:ext>
                </a:extLst>
              </a:tr>
            </a:tbl>
          </a:graphicData>
        </a:graphic>
      </p:graphicFrame>
    </p:spTree>
    <p:extLst>
      <p:ext uri="{BB962C8B-B14F-4D97-AF65-F5344CB8AC3E}">
        <p14:creationId xmlns:p14="http://schemas.microsoft.com/office/powerpoint/2010/main" val="59266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EE752-8999-445F-8E8F-459E109F883A}"/>
              </a:ext>
            </a:extLst>
          </p:cNvPr>
          <p:cNvSpPr>
            <a:spLocks noGrp="1"/>
          </p:cNvSpPr>
          <p:nvPr>
            <p:ph type="title"/>
          </p:nvPr>
        </p:nvSpPr>
        <p:spPr>
          <a:xfrm>
            <a:off x="1534696" y="438150"/>
            <a:ext cx="9520158" cy="1057276"/>
          </a:xfrm>
        </p:spPr>
        <p:txBody>
          <a:bodyPr>
            <a:normAutofit fontScale="90000"/>
          </a:bodyPr>
          <a:lstStyle/>
          <a:p>
            <a:r>
              <a:rPr lang="en-US" dirty="0"/>
              <a:t>Some Donors</a:t>
            </a:r>
            <a:br>
              <a:rPr lang="en-US" dirty="0"/>
            </a:br>
            <a:endParaRPr lang="en-US" sz="2700" dirty="0"/>
          </a:p>
        </p:txBody>
      </p:sp>
      <p:sp>
        <p:nvSpPr>
          <p:cNvPr id="3" name="Content Placeholder 2">
            <a:extLst>
              <a:ext uri="{FF2B5EF4-FFF2-40B4-BE49-F238E27FC236}">
                <a16:creationId xmlns:a16="http://schemas.microsoft.com/office/drawing/2014/main" id="{02B5BDF7-F4BD-4DCF-BE61-B8187169DE6F}"/>
              </a:ext>
            </a:extLst>
          </p:cNvPr>
          <p:cNvSpPr>
            <a:spLocks noGrp="1"/>
          </p:cNvSpPr>
          <p:nvPr>
            <p:ph idx="1"/>
          </p:nvPr>
        </p:nvSpPr>
        <p:spPr/>
        <p:txBody>
          <a:bodyPr/>
          <a:lstStyle/>
          <a:p>
            <a:pPr marL="0" indent="0">
              <a:buNone/>
            </a:pPr>
            <a:endParaRPr lang="en-US" dirty="0"/>
          </a:p>
          <a:p>
            <a:pPr marL="0" indent="0">
              <a:buNone/>
            </a:pPr>
            <a:endParaRPr lang="en-US" dirty="0"/>
          </a:p>
          <a:p>
            <a:endParaRPr lang="en-US" dirty="0"/>
          </a:p>
        </p:txBody>
      </p:sp>
      <p:graphicFrame>
        <p:nvGraphicFramePr>
          <p:cNvPr id="7" name="Table 6">
            <a:extLst>
              <a:ext uri="{FF2B5EF4-FFF2-40B4-BE49-F238E27FC236}">
                <a16:creationId xmlns:a16="http://schemas.microsoft.com/office/drawing/2014/main" id="{C84BE213-EA88-4F13-94E0-83031A6DE132}"/>
              </a:ext>
            </a:extLst>
          </p:cNvPr>
          <p:cNvGraphicFramePr>
            <a:graphicFrameLocks noGrp="1"/>
          </p:cNvGraphicFramePr>
          <p:nvPr>
            <p:extLst>
              <p:ext uri="{D42A27DB-BD31-4B8C-83A1-F6EECF244321}">
                <p14:modId xmlns:p14="http://schemas.microsoft.com/office/powerpoint/2010/main" val="3831719302"/>
              </p:ext>
            </p:extLst>
          </p:nvPr>
        </p:nvGraphicFramePr>
        <p:xfrm>
          <a:off x="638175" y="1391655"/>
          <a:ext cx="10737099" cy="5036339"/>
        </p:xfrm>
        <a:graphic>
          <a:graphicData uri="http://schemas.openxmlformats.org/drawingml/2006/table">
            <a:tbl>
              <a:tblPr firstRow="1" bandRow="1">
                <a:tableStyleId>{F5AB1C69-6EDB-4FF4-983F-18BD219EF322}</a:tableStyleId>
              </a:tblPr>
              <a:tblGrid>
                <a:gridCol w="2010279">
                  <a:extLst>
                    <a:ext uri="{9D8B030D-6E8A-4147-A177-3AD203B41FA5}">
                      <a16:colId xmlns:a16="http://schemas.microsoft.com/office/drawing/2014/main" val="4179085434"/>
                    </a:ext>
                  </a:extLst>
                </a:gridCol>
                <a:gridCol w="2181705">
                  <a:extLst>
                    <a:ext uri="{9D8B030D-6E8A-4147-A177-3AD203B41FA5}">
                      <a16:colId xmlns:a16="http://schemas.microsoft.com/office/drawing/2014/main" val="1232945316"/>
                    </a:ext>
                  </a:extLst>
                </a:gridCol>
                <a:gridCol w="2181705">
                  <a:extLst>
                    <a:ext uri="{9D8B030D-6E8A-4147-A177-3AD203B41FA5}">
                      <a16:colId xmlns:a16="http://schemas.microsoft.com/office/drawing/2014/main" val="3712767837"/>
                    </a:ext>
                  </a:extLst>
                </a:gridCol>
                <a:gridCol w="2181705">
                  <a:extLst>
                    <a:ext uri="{9D8B030D-6E8A-4147-A177-3AD203B41FA5}">
                      <a16:colId xmlns:a16="http://schemas.microsoft.com/office/drawing/2014/main" val="698914317"/>
                    </a:ext>
                  </a:extLst>
                </a:gridCol>
                <a:gridCol w="2181705">
                  <a:extLst>
                    <a:ext uri="{9D8B030D-6E8A-4147-A177-3AD203B41FA5}">
                      <a16:colId xmlns:a16="http://schemas.microsoft.com/office/drawing/2014/main" val="2943936467"/>
                    </a:ext>
                  </a:extLst>
                </a:gridCol>
              </a:tblGrid>
              <a:tr h="1166312">
                <a:tc>
                  <a:txBody>
                    <a:bodyPr/>
                    <a:lstStyle/>
                    <a:p>
                      <a:pPr algn="r"/>
                      <a:endParaRPr lang="en-US" sz="2200" dirty="0"/>
                    </a:p>
                  </a:txBody>
                  <a:tcPr marL="147265" marR="147265" marT="50292" marB="50292"/>
                </a:tc>
                <a:tc>
                  <a:txBody>
                    <a:bodyPr/>
                    <a:lstStyle/>
                    <a:p>
                      <a:r>
                        <a:rPr lang="en-US" sz="2200" dirty="0"/>
                        <a:t>No. of Recipients</a:t>
                      </a:r>
                    </a:p>
                  </a:txBody>
                  <a:tcPr marL="147265" marR="147265" marT="50292" marB="50292"/>
                </a:tc>
                <a:tc>
                  <a:txBody>
                    <a:bodyPr/>
                    <a:lstStyle/>
                    <a:p>
                      <a:pPr algn="ctr"/>
                      <a:r>
                        <a:rPr lang="en-US" sz="2200" dirty="0"/>
                        <a:t>Average Per-Capita Amount</a:t>
                      </a:r>
                    </a:p>
                  </a:txBody>
                  <a:tcPr marL="147265" marR="147265" marT="50292" marB="50292"/>
                </a:tc>
                <a:tc>
                  <a:txBody>
                    <a:bodyPr/>
                    <a:lstStyle/>
                    <a:p>
                      <a:pPr algn="ctr"/>
                      <a:r>
                        <a:rPr lang="en-US" sz="2200" dirty="0"/>
                        <a:t>Minimum Per-capita</a:t>
                      </a:r>
                    </a:p>
                  </a:txBody>
                  <a:tcPr marL="147265" marR="147265" marT="50292" marB="50292"/>
                </a:tc>
                <a:tc>
                  <a:txBody>
                    <a:bodyPr/>
                    <a:lstStyle/>
                    <a:p>
                      <a:r>
                        <a:rPr lang="en-US" sz="2200" dirty="0"/>
                        <a:t>Maximum Per-capita</a:t>
                      </a:r>
                    </a:p>
                  </a:txBody>
                  <a:tcPr marL="147265" marR="147265" marT="50292" marB="50292"/>
                </a:tc>
                <a:extLst>
                  <a:ext uri="{0D108BD9-81ED-4DB2-BD59-A6C34878D82A}">
                    <a16:rowId xmlns:a16="http://schemas.microsoft.com/office/drawing/2014/main" val="1864629482"/>
                  </a:ext>
                </a:extLst>
              </a:tr>
              <a:tr h="430003">
                <a:tc>
                  <a:txBody>
                    <a:bodyPr/>
                    <a:lstStyle/>
                    <a:p>
                      <a:pPr algn="l" fontAlgn="b"/>
                      <a:r>
                        <a:rPr lang="en-US" sz="2000" u="none" strike="noStrike" dirty="0">
                          <a:effectLst/>
                        </a:rPr>
                        <a:t>Total</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dirty="0">
                          <a:effectLst/>
                        </a:rPr>
                        <a:t>141</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dirty="0">
                          <a:effectLst/>
                        </a:rPr>
                        <a:t>4.75</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dirty="0">
                          <a:effectLst/>
                        </a:rPr>
                        <a:t>0.03800</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dirty="0">
                          <a:effectLst/>
                        </a:rPr>
                        <a:t>31.60</a:t>
                      </a:r>
                      <a:endParaRPr lang="en-US" sz="2000" b="0" i="0" u="none" strike="noStrike" dirty="0">
                        <a:solidFill>
                          <a:srgbClr val="000000"/>
                        </a:solidFill>
                        <a:effectLst/>
                        <a:latin typeface="Calibri" panose="020F0502020204030204" pitchFamily="34" charset="0"/>
                      </a:endParaRPr>
                    </a:p>
                  </a:txBody>
                  <a:tcPr marL="12272" marR="12272" marT="8382" marB="0" anchor="b"/>
                </a:tc>
                <a:extLst>
                  <a:ext uri="{0D108BD9-81ED-4DB2-BD59-A6C34878D82A}">
                    <a16:rowId xmlns:a16="http://schemas.microsoft.com/office/drawing/2014/main" val="2614825206"/>
                  </a:ext>
                </a:extLst>
              </a:tr>
              <a:tr h="430003">
                <a:tc>
                  <a:txBody>
                    <a:bodyPr/>
                    <a:lstStyle/>
                    <a:p>
                      <a:pPr algn="l" fontAlgn="b"/>
                      <a:r>
                        <a:rPr lang="en-US" sz="2000" u="none" strike="noStrike" dirty="0">
                          <a:effectLst/>
                        </a:rPr>
                        <a:t>USA</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a:effectLst/>
                        </a:rPr>
                        <a:t>135</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1.60</a:t>
                      </a:r>
                      <a:endParaRPr lang="en-US" sz="2000" b="0" i="0" u="none" strike="noStrike" dirty="0">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a:effectLst/>
                        </a:rPr>
                        <a:t>0.00003</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91.50</a:t>
                      </a:r>
                      <a:endParaRPr lang="en-US" sz="2000" b="0" i="0" u="none" strike="noStrike" dirty="0">
                        <a:solidFill>
                          <a:srgbClr val="000000"/>
                        </a:solidFill>
                        <a:effectLst/>
                        <a:latin typeface="Calibri" panose="020F0502020204030204" pitchFamily="34" charset="0"/>
                      </a:endParaRPr>
                    </a:p>
                  </a:txBody>
                  <a:tcPr marL="9220" marR="9220" marT="7620" marB="0" anchor="ctr"/>
                </a:tc>
                <a:extLst>
                  <a:ext uri="{0D108BD9-81ED-4DB2-BD59-A6C34878D82A}">
                    <a16:rowId xmlns:a16="http://schemas.microsoft.com/office/drawing/2014/main" val="127719635"/>
                  </a:ext>
                </a:extLst>
              </a:tr>
              <a:tr h="430003">
                <a:tc>
                  <a:txBody>
                    <a:bodyPr/>
                    <a:lstStyle/>
                    <a:p>
                      <a:pPr algn="l" fontAlgn="b"/>
                      <a:r>
                        <a:rPr lang="en-US" sz="2000" u="none" strike="noStrike" dirty="0">
                          <a:effectLst/>
                        </a:rPr>
                        <a:t>Euro</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a:effectLst/>
                        </a:rPr>
                        <a:t>120</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0.26</a:t>
                      </a:r>
                      <a:endParaRPr lang="en-US" sz="2000" b="0" i="0" u="none" strike="noStrike" dirty="0">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0.00003</a:t>
                      </a:r>
                      <a:endParaRPr lang="en-US" sz="2000" b="0" i="0" u="none" strike="noStrike" dirty="0">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4.91</a:t>
                      </a:r>
                      <a:endParaRPr lang="en-US" sz="2000" b="0" i="0" u="none" strike="noStrike" dirty="0">
                        <a:solidFill>
                          <a:srgbClr val="000000"/>
                        </a:solidFill>
                        <a:effectLst/>
                        <a:latin typeface="Calibri" panose="020F0502020204030204" pitchFamily="34" charset="0"/>
                      </a:endParaRPr>
                    </a:p>
                  </a:txBody>
                  <a:tcPr marL="9220" marR="9220" marT="7620" marB="0" anchor="ctr"/>
                </a:tc>
                <a:extLst>
                  <a:ext uri="{0D108BD9-81ED-4DB2-BD59-A6C34878D82A}">
                    <a16:rowId xmlns:a16="http://schemas.microsoft.com/office/drawing/2014/main" val="2109617433"/>
                  </a:ext>
                </a:extLst>
              </a:tr>
              <a:tr h="430003">
                <a:tc>
                  <a:txBody>
                    <a:bodyPr/>
                    <a:lstStyle/>
                    <a:p>
                      <a:pPr algn="l" fontAlgn="b"/>
                      <a:r>
                        <a:rPr lang="en-US" sz="2000" u="none" strike="noStrike" dirty="0">
                          <a:effectLst/>
                        </a:rPr>
                        <a:t>GFUND</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a:effectLst/>
                        </a:rPr>
                        <a:t>109</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a:effectLst/>
                        </a:rPr>
                        <a:t>0.87</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0.00040</a:t>
                      </a:r>
                      <a:endParaRPr lang="en-US" sz="2000" b="0" i="0" u="none" strike="noStrike" dirty="0">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11.08</a:t>
                      </a:r>
                      <a:endParaRPr lang="en-US" sz="2000" b="0" i="0" u="none" strike="noStrike" dirty="0">
                        <a:solidFill>
                          <a:srgbClr val="000000"/>
                        </a:solidFill>
                        <a:effectLst/>
                        <a:latin typeface="Calibri" panose="020F0502020204030204" pitchFamily="34" charset="0"/>
                      </a:endParaRPr>
                    </a:p>
                  </a:txBody>
                  <a:tcPr marL="9220" marR="9220" marT="7620" marB="0" anchor="ctr"/>
                </a:tc>
                <a:extLst>
                  <a:ext uri="{0D108BD9-81ED-4DB2-BD59-A6C34878D82A}">
                    <a16:rowId xmlns:a16="http://schemas.microsoft.com/office/drawing/2014/main" val="3805902239"/>
                  </a:ext>
                </a:extLst>
              </a:tr>
              <a:tr h="430003">
                <a:tc>
                  <a:txBody>
                    <a:bodyPr/>
                    <a:lstStyle/>
                    <a:p>
                      <a:pPr algn="l" fontAlgn="b"/>
                      <a:r>
                        <a:rPr lang="en-US" sz="2000" u="none" strike="noStrike" dirty="0">
                          <a:effectLst/>
                        </a:rPr>
                        <a:t>GAVI</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a:effectLst/>
                        </a:rPr>
                        <a:t>72</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a:effectLst/>
                        </a:rPr>
                        <a:t>0.36</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0.00018</a:t>
                      </a:r>
                      <a:endParaRPr lang="en-US" sz="2000" b="0" i="0" u="none" strike="noStrike" dirty="0">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1.86</a:t>
                      </a:r>
                      <a:endParaRPr lang="en-US" sz="2000" b="0" i="0" u="none" strike="noStrike" dirty="0">
                        <a:solidFill>
                          <a:srgbClr val="000000"/>
                        </a:solidFill>
                        <a:effectLst/>
                        <a:latin typeface="Calibri" panose="020F0502020204030204" pitchFamily="34" charset="0"/>
                      </a:endParaRPr>
                    </a:p>
                  </a:txBody>
                  <a:tcPr marL="9220" marR="9220" marT="7620" marB="0" anchor="ctr"/>
                </a:tc>
                <a:extLst>
                  <a:ext uri="{0D108BD9-81ED-4DB2-BD59-A6C34878D82A}">
                    <a16:rowId xmlns:a16="http://schemas.microsoft.com/office/drawing/2014/main" val="3558169636"/>
                  </a:ext>
                </a:extLst>
              </a:tr>
              <a:tr h="430003">
                <a:tc>
                  <a:txBody>
                    <a:bodyPr/>
                    <a:lstStyle/>
                    <a:p>
                      <a:pPr algn="l" fontAlgn="b"/>
                      <a:r>
                        <a:rPr lang="en-US" sz="2000" u="none" strike="noStrike" dirty="0">
                          <a:effectLst/>
                        </a:rPr>
                        <a:t>UK</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a:effectLst/>
                        </a:rPr>
                        <a:t>65</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a:effectLst/>
                        </a:rPr>
                        <a:t>0.29</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a:effectLst/>
                        </a:rPr>
                        <a:t>0.00003</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4.85</a:t>
                      </a:r>
                      <a:endParaRPr lang="en-US" sz="2000" b="0" i="0" u="none" strike="noStrike" dirty="0">
                        <a:solidFill>
                          <a:srgbClr val="000000"/>
                        </a:solidFill>
                        <a:effectLst/>
                        <a:latin typeface="Calibri" panose="020F0502020204030204" pitchFamily="34" charset="0"/>
                      </a:endParaRPr>
                    </a:p>
                  </a:txBody>
                  <a:tcPr marL="9220" marR="9220" marT="7620" marB="0" anchor="ctr"/>
                </a:tc>
                <a:extLst>
                  <a:ext uri="{0D108BD9-81ED-4DB2-BD59-A6C34878D82A}">
                    <a16:rowId xmlns:a16="http://schemas.microsoft.com/office/drawing/2014/main" val="3031657717"/>
                  </a:ext>
                </a:extLst>
              </a:tr>
              <a:tr h="430003">
                <a:tc>
                  <a:txBody>
                    <a:bodyPr/>
                    <a:lstStyle/>
                    <a:p>
                      <a:pPr algn="l" fontAlgn="b"/>
                      <a:r>
                        <a:rPr lang="en-US" sz="2000" u="none" strike="noStrike" dirty="0">
                          <a:effectLst/>
                        </a:rPr>
                        <a:t>Canada</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u="none" strike="noStrike" dirty="0">
                          <a:effectLst/>
                        </a:rPr>
                        <a:t>75</a:t>
                      </a:r>
                      <a:endParaRPr lang="en-US" sz="2000" b="0" i="0" u="none" strike="noStrike" dirty="0">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a:effectLst/>
                        </a:rPr>
                        <a:t>0.13</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a:effectLst/>
                        </a:rPr>
                        <a:t>0.00001</a:t>
                      </a:r>
                      <a:endParaRPr lang="en-US" sz="2000" b="0" i="0" u="none" strike="noStrike">
                        <a:solidFill>
                          <a:srgbClr val="000000"/>
                        </a:solidFill>
                        <a:effectLst/>
                        <a:latin typeface="Calibri" panose="020F0502020204030204" pitchFamily="34" charset="0"/>
                      </a:endParaRPr>
                    </a:p>
                  </a:txBody>
                  <a:tcPr marL="9220" marR="9220" marT="7620" marB="0" anchor="ctr"/>
                </a:tc>
                <a:tc>
                  <a:txBody>
                    <a:bodyPr/>
                    <a:lstStyle/>
                    <a:p>
                      <a:pPr algn="ctr" fontAlgn="b"/>
                      <a:r>
                        <a:rPr lang="en-US" sz="2000" u="none" strike="noStrike" dirty="0">
                          <a:effectLst/>
                        </a:rPr>
                        <a:t>2.38</a:t>
                      </a:r>
                      <a:endParaRPr lang="en-US" sz="2000" b="0" i="0" u="none" strike="noStrike" dirty="0">
                        <a:solidFill>
                          <a:srgbClr val="000000"/>
                        </a:solidFill>
                        <a:effectLst/>
                        <a:latin typeface="Calibri" panose="020F0502020204030204" pitchFamily="34" charset="0"/>
                      </a:endParaRPr>
                    </a:p>
                  </a:txBody>
                  <a:tcPr marL="9220" marR="9220" marT="7620" marB="0" anchor="ctr"/>
                </a:tc>
                <a:extLst>
                  <a:ext uri="{0D108BD9-81ED-4DB2-BD59-A6C34878D82A}">
                    <a16:rowId xmlns:a16="http://schemas.microsoft.com/office/drawing/2014/main" val="2159920576"/>
                  </a:ext>
                </a:extLst>
              </a:tr>
              <a:tr h="430003">
                <a:tc>
                  <a:txBody>
                    <a:bodyPr/>
                    <a:lstStyle/>
                    <a:p>
                      <a:pPr algn="l" fontAlgn="b"/>
                      <a:r>
                        <a:rPr lang="en-US" sz="2000" u="none" strike="noStrike" dirty="0">
                          <a:effectLst/>
                        </a:rPr>
                        <a:t>Norway</a:t>
                      </a:r>
                      <a:endParaRPr lang="en-US" sz="2000" b="0" i="0" u="none" strike="noStrike" dirty="0">
                        <a:solidFill>
                          <a:srgbClr val="000000"/>
                        </a:solidFill>
                        <a:effectLst/>
                        <a:latin typeface="Calibri" panose="020F0502020204030204" pitchFamily="34" charset="0"/>
                      </a:endParaRPr>
                    </a:p>
                  </a:txBody>
                  <a:tcPr marL="12272" marR="12272" marT="8382" marB="0" anchor="b"/>
                </a:tc>
                <a:tc>
                  <a:txBody>
                    <a:bodyPr/>
                    <a:lstStyle/>
                    <a:p>
                      <a:pPr algn="ctr" fontAlgn="b"/>
                      <a:r>
                        <a:rPr lang="en-US" sz="2000" b="0" i="0" u="none" strike="noStrike" dirty="0">
                          <a:solidFill>
                            <a:srgbClr val="000000"/>
                          </a:solidFill>
                          <a:effectLst/>
                          <a:latin typeface="+mj-lt"/>
                        </a:rPr>
                        <a:t>52</a:t>
                      </a:r>
                    </a:p>
                  </a:txBody>
                  <a:tcPr marL="9220" marR="9220" marT="7620" marB="0" anchor="ctr"/>
                </a:tc>
                <a:tc>
                  <a:txBody>
                    <a:bodyPr/>
                    <a:lstStyle/>
                    <a:p>
                      <a:pPr algn="ctr" fontAlgn="b"/>
                      <a:r>
                        <a:rPr lang="en-US" sz="2000" u="none" strike="noStrike" dirty="0">
                          <a:effectLst/>
                          <a:latin typeface="+mj-lt"/>
                        </a:rPr>
                        <a:t>0.20</a:t>
                      </a:r>
                      <a:endParaRPr lang="en-US" sz="2000" b="0" i="0" u="none" strike="noStrike" dirty="0">
                        <a:solidFill>
                          <a:srgbClr val="000000"/>
                        </a:solidFill>
                        <a:effectLst/>
                        <a:latin typeface="+mj-lt"/>
                      </a:endParaRPr>
                    </a:p>
                  </a:txBody>
                  <a:tcPr marL="9220" marR="9220" marT="7620" marB="0" anchor="ctr"/>
                </a:tc>
                <a:tc>
                  <a:txBody>
                    <a:bodyPr/>
                    <a:lstStyle/>
                    <a:p>
                      <a:pPr algn="ctr" fontAlgn="b"/>
                      <a:r>
                        <a:rPr lang="en-US" sz="2000" u="none" strike="noStrike" dirty="0">
                          <a:effectLst/>
                          <a:latin typeface="+mj-lt"/>
                        </a:rPr>
                        <a:t>0.00004</a:t>
                      </a:r>
                      <a:endParaRPr lang="en-US" sz="2000" b="0" i="0" u="none" strike="noStrike" dirty="0">
                        <a:solidFill>
                          <a:srgbClr val="000000"/>
                        </a:solidFill>
                        <a:effectLst/>
                        <a:latin typeface="+mj-lt"/>
                      </a:endParaRPr>
                    </a:p>
                  </a:txBody>
                  <a:tcPr marL="9220" marR="9220" marT="7620" marB="0" anchor="ctr"/>
                </a:tc>
                <a:tc>
                  <a:txBody>
                    <a:bodyPr/>
                    <a:lstStyle/>
                    <a:p>
                      <a:pPr algn="ctr" fontAlgn="b"/>
                      <a:r>
                        <a:rPr lang="en-US" sz="2000" b="0" i="0" u="none" strike="noStrike" dirty="0">
                          <a:solidFill>
                            <a:srgbClr val="000000"/>
                          </a:solidFill>
                          <a:effectLst/>
                          <a:latin typeface="+mj-lt"/>
                        </a:rPr>
                        <a:t>6.04</a:t>
                      </a:r>
                    </a:p>
                  </a:txBody>
                  <a:tcPr marL="9220" marR="9220" marT="7620" marB="0" anchor="ctr"/>
                </a:tc>
                <a:extLst>
                  <a:ext uri="{0D108BD9-81ED-4DB2-BD59-A6C34878D82A}">
                    <a16:rowId xmlns:a16="http://schemas.microsoft.com/office/drawing/2014/main" val="3949870378"/>
                  </a:ext>
                </a:extLst>
              </a:tr>
              <a:tr h="430003">
                <a:tc gridSpan="5">
                  <a:txBody>
                    <a:bodyPr/>
                    <a:lstStyle/>
                    <a:p>
                      <a:pPr algn="l" fontAlgn="b"/>
                      <a:r>
                        <a:rPr lang="en-US" sz="2000" b="0" i="0" u="none" strike="noStrike" dirty="0">
                          <a:solidFill>
                            <a:srgbClr val="000000"/>
                          </a:solidFill>
                          <a:effectLst/>
                          <a:latin typeface="+mj-lt"/>
                        </a:rPr>
                        <a:t>Averaged over 2003-2004, 4 periods</a:t>
                      </a:r>
                    </a:p>
                  </a:txBody>
                  <a:tcPr marL="12272" marR="12272" marT="8382" marB="0" anchor="b"/>
                </a:tc>
                <a:tc hMerge="1">
                  <a:txBody>
                    <a:bodyPr/>
                    <a:lstStyle/>
                    <a:p>
                      <a:pPr algn="ctr" fontAlgn="b"/>
                      <a:endParaRPr lang="en-US" sz="2000" b="0" i="0" u="none" strike="noStrike" dirty="0">
                        <a:solidFill>
                          <a:srgbClr val="000000"/>
                        </a:solidFill>
                        <a:effectLst/>
                        <a:latin typeface="Calibri" panose="020F0502020204030204" pitchFamily="34" charset="0"/>
                      </a:endParaRPr>
                    </a:p>
                  </a:txBody>
                  <a:tcPr marL="9220" marR="9220" marT="7620" marB="0" anchor="ctr"/>
                </a:tc>
                <a:tc hMerge="1">
                  <a:txBody>
                    <a:bodyPr/>
                    <a:lstStyle/>
                    <a:p>
                      <a:pPr algn="ctr" fontAlgn="b"/>
                      <a:endParaRPr lang="en-US" sz="2000" b="0" i="0" u="none" strike="noStrike" dirty="0">
                        <a:solidFill>
                          <a:srgbClr val="000000"/>
                        </a:solidFill>
                        <a:effectLst/>
                        <a:latin typeface="Calibri" panose="020F0502020204030204" pitchFamily="34" charset="0"/>
                      </a:endParaRPr>
                    </a:p>
                  </a:txBody>
                  <a:tcPr marL="9220" marR="9220" marT="7620" marB="0" anchor="ctr"/>
                </a:tc>
                <a:tc hMerge="1">
                  <a:txBody>
                    <a:bodyPr/>
                    <a:lstStyle/>
                    <a:p>
                      <a:pPr algn="ctr" fontAlgn="b"/>
                      <a:endParaRPr lang="en-US" sz="2000" b="0" i="0" u="none" strike="noStrike" dirty="0">
                        <a:solidFill>
                          <a:srgbClr val="000000"/>
                        </a:solidFill>
                        <a:effectLst/>
                        <a:latin typeface="Calibri" panose="020F0502020204030204" pitchFamily="34" charset="0"/>
                      </a:endParaRPr>
                    </a:p>
                  </a:txBody>
                  <a:tcPr marL="9220" marR="9220" marT="7620" marB="0" anchor="ctr"/>
                </a:tc>
                <a:tc hMerge="1">
                  <a:txBody>
                    <a:bodyPr/>
                    <a:lstStyle/>
                    <a:p>
                      <a:pPr algn="ctr" fontAlgn="b"/>
                      <a:endParaRPr lang="en-US" sz="2000" b="0" i="0" u="none" strike="noStrike" dirty="0">
                        <a:solidFill>
                          <a:srgbClr val="000000"/>
                        </a:solidFill>
                        <a:effectLst/>
                        <a:latin typeface="Calibri" panose="020F0502020204030204" pitchFamily="34" charset="0"/>
                      </a:endParaRPr>
                    </a:p>
                  </a:txBody>
                  <a:tcPr marL="9220" marR="9220" marT="7620" marB="0" anchor="ctr"/>
                </a:tc>
                <a:extLst>
                  <a:ext uri="{0D108BD9-81ED-4DB2-BD59-A6C34878D82A}">
                    <a16:rowId xmlns:a16="http://schemas.microsoft.com/office/drawing/2014/main" val="3817710031"/>
                  </a:ext>
                </a:extLst>
              </a:tr>
            </a:tbl>
          </a:graphicData>
        </a:graphic>
      </p:graphicFrame>
    </p:spTree>
    <p:extLst>
      <p:ext uri="{BB962C8B-B14F-4D97-AF65-F5344CB8AC3E}">
        <p14:creationId xmlns:p14="http://schemas.microsoft.com/office/powerpoint/2010/main" val="186741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6" name="Rectangle 8">
            <a:extLst>
              <a:ext uri="{FF2B5EF4-FFF2-40B4-BE49-F238E27FC236}">
                <a16:creationId xmlns:a16="http://schemas.microsoft.com/office/drawing/2014/main" id="{5E1F4DBB-EDCB-4A36-BAC5-52F39918F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7" name="Picture 10">
            <a:extLst>
              <a:ext uri="{FF2B5EF4-FFF2-40B4-BE49-F238E27FC236}">
                <a16:creationId xmlns:a16="http://schemas.microsoft.com/office/drawing/2014/main" id="{5752FDBF-2103-408B-86DF-5390B4002D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cxnSp>
        <p:nvCxnSpPr>
          <p:cNvPr id="38" name="Straight Connector 12">
            <a:extLst>
              <a:ext uri="{FF2B5EF4-FFF2-40B4-BE49-F238E27FC236}">
                <a16:creationId xmlns:a16="http://schemas.microsoft.com/office/drawing/2014/main" id="{2BFCFFBB-E11F-4217-B830-5A44E40B50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9" name="Straight Connector 14">
            <a:extLst>
              <a:ext uri="{FF2B5EF4-FFF2-40B4-BE49-F238E27FC236}">
                <a16:creationId xmlns:a16="http://schemas.microsoft.com/office/drawing/2014/main" id="{6F83C12D-BC4E-439F-9A67-2A67EFC921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40" name="Rectangle 16">
            <a:extLst>
              <a:ext uri="{FF2B5EF4-FFF2-40B4-BE49-F238E27FC236}">
                <a16:creationId xmlns:a16="http://schemas.microsoft.com/office/drawing/2014/main" id="{85AFCEE3-D2A1-48D1-9E8A-936940FFF2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18">
            <a:extLst>
              <a:ext uri="{FF2B5EF4-FFF2-40B4-BE49-F238E27FC236}">
                <a16:creationId xmlns:a16="http://schemas.microsoft.com/office/drawing/2014/main" id="{1C089E7C-1B6A-4E35-8E79-178D1DFBD1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F474226-1B5C-46DD-ADDB-49C8AD2047C2}"/>
              </a:ext>
            </a:extLst>
          </p:cNvPr>
          <p:cNvSpPr>
            <a:spLocks noGrp="1"/>
          </p:cNvSpPr>
          <p:nvPr>
            <p:ph type="title"/>
          </p:nvPr>
        </p:nvSpPr>
        <p:spPr>
          <a:xfrm>
            <a:off x="856293" y="1474970"/>
            <a:ext cx="2626925" cy="3144914"/>
          </a:xfrm>
        </p:spPr>
        <p:txBody>
          <a:bodyPr vert="horz" lIns="91440" tIns="45720" rIns="91440" bIns="45720" rtlCol="0" anchor="b">
            <a:normAutofit/>
          </a:bodyPr>
          <a:lstStyle/>
          <a:p>
            <a:r>
              <a:rPr lang="en-US" sz="3200"/>
              <a:t>Donors and the Theil Measure: No real relation, everybody proliferates</a:t>
            </a:r>
          </a:p>
        </p:txBody>
      </p:sp>
      <p:cxnSp>
        <p:nvCxnSpPr>
          <p:cNvPr id="42" name="Straight Connector 20">
            <a:extLst>
              <a:ext uri="{FF2B5EF4-FFF2-40B4-BE49-F238E27FC236}">
                <a16:creationId xmlns:a16="http://schemas.microsoft.com/office/drawing/2014/main" id="{37E460A6-2F05-49F9-838D-51CEE984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9679" y="812506"/>
            <a:ext cx="0" cy="381520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grpSp>
        <p:nvGrpSpPr>
          <p:cNvPr id="43" name="Group 22">
            <a:extLst>
              <a:ext uri="{FF2B5EF4-FFF2-40B4-BE49-F238E27FC236}">
                <a16:creationId xmlns:a16="http://schemas.microsoft.com/office/drawing/2014/main" id="{A3D2F692-BDB6-4147-B4AF-2134D860DE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24" name="Rectangle 23">
              <a:extLst>
                <a:ext uri="{FF2B5EF4-FFF2-40B4-BE49-F238E27FC236}">
                  <a16:creationId xmlns:a16="http://schemas.microsoft.com/office/drawing/2014/main" id="{3FE4FB6F-2DAA-4234-907E-D7460C6D2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CBDF709-9CE2-402A-8E85-F76F9B62E6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4" name="Content Placeholder 3">
            <a:extLst>
              <a:ext uri="{FF2B5EF4-FFF2-40B4-BE49-F238E27FC236}">
                <a16:creationId xmlns:a16="http://schemas.microsoft.com/office/drawing/2014/main" id="{B41F8289-69D8-4072-8CD3-57DE88CEF3F0}"/>
              </a:ext>
            </a:extLst>
          </p:cNvPr>
          <p:cNvPicPr>
            <a:picLocks noGrp="1" noChangeAspect="1"/>
          </p:cNvPicPr>
          <p:nvPr>
            <p:ph idx="1"/>
          </p:nvPr>
        </p:nvPicPr>
        <p:blipFill>
          <a:blip r:embed="rId3"/>
          <a:stretch>
            <a:fillRect/>
          </a:stretch>
        </p:blipFill>
        <p:spPr>
          <a:xfrm>
            <a:off x="4165225" y="617838"/>
            <a:ext cx="7170482" cy="4893276"/>
          </a:xfrm>
          <a:prstGeom prst="rect">
            <a:avLst/>
          </a:prstGeom>
        </p:spPr>
      </p:pic>
      <p:pic>
        <p:nvPicPr>
          <p:cNvPr id="45" name="Picture 26">
            <a:extLst>
              <a:ext uri="{FF2B5EF4-FFF2-40B4-BE49-F238E27FC236}">
                <a16:creationId xmlns:a16="http://schemas.microsoft.com/office/drawing/2014/main" id="{5A53D386-84FF-410A-AF2C-5C84D3DBE6D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cxnSp>
        <p:nvCxnSpPr>
          <p:cNvPr id="46" name="Straight Connector 28">
            <a:extLst>
              <a:ext uri="{FF2B5EF4-FFF2-40B4-BE49-F238E27FC236}">
                <a16:creationId xmlns:a16="http://schemas.microsoft.com/office/drawing/2014/main" id="{36ACC01C-8FC6-4BF0-BDF5-DB23A91246F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831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33000">
              <a:schemeClr val="accent2">
                <a:lumMod val="20000"/>
                <a:lumOff val="80000"/>
              </a:schemeClr>
            </a:gs>
            <a:gs pos="100000">
              <a:schemeClr val="bg2">
                <a:shade val="8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BF873-8AC5-4D03-B394-1A79DA9B628E}"/>
              </a:ext>
            </a:extLst>
          </p:cNvPr>
          <p:cNvSpPr>
            <a:spLocks noGrp="1"/>
          </p:cNvSpPr>
          <p:nvPr>
            <p:ph type="title"/>
          </p:nvPr>
        </p:nvSpPr>
        <p:spPr/>
        <p:txBody>
          <a:bodyPr>
            <a:normAutofit/>
          </a:bodyPr>
          <a:lstStyle/>
          <a:p>
            <a:r>
              <a:rPr lang="en-US" sz="4000" dirty="0"/>
              <a:t>THIS PRSENTATION</a:t>
            </a:r>
          </a:p>
        </p:txBody>
      </p:sp>
      <p:sp>
        <p:nvSpPr>
          <p:cNvPr id="3" name="Content Placeholder 2">
            <a:extLst>
              <a:ext uri="{FF2B5EF4-FFF2-40B4-BE49-F238E27FC236}">
                <a16:creationId xmlns:a16="http://schemas.microsoft.com/office/drawing/2014/main" id="{9CBFE216-33E3-40B0-BA1C-C27A241A9F04}"/>
              </a:ext>
            </a:extLst>
          </p:cNvPr>
          <p:cNvSpPr>
            <a:spLocks noGrp="1"/>
          </p:cNvSpPr>
          <p:nvPr>
            <p:ph idx="1"/>
          </p:nvPr>
        </p:nvSpPr>
        <p:spPr>
          <a:xfrm>
            <a:off x="1534696" y="1853754"/>
            <a:ext cx="9520158" cy="3612591"/>
          </a:xfrm>
        </p:spPr>
        <p:txBody>
          <a:bodyPr>
            <a:normAutofit fontScale="85000" lnSpcReduction="20000"/>
          </a:bodyPr>
          <a:lstStyle/>
          <a:p>
            <a:r>
              <a:rPr lang="en-US" sz="2800" dirty="0"/>
              <a:t>INTRODUCTION: Aid giving in general</a:t>
            </a:r>
          </a:p>
          <a:p>
            <a:r>
              <a:rPr lang="en-US" sz="2800" dirty="0"/>
              <a:t>WHY HEALTH AID?</a:t>
            </a:r>
          </a:p>
          <a:p>
            <a:r>
              <a:rPr lang="en-US" sz="2800" dirty="0"/>
              <a:t>PANEL DATA</a:t>
            </a:r>
          </a:p>
          <a:p>
            <a:r>
              <a:rPr lang="en-US" sz="2800" dirty="0"/>
              <a:t>DESCRIPTIVE ANALYSIS</a:t>
            </a:r>
          </a:p>
          <a:p>
            <a:r>
              <a:rPr lang="en-US" sz="2800" dirty="0"/>
              <a:t>MODEL SELECTION</a:t>
            </a:r>
          </a:p>
          <a:p>
            <a:r>
              <a:rPr lang="en-US" sz="2800" dirty="0"/>
              <a:t>RESULTS</a:t>
            </a:r>
          </a:p>
          <a:p>
            <a:r>
              <a:rPr lang="en-US" sz="2800" dirty="0"/>
              <a:t>CONCLUSIONS</a:t>
            </a:r>
          </a:p>
          <a:p>
            <a:endParaRPr lang="en-US" dirty="0"/>
          </a:p>
          <a:p>
            <a:endParaRPr lang="en-US" dirty="0"/>
          </a:p>
        </p:txBody>
      </p:sp>
    </p:spTree>
    <p:extLst>
      <p:ext uri="{BB962C8B-B14F-4D97-AF65-F5344CB8AC3E}">
        <p14:creationId xmlns:p14="http://schemas.microsoft.com/office/powerpoint/2010/main" val="542895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56CED6-ACD4-43B1-BE53-1B579E8C6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5B451061-F85B-40DB-92DA-1FD61C70C3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cxnSp>
        <p:nvCxnSpPr>
          <p:cNvPr id="13" name="Straight Connector 12">
            <a:extLst>
              <a:ext uri="{FF2B5EF4-FFF2-40B4-BE49-F238E27FC236}">
                <a16:creationId xmlns:a16="http://schemas.microsoft.com/office/drawing/2014/main" id="{D1F836F1-51D4-4090-8E0D-97877F036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E33292-50BA-4AED-A315-7A6ADB4B10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id="{FE93A4E5-9844-4C94-BE97-92EDCA2EB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52113E9-B822-4FC0-9815-D9FD422C4C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1C7EEB38-FB8B-4A7B-9710-C4CE39CCECA2}"/>
              </a:ext>
            </a:extLst>
          </p:cNvPr>
          <p:cNvSpPr>
            <a:spLocks noGrp="1"/>
          </p:cNvSpPr>
          <p:nvPr>
            <p:ph type="title"/>
          </p:nvPr>
        </p:nvSpPr>
        <p:spPr>
          <a:xfrm>
            <a:off x="659301" y="482172"/>
            <a:ext cx="2823919" cy="4916584"/>
          </a:xfrm>
        </p:spPr>
        <p:txBody>
          <a:bodyPr vert="horz" lIns="91440" tIns="45720" rIns="91440" bIns="0" rtlCol="0" anchor="b">
            <a:normAutofit fontScale="90000"/>
          </a:bodyPr>
          <a:lstStyle/>
          <a:p>
            <a:r>
              <a:rPr lang="en-US" sz="3600" dirty="0"/>
              <a:t>Recipients get a lot of small aid and this is increasing in time.  Are donors behaving like each other, in that they copy each other.</a:t>
            </a:r>
          </a:p>
        </p:txBody>
      </p:sp>
      <p:cxnSp>
        <p:nvCxnSpPr>
          <p:cNvPr id="21" name="Straight Connector 20">
            <a:extLst>
              <a:ext uri="{FF2B5EF4-FFF2-40B4-BE49-F238E27FC236}">
                <a16:creationId xmlns:a16="http://schemas.microsoft.com/office/drawing/2014/main" id="{54CC25F9-2E48-48AB-8BC0-F5F264549F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0988" y="807259"/>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grpSp>
        <p:nvGrpSpPr>
          <p:cNvPr id="23" name="Group 22">
            <a:extLst>
              <a:ext uri="{FF2B5EF4-FFF2-40B4-BE49-F238E27FC236}">
                <a16:creationId xmlns:a16="http://schemas.microsoft.com/office/drawing/2014/main" id="{28665850-0FEB-436B-AD92-E1873CA4C0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24" name="Rectangle 23">
              <a:extLst>
                <a:ext uri="{FF2B5EF4-FFF2-40B4-BE49-F238E27FC236}">
                  <a16:creationId xmlns:a16="http://schemas.microsoft.com/office/drawing/2014/main" id="{29497226-2365-4B3B-9781-1EA8B98DB1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863181C-F135-428D-88EE-BDA1BF33E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FFBBF4E2-8D2F-43D2-865D-87F0B3ED0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5871" y="977099"/>
            <a:ext cx="6621291" cy="4136205"/>
          </a:xfrm>
          <a:prstGeom prst="rect">
            <a:avLst/>
          </a:prstGeom>
          <a:solidFill>
            <a:srgbClr val="FFFFFE"/>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3F7E627A-1005-4EEF-BDBF-BBA2CD9A32F5}"/>
              </a:ext>
            </a:extLst>
          </p:cNvPr>
          <p:cNvPicPr>
            <a:picLocks noGrp="1" noChangeAspect="1"/>
          </p:cNvPicPr>
          <p:nvPr>
            <p:ph idx="1"/>
          </p:nvPr>
        </p:nvPicPr>
        <p:blipFill>
          <a:blip r:embed="rId3"/>
          <a:stretch>
            <a:fillRect/>
          </a:stretch>
        </p:blipFill>
        <p:spPr>
          <a:xfrm>
            <a:off x="4178286" y="593124"/>
            <a:ext cx="7177573" cy="4930346"/>
          </a:xfrm>
          <a:prstGeom prst="rect">
            <a:avLst/>
          </a:prstGeom>
        </p:spPr>
      </p:pic>
      <p:pic>
        <p:nvPicPr>
          <p:cNvPr id="29" name="Picture 28">
            <a:extLst>
              <a:ext uri="{FF2B5EF4-FFF2-40B4-BE49-F238E27FC236}">
                <a16:creationId xmlns:a16="http://schemas.microsoft.com/office/drawing/2014/main" id="{8EF1841E-483F-48D2-BEE9-419DB846F05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cxnSp>
        <p:nvCxnSpPr>
          <p:cNvPr id="31" name="Straight Connector 30">
            <a:extLst>
              <a:ext uri="{FF2B5EF4-FFF2-40B4-BE49-F238E27FC236}">
                <a16:creationId xmlns:a16="http://schemas.microsoft.com/office/drawing/2014/main" id="{D59C9410-83E0-4382-9205-407BA785C3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6073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A7C55-FB7B-4606-857B-7F0C1493E8B7}"/>
              </a:ext>
            </a:extLst>
          </p:cNvPr>
          <p:cNvSpPr>
            <a:spLocks noGrp="1"/>
          </p:cNvSpPr>
          <p:nvPr>
            <p:ph type="title"/>
          </p:nvPr>
        </p:nvSpPr>
        <p:spPr/>
        <p:txBody>
          <a:bodyPr>
            <a:normAutofit/>
          </a:bodyPr>
          <a:lstStyle/>
          <a:p>
            <a:r>
              <a:rPr lang="en-US" sz="4400" dirty="0"/>
              <a:t>Motivation for Aid giving </a:t>
            </a:r>
          </a:p>
        </p:txBody>
      </p:sp>
      <p:sp>
        <p:nvSpPr>
          <p:cNvPr id="3" name="Content Placeholder 2">
            <a:extLst>
              <a:ext uri="{FF2B5EF4-FFF2-40B4-BE49-F238E27FC236}">
                <a16:creationId xmlns:a16="http://schemas.microsoft.com/office/drawing/2014/main" id="{CB971F5C-CA8C-4242-AA38-286A8D200176}"/>
              </a:ext>
            </a:extLst>
          </p:cNvPr>
          <p:cNvSpPr>
            <a:spLocks noGrp="1"/>
          </p:cNvSpPr>
          <p:nvPr>
            <p:ph idx="1"/>
          </p:nvPr>
        </p:nvSpPr>
        <p:spPr>
          <a:xfrm>
            <a:off x="1451579" y="2015732"/>
            <a:ext cx="9603275" cy="3870718"/>
          </a:xfrm>
        </p:spPr>
        <p:txBody>
          <a:bodyPr>
            <a:normAutofit fontScale="70000" lnSpcReduction="20000"/>
          </a:bodyPr>
          <a:lstStyle/>
          <a:p>
            <a:r>
              <a:rPr lang="en-US" sz="3200" dirty="0"/>
              <a:t>Are countries motivated by standard normative health indicators in giving maternal health:, do these factors at the recipient country level play a role?</a:t>
            </a:r>
          </a:p>
          <a:p>
            <a:pPr lvl="1"/>
            <a:r>
              <a:rPr lang="en-US" sz="3200" dirty="0"/>
              <a:t>Low per-capita income</a:t>
            </a:r>
          </a:p>
          <a:p>
            <a:pPr lvl="1"/>
            <a:r>
              <a:rPr lang="en-US" sz="3200" dirty="0"/>
              <a:t>High burden of ill health </a:t>
            </a:r>
          </a:p>
          <a:p>
            <a:pPr lvl="1"/>
            <a:r>
              <a:rPr lang="en-US" sz="3200" dirty="0"/>
              <a:t>Country effort in health</a:t>
            </a:r>
          </a:p>
          <a:p>
            <a:pPr lvl="1"/>
            <a:r>
              <a:rPr lang="en-US" sz="3200" dirty="0"/>
              <a:t>Domestic Resource Mobilization</a:t>
            </a:r>
          </a:p>
          <a:p>
            <a:pPr lvl="1"/>
            <a:r>
              <a:rPr lang="en-US" sz="3200" dirty="0"/>
              <a:t>Country Governance</a:t>
            </a:r>
          </a:p>
          <a:p>
            <a:pPr lvl="1"/>
            <a:r>
              <a:rPr lang="en-US" sz="3200" dirty="0"/>
              <a:t>Following the leader </a:t>
            </a:r>
          </a:p>
          <a:p>
            <a:pPr marL="457200" lvl="1" indent="0">
              <a:buNone/>
            </a:pPr>
            <a:endParaRPr lang="en-US" sz="2600" dirty="0"/>
          </a:p>
        </p:txBody>
      </p:sp>
    </p:spTree>
    <p:extLst>
      <p:ext uri="{BB962C8B-B14F-4D97-AF65-F5344CB8AC3E}">
        <p14:creationId xmlns:p14="http://schemas.microsoft.com/office/powerpoint/2010/main" val="2197648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996C6-9060-4819-A3F7-4286B32218E8}"/>
              </a:ext>
            </a:extLst>
          </p:cNvPr>
          <p:cNvSpPr>
            <a:spLocks noGrp="1"/>
          </p:cNvSpPr>
          <p:nvPr>
            <p:ph type="title"/>
          </p:nvPr>
        </p:nvSpPr>
        <p:spPr/>
        <p:txBody>
          <a:bodyPr/>
          <a:lstStyle/>
          <a:p>
            <a:r>
              <a:rPr lang="en-US" dirty="0"/>
              <a:t>Donors respond to low income, negative slope</a:t>
            </a:r>
          </a:p>
        </p:txBody>
      </p:sp>
      <p:pic>
        <p:nvPicPr>
          <p:cNvPr id="5" name="Content Placeholder 4">
            <a:extLst>
              <a:ext uri="{FF2B5EF4-FFF2-40B4-BE49-F238E27FC236}">
                <a16:creationId xmlns:a16="http://schemas.microsoft.com/office/drawing/2014/main" id="{F3278C0D-AC99-4B56-B08F-6D7B40B887BC}"/>
              </a:ext>
            </a:extLst>
          </p:cNvPr>
          <p:cNvPicPr>
            <a:picLocks noGrp="1" noChangeAspect="1"/>
          </p:cNvPicPr>
          <p:nvPr>
            <p:ph sz="half" idx="1"/>
          </p:nvPr>
        </p:nvPicPr>
        <p:blipFill>
          <a:blip r:embed="rId2"/>
          <a:stretch>
            <a:fillRect/>
          </a:stretch>
        </p:blipFill>
        <p:spPr>
          <a:xfrm>
            <a:off x="1535113" y="2042910"/>
            <a:ext cx="4608512" cy="3373843"/>
          </a:xfrm>
          <a:prstGeom prst="rect">
            <a:avLst/>
          </a:prstGeom>
        </p:spPr>
      </p:pic>
      <p:pic>
        <p:nvPicPr>
          <p:cNvPr id="6" name="Content Placeholder 5">
            <a:extLst>
              <a:ext uri="{FF2B5EF4-FFF2-40B4-BE49-F238E27FC236}">
                <a16:creationId xmlns:a16="http://schemas.microsoft.com/office/drawing/2014/main" id="{75DA51F6-C2D4-471F-9BFB-9058EE4958FD}"/>
              </a:ext>
            </a:extLst>
          </p:cNvPr>
          <p:cNvPicPr>
            <a:picLocks noGrp="1" noChangeAspect="1"/>
          </p:cNvPicPr>
          <p:nvPr>
            <p:ph sz="half" idx="2"/>
          </p:nvPr>
        </p:nvPicPr>
        <p:blipFill>
          <a:blip r:embed="rId3"/>
          <a:stretch>
            <a:fillRect/>
          </a:stretch>
        </p:blipFill>
        <p:spPr>
          <a:xfrm>
            <a:off x="6454775" y="2053384"/>
            <a:ext cx="4603750" cy="3370357"/>
          </a:xfrm>
          <a:prstGeom prst="rect">
            <a:avLst/>
          </a:prstGeom>
        </p:spPr>
      </p:pic>
    </p:spTree>
    <p:extLst>
      <p:ext uri="{BB962C8B-B14F-4D97-AF65-F5344CB8AC3E}">
        <p14:creationId xmlns:p14="http://schemas.microsoft.com/office/powerpoint/2010/main" val="212701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2B918-093A-48F2-8018-A663C4AAC05C}"/>
              </a:ext>
            </a:extLst>
          </p:cNvPr>
          <p:cNvSpPr>
            <a:spLocks noGrp="1"/>
          </p:cNvSpPr>
          <p:nvPr>
            <p:ph type="title"/>
          </p:nvPr>
        </p:nvSpPr>
        <p:spPr/>
        <p:txBody>
          <a:bodyPr/>
          <a:lstStyle/>
          <a:p>
            <a:r>
              <a:rPr lang="en-US" dirty="0"/>
              <a:t>Donors respond to IMR, positive slope</a:t>
            </a:r>
          </a:p>
        </p:txBody>
      </p:sp>
      <p:pic>
        <p:nvPicPr>
          <p:cNvPr id="5" name="Content Placeholder 4">
            <a:extLst>
              <a:ext uri="{FF2B5EF4-FFF2-40B4-BE49-F238E27FC236}">
                <a16:creationId xmlns:a16="http://schemas.microsoft.com/office/drawing/2014/main" id="{6DC11EEA-E2EF-4038-9C47-F6DD1B1519CE}"/>
              </a:ext>
            </a:extLst>
          </p:cNvPr>
          <p:cNvPicPr>
            <a:picLocks noGrp="1" noChangeAspect="1"/>
          </p:cNvPicPr>
          <p:nvPr>
            <p:ph sz="half" idx="1"/>
          </p:nvPr>
        </p:nvPicPr>
        <p:blipFill>
          <a:blip r:embed="rId2"/>
          <a:stretch>
            <a:fillRect/>
          </a:stretch>
        </p:blipFill>
        <p:spPr>
          <a:xfrm>
            <a:off x="1535113" y="2042910"/>
            <a:ext cx="4608512" cy="3373843"/>
          </a:xfrm>
          <a:prstGeom prst="rect">
            <a:avLst/>
          </a:prstGeom>
        </p:spPr>
      </p:pic>
      <p:pic>
        <p:nvPicPr>
          <p:cNvPr id="6" name="Content Placeholder 5">
            <a:extLst>
              <a:ext uri="{FF2B5EF4-FFF2-40B4-BE49-F238E27FC236}">
                <a16:creationId xmlns:a16="http://schemas.microsoft.com/office/drawing/2014/main" id="{9B6F8AEC-9E0F-4F58-AE05-4596555D8559}"/>
              </a:ext>
            </a:extLst>
          </p:cNvPr>
          <p:cNvPicPr>
            <a:picLocks noGrp="1" noChangeAspect="1"/>
          </p:cNvPicPr>
          <p:nvPr>
            <p:ph sz="half" idx="2"/>
          </p:nvPr>
        </p:nvPicPr>
        <p:blipFill>
          <a:blip r:embed="rId3"/>
          <a:stretch>
            <a:fillRect/>
          </a:stretch>
        </p:blipFill>
        <p:spPr>
          <a:xfrm>
            <a:off x="6454775" y="2053384"/>
            <a:ext cx="4603750" cy="3370357"/>
          </a:xfrm>
          <a:prstGeom prst="rect">
            <a:avLst/>
          </a:prstGeom>
        </p:spPr>
      </p:pic>
    </p:spTree>
    <p:extLst>
      <p:ext uri="{BB962C8B-B14F-4D97-AF65-F5344CB8AC3E}">
        <p14:creationId xmlns:p14="http://schemas.microsoft.com/office/powerpoint/2010/main" val="2721585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1EF93-629F-4319-A36C-899FAE403F79}"/>
              </a:ext>
            </a:extLst>
          </p:cNvPr>
          <p:cNvSpPr>
            <a:spLocks noGrp="1"/>
          </p:cNvSpPr>
          <p:nvPr>
            <p:ph type="title"/>
          </p:nvPr>
        </p:nvSpPr>
        <p:spPr/>
        <p:txBody>
          <a:bodyPr>
            <a:normAutofit/>
          </a:bodyPr>
          <a:lstStyle/>
          <a:p>
            <a:r>
              <a:rPr lang="en-US" dirty="0"/>
              <a:t>Sample matters: use of small countries can produce odd results</a:t>
            </a:r>
          </a:p>
        </p:txBody>
      </p:sp>
      <p:sp>
        <p:nvSpPr>
          <p:cNvPr id="3" name="Text Placeholder 2">
            <a:extLst>
              <a:ext uri="{FF2B5EF4-FFF2-40B4-BE49-F238E27FC236}">
                <a16:creationId xmlns:a16="http://schemas.microsoft.com/office/drawing/2014/main" id="{66D93B5B-1A7D-4BA9-8BBD-E9D0E7401D3D}"/>
              </a:ext>
            </a:extLst>
          </p:cNvPr>
          <p:cNvSpPr>
            <a:spLocks noGrp="1"/>
          </p:cNvSpPr>
          <p:nvPr>
            <p:ph type="body" idx="1"/>
          </p:nvPr>
        </p:nvSpPr>
        <p:spPr/>
        <p:txBody>
          <a:bodyPr>
            <a:normAutofit fontScale="92500"/>
          </a:bodyPr>
          <a:lstStyle/>
          <a:p>
            <a:r>
              <a:rPr lang="en-US" dirty="0"/>
              <a:t>137-144 small and large countries, </a:t>
            </a:r>
            <a:r>
              <a:rPr lang="en-US" sz="2000" dirty="0"/>
              <a:t>(Scale 0-100)</a:t>
            </a:r>
            <a:r>
              <a:rPr lang="en-US" dirty="0"/>
              <a:t> </a:t>
            </a:r>
          </a:p>
        </p:txBody>
      </p:sp>
      <p:pic>
        <p:nvPicPr>
          <p:cNvPr id="12" name="Content Placeholder 11">
            <a:extLst>
              <a:ext uri="{FF2B5EF4-FFF2-40B4-BE49-F238E27FC236}">
                <a16:creationId xmlns:a16="http://schemas.microsoft.com/office/drawing/2014/main" id="{389EAF41-DF62-43CC-A945-8BD91DF229BB}"/>
              </a:ext>
            </a:extLst>
          </p:cNvPr>
          <p:cNvPicPr>
            <a:picLocks noGrp="1" noChangeAspect="1"/>
          </p:cNvPicPr>
          <p:nvPr>
            <p:ph sz="half" idx="2"/>
          </p:nvPr>
        </p:nvPicPr>
        <p:blipFill>
          <a:blip r:embed="rId3"/>
          <a:stretch>
            <a:fillRect/>
          </a:stretch>
        </p:blipFill>
        <p:spPr>
          <a:xfrm>
            <a:off x="640080" y="2824162"/>
            <a:ext cx="5455919" cy="3485197"/>
          </a:xfrm>
          <a:prstGeom prst="rect">
            <a:avLst/>
          </a:prstGeom>
        </p:spPr>
      </p:pic>
      <p:sp>
        <p:nvSpPr>
          <p:cNvPr id="5" name="Text Placeholder 4">
            <a:extLst>
              <a:ext uri="{FF2B5EF4-FFF2-40B4-BE49-F238E27FC236}">
                <a16:creationId xmlns:a16="http://schemas.microsoft.com/office/drawing/2014/main" id="{8057C96B-569C-43DC-95FB-8EEBC165C706}"/>
              </a:ext>
            </a:extLst>
          </p:cNvPr>
          <p:cNvSpPr>
            <a:spLocks noGrp="1"/>
          </p:cNvSpPr>
          <p:nvPr>
            <p:ph type="body" sz="quarter" idx="3"/>
          </p:nvPr>
        </p:nvSpPr>
        <p:spPr/>
        <p:txBody>
          <a:bodyPr>
            <a:normAutofit fontScale="92500"/>
          </a:bodyPr>
          <a:lstStyle/>
          <a:p>
            <a:r>
              <a:rPr lang="en-US" dirty="0"/>
              <a:t>109-113 countries, Population &gt; 1,000,000 </a:t>
            </a:r>
            <a:r>
              <a:rPr lang="en-US" sz="2000" dirty="0"/>
              <a:t>(Scale 0-30)</a:t>
            </a:r>
            <a:r>
              <a:rPr lang="en-US" dirty="0"/>
              <a:t> </a:t>
            </a:r>
          </a:p>
        </p:txBody>
      </p:sp>
      <p:pic>
        <p:nvPicPr>
          <p:cNvPr id="13" name="Content Placeholder 12">
            <a:extLst>
              <a:ext uri="{FF2B5EF4-FFF2-40B4-BE49-F238E27FC236}">
                <a16:creationId xmlns:a16="http://schemas.microsoft.com/office/drawing/2014/main" id="{85C51874-46B4-4967-8DC8-2913F4602DB8}"/>
              </a:ext>
            </a:extLst>
          </p:cNvPr>
          <p:cNvPicPr>
            <a:picLocks noGrp="1" noChangeAspect="1"/>
          </p:cNvPicPr>
          <p:nvPr>
            <p:ph sz="quarter" idx="4"/>
          </p:nvPr>
        </p:nvPicPr>
        <p:blipFill>
          <a:blip r:embed="rId4"/>
          <a:stretch>
            <a:fillRect/>
          </a:stretch>
        </p:blipFill>
        <p:spPr>
          <a:xfrm>
            <a:off x="6299200" y="2831148"/>
            <a:ext cx="5075687" cy="3229674"/>
          </a:xfrm>
          <a:prstGeom prst="rect">
            <a:avLst/>
          </a:prstGeom>
        </p:spPr>
      </p:pic>
    </p:spTree>
    <p:extLst>
      <p:ext uri="{BB962C8B-B14F-4D97-AF65-F5344CB8AC3E}">
        <p14:creationId xmlns:p14="http://schemas.microsoft.com/office/powerpoint/2010/main" val="1585456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59B0-4FF3-4B54-AFC8-442FA23E004F}"/>
              </a:ext>
            </a:extLst>
          </p:cNvPr>
          <p:cNvSpPr>
            <a:spLocks noGrp="1"/>
          </p:cNvSpPr>
          <p:nvPr>
            <p:ph type="title"/>
          </p:nvPr>
        </p:nvSpPr>
        <p:spPr/>
        <p:txBody>
          <a:bodyPr/>
          <a:lstStyle/>
          <a:p>
            <a:r>
              <a:rPr lang="en-US" dirty="0"/>
              <a:t>MODEL SELECTION</a:t>
            </a:r>
          </a:p>
        </p:txBody>
      </p:sp>
      <p:sp>
        <p:nvSpPr>
          <p:cNvPr id="3" name="Content Placeholder 2">
            <a:extLst>
              <a:ext uri="{FF2B5EF4-FFF2-40B4-BE49-F238E27FC236}">
                <a16:creationId xmlns:a16="http://schemas.microsoft.com/office/drawing/2014/main" id="{C90817B8-FEA2-4D1C-B3E2-C5C31BAF7C83}"/>
              </a:ext>
            </a:extLst>
          </p:cNvPr>
          <p:cNvSpPr>
            <a:spLocks noGrp="1"/>
          </p:cNvSpPr>
          <p:nvPr>
            <p:ph idx="1"/>
          </p:nvPr>
        </p:nvSpPr>
        <p:spPr/>
        <p:txBody>
          <a:bodyPr>
            <a:normAutofit fontScale="92500"/>
          </a:bodyPr>
          <a:lstStyle/>
          <a:p>
            <a:r>
              <a:rPr lang="en-US" dirty="0"/>
              <a:t>MAIN QUESTION: How can we explain the amount recipients get from each donor given that the donors are motivated by, IMR, Income and that they tend act like each other.</a:t>
            </a:r>
          </a:p>
          <a:p>
            <a:r>
              <a:rPr lang="en-US" dirty="0"/>
              <a:t>We are ruling out political motivations, so we look for improved results from proper management</a:t>
            </a:r>
          </a:p>
          <a:p>
            <a:r>
              <a:rPr lang="en-US" dirty="0"/>
              <a:t>Behaving like other donors, Paris and Busan declaration: coordinate aid and don’t give to everyone. We see little evidence of this in the last graph</a:t>
            </a:r>
          </a:p>
          <a:p>
            <a:endParaRPr lang="en-US" dirty="0"/>
          </a:p>
          <a:p>
            <a:endParaRPr lang="en-US" dirty="0"/>
          </a:p>
        </p:txBody>
      </p:sp>
    </p:spTree>
    <p:extLst>
      <p:ext uri="{BB962C8B-B14F-4D97-AF65-F5344CB8AC3E}">
        <p14:creationId xmlns:p14="http://schemas.microsoft.com/office/powerpoint/2010/main" val="710238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41FDF-2E75-4523-AFCD-58140835AE2B}"/>
              </a:ext>
            </a:extLst>
          </p:cNvPr>
          <p:cNvSpPr>
            <a:spLocks noGrp="1"/>
          </p:cNvSpPr>
          <p:nvPr>
            <p:ph type="title"/>
          </p:nvPr>
        </p:nvSpPr>
        <p:spPr/>
        <p:txBody>
          <a:bodyPr/>
          <a:lstStyle/>
          <a:p>
            <a:r>
              <a:rPr lang="en-US" dirty="0"/>
              <a:t>PANEL DATA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CAC0A61-B7AB-4F33-8D20-823D442CF497}"/>
                  </a:ext>
                </a:extLst>
              </p:cNvPr>
              <p:cNvSpPr>
                <a:spLocks noGrp="1"/>
              </p:cNvSpPr>
              <p:nvPr>
                <p:ph idx="1"/>
              </p:nvPr>
            </p:nvSpPr>
            <p:spPr/>
            <p:txBody>
              <a:bodyPr>
                <a:normAutofit lnSpcReduction="10000"/>
              </a:bodyPr>
              <a:lstStyle/>
              <a:p>
                <a:r>
                  <a:rPr lang="en-US" dirty="0"/>
                  <a:t>How much donor gives to a recipient, is clearly a moving average, persistent autocorrelation</a:t>
                </a:r>
              </a:p>
              <a:p>
                <a:r>
                  <a:rPr lang="en-US" dirty="0"/>
                  <a:t>Take total average aid from donors to LMIC,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𝑖𝑡</m:t>
                        </m:r>
                      </m:sub>
                    </m:sSub>
                  </m:oMath>
                </a14:m>
                <a:r>
                  <a:rPr lang="en-US" dirty="0"/>
                  <a:t>:</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𝑦</m:t>
                          </m:r>
                        </m:e>
                        <m:sub>
                          <m:r>
                            <a:rPr lang="en-US" b="0" i="1" smtClean="0">
                              <a:latin typeface="Cambria Math" panose="02040503050406030204" pitchFamily="18" charset="0"/>
                            </a:rPr>
                            <m:t>𝑖𝑡</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rPr>
                            <m:t>𝑦</m:t>
                          </m:r>
                        </m:e>
                        <m:sub>
                          <m:r>
                            <a:rPr lang="en-US" b="0" i="1" smtClean="0">
                              <a:latin typeface="Cambria Math" panose="02040503050406030204" pitchFamily="18" charset="0"/>
                            </a:rPr>
                            <m:t>𝑖𝑡</m:t>
                          </m:r>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𝛽</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𝑋</m:t>
                          </m:r>
                        </m:e>
                        <m:sub>
                          <m:r>
                            <a:rPr lang="en-US" b="0" i="1" smtClean="0">
                              <a:latin typeface="Cambria Math" panose="02040503050406030204" pitchFamily="18" charset="0"/>
                              <a:ea typeface="Cambria Math" panose="02040503050406030204" pitchFamily="18" charset="0"/>
                            </a:rPr>
                            <m:t>𝑖𝑡</m:t>
                          </m:r>
                        </m:sub>
                      </m:sSub>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𝛾</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𝑍</m:t>
                          </m:r>
                        </m:e>
                        <m:sub>
                          <m:r>
                            <a:rPr lang="en-US" b="0" i="1" smtClean="0">
                              <a:latin typeface="Cambria Math" panose="02040503050406030204" pitchFamily="18" charset="0"/>
                              <a:ea typeface="Cambria Math" panose="02040503050406030204" pitchFamily="18" charset="0"/>
                            </a:rPr>
                            <m:t>𝑖𝑡</m:t>
                          </m:r>
                        </m:sub>
                      </m:sSub>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𝑣</m:t>
                          </m:r>
                        </m:e>
                        <m:sub>
                          <m:r>
                            <a:rPr lang="en-US" b="0" i="1" smtClean="0">
                              <a:latin typeface="Cambria Math" panose="02040503050406030204" pitchFamily="18" charset="0"/>
                              <a:ea typeface="Cambria Math" panose="02040503050406030204" pitchFamily="18" charset="0"/>
                            </a:rPr>
                            <m:t>𝑖</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𝑢</m:t>
                          </m:r>
                        </m:e>
                        <m:sub>
                          <m:r>
                            <a:rPr lang="en-US" b="0" i="1" smtClean="0">
                              <a:latin typeface="Cambria Math" panose="02040503050406030204" pitchFamily="18" charset="0"/>
                              <a:ea typeface="Cambria Math" panose="02040503050406030204" pitchFamily="18" charset="0"/>
                            </a:rPr>
                            <m:t>𝑖𝑡</m:t>
                          </m:r>
                        </m:sub>
                      </m:sSub>
                    </m:oMath>
                  </m:oMathPara>
                </a14:m>
                <a:endParaRPr lang="en-US" dirty="0"/>
              </a:p>
              <a:p>
                <a:r>
                  <a:rPr lang="en-US" dirty="0"/>
                  <a:t>Some predetermined variable, and some exogenous variables, clearly the dependent variable is lagged correlated</a:t>
                </a:r>
              </a:p>
              <a:p>
                <a:r>
                  <a:rPr lang="en-US" dirty="0"/>
                  <a:t>For specific donors we want to add how other countries behave</a:t>
                </a:r>
              </a:p>
              <a:p>
                <a:endParaRPr lang="en-US" dirty="0"/>
              </a:p>
            </p:txBody>
          </p:sp>
        </mc:Choice>
        <mc:Fallback xmlns="">
          <p:sp>
            <p:nvSpPr>
              <p:cNvPr id="3" name="Content Placeholder 2">
                <a:extLst>
                  <a:ext uri="{FF2B5EF4-FFF2-40B4-BE49-F238E27FC236}">
                    <a16:creationId xmlns:a16="http://schemas.microsoft.com/office/drawing/2014/main" id="{ACAC0A61-B7AB-4F33-8D20-823D442CF497}"/>
                  </a:ext>
                </a:extLst>
              </p:cNvPr>
              <p:cNvSpPr>
                <a:spLocks noGrp="1" noRot="1" noChangeAspect="1" noMove="1" noResize="1" noEditPoints="1" noAdjustHandles="1" noChangeArrowheads="1" noChangeShapeType="1" noTextEdit="1"/>
              </p:cNvSpPr>
              <p:nvPr>
                <p:ph idx="1"/>
              </p:nvPr>
            </p:nvSpPr>
            <p:spPr>
              <a:blipFill>
                <a:blip r:embed="rId2"/>
                <a:stretch>
                  <a:fillRect l="-897" t="-883"/>
                </a:stretch>
              </a:blipFill>
            </p:spPr>
            <p:txBody>
              <a:bodyPr/>
              <a:lstStyle/>
              <a:p>
                <a:r>
                  <a:rPr lang="en-US">
                    <a:noFill/>
                  </a:rPr>
                  <a:t> </a:t>
                </a:r>
              </a:p>
            </p:txBody>
          </p:sp>
        </mc:Fallback>
      </mc:AlternateContent>
    </p:spTree>
    <p:extLst>
      <p:ext uri="{BB962C8B-B14F-4D97-AF65-F5344CB8AC3E}">
        <p14:creationId xmlns:p14="http://schemas.microsoft.com/office/powerpoint/2010/main" val="2118774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1C29E-6781-450C-88F9-9F11D487A5A1}"/>
              </a:ext>
            </a:extLst>
          </p:cNvPr>
          <p:cNvSpPr>
            <a:spLocks noGrp="1"/>
          </p:cNvSpPr>
          <p:nvPr>
            <p:ph type="title"/>
          </p:nvPr>
        </p:nvSpPr>
        <p:spPr/>
        <p:txBody>
          <a:bodyPr>
            <a:normAutofit/>
          </a:bodyPr>
          <a:lstStyle/>
          <a:p>
            <a:r>
              <a:rPr lang="en-US" dirty="0"/>
              <a:t>Most have considered cross country</a:t>
            </a:r>
          </a:p>
        </p:txBody>
      </p:sp>
      <p:sp>
        <p:nvSpPr>
          <p:cNvPr id="3" name="Content Placeholder 2">
            <a:extLst>
              <a:ext uri="{FF2B5EF4-FFF2-40B4-BE49-F238E27FC236}">
                <a16:creationId xmlns:a16="http://schemas.microsoft.com/office/drawing/2014/main" id="{C4B529B6-C313-47C7-8256-6B8FB6DAE8B0}"/>
              </a:ext>
            </a:extLst>
          </p:cNvPr>
          <p:cNvSpPr>
            <a:spLocks noGrp="1"/>
          </p:cNvSpPr>
          <p:nvPr>
            <p:ph idx="1"/>
          </p:nvPr>
        </p:nvSpPr>
        <p:spPr/>
        <p:txBody>
          <a:bodyPr/>
          <a:lstStyle/>
          <a:p>
            <a:r>
              <a:rPr lang="en-US" dirty="0"/>
              <a:t>Add specific recipient characteristic: political factor such as UN voting, but many time invariant factors such being an old colony of the donor.</a:t>
            </a:r>
          </a:p>
          <a:p>
            <a:r>
              <a:rPr lang="en-US" dirty="0"/>
              <a:t>Take care of endogeneity problem of income for Life Expectancy or IMR to run 2SLS</a:t>
            </a:r>
          </a:p>
          <a:p>
            <a:r>
              <a:rPr lang="en-US" dirty="0"/>
              <a:t>Many just carry out OLS, as already stated</a:t>
            </a:r>
          </a:p>
        </p:txBody>
      </p:sp>
    </p:spTree>
    <p:extLst>
      <p:ext uri="{BB962C8B-B14F-4D97-AF65-F5344CB8AC3E}">
        <p14:creationId xmlns:p14="http://schemas.microsoft.com/office/powerpoint/2010/main" val="17022106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8B13-C72A-44F3-AABD-31B2BEA010E6}"/>
              </a:ext>
            </a:extLst>
          </p:cNvPr>
          <p:cNvSpPr>
            <a:spLocks noGrp="1"/>
          </p:cNvSpPr>
          <p:nvPr>
            <p:ph type="title"/>
          </p:nvPr>
        </p:nvSpPr>
        <p:spPr/>
        <p:txBody>
          <a:bodyPr/>
          <a:lstStyle/>
          <a:p>
            <a:r>
              <a:rPr lang="en-US" dirty="0"/>
              <a:t>Total Aid Given, No Dynamic Panel</a:t>
            </a:r>
          </a:p>
        </p:txBody>
      </p:sp>
      <p:graphicFrame>
        <p:nvGraphicFramePr>
          <p:cNvPr id="4" name="Content Placeholder 3">
            <a:extLst>
              <a:ext uri="{FF2B5EF4-FFF2-40B4-BE49-F238E27FC236}">
                <a16:creationId xmlns:a16="http://schemas.microsoft.com/office/drawing/2014/main" id="{4A4BDC2E-E8CA-4169-AD63-8AB35F507067}"/>
              </a:ext>
            </a:extLst>
          </p:cNvPr>
          <p:cNvGraphicFramePr>
            <a:graphicFrameLocks noGrp="1"/>
          </p:cNvGraphicFramePr>
          <p:nvPr>
            <p:ph idx="1"/>
            <p:extLst>
              <p:ext uri="{D42A27DB-BD31-4B8C-83A1-F6EECF244321}">
                <p14:modId xmlns:p14="http://schemas.microsoft.com/office/powerpoint/2010/main" val="2906051399"/>
              </p:ext>
            </p:extLst>
          </p:nvPr>
        </p:nvGraphicFramePr>
        <p:xfrm>
          <a:off x="1168924" y="2017336"/>
          <a:ext cx="9794447" cy="4295394"/>
        </p:xfrm>
        <a:graphic>
          <a:graphicData uri="http://schemas.openxmlformats.org/drawingml/2006/table">
            <a:tbl>
              <a:tblPr firstRow="1" firstCol="1" bandRow="1">
                <a:tableStyleId>{F5AB1C69-6EDB-4FF4-983F-18BD219EF322}</a:tableStyleId>
              </a:tblPr>
              <a:tblGrid>
                <a:gridCol w="2563485">
                  <a:extLst>
                    <a:ext uri="{9D8B030D-6E8A-4147-A177-3AD203B41FA5}">
                      <a16:colId xmlns:a16="http://schemas.microsoft.com/office/drawing/2014/main" val="2864988778"/>
                    </a:ext>
                  </a:extLst>
                </a:gridCol>
                <a:gridCol w="1789602">
                  <a:extLst>
                    <a:ext uri="{9D8B030D-6E8A-4147-A177-3AD203B41FA5}">
                      <a16:colId xmlns:a16="http://schemas.microsoft.com/office/drawing/2014/main" val="5147644"/>
                    </a:ext>
                  </a:extLst>
                </a:gridCol>
                <a:gridCol w="1958889">
                  <a:extLst>
                    <a:ext uri="{9D8B030D-6E8A-4147-A177-3AD203B41FA5}">
                      <a16:colId xmlns:a16="http://schemas.microsoft.com/office/drawing/2014/main" val="171488601"/>
                    </a:ext>
                  </a:extLst>
                </a:gridCol>
                <a:gridCol w="1632409">
                  <a:extLst>
                    <a:ext uri="{9D8B030D-6E8A-4147-A177-3AD203B41FA5}">
                      <a16:colId xmlns:a16="http://schemas.microsoft.com/office/drawing/2014/main" val="2508860378"/>
                    </a:ext>
                  </a:extLst>
                </a:gridCol>
                <a:gridCol w="1850062">
                  <a:extLst>
                    <a:ext uri="{9D8B030D-6E8A-4147-A177-3AD203B41FA5}">
                      <a16:colId xmlns:a16="http://schemas.microsoft.com/office/drawing/2014/main" val="2924104727"/>
                    </a:ext>
                  </a:extLst>
                </a:gridCol>
              </a:tblGrid>
              <a:tr h="365760">
                <a:tc>
                  <a:txBody>
                    <a:bodyPr/>
                    <a:lstStyle/>
                    <a:p>
                      <a:pPr marL="0" marR="0">
                        <a:lnSpc>
                          <a:spcPct val="107000"/>
                        </a:lnSpc>
                        <a:spcBef>
                          <a:spcPts val="0"/>
                        </a:spcBef>
                        <a:spcAft>
                          <a:spcPts val="0"/>
                        </a:spcAft>
                      </a:pPr>
                      <a:r>
                        <a:rPr lang="en-US" sz="2000" dirty="0">
                          <a:effectLst/>
                        </a:rPr>
                        <a:t>Variable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a:effectLst/>
                        </a:rPr>
                        <a:t>OLS, all time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a:effectLst/>
                        </a:rPr>
                        <a:t>Fixed Effect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a:effectLst/>
                        </a:rPr>
                        <a:t>OLS, time 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OLS, Time 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84340725"/>
                  </a:ext>
                </a:extLst>
              </a:tr>
              <a:tr h="365760">
                <a:tc>
                  <a:txBody>
                    <a:bodyPr/>
                    <a:lstStyle/>
                    <a:p>
                      <a:pPr marL="0" marR="0">
                        <a:lnSpc>
                          <a:spcPct val="107000"/>
                        </a:lnSpc>
                        <a:spcBef>
                          <a:spcPts val="0"/>
                        </a:spcBef>
                        <a:spcAft>
                          <a:spcPts val="0"/>
                        </a:spcAft>
                      </a:pPr>
                      <a:r>
                        <a:rPr lang="en-US" sz="2000" dirty="0">
                          <a:effectLst/>
                        </a:rPr>
                        <a:t>No. of donor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0.109***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.043**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0.141***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0.0752**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411251096"/>
                  </a:ext>
                </a:extLst>
              </a:tr>
              <a:tr h="365760">
                <a:tc>
                  <a:txBody>
                    <a:bodyPr/>
                    <a:lstStyle/>
                    <a:p>
                      <a:pPr marL="0" marR="0">
                        <a:lnSpc>
                          <a:spcPct val="107000"/>
                        </a:lnSpc>
                        <a:spcBef>
                          <a:spcPts val="0"/>
                        </a:spcBef>
                        <a:spcAft>
                          <a:spcPts val="0"/>
                        </a:spcAft>
                      </a:pPr>
                      <a:r>
                        <a:rPr lang="en-US" sz="2000" dirty="0">
                          <a:effectLst/>
                        </a:rPr>
                        <a:t>Log IMR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0.808***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dirty="0">
                          <a:solidFill>
                            <a:srgbClr val="0070C0"/>
                          </a:solidFill>
                          <a:effectLst/>
                        </a:rPr>
                        <a:t>-0.751</a:t>
                      </a:r>
                      <a:endParaRPr lang="en-US"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0.771***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1.145***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846533704"/>
                  </a:ext>
                </a:extLst>
              </a:tr>
              <a:tr h="365760">
                <a:tc>
                  <a:txBody>
                    <a:bodyPr/>
                    <a:lstStyle/>
                    <a:p>
                      <a:pPr marL="0" marR="0">
                        <a:lnSpc>
                          <a:spcPct val="107000"/>
                        </a:lnSpc>
                        <a:spcBef>
                          <a:spcPts val="0"/>
                        </a:spcBef>
                        <a:spcAft>
                          <a:spcPts val="0"/>
                        </a:spcAft>
                      </a:pPr>
                      <a:r>
                        <a:rPr lang="en-US" sz="2000" dirty="0">
                          <a:effectLst/>
                        </a:rPr>
                        <a:t>Dummy for 2009-13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0.331**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-0.036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a:effectLst/>
                        <a:latin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476724007"/>
                  </a:ext>
                </a:extLst>
              </a:tr>
              <a:tr h="365760">
                <a:tc>
                  <a:txBody>
                    <a:bodyPr/>
                    <a:lstStyle/>
                    <a:p>
                      <a:pPr marL="0" marR="0">
                        <a:lnSpc>
                          <a:spcPct val="107000"/>
                        </a:lnSpc>
                        <a:spcBef>
                          <a:spcPts val="0"/>
                        </a:spcBef>
                        <a:spcAft>
                          <a:spcPts val="0"/>
                        </a:spcAft>
                      </a:pPr>
                      <a:r>
                        <a:rPr lang="en-US" sz="2000" dirty="0">
                          <a:effectLst/>
                        </a:rPr>
                        <a:t>Revenue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-0.412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0.848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-2.15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1.531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572482461"/>
                  </a:ext>
                </a:extLst>
              </a:tr>
              <a:tr h="365760">
                <a:tc>
                  <a:txBody>
                    <a:bodyPr/>
                    <a:lstStyle/>
                    <a:p>
                      <a:pPr marL="0" marR="0">
                        <a:lnSpc>
                          <a:spcPct val="107000"/>
                        </a:lnSpc>
                        <a:spcBef>
                          <a:spcPts val="0"/>
                        </a:spcBef>
                        <a:spcAft>
                          <a:spcPts val="0"/>
                        </a:spcAft>
                      </a:pPr>
                      <a:r>
                        <a:rPr lang="en-US" sz="2000" dirty="0">
                          <a:effectLst/>
                        </a:rPr>
                        <a:t>Log Population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0.312***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2.654***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0.347***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0.359**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205046192"/>
                  </a:ext>
                </a:extLst>
              </a:tr>
              <a:tr h="365760">
                <a:tc>
                  <a:txBody>
                    <a:bodyPr/>
                    <a:lstStyle/>
                    <a:p>
                      <a:pPr marL="0" marR="0">
                        <a:lnSpc>
                          <a:spcPct val="107000"/>
                        </a:lnSpc>
                        <a:spcBef>
                          <a:spcPts val="0"/>
                        </a:spcBef>
                        <a:spcAft>
                          <a:spcPts val="0"/>
                        </a:spcAft>
                      </a:pPr>
                      <a:r>
                        <a:rPr lang="en-US" sz="2000" dirty="0">
                          <a:effectLst/>
                        </a:rPr>
                        <a:t>Law</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0.292*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0.599*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-0.071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0.305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50242168"/>
                  </a:ext>
                </a:extLst>
              </a:tr>
              <a:tr h="365760">
                <a:tc>
                  <a:txBody>
                    <a:bodyPr/>
                    <a:lstStyle/>
                    <a:p>
                      <a:pPr marL="0" marR="0">
                        <a:lnSpc>
                          <a:spcPct val="107000"/>
                        </a:lnSpc>
                        <a:spcBef>
                          <a:spcPts val="0"/>
                        </a:spcBef>
                        <a:spcAft>
                          <a:spcPts val="0"/>
                        </a:spcAft>
                      </a:pPr>
                      <a:r>
                        <a:rPr lang="en-US" sz="2000" dirty="0">
                          <a:effectLst/>
                        </a:rPr>
                        <a:t>Aid/Gov Budget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0.00003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0.0005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-0.0009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-0.001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484509780"/>
                  </a:ext>
                </a:extLst>
              </a:tr>
              <a:tr h="365760">
                <a:tc>
                  <a:txBody>
                    <a:bodyPr/>
                    <a:lstStyle/>
                    <a:p>
                      <a:pPr marL="0" marR="0">
                        <a:lnSpc>
                          <a:spcPct val="107000"/>
                        </a:lnSpc>
                        <a:spcBef>
                          <a:spcPts val="0"/>
                        </a:spcBef>
                        <a:spcAft>
                          <a:spcPts val="0"/>
                        </a:spcAft>
                      </a:pPr>
                      <a:r>
                        <a:rPr lang="en-US" sz="2000" dirty="0">
                          <a:effectLst/>
                        </a:rPr>
                        <a:t>Constant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6.755***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-24.567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5.606***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5.94***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508356576"/>
                  </a:ext>
                </a:extLst>
              </a:tr>
              <a:tr h="365760">
                <a:tc>
                  <a:txBody>
                    <a:bodyPr/>
                    <a:lstStyle/>
                    <a:p>
                      <a:pPr marL="0" marR="0">
                        <a:lnSpc>
                          <a:spcPct val="107000"/>
                        </a:lnSpc>
                        <a:spcBef>
                          <a:spcPts val="0"/>
                        </a:spcBef>
                        <a:spcAft>
                          <a:spcPts val="0"/>
                        </a:spcAft>
                      </a:pPr>
                      <a:r>
                        <a:rPr lang="en-US" sz="2000" dirty="0">
                          <a:effectLst/>
                        </a:rPr>
                        <a:t>R-Square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0.691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rho = 0.988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0.621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0.698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224802085"/>
                  </a:ext>
                </a:extLst>
              </a:tr>
              <a:tr h="365760">
                <a:tc gridSpan="5">
                  <a:txBody>
                    <a:bodyPr/>
                    <a:lstStyle/>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Hausman Test:  Rule out Random Effect,      legend: * p&lt;0.05; ** p&lt;0.01; *** p&lt;0.001</a:t>
                      </a:r>
                    </a:p>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Dependent Variable, log of Total Aid given to a country from all donors,</a:t>
                      </a:r>
                    </a:p>
                  </a:txBody>
                  <a:tcPr marL="68580" marR="68580" marT="0" marB="0" anchor="b"/>
                </a:tc>
                <a:tc hMerge="1">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604806172"/>
                  </a:ext>
                </a:extLst>
              </a:tr>
            </a:tbl>
          </a:graphicData>
        </a:graphic>
      </p:graphicFrame>
    </p:spTree>
    <p:extLst>
      <p:ext uri="{BB962C8B-B14F-4D97-AF65-F5344CB8AC3E}">
        <p14:creationId xmlns:p14="http://schemas.microsoft.com/office/powerpoint/2010/main" val="12869497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45C0-3115-4559-AFB5-39A9B3F2CF60}"/>
              </a:ext>
            </a:extLst>
          </p:cNvPr>
          <p:cNvSpPr>
            <a:spLocks noGrp="1"/>
          </p:cNvSpPr>
          <p:nvPr>
            <p:ph type="title"/>
          </p:nvPr>
        </p:nvSpPr>
        <p:spPr/>
        <p:txBody>
          <a:bodyPr/>
          <a:lstStyle/>
          <a:p>
            <a:r>
              <a:rPr lang="en-US" dirty="0"/>
              <a:t>Strange Results	</a:t>
            </a:r>
          </a:p>
        </p:txBody>
      </p:sp>
      <p:sp>
        <p:nvSpPr>
          <p:cNvPr id="3" name="Content Placeholder 2">
            <a:extLst>
              <a:ext uri="{FF2B5EF4-FFF2-40B4-BE49-F238E27FC236}">
                <a16:creationId xmlns:a16="http://schemas.microsoft.com/office/drawing/2014/main" id="{44581D86-E094-43B9-8C5C-A3C8663C020B}"/>
              </a:ext>
            </a:extLst>
          </p:cNvPr>
          <p:cNvSpPr>
            <a:spLocks noGrp="1"/>
          </p:cNvSpPr>
          <p:nvPr>
            <p:ph idx="1"/>
          </p:nvPr>
        </p:nvSpPr>
        <p:spPr/>
        <p:txBody>
          <a:bodyPr/>
          <a:lstStyle/>
          <a:p>
            <a:r>
              <a:rPr lang="en-US" dirty="0"/>
              <a:t>From the fixed effect, rho—very high, suggesting a lot of variations comes from the cross-section</a:t>
            </a:r>
          </a:p>
          <a:p>
            <a:r>
              <a:rPr lang="en-US" dirty="0"/>
              <a:t>IMR most likely pre-determined by aid in general, thus first differencing does cause some problems</a:t>
            </a:r>
          </a:p>
          <a:p>
            <a:r>
              <a:rPr lang="en-US" dirty="0"/>
              <a:t>Lagged levels are poor instruments</a:t>
            </a:r>
          </a:p>
          <a:p>
            <a:endParaRPr lang="en-US" dirty="0"/>
          </a:p>
        </p:txBody>
      </p:sp>
    </p:spTree>
    <p:extLst>
      <p:ext uri="{BB962C8B-B14F-4D97-AF65-F5344CB8AC3E}">
        <p14:creationId xmlns:p14="http://schemas.microsoft.com/office/powerpoint/2010/main" val="1569500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1B231-2CAD-4F23-AEEC-7A9B5EE9E1C7}"/>
              </a:ext>
            </a:extLst>
          </p:cNvPr>
          <p:cNvSpPr>
            <a:spLocks noGrp="1"/>
          </p:cNvSpPr>
          <p:nvPr>
            <p:ph type="title"/>
          </p:nvPr>
        </p:nvSpPr>
        <p:spPr/>
        <p:txBody>
          <a:bodyPr/>
          <a:lstStyle/>
          <a:p>
            <a:r>
              <a:rPr lang="en-US" dirty="0"/>
              <a:t>LANDSCAPE OF AID GIVING	</a:t>
            </a:r>
          </a:p>
        </p:txBody>
      </p:sp>
      <p:sp>
        <p:nvSpPr>
          <p:cNvPr id="3" name="Content Placeholder 2">
            <a:extLst>
              <a:ext uri="{FF2B5EF4-FFF2-40B4-BE49-F238E27FC236}">
                <a16:creationId xmlns:a16="http://schemas.microsoft.com/office/drawing/2014/main" id="{DED4DF6A-CC29-465E-B8A7-E80A2AD278F6}"/>
              </a:ext>
            </a:extLst>
          </p:cNvPr>
          <p:cNvSpPr>
            <a:spLocks noGrp="1"/>
          </p:cNvSpPr>
          <p:nvPr>
            <p:ph idx="1"/>
          </p:nvPr>
        </p:nvSpPr>
        <p:spPr/>
        <p:txBody>
          <a:bodyPr>
            <a:normAutofit fontScale="92500" lnSpcReduction="20000"/>
          </a:bodyPr>
          <a:lstStyle/>
          <a:p>
            <a:r>
              <a:rPr lang="en-US" sz="2200" dirty="0"/>
              <a:t>MARSHALL PLAN: Single donor to countries who previously had high industrial development (1945-1955)</a:t>
            </a:r>
          </a:p>
          <a:p>
            <a:r>
              <a:rPr lang="en-US" sz="2200" dirty="0"/>
              <a:t>AID GIVING, LOW AND MIDDLE INCOME COUNTRIES (LMIC): Population issues, Big Push, Elimination of Famine and Cold War (1958-1990)</a:t>
            </a:r>
          </a:p>
          <a:p>
            <a:r>
              <a:rPr lang="en-US" sz="2200" dirty="0"/>
              <a:t>POST COLD WAR: Aid giving falls to LMIC, Political stability for the ex-Soviet Block (1991-2000)</a:t>
            </a:r>
          </a:p>
          <a:p>
            <a:r>
              <a:rPr lang="en-US" sz="2200" dirty="0"/>
              <a:t>HIV/AIDS, ENDOGENOUS GROWTH THEORY and the CAPABILITY APPROACH: Aid given to improve health and education, MDGs (2001 to present)</a:t>
            </a:r>
          </a:p>
        </p:txBody>
      </p:sp>
    </p:spTree>
    <p:extLst>
      <p:ext uri="{BB962C8B-B14F-4D97-AF65-F5344CB8AC3E}">
        <p14:creationId xmlns:p14="http://schemas.microsoft.com/office/powerpoint/2010/main" val="2402725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24446-B302-495C-8612-D35FEF84846B}"/>
              </a:ext>
            </a:extLst>
          </p:cNvPr>
          <p:cNvSpPr>
            <a:spLocks noGrp="1"/>
          </p:cNvSpPr>
          <p:nvPr>
            <p:ph type="title"/>
          </p:nvPr>
        </p:nvSpPr>
        <p:spPr/>
        <p:txBody>
          <a:bodyPr/>
          <a:lstStyle/>
          <a:p>
            <a:r>
              <a:rPr lang="en-US" dirty="0"/>
              <a:t>STATA COMMAND</a:t>
            </a:r>
          </a:p>
        </p:txBody>
      </p:sp>
      <p:sp>
        <p:nvSpPr>
          <p:cNvPr id="3" name="Content Placeholder 2">
            <a:extLst>
              <a:ext uri="{FF2B5EF4-FFF2-40B4-BE49-F238E27FC236}">
                <a16:creationId xmlns:a16="http://schemas.microsoft.com/office/drawing/2014/main" id="{38346E22-4BCD-4A3C-85D4-595EABD03619}"/>
              </a:ext>
            </a:extLst>
          </p:cNvPr>
          <p:cNvSpPr>
            <a:spLocks noGrp="1"/>
          </p:cNvSpPr>
          <p:nvPr>
            <p:ph idx="1"/>
          </p:nvPr>
        </p:nvSpPr>
        <p:spPr/>
        <p:txBody>
          <a:bodyPr>
            <a:normAutofit lnSpcReduction="10000"/>
          </a:bodyPr>
          <a:lstStyle/>
          <a:p>
            <a:pPr marL="0" indent="0">
              <a:buNone/>
            </a:pPr>
            <a:r>
              <a:rPr lang="en-US" sz="3200" dirty="0">
                <a:latin typeface="Courier New" panose="02070309020205020404" pitchFamily="49" charset="0"/>
                <a:cs typeface="Courier New" panose="02070309020205020404" pitchFamily="49" charset="0"/>
              </a:rPr>
              <a:t>xtabond2 </a:t>
            </a:r>
            <a:r>
              <a:rPr lang="en-US" sz="3200" dirty="0" err="1">
                <a:latin typeface="Courier New" panose="02070309020205020404" pitchFamily="49" charset="0"/>
                <a:cs typeface="Courier New" panose="02070309020205020404" pitchFamily="49" charset="0"/>
              </a:rPr>
              <a:t>ln_tot_aid</a:t>
            </a:r>
            <a:r>
              <a:rPr lang="en-US" sz="3200" dirty="0">
                <a:latin typeface="Courier New" panose="02070309020205020404" pitchFamily="49" charset="0"/>
                <a:cs typeface="Courier New" panose="02070309020205020404" pitchFamily="49" charset="0"/>
              </a:rPr>
              <a:t> </a:t>
            </a:r>
            <a:r>
              <a:rPr lang="en-US" sz="3200" dirty="0" err="1">
                <a:latin typeface="Courier New" panose="02070309020205020404" pitchFamily="49" charset="0"/>
                <a:cs typeface="Courier New" panose="02070309020205020404" pitchFamily="49" charset="0"/>
              </a:rPr>
              <a:t>L.ln_tot_aid</a:t>
            </a:r>
            <a:r>
              <a:rPr lang="en-US" sz="3200" dirty="0">
                <a:latin typeface="Courier New" panose="02070309020205020404" pitchFamily="49" charset="0"/>
                <a:cs typeface="Courier New" panose="02070309020205020404" pitchFamily="49" charset="0"/>
              </a:rPr>
              <a:t> </a:t>
            </a:r>
            <a:r>
              <a:rPr lang="en-US" sz="3200" dirty="0" err="1">
                <a:latin typeface="Courier New" panose="02070309020205020404" pitchFamily="49" charset="0"/>
                <a:cs typeface="Courier New" panose="02070309020205020404" pitchFamily="49" charset="0"/>
              </a:rPr>
              <a:t>L.ln_imr</a:t>
            </a:r>
            <a:r>
              <a:rPr lang="en-US" sz="3200" dirty="0">
                <a:latin typeface="Courier New" panose="02070309020205020404" pitchFamily="49" charset="0"/>
                <a:cs typeface="Courier New" panose="02070309020205020404" pitchFamily="49" charset="0"/>
              </a:rPr>
              <a:t> </a:t>
            </a:r>
            <a:r>
              <a:rPr lang="en-US" sz="3200" dirty="0" err="1">
                <a:latin typeface="Courier New" panose="02070309020205020404" pitchFamily="49" charset="0"/>
                <a:cs typeface="Courier New" panose="02070309020205020404" pitchFamily="49" charset="0"/>
              </a:rPr>
              <a:t>L.count</a:t>
            </a:r>
            <a:r>
              <a:rPr lang="en-US" sz="3200" dirty="0">
                <a:latin typeface="Courier New" panose="02070309020205020404" pitchFamily="49" charset="0"/>
                <a:cs typeface="Courier New" panose="02070309020205020404" pitchFamily="49" charset="0"/>
              </a:rPr>
              <a:t> </a:t>
            </a:r>
            <a:r>
              <a:rPr lang="en-US" sz="3200" dirty="0" err="1">
                <a:latin typeface="Courier New" panose="02070309020205020404" pitchFamily="49" charset="0"/>
                <a:cs typeface="Courier New" panose="02070309020205020404" pitchFamily="49" charset="0"/>
              </a:rPr>
              <a:t>paris</a:t>
            </a:r>
            <a:r>
              <a:rPr lang="en-US" sz="3200" dirty="0">
                <a:latin typeface="Courier New" panose="02070309020205020404" pitchFamily="49" charset="0"/>
                <a:cs typeface="Courier New" panose="02070309020205020404" pitchFamily="49" charset="0"/>
              </a:rPr>
              <a:t>  </a:t>
            </a:r>
            <a:r>
              <a:rPr lang="en-US" sz="3200" dirty="0" err="1">
                <a:latin typeface="Courier New" panose="02070309020205020404" pitchFamily="49" charset="0"/>
                <a:cs typeface="Courier New" panose="02070309020205020404" pitchFamily="49" charset="0"/>
              </a:rPr>
              <a:t>lnPop</a:t>
            </a:r>
            <a:r>
              <a:rPr lang="en-US" sz="3200" dirty="0">
                <a:latin typeface="Courier New" panose="02070309020205020404" pitchFamily="49" charset="0"/>
                <a:cs typeface="Courier New" panose="02070309020205020404" pitchFamily="49" charset="0"/>
              </a:rPr>
              <a:t> revenue law if include == 1, </a:t>
            </a:r>
            <a:r>
              <a:rPr lang="en-US" sz="3200" dirty="0" err="1">
                <a:latin typeface="Courier New" panose="02070309020205020404" pitchFamily="49" charset="0"/>
                <a:cs typeface="Courier New" panose="02070309020205020404" pitchFamily="49" charset="0"/>
              </a:rPr>
              <a:t>gmm</a:t>
            </a:r>
            <a:r>
              <a:rPr lang="en-US" sz="3200" dirty="0">
                <a:latin typeface="Courier New" panose="02070309020205020404" pitchFamily="49" charset="0"/>
                <a:cs typeface="Courier New" panose="02070309020205020404" pitchFamily="49" charset="0"/>
              </a:rPr>
              <a:t>(L.(</a:t>
            </a:r>
            <a:r>
              <a:rPr lang="en-US" sz="3200" dirty="0" err="1">
                <a:latin typeface="Courier New" panose="02070309020205020404" pitchFamily="49" charset="0"/>
                <a:cs typeface="Courier New" panose="02070309020205020404" pitchFamily="49" charset="0"/>
              </a:rPr>
              <a:t>ln_tot_aid</a:t>
            </a:r>
            <a:r>
              <a:rPr lang="en-US" sz="3200" dirty="0">
                <a:latin typeface="Courier New" panose="02070309020205020404" pitchFamily="49" charset="0"/>
                <a:cs typeface="Courier New" panose="02070309020205020404" pitchFamily="49" charset="0"/>
              </a:rPr>
              <a:t> count </a:t>
            </a:r>
            <a:r>
              <a:rPr lang="en-US" sz="3200" dirty="0" err="1">
                <a:latin typeface="Courier New" panose="02070309020205020404" pitchFamily="49" charset="0"/>
                <a:cs typeface="Courier New" panose="02070309020205020404" pitchFamily="49" charset="0"/>
              </a:rPr>
              <a:t>ln_imr</a:t>
            </a:r>
            <a:r>
              <a:rPr lang="en-US" sz="3200" dirty="0">
                <a:latin typeface="Courier New" panose="02070309020205020404" pitchFamily="49" charset="0"/>
                <a:cs typeface="Courier New" panose="02070309020205020404" pitchFamily="49" charset="0"/>
              </a:rPr>
              <a:t>) ) iv(  </a:t>
            </a:r>
            <a:r>
              <a:rPr lang="en-US" sz="3200" dirty="0" err="1">
                <a:latin typeface="Courier New" panose="02070309020205020404" pitchFamily="49" charset="0"/>
                <a:cs typeface="Courier New" panose="02070309020205020404" pitchFamily="49" charset="0"/>
              </a:rPr>
              <a:t>L.hexpratio</a:t>
            </a:r>
            <a:r>
              <a:rPr lang="en-US" sz="3200" dirty="0">
                <a:latin typeface="Courier New" panose="02070309020205020404" pitchFamily="49" charset="0"/>
                <a:cs typeface="Courier New" panose="02070309020205020404" pitchFamily="49" charset="0"/>
              </a:rPr>
              <a:t>  </a:t>
            </a:r>
            <a:r>
              <a:rPr lang="en-US" sz="3200" dirty="0" err="1">
                <a:latin typeface="Courier New" panose="02070309020205020404" pitchFamily="49" charset="0"/>
                <a:cs typeface="Courier New" panose="02070309020205020404" pitchFamily="49" charset="0"/>
              </a:rPr>
              <a:t>L.aid_gov_bud</a:t>
            </a:r>
            <a:r>
              <a:rPr lang="en-US" sz="3200" dirty="0">
                <a:latin typeface="Courier New" panose="02070309020205020404" pitchFamily="49" charset="0"/>
                <a:cs typeface="Courier New" panose="02070309020205020404" pitchFamily="49" charset="0"/>
              </a:rPr>
              <a:t>  law </a:t>
            </a:r>
            <a:r>
              <a:rPr lang="en-US" sz="3200" dirty="0" err="1">
                <a:latin typeface="Courier New" panose="02070309020205020404" pitchFamily="49" charset="0"/>
                <a:cs typeface="Courier New" panose="02070309020205020404" pitchFamily="49" charset="0"/>
              </a:rPr>
              <a:t>paris</a:t>
            </a:r>
            <a:r>
              <a:rPr lang="en-US" sz="3200" dirty="0">
                <a:latin typeface="Courier New" panose="02070309020205020404" pitchFamily="49" charset="0"/>
                <a:cs typeface="Courier New" panose="02070309020205020404" pitchFamily="49" charset="0"/>
              </a:rPr>
              <a:t> revenue </a:t>
            </a:r>
            <a:r>
              <a:rPr lang="en-US" sz="3200" dirty="0" err="1">
                <a:latin typeface="Courier New" panose="02070309020205020404" pitchFamily="49" charset="0"/>
                <a:cs typeface="Courier New" panose="02070309020205020404" pitchFamily="49" charset="0"/>
              </a:rPr>
              <a:t>lnPop</a:t>
            </a:r>
            <a:r>
              <a:rPr lang="en-US" sz="3200" dirty="0">
                <a:latin typeface="Courier New" panose="02070309020205020404" pitchFamily="49" charset="0"/>
                <a:cs typeface="Courier New" panose="02070309020205020404" pitchFamily="49" charset="0"/>
              </a:rPr>
              <a:t> ) robust</a:t>
            </a:r>
          </a:p>
          <a:p>
            <a:pPr marL="0" indent="0">
              <a:buNone/>
            </a:pPr>
            <a:endParaRPr lang="en-US"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17964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99755-EE97-419C-AD82-796631B799B3}"/>
              </a:ext>
            </a:extLst>
          </p:cNvPr>
          <p:cNvSpPr>
            <a:spLocks noGrp="1"/>
          </p:cNvSpPr>
          <p:nvPr>
            <p:ph type="title"/>
          </p:nvPr>
        </p:nvSpPr>
        <p:spPr/>
        <p:txBody>
          <a:bodyPr>
            <a:normAutofit fontScale="90000"/>
          </a:bodyPr>
          <a:lstStyle/>
          <a:p>
            <a:r>
              <a:rPr lang="en-US" dirty="0"/>
              <a:t>Log of Total Aid to a Country (N=160)</a:t>
            </a:r>
          </a:p>
        </p:txBody>
      </p:sp>
      <p:graphicFrame>
        <p:nvGraphicFramePr>
          <p:cNvPr id="4" name="Content Placeholder 3">
            <a:extLst>
              <a:ext uri="{FF2B5EF4-FFF2-40B4-BE49-F238E27FC236}">
                <a16:creationId xmlns:a16="http://schemas.microsoft.com/office/drawing/2014/main" id="{323F174F-9EEB-49AD-897D-5E7E1D1701E1}"/>
              </a:ext>
            </a:extLst>
          </p:cNvPr>
          <p:cNvGraphicFramePr>
            <a:graphicFrameLocks noGrp="1"/>
          </p:cNvGraphicFramePr>
          <p:nvPr>
            <p:ph idx="1"/>
            <p:extLst>
              <p:ext uri="{D42A27DB-BD31-4B8C-83A1-F6EECF244321}">
                <p14:modId xmlns:p14="http://schemas.microsoft.com/office/powerpoint/2010/main" val="2568831914"/>
              </p:ext>
            </p:extLst>
          </p:nvPr>
        </p:nvGraphicFramePr>
        <p:xfrm>
          <a:off x="578499" y="1978091"/>
          <a:ext cx="11338560" cy="4201215"/>
        </p:xfrm>
        <a:graphic>
          <a:graphicData uri="http://schemas.openxmlformats.org/drawingml/2006/table">
            <a:tbl>
              <a:tblPr firstRow="1" firstCol="1" bandRow="1">
                <a:tableStyleId>{F5AB1C69-6EDB-4FF4-983F-18BD219EF322}</a:tableStyleId>
              </a:tblPr>
              <a:tblGrid>
                <a:gridCol w="1280160">
                  <a:extLst>
                    <a:ext uri="{9D8B030D-6E8A-4147-A177-3AD203B41FA5}">
                      <a16:colId xmlns:a16="http://schemas.microsoft.com/office/drawing/2014/main" val="3706698068"/>
                    </a:ext>
                  </a:extLst>
                </a:gridCol>
                <a:gridCol w="1005840">
                  <a:extLst>
                    <a:ext uri="{9D8B030D-6E8A-4147-A177-3AD203B41FA5}">
                      <a16:colId xmlns:a16="http://schemas.microsoft.com/office/drawing/2014/main" val="3264299688"/>
                    </a:ext>
                  </a:extLst>
                </a:gridCol>
                <a:gridCol w="1005840">
                  <a:extLst>
                    <a:ext uri="{9D8B030D-6E8A-4147-A177-3AD203B41FA5}">
                      <a16:colId xmlns:a16="http://schemas.microsoft.com/office/drawing/2014/main" val="3846400669"/>
                    </a:ext>
                  </a:extLst>
                </a:gridCol>
                <a:gridCol w="1005840">
                  <a:extLst>
                    <a:ext uri="{9D8B030D-6E8A-4147-A177-3AD203B41FA5}">
                      <a16:colId xmlns:a16="http://schemas.microsoft.com/office/drawing/2014/main" val="3563655008"/>
                    </a:ext>
                  </a:extLst>
                </a:gridCol>
                <a:gridCol w="1005840">
                  <a:extLst>
                    <a:ext uri="{9D8B030D-6E8A-4147-A177-3AD203B41FA5}">
                      <a16:colId xmlns:a16="http://schemas.microsoft.com/office/drawing/2014/main" val="1563228642"/>
                    </a:ext>
                  </a:extLst>
                </a:gridCol>
                <a:gridCol w="1005840">
                  <a:extLst>
                    <a:ext uri="{9D8B030D-6E8A-4147-A177-3AD203B41FA5}">
                      <a16:colId xmlns:a16="http://schemas.microsoft.com/office/drawing/2014/main" val="683041856"/>
                    </a:ext>
                  </a:extLst>
                </a:gridCol>
                <a:gridCol w="1005840">
                  <a:extLst>
                    <a:ext uri="{9D8B030D-6E8A-4147-A177-3AD203B41FA5}">
                      <a16:colId xmlns:a16="http://schemas.microsoft.com/office/drawing/2014/main" val="2598777568"/>
                    </a:ext>
                  </a:extLst>
                </a:gridCol>
                <a:gridCol w="1005840">
                  <a:extLst>
                    <a:ext uri="{9D8B030D-6E8A-4147-A177-3AD203B41FA5}">
                      <a16:colId xmlns:a16="http://schemas.microsoft.com/office/drawing/2014/main" val="2983373458"/>
                    </a:ext>
                  </a:extLst>
                </a:gridCol>
                <a:gridCol w="1005840">
                  <a:extLst>
                    <a:ext uri="{9D8B030D-6E8A-4147-A177-3AD203B41FA5}">
                      <a16:colId xmlns:a16="http://schemas.microsoft.com/office/drawing/2014/main" val="1836605409"/>
                    </a:ext>
                  </a:extLst>
                </a:gridCol>
                <a:gridCol w="1005840">
                  <a:extLst>
                    <a:ext uri="{9D8B030D-6E8A-4147-A177-3AD203B41FA5}">
                      <a16:colId xmlns:a16="http://schemas.microsoft.com/office/drawing/2014/main" val="3777793752"/>
                    </a:ext>
                  </a:extLst>
                </a:gridCol>
                <a:gridCol w="1005840">
                  <a:extLst>
                    <a:ext uri="{9D8B030D-6E8A-4147-A177-3AD203B41FA5}">
                      <a16:colId xmlns:a16="http://schemas.microsoft.com/office/drawing/2014/main" val="2572539945"/>
                    </a:ext>
                  </a:extLst>
                </a:gridCol>
              </a:tblGrid>
              <a:tr h="970383">
                <a:tc>
                  <a:txBody>
                    <a:bodyPr/>
                    <a:lstStyle/>
                    <a:p>
                      <a:pP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Cons-</a:t>
                      </a:r>
                      <a:r>
                        <a:rPr lang="en-US" sz="2000" dirty="0" err="1">
                          <a:effectLst/>
                        </a:rPr>
                        <a:t>tant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lag aid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lag ln IMR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Count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Dummy, 09-11 and  12-13</a:t>
                      </a:r>
                    </a:p>
                  </a:txBody>
                  <a:tcPr marL="68580" marR="68580" marT="0" marB="0" anchor="b"/>
                </a:tc>
                <a:tc>
                  <a:txBody>
                    <a:bodyPr/>
                    <a:lstStyle/>
                    <a:p>
                      <a:pPr marL="0" marR="0" algn="ctr">
                        <a:lnSpc>
                          <a:spcPct val="107000"/>
                        </a:lnSpc>
                        <a:spcBef>
                          <a:spcPts val="0"/>
                        </a:spcBef>
                        <a:spcAft>
                          <a:spcPts val="0"/>
                        </a:spcAft>
                      </a:pPr>
                      <a:r>
                        <a:rPr lang="en-US" sz="2000">
                          <a:effectLst/>
                        </a:rPr>
                        <a:t>Log Pop</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Reve-</a:t>
                      </a:r>
                      <a:r>
                        <a:rPr lang="en-US" sz="2000" dirty="0" err="1">
                          <a:effectLst/>
                        </a:rPr>
                        <a:t>nue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Law</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a:effectLst/>
                        </a:rPr>
                        <a:t>AR(1)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dirty="0">
                          <a:effectLst/>
                        </a:rPr>
                        <a:t>Hansen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39329422"/>
                  </a:ext>
                </a:extLst>
              </a:tr>
              <a:tr h="970383">
                <a:tc>
                  <a:txBody>
                    <a:bodyPr/>
                    <a:lstStyle/>
                    <a:p>
                      <a:pPr marL="0" marR="0">
                        <a:lnSpc>
                          <a:spcPct val="107000"/>
                        </a:lnSpc>
                        <a:spcBef>
                          <a:spcPts val="0"/>
                        </a:spcBef>
                        <a:spcAft>
                          <a:spcPts val="0"/>
                        </a:spcAft>
                      </a:pPr>
                      <a:r>
                        <a:rPr lang="en-US" sz="2000" dirty="0">
                          <a:effectLst/>
                        </a:rPr>
                        <a:t>Model 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dirty="0">
                          <a:effectLst/>
                        </a:rPr>
                        <a:t>2.566**</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i="1" dirty="0">
                          <a:effectLst/>
                        </a:rPr>
                        <a:t>0.701</a:t>
                      </a:r>
                      <a:r>
                        <a:rPr lang="en-U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0.370*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0.008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-0.143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0.099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-0.606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0.090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20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2000" dirty="0">
                          <a:effectLst/>
                        </a:rPr>
                        <a:t>NO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dirty="0">
                          <a:effectLst/>
                        </a:rPr>
                        <a:t>NO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756718349"/>
                  </a:ext>
                </a:extLst>
              </a:tr>
              <a:tr h="970383">
                <a:tc>
                  <a:txBody>
                    <a:bodyPr/>
                    <a:lstStyle/>
                    <a:p>
                      <a:pPr marL="0" marR="0">
                        <a:lnSpc>
                          <a:spcPct val="107000"/>
                        </a:lnSpc>
                        <a:spcBef>
                          <a:spcPts val="0"/>
                        </a:spcBef>
                        <a:spcAft>
                          <a:spcPts val="0"/>
                        </a:spcAft>
                      </a:pPr>
                      <a:r>
                        <a:rPr lang="en-US" sz="2000" dirty="0">
                          <a:effectLst/>
                        </a:rPr>
                        <a:t>Model 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effectLst/>
                        </a:rPr>
                        <a:t>2.566*</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i="1" dirty="0">
                          <a:effectLst/>
                        </a:rPr>
                        <a:t>0.757</a:t>
                      </a:r>
                      <a:r>
                        <a:rPr lang="en-US" sz="2000" i="1" dirty="0">
                          <a:effectLst/>
                        </a:rPr>
                        <a:t>***</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0.287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-0.160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-0.611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0.046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dirty="0">
                          <a:effectLst/>
                        </a:rPr>
                        <a:t>NO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dirty="0">
                          <a:effectLst/>
                        </a:rPr>
                        <a:t>NO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53371398"/>
                  </a:ext>
                </a:extLst>
              </a:tr>
              <a:tr h="970383">
                <a:tc>
                  <a:txBody>
                    <a:bodyPr/>
                    <a:lstStyle/>
                    <a:p>
                      <a:pPr marL="0" marR="0">
                        <a:lnSpc>
                          <a:spcPct val="107000"/>
                        </a:lnSpc>
                        <a:spcBef>
                          <a:spcPts val="0"/>
                        </a:spcBef>
                        <a:spcAft>
                          <a:spcPts val="0"/>
                        </a:spcAft>
                      </a:pPr>
                      <a:r>
                        <a:rPr lang="en-US" sz="2000" dirty="0">
                          <a:effectLst/>
                        </a:rPr>
                        <a:t>Model 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effectLst/>
                        </a:rPr>
                        <a:t>2.248*</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i="1" dirty="0">
                          <a:effectLst/>
                        </a:rPr>
                        <a:t>0.713</a:t>
                      </a:r>
                      <a:r>
                        <a:rPr lang="en-US" sz="2000" i="1" dirty="0">
                          <a:effectLst/>
                        </a:rPr>
                        <a:t>***</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dirty="0">
                          <a:effectLst/>
                        </a:rPr>
                        <a:t>0.423</a:t>
                      </a:r>
                      <a:r>
                        <a:rPr lang="en-U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effectLst/>
                        </a:rPr>
                        <a:t>0.101</a:t>
                      </a:r>
                      <a:r>
                        <a:rPr lang="en-U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effectLst/>
                        </a:rPr>
                        <a:t>-0.681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effectLst/>
                        </a:rPr>
                        <a:t>0.111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dirty="0">
                          <a:effectLst/>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0.167</a:t>
                      </a:r>
                    </a:p>
                  </a:txBody>
                  <a:tcPr marL="68580" marR="68580" marT="0" marB="0" anchor="b"/>
                </a:tc>
                <a:extLst>
                  <a:ext uri="{0D108BD9-81ED-4DB2-BD59-A6C34878D82A}">
                    <a16:rowId xmlns:a16="http://schemas.microsoft.com/office/drawing/2014/main" val="2104392490"/>
                  </a:ext>
                </a:extLst>
              </a:tr>
            </a:tbl>
          </a:graphicData>
        </a:graphic>
      </p:graphicFrame>
    </p:spTree>
    <p:extLst>
      <p:ext uri="{BB962C8B-B14F-4D97-AF65-F5344CB8AC3E}">
        <p14:creationId xmlns:p14="http://schemas.microsoft.com/office/powerpoint/2010/main" val="17134302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75831-1473-4D75-8DD0-54AE65D76D13}"/>
              </a:ext>
            </a:extLst>
          </p:cNvPr>
          <p:cNvSpPr>
            <a:spLocks noGrp="1"/>
          </p:cNvSpPr>
          <p:nvPr>
            <p:ph type="title"/>
          </p:nvPr>
        </p:nvSpPr>
        <p:spPr/>
        <p:txBody>
          <a:bodyPr/>
          <a:lstStyle/>
          <a:p>
            <a:r>
              <a:rPr lang="en-US" dirty="0"/>
              <a:t>Observations: Amount of Aid</a:t>
            </a:r>
          </a:p>
        </p:txBody>
      </p:sp>
      <p:sp>
        <p:nvSpPr>
          <p:cNvPr id="3" name="Content Placeholder 2">
            <a:extLst>
              <a:ext uri="{FF2B5EF4-FFF2-40B4-BE49-F238E27FC236}">
                <a16:creationId xmlns:a16="http://schemas.microsoft.com/office/drawing/2014/main" id="{5EF476F3-EE2B-48A4-865C-3E05AC5A5850}"/>
              </a:ext>
            </a:extLst>
          </p:cNvPr>
          <p:cNvSpPr>
            <a:spLocks noGrp="1"/>
          </p:cNvSpPr>
          <p:nvPr>
            <p:ph idx="1"/>
          </p:nvPr>
        </p:nvSpPr>
        <p:spPr/>
        <p:txBody>
          <a:bodyPr>
            <a:normAutofit fontScale="92500" lnSpcReduction="10000"/>
          </a:bodyPr>
          <a:lstStyle/>
          <a:p>
            <a:r>
              <a:rPr lang="en-US" dirty="0"/>
              <a:t>Two important factors population and IMR are not robust to having time a factor, the time Paris: a dummy for 09-11, and 12-13. This is the factor that reports the agreement to reduce fragmentation.  Here it reflects probably the Great Recession when the number of donor rose but the amount decrease.</a:t>
            </a:r>
          </a:p>
          <a:p>
            <a:r>
              <a:rPr lang="en-US" dirty="0"/>
              <a:t>Two factors are important in the right way: population (+) and IMR (+). But no response to revenue and rule of law</a:t>
            </a:r>
          </a:p>
          <a:p>
            <a:r>
              <a:rPr lang="en-US" dirty="0"/>
              <a:t>We probably needed a larger series.  </a:t>
            </a:r>
          </a:p>
          <a:p>
            <a:endParaRPr lang="en-US" dirty="0"/>
          </a:p>
          <a:p>
            <a:endParaRPr lang="en-US" dirty="0"/>
          </a:p>
        </p:txBody>
      </p:sp>
    </p:spTree>
    <p:extLst>
      <p:ext uri="{BB962C8B-B14F-4D97-AF65-F5344CB8AC3E}">
        <p14:creationId xmlns:p14="http://schemas.microsoft.com/office/powerpoint/2010/main" val="2124261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4B0D0-6592-4F0B-AA30-7872C1074833}"/>
              </a:ext>
            </a:extLst>
          </p:cNvPr>
          <p:cNvSpPr>
            <a:spLocks noGrp="1"/>
          </p:cNvSpPr>
          <p:nvPr>
            <p:ph type="title"/>
          </p:nvPr>
        </p:nvSpPr>
        <p:spPr/>
        <p:txBody>
          <a:bodyPr/>
          <a:lstStyle/>
          <a:p>
            <a:r>
              <a:rPr lang="en-US" dirty="0"/>
              <a:t>Log No. of Donors (N=160)</a:t>
            </a:r>
          </a:p>
        </p:txBody>
      </p:sp>
      <p:graphicFrame>
        <p:nvGraphicFramePr>
          <p:cNvPr id="4" name="Content Placeholder 3">
            <a:extLst>
              <a:ext uri="{FF2B5EF4-FFF2-40B4-BE49-F238E27FC236}">
                <a16:creationId xmlns:a16="http://schemas.microsoft.com/office/drawing/2014/main" id="{027FFEDC-9371-4745-BBFB-4C953C7C0674}"/>
              </a:ext>
            </a:extLst>
          </p:cNvPr>
          <p:cNvGraphicFramePr>
            <a:graphicFrameLocks noGrp="1"/>
          </p:cNvGraphicFramePr>
          <p:nvPr>
            <p:ph idx="1"/>
            <p:extLst>
              <p:ext uri="{D42A27DB-BD31-4B8C-83A1-F6EECF244321}">
                <p14:modId xmlns:p14="http://schemas.microsoft.com/office/powerpoint/2010/main" val="3559281318"/>
              </p:ext>
            </p:extLst>
          </p:nvPr>
        </p:nvGraphicFramePr>
        <p:xfrm>
          <a:off x="29183" y="2136710"/>
          <a:ext cx="12072025" cy="3704255"/>
        </p:xfrm>
        <a:graphic>
          <a:graphicData uri="http://schemas.openxmlformats.org/drawingml/2006/table">
            <a:tbl>
              <a:tblPr firstRow="1" firstCol="1" bandRow="1">
                <a:tableStyleId>{F5AB1C69-6EDB-4FF4-983F-18BD219EF322}</a:tableStyleId>
              </a:tblPr>
              <a:tblGrid>
                <a:gridCol w="1543821">
                  <a:extLst>
                    <a:ext uri="{9D8B030D-6E8A-4147-A177-3AD203B41FA5}">
                      <a16:colId xmlns:a16="http://schemas.microsoft.com/office/drawing/2014/main" val="3006873218"/>
                    </a:ext>
                  </a:extLst>
                </a:gridCol>
                <a:gridCol w="917033">
                  <a:extLst>
                    <a:ext uri="{9D8B030D-6E8A-4147-A177-3AD203B41FA5}">
                      <a16:colId xmlns:a16="http://schemas.microsoft.com/office/drawing/2014/main" val="2138759004"/>
                    </a:ext>
                  </a:extLst>
                </a:gridCol>
                <a:gridCol w="917033">
                  <a:extLst>
                    <a:ext uri="{9D8B030D-6E8A-4147-A177-3AD203B41FA5}">
                      <a16:colId xmlns:a16="http://schemas.microsoft.com/office/drawing/2014/main" val="2520377722"/>
                    </a:ext>
                  </a:extLst>
                </a:gridCol>
                <a:gridCol w="1064425">
                  <a:extLst>
                    <a:ext uri="{9D8B030D-6E8A-4147-A177-3AD203B41FA5}">
                      <a16:colId xmlns:a16="http://schemas.microsoft.com/office/drawing/2014/main" val="2759883178"/>
                    </a:ext>
                  </a:extLst>
                </a:gridCol>
                <a:gridCol w="1064425">
                  <a:extLst>
                    <a:ext uri="{9D8B030D-6E8A-4147-A177-3AD203B41FA5}">
                      <a16:colId xmlns:a16="http://schemas.microsoft.com/office/drawing/2014/main" val="3553514060"/>
                    </a:ext>
                  </a:extLst>
                </a:gridCol>
                <a:gridCol w="1064425">
                  <a:extLst>
                    <a:ext uri="{9D8B030D-6E8A-4147-A177-3AD203B41FA5}">
                      <a16:colId xmlns:a16="http://schemas.microsoft.com/office/drawing/2014/main" val="665233634"/>
                    </a:ext>
                  </a:extLst>
                </a:gridCol>
                <a:gridCol w="1064425">
                  <a:extLst>
                    <a:ext uri="{9D8B030D-6E8A-4147-A177-3AD203B41FA5}">
                      <a16:colId xmlns:a16="http://schemas.microsoft.com/office/drawing/2014/main" val="2304957802"/>
                    </a:ext>
                  </a:extLst>
                </a:gridCol>
                <a:gridCol w="1064425">
                  <a:extLst>
                    <a:ext uri="{9D8B030D-6E8A-4147-A177-3AD203B41FA5}">
                      <a16:colId xmlns:a16="http://schemas.microsoft.com/office/drawing/2014/main" val="8179283"/>
                    </a:ext>
                  </a:extLst>
                </a:gridCol>
                <a:gridCol w="917033">
                  <a:extLst>
                    <a:ext uri="{9D8B030D-6E8A-4147-A177-3AD203B41FA5}">
                      <a16:colId xmlns:a16="http://schemas.microsoft.com/office/drawing/2014/main" val="2134934551"/>
                    </a:ext>
                  </a:extLst>
                </a:gridCol>
                <a:gridCol w="917033">
                  <a:extLst>
                    <a:ext uri="{9D8B030D-6E8A-4147-A177-3AD203B41FA5}">
                      <a16:colId xmlns:a16="http://schemas.microsoft.com/office/drawing/2014/main" val="790256503"/>
                    </a:ext>
                  </a:extLst>
                </a:gridCol>
                <a:gridCol w="620914">
                  <a:extLst>
                    <a:ext uri="{9D8B030D-6E8A-4147-A177-3AD203B41FA5}">
                      <a16:colId xmlns:a16="http://schemas.microsoft.com/office/drawing/2014/main" val="4287707333"/>
                    </a:ext>
                  </a:extLst>
                </a:gridCol>
                <a:gridCol w="917033">
                  <a:extLst>
                    <a:ext uri="{9D8B030D-6E8A-4147-A177-3AD203B41FA5}">
                      <a16:colId xmlns:a16="http://schemas.microsoft.com/office/drawing/2014/main" val="3957998674"/>
                    </a:ext>
                  </a:extLst>
                </a:gridCol>
              </a:tblGrid>
              <a:tr h="740851">
                <a:tc>
                  <a:txBody>
                    <a:bodyPr/>
                    <a:lstStyle/>
                    <a:p>
                      <a:pP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Con-</a:t>
                      </a:r>
                      <a:r>
                        <a:rPr lang="en-US" sz="2000"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stant</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lag log Count</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lag ln IMR</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log PPP</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log Pop</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Reve-</a:t>
                      </a:r>
                      <a:r>
                        <a:rPr lang="en-US" sz="2000"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nue</a:t>
                      </a: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Dummy, 09-13</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law</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ln Top 8</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AR</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r>
                        <a:rPr lang="en-US" sz="2000" dirty="0">
                          <a:effectLst/>
                          <a:latin typeface="Calibri" panose="020F0502020204030204" pitchFamily="34" charset="0"/>
                          <a:cs typeface="Times New Roman" panose="02020603050405020304" pitchFamily="18" charset="0"/>
                        </a:rPr>
                        <a:t>Han-son</a:t>
                      </a:r>
                    </a:p>
                  </a:txBody>
                  <a:tcPr marL="68580" marR="68580" marT="0" marB="0" anchor="b"/>
                </a:tc>
                <a:extLst>
                  <a:ext uri="{0D108BD9-81ED-4DB2-BD59-A6C34878D82A}">
                    <a16:rowId xmlns:a16="http://schemas.microsoft.com/office/drawing/2014/main" val="976295742"/>
                  </a:ext>
                </a:extLst>
              </a:tr>
              <a:tr h="740851">
                <a:tc>
                  <a:txBody>
                    <a:bodyPr/>
                    <a:lstStyle/>
                    <a:p>
                      <a:pPr marL="0" marR="0">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Model 1</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1.918*</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0.252*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-0.055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-0.066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37075065"/>
                  </a:ext>
                </a:extLst>
              </a:tr>
              <a:tr h="740851">
                <a:tc>
                  <a:txBody>
                    <a:bodyPr/>
                    <a:lstStyle/>
                    <a:p>
                      <a:pPr marL="0" marR="0">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Model 2</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2.433*</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-0.091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0.039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-0.149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-0.050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i="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0.070*</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74211827"/>
                  </a:ext>
                </a:extLst>
              </a:tr>
              <a:tr h="740851">
                <a:tc>
                  <a:txBody>
                    <a:bodyPr/>
                    <a:lstStyle/>
                    <a:p>
                      <a:pPr marL="0" marR="0">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Model 3</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0.738*</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0.243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0.195**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0.065*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-0.306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0.120</a:t>
                      </a:r>
                      <a:r>
                        <a:rPr lang="en-US"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0.171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b="1" dirty="0">
                        <a:solidFill>
                          <a:srgbClr val="FF0000"/>
                        </a:solidFill>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426164573"/>
                  </a:ext>
                </a:extLst>
              </a:tr>
              <a:tr h="740851">
                <a:tc>
                  <a:txBody>
                    <a:bodyPr/>
                    <a:lstStyle/>
                    <a:p>
                      <a:pPr marL="0" marR="0">
                        <a:lnSpc>
                          <a:spcPct val="107000"/>
                        </a:lnSpc>
                        <a:spcBef>
                          <a:spcPts val="0"/>
                        </a:spcBef>
                        <a:spcAft>
                          <a:spcPts val="0"/>
                        </a:spcAft>
                      </a:pPr>
                      <a:r>
                        <a:rPr lang="en-US" sz="2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Model 4</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1.15*</a:t>
                      </a: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0.187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0.495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0.212*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-0.265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20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-0.072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b="1" i="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-0.056*</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83552749"/>
                  </a:ext>
                </a:extLst>
              </a:tr>
            </a:tbl>
          </a:graphicData>
        </a:graphic>
      </p:graphicFrame>
    </p:spTree>
    <p:extLst>
      <p:ext uri="{BB962C8B-B14F-4D97-AF65-F5344CB8AC3E}">
        <p14:creationId xmlns:p14="http://schemas.microsoft.com/office/powerpoint/2010/main" val="3492478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29DE1-2560-42B9-BCCF-78EAAECB9F7C}"/>
              </a:ext>
            </a:extLst>
          </p:cNvPr>
          <p:cNvSpPr>
            <a:spLocks noGrp="1"/>
          </p:cNvSpPr>
          <p:nvPr>
            <p:ph type="title"/>
          </p:nvPr>
        </p:nvSpPr>
        <p:spPr/>
        <p:txBody>
          <a:bodyPr/>
          <a:lstStyle/>
          <a:p>
            <a:r>
              <a:rPr lang="en-US" dirty="0"/>
              <a:t>Observations: Number of Donors</a:t>
            </a:r>
          </a:p>
        </p:txBody>
      </p:sp>
      <p:sp>
        <p:nvSpPr>
          <p:cNvPr id="3" name="Content Placeholder 2">
            <a:extLst>
              <a:ext uri="{FF2B5EF4-FFF2-40B4-BE49-F238E27FC236}">
                <a16:creationId xmlns:a16="http://schemas.microsoft.com/office/drawing/2014/main" id="{05D10FCE-1B36-433B-BB02-4D80F26CEB03}"/>
              </a:ext>
            </a:extLst>
          </p:cNvPr>
          <p:cNvSpPr>
            <a:spLocks noGrp="1"/>
          </p:cNvSpPr>
          <p:nvPr>
            <p:ph idx="1"/>
          </p:nvPr>
        </p:nvSpPr>
        <p:spPr/>
        <p:txBody>
          <a:bodyPr>
            <a:normAutofit/>
          </a:bodyPr>
          <a:lstStyle/>
          <a:p>
            <a:r>
              <a:rPr lang="en-US" dirty="0"/>
              <a:t>Lagged dependent variable, nearly insignificant</a:t>
            </a:r>
          </a:p>
          <a:p>
            <a:r>
              <a:rPr lang="en-US" dirty="0"/>
              <a:t>Number of donors increased after 2008, as this was an international policy. </a:t>
            </a:r>
          </a:p>
          <a:p>
            <a:r>
              <a:rPr lang="en-US" dirty="0"/>
              <a:t>Whether to engage in giving aid may depend on how much aid is being given by bigger donors</a:t>
            </a:r>
          </a:p>
          <a:p>
            <a:r>
              <a:rPr lang="en-US" dirty="0"/>
              <a:t>Population is positively related to number of donors</a:t>
            </a:r>
          </a:p>
        </p:txBody>
      </p:sp>
    </p:spTree>
    <p:extLst>
      <p:ext uri="{BB962C8B-B14F-4D97-AF65-F5344CB8AC3E}">
        <p14:creationId xmlns:p14="http://schemas.microsoft.com/office/powerpoint/2010/main" val="1334901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7BEF2-690C-40D8-AEDC-72A892BD3876}"/>
              </a:ext>
            </a:extLst>
          </p:cNvPr>
          <p:cNvSpPr>
            <a:spLocks noGrp="1"/>
          </p:cNvSpPr>
          <p:nvPr>
            <p:ph type="title"/>
          </p:nvPr>
        </p:nvSpPr>
        <p:spPr/>
        <p:txBody>
          <a:bodyPr/>
          <a:lstStyle/>
          <a:p>
            <a:r>
              <a:rPr lang="en-US" dirty="0"/>
              <a:t>Single Donors		</a:t>
            </a:r>
          </a:p>
        </p:txBody>
      </p:sp>
      <p:sp>
        <p:nvSpPr>
          <p:cNvPr id="3" name="Content Placeholder 2">
            <a:extLst>
              <a:ext uri="{FF2B5EF4-FFF2-40B4-BE49-F238E27FC236}">
                <a16:creationId xmlns:a16="http://schemas.microsoft.com/office/drawing/2014/main" id="{E2886C79-5B29-4B91-AB19-BD22BBBD29E7}"/>
              </a:ext>
            </a:extLst>
          </p:cNvPr>
          <p:cNvSpPr>
            <a:spLocks noGrp="1"/>
          </p:cNvSpPr>
          <p:nvPr>
            <p:ph idx="1"/>
          </p:nvPr>
        </p:nvSpPr>
        <p:spPr/>
        <p:txBody>
          <a:bodyPr>
            <a:normAutofit lnSpcReduction="10000"/>
          </a:bodyPr>
          <a:lstStyle/>
          <a:p>
            <a:r>
              <a:rPr lang="en-US" dirty="0"/>
              <a:t>AGGREGATION IS MISLEADING</a:t>
            </a:r>
          </a:p>
          <a:p>
            <a:pPr lvl="1"/>
            <a:r>
              <a:rPr lang="en-US" dirty="0"/>
              <a:t>Aid giving is a single donor’s decision, the amount is not given in coordination</a:t>
            </a:r>
          </a:p>
          <a:p>
            <a:r>
              <a:rPr lang="en-US" dirty="0"/>
              <a:t>EXAMINE SINGLE DONORS</a:t>
            </a:r>
          </a:p>
          <a:p>
            <a:pPr lvl="1"/>
            <a:r>
              <a:rPr lang="en-US" dirty="0"/>
              <a:t>There are some large donors giving over 1 billion dollars, 11 in this period, although per-capita yearly amount are small</a:t>
            </a:r>
          </a:p>
          <a:p>
            <a:pPr lvl="1"/>
            <a:r>
              <a:rPr lang="en-US" dirty="0"/>
              <a:t>And some that are traditionally thought to be ideal aid giver and also give a large amount</a:t>
            </a:r>
          </a:p>
        </p:txBody>
      </p:sp>
    </p:spTree>
    <p:extLst>
      <p:ext uri="{BB962C8B-B14F-4D97-AF65-F5344CB8AC3E}">
        <p14:creationId xmlns:p14="http://schemas.microsoft.com/office/powerpoint/2010/main" val="1760854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1392-7429-46B9-A70F-86FB14844FB4}"/>
              </a:ext>
            </a:extLst>
          </p:cNvPr>
          <p:cNvSpPr>
            <a:spLocks noGrp="1"/>
          </p:cNvSpPr>
          <p:nvPr>
            <p:ph type="title"/>
          </p:nvPr>
        </p:nvSpPr>
        <p:spPr>
          <a:xfrm>
            <a:off x="1534695" y="804890"/>
            <a:ext cx="9520157" cy="447714"/>
          </a:xfrm>
        </p:spPr>
        <p:txBody>
          <a:bodyPr>
            <a:normAutofit fontScale="90000"/>
          </a:bodyPr>
          <a:lstStyle/>
          <a:p>
            <a:r>
              <a:rPr lang="en-US" dirty="0"/>
              <a:t>SINGLE DONOR BEHAVIOR (IMR)</a:t>
            </a:r>
          </a:p>
        </p:txBody>
      </p:sp>
      <p:pic>
        <p:nvPicPr>
          <p:cNvPr id="5" name="Content Placeholder 4">
            <a:extLst>
              <a:ext uri="{FF2B5EF4-FFF2-40B4-BE49-F238E27FC236}">
                <a16:creationId xmlns:a16="http://schemas.microsoft.com/office/drawing/2014/main" id="{FAC2EE9E-8E7B-4001-A2D6-8F83251A5CBE}"/>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1921" y="1432560"/>
            <a:ext cx="6332854" cy="4837610"/>
          </a:xfrm>
          <a:prstGeom prst="rect">
            <a:avLst/>
          </a:prstGeom>
          <a:noFill/>
          <a:ln>
            <a:noFill/>
          </a:ln>
        </p:spPr>
      </p:pic>
      <p:pic>
        <p:nvPicPr>
          <p:cNvPr id="8" name="Content Placeholder 5">
            <a:extLst>
              <a:ext uri="{FF2B5EF4-FFF2-40B4-BE49-F238E27FC236}">
                <a16:creationId xmlns:a16="http://schemas.microsoft.com/office/drawing/2014/main" id="{6257BAE5-6B2F-42D7-BBC3-FD630E48407D}"/>
              </a:ext>
            </a:extLst>
          </p:cNvPr>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454773" y="1351280"/>
            <a:ext cx="5615306" cy="4918890"/>
          </a:xfrm>
          <a:prstGeom prst="rect">
            <a:avLst/>
          </a:prstGeom>
          <a:noFill/>
          <a:ln>
            <a:noFill/>
          </a:ln>
        </p:spPr>
      </p:pic>
    </p:spTree>
    <p:extLst>
      <p:ext uri="{BB962C8B-B14F-4D97-AF65-F5344CB8AC3E}">
        <p14:creationId xmlns:p14="http://schemas.microsoft.com/office/powerpoint/2010/main" val="3391897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7ACB-D574-4481-B0F2-EFA19C0F6E41}"/>
              </a:ext>
            </a:extLst>
          </p:cNvPr>
          <p:cNvSpPr>
            <a:spLocks noGrp="1"/>
          </p:cNvSpPr>
          <p:nvPr>
            <p:ph type="title"/>
          </p:nvPr>
        </p:nvSpPr>
        <p:spPr>
          <a:xfrm>
            <a:off x="1534695" y="804890"/>
            <a:ext cx="9520157" cy="594248"/>
          </a:xfrm>
        </p:spPr>
        <p:txBody>
          <a:bodyPr/>
          <a:lstStyle/>
          <a:p>
            <a:r>
              <a:rPr lang="en-US" dirty="0"/>
              <a:t>SINGLE DONOR BEHAVIOR (PPP)</a:t>
            </a:r>
          </a:p>
        </p:txBody>
      </p:sp>
      <p:sp>
        <p:nvSpPr>
          <p:cNvPr id="3" name="Content Placeholder 2">
            <a:extLst>
              <a:ext uri="{FF2B5EF4-FFF2-40B4-BE49-F238E27FC236}">
                <a16:creationId xmlns:a16="http://schemas.microsoft.com/office/drawing/2014/main" id="{F5C84D5A-CB67-4FD4-AE3D-4531787C8F02}"/>
              </a:ext>
            </a:extLst>
          </p:cNvPr>
          <p:cNvSpPr>
            <a:spLocks noGrp="1"/>
          </p:cNvSpPr>
          <p:nvPr>
            <p:ph sz="half" idx="1"/>
          </p:nvPr>
        </p:nvSpPr>
        <p:spPr>
          <a:xfrm>
            <a:off x="2667772" y="2830749"/>
            <a:ext cx="2721351" cy="3878198"/>
          </a:xfrm>
        </p:spPr>
        <p:txBody>
          <a:bodyPr/>
          <a:lstStyle/>
          <a:p>
            <a:endParaRPr lang="en-US" dirty="0"/>
          </a:p>
        </p:txBody>
      </p:sp>
      <p:sp>
        <p:nvSpPr>
          <p:cNvPr id="7" name="Rectangle 2">
            <a:extLst>
              <a:ext uri="{FF2B5EF4-FFF2-40B4-BE49-F238E27FC236}">
                <a16:creationId xmlns:a16="http://schemas.microsoft.com/office/drawing/2014/main" id="{65C05A72-68C2-4B0A-80F9-67D57610F29A}"/>
              </a:ext>
            </a:extLst>
          </p:cNvPr>
          <p:cNvSpPr>
            <a:spLocks noChangeArrowheads="1"/>
          </p:cNvSpPr>
          <p:nvPr/>
        </p:nvSpPr>
        <p:spPr bwMode="auto">
          <a:xfrm>
            <a:off x="1133077" y="1201407"/>
            <a:ext cx="7199341" cy="515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97" name="Picture 3">
            <a:extLst>
              <a:ext uri="{FF2B5EF4-FFF2-40B4-BE49-F238E27FC236}">
                <a16:creationId xmlns:a16="http://schemas.microsoft.com/office/drawing/2014/main" id="{3CDF5DDE-A521-42E7-946C-0E64DABF53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893" y="1303506"/>
            <a:ext cx="6223996" cy="4922196"/>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a:extLst>
              <a:ext uri="{FF2B5EF4-FFF2-40B4-BE49-F238E27FC236}">
                <a16:creationId xmlns:a16="http://schemas.microsoft.com/office/drawing/2014/main" id="{CAB8C945-FAAB-4718-962A-1B6BA43356A1}"/>
              </a:ext>
            </a:extLst>
          </p:cNvPr>
          <p:cNvSpPr>
            <a:spLocks noGrp="1"/>
          </p:cNvSpPr>
          <p:nvPr>
            <p:ph sz="half" idx="2"/>
          </p:nvPr>
        </p:nvSpPr>
        <p:spPr/>
        <p:txBody>
          <a:bodyPr/>
          <a:lstStyle/>
          <a:p>
            <a:endParaRPr lang="en-US"/>
          </a:p>
        </p:txBody>
      </p:sp>
      <p:pic>
        <p:nvPicPr>
          <p:cNvPr id="10" name="Picture 9">
            <a:extLst>
              <a:ext uri="{FF2B5EF4-FFF2-40B4-BE49-F238E27FC236}">
                <a16:creationId xmlns:a16="http://schemas.microsoft.com/office/drawing/2014/main" id="{008D679D-6C90-4C99-A789-82CEE1782E9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61888" y="1303507"/>
            <a:ext cx="5692219" cy="4922196"/>
          </a:xfrm>
          <a:prstGeom prst="rect">
            <a:avLst/>
          </a:prstGeom>
          <a:noFill/>
          <a:ln>
            <a:noFill/>
          </a:ln>
        </p:spPr>
      </p:pic>
    </p:spTree>
    <p:extLst>
      <p:ext uri="{BB962C8B-B14F-4D97-AF65-F5344CB8AC3E}">
        <p14:creationId xmlns:p14="http://schemas.microsoft.com/office/powerpoint/2010/main" val="12972938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2245-7E74-432F-A4BF-C27CF6F64AFE}"/>
              </a:ext>
            </a:extLst>
          </p:cNvPr>
          <p:cNvSpPr>
            <a:spLocks noGrp="1"/>
          </p:cNvSpPr>
          <p:nvPr>
            <p:ph type="title"/>
          </p:nvPr>
        </p:nvSpPr>
        <p:spPr/>
        <p:txBody>
          <a:bodyPr/>
          <a:lstStyle/>
          <a:p>
            <a:r>
              <a:rPr lang="en-US" dirty="0"/>
              <a:t>Observations </a:t>
            </a:r>
          </a:p>
        </p:txBody>
      </p:sp>
      <p:sp>
        <p:nvSpPr>
          <p:cNvPr id="3" name="Content Placeholder 2">
            <a:extLst>
              <a:ext uri="{FF2B5EF4-FFF2-40B4-BE49-F238E27FC236}">
                <a16:creationId xmlns:a16="http://schemas.microsoft.com/office/drawing/2014/main" id="{B169460D-6B8C-46A7-B27B-16CDBE7BFE3F}"/>
              </a:ext>
            </a:extLst>
          </p:cNvPr>
          <p:cNvSpPr>
            <a:spLocks noGrp="1"/>
          </p:cNvSpPr>
          <p:nvPr>
            <p:ph idx="1"/>
          </p:nvPr>
        </p:nvSpPr>
        <p:spPr/>
        <p:txBody>
          <a:bodyPr>
            <a:normAutofit fontScale="85000" lnSpcReduction="10000"/>
          </a:bodyPr>
          <a:lstStyle/>
          <a:p>
            <a:r>
              <a:rPr lang="en-US" dirty="0"/>
              <a:t>Most likely Lagged PPP works as a better predictor for all donors than lagged ln PPP</a:t>
            </a:r>
          </a:p>
          <a:p>
            <a:r>
              <a:rPr lang="en-US" dirty="0"/>
              <a:t>US aid giving seems extremely strongly motivated since 2003-2013 by IMR and PPP</a:t>
            </a:r>
          </a:p>
          <a:p>
            <a:r>
              <a:rPr lang="en-US" dirty="0"/>
              <a:t>Not shown, these donors and many smaller donors give amounts of aid independent of each other</a:t>
            </a:r>
          </a:p>
          <a:p>
            <a:r>
              <a:rPr lang="en-US" dirty="0"/>
              <a:t>Perhaps smaller number of recipients per donor makes the standard deviation larger! Could make proliferators look better. Or we need larger series</a:t>
            </a:r>
          </a:p>
          <a:p>
            <a:endParaRPr lang="en-US" dirty="0"/>
          </a:p>
        </p:txBody>
      </p:sp>
    </p:spTree>
    <p:extLst>
      <p:ext uri="{BB962C8B-B14F-4D97-AF65-F5344CB8AC3E}">
        <p14:creationId xmlns:p14="http://schemas.microsoft.com/office/powerpoint/2010/main" val="2279848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340F-B940-464E-95BB-8B29E51995D4}"/>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D820B021-10B2-440A-A5C8-4C83E3B854A8}"/>
              </a:ext>
            </a:extLst>
          </p:cNvPr>
          <p:cNvSpPr>
            <a:spLocks noGrp="1"/>
          </p:cNvSpPr>
          <p:nvPr>
            <p:ph idx="1"/>
          </p:nvPr>
        </p:nvSpPr>
        <p:spPr/>
        <p:txBody>
          <a:bodyPr>
            <a:normAutofit fontScale="85000" lnSpcReduction="20000"/>
          </a:bodyPr>
          <a:lstStyle/>
          <a:p>
            <a:r>
              <a:rPr lang="en-US" dirty="0"/>
              <a:t>WE STILL SEEM TO HAVE LARGE FRAGMENTAION AND PROLIFERATION</a:t>
            </a:r>
          </a:p>
          <a:p>
            <a:pPr lvl="1"/>
            <a:r>
              <a:rPr lang="en-US" dirty="0"/>
              <a:t>Too Many donors, that leads to fragmentation</a:t>
            </a:r>
          </a:p>
          <a:p>
            <a:pPr lvl="1"/>
            <a:r>
              <a:rPr lang="en-US" dirty="0"/>
              <a:t>Proliferation, doesn’t really have a logical reasoning, US seems to give aid to nearly every country, causing some econometric problems</a:t>
            </a:r>
          </a:p>
          <a:p>
            <a:r>
              <a:rPr lang="en-US" dirty="0"/>
              <a:t>DIFFERENCE BETWEEN AMOUNT AND DECISION TO GIVE AID</a:t>
            </a:r>
          </a:p>
          <a:p>
            <a:pPr lvl="1"/>
            <a:r>
              <a:rPr lang="en-US" dirty="0"/>
              <a:t>The decision to give aid may be motivated by who the top donors give aid, small donors likely want to send signal that they complement the bigger donors</a:t>
            </a:r>
          </a:p>
          <a:p>
            <a:pPr lvl="1"/>
            <a:r>
              <a:rPr lang="en-US" dirty="0"/>
              <a:t>The amount when looking at individual donors seem to be unrelated to the amount larger donors give</a:t>
            </a:r>
          </a:p>
          <a:p>
            <a:pPr marL="457200" lvl="1" indent="0">
              <a:buNone/>
            </a:pPr>
            <a:r>
              <a:rPr lang="en-US" dirty="0"/>
              <a:t> </a:t>
            </a:r>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73E290C8-1186-433F-A4E9-DA4B7D70ACCA}"/>
                  </a:ext>
                </a:extLst>
              </p:cNvPr>
              <p:cNvGraphicFramePr>
                <a:graphicFrameLocks noChangeAspect="1"/>
              </p:cNvGraphicFramePr>
              <p:nvPr>
                <p:extLst>
                  <p:ext uri="{D42A27DB-BD31-4B8C-83A1-F6EECF244321}">
                    <p14:modId xmlns:p14="http://schemas.microsoft.com/office/powerpoint/2010/main" val="1388084919"/>
                  </p:ext>
                </p:extLst>
              </p:nvPr>
            </p:nvGraphicFramePr>
            <p:xfrm>
              <a:off x="-3322320" y="5228590"/>
              <a:ext cx="3048000" cy="1714500"/>
            </p:xfrm>
            <a:graphic>
              <a:graphicData uri="http://schemas.microsoft.com/office/powerpoint/2016/slidezoom">
                <pslz:sldZm>
                  <pslz:sldZmObj sldId="304" cId="1106971164">
                    <pslz:zmPr id="{FE8F6CB8-7846-436A-96BC-B43CDF65B853}"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5" name="Slide Zoom 4">
                <a:hlinkClick r:id="rId3" action="ppaction://hlinksldjump"/>
                <a:extLst>
                  <a:ext uri="{FF2B5EF4-FFF2-40B4-BE49-F238E27FC236}">
                    <a16:creationId xmlns:a16="http://schemas.microsoft.com/office/drawing/2014/main" id="{73E290C8-1186-433F-A4E9-DA4B7D70ACCA}"/>
                  </a:ext>
                </a:extLst>
              </p:cNvPr>
              <p:cNvPicPr>
                <a:picLocks noGrp="1" noRot="1" noChangeAspect="1" noMove="1" noResize="1" noEditPoints="1" noAdjustHandles="1" noChangeArrowheads="1" noChangeShapeType="1"/>
              </p:cNvPicPr>
              <p:nvPr/>
            </p:nvPicPr>
            <p:blipFill>
              <a:blip r:embed="rId4"/>
              <a:stretch>
                <a:fillRect/>
              </a:stretch>
            </p:blipFill>
            <p:spPr>
              <a:xfrm>
                <a:off x="-3322320" y="5228590"/>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10697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83149-FD0E-453F-93D4-D5AB7E1799FD}"/>
              </a:ext>
            </a:extLst>
          </p:cNvPr>
          <p:cNvSpPr>
            <a:spLocks noGrp="1"/>
          </p:cNvSpPr>
          <p:nvPr>
            <p:ph type="title"/>
          </p:nvPr>
        </p:nvSpPr>
        <p:spPr/>
        <p:txBody>
          <a:bodyPr/>
          <a:lstStyle/>
          <a:p>
            <a:r>
              <a:rPr lang="en-US" dirty="0"/>
              <a:t>DEBATE: Growth</a:t>
            </a:r>
          </a:p>
        </p:txBody>
      </p:sp>
      <p:sp>
        <p:nvSpPr>
          <p:cNvPr id="3" name="Content Placeholder 2">
            <a:extLst>
              <a:ext uri="{FF2B5EF4-FFF2-40B4-BE49-F238E27FC236}">
                <a16:creationId xmlns:a16="http://schemas.microsoft.com/office/drawing/2014/main" id="{2568772B-D945-4907-8C51-EF34405467EF}"/>
              </a:ext>
            </a:extLst>
          </p:cNvPr>
          <p:cNvSpPr>
            <a:spLocks noGrp="1"/>
          </p:cNvSpPr>
          <p:nvPr>
            <p:ph idx="1"/>
          </p:nvPr>
        </p:nvSpPr>
        <p:spPr>
          <a:xfrm>
            <a:off x="1534696" y="1853754"/>
            <a:ext cx="9520158" cy="3937446"/>
          </a:xfrm>
        </p:spPr>
        <p:txBody>
          <a:bodyPr>
            <a:normAutofit/>
          </a:bodyPr>
          <a:lstStyle/>
          <a:p>
            <a:r>
              <a:rPr lang="en-US" dirty="0"/>
              <a:t>IS AID EFFECTIVE: Does it create growth?  (Easterly 2003 Bourguignon and Sundberg 2007, </a:t>
            </a:r>
            <a:r>
              <a:rPr lang="en-US" dirty="0" err="1"/>
              <a:t>Rajan</a:t>
            </a:r>
            <a:r>
              <a:rPr lang="en-US" dirty="0"/>
              <a:t> and Subramaniam 2009, </a:t>
            </a:r>
            <a:r>
              <a:rPr lang="en-US" dirty="0" err="1"/>
              <a:t>Minoiu</a:t>
            </a:r>
            <a:r>
              <a:rPr lang="en-US" dirty="0"/>
              <a:t> and Reddy 2010, Clements, </a:t>
            </a:r>
            <a:r>
              <a:rPr lang="en-US" dirty="0" err="1"/>
              <a:t>Radelet</a:t>
            </a:r>
            <a:r>
              <a:rPr lang="en-US" dirty="0"/>
              <a:t> and </a:t>
            </a:r>
            <a:r>
              <a:rPr lang="en-US" dirty="0" err="1"/>
              <a:t>Bhavnani</a:t>
            </a:r>
            <a:r>
              <a:rPr lang="en-US" dirty="0"/>
              <a:t>, 2004) </a:t>
            </a:r>
          </a:p>
          <a:p>
            <a:pPr lvl="1"/>
            <a:r>
              <a:rPr lang="en-US" dirty="0"/>
              <a:t>ALL AID: it does not have an impact, or very little impact</a:t>
            </a:r>
          </a:p>
          <a:p>
            <a:pPr lvl="1"/>
            <a:r>
              <a:rPr lang="en-US" dirty="0"/>
              <a:t>DISAGGREGATE AID INTO GEO-POLITICAL AND ALL OTHER TYPE: The results improve, geo-political aid does not do much, but other types of aid giving have impact</a:t>
            </a:r>
          </a:p>
          <a:p>
            <a:pPr lvl="1"/>
            <a:r>
              <a:rPr lang="en-US" dirty="0"/>
              <a:t>DISAGGREGATE TO HUMANITARIAN, SHORT-RUN AND LONG-RUN INTENTION AID: Short run aid affects growth</a:t>
            </a:r>
          </a:p>
          <a:p>
            <a:pPr lvl="1"/>
            <a:endParaRPr lang="en-US" dirty="0"/>
          </a:p>
          <a:p>
            <a:endParaRPr lang="en-US" dirty="0"/>
          </a:p>
        </p:txBody>
      </p:sp>
    </p:spTree>
    <p:extLst>
      <p:ext uri="{BB962C8B-B14F-4D97-AF65-F5344CB8AC3E}">
        <p14:creationId xmlns:p14="http://schemas.microsoft.com/office/powerpoint/2010/main" val="19599263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77E71-34C9-4B22-8FED-397012CE20A6}"/>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3FEAB69D-6D1C-4802-8862-EACE2D8A800D}"/>
              </a:ext>
            </a:extLst>
          </p:cNvPr>
          <p:cNvSpPr>
            <a:spLocks noGrp="1"/>
          </p:cNvSpPr>
          <p:nvPr>
            <p:ph idx="1"/>
          </p:nvPr>
        </p:nvSpPr>
        <p:spPr/>
        <p:txBody>
          <a:bodyPr>
            <a:normAutofit lnSpcReduction="10000"/>
          </a:bodyPr>
          <a:lstStyle/>
          <a:p>
            <a:r>
              <a:rPr lang="en-US" dirty="0"/>
              <a:t>IMPROVING THE FINDINGS</a:t>
            </a:r>
          </a:p>
          <a:p>
            <a:pPr lvl="1"/>
            <a:r>
              <a:rPr lang="en-US" dirty="0"/>
              <a:t>Larger series is needed, up to 2015 is available now</a:t>
            </a:r>
          </a:p>
          <a:p>
            <a:pPr lvl="1"/>
            <a:r>
              <a:rPr lang="en-US" dirty="0"/>
              <a:t>Hard to include country specific factors, perhaps certain factors such as changes in government for both donors and countries can be used, UN votes in the previous year in favor of US and NATO</a:t>
            </a:r>
          </a:p>
          <a:p>
            <a:pPr lvl="1"/>
            <a:r>
              <a:rPr lang="en-US" dirty="0"/>
              <a:t>Add lagged Foreign Direct Investment as an independent variable </a:t>
            </a:r>
          </a:p>
          <a:p>
            <a:pPr lvl="1"/>
            <a:r>
              <a:rPr lang="en-US" dirty="0" err="1"/>
              <a:t>Analyse</a:t>
            </a:r>
            <a:r>
              <a:rPr lang="en-US" dirty="0"/>
              <a:t> larger number of donors to examine what explains the results we obtain, a meta analysis on the donors, Classifying the characteristics of good aid donors.  Ranking donor</a:t>
            </a:r>
          </a:p>
        </p:txBody>
      </p:sp>
    </p:spTree>
    <p:extLst>
      <p:ext uri="{BB962C8B-B14F-4D97-AF65-F5344CB8AC3E}">
        <p14:creationId xmlns:p14="http://schemas.microsoft.com/office/powerpoint/2010/main" val="1170750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DC3A-E079-4EE6-A42E-0AC583265B1D}"/>
              </a:ext>
            </a:extLst>
          </p:cNvPr>
          <p:cNvSpPr>
            <a:spLocks noGrp="1"/>
          </p:cNvSpPr>
          <p:nvPr>
            <p:ph type="title"/>
          </p:nvPr>
        </p:nvSpPr>
        <p:spPr/>
        <p:txBody>
          <a:bodyPr/>
          <a:lstStyle/>
          <a:p>
            <a:r>
              <a:rPr lang="en-US" dirty="0"/>
              <a:t>DEBATE: Recipient Response</a:t>
            </a:r>
          </a:p>
        </p:txBody>
      </p:sp>
      <p:sp>
        <p:nvSpPr>
          <p:cNvPr id="3" name="Content Placeholder 2">
            <a:extLst>
              <a:ext uri="{FF2B5EF4-FFF2-40B4-BE49-F238E27FC236}">
                <a16:creationId xmlns:a16="http://schemas.microsoft.com/office/drawing/2014/main" id="{36D4BDD8-A04E-416B-BA68-C415B88E5C32}"/>
              </a:ext>
            </a:extLst>
          </p:cNvPr>
          <p:cNvSpPr>
            <a:spLocks noGrp="1"/>
          </p:cNvSpPr>
          <p:nvPr>
            <p:ph idx="1"/>
          </p:nvPr>
        </p:nvSpPr>
        <p:spPr/>
        <p:txBody>
          <a:bodyPr>
            <a:normAutofit fontScale="92500" lnSpcReduction="10000"/>
          </a:bodyPr>
          <a:lstStyle/>
          <a:p>
            <a:r>
              <a:rPr lang="en-US" dirty="0"/>
              <a:t>FINANCING AND AID:  Countries replace domestic financing with aid receipts (Pack and Pack, 1994)</a:t>
            </a:r>
          </a:p>
          <a:p>
            <a:r>
              <a:rPr lang="en-US" dirty="0"/>
              <a:t>CAPITAL FORMATION: Not much impact (Boone, 1994)</a:t>
            </a:r>
          </a:p>
          <a:p>
            <a:r>
              <a:rPr lang="en-US" dirty="0"/>
              <a:t>ACCOUNTABILITY AND AID: Foreign aid reduces accountability and increases dependency</a:t>
            </a:r>
          </a:p>
          <a:p>
            <a:r>
              <a:rPr lang="en-US" dirty="0"/>
              <a:t>DAH and HEALTH FINANCING:</a:t>
            </a:r>
            <a:r>
              <a:rPr lang="en-US" b="1" dirty="0"/>
              <a:t> </a:t>
            </a:r>
            <a:r>
              <a:rPr lang="en-US" dirty="0"/>
              <a:t>Sectoral issues are complicated, Development assistance for health reduce or increase government spending on health (Mishra and Newhouse 2009 and Liu </a:t>
            </a:r>
            <a:r>
              <a:rPr lang="en-US" i="1" dirty="0"/>
              <a:t>et al.</a:t>
            </a:r>
            <a:r>
              <a:rPr lang="en-US" dirty="0"/>
              <a:t>2010).</a:t>
            </a:r>
          </a:p>
          <a:p>
            <a:endParaRPr lang="en-US" dirty="0"/>
          </a:p>
          <a:p>
            <a:endParaRPr lang="en-US" dirty="0"/>
          </a:p>
        </p:txBody>
      </p:sp>
    </p:spTree>
    <p:extLst>
      <p:ext uri="{BB962C8B-B14F-4D97-AF65-F5344CB8AC3E}">
        <p14:creationId xmlns:p14="http://schemas.microsoft.com/office/powerpoint/2010/main" val="177985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6A48-AF61-4031-98C4-068EC4504E3F}"/>
              </a:ext>
            </a:extLst>
          </p:cNvPr>
          <p:cNvSpPr>
            <a:spLocks noGrp="1"/>
          </p:cNvSpPr>
          <p:nvPr>
            <p:ph type="title"/>
          </p:nvPr>
        </p:nvSpPr>
        <p:spPr/>
        <p:txBody>
          <a:bodyPr>
            <a:normAutofit fontScale="90000"/>
          </a:bodyPr>
          <a:lstStyle/>
          <a:p>
            <a:r>
              <a:rPr lang="en-US" dirty="0"/>
              <a:t>DEBATE: Motivations, empirical work</a:t>
            </a:r>
          </a:p>
        </p:txBody>
      </p:sp>
      <p:sp>
        <p:nvSpPr>
          <p:cNvPr id="3" name="Content Placeholder 2">
            <a:extLst>
              <a:ext uri="{FF2B5EF4-FFF2-40B4-BE49-F238E27FC236}">
                <a16:creationId xmlns:a16="http://schemas.microsoft.com/office/drawing/2014/main" id="{E6F3E845-C111-4F3A-97AD-818D53B61F34}"/>
              </a:ext>
            </a:extLst>
          </p:cNvPr>
          <p:cNvSpPr>
            <a:spLocks noGrp="1"/>
          </p:cNvSpPr>
          <p:nvPr>
            <p:ph idx="1"/>
          </p:nvPr>
        </p:nvSpPr>
        <p:spPr/>
        <p:txBody>
          <a:bodyPr>
            <a:normAutofit fontScale="92500" lnSpcReduction="10000"/>
          </a:bodyPr>
          <a:lstStyle/>
          <a:p>
            <a:r>
              <a:rPr lang="en-US" dirty="0"/>
              <a:t>WHY AND HOW IS AID GIVEN, Does it have any intention of improving welfare or just political or bribery? (Pack and Pack, 1993; </a:t>
            </a:r>
            <a:r>
              <a:rPr lang="en-US" dirty="0" err="1"/>
              <a:t>Alesina</a:t>
            </a:r>
            <a:r>
              <a:rPr lang="en-US" dirty="0"/>
              <a:t> and Dollar, 2000, Knack and Rahman, 2007, Gehring, </a:t>
            </a:r>
            <a:r>
              <a:rPr lang="en-US" dirty="0" err="1"/>
              <a:t>Michaelowa</a:t>
            </a:r>
            <a:r>
              <a:rPr lang="en-US" dirty="0"/>
              <a:t> and Dreher, 2017, Acharya, de Lima and Moore, 2006)</a:t>
            </a:r>
          </a:p>
          <a:p>
            <a:pPr lvl="1"/>
            <a:r>
              <a:rPr lang="en-US" dirty="0"/>
              <a:t>MOTIVATION FOR AID GIVING:  Supposedly poverty alleviation and economic growth (Collier and Dollar, 1999)</a:t>
            </a:r>
          </a:p>
          <a:p>
            <a:pPr lvl="1"/>
            <a:r>
              <a:rPr lang="en-US" dirty="0"/>
              <a:t>MODATLLITY OF AID GIVING:  Are there too many aid givers for any single country and do they burden the recipient bureaucracy with too many individual projects?  Herd-effect, risk, Nash, </a:t>
            </a:r>
            <a:r>
              <a:rPr lang="en-US" dirty="0" err="1"/>
              <a:t>Houtthaker</a:t>
            </a:r>
            <a:r>
              <a:rPr lang="en-US" dirty="0"/>
              <a:t> effect</a:t>
            </a:r>
          </a:p>
          <a:p>
            <a:pPr lvl="1"/>
            <a:endParaRPr lang="en-US" dirty="0"/>
          </a:p>
        </p:txBody>
      </p:sp>
    </p:spTree>
    <p:extLst>
      <p:ext uri="{BB962C8B-B14F-4D97-AF65-F5344CB8AC3E}">
        <p14:creationId xmlns:p14="http://schemas.microsoft.com/office/powerpoint/2010/main" val="153138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8539C-1B9B-4651-90DB-B0198A444559}"/>
              </a:ext>
            </a:extLst>
          </p:cNvPr>
          <p:cNvSpPr>
            <a:spLocks noGrp="1"/>
          </p:cNvSpPr>
          <p:nvPr>
            <p:ph type="title"/>
          </p:nvPr>
        </p:nvSpPr>
        <p:spPr/>
        <p:txBody>
          <a:bodyPr/>
          <a:lstStyle/>
          <a:p>
            <a:r>
              <a:rPr lang="en-US" dirty="0"/>
              <a:t>THEORY OF AID GIVING</a:t>
            </a:r>
          </a:p>
        </p:txBody>
      </p:sp>
      <p:sp>
        <p:nvSpPr>
          <p:cNvPr id="3" name="Content Placeholder 2">
            <a:extLst>
              <a:ext uri="{FF2B5EF4-FFF2-40B4-BE49-F238E27FC236}">
                <a16:creationId xmlns:a16="http://schemas.microsoft.com/office/drawing/2014/main" id="{1F0D7F87-D973-43E8-B783-D6ED700D28E0}"/>
              </a:ext>
            </a:extLst>
          </p:cNvPr>
          <p:cNvSpPr>
            <a:spLocks noGrp="1"/>
          </p:cNvSpPr>
          <p:nvPr>
            <p:ph idx="1"/>
          </p:nvPr>
        </p:nvSpPr>
        <p:spPr/>
        <p:txBody>
          <a:bodyPr>
            <a:normAutofit lnSpcReduction="10000"/>
          </a:bodyPr>
          <a:lstStyle/>
          <a:p>
            <a:r>
              <a:rPr lang="en-US" dirty="0"/>
              <a:t>MOTIVATION FOR AID GIVING: Aid giving is somewhat motivated by intention to help countries: political stability, influence, old Colonial Ties (Together imperfect altruists, Knack and Rahman, 2007).</a:t>
            </a:r>
          </a:p>
          <a:p>
            <a:r>
              <a:rPr lang="en-US" dirty="0"/>
              <a:t> AID GIVING TO THE SAME COUNTRY: Increased number of donors, Everyone wants to buy influence, Risk reduction—give to the same country because they are stable—Herd Effect or Donor Darling</a:t>
            </a:r>
          </a:p>
        </p:txBody>
      </p:sp>
    </p:spTree>
    <p:extLst>
      <p:ext uri="{BB962C8B-B14F-4D97-AF65-F5344CB8AC3E}">
        <p14:creationId xmlns:p14="http://schemas.microsoft.com/office/powerpoint/2010/main" val="401184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ED9C6-143B-4666-8D13-03D85188F475}"/>
              </a:ext>
            </a:extLst>
          </p:cNvPr>
          <p:cNvSpPr>
            <a:spLocks noGrp="1"/>
          </p:cNvSpPr>
          <p:nvPr>
            <p:ph type="title"/>
          </p:nvPr>
        </p:nvSpPr>
        <p:spPr/>
        <p:txBody>
          <a:bodyPr/>
          <a:lstStyle/>
          <a:p>
            <a:r>
              <a:rPr lang="en-US" dirty="0"/>
              <a:t>PAPER’S TOPIC</a:t>
            </a:r>
          </a:p>
        </p:txBody>
      </p:sp>
      <p:sp>
        <p:nvSpPr>
          <p:cNvPr id="3" name="Content Placeholder 2">
            <a:extLst>
              <a:ext uri="{FF2B5EF4-FFF2-40B4-BE49-F238E27FC236}">
                <a16:creationId xmlns:a16="http://schemas.microsoft.com/office/drawing/2014/main" id="{C3390439-DCEA-47C6-A17B-204233E7C11F}"/>
              </a:ext>
            </a:extLst>
          </p:cNvPr>
          <p:cNvSpPr>
            <a:spLocks noGrp="1"/>
          </p:cNvSpPr>
          <p:nvPr>
            <p:ph idx="1"/>
          </p:nvPr>
        </p:nvSpPr>
        <p:spPr/>
        <p:txBody>
          <a:bodyPr>
            <a:normAutofit fontScale="92500" lnSpcReduction="10000"/>
          </a:bodyPr>
          <a:lstStyle/>
          <a:p>
            <a:pPr lvl="1"/>
            <a:r>
              <a:rPr lang="en-US" dirty="0"/>
              <a:t>MOTIVATION FOR AID GIVING: Can we determine the intention of aid giving in development assistance for health?</a:t>
            </a:r>
          </a:p>
          <a:p>
            <a:pPr lvl="2"/>
            <a:r>
              <a:rPr lang="en-US" dirty="0"/>
              <a:t>A good question, as health aid should have no other intention than improve health, and not that hard to measure  </a:t>
            </a:r>
          </a:p>
          <a:p>
            <a:pPr lvl="3"/>
            <a:r>
              <a:rPr lang="en-US" dirty="0"/>
              <a:t>IMR, Life-Expectancy, perhaps just assist any country that is poor</a:t>
            </a:r>
          </a:p>
          <a:p>
            <a:pPr lvl="1"/>
            <a:r>
              <a:rPr lang="en-US" dirty="0"/>
              <a:t>MODATLLITY OF AID GIVING: Giving aid for HIV/AIDS is politically popular in donor countries and UNICEF has cultural recognition, providing for child and maternal health is popular.  Too many donors</a:t>
            </a:r>
          </a:p>
          <a:p>
            <a:pPr lvl="2"/>
            <a:r>
              <a:rPr lang="en-US" dirty="0"/>
              <a:t>Paris: Development Assistance for aid should be coordinated, and fewer countries per single country</a:t>
            </a:r>
          </a:p>
          <a:p>
            <a:endParaRPr lang="en-US" dirty="0"/>
          </a:p>
        </p:txBody>
      </p:sp>
    </p:spTree>
    <p:extLst>
      <p:ext uri="{BB962C8B-B14F-4D97-AF65-F5344CB8AC3E}">
        <p14:creationId xmlns:p14="http://schemas.microsoft.com/office/powerpoint/2010/main" val="204003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29F6-0796-487A-B07F-ECF8A0E25E51}"/>
              </a:ext>
            </a:extLst>
          </p:cNvPr>
          <p:cNvSpPr>
            <a:spLocks noGrp="1"/>
          </p:cNvSpPr>
          <p:nvPr>
            <p:ph type="title"/>
          </p:nvPr>
        </p:nvSpPr>
        <p:spPr/>
        <p:txBody>
          <a:bodyPr/>
          <a:lstStyle/>
          <a:p>
            <a:r>
              <a:rPr lang="en-US" dirty="0"/>
              <a:t>EMPIRICAL TESTING</a:t>
            </a:r>
          </a:p>
        </p:txBody>
      </p:sp>
      <p:sp>
        <p:nvSpPr>
          <p:cNvPr id="3" name="Content Placeholder 2">
            <a:extLst>
              <a:ext uri="{FF2B5EF4-FFF2-40B4-BE49-F238E27FC236}">
                <a16:creationId xmlns:a16="http://schemas.microsoft.com/office/drawing/2014/main" id="{559DB3B4-267D-4290-82FF-A8D0B1E2E0D3}"/>
              </a:ext>
            </a:extLst>
          </p:cNvPr>
          <p:cNvSpPr>
            <a:spLocks noGrp="1"/>
          </p:cNvSpPr>
          <p:nvPr>
            <p:ph idx="1"/>
          </p:nvPr>
        </p:nvSpPr>
        <p:spPr>
          <a:xfrm>
            <a:off x="1534696" y="1853754"/>
            <a:ext cx="9520158" cy="4108896"/>
          </a:xfrm>
        </p:spPr>
        <p:txBody>
          <a:bodyPr>
            <a:normAutofit fontScale="92500" lnSpcReduction="20000"/>
          </a:bodyPr>
          <a:lstStyle/>
          <a:p>
            <a:r>
              <a:rPr lang="en-US" dirty="0"/>
              <a:t>WHAT DATA TO USE?</a:t>
            </a:r>
          </a:p>
          <a:p>
            <a:pPr lvl="1"/>
            <a:r>
              <a:rPr lang="en-US" dirty="0"/>
              <a:t>ALL AID: Aid is given for multi-purposes even poverty alleviation or related factors are the main aim—poverty measures are not collected all that often in developing countries, so difficult for analysis</a:t>
            </a:r>
          </a:p>
          <a:p>
            <a:pPr lvl="1"/>
            <a:r>
              <a:rPr lang="en-US" dirty="0"/>
              <a:t>HEALTH AID: Given for improving health, but mostly for IMR, MMR and not for adult health except HIV/AIDS, not all countries were affected by HIV/AIDS</a:t>
            </a:r>
          </a:p>
          <a:p>
            <a:pPr lvl="1"/>
            <a:r>
              <a:rPr lang="en-US" dirty="0"/>
              <a:t>PERIOD TO COVER: Avoid the cold war period, there is a drop in all types of aid in 1990s, but picked up after George W. Bush, note the US survey, May 2017</a:t>
            </a:r>
          </a:p>
          <a:p>
            <a:pPr lvl="2"/>
            <a:r>
              <a:rPr lang="en-US" dirty="0"/>
              <a:t>71 percent chose the statement that “when hunger is a major problem in some part of the world, we should send aid whether or not the U.S. has a security interest in that region”—up from 63 percent when asked in the year 2000.   2018, even with Trump,  </a:t>
            </a:r>
            <a:r>
              <a:rPr lang="en-US" dirty="0">
                <a:hlinkClick r:id="rId2"/>
              </a:rPr>
              <a:t>https://www.brookings.edu/wp-content/uploads/2017/08/global-20170731-blum-stevenkull-brief-6.pdf</a:t>
            </a:r>
            <a:r>
              <a:rPr lang="en-US" dirty="0"/>
              <a:t> </a:t>
            </a:r>
          </a:p>
        </p:txBody>
      </p:sp>
    </p:spTree>
    <p:extLst>
      <p:ext uri="{BB962C8B-B14F-4D97-AF65-F5344CB8AC3E}">
        <p14:creationId xmlns:p14="http://schemas.microsoft.com/office/powerpoint/2010/main" val="268110112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1933</TotalTime>
  <Words>2983</Words>
  <Application>Microsoft Office PowerPoint</Application>
  <PresentationFormat>Widescreen</PresentationFormat>
  <Paragraphs>457</Paragraphs>
  <Slides>40</Slides>
  <Notes>5</Notes>
  <HiddenSlides>1</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40</vt:i4>
      </vt:variant>
    </vt:vector>
  </HeadingPairs>
  <TitlesOfParts>
    <vt:vector size="50" baseType="lpstr">
      <vt:lpstr>Arial</vt:lpstr>
      <vt:lpstr>Book Antiqua</vt:lpstr>
      <vt:lpstr>Calibri</vt:lpstr>
      <vt:lpstr>Calibri Light</vt:lpstr>
      <vt:lpstr>Cambria Math</vt:lpstr>
      <vt:lpstr>Courier New</vt:lpstr>
      <vt:lpstr>Palatino Linotype</vt:lpstr>
      <vt:lpstr>Times New Roman</vt:lpstr>
      <vt:lpstr>Gallery</vt:lpstr>
      <vt:lpstr>Custom Design</vt:lpstr>
      <vt:lpstr>DETERMINANTS OF AID GIVING: A PANEL ANALYSIS</vt:lpstr>
      <vt:lpstr>THIS PRSENTATION</vt:lpstr>
      <vt:lpstr>LANDSCAPE OF AID GIVING </vt:lpstr>
      <vt:lpstr>DEBATE: Growth</vt:lpstr>
      <vt:lpstr>DEBATE: Recipient Response</vt:lpstr>
      <vt:lpstr>DEBATE: Motivations, empirical work</vt:lpstr>
      <vt:lpstr>THEORY OF AID GIVING</vt:lpstr>
      <vt:lpstr>PAPER’S TOPIC</vt:lpstr>
      <vt:lpstr>EMPIRICAL TESTING</vt:lpstr>
      <vt:lpstr>EMPIRICAL IMPLICATIONS </vt:lpstr>
      <vt:lpstr>LITERATURE REPORTS</vt:lpstr>
      <vt:lpstr>MORE FROM LITERATURE</vt:lpstr>
      <vt:lpstr>QUESTIONS!</vt:lpstr>
      <vt:lpstr>WHICH DATA AND WHY?</vt:lpstr>
      <vt:lpstr>TWO MEASURES</vt:lpstr>
      <vt:lpstr>PowerPoint Presentation</vt:lpstr>
      <vt:lpstr>RMNCH funding in Tanzania</vt:lpstr>
      <vt:lpstr>Some Donors </vt:lpstr>
      <vt:lpstr>Donors and the Theil Measure: No real relation, everybody proliferates</vt:lpstr>
      <vt:lpstr>Recipients get a lot of small aid and this is increasing in time.  Are donors behaving like each other, in that they copy each other.</vt:lpstr>
      <vt:lpstr>Motivation for Aid giving </vt:lpstr>
      <vt:lpstr>Donors respond to low income, negative slope</vt:lpstr>
      <vt:lpstr>Donors respond to IMR, positive slope</vt:lpstr>
      <vt:lpstr>Sample matters: use of small countries can produce odd results</vt:lpstr>
      <vt:lpstr>MODEL SELECTION</vt:lpstr>
      <vt:lpstr>PANEL DATA</vt:lpstr>
      <vt:lpstr>Most have considered cross country</vt:lpstr>
      <vt:lpstr>Total Aid Given, No Dynamic Panel</vt:lpstr>
      <vt:lpstr>Strange Results </vt:lpstr>
      <vt:lpstr>STATA COMMAND</vt:lpstr>
      <vt:lpstr>Log of Total Aid to a Country (N=160)</vt:lpstr>
      <vt:lpstr>Observations: Amount of Aid</vt:lpstr>
      <vt:lpstr>Log No. of Donors (N=160)</vt:lpstr>
      <vt:lpstr>Observations: Number of Donors</vt:lpstr>
      <vt:lpstr>Single Donors  </vt:lpstr>
      <vt:lpstr>SINGLE DONOR BEHAVIOR (IMR)</vt:lpstr>
      <vt:lpstr>SINGLE DONOR BEHAVIOR (PPP)</vt:lpstr>
      <vt:lpstr>Observations </vt:lpstr>
      <vt:lpstr>CONCLUSIONS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ASSISTANCE, HOW IS GIVEN: A PANEL ANALYSIS</dc:title>
  <dc:creator>Arnab K Acharya</dc:creator>
  <cp:lastModifiedBy>Arnab K Acharya</cp:lastModifiedBy>
  <cp:revision>84</cp:revision>
  <dcterms:created xsi:type="dcterms:W3CDTF">2018-08-10T21:50:08Z</dcterms:created>
  <dcterms:modified xsi:type="dcterms:W3CDTF">2018-08-17T17:49:12Z</dcterms:modified>
</cp:coreProperties>
</file>