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Pérez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 Juan Pérez</a:t>
            </a:r>
          </a:p>
        </p:txBody>
      </p:sp>
      <p:sp>
        <p:nvSpPr>
          <p:cNvPr id="94" name="“Escribe una cita aquí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“Escribe una cita aquí” </a:t>
            </a:r>
          </a:p>
        </p:txBody>
      </p:sp>
      <p:sp>
        <p:nvSpPr>
          <p:cNvPr id="9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o del título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Texto del título</a:t>
            </a:r>
          </a:p>
        </p:txBody>
      </p:sp>
      <p:sp>
        <p:nvSpPr>
          <p:cNvPr id="22" name="Nivel de texto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o del título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Texto del título</a:t>
            </a:r>
          </a:p>
        </p:txBody>
      </p:sp>
      <p:sp>
        <p:nvSpPr>
          <p:cNvPr id="40" name="Nivel de texto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57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67" name="Nivel de texto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n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n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tif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tif"/><Relationship Id="rId3" Type="http://schemas.openxmlformats.org/officeDocument/2006/relationships/image" Target="../media/image5.tif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tif"/><Relationship Id="rId3" Type="http://schemas.openxmlformats.org/officeDocument/2006/relationships/image" Target="../media/image7.tif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strategia Integral para el Combate de la Pobreza en Puebla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/>
            <a:r>
              <a:t>Estrategia Integral para el Combate de la Pobreza en Puebla</a:t>
            </a:r>
          </a:p>
        </p:txBody>
      </p:sp>
      <p:sp>
        <p:nvSpPr>
          <p:cNvPr id="120" name="Ignacio Ibarra López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Ignacio Ibarra López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roceso de Mora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Proceso de Moran</a:t>
            </a:r>
          </a:p>
        </p:txBody>
      </p:sp>
      <p:pic>
        <p:nvPicPr>
          <p:cNvPr id="161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3676" y="2833565"/>
            <a:ext cx="6235701" cy="27658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5103" y="5550877"/>
            <a:ext cx="6053437" cy="34268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ero para organismos macro se puede hacer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Pero para organismos macro se puede hacer…</a:t>
            </a:r>
          </a:p>
        </p:txBody>
      </p:sp>
      <p:pic>
        <p:nvPicPr>
          <p:cNvPr id="165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61392" y="3533646"/>
            <a:ext cx="5805091" cy="4755235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Porque en teoría son más estables"/>
          <p:cNvSpPr txBox="1"/>
          <p:nvPr/>
        </p:nvSpPr>
        <p:spPr>
          <a:xfrm>
            <a:off x="7743214" y="3797300"/>
            <a:ext cx="4797853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defTabSz="332993">
              <a:defRPr b="0" sz="456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Porque en teoría son más estables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¿Que tipo de red se relaciona con el contagio de la pobreza en Puebla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79729">
              <a:defRPr sz="5200"/>
            </a:lvl1pPr>
          </a:lstStyle>
          <a:p>
            <a:pPr/>
            <a:r>
              <a:t>¿Que tipo de red se relaciona con el contagio de la pobreza en Puebla?</a:t>
            </a:r>
          </a:p>
        </p:txBody>
      </p:sp>
      <p:pic>
        <p:nvPicPr>
          <p:cNvPr id="169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63900" y="3130420"/>
            <a:ext cx="6477000" cy="5638801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Jerárquica centralizada"/>
          <p:cNvSpPr txBox="1"/>
          <p:nvPr/>
        </p:nvSpPr>
        <p:spPr>
          <a:xfrm>
            <a:off x="2443512" y="2535478"/>
            <a:ext cx="35286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Jerárquica centralizada</a:t>
            </a:r>
          </a:p>
        </p:txBody>
      </p:sp>
      <p:sp>
        <p:nvSpPr>
          <p:cNvPr id="171" name="Jerárquica descentralizada"/>
          <p:cNvSpPr txBox="1"/>
          <p:nvPr/>
        </p:nvSpPr>
        <p:spPr>
          <a:xfrm>
            <a:off x="6654071" y="2535478"/>
            <a:ext cx="405353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Jerárquica descentralizada</a:t>
            </a:r>
          </a:p>
        </p:txBody>
      </p:sp>
      <p:sp>
        <p:nvSpPr>
          <p:cNvPr id="172" name="Igualitaria centralizada"/>
          <p:cNvSpPr txBox="1"/>
          <p:nvPr/>
        </p:nvSpPr>
        <p:spPr>
          <a:xfrm>
            <a:off x="2495023" y="5897090"/>
            <a:ext cx="342564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Igualitaria centralizada</a:t>
            </a:r>
          </a:p>
        </p:txBody>
      </p:sp>
      <p:sp>
        <p:nvSpPr>
          <p:cNvPr id="173" name="Igualitaria distribuida"/>
          <p:cNvSpPr txBox="1"/>
          <p:nvPr/>
        </p:nvSpPr>
        <p:spPr>
          <a:xfrm>
            <a:off x="7089630" y="5707886"/>
            <a:ext cx="31824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Igualitaria distribuida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Vínculo preferenci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Vínculo preferencial</a:t>
            </a:r>
          </a:p>
        </p:txBody>
      </p:sp>
      <p:pic>
        <p:nvPicPr>
          <p:cNvPr id="176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5215" y="3535241"/>
            <a:ext cx="11674370" cy="44103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Lo que se hizo en St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Lo que se hizo en Stata </a:t>
            </a:r>
          </a:p>
        </p:txBody>
      </p:sp>
      <p:sp>
        <p:nvSpPr>
          <p:cNvPr id="179" name="Calcular las diferentes combinaciones de carenci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0045" indent="-360045" defTabSz="473201">
              <a:spcBef>
                <a:spcPts val="3400"/>
              </a:spcBef>
              <a:defRPr sz="2592"/>
            </a:pPr>
            <a:r>
              <a:t>Calcular las diferentes combinaciones de carencias </a:t>
            </a:r>
          </a:p>
          <a:p>
            <a:pPr marL="360045" indent="-360045" defTabSz="473201">
              <a:spcBef>
                <a:spcPts val="3400"/>
              </a:spcBef>
              <a:defRPr sz="2592"/>
            </a:pPr>
            <a:r>
              <a:t>Modelar mediante un do-file el Proceso de Moran (qué es muy parecido a un proceso de Markov, solo que con muertes y reproducciones) </a:t>
            </a:r>
          </a:p>
          <a:p>
            <a:pPr marL="360045" indent="-360045" defTabSz="473201">
              <a:spcBef>
                <a:spcPts val="3400"/>
              </a:spcBef>
              <a:defRPr sz="2592"/>
            </a:pPr>
            <a:r>
              <a:t>Utilizar el comando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globdist</a:t>
            </a:r>
            <a:r>
              <a:t> de Kenneth L. Simons y el comando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geonear</a:t>
            </a:r>
            <a:r>
              <a:t> de Robert Picard para definir centroides y zonas de influencia. </a:t>
            </a:r>
          </a:p>
          <a:p>
            <a:pPr marL="360045" indent="-360045" defTabSz="473201">
              <a:spcBef>
                <a:spcPts val="3400"/>
              </a:spcBef>
              <a:defRPr sz="2592"/>
            </a:pPr>
            <a:r>
              <a:t>Los datos provenían de tres fuentes: INEGI (ITER, Marco Geoestadístico), del Programa Oportunidades (Padrón de beneficiarios y no beneficiarios para el caso de Puebla en un corte específico del tiempo), CUIS (Cuestionario Único de Información Socioeconómica), Padrones de Beneficiarios del Gobierno del Estado de Puebla.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lgunos resultados…"/>
          <p:cNvSpPr txBox="1"/>
          <p:nvPr>
            <p:ph type="title"/>
          </p:nvPr>
        </p:nvSpPr>
        <p:spPr>
          <a:xfrm>
            <a:off x="952500" y="3797300"/>
            <a:ext cx="11099800" cy="2159000"/>
          </a:xfrm>
          <a:prstGeom prst="rect">
            <a:avLst/>
          </a:prstGeom>
        </p:spPr>
        <p:txBody>
          <a:bodyPr/>
          <a:lstStyle/>
          <a:p>
            <a:pPr/>
            <a:r>
              <a:t>Algunos resultados…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ombinaciones de carencia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Combinaciones de carencias</a:t>
            </a:r>
          </a:p>
        </p:txBody>
      </p:sp>
      <p:graphicFrame>
        <p:nvGraphicFramePr>
          <p:cNvPr id="184" name="Tabla 8"/>
          <p:cNvGraphicFramePr/>
          <p:nvPr/>
        </p:nvGraphicFramePr>
        <p:xfrm>
          <a:off x="1829549" y="3032711"/>
          <a:ext cx="8456702" cy="276722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169555"/>
                <a:gridCol w="1017521"/>
                <a:gridCol w="1215043"/>
                <a:gridCol w="1215043"/>
                <a:gridCol w="1215043"/>
                <a:gridCol w="486018"/>
                <a:gridCol w="567021"/>
                <a:gridCol w="372614"/>
                <a:gridCol w="340211"/>
                <a:gridCol w="372614"/>
                <a:gridCol w="486018"/>
              </a:tblGrid>
              <a:tr h="198751">
                <a:tc gridSpan="11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i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Concentración de carencias sociales a nivel familia en el estado de Puebla 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Prioridad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Codigo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Freq.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Porcentaje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Acumulado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RCV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RSBV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RA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RSS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110101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90,120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17.32%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17.32%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100101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78,972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15.18%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32.49%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000101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67,078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12.89%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45.38%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010101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38,821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7.46%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52.84%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000111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29,486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5.67%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58.51%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000001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28,253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5.43%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63.94%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100001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22,824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4.39%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68.33%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110111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16,984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3.26%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71.59%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100111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16,795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3.23%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74.82%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/>
                </a:tc>
              </a:tr>
              <a:tr h="198751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110110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13,502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2.59%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77.41%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1678" marR="11678" marT="11678" marB="11678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</a:tr>
              <a:tr h="382213">
                <a:tc gridSpan="11">
                  <a:txBody>
                    <a:bodyPr/>
                    <a:lstStyle/>
                    <a:p>
                      <a:pPr algn="just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Fuente: Elaboración propia con datos de Gobierno del Estado de Puebla, Secretaría de Desarrollo Social, Coordinación de Proyectos Estratégicos (2012).</a:t>
                      </a:r>
                    </a:p>
                  </a:txBody>
                  <a:tcPr marL="11678" marR="11678" marT="11678" marB="11678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185" name="CuadroTexto 9"/>
          <p:cNvSpPr txBox="1"/>
          <p:nvPr/>
        </p:nvSpPr>
        <p:spPr>
          <a:xfrm>
            <a:off x="1821806" y="6916904"/>
            <a:ext cx="8472190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defRPr b="0" i="1" sz="1800">
                <a:latin typeface="Arial"/>
                <a:ea typeface="Arial"/>
                <a:cs typeface="Arial"/>
                <a:sym typeface="Arial"/>
              </a:defRPr>
            </a:pPr>
            <a:r>
              <a:t>En total existen </a:t>
            </a:r>
            <a:r>
              <a:rPr b="1"/>
              <a:t>720</a:t>
            </a:r>
            <a:r>
              <a:t> posibles combinaciones de códigos. </a:t>
            </a:r>
          </a:p>
          <a:p>
            <a:pPr defTabSz="914400">
              <a:defRPr b="0" i="1" sz="1800">
                <a:latin typeface="Arial"/>
                <a:ea typeface="Arial"/>
                <a:cs typeface="Arial"/>
                <a:sym typeface="Arial"/>
              </a:defRPr>
            </a:pPr>
            <a:r>
              <a:t>El </a:t>
            </a:r>
            <a:r>
              <a:rPr b="1"/>
              <a:t>77.41%</a:t>
            </a:r>
            <a:r>
              <a:t> de los poblanos se concentra en solo </a:t>
            </a:r>
            <a:r>
              <a:rPr b="1"/>
              <a:t>10</a:t>
            </a:r>
            <a:r>
              <a:t> tipos. </a:t>
            </a:r>
          </a:p>
          <a:p>
            <a:pPr defTabSz="914400">
              <a:defRPr b="0" i="1" sz="1800">
                <a:latin typeface="Arial"/>
                <a:ea typeface="Arial"/>
                <a:cs typeface="Arial"/>
                <a:sym typeface="Arial"/>
              </a:defRPr>
            </a:pPr>
            <a:r>
              <a:t>En </a:t>
            </a:r>
            <a:r>
              <a:rPr b="1"/>
              <a:t>9</a:t>
            </a:r>
            <a:r>
              <a:t> de ellos se presenta </a:t>
            </a:r>
            <a:r>
              <a:rPr b="1"/>
              <a:t>Rezago en Seguridad Social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ISM y FISE son para infraestructur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FISM y FISE son para infraestructura</a:t>
            </a:r>
          </a:p>
        </p:txBody>
      </p:sp>
      <p:pic>
        <p:nvPicPr>
          <p:cNvPr id="188" name="5 Imagen" descr="5 Imagen"/>
          <p:cNvPicPr>
            <a:picLocks noChangeAspect="1"/>
          </p:cNvPicPr>
          <p:nvPr/>
        </p:nvPicPr>
        <p:blipFill>
          <a:blip r:embed="rId2">
            <a:extLst/>
          </a:blip>
          <a:srcRect l="0" t="0" r="0" b="3626"/>
          <a:stretch>
            <a:fillRect/>
          </a:stretch>
        </p:blipFill>
        <p:spPr>
          <a:xfrm>
            <a:off x="1971675" y="7556744"/>
            <a:ext cx="1992315" cy="1898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6 Imagen" descr="6 Imagen"/>
          <p:cNvPicPr>
            <a:picLocks noChangeAspect="1"/>
          </p:cNvPicPr>
          <p:nvPr/>
        </p:nvPicPr>
        <p:blipFill>
          <a:blip r:embed="rId3">
            <a:extLst/>
          </a:blip>
          <a:srcRect l="16861" t="0" r="0" b="28230"/>
          <a:stretch>
            <a:fillRect/>
          </a:stretch>
        </p:blipFill>
        <p:spPr>
          <a:xfrm>
            <a:off x="3941763" y="5773982"/>
            <a:ext cx="720727" cy="1190627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8 Conector recto"/>
          <p:cNvSpPr/>
          <p:nvPr/>
        </p:nvSpPr>
        <p:spPr>
          <a:xfrm flipV="1">
            <a:off x="3114674" y="6834431"/>
            <a:ext cx="876303" cy="11811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8" tIns="45718" rIns="45718" bIns="45718"/>
          <a:lstStyle/>
          <a:p>
            <a:pPr algn="l" defTabSz="9144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1" name="10 Conector recto"/>
          <p:cNvSpPr/>
          <p:nvPr/>
        </p:nvSpPr>
        <p:spPr>
          <a:xfrm flipV="1">
            <a:off x="3114675" y="6834431"/>
            <a:ext cx="1411289" cy="1181102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8" tIns="45718" rIns="45718" bIns="45718"/>
          <a:lstStyle/>
          <a:p>
            <a:pPr algn="l" defTabSz="9144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2" name="11 Conector recto"/>
          <p:cNvSpPr/>
          <p:nvPr/>
        </p:nvSpPr>
        <p:spPr>
          <a:xfrm flipV="1">
            <a:off x="3114675" y="6045443"/>
            <a:ext cx="1071564" cy="1970090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8" tIns="45718" rIns="45718" bIns="45718"/>
          <a:lstStyle/>
          <a:p>
            <a:pPr algn="l" defTabSz="9144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193" name="12 Imagen" descr="12 Imagen"/>
          <p:cNvPicPr>
            <a:picLocks noChangeAspect="1"/>
          </p:cNvPicPr>
          <p:nvPr/>
        </p:nvPicPr>
        <p:blipFill>
          <a:blip r:embed="rId4">
            <a:extLst/>
          </a:blip>
          <a:srcRect l="40477" t="0" r="0" b="19143"/>
          <a:stretch>
            <a:fillRect/>
          </a:stretch>
        </p:blipFill>
        <p:spPr>
          <a:xfrm>
            <a:off x="5281612" y="4999282"/>
            <a:ext cx="588964" cy="830264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13 Conector recto"/>
          <p:cNvSpPr/>
          <p:nvPr/>
        </p:nvSpPr>
        <p:spPr>
          <a:xfrm flipV="1">
            <a:off x="4400550" y="5377107"/>
            <a:ext cx="915989" cy="87471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8" tIns="45718" rIns="45718" bIns="45718"/>
          <a:lstStyle/>
          <a:p>
            <a:pPr algn="l" defTabSz="9144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5" name="14 Conector recto"/>
          <p:cNvSpPr/>
          <p:nvPr/>
        </p:nvSpPr>
        <p:spPr>
          <a:xfrm flipH="1">
            <a:off x="4400549" y="5853357"/>
            <a:ext cx="1177927" cy="398464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8" tIns="45718" rIns="45718" bIns="45718"/>
          <a:lstStyle/>
          <a:p>
            <a:pPr algn="l" defTabSz="9144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6" name="15 Conector recto"/>
          <p:cNvSpPr/>
          <p:nvPr/>
        </p:nvSpPr>
        <p:spPr>
          <a:xfrm flipH="1">
            <a:off x="4400550" y="5615232"/>
            <a:ext cx="915989" cy="636589"/>
          </a:xfrm>
          <a:prstGeom prst="line">
            <a:avLst/>
          </a:prstGeom>
          <a:ln>
            <a:solidFill>
              <a:srgbClr val="4A7EBB"/>
            </a:solidFill>
          </a:ln>
        </p:spPr>
        <p:txBody>
          <a:bodyPr lIns="45718" tIns="45718" rIns="45718" bIns="45718"/>
          <a:lstStyle/>
          <a:p>
            <a:pPr algn="l" defTabSz="9144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97" name="16 CuadroTexto"/>
          <p:cNvSpPr txBox="1"/>
          <p:nvPr/>
        </p:nvSpPr>
        <p:spPr>
          <a:xfrm>
            <a:off x="1955800" y="6043857"/>
            <a:ext cx="130175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914400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Republica</a:t>
            </a:r>
          </a:p>
        </p:txBody>
      </p:sp>
      <p:sp>
        <p:nvSpPr>
          <p:cNvPr id="198" name="17 CuadroTexto"/>
          <p:cNvSpPr txBox="1"/>
          <p:nvPr/>
        </p:nvSpPr>
        <p:spPr>
          <a:xfrm>
            <a:off x="3543300" y="5372343"/>
            <a:ext cx="1071563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914400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Estado</a:t>
            </a:r>
          </a:p>
        </p:txBody>
      </p:sp>
      <p:sp>
        <p:nvSpPr>
          <p:cNvPr id="199" name="18 CuadroTexto"/>
          <p:cNvSpPr txBox="1"/>
          <p:nvPr/>
        </p:nvSpPr>
        <p:spPr>
          <a:xfrm>
            <a:off x="4972050" y="4627807"/>
            <a:ext cx="1362075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914400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Municipio</a:t>
            </a:r>
          </a:p>
        </p:txBody>
      </p:sp>
      <p:grpSp>
        <p:nvGrpSpPr>
          <p:cNvPr id="202" name="AutoShape 5"/>
          <p:cNvGrpSpPr/>
          <p:nvPr/>
        </p:nvGrpSpPr>
        <p:grpSpPr>
          <a:xfrm>
            <a:off x="4394196" y="7855045"/>
            <a:ext cx="2363794" cy="1530401"/>
            <a:chOff x="0" y="0"/>
            <a:chExt cx="2363793" cy="1530399"/>
          </a:xfrm>
        </p:grpSpPr>
        <p:sp>
          <p:nvSpPr>
            <p:cNvPr id="200" name="Flecha"/>
            <p:cNvSpPr/>
            <p:nvPr/>
          </p:nvSpPr>
          <p:spPr>
            <a:xfrm>
              <a:off x="0" y="0"/>
              <a:ext cx="2363794" cy="1530400"/>
            </a:xfrm>
            <a:prstGeom prst="rightArrow">
              <a:avLst>
                <a:gd name="adj1" fmla="val 62111"/>
                <a:gd name="adj2" fmla="val 46950"/>
              </a:avLst>
            </a:prstGeom>
            <a:solidFill>
              <a:srgbClr val="4F81BD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914400">
                <a:defRPr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1" name="FONDO DE…"/>
            <p:cNvSpPr txBox="1"/>
            <p:nvPr/>
          </p:nvSpPr>
          <p:spPr>
            <a:xfrm>
              <a:off x="193442" y="324871"/>
              <a:ext cx="1530623" cy="8806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914400">
                <a:defRPr sz="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FONDO DE </a:t>
              </a:r>
            </a:p>
            <a:p>
              <a:pPr defTabSz="914400">
                <a:defRPr sz="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INFRAESTRUCTURA </a:t>
              </a:r>
            </a:p>
            <a:p>
              <a:pPr defTabSz="914400">
                <a:defRPr sz="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SOCIAL MUNICIPAL</a:t>
              </a:r>
            </a:p>
            <a:p>
              <a:pPr defTabSz="914400">
                <a:defRPr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(FAIS)</a:t>
              </a:r>
            </a:p>
          </p:txBody>
        </p:sp>
      </p:grpSp>
      <p:grpSp>
        <p:nvGrpSpPr>
          <p:cNvPr id="205" name="AutoShape 6"/>
          <p:cNvGrpSpPr/>
          <p:nvPr/>
        </p:nvGrpSpPr>
        <p:grpSpPr>
          <a:xfrm>
            <a:off x="8829674" y="7927053"/>
            <a:ext cx="2804491" cy="1386385"/>
            <a:chOff x="0" y="0"/>
            <a:chExt cx="2804489" cy="1386383"/>
          </a:xfrm>
        </p:grpSpPr>
        <p:sp>
          <p:nvSpPr>
            <p:cNvPr id="203" name="Flecha"/>
            <p:cNvSpPr/>
            <p:nvPr/>
          </p:nvSpPr>
          <p:spPr>
            <a:xfrm flipH="1">
              <a:off x="-1" y="0"/>
              <a:ext cx="2608260" cy="1386384"/>
            </a:xfrm>
            <a:prstGeom prst="rightArrow">
              <a:avLst>
                <a:gd name="adj1" fmla="val 59444"/>
                <a:gd name="adj2" fmla="val 45808"/>
              </a:avLst>
            </a:prstGeom>
            <a:solidFill>
              <a:srgbClr val="4F81BD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914400">
                <a:defRPr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4" name="FONDO PARA EL FORTALECIMIENTO…"/>
            <p:cNvSpPr txBox="1"/>
            <p:nvPr/>
          </p:nvSpPr>
          <p:spPr>
            <a:xfrm>
              <a:off x="181278" y="360328"/>
              <a:ext cx="2623212" cy="6657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914400">
                <a:defRPr cap="small" sz="800">
                  <a:solidFill>
                    <a:srgbClr val="FFFFFF"/>
                  </a:solidFill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t>FONDO PARA EL FORTALECIMIENTO </a:t>
              </a:r>
            </a:p>
            <a:p>
              <a:pPr defTabSz="914400">
                <a:defRPr cap="small" sz="800">
                  <a:solidFill>
                    <a:srgbClr val="FFFFFF"/>
                  </a:solidFill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t>DE LOS MUNICIPIOS</a:t>
              </a:r>
            </a:p>
            <a:p>
              <a:pPr defTabSz="914400">
                <a:defRPr cap="small" sz="1000">
                  <a:solidFill>
                    <a:srgbClr val="FFFFFF"/>
                  </a:solidFill>
                  <a:latin typeface="Britannic Bold"/>
                  <a:ea typeface="Britannic Bold"/>
                  <a:cs typeface="Britannic Bold"/>
                  <a:sym typeface="Britannic Bold"/>
                </a:defRPr>
              </a:pPr>
              <a:r>
                <a:t>(FORTAMUN)</a:t>
              </a:r>
            </a:p>
          </p:txBody>
        </p:sp>
      </p:grpSp>
      <p:grpSp>
        <p:nvGrpSpPr>
          <p:cNvPr id="208" name="21 Elipse"/>
          <p:cNvGrpSpPr/>
          <p:nvPr/>
        </p:nvGrpSpPr>
        <p:grpSpPr>
          <a:xfrm>
            <a:off x="7188198" y="8264767"/>
            <a:ext cx="1470032" cy="995369"/>
            <a:chOff x="-1" y="0"/>
            <a:chExt cx="1470030" cy="995368"/>
          </a:xfrm>
        </p:grpSpPr>
        <p:sp>
          <p:nvSpPr>
            <p:cNvPr id="206" name="Óvalo"/>
            <p:cNvSpPr/>
            <p:nvPr/>
          </p:nvSpPr>
          <p:spPr>
            <a:xfrm>
              <a:off x="-2" y="-1"/>
              <a:ext cx="1470032" cy="995369"/>
            </a:xfrm>
            <a:prstGeom prst="ellipse">
              <a:avLst/>
            </a:prstGeom>
            <a:solidFill>
              <a:srgbClr val="4F81BD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07" name="RAMO33"/>
            <p:cNvSpPr txBox="1"/>
            <p:nvPr/>
          </p:nvSpPr>
          <p:spPr>
            <a:xfrm>
              <a:off x="215279" y="318611"/>
              <a:ext cx="1039469" cy="3581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defTabSz="914400">
                <a:defRPr b="0"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RAMO33</a:t>
              </a:r>
            </a:p>
          </p:txBody>
        </p:sp>
      </p:grpSp>
      <p:grpSp>
        <p:nvGrpSpPr>
          <p:cNvPr id="244" name="16 Marcador de contenido"/>
          <p:cNvGrpSpPr/>
          <p:nvPr/>
        </p:nvGrpSpPr>
        <p:grpSpPr>
          <a:xfrm>
            <a:off x="6187920" y="2968524"/>
            <a:ext cx="5158302" cy="5158302"/>
            <a:chOff x="-1" y="-1"/>
            <a:chExt cx="5158300" cy="5158300"/>
          </a:xfrm>
        </p:grpSpPr>
        <p:sp>
          <p:nvSpPr>
            <p:cNvPr id="209" name="Figura"/>
            <p:cNvSpPr/>
            <p:nvPr/>
          </p:nvSpPr>
          <p:spPr>
            <a:xfrm>
              <a:off x="1084735" y="465728"/>
              <a:ext cx="1494413" cy="72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539"/>
                  </a:moveTo>
                  <a:cubicBezTo>
                    <a:pt x="5729" y="6669"/>
                    <a:pt x="13498" y="0"/>
                    <a:pt x="21600" y="0"/>
                  </a:cubicBezTo>
                  <a:lnTo>
                    <a:pt x="21600" y="4328"/>
                  </a:lnTo>
                  <a:cubicBezTo>
                    <a:pt x="14052" y="4328"/>
                    <a:pt x="6814" y="10541"/>
                    <a:pt x="1477" y="21600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0" name="Figura"/>
            <p:cNvSpPr/>
            <p:nvPr/>
          </p:nvSpPr>
          <p:spPr>
            <a:xfrm>
              <a:off x="465728" y="1084733"/>
              <a:ext cx="721196" cy="149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3498"/>
                    <a:pt x="6669" y="5729"/>
                    <a:pt x="18539" y="0"/>
                  </a:cubicBezTo>
                  <a:lnTo>
                    <a:pt x="21600" y="1477"/>
                  </a:lnTo>
                  <a:cubicBezTo>
                    <a:pt x="10541" y="6814"/>
                    <a:pt x="4328" y="14052"/>
                    <a:pt x="4328" y="21600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1" name="Figura"/>
            <p:cNvSpPr/>
            <p:nvPr/>
          </p:nvSpPr>
          <p:spPr>
            <a:xfrm>
              <a:off x="465728" y="2579145"/>
              <a:ext cx="721196" cy="149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39" y="21600"/>
                  </a:moveTo>
                  <a:cubicBezTo>
                    <a:pt x="6669" y="15871"/>
                    <a:pt x="0" y="8102"/>
                    <a:pt x="0" y="0"/>
                  </a:cubicBezTo>
                  <a:lnTo>
                    <a:pt x="4328" y="0"/>
                  </a:lnTo>
                  <a:cubicBezTo>
                    <a:pt x="4328" y="7548"/>
                    <a:pt x="10541" y="14786"/>
                    <a:pt x="21600" y="20123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2" name="Figura"/>
            <p:cNvSpPr/>
            <p:nvPr/>
          </p:nvSpPr>
          <p:spPr>
            <a:xfrm>
              <a:off x="1084733" y="3971370"/>
              <a:ext cx="1494415" cy="72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3498" y="21600"/>
                    <a:pt x="5729" y="14931"/>
                    <a:pt x="0" y="3061"/>
                  </a:cubicBezTo>
                  <a:lnTo>
                    <a:pt x="1477" y="0"/>
                  </a:lnTo>
                  <a:cubicBezTo>
                    <a:pt x="6814" y="11059"/>
                    <a:pt x="14052" y="17272"/>
                    <a:pt x="21600" y="17272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3" name="Figura"/>
            <p:cNvSpPr/>
            <p:nvPr/>
          </p:nvSpPr>
          <p:spPr>
            <a:xfrm>
              <a:off x="2579145" y="3971368"/>
              <a:ext cx="1494415" cy="72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061"/>
                  </a:moveTo>
                  <a:cubicBezTo>
                    <a:pt x="15871" y="14931"/>
                    <a:pt x="8102" y="21600"/>
                    <a:pt x="0" y="21600"/>
                  </a:cubicBezTo>
                  <a:lnTo>
                    <a:pt x="0" y="17272"/>
                  </a:lnTo>
                  <a:cubicBezTo>
                    <a:pt x="7548" y="17272"/>
                    <a:pt x="14786" y="11059"/>
                    <a:pt x="20123" y="0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4" name="Figura"/>
            <p:cNvSpPr/>
            <p:nvPr/>
          </p:nvSpPr>
          <p:spPr>
            <a:xfrm>
              <a:off x="3971370" y="2579146"/>
              <a:ext cx="721196" cy="149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8102"/>
                    <a:pt x="14931" y="15871"/>
                    <a:pt x="3061" y="21600"/>
                  </a:cubicBezTo>
                  <a:lnTo>
                    <a:pt x="0" y="20123"/>
                  </a:lnTo>
                  <a:cubicBezTo>
                    <a:pt x="11059" y="14786"/>
                    <a:pt x="17272" y="7548"/>
                    <a:pt x="17272" y="0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5" name="Figura"/>
            <p:cNvSpPr/>
            <p:nvPr/>
          </p:nvSpPr>
          <p:spPr>
            <a:xfrm>
              <a:off x="3971368" y="1084733"/>
              <a:ext cx="721196" cy="149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61" y="0"/>
                  </a:moveTo>
                  <a:cubicBezTo>
                    <a:pt x="14931" y="5729"/>
                    <a:pt x="21600" y="13498"/>
                    <a:pt x="21600" y="21600"/>
                  </a:cubicBezTo>
                  <a:lnTo>
                    <a:pt x="17272" y="21600"/>
                  </a:lnTo>
                  <a:cubicBezTo>
                    <a:pt x="17272" y="14052"/>
                    <a:pt x="11059" y="6814"/>
                    <a:pt x="0" y="1477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6" name="Figura"/>
            <p:cNvSpPr/>
            <p:nvPr/>
          </p:nvSpPr>
          <p:spPr>
            <a:xfrm>
              <a:off x="2579146" y="465727"/>
              <a:ext cx="1494413" cy="72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102" y="0"/>
                    <a:pt x="15871" y="6669"/>
                    <a:pt x="21600" y="18539"/>
                  </a:cubicBezTo>
                  <a:lnTo>
                    <a:pt x="20123" y="21600"/>
                  </a:lnTo>
                  <a:cubicBezTo>
                    <a:pt x="14786" y="10541"/>
                    <a:pt x="7548" y="4328"/>
                    <a:pt x="0" y="4328"/>
                  </a:cubicBezTo>
                  <a:close/>
                </a:path>
              </a:pathLst>
            </a:custGeom>
            <a:solidFill>
              <a:srgbClr val="A9AFBE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algn="l" defTabSz="914400">
                <a:defRPr b="0"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19" name="Grupo"/>
            <p:cNvGrpSpPr/>
            <p:nvPr/>
          </p:nvGrpSpPr>
          <p:grpSpPr>
            <a:xfrm>
              <a:off x="1862197" y="1862197"/>
              <a:ext cx="1433901" cy="1433901"/>
              <a:chOff x="-1" y="-1"/>
              <a:chExt cx="1433900" cy="1433900"/>
            </a:xfrm>
          </p:grpSpPr>
          <p:sp>
            <p:nvSpPr>
              <p:cNvPr id="217" name="Círculo"/>
              <p:cNvSpPr/>
              <p:nvPr/>
            </p:nvSpPr>
            <p:spPr>
              <a:xfrm>
                <a:off x="-2" y="-2"/>
                <a:ext cx="1433902" cy="1433902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8" name="RAMO 33"/>
              <p:cNvSpPr txBox="1"/>
              <p:nvPr/>
            </p:nvSpPr>
            <p:spPr>
              <a:xfrm>
                <a:off x="209987" y="604396"/>
                <a:ext cx="1013920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RAMO 33</a:t>
                </a:r>
              </a:p>
            </p:txBody>
          </p:sp>
        </p:grpSp>
        <p:grpSp>
          <p:nvGrpSpPr>
            <p:cNvPr id="222" name="Grupo"/>
            <p:cNvGrpSpPr/>
            <p:nvPr/>
          </p:nvGrpSpPr>
          <p:grpSpPr>
            <a:xfrm>
              <a:off x="2077281" y="-2"/>
              <a:ext cx="1003733" cy="1003734"/>
              <a:chOff x="-1" y="-1"/>
              <a:chExt cx="1003732" cy="1003732"/>
            </a:xfrm>
          </p:grpSpPr>
          <p:sp>
            <p:nvSpPr>
              <p:cNvPr id="220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1" name="FAEB"/>
              <p:cNvSpPr txBox="1"/>
              <p:nvPr/>
            </p:nvSpPr>
            <p:spPr>
              <a:xfrm>
                <a:off x="146992" y="389312"/>
                <a:ext cx="709744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b="0"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FAEB</a:t>
                </a:r>
              </a:p>
            </p:txBody>
          </p:sp>
        </p:grpSp>
        <p:grpSp>
          <p:nvGrpSpPr>
            <p:cNvPr id="225" name="Grupo"/>
            <p:cNvGrpSpPr/>
            <p:nvPr/>
          </p:nvGrpSpPr>
          <p:grpSpPr>
            <a:xfrm>
              <a:off x="3546144" y="608419"/>
              <a:ext cx="1003734" cy="1003733"/>
              <a:chOff x="-1" y="-1"/>
              <a:chExt cx="1003732" cy="1003732"/>
            </a:xfrm>
          </p:grpSpPr>
          <p:sp>
            <p:nvSpPr>
              <p:cNvPr id="223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4" name="FASSA"/>
              <p:cNvSpPr txBox="1"/>
              <p:nvPr/>
            </p:nvSpPr>
            <p:spPr>
              <a:xfrm>
                <a:off x="146990" y="389312"/>
                <a:ext cx="709745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b="0"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FASSA</a:t>
                </a:r>
              </a:p>
            </p:txBody>
          </p:sp>
        </p:grpSp>
        <p:grpSp>
          <p:nvGrpSpPr>
            <p:cNvPr id="228" name="Grupo"/>
            <p:cNvGrpSpPr/>
            <p:nvPr/>
          </p:nvGrpSpPr>
          <p:grpSpPr>
            <a:xfrm>
              <a:off x="4154566" y="2077282"/>
              <a:ext cx="1003734" cy="1003734"/>
              <a:chOff x="-1" y="-1"/>
              <a:chExt cx="1003732" cy="1003732"/>
            </a:xfrm>
          </p:grpSpPr>
          <p:sp>
            <p:nvSpPr>
              <p:cNvPr id="226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7" name="FAIS"/>
              <p:cNvSpPr txBox="1"/>
              <p:nvPr/>
            </p:nvSpPr>
            <p:spPr>
              <a:xfrm>
                <a:off x="146990" y="389312"/>
                <a:ext cx="709745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FAIS</a:t>
                </a:r>
              </a:p>
            </p:txBody>
          </p:sp>
        </p:grpSp>
        <p:grpSp>
          <p:nvGrpSpPr>
            <p:cNvPr id="231" name="Grupo"/>
            <p:cNvGrpSpPr/>
            <p:nvPr/>
          </p:nvGrpSpPr>
          <p:grpSpPr>
            <a:xfrm>
              <a:off x="3546144" y="3546144"/>
              <a:ext cx="1003734" cy="1003734"/>
              <a:chOff x="-1" y="-1"/>
              <a:chExt cx="1003732" cy="1003732"/>
            </a:xfrm>
          </p:grpSpPr>
          <p:sp>
            <p:nvSpPr>
              <p:cNvPr id="229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0" name="FORTAMUN"/>
              <p:cNvSpPr txBox="1"/>
              <p:nvPr/>
            </p:nvSpPr>
            <p:spPr>
              <a:xfrm>
                <a:off x="146990" y="303600"/>
                <a:ext cx="709745" cy="39652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FORTAMUN</a:t>
                </a:r>
              </a:p>
            </p:txBody>
          </p:sp>
        </p:grpSp>
        <p:grpSp>
          <p:nvGrpSpPr>
            <p:cNvPr id="234" name="Grupo"/>
            <p:cNvGrpSpPr/>
            <p:nvPr/>
          </p:nvGrpSpPr>
          <p:grpSpPr>
            <a:xfrm>
              <a:off x="2077281" y="4154566"/>
              <a:ext cx="1003733" cy="1003734"/>
              <a:chOff x="-1" y="-1"/>
              <a:chExt cx="1003732" cy="1003732"/>
            </a:xfrm>
          </p:grpSpPr>
          <p:sp>
            <p:nvSpPr>
              <p:cNvPr id="232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3" name="FAM"/>
              <p:cNvSpPr txBox="1"/>
              <p:nvPr/>
            </p:nvSpPr>
            <p:spPr>
              <a:xfrm>
                <a:off x="146992" y="389312"/>
                <a:ext cx="709744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FAM</a:t>
                </a:r>
              </a:p>
            </p:txBody>
          </p:sp>
        </p:grpSp>
        <p:grpSp>
          <p:nvGrpSpPr>
            <p:cNvPr id="237" name="Grupo"/>
            <p:cNvGrpSpPr/>
            <p:nvPr/>
          </p:nvGrpSpPr>
          <p:grpSpPr>
            <a:xfrm>
              <a:off x="608420" y="3546144"/>
              <a:ext cx="1003734" cy="1003734"/>
              <a:chOff x="-1" y="-1"/>
              <a:chExt cx="1003732" cy="1003732"/>
            </a:xfrm>
          </p:grpSpPr>
          <p:sp>
            <p:nvSpPr>
              <p:cNvPr id="235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6" name="FAETA"/>
              <p:cNvSpPr txBox="1"/>
              <p:nvPr/>
            </p:nvSpPr>
            <p:spPr>
              <a:xfrm>
                <a:off x="146990" y="389312"/>
                <a:ext cx="709745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b="0"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FAETA</a:t>
                </a:r>
              </a:p>
            </p:txBody>
          </p:sp>
        </p:grpSp>
        <p:grpSp>
          <p:nvGrpSpPr>
            <p:cNvPr id="240" name="Grupo"/>
            <p:cNvGrpSpPr/>
            <p:nvPr/>
          </p:nvGrpSpPr>
          <p:grpSpPr>
            <a:xfrm>
              <a:off x="-2" y="2077282"/>
              <a:ext cx="1003734" cy="1003734"/>
              <a:chOff x="-1" y="-1"/>
              <a:chExt cx="1003732" cy="1003732"/>
            </a:xfrm>
          </p:grpSpPr>
          <p:sp>
            <p:nvSpPr>
              <p:cNvPr id="238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9" name="FASPE"/>
              <p:cNvSpPr txBox="1"/>
              <p:nvPr/>
            </p:nvSpPr>
            <p:spPr>
              <a:xfrm>
                <a:off x="146992" y="389312"/>
                <a:ext cx="709744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b="0"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FASPE</a:t>
                </a:r>
              </a:p>
            </p:txBody>
          </p:sp>
        </p:grpSp>
        <p:grpSp>
          <p:nvGrpSpPr>
            <p:cNvPr id="243" name="Grupo"/>
            <p:cNvGrpSpPr/>
            <p:nvPr/>
          </p:nvGrpSpPr>
          <p:grpSpPr>
            <a:xfrm>
              <a:off x="608420" y="608419"/>
              <a:ext cx="1003734" cy="1003733"/>
              <a:chOff x="-1" y="-1"/>
              <a:chExt cx="1003732" cy="1003732"/>
            </a:xfrm>
          </p:grpSpPr>
          <p:sp>
            <p:nvSpPr>
              <p:cNvPr id="241" name="Círculo"/>
              <p:cNvSpPr/>
              <p:nvPr/>
            </p:nvSpPr>
            <p:spPr>
              <a:xfrm>
                <a:off x="-2" y="-2"/>
                <a:ext cx="1003734" cy="1003734"/>
              </a:xfrm>
              <a:prstGeom prst="ellipse">
                <a:avLst/>
              </a:prstGeom>
              <a:solidFill>
                <a:srgbClr val="1F497D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444500">
                  <a:lnSpc>
                    <a:spcPct val="90000"/>
                  </a:lnSpc>
                  <a:spcBef>
                    <a:spcPts val="700"/>
                  </a:spcBef>
                  <a:defRPr b="0" sz="18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42" name="FAFEF"/>
              <p:cNvSpPr txBox="1"/>
              <p:nvPr/>
            </p:nvSpPr>
            <p:spPr>
              <a:xfrm>
                <a:off x="146990" y="389312"/>
                <a:ext cx="709745" cy="22510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2700" tIns="12700" rIns="12700" bIns="12700" numCol="1" anchor="ctr">
                <a:noAutofit/>
              </a:bodyPr>
              <a:lstStyle>
                <a:lvl1pPr defTabSz="444500">
                  <a:lnSpc>
                    <a:spcPct val="90000"/>
                  </a:lnSpc>
                  <a:spcBef>
                    <a:spcPts val="400"/>
                  </a:spcBef>
                  <a:defRPr b="0" sz="1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FAFEF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after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167850 -0.059013" origin="layout" pathEditMode="relative">
                                      <p:cBhvr>
                                        <p:cTn id="6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Class="entr" nodeType="after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path" nodeType="afterEffect" presetSubtype="0" presetID="-1" grpId="1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C 0.048516 0.000000 0.087891 0.052502 0.087891 0.117190 C 0.087891 0.181877 0.048516 0.234373 0.000000 0.234373 C -0.048516 0.234373 -0.087891 0.181877 -0.087891 0.117190 C -0.087891 0.052502 -0.048516 0.000000 0.000000 0.000000 Z" origin="layout" pathEditMode="relative">
                                      <p:cBhvr>
                                        <p:cTn id="46" dur="3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path" nodeType="afterEffect" presetSubtype="0" presetID="-1" grpId="1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C 0.048516 0.000000 0.087891 0.052502 0.087891 0.117190 C 0.087891 0.181877 0.048516 0.234373 0.000000 0.234373 C -0.048516 0.234373 -0.087891 0.181877 -0.087891 0.117190 C -0.087891 0.052502 -0.048516 0.000000 0.000000 0.000000 Z" origin="layout" pathEditMode="relative">
                                      <p:cBhvr>
                                        <p:cTn id="49" dur="3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Class="entr" nodeType="afterEffect" presetSubtype="4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4"/>
      <p:bldP build="whole" bldLvl="1" animBg="1" rev="0" advAuto="0" spid="192" grpId="2"/>
      <p:bldP build="whole" bldLvl="1" animBg="1" rev="0" advAuto="0" spid="189" grpId="5"/>
      <p:bldP build="whole" bldLvl="1" animBg="1" rev="0" advAuto="0" spid="196" grpId="9"/>
      <p:bldP build="whole" bldLvl="1" animBg="1" rev="0" advAuto="0" spid="199" grpId="12"/>
      <p:bldP build="whole" bldLvl="1" animBg="1" rev="0" advAuto="0" spid="194" grpId="7"/>
      <p:bldP build="whole" bldLvl="1" animBg="1" rev="0" advAuto="0" spid="198" grpId="11"/>
      <p:bldP build="whole" bldLvl="1" animBg="1" rev="0" advAuto="0" spid="197" grpId="10"/>
      <p:bldP build="whole" bldLvl="1" animBg="1" rev="0" advAuto="0" spid="193" grpId="6"/>
      <p:bldP build="whole" bldLvl="1" animBg="1" rev="0" advAuto="0" spid="244" grpId="16"/>
      <p:bldP build="whole" bldLvl="1" animBg="1" rev="0" advAuto="0" spid="190" grpId="3"/>
      <p:bldP build="whole" bldLvl="1" animBg="1" rev="0" advAuto="0" spid="195" grpId="8"/>
      <p:bldP build="whole" bldLvl="1" animBg="1" rev="0" advAuto="0" spid="208" grpId="1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731" y="869950"/>
            <a:ext cx="6019801" cy="801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88375" y="857250"/>
            <a:ext cx="6019801" cy="803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6076" y="863600"/>
            <a:ext cx="5994401" cy="802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05903" y="869950"/>
            <a:ext cx="6032501" cy="8013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Motivació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Motivación</a:t>
            </a:r>
          </a:p>
        </p:txBody>
      </p:sp>
      <p:sp>
        <p:nvSpPr>
          <p:cNvPr id="123" name="En 2013 el gobierno del Estado de Puebla enfrentó el problema de aparecer en uno de los últimos lugares en pobreza a nivel nacional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 2013 el gobierno del Estado de Puebla enfrentó el problema de aparecer en uno de los últimos lugares en pobreza a nivel nacional. </a:t>
            </a:r>
          </a:p>
          <a:p>
            <a:pPr/>
            <a:r>
              <a:t>Se buscó desarrollar una estrategia de focalización de las acciones de desarrollo social. </a:t>
            </a:r>
          </a:p>
          <a:p>
            <a:pPr/>
            <a:r>
              <a:t>La estrategia debía contener un componente de ingreso y otro de reducción de carencias sociales.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" name="Tabla 6"/>
          <p:cNvGraphicFramePr/>
          <p:nvPr/>
        </p:nvGraphicFramePr>
        <p:xfrm>
          <a:off x="1231591" y="3335828"/>
          <a:ext cx="10425119" cy="482501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815130"/>
                <a:gridCol w="1842129"/>
                <a:gridCol w="3168384"/>
                <a:gridCol w="1143647"/>
                <a:gridCol w="1188168"/>
                <a:gridCol w="1186499"/>
                <a:gridCol w="1197657"/>
              </a:tblGrid>
              <a:tr h="298515">
                <a:tc gridSpan="7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i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 localidades con prioridad 1 en el estado de Puebla 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406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Prioridad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Municipio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Localidad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Familias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Personas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Carencias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Prob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</a:tcPr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PUEBLA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HERÓICA PUEBLA DE ZARAGOZA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523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2673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0.06%</a:t>
                      </a:r>
                    </a:p>
                  </a:txBody>
                  <a:tcPr marL="9437" marR="9437" marT="9437" marB="9437" anchor="b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AHUACATLAN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TLACOTEPEC (SAN MATEO)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401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2449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3.77%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HUAUCHINANGO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TENANGO DE LAS FLORES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401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1964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18.04%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TEHUACAN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TEHUACÁN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362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1747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0.08%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JOLALPAN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JOLALPAN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342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1768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1.90%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ZOQUITLAN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XITLAMA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340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2472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1.40%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47534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TLACOTEPEC DE BENITO JUAREZ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SAN MARCOS TLACOYALCO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332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2466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3.88%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ATEMPAN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TACOPAN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308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2057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6.93%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ZOQUITLAN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ACATEPEC (SAN ANTONIO)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278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1823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</a:p>
                  </a:txBody>
                  <a:tcPr marL="9437" marR="9437" marT="9437" marB="9437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0.12%</a:t>
                      </a:r>
                    </a:p>
                  </a:txBody>
                  <a:tcPr marL="9437" marR="9437" marT="9437" marB="9437" anchor="b" anchorCtr="0" horzOverflow="overflow"/>
                </a:tc>
              </a:tr>
              <a:tr h="298515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JUAN C. BONILLA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SANTA MARÍA ZACATEPEC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271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1576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0.17%</a:t>
                      </a:r>
                    </a:p>
                  </a:txBody>
                  <a:tcPr marL="9437" marR="9437" marT="9437" marB="9437" anchor="b" anchorCtr="0" horzOverflow="overflow">
                    <a:lnB w="6350">
                      <a:solidFill>
                        <a:srgbClr val="000000"/>
                      </a:solidFill>
                    </a:lnB>
                  </a:tcPr>
                </a:tc>
              </a:tr>
              <a:tr h="574064">
                <a:tc gridSpan="6"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Fuente: Elaboración propia con datos de Gobierno del Estado de Puebla, Secretaría de Desarrollo Social, Coordinación de Proyectos Estratégicos (2012).</a:t>
                      </a:r>
                    </a:p>
                  </a:txBody>
                  <a:tcPr marL="9437" marR="9437" marT="9437" marB="9437" anchor="t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just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</a:p>
                  </a:txBody>
                  <a:tcPr marL="9437" marR="9437" marT="9437" marB="9437" anchor="t" anchorCtr="0" horzOverflow="overflow">
                    <a:lnT w="6350">
                      <a:solidFill>
                        <a:srgbClr val="000000"/>
                      </a:solidFill>
                    </a:lnT>
                  </a:tcPr>
                </a:tc>
              </a:tr>
            </a:tbl>
          </a:graphicData>
        </a:graphic>
      </p:graphicFrame>
      <p:sp>
        <p:nvSpPr>
          <p:cNvPr id="253" name="Cuánto gano y cuanto pierdo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Cuánto gano y cuanto pierdo…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Lo que se puede hac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 que se puede hacer </a:t>
            </a:r>
          </a:p>
        </p:txBody>
      </p:sp>
      <p:sp>
        <p:nvSpPr>
          <p:cNvPr id="256" name="Con las mismas bases que se tienen, retomar la presentación del día de ayer de David Drukker y estimar efectos relacionados con la interacción geográfica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 las mismas bases que se tienen, retomar la presentación del día de ayer de David Drukker y estimar efectos relacionados con la interacción geográfica. </a:t>
            </a:r>
          </a:p>
          <a:p>
            <a:pPr/>
            <a:r>
              <a:t>Pedir a Stata que se incluyan más comandos de análisis espacial y que pueda publicarse un libro con estos temas entendiendo la variable de distancia en un sentido amplio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Referencia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Referencias</a:t>
            </a:r>
          </a:p>
        </p:txBody>
      </p:sp>
      <p:sp>
        <p:nvSpPr>
          <p:cNvPr id="259" name="Gibbons, R. (1992). Game Theory for Applied Economists, Princeton University Press, 1992. (International version: A Primer in Game Theory, Harvester-Wheatsheaf.)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Gibbons, R. (1992). Game Theory for Applied Economists, Princeton University Press, 1992. (International version: A Primer in Game Theory, Harvester-Wheatsheaf.) 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Taylor, P. D. y L. Jonker (1978). Evolutionary stable strategies and game dynamics. Math. Biosci. 40, 145–156.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Hofbauer, J., P. Schuster y K. Sigmund (1979). A note on evolutionary stable strategies and game dynamics. J. Theor. Biol. 81, 609–612.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Hofbauer, J. y K. Sigmund (1998). Evolutionary Games and Population Dynamics, Cambri- dge University Press.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Hofbauer, J. y K. Sigmund (2003). Evolutionary game dynamics. Bull. Am. Math. Soc. 40, 479–519.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Eigen, Manfred (October 1971). “Selforganization of matter and the evolution of biological macromolecules”. Die Naturwissenschaften 58 (10): 465–523.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Eigen M. y Schuster P (1979). The Hypercycle: A Principle of Natural Self-Organization. Berlin: Springer-Verlag. ISBN 0-387-09293-5.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Nowak, M.A. (2010). Evolutionary Dynamics: Exploring the Equations of Life. Belknap Press.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Moran, P. A. (1962). The Statistical Processes of Evolutionary Theory. Oxford, Clarendon Press. </a:t>
            </a:r>
            <a:endParaRPr>
              <a:solidFill>
                <a:srgbClr val="000000"/>
              </a:solidFill>
            </a:endParaRPr>
          </a:p>
          <a:p>
            <a:pPr marL="0" indent="0" defTabSz="182880">
              <a:lnSpc>
                <a:spcPts val="2800"/>
              </a:lnSpc>
              <a:spcBef>
                <a:spcPts val="400"/>
              </a:spcBef>
              <a:buSzTx/>
              <a:buNone/>
              <a:defRPr sz="1853">
                <a:solidFill>
                  <a:srgbClr val="191919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Kimura, M. (1983). The Neutral Theory of Molecular Evolution. Cambridge: Cambridge University Press.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Unos primeros tab en datos de la ENIGH 2012 arrojaron qu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32308">
              <a:defRPr sz="5920"/>
            </a:pPr>
            <a:r>
              <a:t>Unos primeros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tab</a:t>
            </a:r>
            <a:r>
              <a:t> en datos de la ENIGH 2012 arrojaron que…</a:t>
            </a:r>
          </a:p>
        </p:txBody>
      </p:sp>
      <p:graphicFrame>
        <p:nvGraphicFramePr>
          <p:cNvPr id="126" name="Tabla 14"/>
          <p:cNvGraphicFramePr/>
          <p:nvPr/>
        </p:nvGraphicFramePr>
        <p:xfrm>
          <a:off x="1059610" y="4868183"/>
          <a:ext cx="4927994" cy="234070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29617"/>
                <a:gridCol w="1229617"/>
                <a:gridCol w="1229617"/>
                <a:gridCol w="1229617"/>
              </a:tblGrid>
              <a:tr h="281390">
                <a:tc>
                  <a:txBody>
                    <a:bodyPr/>
                    <a:lstStyle/>
                    <a:p>
                      <a:pPr algn="l" defTabSz="457200">
                        <a:defRPr sz="14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3032">
                <a:tc row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subordinado</a:t>
                      </a:r>
                    </a:p>
                  </a:txBody>
                  <a:tcPr marL="12700" marR="12700" marT="12700" marB="12700" anchor="ctr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239,288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622,890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862,178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</a:tr>
              <a:tr h="281390">
                <a:tc vMerge="1">
                  <a:tcPr/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3.98%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10.36%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14.33%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3032">
                <a:tc row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Subordinado </a:t>
                      </a:r>
                    </a:p>
                  </a:txBody>
                  <a:tcPr marL="12700" marR="12700" marT="12700" marB="12700" anchor="ctr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1,900,569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3,252,601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5,153,170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</a:tr>
              <a:tr h="281390">
                <a:tc vMerge="1">
                  <a:tcPr/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31.60%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54.07%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85.67%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3032">
                <a:tc row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ctr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2,139,857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3,875,491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6,015,348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</a:tr>
              <a:tr h="281390">
                <a:tc vMerge="1">
                  <a:tcPr/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35.57%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64.43%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100.00%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7" name="Tabla 15"/>
          <p:cNvGraphicFramePr/>
          <p:nvPr/>
        </p:nvGraphicFramePr>
        <p:xfrm>
          <a:off x="6545943" y="4868183"/>
          <a:ext cx="4937519" cy="234933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31998"/>
                <a:gridCol w="1231998"/>
                <a:gridCol w="1231998"/>
                <a:gridCol w="1231998"/>
              </a:tblGrid>
              <a:tr h="282463">
                <a:tc>
                  <a:txBody>
                    <a:bodyPr/>
                    <a:lstStyle/>
                    <a:p>
                      <a:pPr algn="l" defTabSz="457200">
                        <a:defRPr sz="14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4606">
                <a:tc row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subordinado</a:t>
                      </a:r>
                    </a:p>
                  </a:txBody>
                  <a:tcPr marL="12700" marR="12700" marT="12700" marB="12700" anchor="ctr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7,401,717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11,827,266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19,228,983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</a:tr>
              <a:tr h="282463">
                <a:tc vMerge="1">
                  <a:tcPr/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6.31%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10.08%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16.39%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4606">
                <a:tc row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Subordinado </a:t>
                      </a:r>
                    </a:p>
                  </a:txBody>
                  <a:tcPr marL="12700" marR="12700" marT="12700" marB="12700" anchor="ctr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56,644,796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41,432,372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98,077,168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</a:tr>
              <a:tr h="282463">
                <a:tc vMerge="1">
                  <a:tcPr/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48.29%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35.32%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83.61%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4606">
                <a:tc row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ctr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64,046,513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53,259,638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117306151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noFill/>
                  </a:tcPr>
                </a:tc>
              </a:tr>
              <a:tr h="282463">
                <a:tc vMerge="1">
                  <a:tcPr/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54.60%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45.40%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4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100.00%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8" name="Ingresos"/>
          <p:cNvSpPr txBox="1"/>
          <p:nvPr/>
        </p:nvSpPr>
        <p:spPr>
          <a:xfrm>
            <a:off x="5447690" y="3109570"/>
            <a:ext cx="137282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Ingresos</a:t>
            </a:r>
          </a:p>
        </p:txBody>
      </p:sp>
      <p:sp>
        <p:nvSpPr>
          <p:cNvPr id="129" name="Puebla"/>
          <p:cNvSpPr txBox="1"/>
          <p:nvPr/>
        </p:nvSpPr>
        <p:spPr>
          <a:xfrm>
            <a:off x="3469335" y="4125570"/>
            <a:ext cx="111313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Puebla</a:t>
            </a:r>
          </a:p>
        </p:txBody>
      </p:sp>
      <p:sp>
        <p:nvSpPr>
          <p:cNvPr id="130" name="Nacional"/>
          <p:cNvSpPr txBox="1"/>
          <p:nvPr/>
        </p:nvSpPr>
        <p:spPr>
          <a:xfrm>
            <a:off x="8779560" y="4125570"/>
            <a:ext cx="138928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Nacional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ero además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Pero además…</a:t>
            </a:r>
          </a:p>
        </p:txBody>
      </p:sp>
      <p:sp>
        <p:nvSpPr>
          <p:cNvPr id="133" name="CuadroTexto 10"/>
          <p:cNvSpPr txBox="1"/>
          <p:nvPr/>
        </p:nvSpPr>
        <p:spPr>
          <a:xfrm>
            <a:off x="1174726" y="6731000"/>
            <a:ext cx="4350590" cy="2504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l" defTabSz="457200">
              <a:defRPr b="0" sz="1600">
                <a:latin typeface="Calibri"/>
                <a:ea typeface="Calibri"/>
                <a:cs typeface="Calibri"/>
                <a:sym typeface="Calibri"/>
              </a:defRPr>
            </a:pPr>
            <a:r>
              <a:t>Para los pobres el </a:t>
            </a:r>
            <a:r>
              <a:rPr b="1"/>
              <a:t>95.46%</a:t>
            </a:r>
            <a:r>
              <a:t> de su ingreso es monetario. De la clasificación de ingreso monetario que utiliza el CONEVAL, el </a:t>
            </a:r>
            <a:r>
              <a:rPr b="1"/>
              <a:t>73.06%</a:t>
            </a:r>
            <a:r>
              <a:t> para los pobres es laboral y el </a:t>
            </a:r>
            <a:r>
              <a:rPr b="1"/>
              <a:t>22.19%</a:t>
            </a:r>
            <a:r>
              <a:t>  es generado por transferencias. De las transferencias, el </a:t>
            </a:r>
            <a:r>
              <a:rPr b="1"/>
              <a:t>60.15%</a:t>
            </a:r>
            <a:r>
              <a:t> de los pobres dependen en sus  ingresos del programa Oportunidades. El PET en el estado de Puebla </a:t>
            </a:r>
            <a:r>
              <a:rPr b="1"/>
              <a:t>no es representativo</a:t>
            </a:r>
            <a:r>
              <a:t> en el ingreso por transferencias</a:t>
            </a:r>
          </a:p>
        </p:txBody>
      </p:sp>
      <p:graphicFrame>
        <p:nvGraphicFramePr>
          <p:cNvPr id="134" name="Tabla 14"/>
          <p:cNvGraphicFramePr/>
          <p:nvPr/>
        </p:nvGraphicFramePr>
        <p:xfrm>
          <a:off x="2536776" y="2501900"/>
          <a:ext cx="1632841" cy="125126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873826"/>
                <a:gridCol w="752662"/>
              </a:tblGrid>
              <a:tr h="311228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Monetario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3112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89.43%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12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b="1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95.46%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1122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93.48%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5" name="Tabla 15"/>
          <p:cNvGraphicFramePr/>
          <p:nvPr/>
        </p:nvGraphicFramePr>
        <p:xfrm>
          <a:off x="4953420" y="2273300"/>
          <a:ext cx="1915941" cy="97259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875621"/>
                <a:gridCol w="1033968"/>
              </a:tblGrid>
              <a:tr h="243610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Laboral 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4361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76.05%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361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b="1"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73.06%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361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74.04%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6" name="Tabla 16"/>
          <p:cNvGraphicFramePr/>
          <p:nvPr/>
        </p:nvGraphicFramePr>
        <p:xfrm>
          <a:off x="4962525" y="3390900"/>
          <a:ext cx="1940223" cy="88681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881121"/>
                <a:gridCol w="1052750"/>
              </a:tblGrid>
              <a:tr h="221401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Rentas 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2140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0.65%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140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0.22%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140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0.36%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7" name="Tabla 17"/>
          <p:cNvGraphicFramePr/>
          <p:nvPr/>
        </p:nvGraphicFramePr>
        <p:xfrm>
          <a:off x="4971491" y="4416487"/>
          <a:ext cx="1922291" cy="97871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954310"/>
                <a:gridCol w="961629"/>
              </a:tblGrid>
              <a:tr h="245196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Transferencias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451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12.73%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51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22.19%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4519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19.08%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8" name="Tabla 37"/>
          <p:cNvGraphicFramePr/>
          <p:nvPr/>
        </p:nvGraphicFramePr>
        <p:xfrm>
          <a:off x="7937500" y="2514600"/>
          <a:ext cx="3010446" cy="556825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498872"/>
                <a:gridCol w="1498872"/>
              </a:tblGrid>
              <a:tr h="233445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Oportunidades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28.18%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60.15%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51.11%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Procampo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5.83%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6.76%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6.50%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70 y más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8.48%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8.33%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8.37%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Ayuda alimentaria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0.29%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1.05%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0.83%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500">
                          <a:latin typeface="Verdana"/>
                          <a:ea typeface="Verdana"/>
                          <a:cs typeface="Verdana"/>
                          <a:sym typeface="Verdana"/>
                        </a:defRPr>
                      </a:pPr>
                    </a:p>
                  </a:txBody>
                  <a:tcPr marL="12700" marR="12700" marT="12700" marB="12700" anchor="b" anchorCtr="0" horzOverflow="overflow"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 gridSpan="2"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PET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/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No 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0.05%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Pobre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b="1"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0.00%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3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Total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457200">
                        <a:defRPr sz="1800"/>
                      </a:pPr>
                      <a:r>
                        <a:rPr sz="1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0.01%</a:t>
                      </a:r>
                    </a:p>
                  </a:txBody>
                  <a:tcPr marL="12700" marR="12700" marT="12700" marB="12700" anchor="b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Abrir llave 38"/>
          <p:cNvSpPr/>
          <p:nvPr/>
        </p:nvSpPr>
        <p:spPr>
          <a:xfrm>
            <a:off x="7264400" y="2667000"/>
            <a:ext cx="406400" cy="50060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517"/>
                  <a:pt x="10800" y="21415"/>
                </a:cubicBezTo>
                <a:lnTo>
                  <a:pt x="10800" y="10639"/>
                </a:lnTo>
                <a:cubicBezTo>
                  <a:pt x="10800" y="10537"/>
                  <a:pt x="5965" y="10454"/>
                  <a:pt x="0" y="10454"/>
                </a:cubicBezTo>
                <a:cubicBezTo>
                  <a:pt x="5965" y="10454"/>
                  <a:pt x="10800" y="10371"/>
                  <a:pt x="10800" y="10269"/>
                </a:cubicBezTo>
                <a:lnTo>
                  <a:pt x="10800" y="185"/>
                </a:lnTo>
                <a:cubicBezTo>
                  <a:pt x="10800" y="83"/>
                  <a:pt x="15635" y="0"/>
                  <a:pt x="21600" y="0"/>
                </a:cubicBezTo>
              </a:path>
            </a:pathLst>
          </a:custGeom>
          <a:ln w="25400">
            <a:solidFill>
              <a:srgbClr val="4F81BD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0" name="Abrir llave 39"/>
          <p:cNvSpPr/>
          <p:nvPr/>
        </p:nvSpPr>
        <p:spPr>
          <a:xfrm>
            <a:off x="4342559" y="2755900"/>
            <a:ext cx="406401" cy="2463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13"/>
                  <a:pt x="10800" y="21182"/>
                </a:cubicBezTo>
                <a:lnTo>
                  <a:pt x="10800" y="4203"/>
                </a:lnTo>
                <a:cubicBezTo>
                  <a:pt x="10800" y="3973"/>
                  <a:pt x="5965" y="3786"/>
                  <a:pt x="0" y="3786"/>
                </a:cubicBezTo>
                <a:cubicBezTo>
                  <a:pt x="5965" y="3786"/>
                  <a:pt x="10800" y="3599"/>
                  <a:pt x="10800" y="3368"/>
                </a:cubicBezTo>
                <a:lnTo>
                  <a:pt x="10800" y="418"/>
                </a:lnTo>
                <a:cubicBezTo>
                  <a:pt x="10800" y="187"/>
                  <a:pt x="15635" y="0"/>
                  <a:pt x="21600" y="0"/>
                </a:cubicBezTo>
              </a:path>
            </a:pathLst>
          </a:custGeom>
          <a:ln w="25400">
            <a:solidFill>
              <a:srgbClr val="4F81BD"/>
            </a:solidFill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defTabSz="45720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Entonces..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Entonces..</a:t>
            </a:r>
          </a:p>
        </p:txBody>
      </p:sp>
      <p:sp>
        <p:nvSpPr>
          <p:cNvPr id="143" name="Para un gobierno estatal, imposible incidir en el ingreso de las personas de forma directa y en el corto plazo a menos que se otorgue una transferencia parecida a las que otorga el gobierno federal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Para un gobierno estatal, imposible incidir en el ingreso de las personas de forma directa y en el corto plazo a menos que se otorgue una transferencia parecida a las que otorga el gobierno federal. </a:t>
            </a:r>
          </a:p>
          <a:p>
            <a:pPr/>
            <a:r>
              <a:t>Programas federales que podrían coordinarse en conjunto con la federación (caso PET) no tienen realmente incidencia en las personas.</a:t>
            </a:r>
          </a:p>
          <a:p>
            <a:pPr/>
            <a:r>
              <a:t>Por lo tanto, se abandonó la idea de incidir en el ingreso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a disyuntiv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 disyuntiva</a:t>
            </a:r>
          </a:p>
        </p:txBody>
      </p:sp>
      <p:sp>
        <p:nvSpPr>
          <p:cNvPr id="146" name="Adoptar un enfoque para enfrentar carencias implica dos disyuntiv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Adoptar un enfoque para enfrentar carencias implica dos disyuntivas</a:t>
            </a:r>
          </a:p>
          <a:p>
            <a:pPr/>
            <a:r>
              <a:t>Focalización = definición de criterios (¿qué carencia o perfil de carencias resulta más importante?)</a:t>
            </a:r>
          </a:p>
          <a:p>
            <a:pPr/>
            <a:r>
              <a:t>Focalización =eficiencia vs equidad (¿a quienes debo seleccionar?)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Una idea relativamente nuev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Una idea relativamente nueva</a:t>
            </a:r>
          </a:p>
        </p:txBody>
      </p:sp>
      <p:sp>
        <p:nvSpPr>
          <p:cNvPr id="149" name="Las carencias sociales deben estar correlacionada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Las carencias sociales deben estar correlacionadas. </a:t>
            </a:r>
          </a:p>
          <a:p>
            <a:pPr/>
            <a:r>
              <a:t>Además, si una persona enfrenta una carencia social probablemente quienes se encuentran de esa persona, aunque no pertenezcan a su hogar deberán enfrentar carencias similares.</a:t>
            </a:r>
          </a:p>
          <a:p>
            <a:pPr/>
            <a:r>
              <a:t>Estas dos características pueden hacernos ver a la pobreza como “un proceso contagioso”.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onceptos clav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Conceptos clave</a:t>
            </a:r>
          </a:p>
        </p:txBody>
      </p:sp>
      <p:sp>
        <p:nvSpPr>
          <p:cNvPr id="152" name="Código genético (combinaciones de carencias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Código genético (combinaciones de carencias)</a:t>
            </a:r>
          </a:p>
          <a:p>
            <a:pPr/>
            <a:r>
              <a:t>Proceso de Moran (para describir el contagio de la pobreza)</a:t>
            </a:r>
          </a:p>
          <a:p>
            <a:pPr/>
            <a:r>
              <a:t>Teoría de Redes (para modelar la interacción entre personas)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ombinaciones de carencia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Combinaciones de carencias</a:t>
            </a:r>
          </a:p>
        </p:txBody>
      </p:sp>
      <p:graphicFrame>
        <p:nvGraphicFramePr>
          <p:cNvPr id="155" name="Tabla 6"/>
          <p:cNvGraphicFramePr/>
          <p:nvPr/>
        </p:nvGraphicFramePr>
        <p:xfrm>
          <a:off x="1583320" y="3589388"/>
          <a:ext cx="3044789" cy="289584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516043"/>
                <a:gridCol w="1516043"/>
              </a:tblGrid>
              <a:tr h="48052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RCV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</a:tr>
              <a:tr h="48052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RSBV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</a:tr>
              <a:tr h="48052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RA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</a:tr>
              <a:tr h="48052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</a:tr>
              <a:tr h="48052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0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</a:tr>
              <a:tr h="480524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RSS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25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</a:p>
                  </a:txBody>
                  <a:tcPr marL="12700" marR="12700" marT="12700" marB="12700" anchor="b" anchorCtr="0" horzOverflow="overflow">
                    <a:noFill/>
                  </a:tcPr>
                </a:tc>
              </a:tr>
            </a:tbl>
          </a:graphicData>
        </a:graphic>
      </p:graphicFrame>
      <p:sp>
        <p:nvSpPr>
          <p:cNvPr id="156" name="CuadroTexto 13"/>
          <p:cNvSpPr txBox="1"/>
          <p:nvPr/>
        </p:nvSpPr>
        <p:spPr>
          <a:xfrm>
            <a:off x="5600527" y="4878294"/>
            <a:ext cx="1944333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 defTabSz="914400">
              <a:defRPr b="0" sz="25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1 1 0 1 0 1</a:t>
            </a:r>
          </a:p>
        </p:txBody>
      </p:sp>
      <p:sp>
        <p:nvSpPr>
          <p:cNvPr id="157" name="Flecha derecha 14"/>
          <p:cNvSpPr/>
          <p:nvPr/>
        </p:nvSpPr>
        <p:spPr>
          <a:xfrm>
            <a:off x="4418105" y="4788646"/>
            <a:ext cx="978409" cy="48463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C4C74"/>
          </a:solidFill>
          <a:ln w="127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>
              <a:defRPr b="0"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58" name="CuadroTexto 15"/>
          <p:cNvSpPr txBox="1"/>
          <p:nvPr/>
        </p:nvSpPr>
        <p:spPr>
          <a:xfrm>
            <a:off x="8151544" y="4711739"/>
            <a:ext cx="3252578" cy="1606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 defTabSz="914400">
              <a:defRPr b="0" i="1" sz="2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Este código permite identificar la frecuencia de casos específicos en combinaciones de carencias sociales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