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9" r:id="rId2"/>
    <p:sldMasterId id="2147483733" r:id="rId3"/>
  </p:sldMasterIdLst>
  <p:sldIdLst>
    <p:sldId id="270" r:id="rId4"/>
    <p:sldId id="272" r:id="rId5"/>
    <p:sldId id="287" r:id="rId6"/>
    <p:sldId id="289" r:id="rId7"/>
    <p:sldId id="288" r:id="rId8"/>
    <p:sldId id="300" r:id="rId9"/>
    <p:sldId id="301" r:id="rId10"/>
    <p:sldId id="302" r:id="rId11"/>
    <p:sldId id="291" r:id="rId12"/>
    <p:sldId id="303" r:id="rId13"/>
    <p:sldId id="304" r:id="rId14"/>
    <p:sldId id="305" r:id="rId15"/>
    <p:sldId id="306" r:id="rId16"/>
    <p:sldId id="307" r:id="rId17"/>
    <p:sldId id="308" r:id="rId18"/>
    <p:sldId id="309" r:id="rId19"/>
    <p:sldId id="310" r:id="rId20"/>
    <p:sldId id="311" r:id="rId21"/>
    <p:sldId id="312" r:id="rId2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9C"/>
    <a:srgbClr val="0093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2" d="100"/>
          <a:sy n="72" d="100"/>
        </p:scale>
        <p:origin x="660" y="9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BDD5C2-33E9-401B-9A47-4D361A22E50D}"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MX"/>
        </a:p>
      </dgm:t>
    </dgm:pt>
    <dgm:pt modelId="{A2215391-55F5-4A3E-9530-6DF208E71070}">
      <dgm:prSet phldrT="[Texto]">
        <dgm:style>
          <a:lnRef idx="0">
            <a:schemeClr val="accent5"/>
          </a:lnRef>
          <a:fillRef idx="3">
            <a:schemeClr val="accent5"/>
          </a:fillRef>
          <a:effectRef idx="3">
            <a:schemeClr val="accent5"/>
          </a:effectRef>
          <a:fontRef idx="minor">
            <a:schemeClr val="lt1"/>
          </a:fontRef>
        </dgm:style>
      </dgm:prSet>
      <dgm:spPr/>
      <dgm:t>
        <a:bodyPr/>
        <a:lstStyle/>
        <a:p>
          <a:pPr algn="ctr"/>
          <a:r>
            <a:rPr lang="es-MX" dirty="0" err="1">
              <a:solidFill>
                <a:schemeClr val="bg1"/>
              </a:solidFill>
              <a:latin typeface="+mj-lt"/>
            </a:rPr>
            <a:t>Heckman</a:t>
          </a:r>
          <a:r>
            <a:rPr lang="es-MX" dirty="0">
              <a:solidFill>
                <a:schemeClr val="bg1"/>
              </a:solidFill>
              <a:latin typeface="+mj-lt"/>
            </a:rPr>
            <a:t> </a:t>
          </a:r>
          <a:r>
            <a:rPr lang="es-MX" dirty="0" err="1">
              <a:solidFill>
                <a:schemeClr val="bg1"/>
              </a:solidFill>
              <a:latin typeface="+mj-lt"/>
            </a:rPr>
            <a:t>bietápico</a:t>
          </a:r>
          <a:r>
            <a:rPr lang="es-MX" dirty="0">
              <a:solidFill>
                <a:schemeClr val="bg1"/>
              </a:solidFill>
              <a:latin typeface="+mj-lt"/>
            </a:rPr>
            <a:t>.</a:t>
          </a:r>
        </a:p>
      </dgm:t>
    </dgm:pt>
    <dgm:pt modelId="{5B1D6E95-61BF-497F-B5E2-185C50D8A0CF}" type="parTrans" cxnId="{EF4666CF-88A3-4F29-8A8C-83473354517D}">
      <dgm:prSet/>
      <dgm:spPr/>
      <dgm:t>
        <a:bodyPr/>
        <a:lstStyle/>
        <a:p>
          <a:endParaRPr lang="es-MX"/>
        </a:p>
      </dgm:t>
    </dgm:pt>
    <dgm:pt modelId="{994B6964-7750-4F25-8750-3317CC5AA47E}" type="sibTrans" cxnId="{EF4666CF-88A3-4F29-8A8C-83473354517D}">
      <dgm:prSet/>
      <dgm:spPr/>
      <dgm:t>
        <a:bodyPr/>
        <a:lstStyle/>
        <a:p>
          <a:endParaRPr lang="es-MX"/>
        </a:p>
      </dgm:t>
    </dgm:pt>
    <dgm:pt modelId="{3529FC93-7794-4289-B538-9A27D8EBEFDC}">
      <dgm:prSet phldrT="[Texto]"/>
      <dgm:spPr/>
      <dgm:t>
        <a:bodyPr/>
        <a:lstStyle/>
        <a:p>
          <a:r>
            <a:rPr lang="es-MX" dirty="0"/>
            <a:t>Modelo </a:t>
          </a:r>
          <a:r>
            <a:rPr lang="es-MX" dirty="0" err="1"/>
            <a:t>Probit</a:t>
          </a:r>
          <a:endParaRPr lang="es-MX" dirty="0"/>
        </a:p>
      </dgm:t>
    </dgm:pt>
    <dgm:pt modelId="{D466CDD5-C90C-44D3-9A47-B52D463DF645}" type="parTrans" cxnId="{FB247861-49AF-4F6B-AF25-518816411999}">
      <dgm:prSet/>
      <dgm:spPr/>
      <dgm:t>
        <a:bodyPr/>
        <a:lstStyle/>
        <a:p>
          <a:endParaRPr lang="es-MX"/>
        </a:p>
      </dgm:t>
    </dgm:pt>
    <dgm:pt modelId="{E5155A91-BC9E-44C3-B0C9-7AFC6A9CECA8}" type="sibTrans" cxnId="{FB247861-49AF-4F6B-AF25-518816411999}">
      <dgm:prSet/>
      <dgm:spPr/>
      <dgm:t>
        <a:bodyPr/>
        <a:lstStyle/>
        <a:p>
          <a:endParaRPr lang="es-MX"/>
        </a:p>
      </dgm:t>
    </dgm:pt>
    <dgm:pt modelId="{9FA413B9-888F-421A-AE8D-5C4279DB1A2A}">
      <dgm:prSet phldrT="[Texto]"/>
      <dgm:spPr/>
      <dgm:t>
        <a:bodyPr/>
        <a:lstStyle/>
        <a:p>
          <a:r>
            <a:rPr lang="es-MX" dirty="0"/>
            <a:t>Mínimos Cuadrados Ordinarios</a:t>
          </a:r>
        </a:p>
      </dgm:t>
    </dgm:pt>
    <dgm:pt modelId="{05C6CF3C-C1F1-4971-A982-C1DE67A777FB}" type="parTrans" cxnId="{ACC9359A-6D44-4D0E-A7A1-A7954619604F}">
      <dgm:prSet/>
      <dgm:spPr/>
      <dgm:t>
        <a:bodyPr/>
        <a:lstStyle/>
        <a:p>
          <a:endParaRPr lang="es-MX"/>
        </a:p>
      </dgm:t>
    </dgm:pt>
    <dgm:pt modelId="{7818105D-EF6C-4073-827E-9A7DBE11A016}" type="sibTrans" cxnId="{ACC9359A-6D44-4D0E-A7A1-A7954619604F}">
      <dgm:prSet/>
      <dgm:spPr/>
      <dgm:t>
        <a:bodyPr/>
        <a:lstStyle/>
        <a:p>
          <a:endParaRPr lang="es-MX"/>
        </a:p>
      </dgm:t>
    </dgm:pt>
    <dgm:pt modelId="{AA6E5F2F-929E-4CCB-BBFA-77E739142900}" type="pres">
      <dgm:prSet presAssocID="{89BDD5C2-33E9-401B-9A47-4D361A22E50D}" presName="theList" presStyleCnt="0">
        <dgm:presLayoutVars>
          <dgm:dir/>
          <dgm:animLvl val="lvl"/>
          <dgm:resizeHandles val="exact"/>
        </dgm:presLayoutVars>
      </dgm:prSet>
      <dgm:spPr/>
    </dgm:pt>
    <dgm:pt modelId="{FEF88AB5-D3C6-4D83-AF00-C14D95FCCF37}" type="pres">
      <dgm:prSet presAssocID="{A2215391-55F5-4A3E-9530-6DF208E71070}" presName="compNode" presStyleCnt="0"/>
      <dgm:spPr/>
    </dgm:pt>
    <dgm:pt modelId="{357D05CE-322B-45D7-851E-860337C8D49C}" type="pres">
      <dgm:prSet presAssocID="{A2215391-55F5-4A3E-9530-6DF208E71070}" presName="aNode" presStyleLbl="bgShp" presStyleIdx="0" presStyleCnt="1"/>
      <dgm:spPr/>
    </dgm:pt>
    <dgm:pt modelId="{6FD2FE56-D410-4011-81EF-16DCCD5E024F}" type="pres">
      <dgm:prSet presAssocID="{A2215391-55F5-4A3E-9530-6DF208E71070}" presName="textNode" presStyleLbl="bgShp" presStyleIdx="0" presStyleCnt="1"/>
      <dgm:spPr/>
    </dgm:pt>
    <dgm:pt modelId="{4C130D03-833F-4AC7-B741-06A42965B404}" type="pres">
      <dgm:prSet presAssocID="{A2215391-55F5-4A3E-9530-6DF208E71070}" presName="compChildNode" presStyleCnt="0"/>
      <dgm:spPr/>
    </dgm:pt>
    <dgm:pt modelId="{8DB05C01-1A4A-4CF2-ACB1-3FD8A38304AD}" type="pres">
      <dgm:prSet presAssocID="{A2215391-55F5-4A3E-9530-6DF208E71070}" presName="theInnerList" presStyleCnt="0"/>
      <dgm:spPr/>
    </dgm:pt>
    <dgm:pt modelId="{380F3F97-028F-4A05-A07B-7C2AF250BDC3}" type="pres">
      <dgm:prSet presAssocID="{3529FC93-7794-4289-B538-9A27D8EBEFDC}" presName="childNode" presStyleLbl="node1" presStyleIdx="0" presStyleCnt="2">
        <dgm:presLayoutVars>
          <dgm:bulletEnabled val="1"/>
        </dgm:presLayoutVars>
      </dgm:prSet>
      <dgm:spPr/>
    </dgm:pt>
    <dgm:pt modelId="{23892012-8E5E-45F8-8D6E-B7AACE8A26AF}" type="pres">
      <dgm:prSet presAssocID="{3529FC93-7794-4289-B538-9A27D8EBEFDC}" presName="aSpace2" presStyleCnt="0"/>
      <dgm:spPr/>
    </dgm:pt>
    <dgm:pt modelId="{FE889A8B-A45F-45A0-B3BC-DA173D5B1086}" type="pres">
      <dgm:prSet presAssocID="{9FA413B9-888F-421A-AE8D-5C4279DB1A2A}" presName="childNode" presStyleLbl="node1" presStyleIdx="1" presStyleCnt="2">
        <dgm:presLayoutVars>
          <dgm:bulletEnabled val="1"/>
        </dgm:presLayoutVars>
      </dgm:prSet>
      <dgm:spPr/>
    </dgm:pt>
  </dgm:ptLst>
  <dgm:cxnLst>
    <dgm:cxn modelId="{ECEA373A-4581-486D-BBA0-F97D4610FE0A}" type="presOf" srcId="{3529FC93-7794-4289-B538-9A27D8EBEFDC}" destId="{380F3F97-028F-4A05-A07B-7C2AF250BDC3}" srcOrd="0" destOrd="0" presId="urn:microsoft.com/office/officeart/2005/8/layout/lProcess2"/>
    <dgm:cxn modelId="{FB247861-49AF-4F6B-AF25-518816411999}" srcId="{A2215391-55F5-4A3E-9530-6DF208E71070}" destId="{3529FC93-7794-4289-B538-9A27D8EBEFDC}" srcOrd="0" destOrd="0" parTransId="{D466CDD5-C90C-44D3-9A47-B52D463DF645}" sibTransId="{E5155A91-BC9E-44C3-B0C9-7AFC6A9CECA8}"/>
    <dgm:cxn modelId="{64CBC08F-5245-4B30-A28D-D515C038BB96}" type="presOf" srcId="{A2215391-55F5-4A3E-9530-6DF208E71070}" destId="{357D05CE-322B-45D7-851E-860337C8D49C}" srcOrd="0" destOrd="0" presId="urn:microsoft.com/office/officeart/2005/8/layout/lProcess2"/>
    <dgm:cxn modelId="{ACC9359A-6D44-4D0E-A7A1-A7954619604F}" srcId="{A2215391-55F5-4A3E-9530-6DF208E71070}" destId="{9FA413B9-888F-421A-AE8D-5C4279DB1A2A}" srcOrd="1" destOrd="0" parTransId="{05C6CF3C-C1F1-4971-A982-C1DE67A777FB}" sibTransId="{7818105D-EF6C-4073-827E-9A7DBE11A016}"/>
    <dgm:cxn modelId="{9AE654A7-576C-4689-B620-F32B003DFD9F}" type="presOf" srcId="{9FA413B9-888F-421A-AE8D-5C4279DB1A2A}" destId="{FE889A8B-A45F-45A0-B3BC-DA173D5B1086}" srcOrd="0" destOrd="0" presId="urn:microsoft.com/office/officeart/2005/8/layout/lProcess2"/>
    <dgm:cxn modelId="{EF4666CF-88A3-4F29-8A8C-83473354517D}" srcId="{89BDD5C2-33E9-401B-9A47-4D361A22E50D}" destId="{A2215391-55F5-4A3E-9530-6DF208E71070}" srcOrd="0" destOrd="0" parTransId="{5B1D6E95-61BF-497F-B5E2-185C50D8A0CF}" sibTransId="{994B6964-7750-4F25-8750-3317CC5AA47E}"/>
    <dgm:cxn modelId="{C3E2A6D1-4C95-4322-99B0-CCE1D102EA6E}" type="presOf" srcId="{A2215391-55F5-4A3E-9530-6DF208E71070}" destId="{6FD2FE56-D410-4011-81EF-16DCCD5E024F}" srcOrd="1" destOrd="0" presId="urn:microsoft.com/office/officeart/2005/8/layout/lProcess2"/>
    <dgm:cxn modelId="{9D7D2AFD-21B5-4DF5-BA22-2CB9EE4E3A58}" type="presOf" srcId="{89BDD5C2-33E9-401B-9A47-4D361A22E50D}" destId="{AA6E5F2F-929E-4CCB-BBFA-77E739142900}" srcOrd="0" destOrd="0" presId="urn:microsoft.com/office/officeart/2005/8/layout/lProcess2"/>
    <dgm:cxn modelId="{EFE544FC-CD29-4863-9139-E590C1C5C354}" type="presParOf" srcId="{AA6E5F2F-929E-4CCB-BBFA-77E739142900}" destId="{FEF88AB5-D3C6-4D83-AF00-C14D95FCCF37}" srcOrd="0" destOrd="0" presId="urn:microsoft.com/office/officeart/2005/8/layout/lProcess2"/>
    <dgm:cxn modelId="{B113B769-B742-4DBA-B95C-894B008239A6}" type="presParOf" srcId="{FEF88AB5-D3C6-4D83-AF00-C14D95FCCF37}" destId="{357D05CE-322B-45D7-851E-860337C8D49C}" srcOrd="0" destOrd="0" presId="urn:microsoft.com/office/officeart/2005/8/layout/lProcess2"/>
    <dgm:cxn modelId="{D44F1A2E-1F7F-42B7-A313-A1C58BF246C4}" type="presParOf" srcId="{FEF88AB5-D3C6-4D83-AF00-C14D95FCCF37}" destId="{6FD2FE56-D410-4011-81EF-16DCCD5E024F}" srcOrd="1" destOrd="0" presId="urn:microsoft.com/office/officeart/2005/8/layout/lProcess2"/>
    <dgm:cxn modelId="{21268ED4-1124-4C56-A24E-C994EE8A77B5}" type="presParOf" srcId="{FEF88AB5-D3C6-4D83-AF00-C14D95FCCF37}" destId="{4C130D03-833F-4AC7-B741-06A42965B404}" srcOrd="2" destOrd="0" presId="urn:microsoft.com/office/officeart/2005/8/layout/lProcess2"/>
    <dgm:cxn modelId="{C25C8EDD-0E48-4031-994C-E0122B4C324E}" type="presParOf" srcId="{4C130D03-833F-4AC7-B741-06A42965B404}" destId="{8DB05C01-1A4A-4CF2-ACB1-3FD8A38304AD}" srcOrd="0" destOrd="0" presId="urn:microsoft.com/office/officeart/2005/8/layout/lProcess2"/>
    <dgm:cxn modelId="{21045328-2793-4F74-B07F-B94694DF4DB3}" type="presParOf" srcId="{8DB05C01-1A4A-4CF2-ACB1-3FD8A38304AD}" destId="{380F3F97-028F-4A05-A07B-7C2AF250BDC3}" srcOrd="0" destOrd="0" presId="urn:microsoft.com/office/officeart/2005/8/layout/lProcess2"/>
    <dgm:cxn modelId="{45374515-22CD-4BB7-B3FB-745FBB310622}" type="presParOf" srcId="{8DB05C01-1A4A-4CF2-ACB1-3FD8A38304AD}" destId="{23892012-8E5E-45F8-8D6E-B7AACE8A26AF}" srcOrd="1" destOrd="0" presId="urn:microsoft.com/office/officeart/2005/8/layout/lProcess2"/>
    <dgm:cxn modelId="{7A7B08D3-8293-4BF8-862C-68762F161B0F}" type="presParOf" srcId="{8DB05C01-1A4A-4CF2-ACB1-3FD8A38304AD}" destId="{FE889A8B-A45F-45A0-B3BC-DA173D5B1086}"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D05CE-322B-45D7-851E-860337C8D49C}">
      <dsp:nvSpPr>
        <dsp:cNvPr id="0" name=""/>
        <dsp:cNvSpPr/>
      </dsp:nvSpPr>
      <dsp:spPr>
        <a:xfrm>
          <a:off x="0" y="0"/>
          <a:ext cx="8128000" cy="4561324"/>
        </a:xfrm>
        <a:prstGeom prst="roundRect">
          <a:avLst>
            <a:gd name="adj" fmla="val 10000"/>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240030" tIns="240030" rIns="240030" bIns="240030" numCol="1" spcCol="1270" anchor="ctr" anchorCtr="0">
          <a:noAutofit/>
        </a:bodyPr>
        <a:lstStyle/>
        <a:p>
          <a:pPr marL="0" lvl="0" indent="0" algn="ctr" defTabSz="2800350">
            <a:lnSpc>
              <a:spcPct val="90000"/>
            </a:lnSpc>
            <a:spcBef>
              <a:spcPct val="0"/>
            </a:spcBef>
            <a:spcAft>
              <a:spcPct val="35000"/>
            </a:spcAft>
            <a:buNone/>
          </a:pPr>
          <a:r>
            <a:rPr lang="es-MX" sz="6300" kern="1200" dirty="0" err="1">
              <a:solidFill>
                <a:schemeClr val="bg1"/>
              </a:solidFill>
              <a:latin typeface="+mj-lt"/>
            </a:rPr>
            <a:t>Heckman</a:t>
          </a:r>
          <a:r>
            <a:rPr lang="es-MX" sz="6300" kern="1200" dirty="0">
              <a:solidFill>
                <a:schemeClr val="bg1"/>
              </a:solidFill>
              <a:latin typeface="+mj-lt"/>
            </a:rPr>
            <a:t> </a:t>
          </a:r>
          <a:r>
            <a:rPr lang="es-MX" sz="6300" kern="1200" dirty="0" err="1">
              <a:solidFill>
                <a:schemeClr val="bg1"/>
              </a:solidFill>
              <a:latin typeface="+mj-lt"/>
            </a:rPr>
            <a:t>bietápico</a:t>
          </a:r>
          <a:r>
            <a:rPr lang="es-MX" sz="6300" kern="1200" dirty="0">
              <a:solidFill>
                <a:schemeClr val="bg1"/>
              </a:solidFill>
              <a:latin typeface="+mj-lt"/>
            </a:rPr>
            <a:t>.</a:t>
          </a:r>
        </a:p>
      </dsp:txBody>
      <dsp:txXfrm>
        <a:off x="0" y="0"/>
        <a:ext cx="8128000" cy="1368397"/>
      </dsp:txXfrm>
    </dsp:sp>
    <dsp:sp modelId="{380F3F97-028F-4A05-A07B-7C2AF250BDC3}">
      <dsp:nvSpPr>
        <dsp:cNvPr id="0" name=""/>
        <dsp:cNvSpPr/>
      </dsp:nvSpPr>
      <dsp:spPr>
        <a:xfrm>
          <a:off x="812799" y="1369733"/>
          <a:ext cx="6502400" cy="13753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76200" rIns="101600" bIns="76200" numCol="1" spcCol="1270" anchor="ctr" anchorCtr="0">
          <a:noAutofit/>
        </a:bodyPr>
        <a:lstStyle/>
        <a:p>
          <a:pPr marL="0" lvl="0" indent="0" algn="ctr" defTabSz="1778000">
            <a:lnSpc>
              <a:spcPct val="90000"/>
            </a:lnSpc>
            <a:spcBef>
              <a:spcPct val="0"/>
            </a:spcBef>
            <a:spcAft>
              <a:spcPct val="35000"/>
            </a:spcAft>
            <a:buNone/>
          </a:pPr>
          <a:r>
            <a:rPr lang="es-MX" sz="4000" kern="1200" dirty="0"/>
            <a:t>Modelo </a:t>
          </a:r>
          <a:r>
            <a:rPr lang="es-MX" sz="4000" kern="1200" dirty="0" err="1"/>
            <a:t>Probit</a:t>
          </a:r>
          <a:endParaRPr lang="es-MX" sz="4000" kern="1200" dirty="0"/>
        </a:p>
      </dsp:txBody>
      <dsp:txXfrm>
        <a:off x="853080" y="1410014"/>
        <a:ext cx="6421838" cy="1294739"/>
      </dsp:txXfrm>
    </dsp:sp>
    <dsp:sp modelId="{FE889A8B-A45F-45A0-B3BC-DA173D5B1086}">
      <dsp:nvSpPr>
        <dsp:cNvPr id="0" name=""/>
        <dsp:cNvSpPr/>
      </dsp:nvSpPr>
      <dsp:spPr>
        <a:xfrm>
          <a:off x="812799" y="2956619"/>
          <a:ext cx="6502400" cy="13753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76200" rIns="101600" bIns="76200" numCol="1" spcCol="1270" anchor="ctr" anchorCtr="0">
          <a:noAutofit/>
        </a:bodyPr>
        <a:lstStyle/>
        <a:p>
          <a:pPr marL="0" lvl="0" indent="0" algn="ctr" defTabSz="1778000">
            <a:lnSpc>
              <a:spcPct val="90000"/>
            </a:lnSpc>
            <a:spcBef>
              <a:spcPct val="0"/>
            </a:spcBef>
            <a:spcAft>
              <a:spcPct val="35000"/>
            </a:spcAft>
            <a:buNone/>
          </a:pPr>
          <a:r>
            <a:rPr lang="es-MX" sz="4000" kern="1200" dirty="0"/>
            <a:t>Mínimos Cuadrados Ordinarios</a:t>
          </a:r>
        </a:p>
      </dsp:txBody>
      <dsp:txXfrm>
        <a:off x="853080" y="2996900"/>
        <a:ext cx="6421838" cy="129473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olo el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48883" y="69705"/>
            <a:ext cx="10515600" cy="633679"/>
          </a:xfrm>
        </p:spPr>
        <p:txBody>
          <a:bodyPr>
            <a:noAutofit/>
          </a:bodyPr>
          <a:lstStyle>
            <a:lvl1pPr>
              <a:defRPr sz="4000">
                <a:solidFill>
                  <a:schemeClr val="bg1"/>
                </a:solidFill>
                <a:latin typeface="+mj-lt"/>
              </a:defRPr>
            </a:lvl1pPr>
          </a:lstStyle>
          <a:p>
            <a:r>
              <a:rPr lang="es-ES" dirty="0"/>
              <a:t>Título del patrón</a:t>
            </a:r>
            <a:endParaRPr lang="es-MX" dirty="0"/>
          </a:p>
        </p:txBody>
      </p:sp>
      <p:sp>
        <p:nvSpPr>
          <p:cNvPr id="7" name="Marcador de contenido 6"/>
          <p:cNvSpPr>
            <a:spLocks noGrp="1"/>
          </p:cNvSpPr>
          <p:nvPr>
            <p:ph sz="quarter" idx="10"/>
          </p:nvPr>
        </p:nvSpPr>
        <p:spPr>
          <a:xfrm>
            <a:off x="266602" y="1365250"/>
            <a:ext cx="7850188" cy="4852988"/>
          </a:xfrm>
        </p:spPr>
        <p:txBody>
          <a:bodyPr/>
          <a:lstStyle>
            <a:lvl1pPr>
              <a:defRPr sz="2000">
                <a:solidFill>
                  <a:schemeClr val="tx1">
                    <a:lumMod val="85000"/>
                    <a:lumOff val="15000"/>
                  </a:schemeClr>
                </a:solidFill>
                <a:latin typeface="+mj-lt"/>
              </a:defRPr>
            </a:lvl1pPr>
            <a:lvl2pPr>
              <a:defRPr sz="2000">
                <a:solidFill>
                  <a:schemeClr val="tx1">
                    <a:lumMod val="85000"/>
                    <a:lumOff val="15000"/>
                  </a:schemeClr>
                </a:solidFill>
                <a:latin typeface="+mj-lt"/>
              </a:defRPr>
            </a:lvl2pPr>
            <a:lvl3pPr>
              <a:defRPr sz="2000">
                <a:solidFill>
                  <a:schemeClr val="tx1">
                    <a:lumMod val="85000"/>
                    <a:lumOff val="15000"/>
                  </a:schemeClr>
                </a:solidFill>
                <a:latin typeface="+mj-lt"/>
              </a:defRPr>
            </a:lvl3pPr>
            <a:lvl4pPr>
              <a:defRPr sz="2000">
                <a:solidFill>
                  <a:schemeClr val="tx1">
                    <a:lumMod val="85000"/>
                    <a:lumOff val="15000"/>
                  </a:schemeClr>
                </a:solidFill>
                <a:latin typeface="+mj-lt"/>
              </a:defRPr>
            </a:lvl4pPr>
            <a:lvl5pPr>
              <a:defRPr sz="2000">
                <a:solidFill>
                  <a:schemeClr val="tx1">
                    <a:lumMod val="85000"/>
                    <a:lumOff val="15000"/>
                  </a:schemeClr>
                </a:solidFill>
                <a:latin typeface="+mj-lt"/>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dirty="0"/>
          </a:p>
        </p:txBody>
      </p:sp>
      <p:sp>
        <p:nvSpPr>
          <p:cNvPr id="9" name="Marcador de posición de imagen 8"/>
          <p:cNvSpPr>
            <a:spLocks noGrp="1"/>
          </p:cNvSpPr>
          <p:nvPr>
            <p:ph type="pic" sz="quarter" idx="11"/>
          </p:nvPr>
        </p:nvSpPr>
        <p:spPr>
          <a:xfrm>
            <a:off x="8510954" y="1365250"/>
            <a:ext cx="3404381" cy="4852988"/>
          </a:xfrm>
        </p:spPr>
        <p:txBody>
          <a:bodyPr/>
          <a:lstStyle/>
          <a:p>
            <a:r>
              <a:rPr lang="es-ES"/>
              <a:t>Haga clic en el icono para agregar una imagen</a:t>
            </a:r>
            <a:endParaRPr lang="es-MX" dirty="0"/>
          </a:p>
        </p:txBody>
      </p:sp>
    </p:spTree>
    <p:extLst>
      <p:ext uri="{BB962C8B-B14F-4D97-AF65-F5344CB8AC3E}">
        <p14:creationId xmlns:p14="http://schemas.microsoft.com/office/powerpoint/2010/main" val="2173456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2C52CCD-FC6B-4A6E-9931-6EC5295D8965}" type="datetimeFigureOut">
              <a:rPr lang="es-MX" smtClean="0">
                <a:solidFill>
                  <a:prstClr val="black">
                    <a:tint val="75000"/>
                  </a:prstClr>
                </a:solidFill>
              </a:rPr>
              <a:pPr/>
              <a:t>17/08/2018</a:t>
            </a:fld>
            <a:endParaRPr lang="es-MX">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MX">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961E8B4E-ED2E-4B99-8306-33C06AA51C1B}"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941515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C2C52CCD-FC6B-4A6E-9931-6EC5295D8965}" type="datetimeFigureOut">
              <a:rPr lang="es-MX" smtClean="0">
                <a:solidFill>
                  <a:prstClr val="black">
                    <a:tint val="75000"/>
                  </a:prstClr>
                </a:solidFill>
              </a:rPr>
              <a:pPr/>
              <a:t>17/08/2018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961E8B4E-ED2E-4B99-8306-33C06AA51C1B}"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67463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C2C52CCD-FC6B-4A6E-9931-6EC5295D8965}" type="datetimeFigureOut">
              <a:rPr lang="es-MX" smtClean="0">
                <a:solidFill>
                  <a:prstClr val="black">
                    <a:tint val="75000"/>
                  </a:prstClr>
                </a:solidFill>
              </a:rPr>
              <a:pPr/>
              <a:t>17/08/2018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961E8B4E-ED2E-4B99-8306-33C06AA51C1B}"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590785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2C52CCD-FC6B-4A6E-9931-6EC5295D8965}" type="datetimeFigureOut">
              <a:rPr lang="es-MX" smtClean="0">
                <a:solidFill>
                  <a:prstClr val="black">
                    <a:tint val="75000"/>
                  </a:prstClr>
                </a:solidFill>
              </a:rPr>
              <a:pPr/>
              <a:t>17/08/2018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61E8B4E-ED2E-4B99-8306-33C06AA51C1B}"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362334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2C52CCD-FC6B-4A6E-9931-6EC5295D8965}" type="datetimeFigureOut">
              <a:rPr lang="es-MX" smtClean="0">
                <a:solidFill>
                  <a:prstClr val="black">
                    <a:tint val="75000"/>
                  </a:prstClr>
                </a:solidFill>
              </a:rPr>
              <a:pPr/>
              <a:t>17/08/2018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61E8B4E-ED2E-4B99-8306-33C06AA51C1B}"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424789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C2C52CCD-FC6B-4A6E-9931-6EC5295D8965}" type="datetimeFigureOut">
              <a:rPr lang="es-MX" smtClean="0">
                <a:solidFill>
                  <a:prstClr val="black">
                    <a:tint val="75000"/>
                  </a:prstClr>
                </a:solidFill>
              </a:rPr>
              <a:pPr/>
              <a:t>17/08/2018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61E8B4E-ED2E-4B99-8306-33C06AA51C1B}"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956015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2C52CCD-FC6B-4A6E-9931-6EC5295D8965}" type="datetimeFigureOut">
              <a:rPr lang="es-MX" smtClean="0">
                <a:solidFill>
                  <a:prstClr val="black">
                    <a:tint val="75000"/>
                  </a:prstClr>
                </a:solidFill>
              </a:rPr>
              <a:pPr/>
              <a:t>17/08/2018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61E8B4E-ED2E-4B99-8306-33C06AA51C1B}"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890092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C2C52CCD-FC6B-4A6E-9931-6EC5295D8965}" type="datetimeFigureOut">
              <a:rPr lang="es-MX" smtClean="0">
                <a:solidFill>
                  <a:prstClr val="black">
                    <a:tint val="75000"/>
                  </a:prstClr>
                </a:solidFill>
              </a:rPr>
              <a:pPr/>
              <a:t>17/08/2018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61E8B4E-ED2E-4B99-8306-33C06AA51C1B}"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355232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C2C52CCD-FC6B-4A6E-9931-6EC5295D8965}" type="datetimeFigureOut">
              <a:rPr lang="es-MX" smtClean="0">
                <a:solidFill>
                  <a:prstClr val="black">
                    <a:tint val="75000"/>
                  </a:prstClr>
                </a:solidFill>
              </a:rPr>
              <a:pPr/>
              <a:t>17/08/2018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961E8B4E-ED2E-4B99-8306-33C06AA51C1B}"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183416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C2C52CCD-FC6B-4A6E-9931-6EC5295D8965}" type="datetimeFigureOut">
              <a:rPr lang="es-MX" smtClean="0">
                <a:solidFill>
                  <a:prstClr val="black">
                    <a:tint val="75000"/>
                  </a:prstClr>
                </a:solidFill>
              </a:rPr>
              <a:pPr/>
              <a:t>17/08/2018</a:t>
            </a:fld>
            <a:endParaRPr lang="es-MX">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MX">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961E8B4E-ED2E-4B99-8306-33C06AA51C1B}"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272408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olo el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48883" y="69705"/>
            <a:ext cx="10515600" cy="633679"/>
          </a:xfrm>
        </p:spPr>
        <p:txBody>
          <a:bodyPr>
            <a:noAutofit/>
          </a:bodyPr>
          <a:lstStyle>
            <a:lvl1pPr>
              <a:defRPr sz="4000">
                <a:solidFill>
                  <a:schemeClr val="bg1"/>
                </a:solidFill>
                <a:latin typeface="+mj-lt"/>
              </a:defRPr>
            </a:lvl1pPr>
          </a:lstStyle>
          <a:p>
            <a:r>
              <a:rPr lang="es-ES" dirty="0"/>
              <a:t>Título del patrón</a:t>
            </a:r>
            <a:endParaRPr lang="es-MX" dirty="0"/>
          </a:p>
        </p:txBody>
      </p:sp>
      <p:sp>
        <p:nvSpPr>
          <p:cNvPr id="7" name="Marcador de contenido 6"/>
          <p:cNvSpPr>
            <a:spLocks noGrp="1"/>
          </p:cNvSpPr>
          <p:nvPr>
            <p:ph sz="quarter" idx="10"/>
          </p:nvPr>
        </p:nvSpPr>
        <p:spPr>
          <a:xfrm>
            <a:off x="266602" y="1365250"/>
            <a:ext cx="7850188" cy="4852988"/>
          </a:xfrm>
        </p:spPr>
        <p:txBody>
          <a:bodyPr/>
          <a:lstStyle>
            <a:lvl1pPr>
              <a:defRPr sz="2000">
                <a:solidFill>
                  <a:schemeClr val="tx1">
                    <a:lumMod val="85000"/>
                    <a:lumOff val="15000"/>
                  </a:schemeClr>
                </a:solidFill>
                <a:latin typeface="+mj-lt"/>
              </a:defRPr>
            </a:lvl1pPr>
            <a:lvl2pPr>
              <a:defRPr sz="2000">
                <a:solidFill>
                  <a:schemeClr val="tx1">
                    <a:lumMod val="85000"/>
                    <a:lumOff val="15000"/>
                  </a:schemeClr>
                </a:solidFill>
                <a:latin typeface="+mj-lt"/>
              </a:defRPr>
            </a:lvl2pPr>
            <a:lvl3pPr>
              <a:defRPr sz="2000">
                <a:solidFill>
                  <a:schemeClr val="tx1">
                    <a:lumMod val="85000"/>
                    <a:lumOff val="15000"/>
                  </a:schemeClr>
                </a:solidFill>
                <a:latin typeface="+mj-lt"/>
              </a:defRPr>
            </a:lvl3pPr>
            <a:lvl4pPr>
              <a:defRPr sz="2000">
                <a:solidFill>
                  <a:schemeClr val="tx1">
                    <a:lumMod val="85000"/>
                    <a:lumOff val="15000"/>
                  </a:schemeClr>
                </a:solidFill>
                <a:latin typeface="+mj-lt"/>
              </a:defRPr>
            </a:lvl4pPr>
            <a:lvl5pPr>
              <a:defRPr sz="2000">
                <a:solidFill>
                  <a:schemeClr val="tx1">
                    <a:lumMod val="85000"/>
                    <a:lumOff val="15000"/>
                  </a:schemeClr>
                </a:solidFill>
                <a:latin typeface="+mj-lt"/>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dirty="0"/>
          </a:p>
        </p:txBody>
      </p:sp>
      <p:sp>
        <p:nvSpPr>
          <p:cNvPr id="9" name="Marcador de posición de imagen 8"/>
          <p:cNvSpPr>
            <a:spLocks noGrp="1"/>
          </p:cNvSpPr>
          <p:nvPr>
            <p:ph type="pic" sz="quarter" idx="11"/>
          </p:nvPr>
        </p:nvSpPr>
        <p:spPr>
          <a:xfrm>
            <a:off x="8510954" y="1365250"/>
            <a:ext cx="3404381" cy="4852988"/>
          </a:xfrm>
        </p:spPr>
        <p:txBody>
          <a:bodyPr/>
          <a:lstStyle/>
          <a:p>
            <a:r>
              <a:rPr lang="es-ES"/>
              <a:t>Haga clic en el icono para agregar una imagen</a:t>
            </a:r>
            <a:endParaRPr lang="es-MX" dirty="0"/>
          </a:p>
        </p:txBody>
      </p:sp>
    </p:spTree>
    <p:extLst>
      <p:ext uri="{BB962C8B-B14F-4D97-AF65-F5344CB8AC3E}">
        <p14:creationId xmlns:p14="http://schemas.microsoft.com/office/powerpoint/2010/main" val="20528200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C2C52CCD-FC6B-4A6E-9931-6EC5295D8965}" type="datetimeFigureOut">
              <a:rPr lang="es-MX" smtClean="0">
                <a:solidFill>
                  <a:prstClr val="black">
                    <a:tint val="75000"/>
                  </a:prstClr>
                </a:solidFill>
              </a:rPr>
              <a:pPr/>
              <a:t>17/08/2018</a:t>
            </a:fld>
            <a:endParaRPr lang="es-MX">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MX">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961E8B4E-ED2E-4B99-8306-33C06AA51C1B}"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131839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2C52CCD-FC6B-4A6E-9931-6EC5295D8965}" type="datetimeFigureOut">
              <a:rPr lang="es-MX" smtClean="0">
                <a:solidFill>
                  <a:prstClr val="black">
                    <a:tint val="75000"/>
                  </a:prstClr>
                </a:solidFill>
              </a:rPr>
              <a:pPr/>
              <a:t>17/08/2018</a:t>
            </a:fld>
            <a:endParaRPr lang="es-MX">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MX">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961E8B4E-ED2E-4B99-8306-33C06AA51C1B}"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278654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C2C52CCD-FC6B-4A6E-9931-6EC5295D8965}" type="datetimeFigureOut">
              <a:rPr lang="es-MX" smtClean="0">
                <a:solidFill>
                  <a:prstClr val="black">
                    <a:tint val="75000"/>
                  </a:prstClr>
                </a:solidFill>
              </a:rPr>
              <a:pPr/>
              <a:t>17/08/2018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961E8B4E-ED2E-4B99-8306-33C06AA51C1B}"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871447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C2C52CCD-FC6B-4A6E-9931-6EC5295D8965}" type="datetimeFigureOut">
              <a:rPr lang="es-MX" smtClean="0">
                <a:solidFill>
                  <a:prstClr val="black">
                    <a:tint val="75000"/>
                  </a:prstClr>
                </a:solidFill>
              </a:rPr>
              <a:pPr/>
              <a:t>17/08/2018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961E8B4E-ED2E-4B99-8306-33C06AA51C1B}"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3197876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2C52CCD-FC6B-4A6E-9931-6EC5295D8965}" type="datetimeFigureOut">
              <a:rPr lang="es-MX" smtClean="0">
                <a:solidFill>
                  <a:prstClr val="black">
                    <a:tint val="75000"/>
                  </a:prstClr>
                </a:solidFill>
              </a:rPr>
              <a:pPr/>
              <a:t>17/08/2018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61E8B4E-ED2E-4B99-8306-33C06AA51C1B}"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2147215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2C52CCD-FC6B-4A6E-9931-6EC5295D8965}" type="datetimeFigureOut">
              <a:rPr lang="es-MX" smtClean="0">
                <a:solidFill>
                  <a:prstClr val="black">
                    <a:tint val="75000"/>
                  </a:prstClr>
                </a:solidFill>
              </a:rPr>
              <a:pPr/>
              <a:t>17/08/2018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61E8B4E-ED2E-4B99-8306-33C06AA51C1B}"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080541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ítulo 1"/>
          <p:cNvSpPr>
            <a:spLocks noGrp="1"/>
          </p:cNvSpPr>
          <p:nvPr>
            <p:ph type="title" hasCustomPrompt="1"/>
          </p:nvPr>
        </p:nvSpPr>
        <p:spPr>
          <a:xfrm>
            <a:off x="148883" y="69705"/>
            <a:ext cx="10515600" cy="633679"/>
          </a:xfrm>
        </p:spPr>
        <p:txBody>
          <a:bodyPr>
            <a:noAutofit/>
          </a:bodyPr>
          <a:lstStyle>
            <a:lvl1pPr>
              <a:defRPr sz="4000">
                <a:solidFill>
                  <a:schemeClr val="bg1"/>
                </a:solidFill>
                <a:latin typeface="+mj-lt"/>
              </a:defRPr>
            </a:lvl1pPr>
          </a:lstStyle>
          <a:p>
            <a:r>
              <a:rPr lang="es-ES" dirty="0"/>
              <a:t>Título del patrón</a:t>
            </a:r>
            <a:endParaRPr lang="es-MX" dirty="0"/>
          </a:p>
        </p:txBody>
      </p:sp>
      <p:sp>
        <p:nvSpPr>
          <p:cNvPr id="8" name="Marcador de contenido 6"/>
          <p:cNvSpPr>
            <a:spLocks noGrp="1"/>
          </p:cNvSpPr>
          <p:nvPr>
            <p:ph sz="quarter" idx="10"/>
          </p:nvPr>
        </p:nvSpPr>
        <p:spPr>
          <a:xfrm>
            <a:off x="266602" y="1365250"/>
            <a:ext cx="11268906" cy="4852988"/>
          </a:xfrm>
        </p:spPr>
        <p:txBody>
          <a:bodyPr/>
          <a:lstStyle>
            <a:lvl1pPr>
              <a:defRPr sz="2000">
                <a:solidFill>
                  <a:schemeClr val="tx1">
                    <a:lumMod val="85000"/>
                    <a:lumOff val="15000"/>
                  </a:schemeClr>
                </a:solidFill>
                <a:latin typeface="+mj-lt"/>
              </a:defRPr>
            </a:lvl1pPr>
            <a:lvl2pPr>
              <a:defRPr sz="2000">
                <a:solidFill>
                  <a:schemeClr val="tx1">
                    <a:lumMod val="85000"/>
                    <a:lumOff val="15000"/>
                  </a:schemeClr>
                </a:solidFill>
                <a:latin typeface="+mj-lt"/>
              </a:defRPr>
            </a:lvl2pPr>
            <a:lvl3pPr>
              <a:defRPr sz="2000">
                <a:solidFill>
                  <a:schemeClr val="tx1">
                    <a:lumMod val="85000"/>
                    <a:lumOff val="15000"/>
                  </a:schemeClr>
                </a:solidFill>
                <a:latin typeface="+mj-lt"/>
              </a:defRPr>
            </a:lvl3pPr>
            <a:lvl4pPr>
              <a:defRPr sz="2000">
                <a:solidFill>
                  <a:schemeClr val="tx1">
                    <a:lumMod val="85000"/>
                    <a:lumOff val="15000"/>
                  </a:schemeClr>
                </a:solidFill>
                <a:latin typeface="+mj-lt"/>
              </a:defRPr>
            </a:lvl4pPr>
            <a:lvl5pPr>
              <a:defRPr sz="2000">
                <a:solidFill>
                  <a:schemeClr val="tx1">
                    <a:lumMod val="85000"/>
                    <a:lumOff val="15000"/>
                  </a:schemeClr>
                </a:solidFill>
                <a:latin typeface="+mj-lt"/>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dirty="0"/>
          </a:p>
        </p:txBody>
      </p:sp>
    </p:spTree>
    <p:extLst>
      <p:ext uri="{BB962C8B-B14F-4D97-AF65-F5344CB8AC3E}">
        <p14:creationId xmlns:p14="http://schemas.microsoft.com/office/powerpoint/2010/main" val="261895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C2C52CCD-FC6B-4A6E-9931-6EC5295D8965}" type="datetimeFigureOut">
              <a:rPr lang="es-MX" smtClean="0">
                <a:solidFill>
                  <a:prstClr val="black">
                    <a:tint val="75000"/>
                  </a:prstClr>
                </a:solidFill>
              </a:rPr>
              <a:pPr/>
              <a:t>17/08/2018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61E8B4E-ED2E-4B99-8306-33C06AA51C1B}"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69968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2C52CCD-FC6B-4A6E-9931-6EC5295D8965}" type="datetimeFigureOut">
              <a:rPr lang="es-MX" smtClean="0">
                <a:solidFill>
                  <a:prstClr val="black">
                    <a:tint val="75000"/>
                  </a:prstClr>
                </a:solidFill>
              </a:rPr>
              <a:pPr/>
              <a:t>17/08/2018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61E8B4E-ED2E-4B99-8306-33C06AA51C1B}"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636803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C2C52CCD-FC6B-4A6E-9931-6EC5295D8965}" type="datetimeFigureOut">
              <a:rPr lang="es-MX" smtClean="0">
                <a:solidFill>
                  <a:prstClr val="black">
                    <a:tint val="75000"/>
                  </a:prstClr>
                </a:solidFill>
              </a:rPr>
              <a:pPr/>
              <a:t>17/08/2018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61E8B4E-ED2E-4B99-8306-33C06AA51C1B}"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113507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C2C52CCD-FC6B-4A6E-9931-6EC5295D8965}" type="datetimeFigureOut">
              <a:rPr lang="es-MX" smtClean="0">
                <a:solidFill>
                  <a:prstClr val="black">
                    <a:tint val="75000"/>
                  </a:prstClr>
                </a:solidFill>
              </a:rPr>
              <a:pPr/>
              <a:t>17/08/2018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961E8B4E-ED2E-4B99-8306-33C06AA51C1B}"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114799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C2C52CCD-FC6B-4A6E-9931-6EC5295D8965}" type="datetimeFigureOut">
              <a:rPr lang="es-MX" smtClean="0">
                <a:solidFill>
                  <a:prstClr val="black">
                    <a:tint val="75000"/>
                  </a:prstClr>
                </a:solidFill>
              </a:rPr>
              <a:pPr/>
              <a:t>17/08/2018</a:t>
            </a:fld>
            <a:endParaRPr lang="es-MX">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MX">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961E8B4E-ED2E-4B99-8306-33C06AA51C1B}"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151017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C2C52CCD-FC6B-4A6E-9931-6EC5295D8965}" type="datetimeFigureOut">
              <a:rPr lang="es-MX" smtClean="0">
                <a:solidFill>
                  <a:prstClr val="black">
                    <a:tint val="75000"/>
                  </a:prstClr>
                </a:solidFill>
              </a:rPr>
              <a:pPr/>
              <a:t>17/08/2018</a:t>
            </a:fld>
            <a:endParaRPr lang="es-MX">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MX">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961E8B4E-ED2E-4B99-8306-33C06AA51C1B}"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933989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2048022" y="899703"/>
            <a:ext cx="8981048" cy="1040180"/>
          </a:xfrm>
          <a:prstGeom prst="rect">
            <a:avLst/>
          </a:prstGeom>
        </p:spPr>
        <p:txBody>
          <a:bodyPr vert="horz" lIns="91440" tIns="45720" rIns="91440" bIns="45720" rtlCol="0" anchor="ctr">
            <a:normAutofit/>
          </a:bodyPr>
          <a:lstStyle/>
          <a:p>
            <a:r>
              <a:rPr lang="es-ES" dirty="0"/>
              <a:t>Título del documento</a:t>
            </a:r>
            <a:endParaRPr lang="es-MX" dirty="0"/>
          </a:p>
        </p:txBody>
      </p:sp>
      <p:sp>
        <p:nvSpPr>
          <p:cNvPr id="3" name="Marcador de texto 2"/>
          <p:cNvSpPr>
            <a:spLocks noGrp="1"/>
          </p:cNvSpPr>
          <p:nvPr>
            <p:ph type="body" idx="1"/>
          </p:nvPr>
        </p:nvSpPr>
        <p:spPr>
          <a:xfrm>
            <a:off x="2048022" y="2092911"/>
            <a:ext cx="8981048" cy="537747"/>
          </a:xfrm>
          <a:prstGeom prst="rect">
            <a:avLst/>
          </a:prstGeom>
        </p:spPr>
        <p:txBody>
          <a:bodyPr vert="horz" lIns="91440" tIns="45720" rIns="91440" bIns="45720" rtlCol="0">
            <a:noAutofit/>
          </a:bodyPr>
          <a:lstStyle/>
          <a:p>
            <a:pPr lvl="0"/>
            <a:r>
              <a:rPr lang="es-ES" dirty="0"/>
              <a:t>Ponente - Puesto</a:t>
            </a:r>
            <a:endParaRPr lang="es-MX" dirty="0"/>
          </a:p>
        </p:txBody>
      </p:sp>
    </p:spTree>
    <p:extLst>
      <p:ext uri="{BB962C8B-B14F-4D97-AF65-F5344CB8AC3E}">
        <p14:creationId xmlns:p14="http://schemas.microsoft.com/office/powerpoint/2010/main" val="3611134568"/>
      </p:ext>
    </p:extLst>
  </p:cSld>
  <p:clrMap bg1="lt1" tx1="dk1" bg2="lt2" tx2="dk2" accent1="accent1" accent2="accent2" accent3="accent3" accent4="accent4" accent5="accent5" accent6="accent6" hlink="hlink" folHlink="folHlink"/>
  <p:sldLayoutIdLst>
    <p:sldLayoutId id="2147483666" r:id="rId1"/>
    <p:sldLayoutId id="2147483672" r:id="rId2"/>
    <p:sldLayoutId id="2147483661" r:id="rId3"/>
  </p:sldLayoutIdLst>
  <p:txStyles>
    <p:titleStyle>
      <a:lvl1pPr algn="l" defTabSz="914400" rtl="0" eaLnBrk="1" latinLnBrk="0" hangingPunct="1">
        <a:lnSpc>
          <a:spcPct val="90000"/>
        </a:lnSpc>
        <a:spcBef>
          <a:spcPct val="0"/>
        </a:spcBef>
        <a:buNone/>
        <a:defRPr sz="4800" kern="1200">
          <a:solidFill>
            <a:srgbClr val="00599C"/>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00934A"/>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C52CCD-FC6B-4A6E-9931-6EC5295D8965}" type="datetimeFigureOut">
              <a:rPr lang="es-MX" smtClean="0">
                <a:solidFill>
                  <a:prstClr val="black">
                    <a:tint val="75000"/>
                  </a:prstClr>
                </a:solidFill>
              </a:rPr>
              <a:pPr/>
              <a:t>17/08/2018</a:t>
            </a:fld>
            <a:endParaRPr lang="es-MX">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1E8B4E-ED2E-4B99-8306-33C06AA51C1B}"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7176413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C52CCD-FC6B-4A6E-9931-6EC5295D8965}" type="datetimeFigureOut">
              <a:rPr lang="es-MX" smtClean="0">
                <a:solidFill>
                  <a:prstClr val="black">
                    <a:tint val="75000"/>
                  </a:prstClr>
                </a:solidFill>
              </a:rPr>
              <a:pPr/>
              <a:t>17/08/2018</a:t>
            </a:fld>
            <a:endParaRPr lang="es-MX">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1E8B4E-ED2E-4B99-8306-33C06AA51C1B}"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01224163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3.xml"/><Relationship Id="rId4" Type="http://schemas.openxmlformats.org/officeDocument/2006/relationships/image" Target="../media/image23.emf"/></Relationships>
</file>

<file path=ppt/slides/_rels/slide1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uadroTexto 7"/>
          <p:cNvSpPr txBox="1"/>
          <p:nvPr/>
        </p:nvSpPr>
        <p:spPr>
          <a:xfrm>
            <a:off x="0" y="633489"/>
            <a:ext cx="12192000" cy="1446550"/>
          </a:xfrm>
          <a:prstGeom prst="rect">
            <a:avLst/>
          </a:prstGeom>
          <a:noFill/>
        </p:spPr>
        <p:txBody>
          <a:bodyPr wrap="square" rtlCol="0">
            <a:spAutoFit/>
          </a:bodyPr>
          <a:lstStyle/>
          <a:p>
            <a:pPr algn="ctr"/>
            <a:r>
              <a:rPr lang="es-MX" sz="4400" b="1" dirty="0">
                <a:solidFill>
                  <a:srgbClr val="0061AA"/>
                </a:solidFill>
              </a:rPr>
              <a:t>Rendimientos de la educación en México: Aproximaciones estadísticas utilizando Stata</a:t>
            </a:r>
          </a:p>
        </p:txBody>
      </p:sp>
      <p:sp>
        <p:nvSpPr>
          <p:cNvPr id="3" name="Rectángulo 2"/>
          <p:cNvSpPr/>
          <p:nvPr/>
        </p:nvSpPr>
        <p:spPr>
          <a:xfrm>
            <a:off x="355839" y="1946271"/>
            <a:ext cx="11398839" cy="1077218"/>
          </a:xfrm>
          <a:prstGeom prst="rect">
            <a:avLst/>
          </a:prstGeom>
        </p:spPr>
        <p:txBody>
          <a:bodyPr wrap="square">
            <a:spAutoFit/>
          </a:bodyPr>
          <a:lstStyle/>
          <a:p>
            <a:pPr algn="just"/>
            <a:r>
              <a:rPr lang="es-MX" sz="3200" dirty="0">
                <a:solidFill>
                  <a:srgbClr val="0070C0"/>
                </a:solidFill>
                <a:latin typeface="Calibri Light" panose="020F0302020204030204"/>
              </a:rPr>
              <a:t>Ángel Cruz.</a:t>
            </a:r>
          </a:p>
          <a:p>
            <a:r>
              <a:rPr lang="es-MX" sz="3200" dirty="0">
                <a:solidFill>
                  <a:srgbClr val="0070C0"/>
                </a:solidFill>
                <a:latin typeface="Calibri Light" panose="020F0302020204030204"/>
              </a:rPr>
              <a:t>Especialista en Software Estadístico.                      acruz@multion.com</a:t>
            </a:r>
          </a:p>
        </p:txBody>
      </p:sp>
      <p:pic>
        <p:nvPicPr>
          <p:cNvPr id="4" name="Imagen 3">
            <a:extLst>
              <a:ext uri="{FF2B5EF4-FFF2-40B4-BE49-F238E27FC236}">
                <a16:creationId xmlns:a16="http://schemas.microsoft.com/office/drawing/2014/main" id="{A2F49685-3987-472F-B999-B53129B23A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00804"/>
            <a:ext cx="3685735" cy="1446550"/>
          </a:xfrm>
          <a:prstGeom prst="rect">
            <a:avLst/>
          </a:prstGeom>
        </p:spPr>
      </p:pic>
      <p:pic>
        <p:nvPicPr>
          <p:cNvPr id="5" name="Imagen 4">
            <a:extLst>
              <a:ext uri="{FF2B5EF4-FFF2-40B4-BE49-F238E27FC236}">
                <a16:creationId xmlns:a16="http://schemas.microsoft.com/office/drawing/2014/main" id="{7D5166C1-47D6-49FE-AE28-D1D70E6EA7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5837" y="5808863"/>
            <a:ext cx="3571875" cy="630431"/>
          </a:xfrm>
          <a:prstGeom prst="rect">
            <a:avLst/>
          </a:prstGeom>
        </p:spPr>
      </p:pic>
    </p:spTree>
    <p:extLst>
      <p:ext uri="{BB962C8B-B14F-4D97-AF65-F5344CB8AC3E}">
        <p14:creationId xmlns:p14="http://schemas.microsoft.com/office/powerpoint/2010/main" val="1800175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916C033-F4C1-4D49-94E5-C620661F1CB2}"/>
              </a:ext>
            </a:extLst>
          </p:cNvPr>
          <p:cNvSpPr>
            <a:spLocks noGrp="1"/>
          </p:cNvSpPr>
          <p:nvPr>
            <p:ph type="title"/>
          </p:nvPr>
        </p:nvSpPr>
        <p:spPr/>
        <p:txBody>
          <a:bodyPr/>
          <a:lstStyle/>
          <a:p>
            <a:r>
              <a:rPr lang="es-MX" b="1" dirty="0"/>
              <a:t>Base </a:t>
            </a:r>
            <a:r>
              <a:rPr lang="es-MX" dirty="0"/>
              <a:t>y Estimaciones: </a:t>
            </a:r>
            <a:r>
              <a:rPr lang="es-MX" b="1" dirty="0"/>
              <a:t>variable latente</a:t>
            </a:r>
          </a:p>
        </p:txBody>
      </p:sp>
      <p:pic>
        <p:nvPicPr>
          <p:cNvPr id="2" name="Marcador de contenido 1">
            <a:extLst>
              <a:ext uri="{FF2B5EF4-FFF2-40B4-BE49-F238E27FC236}">
                <a16:creationId xmlns:a16="http://schemas.microsoft.com/office/drawing/2014/main" id="{84C712F3-3915-419C-9A0D-90D2628800AB}"/>
              </a:ext>
            </a:extLst>
          </p:cNvPr>
          <p:cNvPicPr>
            <a:picLocks noGrp="1" noChangeAspect="1"/>
          </p:cNvPicPr>
          <p:nvPr>
            <p:ph sz="quarter" idx="10"/>
          </p:nvPr>
        </p:nvPicPr>
        <p:blipFill rotWithShape="1">
          <a:blip r:embed="rId2"/>
          <a:srcRect r="46806"/>
          <a:stretch/>
        </p:blipFill>
        <p:spPr>
          <a:xfrm>
            <a:off x="422207" y="1110632"/>
            <a:ext cx="6084610" cy="2035790"/>
          </a:xfrm>
          <a:prstGeom prst="rect">
            <a:avLst/>
          </a:prstGeom>
        </p:spPr>
      </p:pic>
    </p:spTree>
    <p:extLst>
      <p:ext uri="{BB962C8B-B14F-4D97-AF65-F5344CB8AC3E}">
        <p14:creationId xmlns:p14="http://schemas.microsoft.com/office/powerpoint/2010/main" val="1992681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916C033-F4C1-4D49-94E5-C620661F1CB2}"/>
              </a:ext>
            </a:extLst>
          </p:cNvPr>
          <p:cNvSpPr>
            <a:spLocks noGrp="1"/>
          </p:cNvSpPr>
          <p:nvPr>
            <p:ph type="title"/>
          </p:nvPr>
        </p:nvSpPr>
        <p:spPr/>
        <p:txBody>
          <a:bodyPr/>
          <a:lstStyle/>
          <a:p>
            <a:r>
              <a:rPr lang="es-MX" b="1" dirty="0"/>
              <a:t>Base</a:t>
            </a:r>
            <a:r>
              <a:rPr lang="es-MX" dirty="0"/>
              <a:t> y Estimaciones: </a:t>
            </a:r>
            <a:r>
              <a:rPr lang="es-MX" b="1" dirty="0"/>
              <a:t>características</a:t>
            </a:r>
          </a:p>
        </p:txBody>
      </p:sp>
      <p:pic>
        <p:nvPicPr>
          <p:cNvPr id="5" name="Imagen 4">
            <a:extLst>
              <a:ext uri="{FF2B5EF4-FFF2-40B4-BE49-F238E27FC236}">
                <a16:creationId xmlns:a16="http://schemas.microsoft.com/office/drawing/2014/main" id="{93D6B0EF-D161-4623-BA24-ADEC651064D6}"/>
              </a:ext>
            </a:extLst>
          </p:cNvPr>
          <p:cNvPicPr>
            <a:picLocks noChangeAspect="1"/>
          </p:cNvPicPr>
          <p:nvPr/>
        </p:nvPicPr>
        <p:blipFill rotWithShape="1">
          <a:blip r:embed="rId2"/>
          <a:srcRect r="22174"/>
          <a:stretch/>
        </p:blipFill>
        <p:spPr>
          <a:xfrm>
            <a:off x="148883" y="1012031"/>
            <a:ext cx="11923847" cy="2579308"/>
          </a:xfrm>
          <a:prstGeom prst="rect">
            <a:avLst/>
          </a:prstGeom>
        </p:spPr>
      </p:pic>
      <p:pic>
        <p:nvPicPr>
          <p:cNvPr id="7" name="Imagen 6">
            <a:extLst>
              <a:ext uri="{FF2B5EF4-FFF2-40B4-BE49-F238E27FC236}">
                <a16:creationId xmlns:a16="http://schemas.microsoft.com/office/drawing/2014/main" id="{4A2BFC4C-9F5E-436D-AB90-07E2E11DBECC}"/>
              </a:ext>
            </a:extLst>
          </p:cNvPr>
          <p:cNvPicPr>
            <a:picLocks noChangeAspect="1"/>
          </p:cNvPicPr>
          <p:nvPr/>
        </p:nvPicPr>
        <p:blipFill rotWithShape="1">
          <a:blip r:embed="rId3"/>
          <a:srcRect r="22500"/>
          <a:stretch/>
        </p:blipFill>
        <p:spPr>
          <a:xfrm>
            <a:off x="148882" y="3762449"/>
            <a:ext cx="11923848" cy="2579307"/>
          </a:xfrm>
          <a:prstGeom prst="rect">
            <a:avLst/>
          </a:prstGeom>
        </p:spPr>
      </p:pic>
    </p:spTree>
    <p:extLst>
      <p:ext uri="{BB962C8B-B14F-4D97-AF65-F5344CB8AC3E}">
        <p14:creationId xmlns:p14="http://schemas.microsoft.com/office/powerpoint/2010/main" val="1612311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916C033-F4C1-4D49-94E5-C620661F1CB2}"/>
              </a:ext>
            </a:extLst>
          </p:cNvPr>
          <p:cNvSpPr>
            <a:spLocks noGrp="1"/>
          </p:cNvSpPr>
          <p:nvPr>
            <p:ph type="title"/>
          </p:nvPr>
        </p:nvSpPr>
        <p:spPr/>
        <p:txBody>
          <a:bodyPr/>
          <a:lstStyle/>
          <a:p>
            <a:r>
              <a:rPr lang="es-MX" dirty="0"/>
              <a:t>Base y </a:t>
            </a:r>
            <a:r>
              <a:rPr lang="es-MX" b="1" dirty="0"/>
              <a:t>Estimaciones: </a:t>
            </a:r>
            <a:r>
              <a:rPr lang="es-MX" b="1" dirty="0" err="1"/>
              <a:t>probit</a:t>
            </a:r>
            <a:endParaRPr lang="es-MX" b="1" dirty="0"/>
          </a:p>
        </p:txBody>
      </p:sp>
      <p:pic>
        <p:nvPicPr>
          <p:cNvPr id="2" name="Imagen 1">
            <a:extLst>
              <a:ext uri="{FF2B5EF4-FFF2-40B4-BE49-F238E27FC236}">
                <a16:creationId xmlns:a16="http://schemas.microsoft.com/office/drawing/2014/main" id="{F60C38CA-88F4-4A5F-AE70-5DA6FD6C9301}"/>
              </a:ext>
            </a:extLst>
          </p:cNvPr>
          <p:cNvPicPr>
            <a:picLocks noChangeAspect="1"/>
          </p:cNvPicPr>
          <p:nvPr/>
        </p:nvPicPr>
        <p:blipFill rotWithShape="1">
          <a:blip r:embed="rId2"/>
          <a:srcRect r="13750"/>
          <a:stretch/>
        </p:blipFill>
        <p:spPr>
          <a:xfrm>
            <a:off x="0" y="940903"/>
            <a:ext cx="12192000" cy="5674637"/>
          </a:xfrm>
          <a:prstGeom prst="rect">
            <a:avLst/>
          </a:prstGeom>
        </p:spPr>
      </p:pic>
    </p:spTree>
    <p:extLst>
      <p:ext uri="{BB962C8B-B14F-4D97-AF65-F5344CB8AC3E}">
        <p14:creationId xmlns:p14="http://schemas.microsoft.com/office/powerpoint/2010/main" val="1332038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916C033-F4C1-4D49-94E5-C620661F1CB2}"/>
              </a:ext>
            </a:extLst>
          </p:cNvPr>
          <p:cNvSpPr>
            <a:spLocks noGrp="1"/>
          </p:cNvSpPr>
          <p:nvPr>
            <p:ph type="title"/>
          </p:nvPr>
        </p:nvSpPr>
        <p:spPr/>
        <p:txBody>
          <a:bodyPr/>
          <a:lstStyle/>
          <a:p>
            <a:r>
              <a:rPr lang="es-MX" dirty="0"/>
              <a:t>Base y </a:t>
            </a:r>
            <a:r>
              <a:rPr lang="es-MX" b="1" dirty="0"/>
              <a:t>Estimaciones: efectos marginales</a:t>
            </a:r>
          </a:p>
        </p:txBody>
      </p:sp>
      <p:pic>
        <p:nvPicPr>
          <p:cNvPr id="5" name="Imagen 4">
            <a:extLst>
              <a:ext uri="{FF2B5EF4-FFF2-40B4-BE49-F238E27FC236}">
                <a16:creationId xmlns:a16="http://schemas.microsoft.com/office/drawing/2014/main" id="{74E2C88E-1B6D-4FAF-AE47-E03C217CC362}"/>
              </a:ext>
            </a:extLst>
          </p:cNvPr>
          <p:cNvPicPr>
            <a:picLocks noChangeAspect="1"/>
          </p:cNvPicPr>
          <p:nvPr/>
        </p:nvPicPr>
        <p:blipFill rotWithShape="1">
          <a:blip r:embed="rId2"/>
          <a:srcRect r="15217"/>
          <a:stretch/>
        </p:blipFill>
        <p:spPr>
          <a:xfrm>
            <a:off x="0" y="1510747"/>
            <a:ext cx="12192000" cy="3975653"/>
          </a:xfrm>
          <a:prstGeom prst="rect">
            <a:avLst/>
          </a:prstGeom>
        </p:spPr>
      </p:pic>
      <p:pic>
        <p:nvPicPr>
          <p:cNvPr id="6" name="Imagen 5">
            <a:extLst>
              <a:ext uri="{FF2B5EF4-FFF2-40B4-BE49-F238E27FC236}">
                <a16:creationId xmlns:a16="http://schemas.microsoft.com/office/drawing/2014/main" id="{0EDD7ED8-F2D1-4F56-B39B-4A83209BFF89}"/>
              </a:ext>
            </a:extLst>
          </p:cNvPr>
          <p:cNvPicPr>
            <a:picLocks noChangeAspect="1"/>
          </p:cNvPicPr>
          <p:nvPr/>
        </p:nvPicPr>
        <p:blipFill rotWithShape="1">
          <a:blip r:embed="rId3"/>
          <a:srcRect r="86739"/>
          <a:stretch/>
        </p:blipFill>
        <p:spPr>
          <a:xfrm>
            <a:off x="0" y="1085842"/>
            <a:ext cx="1616765" cy="285758"/>
          </a:xfrm>
          <a:prstGeom prst="rect">
            <a:avLst/>
          </a:prstGeom>
        </p:spPr>
      </p:pic>
      <p:pic>
        <p:nvPicPr>
          <p:cNvPr id="7" name="Imagen 6">
            <a:extLst>
              <a:ext uri="{FF2B5EF4-FFF2-40B4-BE49-F238E27FC236}">
                <a16:creationId xmlns:a16="http://schemas.microsoft.com/office/drawing/2014/main" id="{254D188B-F56C-4F9E-B89C-2B028438D27C}"/>
              </a:ext>
            </a:extLst>
          </p:cNvPr>
          <p:cNvPicPr>
            <a:picLocks noChangeAspect="1"/>
          </p:cNvPicPr>
          <p:nvPr/>
        </p:nvPicPr>
        <p:blipFill rotWithShape="1">
          <a:blip r:embed="rId4"/>
          <a:srcRect r="60870" b="-3040"/>
          <a:stretch/>
        </p:blipFill>
        <p:spPr>
          <a:xfrm>
            <a:off x="0" y="5629278"/>
            <a:ext cx="4770783" cy="294443"/>
          </a:xfrm>
          <a:prstGeom prst="rect">
            <a:avLst/>
          </a:prstGeom>
        </p:spPr>
      </p:pic>
    </p:spTree>
    <p:extLst>
      <p:ext uri="{BB962C8B-B14F-4D97-AF65-F5344CB8AC3E}">
        <p14:creationId xmlns:p14="http://schemas.microsoft.com/office/powerpoint/2010/main" val="489219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916C033-F4C1-4D49-94E5-C620661F1CB2}"/>
              </a:ext>
            </a:extLst>
          </p:cNvPr>
          <p:cNvSpPr>
            <a:spLocks noGrp="1"/>
          </p:cNvSpPr>
          <p:nvPr>
            <p:ph type="title"/>
          </p:nvPr>
        </p:nvSpPr>
        <p:spPr/>
        <p:txBody>
          <a:bodyPr/>
          <a:lstStyle/>
          <a:p>
            <a:r>
              <a:rPr lang="es-MX" dirty="0"/>
              <a:t>Base y </a:t>
            </a:r>
            <a:r>
              <a:rPr lang="es-MX" b="1" dirty="0"/>
              <a:t>Estimaciones: mínimos cuadrados ordinarios</a:t>
            </a:r>
          </a:p>
        </p:txBody>
      </p:sp>
      <p:pic>
        <p:nvPicPr>
          <p:cNvPr id="2" name="Imagen 1">
            <a:extLst>
              <a:ext uri="{FF2B5EF4-FFF2-40B4-BE49-F238E27FC236}">
                <a16:creationId xmlns:a16="http://schemas.microsoft.com/office/drawing/2014/main" id="{FE5005A7-A4A2-40E2-B0C7-77BC33BE481F}"/>
              </a:ext>
            </a:extLst>
          </p:cNvPr>
          <p:cNvPicPr>
            <a:picLocks noChangeAspect="1"/>
          </p:cNvPicPr>
          <p:nvPr/>
        </p:nvPicPr>
        <p:blipFill rotWithShape="1">
          <a:blip r:embed="rId2"/>
          <a:srcRect r="14891"/>
          <a:stretch/>
        </p:blipFill>
        <p:spPr>
          <a:xfrm>
            <a:off x="0" y="1179269"/>
            <a:ext cx="12192000" cy="5215079"/>
          </a:xfrm>
          <a:prstGeom prst="rect">
            <a:avLst/>
          </a:prstGeom>
        </p:spPr>
      </p:pic>
    </p:spTree>
    <p:extLst>
      <p:ext uri="{BB962C8B-B14F-4D97-AF65-F5344CB8AC3E}">
        <p14:creationId xmlns:p14="http://schemas.microsoft.com/office/powerpoint/2010/main" val="1021423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916C033-F4C1-4D49-94E5-C620661F1CB2}"/>
              </a:ext>
            </a:extLst>
          </p:cNvPr>
          <p:cNvSpPr>
            <a:spLocks noGrp="1"/>
          </p:cNvSpPr>
          <p:nvPr>
            <p:ph type="title"/>
          </p:nvPr>
        </p:nvSpPr>
        <p:spPr/>
        <p:txBody>
          <a:bodyPr/>
          <a:lstStyle/>
          <a:p>
            <a:r>
              <a:rPr lang="es-MX" dirty="0"/>
              <a:t>Base y </a:t>
            </a:r>
            <a:r>
              <a:rPr lang="es-MX" b="1" dirty="0"/>
              <a:t>Estimaciones: ATE</a:t>
            </a:r>
          </a:p>
        </p:txBody>
      </p:sp>
      <p:sp>
        <p:nvSpPr>
          <p:cNvPr id="3" name="Rectángulo 2">
            <a:extLst>
              <a:ext uri="{FF2B5EF4-FFF2-40B4-BE49-F238E27FC236}">
                <a16:creationId xmlns:a16="http://schemas.microsoft.com/office/drawing/2014/main" id="{49F3BC29-7C57-4D7F-9348-35C2CC57B1C3}"/>
              </a:ext>
            </a:extLst>
          </p:cNvPr>
          <p:cNvSpPr/>
          <p:nvPr/>
        </p:nvSpPr>
        <p:spPr>
          <a:xfrm>
            <a:off x="463826" y="1251828"/>
            <a:ext cx="6096000" cy="1200329"/>
          </a:xfrm>
          <a:prstGeom prst="rect">
            <a:avLst/>
          </a:prstGeom>
        </p:spPr>
        <p:txBody>
          <a:bodyPr>
            <a:spAutoFit/>
          </a:bodyPr>
          <a:lstStyle/>
          <a:p>
            <a:r>
              <a:rPr lang="es-MX" dirty="0"/>
              <a:t>. </a:t>
            </a:r>
            <a:r>
              <a:rPr lang="es-MX" dirty="0" err="1"/>
              <a:t>reg</a:t>
            </a:r>
            <a:r>
              <a:rPr lang="es-MX" dirty="0"/>
              <a:t> </a:t>
            </a:r>
            <a:r>
              <a:rPr lang="es-MX" dirty="0" err="1"/>
              <a:t>lsal</a:t>
            </a:r>
            <a:r>
              <a:rPr lang="es-MX" dirty="0"/>
              <a:t> </a:t>
            </a:r>
            <a:r>
              <a:rPr lang="es-MX" dirty="0" err="1"/>
              <a:t>edu_m</a:t>
            </a:r>
            <a:r>
              <a:rPr lang="es-MX" dirty="0"/>
              <a:t> </a:t>
            </a:r>
            <a:r>
              <a:rPr lang="es-MX" dirty="0" err="1"/>
              <a:t>edu_p</a:t>
            </a:r>
            <a:r>
              <a:rPr lang="es-MX" dirty="0"/>
              <a:t> </a:t>
            </a:r>
            <a:r>
              <a:rPr lang="es-MX" dirty="0" err="1"/>
              <a:t>exper</a:t>
            </a:r>
            <a:r>
              <a:rPr lang="es-MX" dirty="0"/>
              <a:t> exper2  lambda  </a:t>
            </a:r>
            <a:r>
              <a:rPr lang="es-MX" dirty="0" err="1"/>
              <a:t>if</a:t>
            </a:r>
            <a:r>
              <a:rPr lang="es-MX" dirty="0"/>
              <a:t> </a:t>
            </a:r>
            <a:r>
              <a:rPr lang="es-MX" dirty="0" err="1"/>
              <a:t>treatment</a:t>
            </a:r>
            <a:r>
              <a:rPr lang="es-MX" dirty="0"/>
              <a:t>==1</a:t>
            </a:r>
          </a:p>
          <a:p>
            <a:r>
              <a:rPr lang="es-MX" dirty="0"/>
              <a:t>. </a:t>
            </a:r>
            <a:r>
              <a:rPr lang="es-MX" dirty="0" err="1"/>
              <a:t>predict</a:t>
            </a:r>
            <a:r>
              <a:rPr lang="es-MX" dirty="0"/>
              <a:t> y1</a:t>
            </a:r>
          </a:p>
          <a:p>
            <a:r>
              <a:rPr lang="es-MX" dirty="0"/>
              <a:t>. </a:t>
            </a:r>
            <a:r>
              <a:rPr lang="es-MX" dirty="0" err="1"/>
              <a:t>reg</a:t>
            </a:r>
            <a:r>
              <a:rPr lang="es-MX" dirty="0"/>
              <a:t> </a:t>
            </a:r>
            <a:r>
              <a:rPr lang="es-MX" dirty="0" err="1"/>
              <a:t>lsal</a:t>
            </a:r>
            <a:r>
              <a:rPr lang="es-MX" dirty="0"/>
              <a:t> </a:t>
            </a:r>
            <a:r>
              <a:rPr lang="es-MX" dirty="0" err="1"/>
              <a:t>edu_m</a:t>
            </a:r>
            <a:r>
              <a:rPr lang="es-MX" dirty="0"/>
              <a:t> </a:t>
            </a:r>
            <a:r>
              <a:rPr lang="es-MX" dirty="0" err="1"/>
              <a:t>edu_p</a:t>
            </a:r>
            <a:r>
              <a:rPr lang="es-MX" dirty="0"/>
              <a:t> </a:t>
            </a:r>
            <a:r>
              <a:rPr lang="es-MX" dirty="0" err="1"/>
              <a:t>exper</a:t>
            </a:r>
            <a:r>
              <a:rPr lang="es-MX" dirty="0"/>
              <a:t> exper2  lambda  </a:t>
            </a:r>
            <a:r>
              <a:rPr lang="es-MX" dirty="0" err="1"/>
              <a:t>if</a:t>
            </a:r>
            <a:r>
              <a:rPr lang="es-MX" dirty="0"/>
              <a:t> </a:t>
            </a:r>
            <a:r>
              <a:rPr lang="es-MX" dirty="0" err="1"/>
              <a:t>treatment</a:t>
            </a:r>
            <a:r>
              <a:rPr lang="es-MX" dirty="0"/>
              <a:t>==0</a:t>
            </a:r>
          </a:p>
          <a:p>
            <a:r>
              <a:rPr lang="es-MX" dirty="0"/>
              <a:t>. </a:t>
            </a:r>
            <a:r>
              <a:rPr lang="es-MX" dirty="0" err="1"/>
              <a:t>predict</a:t>
            </a:r>
            <a:r>
              <a:rPr lang="es-MX" dirty="0"/>
              <a:t> y0</a:t>
            </a:r>
          </a:p>
        </p:txBody>
      </p:sp>
      <p:sp>
        <p:nvSpPr>
          <p:cNvPr id="5" name="Rectángulo 4">
            <a:extLst>
              <a:ext uri="{FF2B5EF4-FFF2-40B4-BE49-F238E27FC236}">
                <a16:creationId xmlns:a16="http://schemas.microsoft.com/office/drawing/2014/main" id="{03E740AF-D4B3-4E0E-ABF7-938632F27C0D}"/>
              </a:ext>
            </a:extLst>
          </p:cNvPr>
          <p:cNvSpPr/>
          <p:nvPr/>
        </p:nvSpPr>
        <p:spPr>
          <a:xfrm>
            <a:off x="463826" y="2354270"/>
            <a:ext cx="6096000" cy="646331"/>
          </a:xfrm>
          <a:prstGeom prst="rect">
            <a:avLst/>
          </a:prstGeom>
        </p:spPr>
        <p:txBody>
          <a:bodyPr>
            <a:spAutoFit/>
          </a:bodyPr>
          <a:lstStyle/>
          <a:p>
            <a:r>
              <a:rPr lang="es-MX" dirty="0"/>
              <a:t>. gen d=y1-y0</a:t>
            </a:r>
          </a:p>
          <a:p>
            <a:r>
              <a:rPr lang="es-MX" dirty="0"/>
              <a:t>. sum d</a:t>
            </a:r>
          </a:p>
        </p:txBody>
      </p:sp>
      <p:sp>
        <p:nvSpPr>
          <p:cNvPr id="6" name="Rectángulo 5">
            <a:extLst>
              <a:ext uri="{FF2B5EF4-FFF2-40B4-BE49-F238E27FC236}">
                <a16:creationId xmlns:a16="http://schemas.microsoft.com/office/drawing/2014/main" id="{498BAD0D-C192-48FA-9AA5-632F30D218AE}"/>
              </a:ext>
            </a:extLst>
          </p:cNvPr>
          <p:cNvSpPr/>
          <p:nvPr/>
        </p:nvSpPr>
        <p:spPr>
          <a:xfrm>
            <a:off x="463826" y="2874569"/>
            <a:ext cx="6096000" cy="923330"/>
          </a:xfrm>
          <a:prstGeom prst="rect">
            <a:avLst/>
          </a:prstGeom>
        </p:spPr>
        <p:txBody>
          <a:bodyPr>
            <a:spAutoFit/>
          </a:bodyPr>
          <a:lstStyle/>
          <a:p>
            <a:r>
              <a:rPr lang="es-MX" dirty="0"/>
              <a:t>. </a:t>
            </a:r>
            <a:r>
              <a:rPr lang="es-MX" dirty="0" err="1"/>
              <a:t>return</a:t>
            </a:r>
            <a:r>
              <a:rPr lang="es-MX" dirty="0"/>
              <a:t> </a:t>
            </a:r>
            <a:r>
              <a:rPr lang="es-MX" dirty="0" err="1"/>
              <a:t>list</a:t>
            </a:r>
            <a:endParaRPr lang="es-MX" dirty="0"/>
          </a:p>
          <a:p>
            <a:r>
              <a:rPr lang="es-MX" dirty="0"/>
              <a:t>. </a:t>
            </a:r>
            <a:r>
              <a:rPr lang="es-MX" dirty="0" err="1"/>
              <a:t>scalar</a:t>
            </a:r>
            <a:r>
              <a:rPr lang="es-MX" dirty="0"/>
              <a:t> TIR=(</a:t>
            </a:r>
            <a:r>
              <a:rPr lang="es-MX" dirty="0" err="1"/>
              <a:t>exp</a:t>
            </a:r>
            <a:r>
              <a:rPr lang="es-MX" dirty="0"/>
              <a:t>( `r(mean)' )-1)*100</a:t>
            </a:r>
          </a:p>
          <a:p>
            <a:r>
              <a:rPr lang="es-MX" dirty="0"/>
              <a:t>. display TIR</a:t>
            </a:r>
          </a:p>
        </p:txBody>
      </p:sp>
      <p:sp>
        <p:nvSpPr>
          <p:cNvPr id="7" name="Rectángulo 6">
            <a:extLst>
              <a:ext uri="{FF2B5EF4-FFF2-40B4-BE49-F238E27FC236}">
                <a16:creationId xmlns:a16="http://schemas.microsoft.com/office/drawing/2014/main" id="{9B9F0975-1B20-4977-9917-3D35798FD3EE}"/>
              </a:ext>
            </a:extLst>
          </p:cNvPr>
          <p:cNvSpPr/>
          <p:nvPr/>
        </p:nvSpPr>
        <p:spPr>
          <a:xfrm>
            <a:off x="463826" y="3672294"/>
            <a:ext cx="6096000" cy="1754326"/>
          </a:xfrm>
          <a:prstGeom prst="rect">
            <a:avLst/>
          </a:prstGeom>
        </p:spPr>
        <p:txBody>
          <a:bodyPr>
            <a:spAutoFit/>
          </a:bodyPr>
          <a:lstStyle/>
          <a:p>
            <a:r>
              <a:rPr lang="es-MX" dirty="0"/>
              <a:t>. sum </a:t>
            </a:r>
            <a:r>
              <a:rPr lang="es-MX" dirty="0" err="1"/>
              <a:t>educacion</a:t>
            </a:r>
            <a:r>
              <a:rPr lang="es-MX" dirty="0"/>
              <a:t> </a:t>
            </a:r>
            <a:r>
              <a:rPr lang="es-MX" dirty="0" err="1"/>
              <a:t>if</a:t>
            </a:r>
            <a:r>
              <a:rPr lang="es-MX" dirty="0"/>
              <a:t> </a:t>
            </a:r>
            <a:r>
              <a:rPr lang="es-MX" dirty="0" err="1"/>
              <a:t>treatment</a:t>
            </a:r>
            <a:r>
              <a:rPr lang="es-MX" dirty="0"/>
              <a:t>==1</a:t>
            </a:r>
          </a:p>
          <a:p>
            <a:r>
              <a:rPr lang="es-MX" dirty="0"/>
              <a:t>. </a:t>
            </a:r>
            <a:r>
              <a:rPr lang="es-MX" dirty="0" err="1"/>
              <a:t>scalar</a:t>
            </a:r>
            <a:r>
              <a:rPr lang="es-MX" dirty="0"/>
              <a:t> mean1=r(mean)</a:t>
            </a:r>
          </a:p>
          <a:p>
            <a:r>
              <a:rPr lang="es-MX" dirty="0"/>
              <a:t>. sum </a:t>
            </a:r>
            <a:r>
              <a:rPr lang="es-MX" dirty="0" err="1"/>
              <a:t>educacion</a:t>
            </a:r>
            <a:r>
              <a:rPr lang="es-MX" dirty="0"/>
              <a:t> </a:t>
            </a:r>
            <a:r>
              <a:rPr lang="es-MX" dirty="0" err="1"/>
              <a:t>if</a:t>
            </a:r>
            <a:r>
              <a:rPr lang="es-MX" dirty="0"/>
              <a:t> </a:t>
            </a:r>
            <a:r>
              <a:rPr lang="es-MX" dirty="0" err="1"/>
              <a:t>treatment</a:t>
            </a:r>
            <a:r>
              <a:rPr lang="es-MX" dirty="0"/>
              <a:t>==0</a:t>
            </a:r>
          </a:p>
          <a:p>
            <a:r>
              <a:rPr lang="es-MX" dirty="0"/>
              <a:t>. </a:t>
            </a:r>
            <a:r>
              <a:rPr lang="es-MX" dirty="0" err="1"/>
              <a:t>scalar</a:t>
            </a:r>
            <a:r>
              <a:rPr lang="es-MX" dirty="0"/>
              <a:t> mean0=r(mean)</a:t>
            </a:r>
          </a:p>
          <a:p>
            <a:r>
              <a:rPr lang="es-MX" dirty="0"/>
              <a:t>. </a:t>
            </a:r>
            <a:r>
              <a:rPr lang="es-MX" dirty="0" err="1"/>
              <a:t>sca</a:t>
            </a:r>
            <a:r>
              <a:rPr lang="es-MX" dirty="0"/>
              <a:t> </a:t>
            </a:r>
            <a:r>
              <a:rPr lang="es-MX" dirty="0" err="1"/>
              <a:t>difm</a:t>
            </a:r>
            <a:r>
              <a:rPr lang="es-MX" dirty="0"/>
              <a:t>=mean1-mean0</a:t>
            </a:r>
          </a:p>
          <a:p>
            <a:r>
              <a:rPr lang="es-MX" dirty="0"/>
              <a:t>. di </a:t>
            </a:r>
            <a:r>
              <a:rPr lang="es-MX" dirty="0" err="1"/>
              <a:t>difm</a:t>
            </a:r>
            <a:endParaRPr lang="es-MX" dirty="0"/>
          </a:p>
        </p:txBody>
      </p:sp>
      <p:sp>
        <p:nvSpPr>
          <p:cNvPr id="8" name="Rectángulo 7">
            <a:extLst>
              <a:ext uri="{FF2B5EF4-FFF2-40B4-BE49-F238E27FC236}">
                <a16:creationId xmlns:a16="http://schemas.microsoft.com/office/drawing/2014/main" id="{9F1F9E30-4825-4FFD-9FCB-75CDFBC1BFC9}"/>
              </a:ext>
            </a:extLst>
          </p:cNvPr>
          <p:cNvSpPr/>
          <p:nvPr/>
        </p:nvSpPr>
        <p:spPr>
          <a:xfrm>
            <a:off x="463826" y="5283006"/>
            <a:ext cx="6096000" cy="646331"/>
          </a:xfrm>
          <a:prstGeom prst="rect">
            <a:avLst/>
          </a:prstGeom>
        </p:spPr>
        <p:txBody>
          <a:bodyPr>
            <a:spAutoFit/>
          </a:bodyPr>
          <a:lstStyle/>
          <a:p>
            <a:r>
              <a:rPr lang="es-MX" dirty="0"/>
              <a:t>. </a:t>
            </a:r>
            <a:r>
              <a:rPr lang="es-MX" dirty="0" err="1"/>
              <a:t>sca</a:t>
            </a:r>
            <a:r>
              <a:rPr lang="es-MX" dirty="0"/>
              <a:t> ATE=TIR/</a:t>
            </a:r>
            <a:r>
              <a:rPr lang="es-MX" dirty="0" err="1"/>
              <a:t>difm</a:t>
            </a:r>
            <a:endParaRPr lang="es-MX" dirty="0"/>
          </a:p>
          <a:p>
            <a:r>
              <a:rPr lang="es-MX" dirty="0"/>
              <a:t>. di ATE</a:t>
            </a:r>
          </a:p>
        </p:txBody>
      </p:sp>
    </p:spTree>
    <p:extLst>
      <p:ext uri="{BB962C8B-B14F-4D97-AF65-F5344CB8AC3E}">
        <p14:creationId xmlns:p14="http://schemas.microsoft.com/office/powerpoint/2010/main" val="2068581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916C033-F4C1-4D49-94E5-C620661F1CB2}"/>
              </a:ext>
            </a:extLst>
          </p:cNvPr>
          <p:cNvSpPr>
            <a:spLocks noGrp="1"/>
          </p:cNvSpPr>
          <p:nvPr>
            <p:ph type="title"/>
          </p:nvPr>
        </p:nvSpPr>
        <p:spPr/>
        <p:txBody>
          <a:bodyPr/>
          <a:lstStyle/>
          <a:p>
            <a:r>
              <a:rPr lang="es-MX" dirty="0"/>
              <a:t>Base y </a:t>
            </a:r>
            <a:r>
              <a:rPr lang="es-MX" b="1" dirty="0"/>
              <a:t>Estimaciones: ATE</a:t>
            </a:r>
          </a:p>
        </p:txBody>
      </p:sp>
      <p:sp>
        <p:nvSpPr>
          <p:cNvPr id="9" name="CuadroTexto 8">
            <a:extLst>
              <a:ext uri="{FF2B5EF4-FFF2-40B4-BE49-F238E27FC236}">
                <a16:creationId xmlns:a16="http://schemas.microsoft.com/office/drawing/2014/main" id="{87485E9E-288E-4B10-A722-55C73BD965F9}"/>
              </a:ext>
            </a:extLst>
          </p:cNvPr>
          <p:cNvSpPr txBox="1"/>
          <p:nvPr/>
        </p:nvSpPr>
        <p:spPr>
          <a:xfrm>
            <a:off x="861391" y="3710609"/>
            <a:ext cx="4359965"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s-MX" sz="2400" dirty="0" err="1"/>
              <a:t>Average</a:t>
            </a:r>
            <a:r>
              <a:rPr lang="es-MX" sz="2400" dirty="0"/>
              <a:t> </a:t>
            </a:r>
            <a:r>
              <a:rPr lang="es-MX" sz="2400" dirty="0" err="1"/>
              <a:t>Treatment</a:t>
            </a:r>
            <a:r>
              <a:rPr lang="es-MX" sz="2400" dirty="0"/>
              <a:t> </a:t>
            </a:r>
            <a:r>
              <a:rPr lang="es-MX" sz="2400" dirty="0" err="1"/>
              <a:t>Effect</a:t>
            </a:r>
            <a:r>
              <a:rPr lang="es-MX" sz="2400" dirty="0"/>
              <a:t> = 10.7%</a:t>
            </a:r>
          </a:p>
        </p:txBody>
      </p:sp>
      <p:sp>
        <p:nvSpPr>
          <p:cNvPr id="11" name="CuadroTexto 10">
            <a:extLst>
              <a:ext uri="{FF2B5EF4-FFF2-40B4-BE49-F238E27FC236}">
                <a16:creationId xmlns:a16="http://schemas.microsoft.com/office/drawing/2014/main" id="{8CFFFD66-D563-4361-9999-9E67485681CC}"/>
              </a:ext>
            </a:extLst>
          </p:cNvPr>
          <p:cNvSpPr txBox="1"/>
          <p:nvPr/>
        </p:nvSpPr>
        <p:spPr>
          <a:xfrm>
            <a:off x="861390" y="1225826"/>
            <a:ext cx="4359965"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s-MX" sz="2400" dirty="0"/>
              <a:t>Tasa de Retorno = 79.5 %</a:t>
            </a:r>
          </a:p>
        </p:txBody>
      </p:sp>
      <p:sp>
        <p:nvSpPr>
          <p:cNvPr id="12" name="CuadroTexto 11">
            <a:extLst>
              <a:ext uri="{FF2B5EF4-FFF2-40B4-BE49-F238E27FC236}">
                <a16:creationId xmlns:a16="http://schemas.microsoft.com/office/drawing/2014/main" id="{0B6DFA9B-2B7C-404A-B850-0819A93701AB}"/>
              </a:ext>
            </a:extLst>
          </p:cNvPr>
          <p:cNvSpPr txBox="1"/>
          <p:nvPr/>
        </p:nvSpPr>
        <p:spPr>
          <a:xfrm>
            <a:off x="2054087" y="2305878"/>
            <a:ext cx="8610396" cy="70788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sz="2000" dirty="0"/>
              <a:t>Los individuos que cuentan con, en promedio, 18 años de educación, tienen un salario 79.5% mayor que una persona que ha estudiado, en promedio, 10 años</a:t>
            </a:r>
            <a:r>
              <a:rPr lang="es-MX" dirty="0"/>
              <a:t>.</a:t>
            </a:r>
          </a:p>
        </p:txBody>
      </p:sp>
      <p:sp>
        <p:nvSpPr>
          <p:cNvPr id="13" name="CuadroTexto 12">
            <a:extLst>
              <a:ext uri="{FF2B5EF4-FFF2-40B4-BE49-F238E27FC236}">
                <a16:creationId xmlns:a16="http://schemas.microsoft.com/office/drawing/2014/main" id="{C27653AC-598D-4305-9338-C41689DFBBFE}"/>
              </a:ext>
            </a:extLst>
          </p:cNvPr>
          <p:cNvSpPr txBox="1"/>
          <p:nvPr/>
        </p:nvSpPr>
        <p:spPr>
          <a:xfrm>
            <a:off x="2054087" y="4869119"/>
            <a:ext cx="8610396" cy="70788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sz="2000" dirty="0"/>
              <a:t>Un individuo que esté estudiando la educación superior, al añadir un año más de estudios, puede esperar un salario 10.7% mayor</a:t>
            </a:r>
            <a:r>
              <a:rPr lang="es-MX" dirty="0"/>
              <a:t>.</a:t>
            </a:r>
          </a:p>
        </p:txBody>
      </p:sp>
    </p:spTree>
    <p:extLst>
      <p:ext uri="{BB962C8B-B14F-4D97-AF65-F5344CB8AC3E}">
        <p14:creationId xmlns:p14="http://schemas.microsoft.com/office/powerpoint/2010/main" val="1950907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916C033-F4C1-4D49-94E5-C620661F1CB2}"/>
              </a:ext>
            </a:extLst>
          </p:cNvPr>
          <p:cNvSpPr>
            <a:spLocks noGrp="1"/>
          </p:cNvSpPr>
          <p:nvPr>
            <p:ph type="title"/>
          </p:nvPr>
        </p:nvSpPr>
        <p:spPr/>
        <p:txBody>
          <a:bodyPr/>
          <a:lstStyle/>
          <a:p>
            <a:r>
              <a:rPr lang="es-MX" dirty="0"/>
              <a:t>Base y </a:t>
            </a:r>
            <a:r>
              <a:rPr lang="es-MX" b="1" dirty="0"/>
              <a:t>Estimaciones: </a:t>
            </a:r>
            <a:r>
              <a:rPr lang="es-MX" b="1" dirty="0" err="1"/>
              <a:t>Propensity</a:t>
            </a:r>
            <a:r>
              <a:rPr lang="es-MX" b="1" dirty="0"/>
              <a:t> Score </a:t>
            </a:r>
            <a:r>
              <a:rPr lang="es-MX" b="1" dirty="0" err="1"/>
              <a:t>Matching</a:t>
            </a:r>
            <a:endParaRPr lang="es-MX" b="1" dirty="0"/>
          </a:p>
        </p:txBody>
      </p:sp>
      <p:sp>
        <p:nvSpPr>
          <p:cNvPr id="9" name="CuadroTexto 8">
            <a:extLst>
              <a:ext uri="{FF2B5EF4-FFF2-40B4-BE49-F238E27FC236}">
                <a16:creationId xmlns:a16="http://schemas.microsoft.com/office/drawing/2014/main" id="{87485E9E-288E-4B10-A722-55C73BD965F9}"/>
              </a:ext>
            </a:extLst>
          </p:cNvPr>
          <p:cNvSpPr txBox="1"/>
          <p:nvPr/>
        </p:nvSpPr>
        <p:spPr>
          <a:xfrm>
            <a:off x="742122" y="3198167"/>
            <a:ext cx="6149009"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s-MX" sz="2400" dirty="0"/>
              <a:t> </a:t>
            </a:r>
            <a:r>
              <a:rPr lang="es-MX" sz="2400" dirty="0" err="1"/>
              <a:t>Average</a:t>
            </a:r>
            <a:r>
              <a:rPr lang="es-MX" sz="2400" dirty="0"/>
              <a:t> </a:t>
            </a:r>
            <a:r>
              <a:rPr lang="es-MX" sz="2400" dirty="0" err="1"/>
              <a:t>Treatment</a:t>
            </a:r>
            <a:r>
              <a:rPr lang="es-MX" sz="2400" dirty="0"/>
              <a:t> </a:t>
            </a:r>
            <a:r>
              <a:rPr lang="es-MX" sz="2400" dirty="0" err="1"/>
              <a:t>on</a:t>
            </a:r>
            <a:r>
              <a:rPr lang="es-MX" sz="2400" dirty="0"/>
              <a:t> </a:t>
            </a:r>
            <a:r>
              <a:rPr lang="es-MX" sz="2400" dirty="0" err="1"/>
              <a:t>the</a:t>
            </a:r>
            <a:r>
              <a:rPr lang="es-MX" sz="2400" dirty="0"/>
              <a:t> </a:t>
            </a:r>
            <a:r>
              <a:rPr lang="es-MX" sz="2400" dirty="0" err="1"/>
              <a:t>Treated</a:t>
            </a:r>
            <a:r>
              <a:rPr lang="es-MX" sz="2400" dirty="0"/>
              <a:t> = 5.02%</a:t>
            </a:r>
          </a:p>
        </p:txBody>
      </p:sp>
      <p:sp>
        <p:nvSpPr>
          <p:cNvPr id="13" name="CuadroTexto 12">
            <a:extLst>
              <a:ext uri="{FF2B5EF4-FFF2-40B4-BE49-F238E27FC236}">
                <a16:creationId xmlns:a16="http://schemas.microsoft.com/office/drawing/2014/main" id="{C27653AC-598D-4305-9338-C41689DFBBFE}"/>
              </a:ext>
            </a:extLst>
          </p:cNvPr>
          <p:cNvSpPr txBox="1"/>
          <p:nvPr/>
        </p:nvSpPr>
        <p:spPr>
          <a:xfrm>
            <a:off x="2054087" y="4161234"/>
            <a:ext cx="8610396" cy="70788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sz="2000" dirty="0"/>
              <a:t>Un individuo que ha recibido el tratamiento tiene un rendimiento 5.02% mayor que aquel que no la ha recibido.</a:t>
            </a:r>
            <a:endParaRPr lang="es-MX" dirty="0"/>
          </a:p>
        </p:txBody>
      </p:sp>
      <p:sp>
        <p:nvSpPr>
          <p:cNvPr id="2" name="CuadroTexto 1">
            <a:extLst>
              <a:ext uri="{FF2B5EF4-FFF2-40B4-BE49-F238E27FC236}">
                <a16:creationId xmlns:a16="http://schemas.microsoft.com/office/drawing/2014/main" id="{EC81242F-6CA5-4C8F-AB42-FB8C6192B2C2}"/>
              </a:ext>
            </a:extLst>
          </p:cNvPr>
          <p:cNvSpPr txBox="1"/>
          <p:nvPr/>
        </p:nvSpPr>
        <p:spPr>
          <a:xfrm>
            <a:off x="993911" y="2109143"/>
            <a:ext cx="9382539" cy="646331"/>
          </a:xfrm>
          <a:prstGeom prst="rect">
            <a:avLst/>
          </a:prstGeom>
          <a:noFill/>
        </p:spPr>
        <p:txBody>
          <a:bodyPr wrap="square" rtlCol="0">
            <a:spAutoFit/>
          </a:bodyPr>
          <a:lstStyle/>
          <a:p>
            <a:r>
              <a:rPr lang="es-MX" dirty="0"/>
              <a:t>. </a:t>
            </a:r>
            <a:r>
              <a:rPr lang="es-MX" dirty="0" err="1"/>
              <a:t>atts</a:t>
            </a:r>
            <a:r>
              <a:rPr lang="es-MX" dirty="0"/>
              <a:t> </a:t>
            </a:r>
            <a:r>
              <a:rPr lang="es-MX" dirty="0" err="1"/>
              <a:t>lsal</a:t>
            </a:r>
            <a:r>
              <a:rPr lang="es-MX" dirty="0"/>
              <a:t> </a:t>
            </a:r>
            <a:r>
              <a:rPr lang="es-MX" dirty="0" err="1"/>
              <a:t>treatment</a:t>
            </a:r>
            <a:r>
              <a:rPr lang="es-MX" dirty="0"/>
              <a:t>, </a:t>
            </a:r>
            <a:r>
              <a:rPr lang="es-MX" dirty="0" err="1"/>
              <a:t>pscore</a:t>
            </a:r>
            <a:r>
              <a:rPr lang="es-MX" dirty="0"/>
              <a:t>(</a:t>
            </a:r>
            <a:r>
              <a:rPr lang="es-MX" dirty="0" err="1"/>
              <a:t>mypscore</a:t>
            </a:r>
            <a:r>
              <a:rPr lang="es-MX" dirty="0"/>
              <a:t>) </a:t>
            </a:r>
            <a:r>
              <a:rPr lang="es-MX" dirty="0" err="1"/>
              <a:t>blockid</a:t>
            </a:r>
            <a:r>
              <a:rPr lang="es-MX" dirty="0"/>
              <a:t>(</a:t>
            </a:r>
            <a:r>
              <a:rPr lang="es-MX" dirty="0" err="1"/>
              <a:t>myblock</a:t>
            </a:r>
            <a:r>
              <a:rPr lang="es-MX" dirty="0"/>
              <a:t>) </a:t>
            </a:r>
            <a:r>
              <a:rPr lang="es-MX" dirty="0" err="1"/>
              <a:t>comsup</a:t>
            </a:r>
            <a:r>
              <a:rPr lang="es-MX" dirty="0"/>
              <a:t> </a:t>
            </a:r>
            <a:r>
              <a:rPr lang="es-MX" dirty="0" err="1"/>
              <a:t>boot</a:t>
            </a:r>
            <a:r>
              <a:rPr lang="es-MX" dirty="0"/>
              <a:t> reps(100) </a:t>
            </a:r>
            <a:r>
              <a:rPr lang="es-MX" dirty="0" err="1"/>
              <a:t>dots</a:t>
            </a:r>
            <a:endParaRPr lang="es-MX" dirty="0"/>
          </a:p>
          <a:p>
            <a:endParaRPr lang="es-MX" dirty="0"/>
          </a:p>
        </p:txBody>
      </p:sp>
    </p:spTree>
    <p:extLst>
      <p:ext uri="{BB962C8B-B14F-4D97-AF65-F5344CB8AC3E}">
        <p14:creationId xmlns:p14="http://schemas.microsoft.com/office/powerpoint/2010/main" val="2767546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916C033-F4C1-4D49-94E5-C620661F1CB2}"/>
              </a:ext>
            </a:extLst>
          </p:cNvPr>
          <p:cNvSpPr>
            <a:spLocks noGrp="1"/>
          </p:cNvSpPr>
          <p:nvPr>
            <p:ph type="title"/>
          </p:nvPr>
        </p:nvSpPr>
        <p:spPr/>
        <p:txBody>
          <a:bodyPr/>
          <a:lstStyle/>
          <a:p>
            <a:r>
              <a:rPr lang="es-MX" dirty="0"/>
              <a:t>Base y </a:t>
            </a:r>
            <a:r>
              <a:rPr lang="es-MX" b="1" dirty="0"/>
              <a:t>Estimaciones: comando </a:t>
            </a:r>
            <a:r>
              <a:rPr lang="es-MX" b="1" dirty="0" err="1"/>
              <a:t>heckman</a:t>
            </a:r>
            <a:endParaRPr lang="es-MX" b="1" dirty="0"/>
          </a:p>
        </p:txBody>
      </p:sp>
      <p:pic>
        <p:nvPicPr>
          <p:cNvPr id="2" name="Imagen 1">
            <a:extLst>
              <a:ext uri="{FF2B5EF4-FFF2-40B4-BE49-F238E27FC236}">
                <a16:creationId xmlns:a16="http://schemas.microsoft.com/office/drawing/2014/main" id="{4C8B143C-9E6D-4A53-AB4F-EB7D26AA4ED7}"/>
              </a:ext>
            </a:extLst>
          </p:cNvPr>
          <p:cNvPicPr>
            <a:picLocks noChangeAspect="1"/>
          </p:cNvPicPr>
          <p:nvPr/>
        </p:nvPicPr>
        <p:blipFill>
          <a:blip r:embed="rId2"/>
          <a:stretch>
            <a:fillRect/>
          </a:stretch>
        </p:blipFill>
        <p:spPr>
          <a:xfrm>
            <a:off x="0" y="901148"/>
            <a:ext cx="12192000" cy="5956852"/>
          </a:xfrm>
          <a:prstGeom prst="rect">
            <a:avLst/>
          </a:prstGeom>
        </p:spPr>
      </p:pic>
    </p:spTree>
    <p:extLst>
      <p:ext uri="{BB962C8B-B14F-4D97-AF65-F5344CB8AC3E}">
        <p14:creationId xmlns:p14="http://schemas.microsoft.com/office/powerpoint/2010/main" val="1997055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916C033-F4C1-4D49-94E5-C620661F1CB2}"/>
              </a:ext>
            </a:extLst>
          </p:cNvPr>
          <p:cNvSpPr>
            <a:spLocks noGrp="1"/>
          </p:cNvSpPr>
          <p:nvPr>
            <p:ph type="title"/>
          </p:nvPr>
        </p:nvSpPr>
        <p:spPr/>
        <p:txBody>
          <a:bodyPr/>
          <a:lstStyle/>
          <a:p>
            <a:r>
              <a:rPr lang="es-MX" b="1" dirty="0"/>
              <a:t>Conclusiones</a:t>
            </a:r>
          </a:p>
        </p:txBody>
      </p:sp>
      <p:sp>
        <p:nvSpPr>
          <p:cNvPr id="3" name="CuadroTexto 2">
            <a:extLst>
              <a:ext uri="{FF2B5EF4-FFF2-40B4-BE49-F238E27FC236}">
                <a16:creationId xmlns:a16="http://schemas.microsoft.com/office/drawing/2014/main" id="{B55D4758-3252-4AA6-8198-1439CD79986D}"/>
              </a:ext>
            </a:extLst>
          </p:cNvPr>
          <p:cNvSpPr txBox="1"/>
          <p:nvPr/>
        </p:nvSpPr>
        <p:spPr>
          <a:xfrm>
            <a:off x="1126434" y="2151727"/>
            <a:ext cx="9939131" cy="255454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s-MX" sz="2000" dirty="0"/>
              <a:t>Las variables que tienen que ver con el entorno familiar en general (tamaño del hogar) y en particular (salario del jefe del hogar, educación de los padres), así como la propia experiencia laboral del individuo, influyen de forma determinante en la elección de participar en un programa de educación superior.</a:t>
            </a:r>
          </a:p>
          <a:p>
            <a:endParaRPr lang="es-MX" sz="2000" dirty="0"/>
          </a:p>
          <a:p>
            <a:r>
              <a:rPr lang="es-MX" sz="2000" dirty="0"/>
              <a:t>Esto con la finalidad de poder obtener ingresos mayores en un futuro debido a la inversión e capital humano, en donde los factores menos preponderantes en este punto de vida productiva propia del individuos son los relativos al nivel educativo de sus padres.</a:t>
            </a:r>
          </a:p>
        </p:txBody>
      </p:sp>
      <p:sp>
        <p:nvSpPr>
          <p:cNvPr id="2" name="CuadroTexto 1">
            <a:extLst>
              <a:ext uri="{FF2B5EF4-FFF2-40B4-BE49-F238E27FC236}">
                <a16:creationId xmlns:a16="http://schemas.microsoft.com/office/drawing/2014/main" id="{5C518170-2D2F-4F33-A6B8-387896F02CC8}"/>
              </a:ext>
            </a:extLst>
          </p:cNvPr>
          <p:cNvSpPr txBox="1"/>
          <p:nvPr/>
        </p:nvSpPr>
        <p:spPr>
          <a:xfrm>
            <a:off x="7156174" y="5393635"/>
            <a:ext cx="3909391" cy="769441"/>
          </a:xfrm>
          <a:prstGeom prst="rect">
            <a:avLst/>
          </a:prstGeom>
          <a:noFill/>
        </p:spPr>
        <p:txBody>
          <a:bodyPr wrap="square" rtlCol="0">
            <a:spAutoFit/>
          </a:bodyPr>
          <a:lstStyle/>
          <a:p>
            <a:r>
              <a:rPr lang="es-MX" sz="4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¡GRACIAS!</a:t>
            </a:r>
          </a:p>
        </p:txBody>
      </p:sp>
    </p:spTree>
    <p:extLst>
      <p:ext uri="{BB962C8B-B14F-4D97-AF65-F5344CB8AC3E}">
        <p14:creationId xmlns:p14="http://schemas.microsoft.com/office/powerpoint/2010/main" val="8330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764528" y="67948"/>
            <a:ext cx="2563666" cy="646331"/>
          </a:xfrm>
          <a:prstGeom prst="rect">
            <a:avLst/>
          </a:prstGeom>
          <a:noFill/>
        </p:spPr>
        <p:txBody>
          <a:bodyPr wrap="square" rtlCol="0">
            <a:spAutoFit/>
          </a:bodyPr>
          <a:lstStyle/>
          <a:p>
            <a:r>
              <a:rPr lang="es-MX" sz="3600" b="1" dirty="0">
                <a:solidFill>
                  <a:prstClr val="white"/>
                </a:solidFill>
              </a:rPr>
              <a:t>Agenda</a:t>
            </a:r>
            <a:endParaRPr lang="es-MX" b="1" dirty="0">
              <a:solidFill>
                <a:prstClr val="white"/>
              </a:solidFill>
            </a:endParaRPr>
          </a:p>
        </p:txBody>
      </p:sp>
      <p:pic>
        <p:nvPicPr>
          <p:cNvPr id="1028" name="Picture 4" descr="http://sibstroy138.ru/assets/icons/task.png"/>
          <p:cNvPicPr>
            <a:picLocks noChangeAspect="1" noChangeArrowheads="1"/>
          </p:cNvPicPr>
          <p:nvPr/>
        </p:nvPicPr>
        <p:blipFill>
          <a:blip r:embed="rId3" cstate="print">
            <a:lum bright="72000"/>
            <a:extLst>
              <a:ext uri="{28A0092B-C50C-407E-A947-70E740481C1C}">
                <a14:useLocalDpi xmlns:a14="http://schemas.microsoft.com/office/drawing/2010/main" val="0"/>
              </a:ext>
            </a:extLst>
          </a:blip>
          <a:srcRect/>
          <a:stretch>
            <a:fillRect/>
          </a:stretch>
        </p:blipFill>
        <p:spPr bwMode="auto">
          <a:xfrm>
            <a:off x="291346" y="218699"/>
            <a:ext cx="433884" cy="43388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764528" y="1391640"/>
            <a:ext cx="9115742" cy="4770537"/>
          </a:xfrm>
          <a:prstGeom prst="rect">
            <a:avLst/>
          </a:prstGeom>
        </p:spPr>
        <p:txBody>
          <a:bodyPr wrap="square">
            <a:spAutoFit/>
          </a:bodyPr>
          <a:lstStyle/>
          <a:p>
            <a:pPr marL="285750" indent="-285750">
              <a:buFont typeface="Arial" panose="020B0604020202020204" pitchFamily="34" charset="0"/>
              <a:buChar char="•"/>
            </a:pPr>
            <a:endParaRPr lang="es-MX" sz="2800" dirty="0"/>
          </a:p>
          <a:p>
            <a:pPr marL="571500" indent="-571500">
              <a:buFont typeface="Wingdings" panose="05000000000000000000" pitchFamily="2" charset="2"/>
              <a:buChar char="q"/>
            </a:pPr>
            <a:r>
              <a:rPr lang="es-MX" sz="2800" dirty="0"/>
              <a:t>Introducción.</a:t>
            </a:r>
          </a:p>
          <a:p>
            <a:pPr marL="285750" indent="-285750">
              <a:buFont typeface="Arial" panose="020B0604020202020204" pitchFamily="34" charset="0"/>
              <a:buChar char="•"/>
            </a:pPr>
            <a:endParaRPr lang="es-MX" sz="2800" dirty="0"/>
          </a:p>
          <a:p>
            <a:pPr marL="457200" indent="-457200">
              <a:buFont typeface="Wingdings" panose="05000000000000000000" pitchFamily="2" charset="2"/>
              <a:buChar char="q"/>
            </a:pPr>
            <a:r>
              <a:rPr lang="es-MX" sz="2800" dirty="0"/>
              <a:t> Problemas de medición.</a:t>
            </a:r>
          </a:p>
          <a:p>
            <a:pPr marL="457200" indent="-457200">
              <a:buFont typeface="Wingdings" panose="05000000000000000000" pitchFamily="2" charset="2"/>
              <a:buChar char="q"/>
            </a:pPr>
            <a:endParaRPr lang="es-MX" sz="2800" dirty="0"/>
          </a:p>
          <a:p>
            <a:pPr marL="457200" indent="-457200">
              <a:buFont typeface="Wingdings" panose="05000000000000000000" pitchFamily="2" charset="2"/>
              <a:buChar char="q"/>
            </a:pPr>
            <a:r>
              <a:rPr lang="es-MX" sz="2800" dirty="0"/>
              <a:t> Método de estimación.</a:t>
            </a:r>
          </a:p>
          <a:p>
            <a:pPr marL="285750" indent="-285750">
              <a:buFont typeface="Arial" panose="020B0604020202020204" pitchFamily="34" charset="0"/>
              <a:buChar char="•"/>
            </a:pPr>
            <a:endParaRPr lang="es-MX" sz="2800" dirty="0"/>
          </a:p>
          <a:p>
            <a:pPr marL="457200" indent="-457200">
              <a:buFont typeface="Wingdings" panose="05000000000000000000" pitchFamily="2" charset="2"/>
              <a:buChar char="q"/>
            </a:pPr>
            <a:r>
              <a:rPr lang="es-MX" sz="2800" dirty="0"/>
              <a:t> Base y estimaciones.</a:t>
            </a:r>
          </a:p>
          <a:p>
            <a:pPr marL="285750" indent="-285750">
              <a:buFont typeface="Arial" panose="020B0604020202020204" pitchFamily="34" charset="0"/>
              <a:buChar char="•"/>
            </a:pPr>
            <a:endParaRPr lang="es-MX" sz="2800" dirty="0"/>
          </a:p>
          <a:p>
            <a:pPr marL="571500" indent="-571500">
              <a:buFont typeface="Wingdings" panose="05000000000000000000" pitchFamily="2" charset="2"/>
              <a:buChar char="q"/>
            </a:pPr>
            <a:r>
              <a:rPr lang="es-MX" sz="2800" dirty="0"/>
              <a:t>Conclusiones.</a:t>
            </a:r>
            <a:endParaRPr lang="es-MX" sz="2400" dirty="0"/>
          </a:p>
          <a:p>
            <a:pPr marL="285750" indent="-285750">
              <a:buFont typeface="Arial" panose="020B0604020202020204" pitchFamily="34" charset="0"/>
              <a:buChar char="•"/>
            </a:pPr>
            <a:endParaRPr lang="es-MX" sz="2400" dirty="0"/>
          </a:p>
        </p:txBody>
      </p:sp>
    </p:spTree>
    <p:extLst>
      <p:ext uri="{BB962C8B-B14F-4D97-AF65-F5344CB8AC3E}">
        <p14:creationId xmlns:p14="http://schemas.microsoft.com/office/powerpoint/2010/main" val="391788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3F8C8E-AF5E-4277-95EE-0476006958F3}"/>
              </a:ext>
            </a:extLst>
          </p:cNvPr>
          <p:cNvSpPr>
            <a:spLocks noGrp="1"/>
          </p:cNvSpPr>
          <p:nvPr>
            <p:ph type="title"/>
          </p:nvPr>
        </p:nvSpPr>
        <p:spPr/>
        <p:txBody>
          <a:bodyPr/>
          <a:lstStyle/>
          <a:p>
            <a:r>
              <a:rPr lang="es-MX" b="1" dirty="0"/>
              <a:t>Introducción</a:t>
            </a:r>
          </a:p>
        </p:txBody>
      </p:sp>
      <p:sp>
        <p:nvSpPr>
          <p:cNvPr id="3" name="Marcador de contenido 2">
            <a:extLst>
              <a:ext uri="{FF2B5EF4-FFF2-40B4-BE49-F238E27FC236}">
                <a16:creationId xmlns:a16="http://schemas.microsoft.com/office/drawing/2014/main" id="{162F49A4-0A7E-4758-A5DC-C92E00085B0A}"/>
              </a:ext>
            </a:extLst>
          </p:cNvPr>
          <p:cNvSpPr>
            <a:spLocks noGrp="1"/>
          </p:cNvSpPr>
          <p:nvPr>
            <p:ph sz="quarter" idx="10"/>
          </p:nvPr>
        </p:nvSpPr>
        <p:spPr>
          <a:xfrm>
            <a:off x="461547" y="1201150"/>
            <a:ext cx="11268906" cy="4455699"/>
          </a:xfrm>
        </p:spPr>
        <p:txBody>
          <a:bodyPr/>
          <a:lstStyle/>
          <a:p>
            <a:pPr algn="just"/>
            <a:endParaRPr lang="es-MX" sz="1800" b="1" dirty="0">
              <a:solidFill>
                <a:schemeClr val="bg1">
                  <a:lumMod val="50000"/>
                </a:schemeClr>
              </a:solidFill>
              <a:latin typeface="+mn-lt"/>
            </a:endParaRPr>
          </a:p>
          <a:p>
            <a:pPr algn="ctr"/>
            <a:r>
              <a:rPr lang="es-MX" b="1" dirty="0">
                <a:solidFill>
                  <a:schemeClr val="tx1"/>
                </a:solidFill>
              </a:rPr>
              <a:t>La mayor inversión en el capital humano es aquella en la que los individuos aumentan sus capacidades en el sector productivo por medio de una mayor escolaridad.</a:t>
            </a:r>
          </a:p>
          <a:p>
            <a:pPr algn="just"/>
            <a:endParaRPr lang="es-MX" sz="1800" b="1" dirty="0">
              <a:solidFill>
                <a:schemeClr val="tx1"/>
              </a:solidFill>
              <a:latin typeface="+mn-lt"/>
            </a:endParaRPr>
          </a:p>
          <a:p>
            <a:pPr algn="just"/>
            <a:r>
              <a:rPr lang="es-MX" sz="1800" b="1" dirty="0">
                <a:solidFill>
                  <a:schemeClr val="tx1">
                    <a:lumMod val="50000"/>
                    <a:lumOff val="50000"/>
                  </a:schemeClr>
                </a:solidFill>
                <a:latin typeface="+mn-lt"/>
              </a:rPr>
              <a:t>¿ Qué estamos buscando?</a:t>
            </a:r>
          </a:p>
          <a:p>
            <a:pPr algn="just"/>
            <a:endParaRPr lang="es-MX" sz="1800" dirty="0">
              <a:solidFill>
                <a:schemeClr val="tx1"/>
              </a:solidFill>
              <a:latin typeface="+mn-lt"/>
            </a:endParaRPr>
          </a:p>
          <a:p>
            <a:pPr marL="285750" indent="-285750" algn="just">
              <a:buFont typeface="Wingdings" panose="05000000000000000000" pitchFamily="2" charset="2"/>
              <a:buChar char="q"/>
            </a:pPr>
            <a:r>
              <a:rPr lang="es-MX" sz="1800" dirty="0">
                <a:solidFill>
                  <a:schemeClr val="tx1"/>
                </a:solidFill>
                <a:latin typeface="+mn-lt"/>
              </a:rPr>
              <a:t> La educación superior impacta de manera positiva el ingreso de los individuos.</a:t>
            </a:r>
          </a:p>
          <a:p>
            <a:pPr algn="just"/>
            <a:endParaRPr lang="es-MX" sz="1800" dirty="0">
              <a:solidFill>
                <a:schemeClr val="tx1"/>
              </a:solidFill>
              <a:latin typeface="+mn-lt"/>
            </a:endParaRPr>
          </a:p>
          <a:p>
            <a:pPr marL="285750" indent="-285750" algn="just">
              <a:buFont typeface="Wingdings" panose="05000000000000000000" pitchFamily="2" charset="2"/>
              <a:buChar char="q"/>
            </a:pPr>
            <a:r>
              <a:rPr lang="es-MX" sz="1800" dirty="0">
                <a:solidFill>
                  <a:schemeClr val="tx1"/>
                </a:solidFill>
                <a:latin typeface="+mn-lt"/>
              </a:rPr>
              <a:t> Determinar factores relacionados al entorno económico y familiar que afecten la decisión de los individuos de entrar en un programa de educación superior.</a:t>
            </a:r>
          </a:p>
          <a:p>
            <a:pPr algn="just"/>
            <a:endParaRPr lang="es-MX" sz="1800" dirty="0">
              <a:solidFill>
                <a:schemeClr val="tx1"/>
              </a:solidFill>
              <a:latin typeface="+mn-lt"/>
            </a:endParaRPr>
          </a:p>
          <a:p>
            <a:pPr marL="285750" indent="-285750" algn="just">
              <a:buFont typeface="Wingdings" panose="05000000000000000000" pitchFamily="2" charset="2"/>
              <a:buChar char="q"/>
            </a:pPr>
            <a:r>
              <a:rPr lang="es-MX" sz="1800" dirty="0">
                <a:solidFill>
                  <a:schemeClr val="tx1"/>
                </a:solidFill>
                <a:latin typeface="+mn-lt"/>
              </a:rPr>
              <a:t> Obtener una medida que muestre la diferencia en los ingresos obtenidos por personas que cuentan con educación superior y aquellas que no.</a:t>
            </a:r>
          </a:p>
        </p:txBody>
      </p:sp>
    </p:spTree>
    <p:extLst>
      <p:ext uri="{BB962C8B-B14F-4D97-AF65-F5344CB8AC3E}">
        <p14:creationId xmlns:p14="http://schemas.microsoft.com/office/powerpoint/2010/main" val="226790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FE52ACA-C642-459B-AFCE-E22F77AFC38B}"/>
              </a:ext>
            </a:extLst>
          </p:cNvPr>
          <p:cNvSpPr>
            <a:spLocks noGrp="1"/>
          </p:cNvSpPr>
          <p:nvPr>
            <p:ph type="title"/>
          </p:nvPr>
        </p:nvSpPr>
        <p:spPr/>
        <p:txBody>
          <a:bodyPr/>
          <a:lstStyle/>
          <a:p>
            <a:r>
              <a:rPr lang="es-MX" b="1" dirty="0"/>
              <a:t>Introducción</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DF45D236-2873-4ED5-BA2A-CC81063A375A}"/>
                  </a:ext>
                </a:extLst>
              </p:cNvPr>
              <p:cNvSpPr>
                <a:spLocks noGrp="1"/>
              </p:cNvSpPr>
              <p:nvPr>
                <p:ph sz="quarter" idx="10"/>
              </p:nvPr>
            </p:nvSpPr>
            <p:spPr/>
            <p:txBody>
              <a:bodyPr/>
              <a:lstStyle/>
              <a:p>
                <a:endParaRPr lang="es-MX" dirty="0">
                  <a:latin typeface="+mn-lt"/>
                </a:endParaRPr>
              </a:p>
              <a:p>
                <a:pPr algn="just"/>
                <a:r>
                  <a:rPr lang="es-MX" dirty="0">
                    <a:latin typeface="+mn-lt"/>
                  </a:rPr>
                  <a:t>El modelo de capital humano de </a:t>
                </a:r>
                <a:r>
                  <a:rPr lang="es-MX" dirty="0" err="1">
                    <a:latin typeface="+mn-lt"/>
                  </a:rPr>
                  <a:t>Mincer</a:t>
                </a:r>
                <a:r>
                  <a:rPr lang="es-MX" dirty="0">
                    <a:latin typeface="+mn-lt"/>
                  </a:rPr>
                  <a:t> (1974), es la base teórica de los estudios del salario en función de variables que incrementen la productividad de los individuos. El objetivo era comprobar la relación entre capital humano e ingresos y luego medir estadísticamente los retornos de la educación con la ecuación…</a:t>
                </a:r>
              </a:p>
              <a:p>
                <a:pPr algn="just"/>
                <a:endParaRPr lang="es-MX" i="1" dirty="0"/>
              </a:p>
              <a:p>
                <a:endParaRPr lang="es-MX" i="1" dirty="0"/>
              </a:p>
              <a:p>
                <a:pPr>
                  <a:lnSpc>
                    <a:spcPct val="100000"/>
                  </a:lnSpc>
                </a:pPr>
                <a14:m>
                  <m:oMathPara xmlns:m="http://schemas.openxmlformats.org/officeDocument/2006/math">
                    <m:oMathParaPr>
                      <m:jc m:val="centerGroup"/>
                    </m:oMathParaPr>
                    <m:oMath xmlns:m="http://schemas.openxmlformats.org/officeDocument/2006/math">
                      <m:sSub>
                        <m:sSubPr>
                          <m:ctrlPr>
                            <a:rPr lang="es-MX" sz="2400" i="1">
                              <a:latin typeface="Cambria Math" panose="02040503050406030204" pitchFamily="18" charset="0"/>
                            </a:rPr>
                          </m:ctrlPr>
                        </m:sSubPr>
                        <m:e>
                          <m:r>
                            <m:rPr>
                              <m:sty m:val="p"/>
                            </m:rPr>
                            <a:rPr lang="es-MX" sz="2400" b="0" i="0" smtClean="0">
                              <a:latin typeface="Cambria Math" panose="02040503050406030204" pitchFamily="18" charset="0"/>
                            </a:rPr>
                            <m:t>log</m:t>
                          </m:r>
                          <m:r>
                            <a:rPr lang="es-MX" sz="2400" b="0" i="1" smtClean="0">
                              <a:latin typeface="Cambria Math" panose="02040503050406030204" pitchFamily="18" charset="0"/>
                            </a:rPr>
                            <m:t>⁡(</m:t>
                          </m:r>
                          <m:r>
                            <a:rPr lang="es-MX" sz="2400" i="1">
                              <a:latin typeface="Cambria Math" panose="02040503050406030204" pitchFamily="18" charset="0"/>
                            </a:rPr>
                            <m:t>𝑆𝑎𝑙𝑎𝑟𝑖𝑜</m:t>
                          </m:r>
                        </m:e>
                        <m:sub>
                          <m:r>
                            <a:rPr lang="es-MX" sz="2400" i="1">
                              <a:latin typeface="Cambria Math" panose="02040503050406030204" pitchFamily="18" charset="0"/>
                            </a:rPr>
                            <m:t>𝑖</m:t>
                          </m:r>
                        </m:sub>
                      </m:sSub>
                      <m:r>
                        <a:rPr lang="es-MX" sz="2400" b="0" i="1" smtClean="0">
                          <a:latin typeface="Cambria Math" panose="02040503050406030204" pitchFamily="18" charset="0"/>
                        </a:rPr>
                        <m:t>)</m:t>
                      </m:r>
                      <m:r>
                        <a:rPr lang="es-MX" sz="2400" i="1">
                          <a:latin typeface="Cambria Math" panose="02040503050406030204" pitchFamily="18" charset="0"/>
                        </a:rPr>
                        <m:t>=</m:t>
                      </m:r>
                      <m:r>
                        <a:rPr lang="es-MX" sz="2400" i="1">
                          <a:latin typeface="Cambria Math" panose="02040503050406030204" pitchFamily="18" charset="0"/>
                          <a:ea typeface="Cambria Math" panose="02040503050406030204" pitchFamily="18" charset="0"/>
                        </a:rPr>
                        <m:t>𝛼</m:t>
                      </m:r>
                      <m:r>
                        <a:rPr lang="es-MX" sz="2400" i="1">
                          <a:latin typeface="Cambria Math" panose="02040503050406030204" pitchFamily="18" charset="0"/>
                          <a:ea typeface="Cambria Math" panose="02040503050406030204" pitchFamily="18" charset="0"/>
                        </a:rPr>
                        <m:t>+</m:t>
                      </m:r>
                      <m:sSub>
                        <m:sSubPr>
                          <m:ctrlPr>
                            <a:rPr lang="es-MX" sz="2400" i="1">
                              <a:latin typeface="Cambria Math" panose="02040503050406030204" pitchFamily="18" charset="0"/>
                              <a:ea typeface="Cambria Math" panose="02040503050406030204" pitchFamily="18" charset="0"/>
                            </a:rPr>
                          </m:ctrlPr>
                        </m:sSubPr>
                        <m:e>
                          <m:sSub>
                            <m:sSubPr>
                              <m:ctrlPr>
                                <a:rPr lang="es-MX" sz="2400" i="1">
                                  <a:latin typeface="Cambria Math" panose="02040503050406030204" pitchFamily="18" charset="0"/>
                                  <a:ea typeface="Cambria Math" panose="02040503050406030204" pitchFamily="18" charset="0"/>
                                </a:rPr>
                              </m:ctrlPr>
                            </m:sSubPr>
                            <m:e>
                              <m:r>
                                <a:rPr lang="es-MX" sz="2400" i="1">
                                  <a:latin typeface="Cambria Math" panose="02040503050406030204" pitchFamily="18" charset="0"/>
                                  <a:ea typeface="Cambria Math" panose="02040503050406030204" pitchFamily="18" charset="0"/>
                                </a:rPr>
                                <m:t>𝛽</m:t>
                              </m:r>
                            </m:e>
                            <m:sub>
                              <m:r>
                                <a:rPr lang="es-MX" sz="2400" i="1">
                                  <a:latin typeface="Cambria Math" panose="02040503050406030204" pitchFamily="18" charset="0"/>
                                  <a:ea typeface="Cambria Math" panose="02040503050406030204" pitchFamily="18" charset="0"/>
                                </a:rPr>
                                <m:t>1</m:t>
                              </m:r>
                            </m:sub>
                          </m:sSub>
                          <m:r>
                            <a:rPr lang="es-MX" sz="2400" i="1">
                              <a:latin typeface="Cambria Math" panose="02040503050406030204" pitchFamily="18" charset="0"/>
                              <a:ea typeface="Cambria Math" panose="02040503050406030204" pitchFamily="18" charset="0"/>
                            </a:rPr>
                            <m:t>𝐸𝑑𝑢𝑐𝑎𝑐𝑖</m:t>
                          </m:r>
                          <m:r>
                            <a:rPr lang="es-MX" sz="2400" i="1">
                              <a:latin typeface="Cambria Math" panose="02040503050406030204" pitchFamily="18" charset="0"/>
                              <a:ea typeface="Cambria Math" panose="02040503050406030204" pitchFamily="18" charset="0"/>
                            </a:rPr>
                            <m:t>ó</m:t>
                          </m:r>
                          <m:r>
                            <a:rPr lang="es-MX" sz="2400" i="1">
                              <a:latin typeface="Cambria Math" panose="02040503050406030204" pitchFamily="18" charset="0"/>
                              <a:ea typeface="Cambria Math" panose="02040503050406030204" pitchFamily="18" charset="0"/>
                            </a:rPr>
                            <m:t>𝑛</m:t>
                          </m:r>
                        </m:e>
                        <m:sub>
                          <m:r>
                            <a:rPr lang="es-MX" sz="2400" i="1">
                              <a:latin typeface="Cambria Math" panose="02040503050406030204" pitchFamily="18" charset="0"/>
                              <a:ea typeface="Cambria Math" panose="02040503050406030204" pitchFamily="18" charset="0"/>
                            </a:rPr>
                            <m:t>𝑖</m:t>
                          </m:r>
                        </m:sub>
                      </m:sSub>
                      <m:r>
                        <a:rPr lang="es-MX" sz="2400" i="1">
                          <a:latin typeface="Cambria Math" panose="02040503050406030204" pitchFamily="18" charset="0"/>
                          <a:ea typeface="Cambria Math" panose="02040503050406030204" pitchFamily="18" charset="0"/>
                        </a:rPr>
                        <m:t>+</m:t>
                      </m:r>
                      <m:sSub>
                        <m:sSubPr>
                          <m:ctrlPr>
                            <a:rPr lang="es-MX" sz="2400" i="1">
                              <a:latin typeface="Cambria Math" panose="02040503050406030204" pitchFamily="18" charset="0"/>
                              <a:ea typeface="Cambria Math" panose="02040503050406030204" pitchFamily="18" charset="0"/>
                            </a:rPr>
                          </m:ctrlPr>
                        </m:sSubPr>
                        <m:e>
                          <m:sSub>
                            <m:sSubPr>
                              <m:ctrlPr>
                                <a:rPr lang="es-MX" sz="2400" i="1">
                                  <a:latin typeface="Cambria Math" panose="02040503050406030204" pitchFamily="18" charset="0"/>
                                  <a:ea typeface="Cambria Math" panose="02040503050406030204" pitchFamily="18" charset="0"/>
                                </a:rPr>
                              </m:ctrlPr>
                            </m:sSubPr>
                            <m:e>
                              <m:r>
                                <a:rPr lang="es-MX" sz="2400" i="1">
                                  <a:latin typeface="Cambria Math" panose="02040503050406030204" pitchFamily="18" charset="0"/>
                                  <a:ea typeface="Cambria Math" panose="02040503050406030204" pitchFamily="18" charset="0"/>
                                </a:rPr>
                                <m:t>𝛽</m:t>
                              </m:r>
                            </m:e>
                            <m:sub>
                              <m:r>
                                <a:rPr lang="es-MX" sz="2400" i="1">
                                  <a:latin typeface="Cambria Math" panose="02040503050406030204" pitchFamily="18" charset="0"/>
                                  <a:ea typeface="Cambria Math" panose="02040503050406030204" pitchFamily="18" charset="0"/>
                                </a:rPr>
                                <m:t>2</m:t>
                              </m:r>
                            </m:sub>
                          </m:sSub>
                          <m:r>
                            <a:rPr lang="es-MX" sz="2400" i="1">
                              <a:latin typeface="Cambria Math" panose="02040503050406030204" pitchFamily="18" charset="0"/>
                              <a:ea typeface="Cambria Math" panose="02040503050406030204" pitchFamily="18" charset="0"/>
                            </a:rPr>
                            <m:t>𝐸𝑥𝑝𝑒𝑟𝑒𝑛𝑐𝑖𝑎</m:t>
                          </m:r>
                        </m:e>
                        <m:sub>
                          <m:r>
                            <a:rPr lang="es-MX" sz="2400" i="1">
                              <a:latin typeface="Cambria Math" panose="02040503050406030204" pitchFamily="18" charset="0"/>
                              <a:ea typeface="Cambria Math" panose="02040503050406030204" pitchFamily="18" charset="0"/>
                            </a:rPr>
                            <m:t>𝑖</m:t>
                          </m:r>
                        </m:sub>
                      </m:sSub>
                      <m:r>
                        <a:rPr lang="es-MX" sz="2400" i="1">
                          <a:latin typeface="Cambria Math" panose="02040503050406030204" pitchFamily="18" charset="0"/>
                          <a:ea typeface="Cambria Math" panose="02040503050406030204" pitchFamily="18" charset="0"/>
                        </a:rPr>
                        <m:t>+</m:t>
                      </m:r>
                      <m:sSubSup>
                        <m:sSubSupPr>
                          <m:ctrlPr>
                            <a:rPr lang="es-MX" sz="2400" i="1">
                              <a:latin typeface="Cambria Math" panose="02040503050406030204" pitchFamily="18" charset="0"/>
                              <a:ea typeface="Cambria Math" panose="02040503050406030204" pitchFamily="18" charset="0"/>
                            </a:rPr>
                          </m:ctrlPr>
                        </m:sSubSupPr>
                        <m:e>
                          <m:sSub>
                            <m:sSubPr>
                              <m:ctrlPr>
                                <a:rPr lang="es-MX" sz="2400" i="1">
                                  <a:latin typeface="Cambria Math" panose="02040503050406030204" pitchFamily="18" charset="0"/>
                                  <a:ea typeface="Cambria Math" panose="02040503050406030204" pitchFamily="18" charset="0"/>
                                </a:rPr>
                              </m:ctrlPr>
                            </m:sSubPr>
                            <m:e>
                              <m:r>
                                <a:rPr lang="es-MX" sz="2400" i="1">
                                  <a:latin typeface="Cambria Math" panose="02040503050406030204" pitchFamily="18" charset="0"/>
                                  <a:ea typeface="Cambria Math" panose="02040503050406030204" pitchFamily="18" charset="0"/>
                                </a:rPr>
                                <m:t>𝛽</m:t>
                              </m:r>
                            </m:e>
                            <m:sub>
                              <m:r>
                                <a:rPr lang="es-MX" sz="2400" i="1">
                                  <a:latin typeface="Cambria Math" panose="02040503050406030204" pitchFamily="18" charset="0"/>
                                  <a:ea typeface="Cambria Math" panose="02040503050406030204" pitchFamily="18" charset="0"/>
                                </a:rPr>
                                <m:t>3</m:t>
                              </m:r>
                            </m:sub>
                          </m:sSub>
                          <m:r>
                            <a:rPr lang="es-MX" sz="2400" i="1">
                              <a:latin typeface="Cambria Math" panose="02040503050406030204" pitchFamily="18" charset="0"/>
                              <a:ea typeface="Cambria Math" panose="02040503050406030204" pitchFamily="18" charset="0"/>
                            </a:rPr>
                            <m:t>𝐸𝑥𝑝𝑒𝑟𝑖𝑒𝑛𝑐𝑖𝑎</m:t>
                          </m:r>
                        </m:e>
                        <m:sub>
                          <m:r>
                            <a:rPr lang="es-MX" sz="2400" i="1">
                              <a:latin typeface="Cambria Math" panose="02040503050406030204" pitchFamily="18" charset="0"/>
                              <a:ea typeface="Cambria Math" panose="02040503050406030204" pitchFamily="18" charset="0"/>
                            </a:rPr>
                            <m:t>𝑖</m:t>
                          </m:r>
                        </m:sub>
                        <m:sup>
                          <m:r>
                            <a:rPr lang="es-MX" sz="2400" i="1">
                              <a:latin typeface="Cambria Math" panose="02040503050406030204" pitchFamily="18" charset="0"/>
                              <a:ea typeface="Cambria Math" panose="02040503050406030204" pitchFamily="18" charset="0"/>
                            </a:rPr>
                            <m:t>2</m:t>
                          </m:r>
                        </m:sup>
                      </m:sSubSup>
                      <m:r>
                        <a:rPr lang="es-MX" sz="2400" i="1">
                          <a:latin typeface="Cambria Math" panose="02040503050406030204" pitchFamily="18" charset="0"/>
                          <a:ea typeface="Cambria Math" panose="02040503050406030204" pitchFamily="18" charset="0"/>
                        </a:rPr>
                        <m:t>+</m:t>
                      </m:r>
                      <m:sSub>
                        <m:sSubPr>
                          <m:ctrlPr>
                            <a:rPr lang="es-MX" sz="2400" i="1">
                              <a:latin typeface="Cambria Math" panose="02040503050406030204" pitchFamily="18" charset="0"/>
                              <a:ea typeface="Cambria Math" panose="02040503050406030204" pitchFamily="18" charset="0"/>
                            </a:rPr>
                          </m:ctrlPr>
                        </m:sSubPr>
                        <m:e>
                          <m:r>
                            <a:rPr lang="es-MX" sz="2400" i="1">
                              <a:latin typeface="Cambria Math" panose="02040503050406030204" pitchFamily="18" charset="0"/>
                              <a:ea typeface="Cambria Math" panose="02040503050406030204" pitchFamily="18" charset="0"/>
                            </a:rPr>
                            <m:t>𝑒</m:t>
                          </m:r>
                        </m:e>
                        <m:sub>
                          <m:r>
                            <a:rPr lang="es-MX" sz="2400" i="1">
                              <a:latin typeface="Cambria Math" panose="02040503050406030204" pitchFamily="18" charset="0"/>
                              <a:ea typeface="Cambria Math" panose="02040503050406030204" pitchFamily="18" charset="0"/>
                            </a:rPr>
                            <m:t>𝑖</m:t>
                          </m:r>
                        </m:sub>
                      </m:sSub>
                    </m:oMath>
                  </m:oMathPara>
                </a14:m>
                <a:endParaRPr lang="es-MX" sz="3600" i="1" dirty="0">
                  <a:latin typeface="Cambria Math" panose="02040503050406030204" pitchFamily="18" charset="0"/>
                  <a:ea typeface="Cambria Math" panose="02040503050406030204" pitchFamily="18" charset="0"/>
                </a:endParaRPr>
              </a:p>
              <a:p>
                <a:pPr>
                  <a:lnSpc>
                    <a:spcPct val="100000"/>
                  </a:lnSpc>
                </a:pPr>
                <a14:m>
                  <m:oMathPara xmlns:m="http://schemas.openxmlformats.org/officeDocument/2006/math">
                    <m:oMathParaPr>
                      <m:jc m:val="centerGroup"/>
                    </m:oMathParaPr>
                    <m:oMath xmlns:m="http://schemas.openxmlformats.org/officeDocument/2006/math">
                      <m:r>
                        <a:rPr lang="es-MX" sz="1800" i="1">
                          <a:latin typeface="Cambria Math" panose="02040503050406030204" pitchFamily="18" charset="0"/>
                        </a:rPr>
                        <m:t>𝑖</m:t>
                      </m:r>
                      <m:r>
                        <a:rPr lang="es-MX" sz="1800" i="1">
                          <a:latin typeface="Cambria Math" panose="02040503050406030204" pitchFamily="18" charset="0"/>
                        </a:rPr>
                        <m:t>=1,…, </m:t>
                      </m:r>
                      <m:r>
                        <a:rPr lang="es-MX" sz="1800" i="1">
                          <a:latin typeface="Cambria Math" panose="02040503050406030204" pitchFamily="18" charset="0"/>
                        </a:rPr>
                        <m:t>𝑁</m:t>
                      </m:r>
                      <m:r>
                        <a:rPr lang="es-MX" sz="1800" i="1">
                          <a:latin typeface="Cambria Math" panose="02040503050406030204" pitchFamily="18" charset="0"/>
                        </a:rPr>
                        <m:t> </m:t>
                      </m:r>
                    </m:oMath>
                  </m:oMathPara>
                </a14:m>
                <a:endParaRPr lang="es-MX" sz="1600" dirty="0"/>
              </a:p>
              <a:p>
                <a:endParaRPr lang="es-MX" dirty="0">
                  <a:latin typeface="+mn-lt"/>
                </a:endParaRPr>
              </a:p>
              <a:p>
                <a:pPr algn="just"/>
                <a:r>
                  <a:rPr lang="es-MX" dirty="0">
                    <a:latin typeface="+mn-lt"/>
                  </a:rPr>
                  <a:t>… a través de Mínimos Cuadrados Ordinarios.</a:t>
                </a:r>
              </a:p>
            </p:txBody>
          </p:sp>
        </mc:Choice>
        <mc:Fallback xmlns="">
          <p:sp>
            <p:nvSpPr>
              <p:cNvPr id="3" name="Marcador de contenido 2">
                <a:extLst>
                  <a:ext uri="{FF2B5EF4-FFF2-40B4-BE49-F238E27FC236}">
                    <a16:creationId xmlns:a16="http://schemas.microsoft.com/office/drawing/2014/main" id="{DF45D236-2873-4ED5-BA2A-CC81063A375A}"/>
                  </a:ext>
                </a:extLst>
              </p:cNvPr>
              <p:cNvSpPr>
                <a:spLocks noGrp="1" noRot="1" noChangeAspect="1" noMove="1" noResize="1" noEditPoints="1" noAdjustHandles="1" noChangeArrowheads="1" noChangeShapeType="1" noTextEdit="1"/>
              </p:cNvSpPr>
              <p:nvPr>
                <p:ph sz="quarter" idx="10"/>
              </p:nvPr>
            </p:nvSpPr>
            <p:spPr>
              <a:blipFill>
                <a:blip r:embed="rId2"/>
                <a:stretch>
                  <a:fillRect l="-595" r="-541"/>
                </a:stretch>
              </a:blipFill>
            </p:spPr>
            <p:txBody>
              <a:bodyPr/>
              <a:lstStyle/>
              <a:p>
                <a:r>
                  <a:rPr lang="es-MX">
                    <a:noFill/>
                  </a:rPr>
                  <a:t> </a:t>
                </a:r>
              </a:p>
            </p:txBody>
          </p:sp>
        </mc:Fallback>
      </mc:AlternateContent>
      <p:pic>
        <p:nvPicPr>
          <p:cNvPr id="7" name="Gráfico 6" descr="Cara guiñando un ojo sin relleno">
            <a:extLst>
              <a:ext uri="{FF2B5EF4-FFF2-40B4-BE49-F238E27FC236}">
                <a16:creationId xmlns:a16="http://schemas.microsoft.com/office/drawing/2014/main" id="{48075137-CA9E-4A4B-86F6-FCB8042C27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32429" y="4270513"/>
            <a:ext cx="914400" cy="914400"/>
          </a:xfrm>
          <a:prstGeom prst="rect">
            <a:avLst/>
          </a:prstGeom>
        </p:spPr>
      </p:pic>
    </p:spTree>
    <p:extLst>
      <p:ext uri="{BB962C8B-B14F-4D97-AF65-F5344CB8AC3E}">
        <p14:creationId xmlns:p14="http://schemas.microsoft.com/office/powerpoint/2010/main" val="399082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p:cTn id="1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EFAC7F32-B273-4D15-B6C2-23CD8E440C82}"/>
              </a:ext>
            </a:extLst>
          </p:cNvPr>
          <p:cNvSpPr>
            <a:spLocks noGrp="1"/>
          </p:cNvSpPr>
          <p:nvPr>
            <p:ph type="title"/>
          </p:nvPr>
        </p:nvSpPr>
        <p:spPr>
          <a:xfrm>
            <a:off x="148882" y="69705"/>
            <a:ext cx="10837169" cy="633679"/>
          </a:xfrm>
        </p:spPr>
        <p:txBody>
          <a:bodyPr/>
          <a:lstStyle/>
          <a:p>
            <a:r>
              <a:rPr lang="es-MX" b="1" dirty="0"/>
              <a:t>Problemas de medición</a:t>
            </a:r>
          </a:p>
        </p:txBody>
      </p:sp>
      <p:sp>
        <p:nvSpPr>
          <p:cNvPr id="2" name="CuadroTexto 1">
            <a:extLst>
              <a:ext uri="{FF2B5EF4-FFF2-40B4-BE49-F238E27FC236}">
                <a16:creationId xmlns:a16="http://schemas.microsoft.com/office/drawing/2014/main" id="{4AA45009-157D-448C-A2A8-6837E1AFAA71}"/>
              </a:ext>
            </a:extLst>
          </p:cNvPr>
          <p:cNvSpPr txBox="1"/>
          <p:nvPr/>
        </p:nvSpPr>
        <p:spPr>
          <a:xfrm>
            <a:off x="947530" y="1242391"/>
            <a:ext cx="10296940" cy="4801314"/>
          </a:xfrm>
          <a:prstGeom prst="rect">
            <a:avLst/>
          </a:prstGeom>
          <a:noFill/>
        </p:spPr>
        <p:txBody>
          <a:bodyPr wrap="square" rtlCol="0">
            <a:spAutoFit/>
          </a:bodyPr>
          <a:lstStyle/>
          <a:p>
            <a:r>
              <a:rPr lang="es-MX" dirty="0"/>
              <a:t>El estimador MCO resultado de la ecuación </a:t>
            </a:r>
            <a:r>
              <a:rPr lang="es-MX" dirty="0" err="1"/>
              <a:t>minceriana</a:t>
            </a:r>
            <a:r>
              <a:rPr lang="es-MX" dirty="0"/>
              <a:t> presenta sesgos importantes:</a:t>
            </a:r>
          </a:p>
          <a:p>
            <a:endParaRPr lang="es-MX" dirty="0"/>
          </a:p>
          <a:p>
            <a:pPr marL="400050" indent="-400050">
              <a:buFont typeface="+mj-lt"/>
              <a:buAutoNum type="romanLcPeriod"/>
            </a:pPr>
            <a:r>
              <a:rPr lang="es-MX" dirty="0"/>
              <a:t>Correlación entre la escolaridad y la pendiente de la función de ingreso.</a:t>
            </a:r>
          </a:p>
          <a:p>
            <a:pPr marL="400050" indent="-400050">
              <a:buFont typeface="+mj-lt"/>
              <a:buAutoNum type="romanLcPeriod"/>
            </a:pPr>
            <a:r>
              <a:rPr lang="es-MX" dirty="0"/>
              <a:t>Las capacidades de los individuos se captan por medio del intercepto de la regresión, y este se correlaciona con la escolaridad.</a:t>
            </a:r>
          </a:p>
          <a:p>
            <a:pPr marL="400050" indent="-400050">
              <a:buFont typeface="+mj-lt"/>
              <a:buAutoNum type="romanLcPeriod"/>
            </a:pPr>
            <a:r>
              <a:rPr lang="es-MX" dirty="0"/>
              <a:t>Sesgo por autoselección: surge cuando la extracción de la muestra no se realiza con la misma probabilidad para todos los elementos.</a:t>
            </a:r>
          </a:p>
          <a:p>
            <a:endParaRPr lang="es-MX" dirty="0"/>
          </a:p>
          <a:p>
            <a:endParaRPr lang="es-MX" dirty="0"/>
          </a:p>
          <a:p>
            <a:pPr marL="285750" indent="-285750">
              <a:buFont typeface="Wingdings" panose="05000000000000000000" pitchFamily="2" charset="2"/>
              <a:buChar char="ü"/>
            </a:pPr>
            <a:r>
              <a:rPr lang="es-MX" dirty="0"/>
              <a:t> Muestra no aleatoria, por tanto, no podemos realizar estimaciones poblacionales sino sólo de la muestra.</a:t>
            </a:r>
          </a:p>
          <a:p>
            <a:pPr marL="285750" indent="-285750">
              <a:buFont typeface="Wingdings" panose="05000000000000000000" pitchFamily="2" charset="2"/>
              <a:buChar char="ü"/>
            </a:pPr>
            <a:endParaRPr lang="es-MX" dirty="0"/>
          </a:p>
          <a:p>
            <a:pPr marL="285750" indent="-285750">
              <a:buFont typeface="Wingdings" panose="05000000000000000000" pitchFamily="2" charset="2"/>
              <a:buChar char="ü"/>
            </a:pPr>
            <a:endParaRPr lang="es-MX" dirty="0"/>
          </a:p>
          <a:p>
            <a:r>
              <a:rPr lang="es-MX" dirty="0"/>
              <a:t>.                  </a:t>
            </a:r>
          </a:p>
          <a:p>
            <a:endParaRPr lang="es-MX" dirty="0"/>
          </a:p>
          <a:p>
            <a:endParaRPr lang="es-MX" b="1" dirty="0">
              <a:solidFill>
                <a:schemeClr val="tx1">
                  <a:lumMod val="50000"/>
                  <a:lumOff val="50000"/>
                </a:schemeClr>
              </a:solidFill>
            </a:endParaRPr>
          </a:p>
          <a:p>
            <a:endParaRPr lang="es-MX" b="1" dirty="0">
              <a:solidFill>
                <a:schemeClr val="tx1">
                  <a:lumMod val="50000"/>
                  <a:lumOff val="50000"/>
                </a:schemeClr>
              </a:solidFill>
            </a:endParaRPr>
          </a:p>
          <a:p>
            <a:r>
              <a:rPr lang="es-MX" b="1" dirty="0">
                <a:solidFill>
                  <a:schemeClr val="tx1">
                    <a:lumMod val="50000"/>
                    <a:lumOff val="50000"/>
                  </a:schemeClr>
                </a:solidFill>
              </a:rPr>
              <a:t>¿ Cómo vamos a calcular el rendimiento de la educación ?</a:t>
            </a:r>
          </a:p>
        </p:txBody>
      </p:sp>
      <p:sp>
        <p:nvSpPr>
          <p:cNvPr id="3" name="Flecha: hacia arriba 2">
            <a:extLst>
              <a:ext uri="{FF2B5EF4-FFF2-40B4-BE49-F238E27FC236}">
                <a16:creationId xmlns:a16="http://schemas.microsoft.com/office/drawing/2014/main" id="{CAB5327B-13A2-4E75-98D4-4EE3852DABAC}"/>
              </a:ext>
            </a:extLst>
          </p:cNvPr>
          <p:cNvSpPr/>
          <p:nvPr/>
        </p:nvSpPr>
        <p:spPr>
          <a:xfrm rot="5400000">
            <a:off x="6301406" y="4035289"/>
            <a:ext cx="298176" cy="1384852"/>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MX"/>
          </a:p>
        </p:txBody>
      </p:sp>
      <p:pic>
        <p:nvPicPr>
          <p:cNvPr id="7" name="Gráfico 6" descr="Cabeza con engranajes">
            <a:extLst>
              <a:ext uri="{FF2B5EF4-FFF2-40B4-BE49-F238E27FC236}">
                <a16:creationId xmlns:a16="http://schemas.microsoft.com/office/drawing/2014/main" id="{1A255545-EB22-4A88-837D-6C9D8D3EF5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19199" y="4270515"/>
            <a:ext cx="914400" cy="914400"/>
          </a:xfrm>
          <a:prstGeom prst="rect">
            <a:avLst/>
          </a:prstGeom>
        </p:spPr>
      </p:pic>
      <p:pic>
        <p:nvPicPr>
          <p:cNvPr id="9" name="Gráfico 8" descr="Cara sorprendida sin relleno">
            <a:extLst>
              <a:ext uri="{FF2B5EF4-FFF2-40B4-BE49-F238E27FC236}">
                <a16:creationId xmlns:a16="http://schemas.microsoft.com/office/drawing/2014/main" id="{88EF7AC8-11BA-4524-9641-BB33EED5D0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15670" y="4270515"/>
            <a:ext cx="914400" cy="914400"/>
          </a:xfrm>
          <a:prstGeom prst="rect">
            <a:avLst/>
          </a:prstGeom>
        </p:spPr>
      </p:pic>
      <p:sp>
        <p:nvSpPr>
          <p:cNvPr id="10" name="CuadroTexto 9">
            <a:extLst>
              <a:ext uri="{FF2B5EF4-FFF2-40B4-BE49-F238E27FC236}">
                <a16:creationId xmlns:a16="http://schemas.microsoft.com/office/drawing/2014/main" id="{A9D1AB39-A224-4C29-B915-AFBC4CE8D0AF}"/>
              </a:ext>
            </a:extLst>
          </p:cNvPr>
          <p:cNvSpPr txBox="1"/>
          <p:nvPr/>
        </p:nvSpPr>
        <p:spPr>
          <a:xfrm>
            <a:off x="1861930" y="4404550"/>
            <a:ext cx="3896138" cy="646331"/>
          </a:xfrm>
          <a:prstGeom prst="rect">
            <a:avLst/>
          </a:prstGeom>
          <a:noFill/>
        </p:spPr>
        <p:txBody>
          <a:bodyPr wrap="square" rtlCol="0">
            <a:spAutoFit/>
          </a:bodyPr>
          <a:lstStyle/>
          <a:p>
            <a:pPr algn="ctr"/>
            <a:r>
              <a:rPr lang="es-MX" dirty="0"/>
              <a:t>Solución 1. Método de Variables Instrumentales.</a:t>
            </a:r>
          </a:p>
        </p:txBody>
      </p:sp>
      <p:sp>
        <p:nvSpPr>
          <p:cNvPr id="11" name="CuadroTexto 10">
            <a:extLst>
              <a:ext uri="{FF2B5EF4-FFF2-40B4-BE49-F238E27FC236}">
                <a16:creationId xmlns:a16="http://schemas.microsoft.com/office/drawing/2014/main" id="{3DB01989-8E9E-4752-A57B-42B9924535FA}"/>
              </a:ext>
            </a:extLst>
          </p:cNvPr>
          <p:cNvSpPr txBox="1"/>
          <p:nvPr/>
        </p:nvSpPr>
        <p:spPr>
          <a:xfrm>
            <a:off x="7354954" y="4543700"/>
            <a:ext cx="2027583" cy="369332"/>
          </a:xfrm>
          <a:prstGeom prst="rect">
            <a:avLst/>
          </a:prstGeom>
          <a:noFill/>
        </p:spPr>
        <p:txBody>
          <a:bodyPr wrap="square" rtlCol="0">
            <a:spAutoFit/>
          </a:bodyPr>
          <a:lstStyle/>
          <a:p>
            <a:pPr algn="ctr"/>
            <a:r>
              <a:rPr lang="es-MX" dirty="0"/>
              <a:t>No soluciona iii.</a:t>
            </a:r>
          </a:p>
        </p:txBody>
      </p:sp>
    </p:spTree>
    <p:extLst>
      <p:ext uri="{BB962C8B-B14F-4D97-AF65-F5344CB8AC3E}">
        <p14:creationId xmlns:p14="http://schemas.microsoft.com/office/powerpoint/2010/main" val="36873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wipe(down)">
                                      <p:cBhvr>
                                        <p:cTn id="22" dur="5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500"/>
                                        <p:tgtEl>
                                          <p:spTgt spid="2">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down)">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14" end="14"/>
                                            </p:txEl>
                                          </p:spTgt>
                                        </p:tgtEl>
                                        <p:attrNameLst>
                                          <p:attrName>style.visibility</p:attrName>
                                        </p:attrNameLst>
                                      </p:cBhvr>
                                      <p:to>
                                        <p:strVal val="visible"/>
                                      </p:to>
                                    </p:set>
                                    <p:animEffect transition="in" filter="fade">
                                      <p:cBhvr>
                                        <p:cTn id="57"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EFAC7F32-B273-4D15-B6C2-23CD8E440C82}"/>
              </a:ext>
            </a:extLst>
          </p:cNvPr>
          <p:cNvSpPr>
            <a:spLocks noGrp="1"/>
          </p:cNvSpPr>
          <p:nvPr>
            <p:ph type="title"/>
          </p:nvPr>
        </p:nvSpPr>
        <p:spPr>
          <a:xfrm>
            <a:off x="148882" y="69705"/>
            <a:ext cx="10837169" cy="633679"/>
          </a:xfrm>
        </p:spPr>
        <p:txBody>
          <a:bodyPr/>
          <a:lstStyle/>
          <a:p>
            <a:r>
              <a:rPr lang="es-MX" b="1" dirty="0"/>
              <a:t>Problemas de medición</a:t>
            </a:r>
          </a:p>
        </p:txBody>
      </p:sp>
      <p:sp>
        <p:nvSpPr>
          <p:cNvPr id="2" name="CuadroTexto 1">
            <a:extLst>
              <a:ext uri="{FF2B5EF4-FFF2-40B4-BE49-F238E27FC236}">
                <a16:creationId xmlns:a16="http://schemas.microsoft.com/office/drawing/2014/main" id="{4AA45009-157D-448C-A2A8-6837E1AFAA71}"/>
              </a:ext>
            </a:extLst>
          </p:cNvPr>
          <p:cNvSpPr txBox="1"/>
          <p:nvPr/>
        </p:nvSpPr>
        <p:spPr>
          <a:xfrm>
            <a:off x="947530" y="1295400"/>
            <a:ext cx="10296940" cy="3139321"/>
          </a:xfrm>
          <a:prstGeom prst="rect">
            <a:avLst/>
          </a:prstGeom>
          <a:noFill/>
        </p:spPr>
        <p:txBody>
          <a:bodyPr wrap="square" rtlCol="0">
            <a:spAutoFit/>
          </a:bodyPr>
          <a:lstStyle/>
          <a:p>
            <a:pPr algn="just"/>
            <a:r>
              <a:rPr lang="es-MX" dirty="0"/>
              <a:t>A través del </a:t>
            </a:r>
            <a:r>
              <a:rPr lang="es-MX" i="1" dirty="0"/>
              <a:t>método cuasi experimental </a:t>
            </a:r>
            <a:r>
              <a:rPr lang="es-MX" dirty="0"/>
              <a:t>mediante el análisis comparativo entre un grupo de </a:t>
            </a:r>
            <a:r>
              <a:rPr lang="es-MX" i="1" dirty="0"/>
              <a:t>tratamiento</a:t>
            </a:r>
            <a:r>
              <a:rPr lang="es-MX" dirty="0"/>
              <a:t> y de </a:t>
            </a:r>
            <a:r>
              <a:rPr lang="es-MX" i="1" dirty="0"/>
              <a:t>control</a:t>
            </a:r>
            <a:r>
              <a:rPr lang="es-MX" dirty="0"/>
              <a:t>. </a:t>
            </a:r>
            <a:r>
              <a:rPr lang="es-MX" dirty="0">
                <a:solidFill>
                  <a:schemeClr val="tx1">
                    <a:lumMod val="50000"/>
                    <a:lumOff val="50000"/>
                  </a:schemeClr>
                </a:solidFill>
              </a:rPr>
              <a:t>(Evaluación de un programa)</a:t>
            </a:r>
          </a:p>
          <a:p>
            <a:pPr algn="just"/>
            <a:endParaRPr lang="es-MX" dirty="0"/>
          </a:p>
          <a:p>
            <a:pPr algn="just"/>
            <a:r>
              <a:rPr lang="es-MX" dirty="0"/>
              <a:t>Método cuasi experimental: no se puede asegurar una equivalencia inicial entre los grupos debido a que no hubo ninguna asignación aleatoria en la conformación de los mismos. 	</a:t>
            </a:r>
          </a:p>
          <a:p>
            <a:pPr algn="just"/>
            <a:endParaRPr lang="es-MX" dirty="0"/>
          </a:p>
          <a:p>
            <a:pPr algn="just"/>
            <a:r>
              <a:rPr lang="es-MX" dirty="0"/>
              <a:t>Se logra aislar a las variables observables características entre el grupo de tratamiento (personas con nivel de educación superior) y el grupo control (personas que no llegaron al nivel superior de educación); con esto, podemos evaluar las diferencias atribuidas al nivel de educación en el salario de las personas.</a:t>
            </a:r>
          </a:p>
          <a:p>
            <a:endParaRPr lang="es-MX" dirty="0"/>
          </a:p>
          <a:p>
            <a:endParaRPr lang="es-MX" dirty="0"/>
          </a:p>
        </p:txBody>
      </p:sp>
      <p:sp>
        <p:nvSpPr>
          <p:cNvPr id="3" name="CuadroTexto 2">
            <a:extLst>
              <a:ext uri="{FF2B5EF4-FFF2-40B4-BE49-F238E27FC236}">
                <a16:creationId xmlns:a16="http://schemas.microsoft.com/office/drawing/2014/main" id="{A0E05A39-7574-460C-B46E-F4458DC24B83}"/>
              </a:ext>
            </a:extLst>
          </p:cNvPr>
          <p:cNvSpPr txBox="1"/>
          <p:nvPr/>
        </p:nvSpPr>
        <p:spPr>
          <a:xfrm>
            <a:off x="4525617" y="5022272"/>
            <a:ext cx="3140765"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s-MX" sz="2400" dirty="0"/>
              <a:t>Modelo de </a:t>
            </a:r>
            <a:r>
              <a:rPr lang="es-MX" sz="2400" dirty="0" err="1"/>
              <a:t>Heckman</a:t>
            </a:r>
            <a:endParaRPr lang="es-MX" sz="2400" dirty="0"/>
          </a:p>
        </p:txBody>
      </p:sp>
      <p:pic>
        <p:nvPicPr>
          <p:cNvPr id="5" name="Gráfico 4" descr="Bombilla">
            <a:extLst>
              <a:ext uri="{FF2B5EF4-FFF2-40B4-BE49-F238E27FC236}">
                <a16:creationId xmlns:a16="http://schemas.microsoft.com/office/drawing/2014/main" id="{04A4EF9E-AB85-4E23-BE9B-D631A37715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8799" y="4107872"/>
            <a:ext cx="914400" cy="914400"/>
          </a:xfrm>
          <a:prstGeom prst="rect">
            <a:avLst/>
          </a:prstGeom>
        </p:spPr>
      </p:pic>
    </p:spTree>
    <p:extLst>
      <p:ext uri="{BB962C8B-B14F-4D97-AF65-F5344CB8AC3E}">
        <p14:creationId xmlns:p14="http://schemas.microsoft.com/office/powerpoint/2010/main" val="21662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EFAC7F32-B273-4D15-B6C2-23CD8E440C82}"/>
              </a:ext>
            </a:extLst>
          </p:cNvPr>
          <p:cNvSpPr>
            <a:spLocks noGrp="1"/>
          </p:cNvSpPr>
          <p:nvPr>
            <p:ph type="title"/>
          </p:nvPr>
        </p:nvSpPr>
        <p:spPr>
          <a:xfrm>
            <a:off x="148882" y="69705"/>
            <a:ext cx="10837169" cy="633679"/>
          </a:xfrm>
        </p:spPr>
        <p:txBody>
          <a:bodyPr/>
          <a:lstStyle/>
          <a:p>
            <a:r>
              <a:rPr lang="es-MX" b="1" dirty="0"/>
              <a:t>Método de estimación</a:t>
            </a:r>
          </a:p>
        </p:txBody>
      </p:sp>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4AA45009-157D-448C-A2A8-6837E1AFAA71}"/>
                  </a:ext>
                </a:extLst>
              </p:cNvPr>
              <p:cNvSpPr txBox="1"/>
              <p:nvPr/>
            </p:nvSpPr>
            <p:spPr>
              <a:xfrm>
                <a:off x="947530" y="1030356"/>
                <a:ext cx="10296940" cy="5355312"/>
              </a:xfrm>
              <a:prstGeom prst="rect">
                <a:avLst/>
              </a:prstGeom>
              <a:noFill/>
            </p:spPr>
            <p:txBody>
              <a:bodyPr wrap="square" rtlCol="0">
                <a:spAutoFit/>
              </a:bodyPr>
              <a:lstStyle/>
              <a:p>
                <a:pPr algn="just"/>
                <a:r>
                  <a:rPr lang="es-MX" dirty="0"/>
                  <a:t>Las personas reciben un salario </a:t>
                </a:r>
                <a:r>
                  <a:rPr lang="es-MX" b="1" dirty="0"/>
                  <a:t>Y</a:t>
                </a:r>
                <a:r>
                  <a:rPr lang="es-MX" dirty="0"/>
                  <a:t>, independientemente de si reciben el tratamiento (educación superior) o no, por lo cual podemos decir que </a:t>
                </a:r>
                <a14:m>
                  <m:oMath xmlns:m="http://schemas.openxmlformats.org/officeDocument/2006/math">
                    <m:sSub>
                      <m:sSubPr>
                        <m:ctrlPr>
                          <a:rPr lang="es-MX" b="1" i="1" smtClean="0">
                            <a:latin typeface="Cambria Math" panose="02040503050406030204" pitchFamily="18" charset="0"/>
                          </a:rPr>
                        </m:ctrlPr>
                      </m:sSubPr>
                      <m:e>
                        <m:r>
                          <a:rPr lang="es-MX" b="1" i="1" smtClean="0">
                            <a:latin typeface="Cambria Math" panose="02040503050406030204" pitchFamily="18" charset="0"/>
                          </a:rPr>
                          <m:t>𝒀</m:t>
                        </m:r>
                      </m:e>
                      <m:sub>
                        <m:r>
                          <a:rPr lang="es-MX" b="1" i="1" smtClean="0">
                            <a:latin typeface="Cambria Math" panose="02040503050406030204" pitchFamily="18" charset="0"/>
                          </a:rPr>
                          <m:t>𝟏</m:t>
                        </m:r>
                      </m:sub>
                    </m:sSub>
                  </m:oMath>
                </a14:m>
                <a:r>
                  <a:rPr lang="es-MX" b="1" dirty="0"/>
                  <a:t> </a:t>
                </a:r>
                <a:r>
                  <a:rPr lang="es-MX" dirty="0"/>
                  <a:t>representa el resultado obtenido por las personas que recibieron el tratamiento, mientras que </a:t>
                </a:r>
                <a14:m>
                  <m:oMath xmlns:m="http://schemas.openxmlformats.org/officeDocument/2006/math">
                    <m:sSub>
                      <m:sSubPr>
                        <m:ctrlPr>
                          <a:rPr lang="es-MX" b="1" i="1">
                            <a:latin typeface="Cambria Math" panose="02040503050406030204" pitchFamily="18" charset="0"/>
                          </a:rPr>
                        </m:ctrlPr>
                      </m:sSubPr>
                      <m:e>
                        <m:r>
                          <a:rPr lang="es-MX" b="1" i="1">
                            <a:latin typeface="Cambria Math" panose="02040503050406030204" pitchFamily="18" charset="0"/>
                          </a:rPr>
                          <m:t>𝒀</m:t>
                        </m:r>
                      </m:e>
                      <m:sub>
                        <m:r>
                          <a:rPr lang="es-MX" b="1" i="1" smtClean="0">
                            <a:latin typeface="Cambria Math" panose="02040503050406030204" pitchFamily="18" charset="0"/>
                          </a:rPr>
                          <m:t>𝟎</m:t>
                        </m:r>
                      </m:sub>
                    </m:sSub>
                  </m:oMath>
                </a14:m>
                <a:r>
                  <a:rPr lang="es-MX" b="1" dirty="0"/>
                  <a:t> </a:t>
                </a:r>
                <a:r>
                  <a:rPr lang="es-MX" dirty="0"/>
                  <a:t>es el resultado para aquellos que no obtuvieron el tratamiento.</a:t>
                </a:r>
              </a:p>
              <a:p>
                <a:pPr algn="just"/>
                <a:endParaRPr lang="es-MX" dirty="0"/>
              </a:p>
              <a:p>
                <a:pPr algn="just"/>
                <a:r>
                  <a:rPr lang="es-MX" dirty="0"/>
                  <a:t>Para evaluar el efecto del tratamiento debemos medir una variable no observable que podemos definir como </a:t>
                </a:r>
                <a14:m>
                  <m:oMath xmlns:m="http://schemas.openxmlformats.org/officeDocument/2006/math">
                    <m:sSub>
                      <m:sSubPr>
                        <m:ctrlPr>
                          <a:rPr lang="es-MX" b="1" i="1">
                            <a:latin typeface="Cambria Math" panose="02040503050406030204" pitchFamily="18" charset="0"/>
                          </a:rPr>
                        </m:ctrlPr>
                      </m:sSubPr>
                      <m:e>
                        <m:r>
                          <a:rPr lang="es-MX" b="1" i="1">
                            <a:latin typeface="Cambria Math" panose="02040503050406030204" pitchFamily="18" charset="0"/>
                          </a:rPr>
                          <m:t>𝒀</m:t>
                        </m:r>
                      </m:e>
                      <m:sub>
                        <m:r>
                          <a:rPr lang="es-MX" b="1" i="1">
                            <a:latin typeface="Cambria Math" panose="02040503050406030204" pitchFamily="18" charset="0"/>
                          </a:rPr>
                          <m:t>𝟏</m:t>
                        </m:r>
                      </m:sub>
                    </m:sSub>
                  </m:oMath>
                </a14:m>
                <a:r>
                  <a:rPr lang="es-MX" b="1" dirty="0"/>
                  <a:t> - </a:t>
                </a:r>
                <a14:m>
                  <m:oMath xmlns:m="http://schemas.openxmlformats.org/officeDocument/2006/math">
                    <m:sSub>
                      <m:sSubPr>
                        <m:ctrlPr>
                          <a:rPr lang="es-MX" b="1" i="1">
                            <a:latin typeface="Cambria Math" panose="02040503050406030204" pitchFamily="18" charset="0"/>
                          </a:rPr>
                        </m:ctrlPr>
                      </m:sSubPr>
                      <m:e>
                        <m:r>
                          <a:rPr lang="es-MX" b="1" i="1">
                            <a:latin typeface="Cambria Math" panose="02040503050406030204" pitchFamily="18" charset="0"/>
                          </a:rPr>
                          <m:t>𝒀</m:t>
                        </m:r>
                      </m:e>
                      <m:sub>
                        <m:r>
                          <a:rPr lang="es-MX" b="1" i="1" smtClean="0">
                            <a:latin typeface="Cambria Math" panose="02040503050406030204" pitchFamily="18" charset="0"/>
                          </a:rPr>
                          <m:t>𝟎</m:t>
                        </m:r>
                      </m:sub>
                    </m:sSub>
                  </m:oMath>
                </a14:m>
                <a:r>
                  <a:rPr lang="es-MX" dirty="0"/>
                  <a:t>.</a:t>
                </a:r>
              </a:p>
              <a:p>
                <a:pPr algn="just"/>
                <a:endParaRPr lang="es-MX" b="1" dirty="0"/>
              </a:p>
              <a:p>
                <a:pPr algn="ctr"/>
                <a14:m>
                  <m:oMath xmlns:m="http://schemas.openxmlformats.org/officeDocument/2006/math">
                    <m:r>
                      <a:rPr lang="es-MX" b="1" i="1" smtClean="0">
                        <a:latin typeface="Cambria Math" panose="02040503050406030204" pitchFamily="18" charset="0"/>
                      </a:rPr>
                      <m:t>𝑫</m:t>
                    </m:r>
                    <m:r>
                      <a:rPr lang="es-MX" b="1" i="1" smtClean="0">
                        <a:latin typeface="Cambria Math" panose="02040503050406030204" pitchFamily="18" charset="0"/>
                      </a:rPr>
                      <m:t>=</m:t>
                    </m:r>
                    <m:r>
                      <a:rPr lang="es-MX" b="1" i="1" smtClean="0">
                        <a:latin typeface="Cambria Math" panose="02040503050406030204" pitchFamily="18" charset="0"/>
                      </a:rPr>
                      <m:t>𝒁</m:t>
                    </m:r>
                    <m:r>
                      <a:rPr lang="es-MX" b="1" i="1" smtClean="0">
                        <a:latin typeface="Cambria Math" panose="02040503050406030204" pitchFamily="18" charset="0"/>
                        <a:ea typeface="Cambria Math" panose="02040503050406030204" pitchFamily="18" charset="0"/>
                      </a:rPr>
                      <m:t>𝜽</m:t>
                    </m:r>
                    <m:r>
                      <a:rPr lang="es-MX" b="1" i="1" smtClean="0">
                        <a:latin typeface="Cambria Math" panose="02040503050406030204" pitchFamily="18" charset="0"/>
                        <a:ea typeface="Cambria Math" panose="02040503050406030204" pitchFamily="18" charset="0"/>
                      </a:rPr>
                      <m:t>+</m:t>
                    </m:r>
                    <m:sSub>
                      <m:sSubPr>
                        <m:ctrlPr>
                          <a:rPr lang="es-MX" b="1" i="1" smtClean="0">
                            <a:latin typeface="Cambria Math" panose="02040503050406030204" pitchFamily="18" charset="0"/>
                            <a:ea typeface="Cambria Math" panose="02040503050406030204" pitchFamily="18" charset="0"/>
                          </a:rPr>
                        </m:ctrlPr>
                      </m:sSubPr>
                      <m:e>
                        <m:r>
                          <a:rPr lang="es-MX" b="1" i="1" smtClean="0">
                            <a:latin typeface="Cambria Math" panose="02040503050406030204" pitchFamily="18" charset="0"/>
                            <a:ea typeface="Cambria Math" panose="02040503050406030204" pitchFamily="18" charset="0"/>
                          </a:rPr>
                          <m:t>𝑼</m:t>
                        </m:r>
                      </m:e>
                      <m:sub>
                        <m:r>
                          <a:rPr lang="es-MX" b="1" i="1" smtClean="0">
                            <a:latin typeface="Cambria Math" panose="02040503050406030204" pitchFamily="18" charset="0"/>
                            <a:ea typeface="Cambria Math" panose="02040503050406030204" pitchFamily="18" charset="0"/>
                          </a:rPr>
                          <m:t>𝑫</m:t>
                        </m:r>
                      </m:sub>
                    </m:sSub>
                  </m:oMath>
                </a14:m>
                <a:r>
                  <a:rPr lang="es-MX" b="1" dirty="0"/>
                  <a:t>      </a:t>
                </a:r>
                <a:r>
                  <a:rPr lang="es-MX" dirty="0"/>
                  <a:t>(1)</a:t>
                </a:r>
              </a:p>
              <a:p>
                <a:pPr algn="ctr"/>
                <a14:m>
                  <m:oMath xmlns:m="http://schemas.openxmlformats.org/officeDocument/2006/math">
                    <m:sSub>
                      <m:sSubPr>
                        <m:ctrlPr>
                          <a:rPr lang="es-MX" b="1" i="1">
                            <a:latin typeface="Cambria Math" panose="02040503050406030204" pitchFamily="18" charset="0"/>
                          </a:rPr>
                        </m:ctrlPr>
                      </m:sSubPr>
                      <m:e>
                        <m:r>
                          <a:rPr lang="es-MX" b="1" i="1">
                            <a:latin typeface="Cambria Math" panose="02040503050406030204" pitchFamily="18" charset="0"/>
                          </a:rPr>
                          <m:t>𝒀</m:t>
                        </m:r>
                      </m:e>
                      <m:sub>
                        <m:r>
                          <a:rPr lang="es-MX" b="1" i="1">
                            <a:latin typeface="Cambria Math" panose="02040503050406030204" pitchFamily="18" charset="0"/>
                          </a:rPr>
                          <m:t>𝟏</m:t>
                        </m:r>
                      </m:sub>
                    </m:sSub>
                    <m:r>
                      <a:rPr lang="es-MX" b="1" i="0" smtClean="0">
                        <a:latin typeface="Cambria Math" panose="02040503050406030204" pitchFamily="18" charset="0"/>
                      </a:rPr>
                      <m:t>=</m:t>
                    </m:r>
                    <m:sSub>
                      <m:sSubPr>
                        <m:ctrlPr>
                          <a:rPr lang="es-MX" b="1" i="1" smtClean="0">
                            <a:latin typeface="Cambria Math" panose="02040503050406030204" pitchFamily="18" charset="0"/>
                          </a:rPr>
                        </m:ctrlPr>
                      </m:sSubPr>
                      <m:e>
                        <m:r>
                          <a:rPr lang="es-MX" b="1" i="1" smtClean="0">
                            <a:latin typeface="Cambria Math" panose="02040503050406030204" pitchFamily="18" charset="0"/>
                            <a:ea typeface="Cambria Math" panose="02040503050406030204" pitchFamily="18" charset="0"/>
                          </a:rPr>
                          <m:t>𝜷</m:t>
                        </m:r>
                      </m:e>
                      <m:sub>
                        <m:r>
                          <a:rPr lang="es-MX" b="1" i="1" smtClean="0">
                            <a:latin typeface="Cambria Math" panose="02040503050406030204" pitchFamily="18" charset="0"/>
                          </a:rPr>
                          <m:t>𝟏</m:t>
                        </m:r>
                      </m:sub>
                    </m:sSub>
                    <m:r>
                      <a:rPr lang="es-MX" b="1" i="1" smtClean="0">
                        <a:latin typeface="Cambria Math" panose="02040503050406030204" pitchFamily="18" charset="0"/>
                      </a:rPr>
                      <m:t>𝑿</m:t>
                    </m:r>
                    <m:r>
                      <a:rPr lang="es-MX" b="1" i="1" smtClean="0">
                        <a:latin typeface="Cambria Math" panose="02040503050406030204" pitchFamily="18" charset="0"/>
                      </a:rPr>
                      <m:t>+</m:t>
                    </m:r>
                    <m:sSub>
                      <m:sSubPr>
                        <m:ctrlPr>
                          <a:rPr lang="es-MX" b="1" i="1">
                            <a:latin typeface="Cambria Math" panose="02040503050406030204" pitchFamily="18" charset="0"/>
                            <a:ea typeface="Cambria Math" panose="02040503050406030204" pitchFamily="18" charset="0"/>
                          </a:rPr>
                        </m:ctrlPr>
                      </m:sSubPr>
                      <m:e>
                        <m:r>
                          <a:rPr lang="es-MX" b="1" i="1">
                            <a:latin typeface="Cambria Math" panose="02040503050406030204" pitchFamily="18" charset="0"/>
                            <a:ea typeface="Cambria Math" panose="02040503050406030204" pitchFamily="18" charset="0"/>
                          </a:rPr>
                          <m:t>𝑼</m:t>
                        </m:r>
                      </m:e>
                      <m:sub>
                        <m:r>
                          <a:rPr lang="es-MX" b="1" i="1" smtClean="0">
                            <a:latin typeface="Cambria Math" panose="02040503050406030204" pitchFamily="18" charset="0"/>
                            <a:ea typeface="Cambria Math" panose="02040503050406030204" pitchFamily="18" charset="0"/>
                          </a:rPr>
                          <m:t>𝟏</m:t>
                        </m:r>
                      </m:sub>
                    </m:sSub>
                  </m:oMath>
                </a14:m>
                <a:r>
                  <a:rPr lang="es-MX" b="1" dirty="0"/>
                  <a:t>   </a:t>
                </a:r>
                <a:r>
                  <a:rPr lang="es-MX" dirty="0"/>
                  <a:t>(2)</a:t>
                </a:r>
                <a:endParaRPr lang="es-MX" b="1" dirty="0"/>
              </a:p>
              <a:p>
                <a:pPr algn="ctr"/>
                <a14:m>
                  <m:oMath xmlns:m="http://schemas.openxmlformats.org/officeDocument/2006/math">
                    <m:sSub>
                      <m:sSubPr>
                        <m:ctrlPr>
                          <a:rPr lang="es-MX" b="1" i="1">
                            <a:latin typeface="Cambria Math" panose="02040503050406030204" pitchFamily="18" charset="0"/>
                          </a:rPr>
                        </m:ctrlPr>
                      </m:sSubPr>
                      <m:e>
                        <m:r>
                          <a:rPr lang="es-MX" b="1" i="1">
                            <a:latin typeface="Cambria Math" panose="02040503050406030204" pitchFamily="18" charset="0"/>
                          </a:rPr>
                          <m:t>𝒀</m:t>
                        </m:r>
                      </m:e>
                      <m:sub>
                        <m:r>
                          <a:rPr lang="es-MX" b="1" i="1" smtClean="0">
                            <a:latin typeface="Cambria Math" panose="02040503050406030204" pitchFamily="18" charset="0"/>
                          </a:rPr>
                          <m:t>𝟎</m:t>
                        </m:r>
                      </m:sub>
                    </m:sSub>
                    <m:r>
                      <a:rPr lang="es-MX" b="1">
                        <a:latin typeface="Cambria Math" panose="02040503050406030204" pitchFamily="18" charset="0"/>
                      </a:rPr>
                      <m:t>=</m:t>
                    </m:r>
                    <m:sSub>
                      <m:sSubPr>
                        <m:ctrlPr>
                          <a:rPr lang="es-MX" b="1" i="1">
                            <a:latin typeface="Cambria Math" panose="02040503050406030204" pitchFamily="18" charset="0"/>
                          </a:rPr>
                        </m:ctrlPr>
                      </m:sSubPr>
                      <m:e>
                        <m:r>
                          <a:rPr lang="es-MX" b="1" i="1">
                            <a:latin typeface="Cambria Math" panose="02040503050406030204" pitchFamily="18" charset="0"/>
                            <a:ea typeface="Cambria Math" panose="02040503050406030204" pitchFamily="18" charset="0"/>
                          </a:rPr>
                          <m:t>𝜷</m:t>
                        </m:r>
                      </m:e>
                      <m:sub>
                        <m:r>
                          <a:rPr lang="es-MX" b="1" i="1" smtClean="0">
                            <a:latin typeface="Cambria Math" panose="02040503050406030204" pitchFamily="18" charset="0"/>
                            <a:ea typeface="Cambria Math" panose="02040503050406030204" pitchFamily="18" charset="0"/>
                          </a:rPr>
                          <m:t>𝟎</m:t>
                        </m:r>
                      </m:sub>
                    </m:sSub>
                    <m:r>
                      <a:rPr lang="es-MX" b="1" i="1">
                        <a:latin typeface="Cambria Math" panose="02040503050406030204" pitchFamily="18" charset="0"/>
                      </a:rPr>
                      <m:t>𝑿</m:t>
                    </m:r>
                    <m:r>
                      <a:rPr lang="es-MX" b="1" i="1">
                        <a:latin typeface="Cambria Math" panose="02040503050406030204" pitchFamily="18" charset="0"/>
                      </a:rPr>
                      <m:t>+</m:t>
                    </m:r>
                    <m:sSub>
                      <m:sSubPr>
                        <m:ctrlPr>
                          <a:rPr lang="es-MX" b="1" i="1">
                            <a:latin typeface="Cambria Math" panose="02040503050406030204" pitchFamily="18" charset="0"/>
                            <a:ea typeface="Cambria Math" panose="02040503050406030204" pitchFamily="18" charset="0"/>
                          </a:rPr>
                        </m:ctrlPr>
                      </m:sSubPr>
                      <m:e>
                        <m:r>
                          <a:rPr lang="es-MX" b="1" i="1">
                            <a:latin typeface="Cambria Math" panose="02040503050406030204" pitchFamily="18" charset="0"/>
                            <a:ea typeface="Cambria Math" panose="02040503050406030204" pitchFamily="18" charset="0"/>
                          </a:rPr>
                          <m:t>𝑼</m:t>
                        </m:r>
                      </m:e>
                      <m:sub>
                        <m:r>
                          <a:rPr lang="es-MX" b="1" i="1" smtClean="0">
                            <a:latin typeface="Cambria Math" panose="02040503050406030204" pitchFamily="18" charset="0"/>
                            <a:ea typeface="Cambria Math" panose="02040503050406030204" pitchFamily="18" charset="0"/>
                          </a:rPr>
                          <m:t>𝟎</m:t>
                        </m:r>
                      </m:sub>
                    </m:sSub>
                  </m:oMath>
                </a14:m>
                <a:r>
                  <a:rPr lang="es-MX" b="1" dirty="0"/>
                  <a:t>   </a:t>
                </a:r>
                <a:r>
                  <a:rPr lang="es-MX" dirty="0"/>
                  <a:t>(3)</a:t>
                </a:r>
                <a:endParaRPr lang="es-MX" b="1" dirty="0"/>
              </a:p>
              <a:p>
                <a:endParaRPr lang="es-MX" dirty="0"/>
              </a:p>
              <a:p>
                <a:pPr marL="342900" indent="-342900">
                  <a:buAutoNum type="arabicParenBoth"/>
                </a:pPr>
                <a:r>
                  <a:rPr lang="es-MX" dirty="0"/>
                  <a:t>Función de una variable latente: decisión de la persona de participar o no en el programa educativo (</a:t>
                </a:r>
                <a:r>
                  <a:rPr lang="es-MX" dirty="0" err="1"/>
                  <a:t>var</a:t>
                </a:r>
                <a:r>
                  <a:rPr lang="es-MX" dirty="0"/>
                  <a:t>. latente), explicada por </a:t>
                </a:r>
                <a14:m>
                  <m:oMath xmlns:m="http://schemas.openxmlformats.org/officeDocument/2006/math">
                    <m:r>
                      <a:rPr lang="es-MX" b="1" i="1">
                        <a:latin typeface="Cambria Math" panose="02040503050406030204" pitchFamily="18" charset="0"/>
                      </a:rPr>
                      <m:t>𝒁</m:t>
                    </m:r>
                  </m:oMath>
                </a14:m>
                <a:r>
                  <a:rPr lang="es-MX" dirty="0"/>
                  <a:t> variables independientes. </a:t>
                </a:r>
              </a:p>
              <a:p>
                <a:pPr marL="342900" indent="-342900">
                  <a:buAutoNum type="arabicParenBoth"/>
                </a:pPr>
                <a:endParaRPr lang="es-MX" dirty="0"/>
              </a:p>
              <a:p>
                <a:pPr algn="ctr"/>
                <a14:m>
                  <m:oMath xmlns:m="http://schemas.openxmlformats.org/officeDocument/2006/math">
                    <m:r>
                      <a:rPr lang="es-MX" b="1" i="1" smtClean="0">
                        <a:latin typeface="Cambria Math" panose="02040503050406030204" pitchFamily="18" charset="0"/>
                      </a:rPr>
                      <m:t>𝑫</m:t>
                    </m:r>
                    <m:r>
                      <a:rPr lang="es-MX" b="1" i="1">
                        <a:latin typeface="Cambria Math" panose="02040503050406030204" pitchFamily="18" charset="0"/>
                      </a:rPr>
                      <m:t>=</m:t>
                    </m:r>
                    <m:r>
                      <a:rPr lang="es-MX" b="1" i="1" smtClean="0">
                        <a:latin typeface="Cambria Math" panose="02040503050406030204" pitchFamily="18" charset="0"/>
                      </a:rPr>
                      <m:t>𝟎</m:t>
                    </m:r>
                  </m:oMath>
                </a14:m>
                <a:r>
                  <a:rPr lang="es-MX" dirty="0"/>
                  <a:t> , individuos sin tratamiento.</a:t>
                </a:r>
              </a:p>
              <a:p>
                <a:pPr algn="ctr"/>
                <a14:m>
                  <m:oMath xmlns:m="http://schemas.openxmlformats.org/officeDocument/2006/math">
                    <m:r>
                      <a:rPr lang="es-MX" b="1" i="1">
                        <a:latin typeface="Cambria Math" panose="02040503050406030204" pitchFamily="18" charset="0"/>
                      </a:rPr>
                      <m:t>𝑫</m:t>
                    </m:r>
                    <m:r>
                      <a:rPr lang="es-MX" b="1" i="1">
                        <a:latin typeface="Cambria Math" panose="02040503050406030204" pitchFamily="18" charset="0"/>
                      </a:rPr>
                      <m:t>=</m:t>
                    </m:r>
                    <m:r>
                      <a:rPr lang="es-MX" b="1" i="1" smtClean="0">
                        <a:latin typeface="Cambria Math" panose="02040503050406030204" pitchFamily="18" charset="0"/>
                      </a:rPr>
                      <m:t>𝟏</m:t>
                    </m:r>
                  </m:oMath>
                </a14:m>
                <a:r>
                  <a:rPr lang="es-MX" dirty="0"/>
                  <a:t> , individuos con tratamiento.</a:t>
                </a:r>
              </a:p>
              <a:p>
                <a:pPr algn="ctr"/>
                <a:endParaRPr lang="es-MX" dirty="0"/>
              </a:p>
              <a:p>
                <a:pPr algn="ctr"/>
                <a:r>
                  <a:rPr lang="es-MX" dirty="0"/>
                  <a:t>Conexión entre los mecanismos de elección individual y las variables independientes </a:t>
                </a:r>
                <a14:m>
                  <m:oMath xmlns:m="http://schemas.openxmlformats.org/officeDocument/2006/math">
                    <m:r>
                      <a:rPr lang="es-MX" b="1" i="1">
                        <a:latin typeface="Cambria Math" panose="02040503050406030204" pitchFamily="18" charset="0"/>
                      </a:rPr>
                      <m:t>𝑿</m:t>
                    </m:r>
                  </m:oMath>
                </a14:m>
                <a:r>
                  <a:rPr lang="es-MX" dirty="0"/>
                  <a:t> en (2) y (3).</a:t>
                </a:r>
              </a:p>
              <a:p>
                <a:pPr algn="ctr"/>
                <a:r>
                  <a:rPr lang="es-MX" dirty="0"/>
                  <a:t>Restricción: el mecanismo de elección debe incluir al menos un elemento en </a:t>
                </a:r>
                <a14:m>
                  <m:oMath xmlns:m="http://schemas.openxmlformats.org/officeDocument/2006/math">
                    <m:r>
                      <a:rPr lang="es-MX" b="1" i="1">
                        <a:latin typeface="Cambria Math" panose="02040503050406030204" pitchFamily="18" charset="0"/>
                      </a:rPr>
                      <m:t>𝒁</m:t>
                    </m:r>
                    <m:r>
                      <a:rPr lang="es-MX" b="1" i="1">
                        <a:latin typeface="Cambria Math" panose="02040503050406030204" pitchFamily="18" charset="0"/>
                      </a:rPr>
                      <m:t> </m:t>
                    </m:r>
                  </m:oMath>
                </a14:m>
                <a:r>
                  <a:rPr lang="es-MX" dirty="0"/>
                  <a:t>que no se encuentre en </a:t>
                </a:r>
                <a14:m>
                  <m:oMath xmlns:m="http://schemas.openxmlformats.org/officeDocument/2006/math">
                    <m:r>
                      <a:rPr lang="es-MX" b="1" i="1">
                        <a:latin typeface="Cambria Math" panose="02040503050406030204" pitchFamily="18" charset="0"/>
                      </a:rPr>
                      <m:t>𝑿</m:t>
                    </m:r>
                  </m:oMath>
                </a14:m>
                <a:r>
                  <a:rPr lang="es-MX" dirty="0"/>
                  <a:t>.</a:t>
                </a:r>
              </a:p>
            </p:txBody>
          </p:sp>
        </mc:Choice>
        <mc:Fallback xmlns="">
          <p:sp>
            <p:nvSpPr>
              <p:cNvPr id="2" name="CuadroTexto 1">
                <a:extLst>
                  <a:ext uri="{FF2B5EF4-FFF2-40B4-BE49-F238E27FC236}">
                    <a16:creationId xmlns:a16="http://schemas.microsoft.com/office/drawing/2014/main" id="{4AA45009-157D-448C-A2A8-6837E1AFAA71}"/>
                  </a:ext>
                </a:extLst>
              </p:cNvPr>
              <p:cNvSpPr txBox="1">
                <a:spLocks noRot="1" noChangeAspect="1" noMove="1" noResize="1" noEditPoints="1" noAdjustHandles="1" noChangeArrowheads="1" noChangeShapeType="1" noTextEdit="1"/>
              </p:cNvSpPr>
              <p:nvPr/>
            </p:nvSpPr>
            <p:spPr>
              <a:xfrm>
                <a:off x="947530" y="1030356"/>
                <a:ext cx="10296940" cy="5355312"/>
              </a:xfrm>
              <a:prstGeom prst="rect">
                <a:avLst/>
              </a:prstGeom>
              <a:blipFill>
                <a:blip r:embed="rId2"/>
                <a:stretch>
                  <a:fillRect l="-473" t="-569" r="-473" b="-796"/>
                </a:stretch>
              </a:blipFill>
            </p:spPr>
            <p:txBody>
              <a:bodyPr/>
              <a:lstStyle/>
              <a:p>
                <a:r>
                  <a:rPr lang="es-MX">
                    <a:noFill/>
                  </a:rPr>
                  <a:t> </a:t>
                </a:r>
              </a:p>
            </p:txBody>
          </p:sp>
        </mc:Fallback>
      </mc:AlternateContent>
    </p:spTree>
    <p:extLst>
      <p:ext uri="{BB962C8B-B14F-4D97-AF65-F5344CB8AC3E}">
        <p14:creationId xmlns:p14="http://schemas.microsoft.com/office/powerpoint/2010/main" val="2845204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EFAC7F32-B273-4D15-B6C2-23CD8E440C82}"/>
              </a:ext>
            </a:extLst>
          </p:cNvPr>
          <p:cNvSpPr>
            <a:spLocks noGrp="1"/>
          </p:cNvSpPr>
          <p:nvPr>
            <p:ph type="title"/>
          </p:nvPr>
        </p:nvSpPr>
        <p:spPr>
          <a:xfrm>
            <a:off x="148882" y="69705"/>
            <a:ext cx="10837169" cy="633679"/>
          </a:xfrm>
        </p:spPr>
        <p:txBody>
          <a:bodyPr/>
          <a:lstStyle/>
          <a:p>
            <a:r>
              <a:rPr lang="es-MX" b="1" dirty="0"/>
              <a:t>Método de estimación</a:t>
            </a:r>
          </a:p>
        </p:txBody>
      </p:sp>
      <p:graphicFrame>
        <p:nvGraphicFramePr>
          <p:cNvPr id="3" name="Diagrama 2">
            <a:extLst>
              <a:ext uri="{FF2B5EF4-FFF2-40B4-BE49-F238E27FC236}">
                <a16:creationId xmlns:a16="http://schemas.microsoft.com/office/drawing/2014/main" id="{803B5C3F-3EFF-44E0-B6DB-1E8E2F96E49C}"/>
              </a:ext>
            </a:extLst>
          </p:cNvPr>
          <p:cNvGraphicFramePr/>
          <p:nvPr>
            <p:extLst>
              <p:ext uri="{D42A27DB-BD31-4B8C-83A1-F6EECF244321}">
                <p14:modId xmlns:p14="http://schemas.microsoft.com/office/powerpoint/2010/main" val="2541213148"/>
              </p:ext>
            </p:extLst>
          </p:nvPr>
        </p:nvGraphicFramePr>
        <p:xfrm>
          <a:off x="2032000" y="1577009"/>
          <a:ext cx="8128000" cy="4561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4289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916C033-F4C1-4D49-94E5-C620661F1CB2}"/>
              </a:ext>
            </a:extLst>
          </p:cNvPr>
          <p:cNvSpPr>
            <a:spLocks noGrp="1"/>
          </p:cNvSpPr>
          <p:nvPr>
            <p:ph type="title"/>
          </p:nvPr>
        </p:nvSpPr>
        <p:spPr/>
        <p:txBody>
          <a:bodyPr/>
          <a:lstStyle/>
          <a:p>
            <a:r>
              <a:rPr lang="es-MX" b="1" dirty="0"/>
              <a:t>Base y Estimaciones</a:t>
            </a:r>
          </a:p>
        </p:txBody>
      </p:sp>
      <p:sp>
        <p:nvSpPr>
          <p:cNvPr id="3" name="Marcador de contenido 2">
            <a:extLst>
              <a:ext uri="{FF2B5EF4-FFF2-40B4-BE49-F238E27FC236}">
                <a16:creationId xmlns:a16="http://schemas.microsoft.com/office/drawing/2014/main" id="{6B63083D-3672-4BA6-8EB8-60694D50BF98}"/>
              </a:ext>
            </a:extLst>
          </p:cNvPr>
          <p:cNvSpPr>
            <a:spLocks noGrp="1"/>
          </p:cNvSpPr>
          <p:nvPr>
            <p:ph sz="quarter" idx="10"/>
          </p:nvPr>
        </p:nvSpPr>
        <p:spPr>
          <a:xfrm>
            <a:off x="461547" y="1762538"/>
            <a:ext cx="11268906" cy="4442447"/>
          </a:xfrm>
        </p:spPr>
        <p:txBody>
          <a:bodyPr numCol="2"/>
          <a:lstStyle/>
          <a:p>
            <a:pPr marL="342900" indent="-342900">
              <a:buFont typeface="Wingdings" panose="05000000000000000000" pitchFamily="2" charset="2"/>
              <a:buChar char="q"/>
            </a:pPr>
            <a:r>
              <a:rPr lang="es-MX" dirty="0">
                <a:latin typeface="+mn-lt"/>
              </a:rPr>
              <a:t>Base:</a:t>
            </a:r>
          </a:p>
          <a:p>
            <a:pPr marL="342900" indent="-342900">
              <a:buFont typeface="Wingdings" panose="05000000000000000000" pitchFamily="2" charset="2"/>
              <a:buChar char="§"/>
            </a:pPr>
            <a:r>
              <a:rPr lang="es-MX" dirty="0">
                <a:latin typeface="+mn-lt"/>
              </a:rPr>
              <a:t>Encuesta Nacional de Ingresos y Gastos de los Hogares (ENIGH), 2016.</a:t>
            </a:r>
          </a:p>
          <a:p>
            <a:pPr marL="342900" indent="-342900">
              <a:buFont typeface="Courier New" panose="02070309020205020404" pitchFamily="49" charset="0"/>
              <a:buChar char="o"/>
            </a:pPr>
            <a:r>
              <a:rPr lang="es-MX" dirty="0">
                <a:latin typeface="+mn-lt"/>
              </a:rPr>
              <a:t>Individuos que:</a:t>
            </a:r>
          </a:p>
          <a:p>
            <a:pPr marL="342900" indent="-342900">
              <a:buFont typeface="Wingdings" panose="05000000000000000000" pitchFamily="2" charset="2"/>
              <a:buChar char="§"/>
            </a:pPr>
            <a:r>
              <a:rPr lang="es-MX" dirty="0">
                <a:latin typeface="+mn-lt"/>
              </a:rPr>
              <a:t>Viven con sus padres al momento de levantar la encuesta,</a:t>
            </a:r>
          </a:p>
          <a:p>
            <a:pPr marL="342900" indent="-342900">
              <a:buFont typeface="Wingdings" panose="05000000000000000000" pitchFamily="2" charset="2"/>
              <a:buChar char="§"/>
            </a:pPr>
            <a:r>
              <a:rPr lang="es-MX" dirty="0">
                <a:latin typeface="+mn-lt"/>
              </a:rPr>
              <a:t>Reportan sueldos positivos,</a:t>
            </a:r>
          </a:p>
          <a:p>
            <a:pPr marL="342900" indent="-342900">
              <a:buFont typeface="Wingdings" panose="05000000000000000000" pitchFamily="2" charset="2"/>
              <a:buChar char="§"/>
            </a:pPr>
            <a:r>
              <a:rPr lang="es-MX" dirty="0">
                <a:latin typeface="+mn-lt"/>
              </a:rPr>
              <a:t>Entre 22 y 65 años,</a:t>
            </a:r>
          </a:p>
          <a:p>
            <a:pPr marL="342900" indent="-342900">
              <a:buFont typeface="Wingdings" panose="05000000000000000000" pitchFamily="2" charset="2"/>
              <a:buChar char="§"/>
            </a:pPr>
            <a:r>
              <a:rPr lang="es-MX" dirty="0">
                <a:latin typeface="+mn-lt"/>
              </a:rPr>
              <a:t>Trabajan más de 20 horas a la semana.</a:t>
            </a:r>
          </a:p>
          <a:p>
            <a:pPr marL="342900" indent="-342900">
              <a:buFont typeface="Wingdings" panose="05000000000000000000" pitchFamily="2" charset="2"/>
              <a:buChar char="§"/>
            </a:pPr>
            <a:endParaRPr lang="es-MX" dirty="0">
              <a:latin typeface="+mn-lt"/>
            </a:endParaRPr>
          </a:p>
          <a:p>
            <a:pPr marL="342900" indent="-342900">
              <a:buFont typeface="Wingdings" panose="05000000000000000000" pitchFamily="2" charset="2"/>
              <a:buChar char="§"/>
            </a:pPr>
            <a:endParaRPr lang="es-MX" dirty="0">
              <a:latin typeface="+mn-lt"/>
            </a:endParaRPr>
          </a:p>
          <a:p>
            <a:pPr marL="342900" indent="-342900">
              <a:buFont typeface="Wingdings" panose="05000000000000000000" pitchFamily="2" charset="2"/>
              <a:buChar char="§"/>
            </a:pPr>
            <a:endParaRPr lang="es-MX" dirty="0">
              <a:latin typeface="+mn-lt"/>
            </a:endParaRPr>
          </a:p>
          <a:p>
            <a:pPr marL="342900" indent="-342900">
              <a:buFont typeface="Wingdings" panose="05000000000000000000" pitchFamily="2" charset="2"/>
              <a:buChar char="q"/>
            </a:pPr>
            <a:r>
              <a:rPr lang="es-MX" dirty="0">
                <a:latin typeface="+mn-lt"/>
              </a:rPr>
              <a:t>Variables:</a:t>
            </a:r>
          </a:p>
          <a:p>
            <a:pPr marL="342900" indent="-342900">
              <a:buFont typeface="Wingdings" panose="05000000000000000000" pitchFamily="2" charset="2"/>
              <a:buChar char="§"/>
            </a:pPr>
            <a:r>
              <a:rPr lang="es-MX" dirty="0">
                <a:latin typeface="+mn-lt"/>
              </a:rPr>
              <a:t>Tratamiento,</a:t>
            </a:r>
          </a:p>
          <a:p>
            <a:pPr marL="342900" indent="-342900">
              <a:buFont typeface="Wingdings" panose="05000000000000000000" pitchFamily="2" charset="2"/>
              <a:buChar char="§"/>
            </a:pPr>
            <a:r>
              <a:rPr lang="es-MX" dirty="0">
                <a:latin typeface="+mn-lt"/>
              </a:rPr>
              <a:t>Salario del individuo,</a:t>
            </a:r>
          </a:p>
          <a:p>
            <a:pPr marL="342900" indent="-342900">
              <a:buFont typeface="Wingdings" panose="05000000000000000000" pitchFamily="2" charset="2"/>
              <a:buChar char="§"/>
            </a:pPr>
            <a:r>
              <a:rPr lang="es-MX" dirty="0">
                <a:latin typeface="+mn-lt"/>
              </a:rPr>
              <a:t>Edad,</a:t>
            </a:r>
          </a:p>
          <a:p>
            <a:pPr marL="342900" indent="-342900">
              <a:buFont typeface="Wingdings" panose="05000000000000000000" pitchFamily="2" charset="2"/>
              <a:buChar char="§"/>
            </a:pPr>
            <a:r>
              <a:rPr lang="es-MX" dirty="0">
                <a:latin typeface="+mn-lt"/>
              </a:rPr>
              <a:t>Experiencia,</a:t>
            </a:r>
          </a:p>
          <a:p>
            <a:pPr marL="342900" indent="-342900">
              <a:buFont typeface="Wingdings" panose="05000000000000000000" pitchFamily="2" charset="2"/>
              <a:buChar char="§"/>
            </a:pPr>
            <a:r>
              <a:rPr lang="es-MX" dirty="0">
                <a:latin typeface="+mn-lt"/>
              </a:rPr>
              <a:t>Experiencia al cuadrado,</a:t>
            </a:r>
          </a:p>
          <a:p>
            <a:pPr marL="342900" indent="-342900">
              <a:buFont typeface="Wingdings" panose="05000000000000000000" pitchFamily="2" charset="2"/>
              <a:buChar char="§"/>
            </a:pPr>
            <a:r>
              <a:rPr lang="es-MX">
                <a:latin typeface="+mn-lt"/>
              </a:rPr>
              <a:t>Tamaño del </a:t>
            </a:r>
            <a:r>
              <a:rPr lang="es-MX" dirty="0">
                <a:latin typeface="+mn-lt"/>
              </a:rPr>
              <a:t>hogar,</a:t>
            </a:r>
          </a:p>
          <a:p>
            <a:pPr marL="342900" indent="-342900">
              <a:buFont typeface="Wingdings" panose="05000000000000000000" pitchFamily="2" charset="2"/>
              <a:buChar char="§"/>
            </a:pPr>
            <a:r>
              <a:rPr lang="es-MX" dirty="0">
                <a:latin typeface="+mn-lt"/>
              </a:rPr>
              <a:t>Nivel de educación de la madre, y</a:t>
            </a:r>
          </a:p>
          <a:p>
            <a:pPr marL="342900" indent="-342900">
              <a:buFont typeface="Wingdings" panose="05000000000000000000" pitchFamily="2" charset="2"/>
              <a:buChar char="§"/>
            </a:pPr>
            <a:r>
              <a:rPr lang="es-MX" dirty="0">
                <a:latin typeface="+mn-lt"/>
              </a:rPr>
              <a:t>Nivel de educación del padre.</a:t>
            </a:r>
          </a:p>
          <a:p>
            <a:pPr marL="342900" indent="-342900">
              <a:buFont typeface="Wingdings" panose="05000000000000000000" pitchFamily="2" charset="2"/>
              <a:buChar char="§"/>
            </a:pPr>
            <a:endParaRPr lang="es-MX" dirty="0"/>
          </a:p>
          <a:p>
            <a:pPr marL="342900" indent="-342900">
              <a:buFont typeface="Wingdings" panose="05000000000000000000" pitchFamily="2" charset="2"/>
              <a:buChar char="q"/>
            </a:pPr>
            <a:endParaRPr lang="es-MX" dirty="0"/>
          </a:p>
        </p:txBody>
      </p:sp>
    </p:spTree>
    <p:extLst>
      <p:ext uri="{BB962C8B-B14F-4D97-AF65-F5344CB8AC3E}">
        <p14:creationId xmlns:p14="http://schemas.microsoft.com/office/powerpoint/2010/main" val="1876872425"/>
      </p:ext>
    </p:extLst>
  </p:cSld>
  <p:clrMapOvr>
    <a:masterClrMapping/>
  </p:clrMapOvr>
</p:sld>
</file>

<file path=ppt/theme/theme1.xml><?xml version="1.0" encoding="utf-8"?>
<a:theme xmlns:a="http://schemas.openxmlformats.org/drawingml/2006/main" name="MultiON Template 2017">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4" id="{6A9C8867-FE74-4A89-AA28-E5A45A6A808B}" vid="{9E2D7E81-5122-49F9-B8D5-796027A7768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4" id="{6A9C8867-FE74-4A89-AA28-E5A45A6A808B}" vid="{0001840D-14BF-4FDF-AA24-AC0CF389344F}"/>
    </a:ext>
  </a:extLst>
</a:theme>
</file>

<file path=ppt/theme/theme3.xml><?xml version="1.0" encoding="utf-8"?>
<a:theme xmlns:a="http://schemas.openxmlformats.org/drawingml/2006/main" name="4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4" id="{6A9C8867-FE74-4A89-AA28-E5A45A6A808B}" vid="{DE12E030-FF83-4964-9555-7F9B1224A926}"/>
    </a:ext>
  </a:extLst>
</a:theme>
</file>

<file path=docProps/app.xml><?xml version="1.0" encoding="utf-8"?>
<Properties xmlns="http://schemas.openxmlformats.org/officeDocument/2006/extended-properties" xmlns:vt="http://schemas.openxmlformats.org/officeDocument/2006/docPropsVTypes">
  <Template>Webinars MultiON</Template>
  <TotalTime>4229</TotalTime>
  <Words>1076</Words>
  <Application>Microsoft Office PowerPoint</Application>
  <PresentationFormat>Panorámica</PresentationFormat>
  <Paragraphs>137</Paragraphs>
  <Slides>19</Slides>
  <Notes>0</Notes>
  <HiddenSlides>0</HiddenSlides>
  <MMClips>0</MMClips>
  <ScaleCrop>false</ScaleCrop>
  <HeadingPairs>
    <vt:vector size="6" baseType="variant">
      <vt:variant>
        <vt:lpstr>Fuentes usadas</vt:lpstr>
      </vt:variant>
      <vt:variant>
        <vt:i4>6</vt:i4>
      </vt:variant>
      <vt:variant>
        <vt:lpstr>Tema</vt:lpstr>
      </vt:variant>
      <vt:variant>
        <vt:i4>3</vt:i4>
      </vt:variant>
      <vt:variant>
        <vt:lpstr>Títulos de diapositiva</vt:lpstr>
      </vt:variant>
      <vt:variant>
        <vt:i4>19</vt:i4>
      </vt:variant>
    </vt:vector>
  </HeadingPairs>
  <TitlesOfParts>
    <vt:vector size="28" baseType="lpstr">
      <vt:lpstr>Arial</vt:lpstr>
      <vt:lpstr>Calibri</vt:lpstr>
      <vt:lpstr>Calibri Light</vt:lpstr>
      <vt:lpstr>Cambria Math</vt:lpstr>
      <vt:lpstr>Courier New</vt:lpstr>
      <vt:lpstr>Wingdings</vt:lpstr>
      <vt:lpstr>MultiON Template 2017</vt:lpstr>
      <vt:lpstr>Tema de Office</vt:lpstr>
      <vt:lpstr>4_Tema de Office</vt:lpstr>
      <vt:lpstr>Presentación de PowerPoint</vt:lpstr>
      <vt:lpstr>Presentación de PowerPoint</vt:lpstr>
      <vt:lpstr>Introducción</vt:lpstr>
      <vt:lpstr>Introducción</vt:lpstr>
      <vt:lpstr>Problemas de medición</vt:lpstr>
      <vt:lpstr>Problemas de medición</vt:lpstr>
      <vt:lpstr>Método de estimación</vt:lpstr>
      <vt:lpstr>Método de estimación</vt:lpstr>
      <vt:lpstr>Base y Estimaciones</vt:lpstr>
      <vt:lpstr>Base y Estimaciones: variable latente</vt:lpstr>
      <vt:lpstr>Base y Estimaciones: características</vt:lpstr>
      <vt:lpstr>Base y Estimaciones: probit</vt:lpstr>
      <vt:lpstr>Base y Estimaciones: efectos marginales</vt:lpstr>
      <vt:lpstr>Base y Estimaciones: mínimos cuadrados ordinarios</vt:lpstr>
      <vt:lpstr>Base y Estimaciones: ATE</vt:lpstr>
      <vt:lpstr>Base y Estimaciones: ATE</vt:lpstr>
      <vt:lpstr>Base y Estimaciones: Propensity Score Matching</vt:lpstr>
      <vt:lpstr>Base y Estimaciones: comando heckman</vt:lpstr>
      <vt:lpstr>Conclusiones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Ingenieria</dc:creator>
  <cp:lastModifiedBy>Estadistica</cp:lastModifiedBy>
  <cp:revision>119</cp:revision>
  <dcterms:created xsi:type="dcterms:W3CDTF">2017-11-30T19:16:07Z</dcterms:created>
  <dcterms:modified xsi:type="dcterms:W3CDTF">2018-08-17T15:35:18Z</dcterms:modified>
</cp:coreProperties>
</file>