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6" r:id="rId1"/>
  </p:sldMasterIdLst>
  <p:sldIdLst>
    <p:sldId id="256" r:id="rId2"/>
    <p:sldId id="257" r:id="rId3"/>
    <p:sldId id="258" r:id="rId4"/>
    <p:sldId id="267" r:id="rId5"/>
    <p:sldId id="272" r:id="rId6"/>
    <p:sldId id="274" r:id="rId7"/>
    <p:sldId id="275" r:id="rId8"/>
    <p:sldId id="260" r:id="rId9"/>
    <p:sldId id="265" r:id="rId10"/>
    <p:sldId id="269" r:id="rId11"/>
    <p:sldId id="270" r:id="rId12"/>
    <p:sldId id="261" r:id="rId13"/>
    <p:sldId id="287" r:id="rId14"/>
    <p:sldId id="262" r:id="rId15"/>
    <p:sldId id="276" r:id="rId16"/>
    <p:sldId id="282" r:id="rId17"/>
    <p:sldId id="277" r:id="rId18"/>
    <p:sldId id="263" r:id="rId19"/>
    <p:sldId id="284" r:id="rId20"/>
    <p:sldId id="28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3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79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8/13/2018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9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57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4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1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7DE6118-2437-4B30-8E3C-4D2BE6020583}" type="datetimeFigureOut">
              <a:rPr lang="en-US" smtClean="0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59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1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t>8/13/2018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43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t>8/13/2018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95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t>8/13/2018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9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1824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7DE6118-2437-4B30-8E3C-4D2BE6020583}" type="datetimeFigureOut">
              <a:rPr lang="en-US" smtClean="0"/>
              <a:pPr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137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8166" y="2021426"/>
            <a:ext cx="9163254" cy="11730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cap="none" dirty="0" smtClean="0">
                <a:latin typeface="Arial Narrow" panose="020B0606020202030204" pitchFamily="34" charset="0"/>
              </a:rPr>
              <a:t>Measuring the preferences towards a market sharing option:</a:t>
            </a:r>
            <a:br>
              <a:rPr lang="en-US" sz="3200" cap="none" dirty="0" smtClean="0">
                <a:latin typeface="Arial Narrow" panose="020B0606020202030204" pitchFamily="34" charset="0"/>
              </a:rPr>
            </a:br>
            <a:r>
              <a:rPr lang="en-US" sz="3200" cap="none" dirty="0" smtClean="0">
                <a:latin typeface="Arial Narrow" panose="020B0606020202030204" pitchFamily="34" charset="0"/>
              </a:rPr>
              <a:t>an application of </a:t>
            </a:r>
            <a:r>
              <a:rPr lang="en-US" sz="3200" cap="none" dirty="0" err="1" smtClean="0">
                <a:latin typeface="Arial Narrow" panose="020B0606020202030204" pitchFamily="34" charset="0"/>
              </a:rPr>
              <a:t>DCA</a:t>
            </a:r>
            <a:r>
              <a:rPr lang="en-US" sz="3200" cap="none" dirty="0" smtClean="0">
                <a:latin typeface="Arial Narrow" panose="020B0606020202030204" pitchFamily="34" charset="0"/>
              </a:rPr>
              <a:t> and </a:t>
            </a:r>
            <a:r>
              <a:rPr lang="en-US" sz="3200" cap="none" dirty="0" err="1" smtClean="0">
                <a:latin typeface="Arial Narrow" panose="020B0606020202030204" pitchFamily="34" charset="0"/>
              </a:rPr>
              <a:t>LCA</a:t>
            </a:r>
            <a:endParaRPr lang="en-US" sz="3200" cap="none" dirty="0">
              <a:latin typeface="Arial Narrow" panose="020B0606020202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3344" y="4726379"/>
            <a:ext cx="9070848" cy="648674"/>
          </a:xfrm>
        </p:spPr>
        <p:txBody>
          <a:bodyPr>
            <a:normAutofit/>
          </a:bodyPr>
          <a:lstStyle/>
          <a:p>
            <a:r>
              <a:rPr lang="en-US" dirty="0" smtClean="0"/>
              <a:t>Research advance presented for the </a:t>
            </a:r>
            <a:r>
              <a:rPr lang="en-US" dirty="0" err="1" smtClean="0"/>
              <a:t>EUSMEX</a:t>
            </a:r>
            <a:r>
              <a:rPr lang="en-US" dirty="0" smtClean="0"/>
              <a:t> 2018 meeting </a:t>
            </a:r>
          </a:p>
          <a:p>
            <a:r>
              <a:rPr lang="en-US" dirty="0" smtClean="0"/>
              <a:t>Tlaxcala, Mexico. August 2018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600572" y="3395273"/>
            <a:ext cx="9070848" cy="1124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None/>
              <a:defRPr sz="1600" kern="1200" spc="8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b="1" dirty="0" smtClean="0"/>
              <a:t>By</a:t>
            </a:r>
          </a:p>
          <a:p>
            <a:pPr lvl="1" algn="l">
              <a:lnSpc>
                <a:spcPct val="150000"/>
              </a:lnSpc>
            </a:pPr>
            <a:r>
              <a:rPr lang="en-US" b="1" dirty="0" smtClean="0"/>
              <a:t>Sergio Colin Castillo, </a:t>
            </a:r>
            <a:r>
              <a:rPr lang="en-US" b="1" dirty="0" err="1" smtClean="0"/>
              <a:t>Naim</a:t>
            </a:r>
            <a:r>
              <a:rPr lang="en-US" b="1" dirty="0" smtClean="0"/>
              <a:t> </a:t>
            </a:r>
            <a:r>
              <a:rPr lang="en-US" b="1" dirty="0" err="1" smtClean="0"/>
              <a:t>Manríquez</a:t>
            </a:r>
            <a:r>
              <a:rPr lang="en-US" b="1" dirty="0" smtClean="0"/>
              <a:t> </a:t>
            </a:r>
            <a:r>
              <a:rPr lang="en-US" b="1" dirty="0" err="1" smtClean="0"/>
              <a:t>García</a:t>
            </a:r>
            <a:r>
              <a:rPr lang="en-US" b="1" dirty="0" smtClean="0"/>
              <a:t> (</a:t>
            </a:r>
            <a:r>
              <a:rPr lang="en-US" b="1" dirty="0" err="1" smtClean="0"/>
              <a:t>CISE-UADEC</a:t>
            </a:r>
            <a:r>
              <a:rPr lang="en-US" b="1" dirty="0" smtClean="0"/>
              <a:t>) </a:t>
            </a:r>
          </a:p>
          <a:p>
            <a:pPr lvl="1" algn="l">
              <a:lnSpc>
                <a:spcPct val="150000"/>
              </a:lnSpc>
            </a:pPr>
            <a:r>
              <a:rPr lang="en-US" b="1" dirty="0" smtClean="0"/>
              <a:t>Adan L. </a:t>
            </a:r>
            <a:r>
              <a:rPr lang="en-US" b="1" dirty="0" err="1" smtClean="0"/>
              <a:t>Martínez</a:t>
            </a:r>
            <a:r>
              <a:rPr lang="en-US" b="1" dirty="0" smtClean="0"/>
              <a:t> Cruz (</a:t>
            </a:r>
            <a:r>
              <a:rPr lang="en-US" b="1" dirty="0" err="1" smtClean="0"/>
              <a:t>CIDE</a:t>
            </a:r>
            <a:r>
              <a:rPr lang="en-US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418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680720"/>
                <a:ext cx="10629900" cy="537718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2400" dirty="0" smtClean="0"/>
                  <a:t>The </a:t>
                </a:r>
                <a:r>
                  <a:rPr lang="en-US" sz="2400" dirty="0"/>
                  <a:t>latent class logit choice probability that individual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chooses alternative j belonging to class g </a:t>
                </a:r>
                <a:r>
                  <a:rPr lang="en-US" sz="2400" dirty="0" smtClean="0"/>
                  <a:t>is:</a:t>
                </a:r>
                <a:endParaRPr lang="es-MX" sz="2400" dirty="0"/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𝑛𝑗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=</m:t>
                        </m:r>
                      </m:sub>
                    </m:sSub>
                    <m:f>
                      <m:fPr>
                        <m:ctrlPr>
                          <a:rPr lang="es-MX" sz="26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600">
                            <a:latin typeface="Cambria Math" panose="02040503050406030204" pitchFamily="18" charset="0"/>
                          </a:rPr>
                          <m:t>exp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MX" sz="2600" i="1">
                                <a:latin typeface="Cambria Math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es-MX" sz="26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𝑛𝑗</m:t>
                            </m:r>
                          </m:sub>
                        </m:s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limLoc m:val="subSup"/>
                            <m:ctrlPr>
                              <a:rPr lang="es-MX" sz="26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latin typeface="Cambria Math" panose="02040503050406030204" pitchFamily="18" charset="0"/>
                              </a:rPr>
                              <m:t>exp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MX" sz="2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es-MX" sz="26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6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p>
                                    <m:r>
                                      <a:rPr lang="en-US" sz="2600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𝑛𝑖</m:t>
                                </m:r>
                              </m:sub>
                            </m:s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  <m:r>
                      <a:rPr lang="en-US" sz="2600" i="1">
                        <a:latin typeface="Cambria Math" panose="02040503050406030204" pitchFamily="18" charset="0"/>
                      </a:rPr>
                      <m:t>, ∀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=1,2, …., 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600" dirty="0"/>
                  <a:t>                    (4</a:t>
                </a:r>
                <a:r>
                  <a:rPr lang="en-US" sz="2600" dirty="0" smtClean="0"/>
                  <a:t>)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2400" dirty="0"/>
                  <a:t>Then, in accordance with </a:t>
                </a:r>
                <a:r>
                  <a:rPr lang="en-US" sz="2400" dirty="0" err="1"/>
                  <a:t>Swait</a:t>
                </a:r>
                <a:r>
                  <a:rPr lang="en-US" sz="2400" dirty="0"/>
                  <a:t> (2007), the probability of individual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 in class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2400" dirty="0"/>
                  <a:t> can be expressed as:</a:t>
                </a:r>
                <a:endParaRPr lang="es-MX" sz="2400" dirty="0"/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𝑛𝑔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=</m:t>
                        </m:r>
                      </m:sub>
                    </m:sSub>
                    <m:f>
                      <m:fPr>
                        <m:ctrlPr>
                          <a:rPr lang="es-MX" sz="26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600">
                            <a:latin typeface="Cambria Math" panose="02040503050406030204" pitchFamily="18" charset="0"/>
                          </a:rPr>
                          <m:t>exp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MX" sz="2600" i="1">
                                <a:latin typeface="Cambria Math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es-MX" sz="26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p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  <m:sSub>
                          <m:sSubPr>
                            <m:ctrlPr>
                              <a:rPr lang="es-MX" sz="2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limLoc m:val="subSup"/>
                            <m:ctrlPr>
                              <a:rPr lang="es-MX" sz="26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latin typeface="Cambria Math" panose="02040503050406030204" pitchFamily="18" charset="0"/>
                              </a:rPr>
                              <m:t>exp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MX" sz="2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es-MX" sz="26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6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p>
                                    <m:r>
                                      <a:rPr lang="en-US" sz="2600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s-MX" sz="2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sz="2600" dirty="0"/>
                  <a:t>                   (5)</a:t>
                </a:r>
                <a:endParaRPr lang="es-MX" sz="2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s-MX" sz="2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s-MX" sz="2000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680720"/>
                <a:ext cx="10629900" cy="5377180"/>
              </a:xfrm>
              <a:blipFill>
                <a:blip r:embed="rId2"/>
                <a:stretch>
                  <a:fillRect l="-860" r="-86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67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613775" y="607824"/>
                <a:ext cx="10935222" cy="5705293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2400" dirty="0"/>
                  <a:t>Combining conditional choice equation (4) and membership classiﬁcation equation (5), the unconditional probability of choosing alternative </a:t>
                </a:r>
                <a14:m>
                  <m:oMath xmlns:m="http://schemas.openxmlformats.org/officeDocument/2006/math">
                    <m:r>
                      <a:rPr lang="en-US" sz="2400" b="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is given as</a:t>
                </a:r>
                <a:r>
                  <a:rPr lang="en-US" sz="2400" dirty="0" smtClean="0"/>
                  <a:t>: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𝑛𝑗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= </m:t>
                        </m:r>
                      </m:sub>
                    </m:sSub>
                    <m:nary>
                      <m:naryPr>
                        <m:chr m:val="∑"/>
                        <m:limLoc m:val="undOvr"/>
                        <m:ctrlPr>
                          <a:rPr lang="es-MX" sz="24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</m:sup>
                      <m:e>
                        <m:sSub>
                          <m:sSubPr>
                            <m:ctrlPr>
                              <a:rPr lang="es-MX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𝑛𝑗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  <m:sSub>
                          <m:sSubPr>
                            <m:ctrlPr>
                              <a:rPr lang="es-MX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𝑛𝑔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nary>
                      <m:naryPr>
                        <m:chr m:val="∑"/>
                        <m:limLoc m:val="undOvr"/>
                        <m:ctrlPr>
                          <a:rPr lang="es-MX" sz="24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</m:sup>
                      <m:e>
                        <m:d>
                          <m:dPr>
                            <m:begChr m:val="{"/>
                            <m:endChr m:val="}"/>
                            <m:ctrlPr>
                              <a:rPr lang="es-MX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MX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exp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s-MX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sSup>
                                      <m:sSupPr>
                                        <m:ctrlPr>
                                          <a:rPr lang="es-MX" sz="24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𝑛𝑗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es-MX" sz="2400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𝐽</m:t>
                                    </m:r>
                                  </m:sup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latin typeface="Cambria Math" panose="02040503050406030204" pitchFamily="18" charset="0"/>
                                      </a:rPr>
                                      <m:t>exp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s-MX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sSup>
                                          <m:sSupPr>
                                            <m:ctrlPr>
                                              <a:rPr lang="es-MX" sz="2400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𝛽</m:t>
                                            </m:r>
                                          </m:e>
                                          <m:sup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𝑛𝑖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den>
                            </m:f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f>
                              <m:fPr>
                                <m:ctrlPr>
                                  <a:rPr lang="es-MX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exp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s-MX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sSup>
                                      <m:sSupPr>
                                        <m:ctrlPr>
                                          <a:rPr lang="es-MX" sz="24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s-MX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nary>
                                  <m:naryPr>
                                    <m:chr m:val="∑"/>
                                    <m:limLoc m:val="subSup"/>
                                    <m:ctrlPr>
                                      <a:rPr lang="es-MX" sz="2400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</m:sup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latin typeface="Cambria Math" panose="02040503050406030204" pitchFamily="18" charset="0"/>
                                      </a:rPr>
                                      <m:t>exp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s-MX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sSup>
                                          <m:sSupPr>
                                            <m:ctrlPr>
                                              <a:rPr lang="es-MX" sz="2400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𝛼</m:t>
                                            </m:r>
                                          </m:e>
                                          <m:sup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s-MX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US" sz="2400" dirty="0"/>
                  <a:t>        (6</a:t>
                </a:r>
                <a:r>
                  <a:rPr lang="en-US" sz="2400" dirty="0" smtClean="0"/>
                  <a:t>)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2400" dirty="0"/>
                  <a:t>Therefore, the central issue in the LC model is how to determine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/>
                  <a:t>. The most common criteria to determine G are </a:t>
                </a:r>
                <a:r>
                  <a:rPr lang="en-US" sz="2400" dirty="0" smtClean="0"/>
                  <a:t>AIC and BIC criterion:</a:t>
                </a:r>
              </a:p>
              <a:p>
                <a:pPr marL="0" indent="0">
                  <a:buNone/>
                </a:pPr>
                <a:endParaRPr lang="en-US" sz="28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𝐴𝐼𝐶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𝑙𝑛</m:t>
                      </m:r>
                      <m:sSub>
                        <m:sSubPr>
                          <m:ctrlPr>
                            <a:rPr lang="es-MX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MX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</m:oMath>
                  </m:oMathPara>
                </a14:m>
                <a:endParaRPr lang="es-MX" sz="28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                             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𝐵𝐼𝐶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=−2</m:t>
                    </m:r>
                    <m:sSub>
                      <m:sSubPr>
                        <m:ctrlPr>
                          <a:rPr lang="es-MX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𝑙𝑛𝐿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𝑙𝑛𝑁</m:t>
                    </m:r>
                  </m:oMath>
                </a14:m>
                <a:r>
                  <a:rPr lang="en-US" sz="2400" dirty="0"/>
                  <a:t>                        (7)</a:t>
                </a:r>
                <a:endParaRPr lang="es-MX" sz="2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s-MX" sz="2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s-MX" sz="20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3775" y="607824"/>
                <a:ext cx="10935222" cy="5705293"/>
              </a:xfrm>
              <a:blipFill>
                <a:blip r:embed="rId2"/>
                <a:stretch>
                  <a:fillRect l="-892" r="-83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00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546100"/>
            <a:ext cx="10058400" cy="685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Data: </a:t>
            </a:r>
            <a:r>
              <a:rPr lang="en-US" sz="2800" b="1" i="1" dirty="0"/>
              <a:t>Choice of the attributes and their </a:t>
            </a:r>
            <a:r>
              <a:rPr lang="en-US" sz="2800" b="1" i="1" dirty="0" smtClean="0"/>
              <a:t>levels</a:t>
            </a:r>
            <a:endParaRPr lang="es-MX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1231900"/>
            <a:ext cx="10058400" cy="5029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A </a:t>
            </a:r>
            <a:r>
              <a:rPr lang="en-US" sz="2400" dirty="0"/>
              <a:t>ﬁrst step for the </a:t>
            </a:r>
            <a:r>
              <a:rPr lang="en-US" sz="2400" dirty="0" smtClean="0"/>
              <a:t>DCE </a:t>
            </a:r>
            <a:r>
              <a:rPr lang="en-US" sz="2400" dirty="0"/>
              <a:t>was to choose the attributes and their associated levels. </a:t>
            </a:r>
            <a:endParaRPr lang="en-US" sz="24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For </a:t>
            </a:r>
            <a:r>
              <a:rPr lang="en-US" sz="2400" dirty="0"/>
              <a:t>collecting data, we have made a </a:t>
            </a:r>
            <a:r>
              <a:rPr lang="en-US" sz="2400" dirty="0" smtClean="0"/>
              <a:t>questionnaire: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The </a:t>
            </a:r>
            <a:r>
              <a:rPr lang="en-US" sz="2400" dirty="0"/>
              <a:t>ﬁrst part was dedicated to general questions regarding the farmer’s </a:t>
            </a:r>
            <a:r>
              <a:rPr lang="en-US" sz="2400" dirty="0" smtClean="0"/>
              <a:t>context</a:t>
            </a:r>
            <a:r>
              <a:rPr lang="es-MX" sz="2400" dirty="0" smtClean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The </a:t>
            </a:r>
            <a:r>
              <a:rPr lang="en-US" sz="2400" dirty="0"/>
              <a:t>rest of the survey was the discrete choice experiment using illustrated slides and describing in detail </a:t>
            </a:r>
            <a:r>
              <a:rPr lang="en-US" sz="2400" dirty="0" smtClean="0"/>
              <a:t>the </a:t>
            </a:r>
            <a:r>
              <a:rPr lang="en-US" sz="2400" dirty="0"/>
              <a:t>attributes. </a:t>
            </a:r>
            <a:endParaRPr lang="es-MX" sz="2400" dirty="0"/>
          </a:p>
        </p:txBody>
      </p:sp>
      <p:graphicFrame>
        <p:nvGraphicFramePr>
          <p:cNvPr id="4" name="Marcador de contenid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3065354"/>
              </p:ext>
            </p:extLst>
          </p:nvPr>
        </p:nvGraphicFramePr>
        <p:xfrm>
          <a:off x="933450" y="1231900"/>
          <a:ext cx="10352617" cy="4394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5150">
                  <a:extLst>
                    <a:ext uri="{9D8B030D-6E8A-4147-A177-3AD203B41FA5}">
                      <a16:colId xmlns:a16="http://schemas.microsoft.com/office/drawing/2014/main" xmlns="" val="3032375934"/>
                    </a:ext>
                  </a:extLst>
                </a:gridCol>
                <a:gridCol w="4707467">
                  <a:extLst>
                    <a:ext uri="{9D8B030D-6E8A-4147-A177-3AD203B41FA5}">
                      <a16:colId xmlns:a16="http://schemas.microsoft.com/office/drawing/2014/main" xmlns="" val="331168764"/>
                    </a:ext>
                  </a:extLst>
                </a:gridCol>
              </a:tblGrid>
              <a:tr h="59357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Table </a:t>
                      </a:r>
                      <a:r>
                        <a:rPr lang="en-US" sz="2200" dirty="0" smtClean="0">
                          <a:effectLst/>
                        </a:rPr>
                        <a:t>1</a:t>
                      </a:r>
                      <a:r>
                        <a:rPr lang="en-US" sz="2200" dirty="0">
                          <a:effectLst/>
                        </a:rPr>
                        <a:t>. Attributes and attribute levels used in the choice experiment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8333801"/>
                  </a:ext>
                </a:extLst>
              </a:tr>
              <a:tr h="289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Attribute</a:t>
                      </a:r>
                      <a:endParaRPr lang="es-MX" sz="2200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Levels</a:t>
                      </a:r>
                      <a:endParaRPr lang="es-MX" sz="2200" b="1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86886387"/>
                  </a:ext>
                </a:extLst>
              </a:tr>
              <a:tr h="323592">
                <a:tc rowSpan="2">
                  <a:txBody>
                    <a:bodyPr/>
                    <a:lstStyle/>
                    <a:p>
                      <a:pPr marL="457200" lvl="1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2200" dirty="0">
                          <a:effectLst/>
                        </a:rPr>
                        <a:t>Use of agrochemicals         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914400" lvl="1" indent="-4572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200" dirty="0">
                          <a:effectLst/>
                        </a:rPr>
                        <a:t>No use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284271765"/>
                  </a:ext>
                </a:extLst>
              </a:tr>
              <a:tr h="37098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 smtClean="0">
                          <a:effectLst/>
                        </a:rPr>
                        <a:t>2.</a:t>
                      </a:r>
                      <a:r>
                        <a:rPr lang="en-US" sz="2200" baseline="0" dirty="0" smtClean="0">
                          <a:effectLst/>
                        </a:rPr>
                        <a:t>  </a:t>
                      </a:r>
                      <a:r>
                        <a:rPr lang="en-US" sz="2200" dirty="0" smtClean="0">
                          <a:effectLst/>
                        </a:rPr>
                        <a:t>Use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450315180"/>
                  </a:ext>
                </a:extLst>
              </a:tr>
              <a:tr h="321733">
                <a:tc rowSpan="2">
                  <a:txBody>
                    <a:bodyPr/>
                    <a:lstStyle/>
                    <a:p>
                      <a:pPr marL="457200" lvl="1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2200" dirty="0">
                          <a:effectLst/>
                        </a:rPr>
                        <a:t>Management with government aid 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914400" lvl="1" indent="-4572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200" dirty="0">
                          <a:effectLst/>
                        </a:rPr>
                        <a:t>Not management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915587357"/>
                  </a:ext>
                </a:extLst>
              </a:tr>
              <a:tr h="31312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 smtClean="0">
                          <a:effectLst/>
                        </a:rPr>
                        <a:t>2.</a:t>
                      </a:r>
                      <a:r>
                        <a:rPr lang="en-US" sz="2200" baseline="0" dirty="0" smtClean="0">
                          <a:effectLst/>
                        </a:rPr>
                        <a:t>  </a:t>
                      </a:r>
                      <a:r>
                        <a:rPr lang="en-US" sz="2200" dirty="0" smtClean="0">
                          <a:effectLst/>
                        </a:rPr>
                        <a:t>Management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4170230327"/>
                  </a:ext>
                </a:extLst>
              </a:tr>
              <a:tr h="318347">
                <a:tc rowSpan="2">
                  <a:txBody>
                    <a:bodyPr/>
                    <a:lstStyle/>
                    <a:p>
                      <a:pPr marL="457200" lvl="1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2200" dirty="0">
                          <a:effectLst/>
                        </a:rPr>
                        <a:t>Cooperative Scheme 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914400" lvl="1" indent="-4572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200" dirty="0">
                          <a:effectLst/>
                        </a:rPr>
                        <a:t>Cooperative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204342750"/>
                  </a:ext>
                </a:extLst>
              </a:tr>
              <a:tr h="38438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 smtClean="0">
                          <a:effectLst/>
                        </a:rPr>
                        <a:t>2.   No </a:t>
                      </a:r>
                      <a:r>
                        <a:rPr lang="en-US" sz="2200" dirty="0">
                          <a:effectLst/>
                        </a:rPr>
                        <a:t>cooperative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738856060"/>
                  </a:ext>
                </a:extLst>
              </a:tr>
              <a:tr h="323592">
                <a:tc rowSpan="2">
                  <a:txBody>
                    <a:bodyPr/>
                    <a:lstStyle/>
                    <a:p>
                      <a:pPr marL="457200" lvl="1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2200" dirty="0">
                          <a:effectLst/>
                        </a:rPr>
                        <a:t>Price increase of a 30%   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914400" lvl="1" indent="-4572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200" dirty="0">
                          <a:effectLst/>
                        </a:rPr>
                        <a:t>Increase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323488343"/>
                  </a:ext>
                </a:extLst>
              </a:tr>
              <a:tr h="28617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 smtClean="0">
                          <a:effectLst/>
                        </a:rPr>
                        <a:t>2.   No </a:t>
                      </a:r>
                      <a:r>
                        <a:rPr lang="en-US" sz="2200" dirty="0">
                          <a:effectLst/>
                        </a:rPr>
                        <a:t>increase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441853464"/>
                  </a:ext>
                </a:extLst>
              </a:tr>
              <a:tr h="323592">
                <a:tc rowSpan="2">
                  <a:txBody>
                    <a:bodyPr/>
                    <a:lstStyle/>
                    <a:p>
                      <a:pPr marL="457200" lvl="1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2200" dirty="0">
                          <a:effectLst/>
                        </a:rPr>
                        <a:t>Price reduction of a 10%      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914400" lvl="1" indent="-4572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200" dirty="0">
                          <a:effectLst/>
                        </a:rPr>
                        <a:t>Reduction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32677105"/>
                  </a:ext>
                </a:extLst>
              </a:tr>
              <a:tr h="33977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dirty="0" smtClean="0">
                          <a:effectLst/>
                        </a:rPr>
                        <a:t>2.   No </a:t>
                      </a:r>
                      <a:r>
                        <a:rPr lang="en-US" sz="2200" dirty="0">
                          <a:effectLst/>
                        </a:rPr>
                        <a:t>reduction</a:t>
                      </a:r>
                      <a:endParaRPr lang="es-MX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520373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22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320280"/>
              </p:ext>
            </p:extLst>
          </p:nvPr>
        </p:nvGraphicFramePr>
        <p:xfrm>
          <a:off x="804334" y="369488"/>
          <a:ext cx="10608734" cy="58568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2334">
                  <a:extLst>
                    <a:ext uri="{9D8B030D-6E8A-4147-A177-3AD203B41FA5}">
                      <a16:colId xmlns:a16="http://schemas.microsoft.com/office/drawing/2014/main" xmlns="" val="3764438894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xmlns="" val="4230134209"/>
                    </a:ext>
                  </a:extLst>
                </a:gridCol>
                <a:gridCol w="1532466">
                  <a:extLst>
                    <a:ext uri="{9D8B030D-6E8A-4147-A177-3AD203B41FA5}">
                      <a16:colId xmlns:a16="http://schemas.microsoft.com/office/drawing/2014/main" xmlns="" val="4004534826"/>
                    </a:ext>
                  </a:extLst>
                </a:gridCol>
                <a:gridCol w="2226734">
                  <a:extLst>
                    <a:ext uri="{9D8B030D-6E8A-4147-A177-3AD203B41FA5}">
                      <a16:colId xmlns:a16="http://schemas.microsoft.com/office/drawing/2014/main" xmlns="" val="2489277439"/>
                    </a:ext>
                  </a:extLst>
                </a:gridCol>
              </a:tblGrid>
              <a:tr h="355439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Table </a:t>
                      </a:r>
                      <a:r>
                        <a:rPr lang="en-US" sz="1800" dirty="0" smtClean="0">
                          <a:effectLst/>
                        </a:rPr>
                        <a:t>6. </a:t>
                      </a:r>
                      <a:r>
                        <a:rPr lang="en-US" sz="1800" dirty="0">
                          <a:effectLst/>
                        </a:rPr>
                        <a:t>Estimates of the conditional logit model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5161268"/>
                  </a:ext>
                </a:extLst>
              </a:tr>
              <a:tr h="4034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Variables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Entire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Traditional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Organic farmers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extLst>
                  <a:ext uri="{0D108BD9-81ED-4DB2-BD59-A6C34878D82A}">
                    <a16:rowId xmlns:a16="http://schemas.microsoft.com/office/drawing/2014/main" xmlns="" val="2770836710"/>
                  </a:ext>
                </a:extLst>
              </a:tr>
              <a:tr h="53796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Use of </a:t>
                      </a:r>
                      <a:r>
                        <a:rPr lang="en-US" sz="1800" dirty="0" smtClean="0">
                          <a:effectLst/>
                        </a:rPr>
                        <a:t>agrochemicals </a:t>
                      </a:r>
                      <a:r>
                        <a:rPr lang="en-US" sz="1800" dirty="0">
                          <a:effectLst/>
                        </a:rPr>
                        <a:t>(1 = No use, 0 = Use)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0.964*** </a:t>
                      </a: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(</a:t>
                      </a:r>
                      <a:r>
                        <a:rPr lang="en-US" sz="1800" b="1" dirty="0">
                          <a:effectLst/>
                        </a:rPr>
                        <a:t>0.121) 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-0.335         (0.236)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2.847*** </a:t>
                      </a: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(</a:t>
                      </a:r>
                      <a:r>
                        <a:rPr lang="en-US" sz="1800" b="1" dirty="0">
                          <a:effectLst/>
                        </a:rPr>
                        <a:t>0.278)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extLst>
                  <a:ext uri="{0D108BD9-81ED-4DB2-BD59-A6C34878D82A}">
                    <a16:rowId xmlns:a16="http://schemas.microsoft.com/office/drawing/2014/main" xmlns="" val="2983650222"/>
                  </a:ext>
                </a:extLst>
              </a:tr>
              <a:tr h="77812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Management with government aid (1 = Not management, </a:t>
                      </a:r>
                      <a:r>
                        <a:rPr lang="en-US" sz="1800" dirty="0" smtClean="0">
                          <a:effectLst/>
                        </a:rPr>
                        <a:t>0 </a:t>
                      </a:r>
                      <a:r>
                        <a:rPr lang="en-US" sz="1800" dirty="0">
                          <a:effectLst/>
                        </a:rPr>
                        <a:t>= management)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0.356** </a:t>
                      </a: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(</a:t>
                      </a:r>
                      <a:r>
                        <a:rPr lang="en-US" sz="1800" b="1" dirty="0">
                          <a:effectLst/>
                        </a:rPr>
                        <a:t>0.118)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1.206*** </a:t>
                      </a: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(</a:t>
                      </a:r>
                      <a:r>
                        <a:rPr lang="en-US" sz="1800" b="1" dirty="0">
                          <a:effectLst/>
                        </a:rPr>
                        <a:t>0.287)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0.991</a:t>
                      </a:r>
                      <a:r>
                        <a:rPr lang="en-US" sz="1800" b="1" dirty="0" smtClean="0">
                          <a:effectLst/>
                        </a:rPr>
                        <a:t>***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(</a:t>
                      </a:r>
                      <a:r>
                        <a:rPr lang="en-US" sz="1800" b="1" dirty="0">
                          <a:effectLst/>
                        </a:rPr>
                        <a:t>0.166)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extLst>
                  <a:ext uri="{0D108BD9-81ED-4DB2-BD59-A6C34878D82A}">
                    <a16:rowId xmlns:a16="http://schemas.microsoft.com/office/drawing/2014/main" xmlns="" val="4023006520"/>
                  </a:ext>
                </a:extLst>
              </a:tr>
              <a:tr h="757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Cooperative Scheme (1 = Cooperative, 0 = no cooperative)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1.009*** </a:t>
                      </a: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(</a:t>
                      </a:r>
                      <a:r>
                        <a:rPr lang="en-US" sz="1800" b="1" dirty="0">
                          <a:effectLst/>
                        </a:rPr>
                        <a:t>0.124)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0.262 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0.237)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2.439</a:t>
                      </a:r>
                      <a:r>
                        <a:rPr lang="en-US" sz="1800" b="1" dirty="0" smtClean="0">
                          <a:effectLst/>
                        </a:rPr>
                        <a:t>***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(</a:t>
                      </a:r>
                      <a:r>
                        <a:rPr lang="en-US" sz="1800" b="1" dirty="0">
                          <a:effectLst/>
                        </a:rPr>
                        <a:t>0.276)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extLst>
                  <a:ext uri="{0D108BD9-81ED-4DB2-BD59-A6C34878D82A}">
                    <a16:rowId xmlns:a16="http://schemas.microsoft.com/office/drawing/2014/main" xmlns="" val="3817006845"/>
                  </a:ext>
                </a:extLst>
              </a:tr>
              <a:tr h="63402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Price increase of a 30% </a:t>
                      </a: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1= Increase, 0 = No increase)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0.572*** </a:t>
                      </a: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(</a:t>
                      </a:r>
                      <a:r>
                        <a:rPr lang="en-US" sz="1800" b="1" dirty="0">
                          <a:effectLst/>
                        </a:rPr>
                        <a:t>0.150)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1.083</a:t>
                      </a:r>
                      <a:r>
                        <a:rPr lang="en-US" sz="1800" b="1" dirty="0" smtClean="0">
                          <a:effectLst/>
                        </a:rPr>
                        <a:t>***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(</a:t>
                      </a:r>
                      <a:r>
                        <a:rPr lang="en-US" sz="1800" b="1" dirty="0">
                          <a:effectLst/>
                        </a:rPr>
                        <a:t>0.253)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0.0048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0.227)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extLst>
                  <a:ext uri="{0D108BD9-81ED-4DB2-BD59-A6C34878D82A}">
                    <a16:rowId xmlns:a16="http://schemas.microsoft.com/office/drawing/2014/main" xmlns="" val="104305311"/>
                  </a:ext>
                </a:extLst>
              </a:tr>
              <a:tr h="6628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Price reduction of a 10% 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(1 = Reduction, 0 = no reduction)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-0.336* </a:t>
                      </a:r>
                      <a:endParaRPr lang="en-US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(</a:t>
                      </a:r>
                      <a:r>
                        <a:rPr lang="en-US" sz="1800" b="1" dirty="0">
                          <a:effectLst/>
                        </a:rPr>
                        <a:t>0.138)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-2.053*** (0.348)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-0.108        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0.180)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extLst>
                  <a:ext uri="{0D108BD9-81ED-4DB2-BD59-A6C34878D82A}">
                    <a16:rowId xmlns:a16="http://schemas.microsoft.com/office/drawing/2014/main" xmlns="" val="2105576200"/>
                  </a:ext>
                </a:extLst>
              </a:tr>
              <a:tr h="288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1314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504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810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extLst>
                  <a:ext uri="{0D108BD9-81ED-4DB2-BD59-A6C34878D82A}">
                    <a16:rowId xmlns:a16="http://schemas.microsoft.com/office/drawing/2014/main" xmlns="" val="3033604902"/>
                  </a:ext>
                </a:extLst>
              </a:tr>
              <a:tr h="288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Log likelihood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-705.59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-370.61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-221.54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extLst>
                  <a:ext uri="{0D108BD9-81ED-4DB2-BD59-A6C34878D82A}">
                    <a16:rowId xmlns:a16="http://schemas.microsoft.com/office/drawing/2014/main" xmlns="" val="2426415172"/>
                  </a:ext>
                </a:extLst>
              </a:tr>
              <a:tr h="2523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adj. R-</a:t>
                      </a:r>
                      <a:r>
                        <a:rPr lang="en-US" sz="1800" dirty="0" err="1">
                          <a:effectLst/>
                        </a:rPr>
                        <a:t>sq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0.1043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0.2668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0.2368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extLst>
                  <a:ext uri="{0D108BD9-81ED-4DB2-BD59-A6C34878D82A}">
                    <a16:rowId xmlns:a16="http://schemas.microsoft.com/office/drawing/2014/main" xmlns="" val="1057074249"/>
                  </a:ext>
                </a:extLst>
              </a:tr>
              <a:tr h="25239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Standard errors in parentheses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3758097"/>
                  </a:ext>
                </a:extLst>
              </a:tr>
              <a:tr h="50478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Note: *, ** and *** indicate statistical signiﬁcance at the 90%, 95% and 99% levels, respectively.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213" marR="33213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9967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8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10058400" cy="695960"/>
          </a:xfrm>
        </p:spPr>
        <p:txBody>
          <a:bodyPr>
            <a:normAutofit/>
          </a:bodyPr>
          <a:lstStyle/>
          <a:p>
            <a:r>
              <a:rPr lang="es-MX" sz="2800" b="1" dirty="0" err="1" smtClean="0"/>
              <a:t>Results</a:t>
            </a:r>
            <a:endParaRPr lang="es-MX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2000" y="949960"/>
            <a:ext cx="10363200" cy="393192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/>
              <a:t>To compare </a:t>
            </a:r>
            <a:r>
              <a:rPr lang="en-US" sz="2400" dirty="0" smtClean="0"/>
              <a:t>LC models </a:t>
            </a:r>
            <a:r>
              <a:rPr lang="en-US" sz="2400" dirty="0"/>
              <a:t>and determine </a:t>
            </a:r>
            <a:r>
              <a:rPr lang="en-US" sz="2400" dirty="0" smtClean="0"/>
              <a:t>the number </a:t>
            </a:r>
            <a:r>
              <a:rPr lang="en-US" sz="2400" dirty="0"/>
              <a:t>of classes, we </a:t>
            </a:r>
            <a:r>
              <a:rPr lang="en-US" sz="2400" dirty="0" smtClean="0"/>
              <a:t>used: AIC </a:t>
            </a:r>
            <a:r>
              <a:rPr lang="en-US" sz="2400" dirty="0"/>
              <a:t>and </a:t>
            </a:r>
            <a:r>
              <a:rPr lang="en-US" sz="2400" dirty="0" smtClean="0"/>
              <a:t>BIC criterions.  </a:t>
            </a:r>
            <a:endParaRPr lang="es-MX" dirty="0" smtClean="0"/>
          </a:p>
          <a:p>
            <a:endParaRPr lang="es-MX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63614"/>
              </p:ext>
            </p:extLst>
          </p:nvPr>
        </p:nvGraphicFramePr>
        <p:xfrm>
          <a:off x="762000" y="2222500"/>
          <a:ext cx="4965700" cy="3848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7600">
                  <a:extLst>
                    <a:ext uri="{9D8B030D-6E8A-4147-A177-3AD203B41FA5}">
                      <a16:colId xmlns:a16="http://schemas.microsoft.com/office/drawing/2014/main" xmlns="" val="360959188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218181991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xmlns="" val="4185524656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14911147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087140487"/>
                    </a:ext>
                  </a:extLst>
                </a:gridCol>
              </a:tblGrid>
              <a:tr h="1042251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Table 2. AIC and BIC values for diﬀerent numbers of classes (without membership)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8907262"/>
                  </a:ext>
                </a:extLst>
              </a:tr>
              <a:tr h="104318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Number of classes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Traditional farmers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Organic farmers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5534352"/>
                  </a:ext>
                </a:extLst>
              </a:tr>
              <a:tr h="59691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BIC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AIC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BIC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AIC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extLst>
                  <a:ext uri="{0D108BD9-81ED-4DB2-BD59-A6C34878D82A}">
                    <a16:rowId xmlns:a16="http://schemas.microsoft.com/office/drawing/2014/main" xmlns="" val="1862680748"/>
                  </a:ext>
                </a:extLst>
              </a:tr>
              <a:tr h="596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2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231.95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219.96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</a:rPr>
                        <a:t>166.13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b="1" dirty="0">
                          <a:effectLst/>
                        </a:rPr>
                        <a:t>146.25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988293915"/>
                  </a:ext>
                </a:extLst>
              </a:tr>
              <a:tr h="56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3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245.38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226.73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185.58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</a:rPr>
                        <a:t>154.87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extLst>
                  <a:ext uri="{0D108BD9-81ED-4DB2-BD59-A6C34878D82A}">
                    <a16:rowId xmlns:a16="http://schemas.microsoft.com/office/drawing/2014/main" xmlns="" val="370199091"/>
                  </a:ext>
                </a:extLst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037863"/>
              </p:ext>
            </p:extLst>
          </p:nvPr>
        </p:nvGraphicFramePr>
        <p:xfrm>
          <a:off x="6261100" y="2222500"/>
          <a:ext cx="4965700" cy="3848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7600">
                  <a:extLst>
                    <a:ext uri="{9D8B030D-6E8A-4147-A177-3AD203B41FA5}">
                      <a16:colId xmlns:a16="http://schemas.microsoft.com/office/drawing/2014/main" xmlns="" val="360959188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218181991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xmlns="" val="4185524656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14911147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087140487"/>
                    </a:ext>
                  </a:extLst>
                </a:gridCol>
              </a:tblGrid>
              <a:tr h="1042251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Table </a:t>
                      </a:r>
                      <a:r>
                        <a:rPr lang="en-US" sz="2000" dirty="0" smtClean="0">
                          <a:effectLst/>
                        </a:rPr>
                        <a:t>3. </a:t>
                      </a:r>
                      <a:r>
                        <a:rPr lang="en-US" sz="2000" dirty="0">
                          <a:effectLst/>
                        </a:rPr>
                        <a:t>AIC and BIC values for diﬀerent numbers of classes (</a:t>
                      </a:r>
                      <a:r>
                        <a:rPr lang="en-US" sz="2000" dirty="0" smtClean="0">
                          <a:effectLst/>
                        </a:rPr>
                        <a:t>with </a:t>
                      </a:r>
                      <a:r>
                        <a:rPr lang="en-US" sz="2000" dirty="0">
                          <a:effectLst/>
                        </a:rPr>
                        <a:t>membership)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8907262"/>
                  </a:ext>
                </a:extLst>
              </a:tr>
              <a:tr h="104318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Number of classes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Traditional farmers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Organic farmers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5534352"/>
                  </a:ext>
                </a:extLst>
              </a:tr>
              <a:tr h="59691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BIC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AIC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BIC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AIC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ctr"/>
                </a:tc>
                <a:extLst>
                  <a:ext uri="{0D108BD9-81ED-4DB2-BD59-A6C34878D82A}">
                    <a16:rowId xmlns:a16="http://schemas.microsoft.com/office/drawing/2014/main" xmlns="" val="1862680748"/>
                  </a:ext>
                </a:extLst>
              </a:tr>
              <a:tr h="596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2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211.77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190.45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186.06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157.15</a:t>
                      </a:r>
                      <a:endParaRPr lang="es-MX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988293915"/>
                  </a:ext>
                </a:extLst>
              </a:tr>
              <a:tr h="56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>
                          <a:effectLst/>
                        </a:rPr>
                        <a:t>3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304.73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268.76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211.77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162.99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70199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51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Tabla </a:t>
            </a:r>
            <a:r>
              <a:rPr lang="es-MX" dirty="0" smtClean="0"/>
              <a:t>4. </a:t>
            </a:r>
            <a:r>
              <a:rPr lang="es-MX" dirty="0"/>
              <a:t>LC </a:t>
            </a:r>
            <a:r>
              <a:rPr lang="es-MX" dirty="0" err="1"/>
              <a:t>Membresia</a:t>
            </a:r>
            <a:r>
              <a:rPr lang="es-MX" dirty="0"/>
              <a:t> </a:t>
            </a:r>
            <a:r>
              <a:rPr lang="es-MX" dirty="0" err="1"/>
              <a:t>Conventional</a:t>
            </a:r>
            <a:endParaRPr lang="es-MX" dirty="0"/>
          </a:p>
          <a:p>
            <a:endParaRPr lang="es-MX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598922"/>
              </p:ext>
            </p:extLst>
          </p:nvPr>
        </p:nvGraphicFramePr>
        <p:xfrm>
          <a:off x="190499" y="0"/>
          <a:ext cx="11612034" cy="6362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88768">
                  <a:extLst>
                    <a:ext uri="{9D8B030D-6E8A-4147-A177-3AD203B41FA5}">
                      <a16:colId xmlns:a16="http://schemas.microsoft.com/office/drawing/2014/main" xmlns="" val="3881425285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xmlns="" val="492550311"/>
                    </a:ext>
                  </a:extLst>
                </a:gridCol>
                <a:gridCol w="2015066">
                  <a:extLst>
                    <a:ext uri="{9D8B030D-6E8A-4147-A177-3AD203B41FA5}">
                      <a16:colId xmlns:a16="http://schemas.microsoft.com/office/drawing/2014/main" xmlns="" val="4220548967"/>
                    </a:ext>
                  </a:extLst>
                </a:gridCol>
              </a:tblGrid>
              <a:tr h="44868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Table 4. </a:t>
                      </a:r>
                      <a:r>
                        <a:rPr lang="en-US" sz="1800" dirty="0">
                          <a:effectLst/>
                        </a:rPr>
                        <a:t>Estimates of the latent class </a:t>
                      </a:r>
                      <a:r>
                        <a:rPr lang="en-US" sz="1800" dirty="0" smtClean="0">
                          <a:effectLst/>
                        </a:rPr>
                        <a:t>model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6890527"/>
                  </a:ext>
                </a:extLst>
              </a:tr>
              <a:tr h="3190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Variable 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Class 1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Class 2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extLst>
                  <a:ext uri="{0D108BD9-81ED-4DB2-BD59-A6C34878D82A}">
                    <a16:rowId xmlns:a16="http://schemas.microsoft.com/office/drawing/2014/main" xmlns="" val="3459972533"/>
                  </a:ext>
                </a:extLst>
              </a:tr>
              <a:tr h="7247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Use of agrochemicals </a:t>
                      </a: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1 = No use, 0 = Use)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-1.</a:t>
                      </a:r>
                      <a:r>
                        <a:rPr lang="es-MX" sz="1800" b="1" dirty="0">
                          <a:effectLst/>
                        </a:rPr>
                        <a:t>535</a:t>
                      </a:r>
                      <a:r>
                        <a:rPr lang="es-MX" sz="1800" b="1" dirty="0" smtClean="0">
                          <a:effectLst/>
                        </a:rPr>
                        <a:t>***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</a:rPr>
                        <a:t> </a:t>
                      </a:r>
                      <a:r>
                        <a:rPr lang="es-MX" sz="1800" b="1" dirty="0">
                          <a:effectLst/>
                        </a:rPr>
                        <a:t>(0.243)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8.631*** </a:t>
                      </a:r>
                      <a:endParaRPr lang="es-MX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</a:rPr>
                        <a:t>(</a:t>
                      </a:r>
                      <a:r>
                        <a:rPr lang="es-MX" sz="1800" b="1" dirty="0">
                          <a:effectLst/>
                        </a:rPr>
                        <a:t>1.332)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extLst>
                  <a:ext uri="{0D108BD9-81ED-4DB2-BD59-A6C34878D82A}">
                    <a16:rowId xmlns:a16="http://schemas.microsoft.com/office/drawing/2014/main" xmlns="" val="1813282025"/>
                  </a:ext>
                </a:extLst>
              </a:tr>
              <a:tr h="88605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Management  w/government </a:t>
                      </a:r>
                      <a:r>
                        <a:rPr lang="en-US" sz="1800" dirty="0">
                          <a:effectLst/>
                        </a:rPr>
                        <a:t>aid </a:t>
                      </a: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1 = Not management,  0 = management)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1.473*** </a:t>
                      </a:r>
                      <a:endParaRPr lang="es-MX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</a:rPr>
                        <a:t>(</a:t>
                      </a:r>
                      <a:r>
                        <a:rPr lang="es-MX" sz="1800" b="1" dirty="0">
                          <a:effectLst/>
                        </a:rPr>
                        <a:t>0.196)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-15.918*** </a:t>
                      </a:r>
                      <a:endParaRPr lang="es-MX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</a:rPr>
                        <a:t>(</a:t>
                      </a:r>
                      <a:r>
                        <a:rPr lang="es-MX" sz="1800" b="1" dirty="0">
                          <a:effectLst/>
                        </a:rPr>
                        <a:t>2.304)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extLst>
                  <a:ext uri="{0D108BD9-81ED-4DB2-BD59-A6C34878D82A}">
                    <a16:rowId xmlns:a16="http://schemas.microsoft.com/office/drawing/2014/main" xmlns="" val="1454715649"/>
                  </a:ext>
                </a:extLst>
              </a:tr>
              <a:tr h="78374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Cooperative Scheme </a:t>
                      </a: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1 = Cooperative, 0 = no cooperative)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-0.881*** </a:t>
                      </a:r>
                      <a:endParaRPr lang="es-MX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</a:rPr>
                        <a:t>(</a:t>
                      </a:r>
                      <a:r>
                        <a:rPr lang="es-MX" sz="1800" b="1" dirty="0">
                          <a:effectLst/>
                        </a:rPr>
                        <a:t>0.333)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1.041** </a:t>
                      </a:r>
                      <a:endParaRPr lang="es-MX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</a:rPr>
                        <a:t>(</a:t>
                      </a:r>
                      <a:r>
                        <a:rPr lang="es-MX" sz="1800" b="1" dirty="0">
                          <a:effectLst/>
                        </a:rPr>
                        <a:t>0.544)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extLst>
                  <a:ext uri="{0D108BD9-81ED-4DB2-BD59-A6C34878D82A}">
                    <a16:rowId xmlns:a16="http://schemas.microsoft.com/office/drawing/2014/main" xmlns="" val="3941085914"/>
                  </a:ext>
                </a:extLst>
              </a:tr>
              <a:tr h="7247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Price increase of a 30% </a:t>
                      </a: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1= Increase, 0 = No increase)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0.254 </a:t>
                      </a:r>
                      <a:endParaRPr lang="es-MX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(</a:t>
                      </a:r>
                      <a:r>
                        <a:rPr lang="es-MX" sz="1800" dirty="0">
                          <a:effectLst/>
                        </a:rPr>
                        <a:t>0.280)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7.991** </a:t>
                      </a:r>
                      <a:endParaRPr lang="es-MX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</a:rPr>
                        <a:t>(</a:t>
                      </a:r>
                      <a:r>
                        <a:rPr lang="es-MX" sz="1800" b="1" dirty="0">
                          <a:effectLst/>
                        </a:rPr>
                        <a:t>1.164)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extLst>
                  <a:ext uri="{0D108BD9-81ED-4DB2-BD59-A6C34878D82A}">
                    <a16:rowId xmlns:a16="http://schemas.microsoft.com/office/drawing/2014/main" xmlns="" val="2514931287"/>
                  </a:ext>
                </a:extLst>
              </a:tr>
              <a:tr h="7035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Price reduction of a 10% </a:t>
                      </a:r>
                      <a:r>
                        <a:rPr lang="en-US" sz="1800" dirty="0" smtClean="0">
                          <a:effectLst/>
                        </a:rPr>
                        <a:t>(</a:t>
                      </a:r>
                      <a:r>
                        <a:rPr lang="en-US" sz="1800" dirty="0">
                          <a:effectLst/>
                        </a:rPr>
                        <a:t>1 = Reduction, 0 = no reduction)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-6.508*** </a:t>
                      </a:r>
                      <a:endParaRPr lang="es-MX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</a:rPr>
                        <a:t>(</a:t>
                      </a:r>
                      <a:r>
                        <a:rPr lang="es-MX" sz="1800" b="1" dirty="0">
                          <a:effectLst/>
                        </a:rPr>
                        <a:t>1.011)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-78.185 </a:t>
                      </a:r>
                      <a:endParaRPr lang="es-MX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(</a:t>
                      </a:r>
                      <a:r>
                        <a:rPr lang="es-MX" sz="1800" dirty="0">
                          <a:effectLst/>
                        </a:rPr>
                        <a:t>74.320)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extLst>
                  <a:ext uri="{0D108BD9-81ED-4DB2-BD59-A6C34878D82A}">
                    <a16:rowId xmlns:a16="http://schemas.microsoft.com/office/drawing/2014/main" xmlns="" val="3737617516"/>
                  </a:ext>
                </a:extLst>
              </a:tr>
              <a:tr h="5907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</a:rPr>
                        <a:t>Gender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0.283 </a:t>
                      </a:r>
                      <a:endParaRPr lang="es-MX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(</a:t>
                      </a:r>
                      <a:r>
                        <a:rPr lang="es-MX" sz="1800" dirty="0">
                          <a:effectLst/>
                        </a:rPr>
                        <a:t>0.656)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b"/>
                </a:tc>
                <a:extLst>
                  <a:ext uri="{0D108BD9-81ED-4DB2-BD59-A6C34878D82A}">
                    <a16:rowId xmlns:a16="http://schemas.microsoft.com/office/drawing/2014/main" xmlns="" val="346286936"/>
                  </a:ext>
                </a:extLst>
              </a:tr>
              <a:tr h="5907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</a:rPr>
                        <a:t>Highschool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-1.772** </a:t>
                      </a:r>
                      <a:endParaRPr lang="es-MX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</a:rPr>
                        <a:t>(</a:t>
                      </a:r>
                      <a:r>
                        <a:rPr lang="es-MX" sz="1800" b="1" dirty="0">
                          <a:effectLst/>
                        </a:rPr>
                        <a:t>0.945)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b"/>
                </a:tc>
                <a:extLst>
                  <a:ext uri="{0D108BD9-81ED-4DB2-BD59-A6C34878D82A}">
                    <a16:rowId xmlns:a16="http://schemas.microsoft.com/office/drawing/2014/main" xmlns="" val="3090509695"/>
                  </a:ext>
                </a:extLst>
              </a:tr>
              <a:tr h="5907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Experience</a:t>
                      </a:r>
                      <a:endParaRPr lang="en-US" sz="18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-0.130*** </a:t>
                      </a:r>
                      <a:endParaRPr lang="es-MX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</a:rPr>
                        <a:t>(</a:t>
                      </a:r>
                      <a:r>
                        <a:rPr lang="es-MX" sz="1800" b="1" dirty="0">
                          <a:effectLst/>
                        </a:rPr>
                        <a:t>0.042)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b"/>
                </a:tc>
                <a:extLst>
                  <a:ext uri="{0D108BD9-81ED-4DB2-BD59-A6C34878D82A}">
                    <a16:rowId xmlns:a16="http://schemas.microsoft.com/office/drawing/2014/main" xmlns="" val="1736964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75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839823"/>
              </p:ext>
            </p:extLst>
          </p:nvPr>
        </p:nvGraphicFramePr>
        <p:xfrm>
          <a:off x="1066801" y="2103438"/>
          <a:ext cx="9918699" cy="2904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65599">
                  <a:extLst>
                    <a:ext uri="{9D8B030D-6E8A-4147-A177-3AD203B41FA5}">
                      <a16:colId xmlns:a16="http://schemas.microsoft.com/office/drawing/2014/main" xmlns="" val="2798755399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xmlns="" val="3373879654"/>
                    </a:ext>
                  </a:extLst>
                </a:gridCol>
                <a:gridCol w="2552700">
                  <a:extLst>
                    <a:ext uri="{9D8B030D-6E8A-4147-A177-3AD203B41FA5}">
                      <a16:colId xmlns:a16="http://schemas.microsoft.com/office/drawing/2014/main" xmlns="" val="3601630304"/>
                    </a:ext>
                  </a:extLst>
                </a:gridCol>
              </a:tblGrid>
              <a:tr h="276972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Social cohesion </a:t>
                      </a:r>
                      <a:r>
                        <a:rPr lang="es-MX" sz="1800" dirty="0" smtClean="0">
                          <a:effectLst/>
                        </a:rPr>
                        <a:t>measures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b"/>
                </a:tc>
                <a:extLst>
                  <a:ext uri="{0D108BD9-81ED-4DB2-BD59-A6C34878D82A}">
                    <a16:rowId xmlns:a16="http://schemas.microsoft.com/office/drawing/2014/main" xmlns="" val="460428157"/>
                  </a:ext>
                </a:extLst>
              </a:tr>
              <a:tr h="52095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Times respondent invites people from the market to his/her house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>
                          <a:effectLst/>
                        </a:rPr>
                        <a:t>-2.097*** </a:t>
                      </a:r>
                      <a:endParaRPr lang="es-MX" sz="18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</a:rPr>
                        <a:t>(</a:t>
                      </a:r>
                      <a:r>
                        <a:rPr lang="es-MX" sz="1800" b="1" dirty="0">
                          <a:effectLst/>
                        </a:rPr>
                        <a:t>0.781)</a:t>
                      </a:r>
                      <a:endParaRPr lang="es-MX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 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b"/>
                </a:tc>
                <a:extLst>
                  <a:ext uri="{0D108BD9-81ED-4DB2-BD59-A6C34878D82A}">
                    <a16:rowId xmlns:a16="http://schemas.microsoft.com/office/drawing/2014/main" xmlns="" val="4172990568"/>
                  </a:ext>
                </a:extLst>
              </a:tr>
              <a:tr h="47560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Other economic activity besides market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-1.192 </a:t>
                      </a:r>
                      <a:endParaRPr lang="es-MX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(</a:t>
                      </a:r>
                      <a:r>
                        <a:rPr lang="es-MX" sz="1800" dirty="0">
                          <a:effectLst/>
                        </a:rPr>
                        <a:t>0.736)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b"/>
                </a:tc>
                <a:extLst>
                  <a:ext uri="{0D108BD9-81ED-4DB2-BD59-A6C34878D82A}">
                    <a16:rowId xmlns:a16="http://schemas.microsoft.com/office/drawing/2014/main" xmlns="" val="31767685"/>
                  </a:ext>
                </a:extLst>
              </a:tr>
              <a:tr h="237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C 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5.187 </a:t>
                      </a:r>
                      <a:endParaRPr lang="es-MX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smtClean="0">
                          <a:effectLst/>
                        </a:rPr>
                        <a:t>(</a:t>
                      </a:r>
                      <a:r>
                        <a:rPr lang="es-MX" sz="1800" dirty="0">
                          <a:effectLst/>
                        </a:rPr>
                        <a:t>1.572)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 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b"/>
                </a:tc>
                <a:extLst>
                  <a:ext uri="{0D108BD9-81ED-4DB2-BD59-A6C34878D82A}">
                    <a16:rowId xmlns:a16="http://schemas.microsoft.com/office/drawing/2014/main" xmlns="" val="1053363175"/>
                  </a:ext>
                </a:extLst>
              </a:tr>
              <a:tr h="237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 err="1">
                          <a:effectLst/>
                        </a:rPr>
                        <a:t>Class</a:t>
                      </a:r>
                      <a:r>
                        <a:rPr lang="es-MX" sz="1800" dirty="0">
                          <a:effectLst/>
                        </a:rPr>
                        <a:t> share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0.601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effectLst/>
                        </a:rPr>
                        <a:t>0.399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extLst>
                  <a:ext uri="{0D108BD9-81ED-4DB2-BD59-A6C34878D82A}">
                    <a16:rowId xmlns:a16="http://schemas.microsoft.com/office/drawing/2014/main" xmlns="" val="3586380621"/>
                  </a:ext>
                </a:extLst>
              </a:tr>
              <a:tr h="27012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Note: *, ** and *** indicate statistical </a:t>
                      </a:r>
                      <a:r>
                        <a:rPr lang="en-US" sz="1800" dirty="0" err="1">
                          <a:effectLst/>
                        </a:rPr>
                        <a:t>signi</a:t>
                      </a:r>
                      <a:r>
                        <a:rPr lang="es-MX" sz="1800" dirty="0">
                          <a:effectLst/>
                        </a:rPr>
                        <a:t>ﬁ</a:t>
                      </a:r>
                      <a:r>
                        <a:rPr lang="en-US" sz="1800" dirty="0" err="1">
                          <a:effectLst/>
                        </a:rPr>
                        <a:t>cance</a:t>
                      </a:r>
                      <a:r>
                        <a:rPr lang="en-US" sz="1800" dirty="0">
                          <a:effectLst/>
                        </a:rPr>
                        <a:t> at the 90%, 95% and 99% levels, respectively.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52" marR="24252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4472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6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53285"/>
              </p:ext>
            </p:extLst>
          </p:nvPr>
        </p:nvGraphicFramePr>
        <p:xfrm>
          <a:off x="1663700" y="736600"/>
          <a:ext cx="8991599" cy="55349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3421">
                  <a:extLst>
                    <a:ext uri="{9D8B030D-6E8A-4147-A177-3AD203B41FA5}">
                      <a16:colId xmlns:a16="http://schemas.microsoft.com/office/drawing/2014/main" xmlns="" val="2552246195"/>
                    </a:ext>
                  </a:extLst>
                </a:gridCol>
                <a:gridCol w="2469089">
                  <a:extLst>
                    <a:ext uri="{9D8B030D-6E8A-4147-A177-3AD203B41FA5}">
                      <a16:colId xmlns:a16="http://schemas.microsoft.com/office/drawing/2014/main" xmlns="" val="2877948063"/>
                    </a:ext>
                  </a:extLst>
                </a:gridCol>
                <a:gridCol w="2469089">
                  <a:extLst>
                    <a:ext uri="{9D8B030D-6E8A-4147-A177-3AD203B41FA5}">
                      <a16:colId xmlns:a16="http://schemas.microsoft.com/office/drawing/2014/main" xmlns="" val="1309971256"/>
                    </a:ext>
                  </a:extLst>
                </a:gridCol>
              </a:tblGrid>
              <a:tr h="57638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Table </a:t>
                      </a:r>
                      <a:r>
                        <a:rPr lang="en-US" sz="1800" dirty="0" smtClean="0">
                          <a:effectLst/>
                        </a:rPr>
                        <a:t>5. </a:t>
                      </a:r>
                      <a:r>
                        <a:rPr lang="en-US" sz="1800" dirty="0">
                          <a:effectLst/>
                        </a:rPr>
                        <a:t>Marginal effects latent class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1765827"/>
                  </a:ext>
                </a:extLst>
              </a:tr>
              <a:tr h="391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Variable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LC1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LC2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449167319"/>
                  </a:ext>
                </a:extLst>
              </a:tr>
              <a:tr h="6686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Use of agrochemicals                                          (1 = No use, 0 = Use)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-1.535***                                (.243)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-.011**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(.046)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21651016"/>
                  </a:ext>
                </a:extLst>
              </a:tr>
              <a:tr h="8804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Management with government aid              (1 = Not management,  0 = management)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1.473***                                  (.196)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1.450***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(.492)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374653905"/>
                  </a:ext>
                </a:extLst>
              </a:tr>
              <a:tr h="8804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Cooperative Scheme                                          (1 = Cooperative, 0 = no cooperative)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-0.881***                                (.333)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.003***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(.031)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773463595"/>
                  </a:ext>
                </a:extLst>
              </a:tr>
              <a:tr h="587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Price increase of a 30%                                      (1= Increase, 0 = No increase)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0.254                                        (.280)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.234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(.755)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668075622"/>
                  </a:ext>
                </a:extLst>
              </a:tr>
              <a:tr h="6686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Price reduction of a 10%                                    (1 = Reduction, 0 = no reduction)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-6.508***                                      (1.011)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-1.82***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effectLst/>
                        </a:rPr>
                        <a:t>(.945)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577361126"/>
                  </a:ext>
                </a:extLst>
              </a:tr>
              <a:tr h="293497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Standard errors in parentheses</a:t>
                      </a:r>
                      <a:endParaRPr lang="es-MX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7104045"/>
                  </a:ext>
                </a:extLst>
              </a:tr>
              <a:tr h="58699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Note: *, ** and *** indicate statistical signiﬁcance at the 90%, 95% and 99% levels, respectively.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557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79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723900"/>
            <a:ext cx="10058400" cy="76959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Conclusions</a:t>
            </a:r>
            <a:endParaRPr lang="es-MX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3549" y="1547091"/>
            <a:ext cx="10313324" cy="467868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Exploring </a:t>
            </a:r>
            <a:r>
              <a:rPr lang="en-US" sz="2400" dirty="0"/>
              <a:t>the farmers’ choice-decision to switch from conventional to organic </a:t>
            </a:r>
            <a:r>
              <a:rPr lang="en-US" sz="2400" dirty="0" smtClean="0"/>
              <a:t>farming, </a:t>
            </a:r>
            <a:r>
              <a:rPr lang="en-US" sz="2400" dirty="0"/>
              <a:t>or </a:t>
            </a:r>
            <a:r>
              <a:rPr lang="en-US" sz="2400" dirty="0" smtClean="0"/>
              <a:t>to adopt SE scheme, </a:t>
            </a:r>
            <a:r>
              <a:rPr lang="en-US" sz="2400" dirty="0" smtClean="0"/>
              <a:t>our </a:t>
            </a:r>
            <a:r>
              <a:rPr lang="en-US" sz="2400" dirty="0" smtClean="0"/>
              <a:t>analysis </a:t>
            </a:r>
            <a:r>
              <a:rPr lang="en-US" sz="2400" dirty="0" smtClean="0"/>
              <a:t>reports that: 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/>
              <a:t>M</a:t>
            </a:r>
            <a:r>
              <a:rPr lang="en-US" sz="2000" dirty="0" smtClean="0"/>
              <a:t>ore </a:t>
            </a:r>
            <a:r>
              <a:rPr lang="en-US" sz="2000" dirty="0"/>
              <a:t>experience and more education are associated with the probability of being of the first type of farmer </a:t>
            </a:r>
            <a:r>
              <a:rPr lang="en-US" sz="2000" dirty="0" smtClean="0"/>
              <a:t>(SE)</a:t>
            </a:r>
            <a:endParaRPr lang="en-US" sz="2000" dirty="0" smtClean="0"/>
          </a:p>
          <a:p>
            <a:pPr lvl="1" algn="just">
              <a:lnSpc>
                <a:spcPct val="150000"/>
              </a:lnSpc>
            </a:pPr>
            <a:r>
              <a:rPr lang="en-US" sz="2000" dirty="0" smtClean="0"/>
              <a:t>Also</a:t>
            </a:r>
            <a:r>
              <a:rPr lang="en-US" sz="2000" dirty="0"/>
              <a:t>, more group cohesion is also associated with being classified as the first type of </a:t>
            </a:r>
            <a:r>
              <a:rPr lang="en-US" sz="2000" dirty="0" smtClean="0"/>
              <a:t>farmer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MX" sz="2400" dirty="0" smtClean="0"/>
              <a:t>General </a:t>
            </a:r>
            <a:r>
              <a:rPr lang="es-MX" sz="2400" dirty="0"/>
              <a:t>critique </a:t>
            </a:r>
            <a:r>
              <a:rPr lang="es-MX" sz="2400" dirty="0" smtClean="0"/>
              <a:t>(</a:t>
            </a:r>
            <a:r>
              <a:rPr lang="es-MX" sz="2400" dirty="0" err="1" smtClean="0"/>
              <a:t>warning</a:t>
            </a:r>
            <a:r>
              <a:rPr lang="es-MX" sz="2400" dirty="0" smtClean="0"/>
              <a:t>) to </a:t>
            </a:r>
            <a:r>
              <a:rPr lang="es-MX" sz="2400" dirty="0" err="1"/>
              <a:t>DCE</a:t>
            </a:r>
            <a:r>
              <a:rPr lang="es-MX" sz="2400" dirty="0"/>
              <a:t>: </a:t>
            </a:r>
            <a:r>
              <a:rPr lang="es-MX" sz="2400" dirty="0" err="1" smtClean="0"/>
              <a:t>Whether</a:t>
            </a:r>
            <a:r>
              <a:rPr lang="es-MX" sz="2400" dirty="0" smtClean="0"/>
              <a:t> </a:t>
            </a:r>
            <a:r>
              <a:rPr lang="es-MX" sz="2400" dirty="0" err="1"/>
              <a:t>people</a:t>
            </a:r>
            <a:r>
              <a:rPr lang="es-MX" sz="2400" dirty="0"/>
              <a:t> </a:t>
            </a:r>
            <a:r>
              <a:rPr lang="es-MX" sz="2400" dirty="0" err="1"/>
              <a:t>understand</a:t>
            </a:r>
            <a:r>
              <a:rPr lang="es-MX" sz="2400" dirty="0"/>
              <a:t> and/</a:t>
            </a:r>
            <a:r>
              <a:rPr lang="es-MX" sz="2400" dirty="0" err="1"/>
              <a:t>or</a:t>
            </a:r>
            <a:r>
              <a:rPr lang="es-MX" sz="2400" dirty="0"/>
              <a:t> </a:t>
            </a:r>
            <a:r>
              <a:rPr lang="es-MX" sz="2400" dirty="0" err="1"/>
              <a:t>pay</a:t>
            </a:r>
            <a:r>
              <a:rPr lang="es-MX" sz="2400" dirty="0"/>
              <a:t> </a:t>
            </a:r>
            <a:r>
              <a:rPr lang="es-MX" sz="2400" dirty="0" err="1"/>
              <a:t>attention</a:t>
            </a:r>
            <a:r>
              <a:rPr lang="es-MX" sz="2400" dirty="0"/>
              <a:t> to </a:t>
            </a:r>
            <a:r>
              <a:rPr lang="es-MX" sz="2400" dirty="0" err="1"/>
              <a:t>all</a:t>
            </a:r>
            <a:r>
              <a:rPr lang="es-MX" sz="2400" dirty="0"/>
              <a:t> </a:t>
            </a:r>
            <a:r>
              <a:rPr lang="es-MX" sz="2400" dirty="0" err="1" smtClean="0"/>
              <a:t>attributes</a:t>
            </a:r>
            <a:r>
              <a:rPr lang="es-MX" sz="2400" dirty="0" smtClean="0"/>
              <a:t>. In </a:t>
            </a:r>
            <a:r>
              <a:rPr lang="es-MX" sz="2400" dirty="0" err="1"/>
              <a:t>our</a:t>
            </a:r>
            <a:r>
              <a:rPr lang="es-MX" sz="2400" dirty="0"/>
              <a:t> case, </a:t>
            </a:r>
            <a:r>
              <a:rPr lang="es-MX" sz="2400" dirty="0" err="1"/>
              <a:t>readers</a:t>
            </a:r>
            <a:r>
              <a:rPr lang="es-MX" sz="2400" dirty="0"/>
              <a:t> </a:t>
            </a:r>
            <a:r>
              <a:rPr lang="es-MX" sz="2400" dirty="0" err="1"/>
              <a:t>might</a:t>
            </a:r>
            <a:r>
              <a:rPr lang="es-MX" sz="2400" dirty="0"/>
              <a:t> </a:t>
            </a:r>
            <a:r>
              <a:rPr lang="es-MX" sz="2400" dirty="0" err="1"/>
              <a:t>get</a:t>
            </a:r>
            <a:r>
              <a:rPr lang="es-MX" sz="2400" dirty="0"/>
              <a:t> </a:t>
            </a:r>
            <a:r>
              <a:rPr lang="es-MX" sz="2400" dirty="0" err="1"/>
              <a:t>suspucious</a:t>
            </a:r>
            <a:r>
              <a:rPr lang="es-MX" sz="2400" dirty="0"/>
              <a:t> of </a:t>
            </a:r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fact</a:t>
            </a:r>
            <a:r>
              <a:rPr lang="es-MX" sz="2400" dirty="0"/>
              <a:t> </a:t>
            </a:r>
            <a:r>
              <a:rPr lang="es-MX" sz="2400" dirty="0" err="1"/>
              <a:t>that</a:t>
            </a:r>
            <a:r>
              <a:rPr lang="es-MX" sz="2400" dirty="0"/>
              <a:t> </a:t>
            </a:r>
            <a:r>
              <a:rPr lang="es-MX" sz="2400" dirty="0" err="1"/>
              <a:t>our</a:t>
            </a:r>
            <a:r>
              <a:rPr lang="es-MX" sz="2400" dirty="0"/>
              <a:t> </a:t>
            </a:r>
            <a:r>
              <a:rPr lang="es-MX" sz="2400" dirty="0" err="1"/>
              <a:t>respondets</a:t>
            </a:r>
            <a:r>
              <a:rPr lang="es-MX" sz="2400" dirty="0"/>
              <a:t> do </a:t>
            </a:r>
            <a:r>
              <a:rPr lang="es-MX" sz="2400" dirty="0" err="1"/>
              <a:t>not</a:t>
            </a:r>
            <a:r>
              <a:rPr lang="es-MX" sz="2400" dirty="0"/>
              <a:t> </a:t>
            </a:r>
            <a:r>
              <a:rPr lang="es-MX" sz="2400" dirty="0" err="1"/>
              <a:t>react</a:t>
            </a:r>
            <a:r>
              <a:rPr lang="es-MX" sz="2400" dirty="0"/>
              <a:t> to </a:t>
            </a:r>
            <a:r>
              <a:rPr lang="es-MX" sz="2400" dirty="0" err="1"/>
              <a:t>pesticide</a:t>
            </a:r>
            <a:r>
              <a:rPr lang="es-MX" sz="2400" dirty="0"/>
              <a:t>-free </a:t>
            </a:r>
            <a:r>
              <a:rPr lang="es-MX" sz="2400" dirty="0" err="1"/>
              <a:t>attribute</a:t>
            </a:r>
            <a:endParaRPr lang="en-US" sz="24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/>
          </a:p>
          <a:p>
            <a:pPr marL="0" indent="0" algn="just">
              <a:lnSpc>
                <a:spcPct val="150000"/>
              </a:lnSpc>
              <a:buNone/>
            </a:pPr>
            <a:endParaRPr lang="es-MX" sz="24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97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b="1" dirty="0" err="1" smtClean="0"/>
              <a:t>Appendix</a:t>
            </a:r>
            <a:endParaRPr lang="es-MX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567139"/>
              </p:ext>
            </p:extLst>
          </p:nvPr>
        </p:nvGraphicFramePr>
        <p:xfrm>
          <a:off x="1830364" y="1863882"/>
          <a:ext cx="8816758" cy="3822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1872">
                  <a:extLst>
                    <a:ext uri="{9D8B030D-6E8A-4147-A177-3AD203B41FA5}">
                      <a16:colId xmlns:a16="http://schemas.microsoft.com/office/drawing/2014/main" xmlns="" val="4078586805"/>
                    </a:ext>
                  </a:extLst>
                </a:gridCol>
                <a:gridCol w="1037481">
                  <a:extLst>
                    <a:ext uri="{9D8B030D-6E8A-4147-A177-3AD203B41FA5}">
                      <a16:colId xmlns:a16="http://schemas.microsoft.com/office/drawing/2014/main" xmlns="" val="3683922162"/>
                    </a:ext>
                  </a:extLst>
                </a:gridCol>
                <a:gridCol w="1037481">
                  <a:extLst>
                    <a:ext uri="{9D8B030D-6E8A-4147-A177-3AD203B41FA5}">
                      <a16:colId xmlns:a16="http://schemas.microsoft.com/office/drawing/2014/main" xmlns="" val="1473090974"/>
                    </a:ext>
                  </a:extLst>
                </a:gridCol>
                <a:gridCol w="1037481">
                  <a:extLst>
                    <a:ext uri="{9D8B030D-6E8A-4147-A177-3AD203B41FA5}">
                      <a16:colId xmlns:a16="http://schemas.microsoft.com/office/drawing/2014/main" xmlns="" val="3419730792"/>
                    </a:ext>
                  </a:extLst>
                </a:gridCol>
                <a:gridCol w="1037481">
                  <a:extLst>
                    <a:ext uri="{9D8B030D-6E8A-4147-A177-3AD203B41FA5}">
                      <a16:colId xmlns:a16="http://schemas.microsoft.com/office/drawing/2014/main" xmlns="" val="85112999"/>
                    </a:ext>
                  </a:extLst>
                </a:gridCol>
                <a:gridCol w="1037481">
                  <a:extLst>
                    <a:ext uri="{9D8B030D-6E8A-4147-A177-3AD203B41FA5}">
                      <a16:colId xmlns:a16="http://schemas.microsoft.com/office/drawing/2014/main" xmlns="" val="3727083362"/>
                    </a:ext>
                  </a:extLst>
                </a:gridCol>
                <a:gridCol w="1037481">
                  <a:extLst>
                    <a:ext uri="{9D8B030D-6E8A-4147-A177-3AD203B41FA5}">
                      <a16:colId xmlns:a16="http://schemas.microsoft.com/office/drawing/2014/main" xmlns="" val="1553441247"/>
                    </a:ext>
                  </a:extLst>
                </a:gridCol>
              </a:tblGrid>
              <a:tr h="79966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Table 2. AIC </a:t>
                      </a:r>
                      <a:r>
                        <a:rPr lang="en-US" sz="2400" dirty="0">
                          <a:effectLst/>
                        </a:rPr>
                        <a:t>and BIC values for diﬀerent numbers of classes (without membership)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31360412"/>
                  </a:ext>
                </a:extLst>
              </a:tr>
              <a:tr h="79995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of classes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Entire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Traditional farmers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Organic farmers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5404502"/>
                  </a:ext>
                </a:extLst>
              </a:tr>
              <a:tr h="4577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BIC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AIC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BIC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AIC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BIC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AIC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994628029"/>
                  </a:ext>
                </a:extLst>
              </a:tr>
              <a:tr h="457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>
                          <a:effectLst/>
                        </a:rPr>
                        <a:t>2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470.93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445.73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231.95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219.96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166.13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effectLst/>
                        </a:rPr>
                        <a:t>146.25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003371574"/>
                  </a:ext>
                </a:extLst>
              </a:tr>
              <a:tr h="4359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>
                          <a:effectLst/>
                        </a:rPr>
                        <a:t>3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457.56</a:t>
                      </a:r>
                      <a:endParaRPr lang="es-MX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418.62</a:t>
                      </a:r>
                      <a:endParaRPr lang="es-MX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245.38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226.73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185.58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>
                          <a:effectLst/>
                        </a:rPr>
                        <a:t>154.87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282719203"/>
                  </a:ext>
                </a:extLst>
              </a:tr>
              <a:tr h="4359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4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452.69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400.01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252.71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227.40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208.42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>
                          <a:effectLst/>
                        </a:rPr>
                        <a:t>166.87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393661985"/>
                  </a:ext>
                </a:extLst>
              </a:tr>
              <a:tr h="4359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5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477.20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410.77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260.64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228.67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228.14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400" dirty="0">
                          <a:effectLst/>
                        </a:rPr>
                        <a:t>175.75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59580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62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9051" y="531222"/>
            <a:ext cx="10058400" cy="502894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 err="1" smtClean="0"/>
              <a:t>Summary</a:t>
            </a:r>
            <a:r>
              <a:rPr lang="es-MX" sz="2800" b="1" dirty="0" smtClean="0"/>
              <a:t> </a:t>
            </a:r>
            <a:endParaRPr lang="es-MX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8457" y="1175656"/>
            <a:ext cx="10907486" cy="50422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 smtClean="0"/>
              <a:t>By means of a DCE, we explore the </a:t>
            </a:r>
            <a:r>
              <a:rPr lang="en-US" dirty="0"/>
              <a:t>willingness of </a:t>
            </a:r>
            <a:r>
              <a:rPr lang="en-US" dirty="0" smtClean="0"/>
              <a:t>a group of Mexican farmers to adopt the organic production, a collaborative arrangement (</a:t>
            </a:r>
            <a:r>
              <a:rPr lang="en-US" dirty="0" err="1" smtClean="0"/>
              <a:t>economia</a:t>
            </a:r>
            <a:r>
              <a:rPr lang="en-US" dirty="0" smtClean="0"/>
              <a:t> </a:t>
            </a:r>
            <a:r>
              <a:rPr lang="en-US" dirty="0" err="1" smtClean="0"/>
              <a:t>solidaria</a:t>
            </a:r>
            <a:r>
              <a:rPr lang="en-US" dirty="0" smtClean="0"/>
              <a:t>) based on four characteristics: </a:t>
            </a:r>
          </a:p>
          <a:p>
            <a:pPr marL="548640" lvl="2" indent="0" algn="just">
              <a:buNone/>
            </a:pPr>
            <a:r>
              <a:rPr lang="en-US" b="1" dirty="0" smtClean="0"/>
              <a:t> </a:t>
            </a:r>
            <a:r>
              <a:rPr lang="en-US" b="1" dirty="0" err="1"/>
              <a:t>i</a:t>
            </a:r>
            <a:r>
              <a:rPr lang="en-US" b="1" dirty="0"/>
              <a:t>) to implement chemical/pesticide-free farming practices, </a:t>
            </a:r>
            <a:endParaRPr lang="en-US" b="1" dirty="0" smtClean="0"/>
          </a:p>
          <a:p>
            <a:pPr marL="548640" lvl="2" indent="0" algn="just">
              <a:buNone/>
            </a:pPr>
            <a:r>
              <a:rPr lang="en-US" b="1" dirty="0" smtClean="0"/>
              <a:t>ii</a:t>
            </a:r>
            <a:r>
              <a:rPr lang="en-US" b="1" dirty="0"/>
              <a:t>) to receive management support from the municipality, and </a:t>
            </a:r>
            <a:endParaRPr lang="en-US" b="1" dirty="0" smtClean="0"/>
          </a:p>
          <a:p>
            <a:pPr marL="548640" lvl="2" indent="0" algn="just">
              <a:buNone/>
            </a:pPr>
            <a:r>
              <a:rPr lang="en-US" b="1" dirty="0" smtClean="0"/>
              <a:t>iii</a:t>
            </a:r>
            <a:r>
              <a:rPr lang="en-US" b="1" dirty="0"/>
              <a:t>) to set up a communal insurance </a:t>
            </a:r>
            <a:r>
              <a:rPr lang="en-US" b="1" dirty="0" smtClean="0"/>
              <a:t>scheme</a:t>
            </a:r>
            <a:endParaRPr lang="en-US" b="1" dirty="0"/>
          </a:p>
          <a:p>
            <a:pPr marL="548640" lvl="2" indent="0" algn="just">
              <a:buNone/>
            </a:pPr>
            <a:r>
              <a:rPr lang="en-US" b="1" dirty="0" smtClean="0"/>
              <a:t>iv) Price market</a:t>
            </a:r>
          </a:p>
          <a:p>
            <a:pPr marL="548640" lvl="2" indent="0" algn="just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s-MX" dirty="0" smtClean="0"/>
              <a:t>As a </a:t>
            </a:r>
            <a:r>
              <a:rPr lang="es-MX" dirty="0" err="1" smtClean="0"/>
              <a:t>result</a:t>
            </a:r>
            <a:r>
              <a:rPr lang="es-MX" dirty="0" smtClean="0"/>
              <a:t>, a </a:t>
            </a:r>
            <a:r>
              <a:rPr lang="es-MX" dirty="0" err="1"/>
              <a:t>two-class</a:t>
            </a:r>
            <a:r>
              <a:rPr lang="es-MX" dirty="0"/>
              <a:t> </a:t>
            </a:r>
            <a:r>
              <a:rPr lang="es-MX" dirty="0" err="1"/>
              <a:t>LCL</a:t>
            </a:r>
            <a:r>
              <a:rPr lang="es-MX" dirty="0"/>
              <a:t> </a:t>
            </a:r>
            <a:r>
              <a:rPr lang="es-MX" dirty="0" err="1"/>
              <a:t>delivers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following</a:t>
            </a:r>
            <a:r>
              <a:rPr lang="es-MX" dirty="0"/>
              <a:t> </a:t>
            </a:r>
            <a:r>
              <a:rPr lang="es-MX" dirty="0" err="1"/>
              <a:t>insights</a:t>
            </a:r>
            <a:r>
              <a:rPr lang="es-MX" dirty="0"/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400" b="1" dirty="0"/>
              <a:t>More experience and more education are associated with the probability of being </a:t>
            </a:r>
            <a:r>
              <a:rPr lang="en-US" sz="1400" b="1" dirty="0" smtClean="0"/>
              <a:t>a type </a:t>
            </a:r>
            <a:r>
              <a:rPr lang="en-US" sz="1400" b="1" dirty="0"/>
              <a:t>of o</a:t>
            </a:r>
            <a:r>
              <a:rPr lang="en-US" sz="1400" b="1" dirty="0" smtClean="0"/>
              <a:t>rganic farmer</a:t>
            </a:r>
            <a:endParaRPr lang="en-US" sz="1400" b="1" dirty="0"/>
          </a:p>
          <a:p>
            <a:pPr marL="342900" indent="-342900" algn="just">
              <a:buFont typeface="+mj-lt"/>
              <a:buAutoNum type="arabicPeriod"/>
            </a:pPr>
            <a:r>
              <a:rPr lang="en-US" sz="1400" b="1" dirty="0"/>
              <a:t>Also, more group </a:t>
            </a:r>
            <a:r>
              <a:rPr lang="en-US" sz="1400" b="1" dirty="0" smtClean="0"/>
              <a:t>cohesion and willingness to </a:t>
            </a:r>
            <a:r>
              <a:rPr lang="en-US" sz="1400" b="1" dirty="0"/>
              <a:t>adopt a communal insurance </a:t>
            </a:r>
            <a:r>
              <a:rPr lang="en-US" sz="1400" b="1" dirty="0" smtClean="0"/>
              <a:t>scheme </a:t>
            </a:r>
            <a:r>
              <a:rPr lang="en-US" sz="1400" b="1" dirty="0"/>
              <a:t>is also associated with being classified as </a:t>
            </a:r>
            <a:r>
              <a:rPr lang="en-US" sz="1400" b="1" dirty="0" smtClean="0"/>
              <a:t>a type </a:t>
            </a:r>
            <a:r>
              <a:rPr lang="en-US" sz="1400" b="1" dirty="0"/>
              <a:t>of </a:t>
            </a:r>
            <a:r>
              <a:rPr lang="en-US" sz="1400" b="1" dirty="0" smtClean="0"/>
              <a:t>organic farmer. The willingness to receive support and work with the municipal government is not clear for both type of farmers</a:t>
            </a:r>
            <a:endParaRPr lang="en-US" sz="1400" b="1" dirty="0"/>
          </a:p>
          <a:p>
            <a:pPr marL="342900" indent="-342900" algn="just">
              <a:buFont typeface="+mj-lt"/>
              <a:buAutoNum type="arabicPeriod"/>
            </a:pPr>
            <a:r>
              <a:rPr lang="en-US" sz="1400" b="1" dirty="0"/>
              <a:t>Importantly, </a:t>
            </a:r>
            <a:r>
              <a:rPr lang="en-US" sz="1400" b="1" dirty="0" smtClean="0"/>
              <a:t>traditional type </a:t>
            </a:r>
            <a:r>
              <a:rPr lang="en-US" sz="1400" b="1" dirty="0"/>
              <a:t>of farmers are unwilling to give up chemical </a:t>
            </a:r>
            <a:r>
              <a:rPr lang="en-US" sz="1400" b="1" dirty="0" smtClean="0"/>
              <a:t>pesticides use while organic farmers significantly reject the use of such input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1400" b="1" dirty="0" smtClean="0"/>
              <a:t>Last, on one hand, It looks like organic farmers do not care for a price increase, but they are willing to accept a slight price reduction. On the other hand, non organic farmers really cares for price movements, but mainly look for a price increase</a:t>
            </a:r>
          </a:p>
          <a:p>
            <a:pPr marL="342900" indent="-342900" algn="just">
              <a:buFont typeface="+mj-lt"/>
              <a:buAutoNum type="arabicPeriod"/>
            </a:pP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1951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8885132"/>
              </p:ext>
            </p:extLst>
          </p:nvPr>
        </p:nvGraphicFramePr>
        <p:xfrm>
          <a:off x="1790348" y="1187533"/>
          <a:ext cx="9082243" cy="4049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7773">
                  <a:extLst>
                    <a:ext uri="{9D8B030D-6E8A-4147-A177-3AD203B41FA5}">
                      <a16:colId xmlns:a16="http://schemas.microsoft.com/office/drawing/2014/main" xmlns="" val="3927165147"/>
                    </a:ext>
                  </a:extLst>
                </a:gridCol>
                <a:gridCol w="1265128">
                  <a:extLst>
                    <a:ext uri="{9D8B030D-6E8A-4147-A177-3AD203B41FA5}">
                      <a16:colId xmlns:a16="http://schemas.microsoft.com/office/drawing/2014/main" xmlns="" val="3874747397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xmlns="" val="2327237529"/>
                    </a:ext>
                  </a:extLst>
                </a:gridCol>
                <a:gridCol w="1373694">
                  <a:extLst>
                    <a:ext uri="{9D8B030D-6E8A-4147-A177-3AD203B41FA5}">
                      <a16:colId xmlns:a16="http://schemas.microsoft.com/office/drawing/2014/main" xmlns="" val="1158450151"/>
                    </a:ext>
                  </a:extLst>
                </a:gridCol>
                <a:gridCol w="1057751">
                  <a:extLst>
                    <a:ext uri="{9D8B030D-6E8A-4147-A177-3AD203B41FA5}">
                      <a16:colId xmlns:a16="http://schemas.microsoft.com/office/drawing/2014/main" xmlns="" val="1731208503"/>
                    </a:ext>
                  </a:extLst>
                </a:gridCol>
                <a:gridCol w="1057751">
                  <a:extLst>
                    <a:ext uri="{9D8B030D-6E8A-4147-A177-3AD203B41FA5}">
                      <a16:colId xmlns:a16="http://schemas.microsoft.com/office/drawing/2014/main" xmlns="" val="1630928428"/>
                    </a:ext>
                  </a:extLst>
                </a:gridCol>
                <a:gridCol w="1057751">
                  <a:extLst>
                    <a:ext uri="{9D8B030D-6E8A-4147-A177-3AD203B41FA5}">
                      <a16:colId xmlns:a16="http://schemas.microsoft.com/office/drawing/2014/main" xmlns="" val="3497514313"/>
                    </a:ext>
                  </a:extLst>
                </a:gridCol>
              </a:tblGrid>
              <a:tr h="750493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Table </a:t>
                      </a:r>
                      <a:r>
                        <a:rPr lang="en-US" sz="2400" dirty="0" smtClean="0">
                          <a:effectLst/>
                        </a:rPr>
                        <a:t>3. </a:t>
                      </a:r>
                      <a:r>
                        <a:rPr lang="en-US" sz="2400" dirty="0">
                          <a:effectLst/>
                        </a:rPr>
                        <a:t>AIC and BIC values for diﬀerent numbers of classes (with membership)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1760491"/>
                  </a:ext>
                </a:extLst>
              </a:tr>
              <a:tr h="75076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of classes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Entire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Traditional </a:t>
                      </a:r>
                      <a:endParaRPr lang="en-US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farmers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Organic farmers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3670649"/>
                  </a:ext>
                </a:extLst>
              </a:tr>
              <a:tr h="55233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BIC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AIC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BIC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AIC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BIC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AIC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353463098"/>
                  </a:ext>
                </a:extLst>
              </a:tr>
              <a:tr h="590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404.57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365.63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211.77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190.45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186.06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157.15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161733687"/>
                  </a:ext>
                </a:extLst>
              </a:tr>
              <a:tr h="523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427.11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360.69</a:t>
                      </a:r>
                      <a:endParaRPr lang="es-MX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304.73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268.76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211.77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162.99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350323241"/>
                  </a:ext>
                </a:extLst>
              </a:tr>
              <a:tr h="4091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486.2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392.3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314.01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263.38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250.49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181.84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87107175"/>
                  </a:ext>
                </a:extLst>
              </a:tr>
              <a:tr h="4091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261.39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196.11</a:t>
                      </a:r>
                      <a:endParaRPr lang="es-MX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349.12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260.6</a:t>
                      </a:r>
                      <a:endParaRPr lang="es-MX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924962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20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571500"/>
            <a:ext cx="10058400" cy="673100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smtClean="0"/>
              <a:t>Introduction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0099" y="1384300"/>
            <a:ext cx="10596649" cy="471678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/>
              <a:t>Most farmers worldwide practice conventional farming in the sense that their production is based on synthetic chemical </a:t>
            </a:r>
            <a:r>
              <a:rPr lang="en-US" sz="2000" dirty="0" smtClean="0"/>
              <a:t>inputs. Indeed</a:t>
            </a:r>
            <a:r>
              <a:rPr lang="en-US" sz="2000" dirty="0"/>
              <a:t>, the chemical inputs increase productivity at the expenses </a:t>
            </a:r>
            <a:r>
              <a:rPr lang="en-US" sz="2000" dirty="0" smtClean="0"/>
              <a:t>of: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 smtClean="0"/>
              <a:t>Soil </a:t>
            </a:r>
            <a:r>
              <a:rPr lang="en-US" sz="1400" dirty="0"/>
              <a:t>quality (</a:t>
            </a:r>
            <a:r>
              <a:rPr lang="en-US" sz="1400" dirty="0" err="1"/>
              <a:t>Virto</a:t>
            </a:r>
            <a:r>
              <a:rPr lang="en-US" sz="1400" dirty="0"/>
              <a:t> et al, 2014; Cox, 2013; </a:t>
            </a:r>
            <a:r>
              <a:rPr lang="en-US" sz="1400" dirty="0" err="1"/>
              <a:t>Gorniero</a:t>
            </a:r>
            <a:r>
              <a:rPr lang="en-US" sz="1400" dirty="0"/>
              <a:t>, </a:t>
            </a:r>
            <a:r>
              <a:rPr lang="en-US" sz="1400" dirty="0" smtClean="0"/>
              <a:t>2013),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B</a:t>
            </a:r>
            <a:r>
              <a:rPr lang="en-US" sz="1400" dirty="0" smtClean="0"/>
              <a:t>iodiversity </a:t>
            </a:r>
            <a:r>
              <a:rPr lang="en-US" sz="1400" dirty="0"/>
              <a:t>(Takeshi-Aida, 2016; </a:t>
            </a:r>
            <a:r>
              <a:rPr lang="en-US" sz="1400" dirty="0" err="1"/>
              <a:t>Shakhramanyan</a:t>
            </a:r>
            <a:r>
              <a:rPr lang="en-US" sz="1400" dirty="0"/>
              <a:t> et al., </a:t>
            </a:r>
            <a:r>
              <a:rPr lang="en-US" sz="1400" dirty="0" smtClean="0"/>
              <a:t>2013),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H</a:t>
            </a:r>
            <a:r>
              <a:rPr lang="en-US" sz="1400" dirty="0" smtClean="0"/>
              <a:t>uman </a:t>
            </a:r>
            <a:r>
              <a:rPr lang="en-US" sz="1400" dirty="0"/>
              <a:t>health (Sparling et al., 2017), and </a:t>
            </a:r>
            <a:endParaRPr lang="en-US" sz="1400" dirty="0" smtClean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dirty="0"/>
              <a:t>S</a:t>
            </a:r>
            <a:r>
              <a:rPr lang="en-US" sz="1400" dirty="0" smtClean="0"/>
              <a:t>ocial </a:t>
            </a:r>
            <a:r>
              <a:rPr lang="en-US" sz="1400" dirty="0"/>
              <a:t>equity (FAO, 2013</a:t>
            </a:r>
            <a:r>
              <a:rPr lang="en-US" sz="1400" dirty="0" smtClean="0"/>
              <a:t>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/>
              <a:t>Instances in Mexico are plenty:</a:t>
            </a:r>
          </a:p>
          <a:p>
            <a:pPr lvl="1" algn="just">
              <a:lnSpc>
                <a:spcPct val="150000"/>
              </a:lnSpc>
            </a:pPr>
            <a:r>
              <a:rPr lang="en-US" sz="1400" dirty="0"/>
              <a:t>Chiapas: particles of organochlorine pesticides have been detected in pygmy owls (</a:t>
            </a:r>
            <a:r>
              <a:rPr lang="en-US" sz="1400" dirty="0" err="1"/>
              <a:t>Arrona</a:t>
            </a:r>
            <a:r>
              <a:rPr lang="en-US" sz="1400" dirty="0"/>
              <a:t>-Rivera et al., 2016). </a:t>
            </a:r>
          </a:p>
          <a:p>
            <a:pPr lvl="1" algn="just">
              <a:lnSpc>
                <a:spcPct val="150000"/>
              </a:lnSpc>
            </a:pPr>
            <a:r>
              <a:rPr lang="en-US" sz="1400" dirty="0"/>
              <a:t>Mexico City have found presence of organochlorine pesticide residues in bottled drinking water (Diaz et al., 2009</a:t>
            </a:r>
            <a:r>
              <a:rPr lang="en-US" sz="1400" dirty="0" smtClean="0"/>
              <a:t>)</a:t>
            </a:r>
            <a:endParaRPr lang="en-US" sz="1400" dirty="0"/>
          </a:p>
          <a:p>
            <a:pPr lvl="1" algn="just">
              <a:lnSpc>
                <a:spcPct val="150000"/>
              </a:lnSpc>
            </a:pPr>
            <a:r>
              <a:rPr lang="en-US" sz="1400" dirty="0"/>
              <a:t>Sinaloa, contaminated fish by pesticides, that </a:t>
            </a:r>
            <a:r>
              <a:rPr lang="en-US" sz="1400" dirty="0" smtClean="0"/>
              <a:t>puts </a:t>
            </a:r>
            <a:r>
              <a:rPr lang="en-US" sz="1400" dirty="0"/>
              <a:t>in risk the people who consume them (Granados-Galvan, 2015).        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59770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8824" y="794788"/>
            <a:ext cx="10058400" cy="434617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/>
              <a:t>Collaborative arrangements </a:t>
            </a:r>
            <a:r>
              <a:rPr lang="en-US" sz="2000" dirty="0" smtClean="0"/>
              <a:t>(named here as: </a:t>
            </a:r>
            <a:r>
              <a:rPr lang="en-US" sz="2000" dirty="0" smtClean="0"/>
              <a:t>Sharing Economy or “</a:t>
            </a:r>
            <a:r>
              <a:rPr lang="en-US" sz="2000" dirty="0" err="1" smtClean="0"/>
              <a:t>Economia</a:t>
            </a:r>
            <a:r>
              <a:rPr lang="en-US" sz="2000" dirty="0" smtClean="0"/>
              <a:t> </a:t>
            </a:r>
            <a:r>
              <a:rPr lang="en-US" sz="2000" dirty="0" err="1" smtClean="0"/>
              <a:t>Solidaria</a:t>
            </a:r>
            <a:r>
              <a:rPr lang="en-US" sz="2000" dirty="0" smtClean="0"/>
              <a:t>” in Spanish) </a:t>
            </a:r>
            <a:r>
              <a:rPr lang="en-US" sz="2000" dirty="0" smtClean="0"/>
              <a:t>have </a:t>
            </a:r>
            <a:r>
              <a:rPr lang="en-US" sz="2000" dirty="0"/>
              <a:t>been documented to decrease negative externalities from conventional farming practices</a:t>
            </a:r>
            <a:r>
              <a:rPr lang="en-US" sz="2000" dirty="0" smtClean="0"/>
              <a:t>. </a:t>
            </a:r>
          </a:p>
          <a:p>
            <a:pPr lvl="2" algn="just">
              <a:lnSpc>
                <a:spcPct val="150000"/>
              </a:lnSpc>
            </a:pPr>
            <a:r>
              <a:rPr lang="en-US" sz="1600" dirty="0" smtClean="0"/>
              <a:t>An </a:t>
            </a:r>
            <a:r>
              <a:rPr lang="en-US" sz="1600" dirty="0"/>
              <a:t>instance, the role of government policies in influencing maize diversity in Chiapas, Mexico (</a:t>
            </a:r>
            <a:r>
              <a:rPr lang="en-US" sz="1600" dirty="0" err="1"/>
              <a:t>Keleman</a:t>
            </a:r>
            <a:r>
              <a:rPr lang="en-US" sz="1600" dirty="0"/>
              <a:t> et al., 2008), </a:t>
            </a:r>
            <a:endParaRPr lang="en-US" sz="1600" dirty="0" smtClean="0"/>
          </a:p>
          <a:p>
            <a:pPr lvl="2" algn="just">
              <a:lnSpc>
                <a:spcPct val="150000"/>
              </a:lnSpc>
            </a:pPr>
            <a:r>
              <a:rPr lang="en-US" sz="1600" dirty="0"/>
              <a:t>F</a:t>
            </a:r>
            <a:r>
              <a:rPr lang="en-US" sz="1600" dirty="0" smtClean="0"/>
              <a:t>armers</a:t>
            </a:r>
            <a:r>
              <a:rPr lang="en-US" sz="1600" dirty="0"/>
              <a:t>’ social arrangements </a:t>
            </a:r>
            <a:r>
              <a:rPr lang="en-US" sz="1600" dirty="0" smtClean="0"/>
              <a:t>in </a:t>
            </a:r>
            <a:r>
              <a:rPr lang="en-US" sz="1600" dirty="0"/>
              <a:t>Oaxaca, Mexico where farmers’ collective action play an important role in local seed supply (</a:t>
            </a:r>
            <a:r>
              <a:rPr lang="en-US" sz="1600" dirty="0" err="1"/>
              <a:t>Badstue</a:t>
            </a:r>
            <a:r>
              <a:rPr lang="en-US" sz="1600" dirty="0"/>
              <a:t> et al., 2009).  </a:t>
            </a:r>
            <a:endParaRPr lang="en-US" sz="1600" dirty="0" smtClean="0"/>
          </a:p>
          <a:p>
            <a:pPr lvl="1" algn="just">
              <a:lnSpc>
                <a:spcPct val="150000"/>
              </a:lnSpc>
            </a:pPr>
            <a:endParaRPr lang="es-MX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solidFill>
                  <a:srgbClr val="FF0000"/>
                </a:solidFill>
              </a:rPr>
              <a:t>Organic agriculture</a:t>
            </a:r>
            <a:r>
              <a:rPr lang="en-US" sz="2000" dirty="0"/>
              <a:t>, as a case of collaborative </a:t>
            </a:r>
            <a:r>
              <a:rPr lang="en-US" sz="2000" dirty="0" smtClean="0"/>
              <a:t>arrangement (sharing economy: </a:t>
            </a:r>
            <a:r>
              <a:rPr lang="en-US" sz="2000" dirty="0" err="1" smtClean="0"/>
              <a:t>economía</a:t>
            </a:r>
            <a:r>
              <a:rPr lang="en-US" sz="2000" dirty="0" smtClean="0"/>
              <a:t> </a:t>
            </a:r>
            <a:r>
              <a:rPr lang="en-US" sz="2000" dirty="0" err="1" smtClean="0"/>
              <a:t>solidaria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FF0000"/>
                </a:solidFill>
              </a:rPr>
              <a:t>ES</a:t>
            </a:r>
            <a:r>
              <a:rPr lang="en-US" sz="2000" dirty="0" smtClean="0"/>
              <a:t>), </a:t>
            </a:r>
            <a:r>
              <a:rPr lang="en-US" sz="2000" dirty="0"/>
              <a:t>offers a number of societal benefits including the protecting nature, maintaining biodiversity, improving scenery, and supporting communities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09316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9500" y="845820"/>
            <a:ext cx="10058400" cy="504698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/>
              <a:t>In a broader perspective the authors who have studied organic farming practices through the discrete choice experiments (DCE) have focused: </a:t>
            </a:r>
            <a:endParaRPr lang="en-US" sz="2400" dirty="0" smtClean="0"/>
          </a:p>
          <a:p>
            <a:pPr marL="514350" indent="-514350" algn="just">
              <a:lnSpc>
                <a:spcPct val="150000"/>
              </a:lnSpc>
              <a:buFont typeface="+mj-lt"/>
              <a:buAutoNum type="romanUcPeriod"/>
            </a:pPr>
            <a:r>
              <a:rPr lang="en-US" sz="2400" dirty="0" smtClean="0"/>
              <a:t>Pesticides free: </a:t>
            </a:r>
          </a:p>
          <a:p>
            <a:pPr marL="274320" lvl="1" indent="0" algn="just">
              <a:lnSpc>
                <a:spcPct val="150000"/>
              </a:lnSpc>
              <a:buNone/>
            </a:pPr>
            <a:r>
              <a:rPr lang="da-DK" dirty="0"/>
              <a:t>Aslam, (2017); </a:t>
            </a:r>
            <a:r>
              <a:rPr lang="da-DK" dirty="0" smtClean="0"/>
              <a:t>Chèze </a:t>
            </a:r>
            <a:r>
              <a:rPr lang="da-DK" dirty="0"/>
              <a:t>and Martinet., (2017); </a:t>
            </a:r>
            <a:r>
              <a:rPr lang="da-DK" dirty="0" smtClean="0"/>
              <a:t>Christensen </a:t>
            </a:r>
            <a:r>
              <a:rPr lang="da-DK" dirty="0"/>
              <a:t>et al</a:t>
            </a:r>
            <a:r>
              <a:rPr lang="da-DK" dirty="0" smtClean="0"/>
              <a:t>., (</a:t>
            </a:r>
            <a:r>
              <a:rPr lang="da-DK" dirty="0"/>
              <a:t>2011); </a:t>
            </a:r>
            <a:r>
              <a:rPr lang="da-DK" dirty="0" smtClean="0"/>
              <a:t>Espinosa-Goded </a:t>
            </a:r>
            <a:r>
              <a:rPr lang="da-DK" dirty="0"/>
              <a:t>et al., (2010); </a:t>
            </a:r>
            <a:r>
              <a:rPr lang="da-DK" dirty="0" smtClean="0"/>
              <a:t>Ruto </a:t>
            </a:r>
            <a:r>
              <a:rPr lang="da-DK" dirty="0"/>
              <a:t>and Garrod, (2009); </a:t>
            </a:r>
            <a:r>
              <a:rPr lang="da-DK" dirty="0" smtClean="0"/>
              <a:t>Birol </a:t>
            </a:r>
            <a:r>
              <a:rPr lang="da-DK" dirty="0"/>
              <a:t>et al., </a:t>
            </a:r>
            <a:r>
              <a:rPr lang="da-DK" dirty="0" smtClean="0"/>
              <a:t>2009</a:t>
            </a:r>
            <a:endParaRPr lang="en-US" sz="1800" dirty="0" smtClean="0"/>
          </a:p>
          <a:p>
            <a:pPr marL="514350" indent="-514350" algn="just">
              <a:lnSpc>
                <a:spcPct val="150000"/>
              </a:lnSpc>
              <a:buFont typeface="+mj-lt"/>
              <a:buAutoNum type="romanUcPeriod"/>
            </a:pPr>
            <a:r>
              <a:rPr lang="en-US" sz="2400" dirty="0" smtClean="0"/>
              <a:t>Cover </a:t>
            </a:r>
            <a:r>
              <a:rPr lang="en-US" sz="2400" dirty="0"/>
              <a:t>crops </a:t>
            </a:r>
            <a:endParaRPr lang="en-US" sz="2400" dirty="0" smtClean="0"/>
          </a:p>
          <a:p>
            <a:pPr marL="514350" indent="-514350" algn="just">
              <a:lnSpc>
                <a:spcPct val="150000"/>
              </a:lnSpc>
              <a:buFont typeface="+mj-lt"/>
              <a:buAutoNum type="romanUcPeriod"/>
            </a:pPr>
            <a:r>
              <a:rPr lang="fr-FR" sz="2400" dirty="0" smtClean="0"/>
              <a:t>Buffer zones</a:t>
            </a:r>
            <a:endParaRPr lang="es-MX" sz="2400" dirty="0"/>
          </a:p>
          <a:p>
            <a:pPr marL="0" indent="0">
              <a:buNone/>
            </a:pPr>
            <a:r>
              <a:rPr lang="es-MX" sz="2400" dirty="0" err="1" smtClean="0">
                <a:solidFill>
                  <a:srgbClr val="FF0000"/>
                </a:solidFill>
              </a:rPr>
              <a:t>But</a:t>
            </a:r>
            <a:r>
              <a:rPr lang="es-MX" sz="2400" dirty="0" smtClean="0">
                <a:solidFill>
                  <a:srgbClr val="FF0000"/>
                </a:solidFill>
              </a:rPr>
              <a:t>, </a:t>
            </a:r>
            <a:r>
              <a:rPr lang="es-MX" sz="2400" dirty="0" err="1" smtClean="0">
                <a:solidFill>
                  <a:srgbClr val="FF0000"/>
                </a:solidFill>
              </a:rPr>
              <a:t>what</a:t>
            </a:r>
            <a:r>
              <a:rPr lang="es-MX" sz="2400" dirty="0" smtClean="0">
                <a:solidFill>
                  <a:srgbClr val="FF0000"/>
                </a:solidFill>
              </a:rPr>
              <a:t> </a:t>
            </a:r>
            <a:r>
              <a:rPr lang="es-MX" sz="2400" dirty="0" err="1" smtClean="0">
                <a:solidFill>
                  <a:srgbClr val="FF0000"/>
                </a:solidFill>
              </a:rPr>
              <a:t>about</a:t>
            </a:r>
            <a:r>
              <a:rPr lang="es-MX" sz="2400" dirty="0" smtClean="0">
                <a:solidFill>
                  <a:srgbClr val="FF0000"/>
                </a:solidFill>
              </a:rPr>
              <a:t> </a:t>
            </a:r>
            <a:r>
              <a:rPr lang="es-MX" sz="2400" dirty="0" err="1" smtClean="0">
                <a:solidFill>
                  <a:srgbClr val="FF0000"/>
                </a:solidFill>
              </a:rPr>
              <a:t>the</a:t>
            </a:r>
            <a:r>
              <a:rPr lang="es-MX" sz="2400" dirty="0" smtClean="0">
                <a:solidFill>
                  <a:srgbClr val="FF0000"/>
                </a:solidFill>
              </a:rPr>
              <a:t> </a:t>
            </a:r>
            <a:r>
              <a:rPr lang="es-MX" sz="2400" dirty="0" err="1" smtClean="0">
                <a:solidFill>
                  <a:srgbClr val="FF0000"/>
                </a:solidFill>
              </a:rPr>
              <a:t>main</a:t>
            </a:r>
            <a:r>
              <a:rPr lang="es-MX" sz="2400" dirty="0" smtClean="0">
                <a:solidFill>
                  <a:srgbClr val="FF0000"/>
                </a:solidFill>
              </a:rPr>
              <a:t> drivers </a:t>
            </a:r>
            <a:r>
              <a:rPr lang="es-MX" sz="2400" dirty="0" err="1" smtClean="0">
                <a:solidFill>
                  <a:srgbClr val="FF0000"/>
                </a:solidFill>
              </a:rPr>
              <a:t>or</a:t>
            </a:r>
            <a:r>
              <a:rPr lang="es-MX" sz="2400" dirty="0" smtClean="0">
                <a:solidFill>
                  <a:srgbClr val="FF0000"/>
                </a:solidFill>
              </a:rPr>
              <a:t> </a:t>
            </a:r>
            <a:r>
              <a:rPr lang="es-MX" sz="2400" dirty="0" err="1" smtClean="0">
                <a:solidFill>
                  <a:srgbClr val="FF0000"/>
                </a:solidFill>
              </a:rPr>
              <a:t>motivations</a:t>
            </a:r>
            <a:r>
              <a:rPr lang="es-MX" sz="2400" dirty="0" smtClean="0">
                <a:solidFill>
                  <a:srgbClr val="FF0000"/>
                </a:solidFill>
              </a:rPr>
              <a:t> to </a:t>
            </a:r>
            <a:r>
              <a:rPr lang="es-MX" sz="2400" dirty="0" err="1" smtClean="0">
                <a:solidFill>
                  <a:srgbClr val="FF0000"/>
                </a:solidFill>
              </a:rPr>
              <a:t>adopt</a:t>
            </a:r>
            <a:r>
              <a:rPr lang="es-MX" sz="2400" dirty="0" smtClean="0">
                <a:solidFill>
                  <a:srgbClr val="FF0000"/>
                </a:solidFill>
              </a:rPr>
              <a:t> </a:t>
            </a:r>
            <a:r>
              <a:rPr lang="es-MX" sz="2400" dirty="0" err="1" smtClean="0">
                <a:solidFill>
                  <a:srgbClr val="FF0000"/>
                </a:solidFill>
              </a:rPr>
              <a:t>such</a:t>
            </a:r>
            <a:r>
              <a:rPr lang="es-MX" sz="2400" dirty="0" smtClean="0">
                <a:solidFill>
                  <a:srgbClr val="FF0000"/>
                </a:solidFill>
              </a:rPr>
              <a:t> </a:t>
            </a:r>
            <a:r>
              <a:rPr lang="es-MX" sz="2400" dirty="0" err="1" smtClean="0">
                <a:solidFill>
                  <a:srgbClr val="FF0000"/>
                </a:solidFill>
              </a:rPr>
              <a:t>practices</a:t>
            </a:r>
            <a:r>
              <a:rPr lang="es-MX" sz="2400" dirty="0" smtClean="0">
                <a:solidFill>
                  <a:srgbClr val="FF0000"/>
                </a:solidFill>
              </a:rPr>
              <a:t>?</a:t>
            </a:r>
            <a:endParaRPr lang="es-MX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04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10058400" cy="825500"/>
          </a:xfrm>
        </p:spPr>
        <p:txBody>
          <a:bodyPr>
            <a:normAutofit/>
          </a:bodyPr>
          <a:lstStyle/>
          <a:p>
            <a:r>
              <a:rPr lang="en-US" sz="2800" b="1" dirty="0"/>
              <a:t>Related Literature</a:t>
            </a:r>
            <a:r>
              <a:rPr lang="en-US" sz="2800" b="1" dirty="0" smtClean="0"/>
              <a:t>: Collaborative arrangements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6800" y="1435100"/>
            <a:ext cx="10058400" cy="393192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/>
              <a:t>Partnerships arrangements and collaboration among farmers has been studied in </a:t>
            </a:r>
            <a:r>
              <a:rPr lang="en-US" sz="2400" dirty="0" err="1"/>
              <a:t>agriecological</a:t>
            </a:r>
            <a:r>
              <a:rPr lang="en-US" sz="2400" dirty="0"/>
              <a:t> </a:t>
            </a:r>
            <a:r>
              <a:rPr lang="en-US" sz="2400" dirty="0" smtClean="0"/>
              <a:t>economy: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en-US" dirty="0" smtClean="0"/>
              <a:t>Collaboration </a:t>
            </a:r>
            <a:r>
              <a:rPr lang="en-US" dirty="0"/>
              <a:t>may involve one or several activities at the farm such as cultivation, planting, fertilizer application, pesticide application and harvest but also the role of social norms</a:t>
            </a:r>
            <a:r>
              <a:rPr lang="en-US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/>
              <a:t>O</a:t>
            </a:r>
            <a:r>
              <a:rPr lang="en-US" sz="2400" dirty="0" smtClean="0"/>
              <a:t>ne </a:t>
            </a:r>
            <a:r>
              <a:rPr lang="en-US" sz="2400" dirty="0"/>
              <a:t>of the probably most important potential gains from collaboration is reduced cost of </a:t>
            </a:r>
            <a:r>
              <a:rPr lang="en-US" sz="2400" dirty="0" smtClean="0"/>
              <a:t>capital and risks.  </a:t>
            </a:r>
            <a:endParaRPr lang="es-MX" sz="24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951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6000" y="744220"/>
            <a:ext cx="10058400" cy="511048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/>
              <a:t>For the case of empirical evidence, particularly the </a:t>
            </a:r>
            <a:r>
              <a:rPr lang="en-US" sz="2400" dirty="0" smtClean="0"/>
              <a:t>DCE; </a:t>
            </a:r>
            <a:r>
              <a:rPr lang="en-US" sz="2400" dirty="0"/>
              <a:t>most of the </a:t>
            </a:r>
            <a:r>
              <a:rPr lang="en-US" sz="2400" dirty="0" smtClean="0"/>
              <a:t>literature </a:t>
            </a:r>
            <a:r>
              <a:rPr lang="en-US" sz="2400" dirty="0"/>
              <a:t>focuses on the possible economic advantages for their </a:t>
            </a:r>
            <a:r>
              <a:rPr lang="en-US" sz="2400" dirty="0" smtClean="0"/>
              <a:t>members: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400" dirty="0" err="1" smtClean="0"/>
              <a:t>Andersson</a:t>
            </a:r>
            <a:r>
              <a:rPr lang="en-US" sz="2400" dirty="0" smtClean="0"/>
              <a:t> </a:t>
            </a:r>
            <a:r>
              <a:rPr lang="en-US" sz="2400" dirty="0"/>
              <a:t>et al., </a:t>
            </a:r>
            <a:r>
              <a:rPr lang="en-US" sz="2400" dirty="0" smtClean="0"/>
              <a:t>(2005);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400" dirty="0" err="1" smtClean="0"/>
              <a:t>Artz</a:t>
            </a:r>
            <a:r>
              <a:rPr lang="en-US" sz="2400" dirty="0" smtClean="0"/>
              <a:t> </a:t>
            </a:r>
            <a:r>
              <a:rPr lang="en-US" sz="2400" dirty="0"/>
              <a:t>et al., </a:t>
            </a:r>
            <a:r>
              <a:rPr lang="en-US" sz="2400" dirty="0" smtClean="0"/>
              <a:t>(2010);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400" dirty="0" err="1" smtClean="0"/>
              <a:t>Aurbacher</a:t>
            </a:r>
            <a:r>
              <a:rPr lang="en-US" sz="2400" dirty="0" smtClean="0"/>
              <a:t> </a:t>
            </a:r>
            <a:r>
              <a:rPr lang="en-US" sz="2400" dirty="0"/>
              <a:t>et al., </a:t>
            </a:r>
            <a:r>
              <a:rPr lang="en-US" sz="2400" dirty="0" smtClean="0"/>
              <a:t>(2011),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400" dirty="0" err="1" smtClean="0"/>
              <a:t>Asai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smtClean="0"/>
              <a:t>Langer (2014),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US" sz="2400" dirty="0" err="1" smtClean="0"/>
              <a:t>Feil</a:t>
            </a:r>
            <a:r>
              <a:rPr lang="en-US" sz="2400" dirty="0" smtClean="0"/>
              <a:t> </a:t>
            </a:r>
            <a:r>
              <a:rPr lang="en-US" sz="2400" dirty="0"/>
              <a:t>et al</a:t>
            </a:r>
            <a:r>
              <a:rPr lang="en-US" sz="2400" dirty="0" smtClean="0"/>
              <a:t>., (2015</a:t>
            </a:r>
            <a:r>
              <a:rPr lang="en-US" sz="2400" dirty="0"/>
              <a:t>).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83580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718820"/>
            <a:ext cx="10058400" cy="4445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Empirical Approach</a:t>
            </a:r>
            <a:endParaRPr lang="es-MX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66800" y="1442720"/>
                <a:ext cx="10058400" cy="4132580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2400" dirty="0"/>
                  <a:t>Random utility (RU) models are </a:t>
                </a:r>
                <a:r>
                  <a:rPr lang="en-US" sz="2400" dirty="0" smtClean="0"/>
                  <a:t>methods </a:t>
                </a:r>
                <a:r>
                  <a:rPr lang="en-US" sz="2400" dirty="0"/>
                  <a:t>for describing discrete choice behavior. </a:t>
                </a:r>
                <a:r>
                  <a:rPr lang="en-US" sz="2400" dirty="0" smtClean="0"/>
                  <a:t>Accordingly, </a:t>
                </a:r>
                <a:r>
                  <a:rPr lang="en-US" sz="2400" dirty="0"/>
                  <a:t>it is possible to determine a utility function</a:t>
                </a:r>
                <a:r>
                  <a:rPr lang="en-US" sz="2400" dirty="0" smtClean="0"/>
                  <a:t>.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𝑛𝑗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MX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MX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𝑛𝑗</m:t>
                          </m:r>
                        </m:sub>
                      </m:sSub>
                    </m:oMath>
                  </m:oMathPara>
                </a14:m>
                <a:endParaRPr lang="es-MX" sz="2400" dirty="0"/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MX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𝑛𝑗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𝑛𝑗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, ∀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=1,2, ….. ,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US" sz="2400" dirty="0"/>
                  <a:t>        (1</a:t>
                </a:r>
                <a:r>
                  <a:rPr lang="en-US" sz="2400" dirty="0" smtClean="0"/>
                  <a:t>)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2400" dirty="0" smtClean="0"/>
                  <a:t>where, </a:t>
                </a:r>
                <a:r>
                  <a:rPr lang="en-US" sz="2400" dirty="0"/>
                  <a:t>the individual chooses </a:t>
                </a:r>
                <a:r>
                  <a:rPr lang="en-US" sz="2400" dirty="0" smtClean="0"/>
                  <a:t>the alternative </a:t>
                </a:r>
                <a:r>
                  <a:rPr lang="en-US" sz="2400" dirty="0"/>
                  <a:t>in a choice situation which gives his maximum utility, 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𝑛𝑗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 &gt; </m:t>
                        </m:r>
                      </m:sub>
                    </m:sSub>
                    <m:sSub>
                      <m:sSubPr>
                        <m:ctrlPr>
                          <a:rPr lang="es-MX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𝑛𝑖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  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∀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(Train, 2003). </a:t>
                </a:r>
                <a:endParaRPr lang="es-MX" sz="24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s-MX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1442720"/>
                <a:ext cx="10058400" cy="4132580"/>
              </a:xfrm>
              <a:blipFill rotWithShape="1">
                <a:blip r:embed="rId2"/>
                <a:stretch>
                  <a:fillRect l="-909" r="-90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121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584200" y="718820"/>
                <a:ext cx="10960100" cy="542798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2600" dirty="0"/>
                  <a:t>An extension on this type of utility models </a:t>
                </a:r>
                <a:r>
                  <a:rPr lang="en-US" sz="2600" dirty="0" smtClean="0"/>
                  <a:t>to </a:t>
                </a:r>
                <a:r>
                  <a:rPr lang="en-US" sz="2600" dirty="0"/>
                  <a:t>analyze </a:t>
                </a:r>
                <a:r>
                  <a:rPr lang="en-US" sz="2600" dirty="0" smtClean="0"/>
                  <a:t>DCE </a:t>
                </a:r>
                <a:r>
                  <a:rPr lang="en-US" sz="2600" dirty="0"/>
                  <a:t>are conditional logit, random parameter logit and latent class logit model</a:t>
                </a:r>
                <a:r>
                  <a:rPr lang="en-US" sz="2600" dirty="0" smtClean="0"/>
                  <a:t>.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2600" dirty="0"/>
                  <a:t>The </a:t>
                </a:r>
                <a:r>
                  <a:rPr lang="en-US" sz="2600" dirty="0" smtClean="0"/>
                  <a:t>CL </a:t>
                </a:r>
                <a:r>
                  <a:rPr lang="en-US" sz="2600" dirty="0"/>
                  <a:t>choice probability that individual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600" dirty="0"/>
                  <a:t> chooses alternative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600" dirty="0" smtClean="0"/>
                  <a:t>: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𝑛𝑗</m:t>
                        </m:r>
                      </m:sub>
                    </m:sSub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26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600">
                            <a:latin typeface="Cambria Math" panose="02040503050406030204" pitchFamily="18" charset="0"/>
                          </a:rPr>
                          <m:t>exp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s-MX" sz="2600" i="1">
                                <a:latin typeface="Cambria Math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es-MX" sz="26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𝑛𝑗</m:t>
                            </m:r>
                          </m:sub>
                        </m:s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limLoc m:val="subSup"/>
                            <m:ctrlPr>
                              <a:rPr lang="es-MX" sz="26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b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US" sz="2600">
                                <a:latin typeface="Cambria Math" panose="02040503050406030204" pitchFamily="18" charset="0"/>
                              </a:rPr>
                              <m:t>exp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s-MX" sz="2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es-MX" sz="26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6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p>
                                    <m:r>
                                      <a:rPr lang="en-US" sz="2600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𝑛𝑖</m:t>
                                </m:r>
                              </m:sub>
                            </m:s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sz="2600" dirty="0"/>
                  <a:t>          (2</a:t>
                </a:r>
                <a:r>
                  <a:rPr lang="en-US" sz="2600" dirty="0" smtClean="0"/>
                  <a:t>)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:endParaRPr lang="es-MX" sz="8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en-US" sz="2600" dirty="0"/>
                  <a:t>The random parameter logit choice probability that individual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600" dirty="0"/>
                  <a:t> chooses alternative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600" dirty="0" smtClean="0"/>
                  <a:t>: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𝑛𝑗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=</m:t>
                        </m:r>
                      </m:sub>
                    </m:sSub>
                    <m:nary>
                      <m:naryPr>
                        <m:limLoc m:val="subSup"/>
                        <m:ctrlPr>
                          <a:rPr lang="es-MX" sz="26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𝛽</m:t>
                        </m:r>
                      </m:sub>
                      <m:sup/>
                      <m:e>
                        <m:f>
                          <m:fPr>
                            <m:ctrlPr>
                              <a:rPr lang="es-MX" sz="2600" i="1"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s-MX" sz="2600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600">
                                    <a:latin typeface="Cambria Math" panose="02040503050406030204" pitchFamily="18" charset="0"/>
                                  </a:rPr>
                                  <m:t>exp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MX" sz="26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s-MX" sz="2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sSup>
                                          <m:sSupPr>
                                            <m:ctrlPr>
                                              <a:rPr lang="es-MX" sz="2600" i="1">
                                                <a:latin typeface="Cambria Math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600" i="1">
                                                <a:latin typeface="Cambria Math" panose="02040503050406030204" pitchFamily="18" charset="0"/>
                                              </a:rPr>
                                              <m:t>𝛽</m:t>
                                            </m:r>
                                          </m:e>
                                          <m:sup>
                                            <m:r>
                                              <a:rPr lang="en-US" sz="2600" i="1"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  <m:r>
                                          <a:rPr lang="en-US" sz="2600" i="1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sz="2600" i="1">
                                            <a:latin typeface="Cambria Math" panose="02040503050406030204" pitchFamily="18" charset="0"/>
                                          </a:rPr>
                                          <m:t>𝑛𝑗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func>
                          </m:num>
                          <m:den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es-MX" sz="26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sup>
                              <m:e>
                                <m:func>
                                  <m:funcPr>
                                    <m:ctrlPr>
                                      <a:rPr lang="es-MX" sz="2600" i="1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600">
                                        <a:latin typeface="Cambria Math" panose="02040503050406030204" pitchFamily="18" charset="0"/>
                                      </a:rPr>
                                      <m:t>exp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s-MX" sz="2600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s-MX" sz="26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es-MX" sz="2600" i="1">
                                                    <a:latin typeface="Cambria Math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2600" i="1">
                                                    <a:latin typeface="Cambria Math" panose="02040503050406030204" pitchFamily="18" charset="0"/>
                                                  </a:rPr>
                                                  <m:t>𝛽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2600" i="1">
                                                    <a:latin typeface="Cambria Math" panose="02040503050406030204" pitchFamily="18" charset="0"/>
                                                  </a:rPr>
                                                  <m:t>′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US" sz="2600" i="1">
                                                <a:latin typeface="Cambria Math" panose="02040503050406030204" pitchFamily="18" charset="0"/>
                                              </a:rPr>
                                              <m:t>𝑋</m:t>
                                            </m:r>
                                          </m:e>
                                          <m:sub>
                                            <m:r>
                                              <a:rPr lang="en-US" sz="2600" i="1">
                                                <a:latin typeface="Cambria Math" panose="02040503050406030204" pitchFamily="18" charset="0"/>
                                              </a:rPr>
                                              <m:t>𝑛𝑖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e>
                            </m:nary>
                          </m:den>
                        </m:f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600" dirty="0"/>
                  <a:t>        (3)</a:t>
                </a:r>
                <a:endParaRPr lang="es-MX" sz="2600" dirty="0"/>
              </a:p>
              <a:p>
                <a:pPr marL="0" indent="0" algn="just">
                  <a:lnSpc>
                    <a:spcPct val="150000"/>
                  </a:lnSpc>
                  <a:buNone/>
                </a:pPr>
                <a:endParaRPr lang="es-MX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4200" y="718820"/>
                <a:ext cx="10960100" cy="5427980"/>
              </a:xfrm>
              <a:blipFill>
                <a:blip r:embed="rId2"/>
                <a:stretch>
                  <a:fillRect l="-890" r="-83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71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7440</TotalTime>
  <Words>2291</Words>
  <Application>Microsoft Office PowerPoint</Application>
  <PresentationFormat>Personalizado</PresentationFormat>
  <Paragraphs>354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Savon</vt:lpstr>
      <vt:lpstr>Measuring the preferences towards a market sharing option: an application of DCA and LCA</vt:lpstr>
      <vt:lpstr>Summary </vt:lpstr>
      <vt:lpstr>Introduction</vt:lpstr>
      <vt:lpstr>Presentación de PowerPoint</vt:lpstr>
      <vt:lpstr>Presentación de PowerPoint</vt:lpstr>
      <vt:lpstr>Related Literature: Collaborative arrangements</vt:lpstr>
      <vt:lpstr>Presentación de PowerPoint</vt:lpstr>
      <vt:lpstr>Empirical Approach</vt:lpstr>
      <vt:lpstr>Presentación de PowerPoint</vt:lpstr>
      <vt:lpstr>Presentación de PowerPoint</vt:lpstr>
      <vt:lpstr>Presentación de PowerPoint</vt:lpstr>
      <vt:lpstr>Data: Choice of the attributes and their levels</vt:lpstr>
      <vt:lpstr>Presentación de PowerPoint</vt:lpstr>
      <vt:lpstr>Results</vt:lpstr>
      <vt:lpstr>Presentación de PowerPoint</vt:lpstr>
      <vt:lpstr>Presentación de PowerPoint</vt:lpstr>
      <vt:lpstr>Presentación de PowerPoint</vt:lpstr>
      <vt:lpstr>Conclusions</vt:lpstr>
      <vt:lpstr>Appendix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Mexican farmers’ preferences for organic practices and collaborative arrangements</dc:title>
  <dc:creator>NAIM</dc:creator>
  <cp:lastModifiedBy>sergio</cp:lastModifiedBy>
  <cp:revision>63</cp:revision>
  <dcterms:created xsi:type="dcterms:W3CDTF">2018-03-12T14:05:13Z</dcterms:created>
  <dcterms:modified xsi:type="dcterms:W3CDTF">2018-08-14T00:15:22Z</dcterms:modified>
</cp:coreProperties>
</file>