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57" r:id="rId2"/>
    <p:sldId id="258" r:id="rId3"/>
    <p:sldId id="280" r:id="rId4"/>
    <p:sldId id="264" r:id="rId5"/>
    <p:sldId id="286" r:id="rId6"/>
    <p:sldId id="282" r:id="rId7"/>
    <p:sldId id="278" r:id="rId8"/>
    <p:sldId id="265" r:id="rId9"/>
    <p:sldId id="274" r:id="rId10"/>
    <p:sldId id="284" r:id="rId11"/>
    <p:sldId id="261" r:id="rId12"/>
    <p:sldId id="285" r:id="rId13"/>
    <p:sldId id="266" r:id="rId14"/>
    <p:sldId id="267" r:id="rId15"/>
    <p:sldId id="268" r:id="rId16"/>
    <p:sldId id="262" r:id="rId17"/>
    <p:sldId id="272" r:id="rId18"/>
    <p:sldId id="277" r:id="rId19"/>
    <p:sldId id="259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>
          <p15:clr>
            <a:srgbClr val="A4A3A4"/>
          </p15:clr>
        </p15:guide>
        <p15:guide id="2" pos="3379" userDrawn="1">
          <p15:clr>
            <a:srgbClr val="A4A3A4"/>
          </p15:clr>
        </p15:guide>
        <p15:guide id="3" orient="horz" pos="37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5050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71254" autoAdjust="0"/>
  </p:normalViewPr>
  <p:slideViewPr>
    <p:cSldViewPr>
      <p:cViewPr varScale="1">
        <p:scale>
          <a:sx n="50" d="100"/>
          <a:sy n="50" d="100"/>
        </p:scale>
        <p:origin x="1908" y="66"/>
      </p:cViewPr>
      <p:guideLst>
        <p:guide orient="horz" pos="1117"/>
        <p:guide pos="3379"/>
        <p:guide orient="horz" pos="370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4" d="100"/>
          <a:sy n="54" d="100"/>
        </p:scale>
        <p:origin x="-28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117DD-BA5F-44B7-9EF0-4694347D8353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2564904" cy="192367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2051720"/>
            <a:ext cx="5486400" cy="640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B94C8-7FEA-4472-80D6-9405B16968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96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8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7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36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49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54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1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5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51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en-US" sz="16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86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35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87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2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4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2565400" cy="1924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B94C8-7FEA-4472-80D6-9405B16968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MX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35496" y="3140968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735528" y="4578720"/>
            <a:ext cx="641424" cy="641424"/>
          </a:xfrm>
          <a:prstGeom prst="ellipse">
            <a:avLst/>
          </a:prstGeom>
          <a:solidFill>
            <a:schemeClr val="accent2"/>
          </a:solidFill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516976" y="5212600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090104" y="550012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330896" y="4207768"/>
            <a:ext cx="365760" cy="365760"/>
          </a:xfrm>
          <a:prstGeom prst="ellipse">
            <a:avLst/>
          </a:prstGeom>
          <a:solidFill>
            <a:srgbClr val="FFFF00"/>
          </a:solidFill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751440" y="4640670"/>
            <a:ext cx="609600" cy="517524"/>
          </a:xfrm>
        </p:spPr>
        <p:txBody>
          <a:bodyPr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cxnSp>
        <p:nvCxnSpPr>
          <p:cNvPr id="31" name="30 Conector recto"/>
          <p:cNvCxnSpPr/>
          <p:nvPr userDrawn="1"/>
        </p:nvCxnSpPr>
        <p:spPr>
          <a:xfrm>
            <a:off x="1763688" y="980728"/>
            <a:ext cx="7380312" cy="0"/>
          </a:xfrm>
          <a:prstGeom prst="line">
            <a:avLst/>
          </a:prstGeom>
          <a:ln w="571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672" cy="584615"/>
          </a:xfrm>
          <a:prstGeom prst="rect">
            <a:avLst/>
          </a:prstGeom>
          <a:noFill/>
        </p:spPr>
      </p:pic>
      <p:pic>
        <p:nvPicPr>
          <p:cNvPr id="32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780" y="692696"/>
            <a:ext cx="10081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338" y="1412776"/>
            <a:ext cx="888996" cy="936104"/>
          </a:xfrm>
          <a:prstGeom prst="rect">
            <a:avLst/>
          </a:prstGeom>
          <a:noFill/>
        </p:spPr>
      </p:pic>
      <p:pic>
        <p:nvPicPr>
          <p:cNvPr id="2050" name="Picture 2" descr="http://multion.com/eusmex2016/assets/images/EUSMEX_resplandor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18" y="-171397"/>
            <a:ext cx="4142046" cy="187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7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1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12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7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1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12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MX"/>
          </a:p>
        </p:txBody>
      </p:sp>
      <p:sp>
        <p:nvSpPr>
          <p:cNvPr id="12" name="11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12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13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5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1531" y="86616"/>
            <a:ext cx="1097538" cy="396154"/>
          </a:xfrm>
          <a:prstGeom prst="rect">
            <a:avLst/>
          </a:prstGeom>
          <a:noFill/>
        </p:spPr>
      </p:pic>
      <p:pic>
        <p:nvPicPr>
          <p:cNvPr id="16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94760" y="87781"/>
            <a:ext cx="661616" cy="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0044" y="38533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MX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92D050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solidFill>
            <a:srgbClr val="FFFF00"/>
          </a:solidFill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solidFill>
            <a:srgbClr val="7030A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solidFill>
            <a:srgbClr val="00B0F0"/>
          </a:solidFill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24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25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12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4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15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5" name="14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15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16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8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19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/>
          </a:p>
        </p:txBody>
      </p:sp>
      <p:sp>
        <p:nvSpPr>
          <p:cNvPr id="10" name="9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3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14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6" name="5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6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9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10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MX"/>
          </a:p>
        </p:txBody>
      </p:sp>
      <p:sp>
        <p:nvSpPr>
          <p:cNvPr id="16" name="15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16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20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24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/>
          </a:p>
        </p:txBody>
      </p:sp>
      <p:sp>
        <p:nvSpPr>
          <p:cNvPr id="16" name="15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24" name="Picture 2" descr="firma spanis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56" y="0"/>
            <a:ext cx="851824" cy="307464"/>
          </a:xfrm>
          <a:prstGeom prst="rect">
            <a:avLst/>
          </a:prstGeom>
          <a:noFill/>
        </p:spPr>
      </p:pic>
      <p:pic>
        <p:nvPicPr>
          <p:cNvPr id="25" name="Picture 3" descr="C:\Users\usuario\Desktop\MAESTRIA\UAEM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473" y="404664"/>
            <a:ext cx="530190" cy="3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http://www.geociencias.unam.mx/~gomez/logounam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836712"/>
            <a:ext cx="467544" cy="4923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70D3904-91F9-4EB1-A2AF-13F92DD14B71}" type="datetimeFigureOut">
              <a:rPr lang="es-MX" smtClean="0"/>
              <a:pPr/>
              <a:t>03/06/2016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0870465-5BF2-4946-A525-191CEC22D8F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7" name="16 Elipse"/>
          <p:cNvSpPr/>
          <p:nvPr userDrawn="1"/>
        </p:nvSpPr>
        <p:spPr bwMode="auto">
          <a:xfrm>
            <a:off x="8316416" y="4725144"/>
            <a:ext cx="137160" cy="137160"/>
          </a:xfrm>
          <a:prstGeom prst="ellipse">
            <a:avLst/>
          </a:prstGeom>
          <a:solidFill>
            <a:srgbClr val="FF0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Elipse"/>
          <p:cNvSpPr/>
          <p:nvPr userDrawn="1"/>
        </p:nvSpPr>
        <p:spPr bwMode="auto">
          <a:xfrm>
            <a:off x="8748464" y="6583680"/>
            <a:ext cx="274320" cy="274320"/>
          </a:xfrm>
          <a:prstGeom prst="ellipse">
            <a:avLst/>
          </a:prstGeom>
          <a:solidFill>
            <a:srgbClr val="FFC00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 userDrawn="1"/>
        </p:nvSpPr>
        <p:spPr bwMode="auto">
          <a:xfrm>
            <a:off x="8676456" y="5301208"/>
            <a:ext cx="216024" cy="202312"/>
          </a:xfrm>
          <a:prstGeom prst="ellipse">
            <a:avLst/>
          </a:prstGeom>
          <a:solidFill>
            <a:srgbClr val="00B0F0"/>
          </a:solidFill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026" name="Picture 2" descr="http://multion.com/eusmex2016/assets/images/EUSMEX_resplandor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76408"/>
            <a:ext cx="2232248" cy="10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286000" y="2132856"/>
            <a:ext cx="6172200" cy="1894362"/>
          </a:xfrm>
        </p:spPr>
        <p:txBody>
          <a:bodyPr>
            <a:normAutofit fontScale="90000"/>
          </a:bodyPr>
          <a:lstStyle/>
          <a:p>
            <a:r>
              <a:rPr lang="es-MX" dirty="0" err="1"/>
              <a:t>Endotoxin</a:t>
            </a:r>
            <a:r>
              <a:rPr lang="es-MX" dirty="0"/>
              <a:t> </a:t>
            </a:r>
            <a:r>
              <a:rPr lang="es-MX" dirty="0" err="1"/>
              <a:t>associated</a:t>
            </a:r>
            <a:r>
              <a:rPr lang="es-MX" dirty="0"/>
              <a:t> to </a:t>
            </a:r>
            <a:r>
              <a:rPr lang="es-MX" dirty="0" err="1"/>
              <a:t>particulate</a:t>
            </a:r>
            <a:r>
              <a:rPr lang="es-MX" dirty="0"/>
              <a:t> </a:t>
            </a:r>
            <a:r>
              <a:rPr lang="es-MX" dirty="0" err="1"/>
              <a:t>matter</a:t>
            </a:r>
            <a:r>
              <a:rPr lang="es-MX" dirty="0"/>
              <a:t> (PM</a:t>
            </a:r>
            <a:r>
              <a:rPr lang="es-MX" baseline="-25000" dirty="0"/>
              <a:t>10</a:t>
            </a:r>
            <a:r>
              <a:rPr lang="es-MX" dirty="0"/>
              <a:t>) of a </a:t>
            </a:r>
            <a:r>
              <a:rPr lang="es-MX" dirty="0" err="1"/>
              <a:t>landfill</a:t>
            </a:r>
            <a:r>
              <a:rPr lang="es-MX" dirty="0"/>
              <a:t> </a:t>
            </a:r>
            <a:r>
              <a:rPr lang="es-MX" dirty="0" err="1"/>
              <a:t>facility</a:t>
            </a:r>
            <a:r>
              <a:rPr lang="es-MX" dirty="0"/>
              <a:t> in Cuautla, Morelos, </a:t>
            </a:r>
            <a:r>
              <a:rPr lang="es-MX" dirty="0" err="1"/>
              <a:t>Mexico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2286000" y="4725144"/>
            <a:ext cx="6172200" cy="1371600"/>
          </a:xfrm>
        </p:spPr>
        <p:txBody>
          <a:bodyPr>
            <a:normAutofit lnSpcReduction="10000"/>
          </a:bodyPr>
          <a:lstStyle/>
          <a:p>
            <a:r>
              <a:rPr lang="es-MX" b="0" i="1" dirty="0"/>
              <a:t>MARIA ALEJANDRA TERRAZAS MERAZ, Irma Aurora Rosas Pérez, Ernesto Alfaro Moreno, Sonia Patricia Romano </a:t>
            </a:r>
            <a:r>
              <a:rPr lang="es-MX" b="0" i="1" dirty="0" err="1"/>
              <a:t>Riquer</a:t>
            </a:r>
            <a:r>
              <a:rPr lang="es-MX" b="0" i="1" dirty="0"/>
              <a:t>, Natividad Sara García Jiménez, Margarita Sánchez Arias, Horacio Riojas-Rodríguez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3239927" y="6581001"/>
            <a:ext cx="4248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EUSMEX 2016      May 18</a:t>
            </a:r>
            <a:r>
              <a:rPr lang="en-US" sz="1200" b="1" baseline="30000" dirty="0"/>
              <a:t>th</a:t>
            </a:r>
            <a:r>
              <a:rPr lang="en-US" sz="1200" b="1" dirty="0"/>
              <a:t>, 2016      11:40 – 12:00</a:t>
            </a:r>
            <a:endParaRPr lang="es-MX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To assess inflammation markers</a:t>
            </a:r>
          </a:p>
          <a:p>
            <a:pPr lvl="1"/>
            <a:r>
              <a:rPr lang="en-US" dirty="0" err="1"/>
              <a:t>Tobit</a:t>
            </a:r>
            <a:r>
              <a:rPr lang="en-US" dirty="0"/>
              <a:t> regression for censured data for IL-6 and IL-8; </a:t>
            </a:r>
          </a:p>
          <a:p>
            <a:pPr lvl="1"/>
            <a:r>
              <a:rPr lang="en-US" dirty="0"/>
              <a:t>Lineal regression for TNFα lymphocytes, monocytes, neutrophils and leukocytes. </a:t>
            </a:r>
          </a:p>
          <a:p>
            <a:r>
              <a:rPr lang="en-US" dirty="0"/>
              <a:t>All models were adjusted by exposure zone (</a:t>
            </a:r>
            <a:r>
              <a:rPr lang="en-US" i="1" dirty="0"/>
              <a:t>landfill</a:t>
            </a:r>
            <a:r>
              <a:rPr lang="en-US" dirty="0"/>
              <a:t> and </a:t>
            </a:r>
            <a:r>
              <a:rPr lang="en-US" i="1" dirty="0"/>
              <a:t>downwind</a:t>
            </a:r>
            <a:r>
              <a:rPr lang="en-US" dirty="0"/>
              <a:t> with </a:t>
            </a:r>
            <a:r>
              <a:rPr lang="en-US" i="1" dirty="0"/>
              <a:t>upwind</a:t>
            </a:r>
            <a:r>
              <a:rPr lang="en-US" dirty="0"/>
              <a:t> like reference population), PM</a:t>
            </a:r>
            <a:r>
              <a:rPr lang="en-US" baseline="-25000" dirty="0"/>
              <a:t>10</a:t>
            </a:r>
            <a:r>
              <a:rPr lang="en-US" dirty="0"/>
              <a:t> concentration (µg/m</a:t>
            </a:r>
            <a:r>
              <a:rPr lang="en-US" baseline="30000" dirty="0"/>
              <a:t>3</a:t>
            </a:r>
            <a:r>
              <a:rPr lang="en-US" dirty="0"/>
              <a:t>), endotoxin concentration (EU/m</a:t>
            </a:r>
            <a:r>
              <a:rPr lang="en-US" baseline="30000" dirty="0"/>
              <a:t>3</a:t>
            </a:r>
            <a:r>
              <a:rPr lang="en-US" dirty="0"/>
              <a:t>), body mass index (kg/m</a:t>
            </a:r>
            <a:r>
              <a:rPr lang="en-US" baseline="30000" dirty="0"/>
              <a:t>2</a:t>
            </a:r>
            <a:r>
              <a:rPr lang="en-US" dirty="0"/>
              <a:t>), age (years) and smoke habit (yes or not), inflammation markers were adjusted additionally by monocytes (%).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17848"/>
            <a:ext cx="7467600" cy="1143000"/>
          </a:xfrm>
        </p:spPr>
        <p:txBody>
          <a:bodyPr>
            <a:noAutofit/>
          </a:bodyPr>
          <a:lstStyle/>
          <a:p>
            <a:r>
              <a:rPr lang="es-MX" sz="2400" dirty="0" err="1"/>
              <a:t>Results</a:t>
            </a:r>
            <a:r>
              <a:rPr lang="es-MX" sz="2400" dirty="0"/>
              <a:t>: </a:t>
            </a:r>
            <a:br>
              <a:rPr lang="es-MX" sz="2400" dirty="0"/>
            </a:br>
            <a:r>
              <a:rPr lang="en-US" sz="2400" b="1" dirty="0"/>
              <a:t>Landfill activities associated to hourly distribution of </a:t>
            </a:r>
            <a:r>
              <a:rPr lang="en-US" sz="2400" b="1" dirty="0" err="1"/>
              <a:t>densitometrical</a:t>
            </a:r>
            <a:r>
              <a:rPr lang="en-US" sz="2400" b="1" dirty="0"/>
              <a:t> maximum values of airborne particles (</a:t>
            </a:r>
            <a:r>
              <a:rPr lang="en-US" sz="2400" b="1" dirty="0" err="1"/>
              <a:t>Burkard</a:t>
            </a:r>
            <a:r>
              <a:rPr lang="en-US" sz="2400" b="1" dirty="0"/>
              <a:t> slides) and prevailing wind direction</a:t>
            </a:r>
            <a:endParaRPr lang="es-MX" sz="2400" dirty="0"/>
          </a:p>
        </p:txBody>
      </p:sp>
      <p:sp>
        <p:nvSpPr>
          <p:cNvPr id="5" name="4 Rectángulo redondeado"/>
          <p:cNvSpPr/>
          <p:nvPr/>
        </p:nvSpPr>
        <p:spPr>
          <a:xfrm>
            <a:off x="5796136" y="2196566"/>
            <a:ext cx="2506404" cy="1803934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1 Imagen" descr="rv_30abril2011_dias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420888"/>
            <a:ext cx="2843808" cy="284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7762" r="11760" b="13728"/>
          <a:stretch/>
        </p:blipFill>
        <p:spPr>
          <a:xfrm>
            <a:off x="3563888" y="4136218"/>
            <a:ext cx="2880144" cy="2118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917848"/>
            <a:ext cx="7467600" cy="11430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/>
              <a:t>Results: </a:t>
            </a:r>
            <a:br>
              <a:rPr lang="es-MX" sz="2400"/>
            </a:br>
            <a:r>
              <a:rPr lang="en-US" sz="2400" b="1"/>
              <a:t>Landfill activities associated to hourly distribution of densitometrical maximum values of airborne particles (Burkard slides) and prevailing wind direction</a:t>
            </a:r>
            <a:endParaRPr lang="es-MX" sz="2400" dirty="0"/>
          </a:p>
        </p:txBody>
      </p:sp>
      <p:pic>
        <p:nvPicPr>
          <p:cNvPr id="5" name="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132856"/>
            <a:ext cx="64807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0" y="5877272"/>
            <a:ext cx="9144000" cy="981621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twoway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(scatter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maximodia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dirvientohorpicomax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msymbol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(circle)),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ytitle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(Particles (OD))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yscale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(range(0 360))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ylabel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(,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valuelabel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xtitle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(Wind direction)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xscale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(range(0 360))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xline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(0 45 90 135 180 225 270 315 360)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xlabel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(0 90 180 270 360,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valuelabel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scheme(s2mono) by( Hours)</a:t>
            </a:r>
          </a:p>
        </p:txBody>
      </p:sp>
    </p:spTree>
    <p:extLst>
      <p:ext uri="{BB962C8B-B14F-4D97-AF65-F5344CB8AC3E}">
        <p14:creationId xmlns:p14="http://schemas.microsoft.com/office/powerpoint/2010/main" val="28668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Sample concentration of PM</a:t>
            </a:r>
            <a:r>
              <a:rPr lang="en-US" b="1" baseline="-25000" dirty="0"/>
              <a:t>10</a:t>
            </a:r>
            <a:r>
              <a:rPr lang="en-US" b="1" dirty="0"/>
              <a:t>, (1→3)-β-D-glucan and endotoxin by sampling site</a:t>
            </a:r>
            <a:endParaRPr lang="en-US" dirty="0"/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4249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5"/>
          <p:cNvSpPr/>
          <p:nvPr/>
        </p:nvSpPr>
        <p:spPr>
          <a:xfrm>
            <a:off x="0" y="4437112"/>
            <a:ext cx="9144000" cy="24217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Samples were obtained from a total of 108 days with an average concentration of 24-hour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During 25 days, the levels exceeded 120µg/m3, and more than half of concentrations were larger than 50µg/m3;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LF workers were exposed for approximately 12 hours per day, from 6:00 to 18:00 hours. PM10, </a:t>
            </a:r>
            <a:r>
              <a:rPr lang="en-US" dirty="0" err="1" smtClean="0">
                <a:solidFill>
                  <a:schemeClr val="tx1"/>
                </a:solidFill>
              </a:rPr>
              <a:t>endotoxin</a:t>
            </a:r>
            <a:r>
              <a:rPr lang="en-US" dirty="0" smtClean="0">
                <a:solidFill>
                  <a:schemeClr val="tx1"/>
                </a:solidFill>
              </a:rPr>
              <a:t> and (1→3)-β-D-</a:t>
            </a:r>
            <a:r>
              <a:rPr lang="en-US" dirty="0" err="1" smtClean="0">
                <a:solidFill>
                  <a:schemeClr val="tx1"/>
                </a:solidFill>
              </a:rPr>
              <a:t>glucan</a:t>
            </a:r>
            <a:r>
              <a:rPr lang="en-US" dirty="0" smtClean="0">
                <a:solidFill>
                  <a:schemeClr val="tx1"/>
                </a:solidFill>
              </a:rPr>
              <a:t>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Mueller-</a:t>
            </a:r>
            <a:r>
              <a:rPr lang="en-US" dirty="0" err="1" smtClean="0">
                <a:solidFill>
                  <a:schemeClr val="tx1"/>
                </a:solidFill>
              </a:rPr>
              <a:t>Anneling</a:t>
            </a:r>
            <a:r>
              <a:rPr lang="en-US" dirty="0" smtClean="0">
                <a:solidFill>
                  <a:schemeClr val="tx1"/>
                </a:solidFill>
              </a:rPr>
              <a:t>, (2004), propose a threshold level of 17 EU/m3 in 8 hours, we found that some days this level were highest in LF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74676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Citokines</a:t>
            </a:r>
            <a:endParaRPr lang="en-US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22722"/>
            <a:ext cx="84249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0" y="4005064"/>
            <a:ext cx="9144000" cy="2853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compared the data of inflammation markers by performing a Tobit regression analysis because of we had censored data for IL-6 and IL-8.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performed lineal regression for lymphocytes, neutrophils, monocytes and TNFα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independent variable was the place of exposure (</a:t>
            </a:r>
            <a:r>
              <a:rPr lang="en-US" i="1" dirty="0">
                <a:solidFill>
                  <a:schemeClr val="tx1"/>
                </a:solidFill>
              </a:rPr>
              <a:t>landfill</a:t>
            </a:r>
            <a:r>
              <a:rPr lang="en-US" dirty="0">
                <a:solidFill>
                  <a:schemeClr val="tx1"/>
                </a:solidFill>
              </a:rPr>
              <a:t>, and </a:t>
            </a:r>
            <a:r>
              <a:rPr lang="en-US" i="1" dirty="0">
                <a:solidFill>
                  <a:schemeClr val="tx1"/>
                </a:solidFill>
              </a:rPr>
              <a:t>downwind</a:t>
            </a:r>
            <a:r>
              <a:rPr lang="en-US" dirty="0">
                <a:solidFill>
                  <a:schemeClr val="tx1"/>
                </a:solidFill>
              </a:rPr>
              <a:t>  with </a:t>
            </a:r>
            <a:r>
              <a:rPr lang="en-US" i="1" dirty="0">
                <a:solidFill>
                  <a:schemeClr val="tx1"/>
                </a:solidFill>
              </a:rPr>
              <a:t>upwind</a:t>
            </a:r>
            <a:r>
              <a:rPr lang="en-US" dirty="0">
                <a:solidFill>
                  <a:schemeClr val="tx1"/>
                </a:solidFill>
              </a:rPr>
              <a:t> like reference population), adjusting for the endotoxin concentration in UE/m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age (years old) body mass index and smoking habits (present/absence); also, we adjust the models by monocytes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ángulo 5"/>
          <p:cNvSpPr/>
          <p:nvPr/>
        </p:nvSpPr>
        <p:spPr>
          <a:xfrm>
            <a:off x="0" y="5876926"/>
            <a:ext cx="9144000" cy="981968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/>
            <a:r>
              <a:rPr lang="en-US" sz="1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tobit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m_il8_uniform exp_2 exp_3   eum3p  glucanngm3 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m_imc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edad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fuma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m_mon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if workers&lt;.,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(5)</a:t>
            </a:r>
          </a:p>
          <a:p>
            <a:pPr marL="285750" indent="-285750"/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outreg2 using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modreg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excel sideway append stats(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coef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ci_low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ci_high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8352928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8"/>
          <p:cNvSpPr/>
          <p:nvPr/>
        </p:nvSpPr>
        <p:spPr>
          <a:xfrm>
            <a:off x="0" y="4581128"/>
            <a:ext cx="9144000" cy="22777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Whit the linear regression models we show the results of inflammation markers and leukocyte formula.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In regard to the immune system cells, leukocytes, </a:t>
            </a:r>
            <a:r>
              <a:rPr lang="en-US" dirty="0" err="1" smtClean="0">
                <a:solidFill>
                  <a:schemeClr val="tx1"/>
                </a:solidFill>
              </a:rPr>
              <a:t>monocytes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neutrophils</a:t>
            </a:r>
            <a:r>
              <a:rPr lang="en-US" dirty="0" smtClean="0">
                <a:solidFill>
                  <a:schemeClr val="tx1"/>
                </a:solidFill>
              </a:rPr>
              <a:t> are lower in the workers of LF in comparison with </a:t>
            </a:r>
            <a:r>
              <a:rPr lang="en-US" i="1" dirty="0" smtClean="0">
                <a:solidFill>
                  <a:schemeClr val="tx1"/>
                </a:solidFill>
              </a:rPr>
              <a:t>upwind</a:t>
            </a:r>
            <a:r>
              <a:rPr lang="en-US" dirty="0" smtClean="0">
                <a:solidFill>
                  <a:schemeClr val="tx1"/>
                </a:solidFill>
              </a:rPr>
              <a:t>, as opposed to the lymphocytes that are upper in this group. Similarly to the inflammation marker, </a:t>
            </a:r>
            <a:r>
              <a:rPr lang="en-US" dirty="0" err="1" smtClean="0">
                <a:solidFill>
                  <a:schemeClr val="tx1"/>
                </a:solidFill>
              </a:rPr>
              <a:t>monocytes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neutrophils</a:t>
            </a:r>
            <a:r>
              <a:rPr lang="en-US" dirty="0" smtClean="0">
                <a:solidFill>
                  <a:schemeClr val="tx1"/>
                </a:solidFill>
              </a:rPr>
              <a:t> will increase as </a:t>
            </a:r>
            <a:r>
              <a:rPr lang="en-US" dirty="0" err="1" smtClean="0">
                <a:solidFill>
                  <a:schemeClr val="tx1"/>
                </a:solidFill>
              </a:rPr>
              <a:t>endotoxin</a:t>
            </a:r>
            <a:r>
              <a:rPr lang="en-US" dirty="0" smtClean="0">
                <a:solidFill>
                  <a:schemeClr val="tx1"/>
                </a:solidFill>
              </a:rPr>
              <a:t>, except lymphocytes that shows a relationship significantly negative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Rectángulo 5"/>
          <p:cNvSpPr/>
          <p:nvPr/>
        </p:nvSpPr>
        <p:spPr>
          <a:xfrm>
            <a:off x="0" y="5876925"/>
            <a:ext cx="9144000" cy="981968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/>
            <a:r>
              <a:rPr lang="en-US" sz="1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reg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m_wbclx109 exp_2 exp_3   eum3p  glucanngm3 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m_imc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edad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fuma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m_mon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s_difpresp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if workers&lt;.</a:t>
            </a:r>
          </a:p>
          <a:p>
            <a:pPr marL="285750" indent="-285750"/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outreg2 using modreg1, excel sideway append stats(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coef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ci_low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ci_high</a:t>
            </a:r>
            <a:r>
              <a:rPr lang="en-US" sz="1400" dirty="0" smtClean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Inflammation markers decreased in landfill's workers comparing with other populations</a:t>
            </a:r>
          </a:p>
          <a:p>
            <a:endParaRPr lang="en-US" dirty="0"/>
          </a:p>
          <a:p>
            <a:r>
              <a:rPr lang="en-US" dirty="0"/>
              <a:t>Endotoxin concentration in air, had influence at biomarkers behavior </a:t>
            </a:r>
          </a:p>
          <a:p>
            <a:endParaRPr lang="en-US" dirty="0"/>
          </a:p>
          <a:p>
            <a:r>
              <a:rPr lang="en-US" dirty="0"/>
              <a:t>The exposure to particles is especially in the hours when there are more movement of the deposited waste.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/>
          <p:cNvSpPr>
            <a:spLocks noChangeArrowheads="1"/>
          </p:cNvSpPr>
          <p:nvPr/>
        </p:nvSpPr>
        <p:spPr bwMode="auto">
          <a:xfrm>
            <a:off x="683643" y="1290246"/>
            <a:ext cx="381642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Dr.  Horacio Riojas Rodríguez </a:t>
            </a:r>
          </a:p>
          <a:p>
            <a:pPr marL="285750" lvl="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M.C. Margarita Sánchez Arias</a:t>
            </a:r>
          </a:p>
          <a:p>
            <a:pPr marL="285750" lvl="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Dra. Sonia Patricia Romano </a:t>
            </a:r>
            <a:r>
              <a:rPr lang="es-MX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Riquer</a:t>
            </a:r>
            <a:endParaRPr lang="es-MX" sz="1600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rial" pitchFamily="34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L.E. Rosario Guevara </a:t>
            </a:r>
            <a:r>
              <a:rPr lang="es-MX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Santillan</a:t>
            </a:r>
            <a:endParaRPr lang="es-MX" sz="1600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rial" pitchFamily="34" charset="0"/>
            </a:endParaRPr>
          </a:p>
          <a:p>
            <a:pPr marL="285750" lvl="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Ing. René Santos Luna</a:t>
            </a:r>
          </a:p>
          <a:p>
            <a:pPr marL="285750" lvl="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MX" sz="1600" b="1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parajita" pitchFamily="34" charset="0"/>
            </a:endParaRPr>
          </a:p>
          <a:p>
            <a:pPr marL="285750" lvl="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Encuestadores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L.A.P. Emiliano Acosta Márquez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L.E. Luis Antonio Rico Velázquez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Enf</a:t>
            </a: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. María Guadalupe Chávez Castillo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latin typeface="Arial Narrow" pitchFamily="34" charset="0"/>
              </a:rPr>
              <a:t>Estudiante</a:t>
            </a: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Michael Tsang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173220" y="188640"/>
            <a:ext cx="279756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kern="0" dirty="0" err="1">
                <a:solidFill>
                  <a:srgbClr val="FFF39D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Working</a:t>
            </a:r>
            <a:r>
              <a:rPr lang="es-MX" sz="2800" b="1" kern="0" dirty="0">
                <a:solidFill>
                  <a:srgbClr val="FFF39D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800" b="1" kern="0" dirty="0" err="1">
                <a:solidFill>
                  <a:srgbClr val="FFF39D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Group</a:t>
            </a:r>
            <a:endParaRPr lang="es-MX" sz="24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" name="Picture 2" descr="C:\Users\masanchez\AppData\Local\Microsoft\Windows\Temporary Internet Files\Content.Outlook\1XGNAPZ4\logo_iner.jpg"/>
          <p:cNvPicPr>
            <a:picLocks noChangeAspect="1" noChangeArrowheads="1"/>
          </p:cNvPicPr>
          <p:nvPr/>
        </p:nvPicPr>
        <p:blipFill>
          <a:blip r:embed="rId3" cstate="print"/>
          <a:srcRect l="29630" r="33333"/>
          <a:stretch>
            <a:fillRect/>
          </a:stretch>
        </p:blipFill>
        <p:spPr bwMode="auto">
          <a:xfrm>
            <a:off x="107504" y="4314582"/>
            <a:ext cx="79216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115690" y="93020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INSP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220072" y="22774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UNAM</a:t>
            </a:r>
          </a:p>
        </p:txBody>
      </p:sp>
      <p:sp>
        <p:nvSpPr>
          <p:cNvPr id="9" name="14 Rectángulo"/>
          <p:cNvSpPr>
            <a:spLocks noChangeArrowheads="1"/>
          </p:cNvSpPr>
          <p:nvPr/>
        </p:nvSpPr>
        <p:spPr bwMode="auto">
          <a:xfrm>
            <a:off x="4788024" y="2637487"/>
            <a:ext cx="381642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Centro de Ciencias de la Atmósfera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Dra. Irma Rosas Pérez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M.C. María Eva Salinas Cortés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M. En C. Leticia Martínez Romero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Laboratorio  Nacional de las Ciencias de la Sostenibilidad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Dra. Ana Cecilia Espinosa García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latin typeface="Arial Narrow" pitchFamily="34" charset="0"/>
              </a:rPr>
              <a:t>	Rosa Solano Ortiz</a:t>
            </a:r>
            <a:br>
              <a:rPr lang="es-MX" sz="1600" dirty="0">
                <a:latin typeface="Arial Narrow" pitchFamily="34" charset="0"/>
              </a:rPr>
            </a:br>
            <a:r>
              <a:rPr lang="es-MX" sz="1600" dirty="0">
                <a:latin typeface="Arial Narrow" pitchFamily="34" charset="0"/>
              </a:rPr>
              <a:t>Ma. Alejandra Fonseca Salazar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	</a:t>
            </a:r>
            <a:r>
              <a:rPr lang="es-MX" sz="1600" b="1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Tesista</a:t>
            </a:r>
            <a:endParaRPr lang="es-MX" sz="1600" b="1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parajita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>
                <a:latin typeface="Arial Narrow" pitchFamily="34" charset="0"/>
              </a:rPr>
              <a:t>Erick R. </a:t>
            </a:r>
            <a:r>
              <a:rPr lang="es-MX" sz="1600" dirty="0" err="1">
                <a:latin typeface="Arial Narrow" pitchFamily="34" charset="0"/>
              </a:rPr>
              <a:t>Hjort</a:t>
            </a:r>
            <a:r>
              <a:rPr lang="es-MX" sz="1600" dirty="0">
                <a:latin typeface="Arial Narrow" pitchFamily="34" charset="0"/>
              </a:rPr>
              <a:t> </a:t>
            </a:r>
            <a:r>
              <a:rPr lang="es-MX" sz="1600" dirty="0" err="1">
                <a:latin typeface="Arial Narrow" pitchFamily="34" charset="0"/>
              </a:rPr>
              <a:t>Colunga</a:t>
            </a:r>
            <a:endParaRPr lang="es-MX" sz="1600" dirty="0">
              <a:latin typeface="Arial Narrow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Instituto de Geología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Dra. Christina </a:t>
            </a:r>
            <a:r>
              <a:rPr lang="es-MX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Siebe</a:t>
            </a: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 Graba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Dra. Lucy Mora Palomino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latin typeface="Arial Narrow" pitchFamily="34" charset="0"/>
              </a:rPr>
              <a:t>Estudiantes</a:t>
            </a:r>
            <a:endParaRPr lang="es-MX" sz="1600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rial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 err="1">
                <a:latin typeface="Arial Narrow" pitchFamily="34" charset="0"/>
              </a:rPr>
              <a:t>Henriette</a:t>
            </a:r>
            <a:r>
              <a:rPr lang="es-MX" sz="1600" dirty="0">
                <a:latin typeface="Arial Narrow" pitchFamily="34" charset="0"/>
              </a:rPr>
              <a:t> </a:t>
            </a:r>
            <a:r>
              <a:rPr lang="es-MX" sz="1600" dirty="0" err="1">
                <a:latin typeface="Arial Narrow" pitchFamily="34" charset="0"/>
              </a:rPr>
              <a:t>Hartkopp</a:t>
            </a:r>
            <a:endParaRPr lang="es-MX" sz="1600" dirty="0">
              <a:latin typeface="Arial Narrow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 err="1">
                <a:latin typeface="Arial Narrow" pitchFamily="34" charset="0"/>
              </a:rPr>
              <a:t>Karolin</a:t>
            </a:r>
            <a:r>
              <a:rPr lang="es-MX" sz="1600" dirty="0">
                <a:latin typeface="Arial Narrow" pitchFamily="34" charset="0"/>
              </a:rPr>
              <a:t> </a:t>
            </a:r>
            <a:r>
              <a:rPr lang="es-MX" sz="1600" dirty="0" err="1">
                <a:latin typeface="Arial Narrow" pitchFamily="34" charset="0"/>
              </a:rPr>
              <a:t>Woitke</a:t>
            </a:r>
            <a:endParaRPr lang="es-MX" sz="1600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0" name="14 Rectángulo"/>
          <p:cNvSpPr>
            <a:spLocks noChangeArrowheads="1"/>
          </p:cNvSpPr>
          <p:nvPr/>
        </p:nvSpPr>
        <p:spPr bwMode="auto">
          <a:xfrm>
            <a:off x="4860032" y="1124744"/>
            <a:ext cx="38884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Dra. Maria Alejandra Terrazas </a:t>
            </a:r>
            <a:r>
              <a:rPr lang="es-MX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Meraz</a:t>
            </a: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Dra. Natividad Sara García Jiménez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Tesista</a:t>
            </a:r>
            <a:r>
              <a:rPr lang="es-MX" sz="1600" b="1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parajita" pitchFamily="34" charset="0"/>
              </a:rPr>
              <a:t>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Biol</a:t>
            </a: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. Luis Obed Ocampo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292080" y="76470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UAEM</a:t>
            </a:r>
          </a:p>
        </p:txBody>
      </p:sp>
      <p:sp>
        <p:nvSpPr>
          <p:cNvPr id="12" name="14 Rectángulo"/>
          <p:cNvSpPr>
            <a:spLocks noChangeArrowheads="1"/>
          </p:cNvSpPr>
          <p:nvPr/>
        </p:nvSpPr>
        <p:spPr bwMode="auto">
          <a:xfrm>
            <a:off x="683643" y="4602614"/>
            <a:ext cx="3816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M.C. Minerva Catalán Vázquez (INER/INSP)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115690" y="424257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INER</a:t>
            </a:r>
          </a:p>
        </p:txBody>
      </p:sp>
      <p:sp>
        <p:nvSpPr>
          <p:cNvPr id="14" name="14 Rectángulo"/>
          <p:cNvSpPr>
            <a:spLocks noChangeArrowheads="1"/>
          </p:cNvSpPr>
          <p:nvPr/>
        </p:nvSpPr>
        <p:spPr bwMode="auto">
          <a:xfrm>
            <a:off x="611636" y="5517232"/>
            <a:ext cx="381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defRPr/>
            </a:pPr>
            <a:endParaRPr lang="es-MX" sz="1600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rial" pitchFamily="34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s-MX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Dr. Ernesto Alfaro Moreno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Dra</a:t>
            </a:r>
            <a:r>
              <a:rPr lang="en-US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. </a:t>
            </a:r>
            <a:r>
              <a:rPr lang="en-US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Angélica</a:t>
            </a:r>
            <a:r>
              <a:rPr lang="en-US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Montiel</a:t>
            </a:r>
            <a:r>
              <a:rPr lang="en-US" sz="1600" kern="0" dirty="0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600" kern="0" dirty="0" err="1">
                <a:solidFill>
                  <a:srgbClr val="FFF39D">
                    <a:lumMod val="10000"/>
                  </a:srgbClr>
                </a:solidFill>
                <a:latin typeface="Arial Narrow" pitchFamily="34" charset="0"/>
                <a:cs typeface="Arial" pitchFamily="34" charset="0"/>
              </a:rPr>
              <a:t>Dávalos</a:t>
            </a:r>
            <a:endParaRPr lang="es-MX" sz="1600" kern="0" dirty="0">
              <a:solidFill>
                <a:srgbClr val="FFF39D">
                  <a:lumMod val="10000"/>
                </a:srgb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29099" t="15508" r="65785" b="75641"/>
          <a:stretch>
            <a:fillRect/>
          </a:stretch>
        </p:blipFill>
        <p:spPr bwMode="auto">
          <a:xfrm>
            <a:off x="244556" y="5394702"/>
            <a:ext cx="51805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043683" y="532269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INCAN</a:t>
            </a:r>
          </a:p>
        </p:txBody>
      </p:sp>
      <p:pic>
        <p:nvPicPr>
          <p:cNvPr id="17" name="Picture 2" descr="firma spanish"/>
          <p:cNvPicPr>
            <a:picLocks noChangeAspect="1" noChangeArrowheads="1"/>
          </p:cNvPicPr>
          <p:nvPr/>
        </p:nvPicPr>
        <p:blipFill>
          <a:blip r:embed="rId5" cstate="print"/>
          <a:srcRect r="62992" b="-25316"/>
          <a:stretch>
            <a:fillRect/>
          </a:stretch>
        </p:blipFill>
        <p:spPr bwMode="auto">
          <a:xfrm>
            <a:off x="179549" y="786190"/>
            <a:ext cx="648072" cy="792088"/>
          </a:xfrm>
          <a:prstGeom prst="rect">
            <a:avLst/>
          </a:prstGeom>
          <a:noFill/>
        </p:spPr>
      </p:pic>
      <p:pic>
        <p:nvPicPr>
          <p:cNvPr id="18" name="Picture 3" descr="C:\Users\usuario\Desktop\MAESTRIA\UAEM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908720"/>
            <a:ext cx="10081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://www.geociencias.unam.mx/~gomez/logounam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9932" y="2300883"/>
            <a:ext cx="792088" cy="834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Acknowledgements</a:t>
            </a:r>
            <a:endParaRPr lang="en-U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We thank to the participants in the study, the municipal authorities, the landfill managers and the representatives of the population. </a:t>
            </a:r>
          </a:p>
          <a:p>
            <a:r>
              <a:rPr lang="en-US" dirty="0"/>
              <a:t>Special thanks to Dr. Alvaro </a:t>
            </a:r>
            <a:r>
              <a:rPr lang="en-US" dirty="0" err="1"/>
              <a:t>Osornio</a:t>
            </a:r>
            <a:r>
              <a:rPr lang="en-US" dirty="0"/>
              <a:t> Vargas</a:t>
            </a:r>
          </a:p>
          <a:p>
            <a:r>
              <a:rPr lang="en-US" dirty="0"/>
              <a:t>Our </a:t>
            </a:r>
            <a:r>
              <a:rPr lang="en-US" dirty="0" err="1"/>
              <a:t>thankfull</a:t>
            </a:r>
            <a:r>
              <a:rPr lang="en-US" dirty="0"/>
              <a:t> to laboratory staff to analyze serum and blood levels: </a:t>
            </a:r>
            <a:r>
              <a:rPr lang="en-US" dirty="0" err="1"/>
              <a:t>Natividad</a:t>
            </a:r>
            <a:r>
              <a:rPr lang="en-US" dirty="0"/>
              <a:t> Sara </a:t>
            </a:r>
            <a:r>
              <a:rPr lang="en-US" dirty="0" err="1"/>
              <a:t>García</a:t>
            </a:r>
            <a:r>
              <a:rPr lang="en-US" dirty="0"/>
              <a:t> </a:t>
            </a:r>
            <a:r>
              <a:rPr lang="en-US" dirty="0" err="1"/>
              <a:t>Jímenez</a:t>
            </a:r>
            <a:r>
              <a:rPr lang="en-US" dirty="0"/>
              <a:t>, Ph.D. (UAEM); </a:t>
            </a:r>
          </a:p>
          <a:p>
            <a:r>
              <a:rPr lang="en-US" dirty="0"/>
              <a:t>To analyze particles in filters (PM10, endotoxin and (1→3)-ß-D-glucan: María Eva Salinas Cortés, M.Sc. and Leticia </a:t>
            </a:r>
            <a:r>
              <a:rPr lang="en-US" dirty="0" err="1"/>
              <a:t>Martínez</a:t>
            </a:r>
            <a:r>
              <a:rPr lang="en-US" dirty="0"/>
              <a:t> Romero M.Sc. (UNAM); </a:t>
            </a:r>
          </a:p>
          <a:p>
            <a:r>
              <a:rPr lang="en-US" dirty="0"/>
              <a:t>To analyze interleukins and TNFα: </a:t>
            </a:r>
            <a:r>
              <a:rPr lang="en-US" dirty="0" err="1"/>
              <a:t>Angélica</a:t>
            </a:r>
            <a:r>
              <a:rPr lang="en-US" dirty="0"/>
              <a:t> </a:t>
            </a:r>
            <a:r>
              <a:rPr lang="en-US" dirty="0" err="1"/>
              <a:t>Montiel</a:t>
            </a:r>
            <a:r>
              <a:rPr lang="en-US" dirty="0"/>
              <a:t> </a:t>
            </a:r>
            <a:r>
              <a:rPr lang="en-US" dirty="0" err="1"/>
              <a:t>Dávalos</a:t>
            </a:r>
            <a:r>
              <a:rPr lang="en-US" dirty="0"/>
              <a:t>, Ph.D. (INCAN); </a:t>
            </a:r>
          </a:p>
          <a:p>
            <a:r>
              <a:rPr lang="en-US" dirty="0"/>
              <a:t>To make maps: René Santos Luna, M.Sc. (INSP); </a:t>
            </a:r>
          </a:p>
          <a:p>
            <a:r>
              <a:rPr lang="en-US" dirty="0"/>
              <a:t>To standardize in anthropometry: Edith Yañez Marquez, </a:t>
            </a:r>
            <a:r>
              <a:rPr lang="en-US" dirty="0" err="1"/>
              <a:t>B.Nut</a:t>
            </a:r>
            <a:r>
              <a:rPr lang="en-US" dirty="0"/>
              <a:t>.; </a:t>
            </a:r>
          </a:p>
          <a:p>
            <a:r>
              <a:rPr lang="en-US" dirty="0"/>
              <a:t>This project was funded by National Council of Science and Technology Health </a:t>
            </a:r>
            <a:r>
              <a:rPr lang="en-US" dirty="0" err="1"/>
              <a:t>Sectorial</a:t>
            </a:r>
            <a:r>
              <a:rPr lang="en-US" dirty="0"/>
              <a:t> (</a:t>
            </a:r>
            <a:r>
              <a:rPr lang="en-US" dirty="0" err="1"/>
              <a:t>CONACyT-Salud</a:t>
            </a:r>
            <a:r>
              <a:rPr lang="en-US" dirty="0"/>
              <a:t>) Project #115486 and approved by the Ethical, Research and Bio-security Commissions of National Institute of Public Health (SIID Register #907).</a:t>
            </a:r>
            <a:endParaRPr lang="es-E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ana4\Documents\2012\Proyecto Cuautla\fotos mago\DSC00293.JPG"/>
          <p:cNvPicPr>
            <a:picLocks noChangeAspect="1" noChangeArrowheads="1"/>
          </p:cNvPicPr>
          <p:nvPr/>
        </p:nvPicPr>
        <p:blipFill>
          <a:blip r:embed="rId3" cstate="print"/>
          <a:srcRect l="22950" t="58307" r="6353" b="9813"/>
          <a:stretch>
            <a:fillRect/>
          </a:stretch>
        </p:blipFill>
        <p:spPr bwMode="auto">
          <a:xfrm>
            <a:off x="-34232" y="1628800"/>
            <a:ext cx="9178232" cy="3240359"/>
          </a:xfrm>
          <a:prstGeom prst="rect">
            <a:avLst/>
          </a:prstGeom>
          <a:noFill/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67544" y="1700808"/>
            <a:ext cx="7467600" cy="43924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18, 2016</a:t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a4\Pictures\del proyecto\DSC09363.JPG"/>
          <p:cNvPicPr>
            <a:picLocks noChangeAspect="1" noChangeArrowheads="1"/>
          </p:cNvPicPr>
          <p:nvPr/>
        </p:nvPicPr>
        <p:blipFill>
          <a:blip r:embed="rId3" cstate="print"/>
          <a:srcRect l="20362" t="8227" b="20196"/>
          <a:stretch>
            <a:fillRect/>
          </a:stretch>
        </p:blipFill>
        <p:spPr bwMode="auto">
          <a:xfrm>
            <a:off x="1" y="692696"/>
            <a:ext cx="9146188" cy="616530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531440"/>
            <a:ext cx="7467600" cy="1143000"/>
          </a:xfrm>
        </p:spPr>
        <p:txBody>
          <a:bodyPr/>
          <a:lstStyle/>
          <a:p>
            <a:r>
              <a:rPr lang="es-MX" dirty="0" err="1"/>
              <a:t>Background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794122"/>
            <a:ext cx="7467600" cy="4873752"/>
          </a:xfrm>
        </p:spPr>
        <p:txBody>
          <a:bodyPr/>
          <a:lstStyle/>
          <a:p>
            <a:r>
              <a:rPr lang="en-US" dirty="0"/>
              <a:t>Solid waste handling in a landfill may affect the surrounding environment in a radius at least of 3 km (Gomez et al. 2008)</a:t>
            </a:r>
          </a:p>
          <a:p>
            <a:r>
              <a:rPr lang="en-US" dirty="0"/>
              <a:t>Workers are exposed to pollutants through inhalation, ingestion or dermal contact</a:t>
            </a:r>
          </a:p>
          <a:p>
            <a:r>
              <a:rPr lang="en-US" dirty="0"/>
              <a:t>Particulate matter is usually a mixture of many chemicals and biological materials (Heaney et al. 2011, Mueller-</a:t>
            </a:r>
            <a:r>
              <a:rPr lang="en-US" dirty="0" err="1"/>
              <a:t>Anneling</a:t>
            </a:r>
            <a:r>
              <a:rPr lang="en-US" dirty="0"/>
              <a:t> et al. 2006). </a:t>
            </a:r>
          </a:p>
          <a:p>
            <a:r>
              <a:rPr lang="en-US" dirty="0"/>
              <a:t>Consistent association between health outcomes and PM</a:t>
            </a:r>
            <a:r>
              <a:rPr lang="en-US" baseline="-25000" dirty="0"/>
              <a:t>10</a:t>
            </a:r>
            <a:r>
              <a:rPr lang="en-US" dirty="0"/>
              <a:t> concentration in working environments (</a:t>
            </a:r>
            <a:r>
              <a:rPr lang="en-US" dirty="0" err="1"/>
              <a:t>Porta</a:t>
            </a:r>
            <a:r>
              <a:rPr lang="en-US" dirty="0"/>
              <a:t> et al. 2009; </a:t>
            </a:r>
            <a:r>
              <a:rPr lang="en-US" dirty="0" err="1"/>
              <a:t>Duquenne</a:t>
            </a:r>
            <a:r>
              <a:rPr lang="en-US" dirty="0"/>
              <a:t> et al. 2013; </a:t>
            </a:r>
            <a:r>
              <a:rPr lang="en-US" dirty="0" err="1"/>
              <a:t>Nemmar</a:t>
            </a:r>
            <a:r>
              <a:rPr lang="en-US" dirty="0"/>
              <a:t> et al. 2013)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Landfill “La </a:t>
            </a:r>
            <a:r>
              <a:rPr lang="en-US" sz="3200" dirty="0" err="1"/>
              <a:t>Perseverancia</a:t>
            </a:r>
            <a:r>
              <a:rPr lang="en-US" sz="3200" dirty="0"/>
              <a:t>” </a:t>
            </a:r>
            <a:r>
              <a:rPr lang="en-US" sz="3200" dirty="0" err="1"/>
              <a:t>Cuautla</a:t>
            </a:r>
            <a:r>
              <a:rPr lang="en-US" sz="3200" dirty="0"/>
              <a:t>, Morelos</a:t>
            </a:r>
          </a:p>
        </p:txBody>
      </p:sp>
      <p:grpSp>
        <p:nvGrpSpPr>
          <p:cNvPr id="7" name="12 Grupo"/>
          <p:cNvGrpSpPr/>
          <p:nvPr/>
        </p:nvGrpSpPr>
        <p:grpSpPr>
          <a:xfrm>
            <a:off x="395536" y="1412776"/>
            <a:ext cx="8424936" cy="4752528"/>
            <a:chOff x="395536" y="1412776"/>
            <a:chExt cx="8424936" cy="4752528"/>
          </a:xfrm>
        </p:grpSpPr>
        <p:pic>
          <p:nvPicPr>
            <p:cNvPr id="8" name="Picture 2" descr="C:\Users\masanchez\Documents\My Dropbox\Tesis (1)\Fotos\relleno\DSC0142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762" y="1412776"/>
              <a:ext cx="4374225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" descr="E:\Fotos de Miguelon\IMG_146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3789136"/>
              <a:ext cx="4368861" cy="2371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 descr="C:\Users\masanchez\Documents\fotos\fotos tiradero\DSC0217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01512" y="1412776"/>
              <a:ext cx="4374396" cy="2376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C:\Users\masanchez\Desktop\fotos\fotos muestreo abril\DSC0147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01512" y="3789135"/>
              <a:ext cx="4418960" cy="2376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13 Rectángulo"/>
          <p:cNvSpPr/>
          <p:nvPr/>
        </p:nvSpPr>
        <p:spPr>
          <a:xfrm>
            <a:off x="395536" y="1412776"/>
            <a:ext cx="8424936" cy="4752528"/>
          </a:xfrm>
          <a:prstGeom prst="rect">
            <a:avLst/>
          </a:prstGeom>
          <a:noFill/>
          <a:ln w="76200">
            <a:solidFill>
              <a:srgbClr val="CC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1871700" y="2240868"/>
            <a:ext cx="5400600" cy="30963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 err="1"/>
              <a:t>From</a:t>
            </a:r>
            <a:r>
              <a:rPr lang="es-MX" sz="2400" dirty="0"/>
              <a:t> </a:t>
            </a:r>
            <a:r>
              <a:rPr lang="es-MX" sz="2400" dirty="0" err="1"/>
              <a:t>November</a:t>
            </a:r>
            <a:r>
              <a:rPr lang="es-MX" sz="2400" dirty="0"/>
              <a:t> 2011 to </a:t>
            </a:r>
            <a:r>
              <a:rPr lang="es-MX" sz="2400" dirty="0" err="1"/>
              <a:t>October</a:t>
            </a:r>
            <a:r>
              <a:rPr lang="es-MX" sz="2400" dirty="0"/>
              <a:t> 2012 </a:t>
            </a:r>
            <a:r>
              <a:rPr lang="es-MX" sz="2400" dirty="0" err="1"/>
              <a:t>we</a:t>
            </a:r>
            <a:r>
              <a:rPr lang="es-MX" sz="2400" dirty="0"/>
              <a:t> </a:t>
            </a:r>
            <a:r>
              <a:rPr lang="es-MX" sz="2400" dirty="0" err="1"/>
              <a:t>conducted</a:t>
            </a:r>
            <a:r>
              <a:rPr lang="es-MX" sz="2400" dirty="0"/>
              <a:t> </a:t>
            </a:r>
            <a:r>
              <a:rPr lang="es-MX" sz="2400" dirty="0" err="1"/>
              <a:t>an</a:t>
            </a:r>
            <a:r>
              <a:rPr lang="es-MX" sz="2400" dirty="0"/>
              <a:t> </a:t>
            </a:r>
            <a:r>
              <a:rPr lang="es-MX" sz="2400" dirty="0" err="1"/>
              <a:t>ecosystemic</a:t>
            </a:r>
            <a:r>
              <a:rPr lang="es-MX" sz="2400" dirty="0"/>
              <a:t> </a:t>
            </a:r>
            <a:r>
              <a:rPr lang="es-MX" sz="2400" dirty="0" err="1"/>
              <a:t>study</a:t>
            </a:r>
            <a:r>
              <a:rPr lang="es-MX" sz="2400" dirty="0"/>
              <a:t> </a:t>
            </a:r>
            <a:r>
              <a:rPr lang="es-MX" sz="2400" dirty="0" err="1"/>
              <a:t>with</a:t>
            </a:r>
            <a:r>
              <a:rPr lang="es-MX" sz="2400" dirty="0"/>
              <a:t> </a:t>
            </a:r>
            <a:r>
              <a:rPr lang="es-MX" sz="2400" dirty="0" err="1"/>
              <a:t>an</a:t>
            </a:r>
            <a:r>
              <a:rPr lang="es-MX" sz="2400" dirty="0"/>
              <a:t> </a:t>
            </a:r>
            <a:r>
              <a:rPr lang="es-MX" sz="2400" dirty="0" err="1"/>
              <a:t>interdiciplinary</a:t>
            </a:r>
            <a:r>
              <a:rPr lang="es-MX" sz="2400" dirty="0"/>
              <a:t> </a:t>
            </a:r>
            <a:r>
              <a:rPr lang="es-MX" sz="2400" dirty="0" err="1"/>
              <a:t>team</a:t>
            </a:r>
            <a:endParaRPr lang="es-MX" sz="2400" dirty="0"/>
          </a:p>
          <a:p>
            <a:pPr algn="ctr"/>
            <a:endParaRPr lang="es-MX" sz="2400" dirty="0"/>
          </a:p>
          <a:p>
            <a:pPr algn="ctr"/>
            <a:r>
              <a:rPr lang="es-MX" sz="2400" dirty="0" err="1"/>
              <a:t>Three</a:t>
            </a:r>
            <a:r>
              <a:rPr lang="es-MX" sz="2400" dirty="0"/>
              <a:t> </a:t>
            </a:r>
            <a:r>
              <a:rPr lang="es-MX" sz="2400" dirty="0" err="1"/>
              <a:t>phases</a:t>
            </a:r>
            <a:r>
              <a:rPr lang="es-MX" sz="2400" dirty="0"/>
              <a:t>: socio-</a:t>
            </a:r>
            <a:r>
              <a:rPr lang="es-MX" sz="2400" dirty="0" err="1"/>
              <a:t>environmental</a:t>
            </a:r>
            <a:r>
              <a:rPr lang="es-MX" sz="2400" dirty="0"/>
              <a:t> </a:t>
            </a:r>
            <a:r>
              <a:rPr lang="es-MX" sz="2400" dirty="0" err="1"/>
              <a:t>characterization</a:t>
            </a:r>
            <a:r>
              <a:rPr lang="es-MX" sz="2400" dirty="0"/>
              <a:t>, </a:t>
            </a:r>
            <a:r>
              <a:rPr lang="es-MX" sz="2400" dirty="0" err="1"/>
              <a:t>workers</a:t>
            </a:r>
            <a:r>
              <a:rPr lang="es-MX" sz="2400" dirty="0"/>
              <a:t> </a:t>
            </a:r>
            <a:r>
              <a:rPr lang="es-MX" sz="2400" dirty="0" err="1"/>
              <a:t>health</a:t>
            </a:r>
            <a:r>
              <a:rPr lang="es-MX" sz="2400" dirty="0"/>
              <a:t> and </a:t>
            </a:r>
            <a:r>
              <a:rPr lang="es-MX" sz="2400" dirty="0" err="1"/>
              <a:t>adjacent</a:t>
            </a:r>
            <a:r>
              <a:rPr lang="es-MX" sz="2400" dirty="0"/>
              <a:t> </a:t>
            </a:r>
            <a:r>
              <a:rPr lang="es-MX" sz="2400" dirty="0" err="1"/>
              <a:t>population</a:t>
            </a:r>
            <a:r>
              <a:rPr lang="es-MX" sz="2400" dirty="0"/>
              <a:t> </a:t>
            </a:r>
            <a:r>
              <a:rPr lang="es-MX" sz="2400" dirty="0" err="1"/>
              <a:t>health</a:t>
            </a:r>
            <a:r>
              <a:rPr lang="es-MX" sz="2400" dirty="0"/>
              <a:t> </a:t>
            </a:r>
            <a:r>
              <a:rPr lang="es-MX" sz="2400" dirty="0" err="1"/>
              <a:t>effects</a:t>
            </a:r>
            <a:r>
              <a:rPr lang="es-MX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 Imagen" descr="mexico2010_1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3 Imagen" descr="DSC0395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1425" y="0"/>
            <a:ext cx="409257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4 Imagen" descr="DSC039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1425" y="3789363"/>
            <a:ext cx="40925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5 Imagen" descr="DSC0403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90925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Marcador de contenido" descr="DSC087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2700" y="1914525"/>
            <a:ext cx="4038600" cy="3028950"/>
          </a:xfrm>
          <a:prstGeom prst="rect">
            <a:avLst/>
          </a:prstGeom>
          <a:ln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8" name="Rectángulo 7"/>
          <p:cNvSpPr/>
          <p:nvPr/>
        </p:nvSpPr>
        <p:spPr>
          <a:xfrm>
            <a:off x="1871700" y="1647013"/>
            <a:ext cx="5400600" cy="35639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 err="1"/>
              <a:t>Landfill</a:t>
            </a:r>
            <a:r>
              <a:rPr lang="es-MX" sz="2400" dirty="0"/>
              <a:t> </a:t>
            </a:r>
            <a:r>
              <a:rPr lang="es-MX" sz="2400" dirty="0" err="1"/>
              <a:t>management</a:t>
            </a:r>
            <a:r>
              <a:rPr lang="es-MX" sz="2400" dirty="0"/>
              <a:t> </a:t>
            </a:r>
            <a:r>
              <a:rPr lang="es-MX" sz="2400" dirty="0" err="1"/>
              <a:t>involves</a:t>
            </a:r>
            <a:r>
              <a:rPr lang="es-MX" sz="2400" dirty="0"/>
              <a:t> </a:t>
            </a:r>
            <a:r>
              <a:rPr lang="es-MX" sz="2400" dirty="0" err="1"/>
              <a:t>moving</a:t>
            </a:r>
            <a:r>
              <a:rPr lang="es-MX" sz="2400" dirty="0"/>
              <a:t> </a:t>
            </a:r>
            <a:r>
              <a:rPr lang="es-MX" sz="2400" dirty="0" err="1"/>
              <a:t>truck</a:t>
            </a:r>
            <a:r>
              <a:rPr lang="es-MX" sz="2400" dirty="0"/>
              <a:t> </a:t>
            </a:r>
            <a:r>
              <a:rPr lang="es-MX" sz="2400" dirty="0" err="1"/>
              <a:t>discharge</a:t>
            </a:r>
            <a:r>
              <a:rPr lang="es-MX" sz="2400" dirty="0"/>
              <a:t>, heavy </a:t>
            </a:r>
            <a:r>
              <a:rPr lang="es-MX" sz="2400" dirty="0" err="1"/>
              <a:t>dustcarts</a:t>
            </a:r>
            <a:r>
              <a:rPr lang="es-MX" sz="2400" dirty="0"/>
              <a:t> </a:t>
            </a:r>
            <a:r>
              <a:rPr lang="es-MX" sz="2400" dirty="0" err="1"/>
              <a:t>for</a:t>
            </a:r>
            <a:r>
              <a:rPr lang="es-MX" sz="2400" dirty="0"/>
              <a:t> </a:t>
            </a:r>
            <a:r>
              <a:rPr lang="es-MX" sz="2400" dirty="0" err="1"/>
              <a:t>daily</a:t>
            </a:r>
            <a:r>
              <a:rPr lang="es-MX" sz="2400" dirty="0"/>
              <a:t> </a:t>
            </a:r>
            <a:r>
              <a:rPr lang="es-MX" sz="2400" dirty="0" err="1"/>
              <a:t>waste</a:t>
            </a:r>
            <a:r>
              <a:rPr lang="es-MX" sz="2400" dirty="0"/>
              <a:t> </a:t>
            </a:r>
            <a:r>
              <a:rPr lang="es-MX" sz="2400" dirty="0" err="1"/>
              <a:t>coverage</a:t>
            </a:r>
            <a:r>
              <a:rPr lang="es-MX" sz="2400" dirty="0"/>
              <a:t>, </a:t>
            </a:r>
            <a:r>
              <a:rPr lang="es-MX" sz="2400" dirty="0" err="1"/>
              <a:t>separating</a:t>
            </a:r>
            <a:r>
              <a:rPr lang="es-MX" sz="2400" dirty="0"/>
              <a:t> </a:t>
            </a:r>
            <a:r>
              <a:rPr lang="es-MX" sz="2400" dirty="0" err="1"/>
              <a:t>waste</a:t>
            </a:r>
            <a:r>
              <a:rPr lang="es-MX" sz="2400" dirty="0"/>
              <a:t>, </a:t>
            </a:r>
            <a:r>
              <a:rPr lang="es-MX" sz="2400" dirty="0" err="1"/>
              <a:t>compacting</a:t>
            </a:r>
            <a:r>
              <a:rPr lang="es-MX" sz="2400" dirty="0"/>
              <a:t> </a:t>
            </a:r>
            <a:r>
              <a:rPr lang="es-MX" sz="2400" dirty="0" err="1"/>
              <a:t>waste</a:t>
            </a:r>
            <a:r>
              <a:rPr lang="es-MX" sz="2400" dirty="0"/>
              <a:t> </a:t>
            </a:r>
            <a:r>
              <a:rPr lang="es-MX" sz="2400" dirty="0" err="1"/>
              <a:t>with</a:t>
            </a:r>
            <a:r>
              <a:rPr lang="es-MX" sz="2400" dirty="0"/>
              <a:t> </a:t>
            </a:r>
            <a:r>
              <a:rPr lang="es-MX" sz="2400" dirty="0" err="1"/>
              <a:t>bulldozers</a:t>
            </a:r>
            <a:r>
              <a:rPr lang="es-MX" sz="2400" dirty="0"/>
              <a:t> and </a:t>
            </a:r>
            <a:r>
              <a:rPr lang="es-MX" sz="2400" dirty="0" err="1"/>
              <a:t>crushers</a:t>
            </a:r>
            <a:r>
              <a:rPr lang="es-MX" sz="2400" dirty="0"/>
              <a:t>.</a:t>
            </a:r>
          </a:p>
          <a:p>
            <a:pPr algn="ctr"/>
            <a:r>
              <a:rPr lang="es-MX" sz="2400" dirty="0" err="1"/>
              <a:t>Such</a:t>
            </a:r>
            <a:r>
              <a:rPr lang="es-MX" sz="2400" dirty="0"/>
              <a:t> </a:t>
            </a:r>
            <a:r>
              <a:rPr lang="es-MX" sz="2400" dirty="0" err="1"/>
              <a:t>movements</a:t>
            </a:r>
            <a:r>
              <a:rPr lang="es-MX" sz="2400" dirty="0"/>
              <a:t> </a:t>
            </a:r>
            <a:r>
              <a:rPr lang="es-MX" sz="2400" dirty="0" err="1"/>
              <a:t>involve</a:t>
            </a:r>
            <a:r>
              <a:rPr lang="es-MX" sz="2400" dirty="0"/>
              <a:t> diésel fumes, and </a:t>
            </a:r>
            <a:r>
              <a:rPr lang="es-MX" sz="2400" dirty="0" err="1"/>
              <a:t>all</a:t>
            </a:r>
            <a:r>
              <a:rPr lang="es-MX" sz="2400" dirty="0"/>
              <a:t> material are susceptible to </a:t>
            </a:r>
            <a:r>
              <a:rPr lang="es-MX" sz="2400" dirty="0" err="1"/>
              <a:t>wind</a:t>
            </a:r>
            <a:r>
              <a:rPr lang="es-MX" sz="2400" dirty="0"/>
              <a:t> re-suspensión and dispersión (</a:t>
            </a:r>
            <a:r>
              <a:rPr lang="es-MX" sz="2400" dirty="0" err="1"/>
              <a:t>Koshy</a:t>
            </a:r>
            <a:r>
              <a:rPr lang="es-MX" sz="2400" dirty="0"/>
              <a:t> et al,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13857" t="19400" r="25951" b="20939"/>
          <a:stretch>
            <a:fillRect/>
          </a:stretch>
        </p:blipFill>
        <p:spPr bwMode="auto">
          <a:xfrm>
            <a:off x="4572000" y="-1"/>
            <a:ext cx="4572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C:\Users\masanchez\Desktop\Relleno Cuatla\Fotos Relleno-Cuautla\PC04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9983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Jana4\Documents\2013\PROY CUAUTLA\Fotos\fotosrelleno\DSC08807.JPG"/>
          <p:cNvPicPr>
            <a:picLocks noChangeAspect="1" noChangeArrowheads="1"/>
          </p:cNvPicPr>
          <p:nvPr/>
        </p:nvPicPr>
        <p:blipFill>
          <a:blip r:embed="rId4" cstate="print"/>
          <a:srcRect l="24667" t="48054" r="10802" b="19920"/>
          <a:stretch>
            <a:fillRect/>
          </a:stretch>
        </p:blipFill>
        <p:spPr bwMode="auto">
          <a:xfrm>
            <a:off x="-68422" y="3429000"/>
            <a:ext cx="9212422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33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Population</a:t>
            </a:r>
            <a:endParaRPr lang="es-MX" dirty="0"/>
          </a:p>
        </p:txBody>
      </p:sp>
      <p:pic>
        <p:nvPicPr>
          <p:cNvPr id="8" name="Picture 2" descr="C:\Users\masanchez\AppData\Local\Microsoft\Windows\Temporary Internet Files\Content.Outlook\1XGNAPZ4\DSC08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81128"/>
            <a:ext cx="2685665" cy="2016224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Picture 4" descr="F:\fotos tiradero\DSC02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937"/>
            <a:ext cx="2689225" cy="201612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 l="32602" t="9760" r="31961" b="16018"/>
          <a:stretch>
            <a:fillRect/>
          </a:stretch>
        </p:blipFill>
        <p:spPr bwMode="auto">
          <a:xfrm>
            <a:off x="4572000" y="1773238"/>
            <a:ext cx="1505115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32974" t="12201" r="31890" b="17001"/>
          <a:stretch>
            <a:fillRect/>
          </a:stretch>
        </p:blipFill>
        <p:spPr bwMode="auto">
          <a:xfrm rot="1178637">
            <a:off x="4827702" y="1987267"/>
            <a:ext cx="1584176" cy="17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fastonline.org/CD3WD_40/HLTHES/SANICHO/APS28S/GIF/P29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773238"/>
            <a:ext cx="1430025" cy="1008112"/>
          </a:xfrm>
          <a:prstGeom prst="rect">
            <a:avLst/>
          </a:prstGeom>
          <a:noFill/>
        </p:spPr>
      </p:pic>
      <p:pic>
        <p:nvPicPr>
          <p:cNvPr id="13" name="Picture 2" descr="http://us.cdn1.123rf.com/168nwm/robeo/robeo0808/robeo080800013/3404267-las-muestras-de-sangre-en-tubos-de-ensayo-de-vidrio-de-laboratori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001"/>
          <a:stretch>
            <a:fillRect/>
          </a:stretch>
        </p:blipFill>
        <p:spPr bwMode="auto">
          <a:xfrm>
            <a:off x="7164288" y="3284984"/>
            <a:ext cx="1008112" cy="1066801"/>
          </a:xfrm>
          <a:prstGeom prst="rect">
            <a:avLst/>
          </a:prstGeom>
          <a:noFill/>
        </p:spPr>
      </p:pic>
      <p:pic>
        <p:nvPicPr>
          <p:cNvPr id="14" name="Picture 2" descr="http://us.cdn1.123rf.com/168nwm/robeo/robeo0808/robeo080800013/3404267-las-muestras-de-sangre-en-tubos-de-ensayo-de-vidrio-de-laboratori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001"/>
          <a:stretch>
            <a:fillRect/>
          </a:stretch>
        </p:blipFill>
        <p:spPr bwMode="auto">
          <a:xfrm>
            <a:off x="7380312" y="3140968"/>
            <a:ext cx="1008112" cy="1066801"/>
          </a:xfrm>
          <a:prstGeom prst="rect">
            <a:avLst/>
          </a:prstGeom>
          <a:noFill/>
        </p:spPr>
      </p:pic>
      <p:pic>
        <p:nvPicPr>
          <p:cNvPr id="15" name="Picture 12" descr="https://encrypted-tbn1.gstatic.com/images?q=tbn:ANd9GcR99oCkbwfM4c3wB_jyif5coeA4ks6OhfytG-aBNMnM-DJ3OrHD"/>
          <p:cNvPicPr>
            <a:picLocks noChangeAspect="1" noChangeArrowheads="1"/>
          </p:cNvPicPr>
          <p:nvPr/>
        </p:nvPicPr>
        <p:blipFill>
          <a:blip r:embed="rId9" cstate="print"/>
          <a:srcRect l="61574" r="14481"/>
          <a:stretch>
            <a:fillRect/>
          </a:stretch>
        </p:blipFill>
        <p:spPr bwMode="auto">
          <a:xfrm>
            <a:off x="3635896" y="3012539"/>
            <a:ext cx="784741" cy="3381019"/>
          </a:xfrm>
          <a:prstGeom prst="rect">
            <a:avLst/>
          </a:prstGeom>
          <a:noFill/>
        </p:spPr>
      </p:pic>
      <p:pic>
        <p:nvPicPr>
          <p:cNvPr id="16" name="Picture 16" descr="http://www.solostocks.com/img/tanita-hd-365-bascula-ultra-slim-6098808z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4653" y="4581128"/>
            <a:ext cx="1447507" cy="1380922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0" y="-1"/>
            <a:ext cx="9144000" cy="22768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Cross </a:t>
            </a:r>
            <a:r>
              <a:rPr lang="es-MX" dirty="0" err="1"/>
              <a:t>sectional</a:t>
            </a:r>
            <a:r>
              <a:rPr lang="es-MX" dirty="0"/>
              <a:t> </a:t>
            </a:r>
            <a:r>
              <a:rPr lang="es-MX" dirty="0" err="1"/>
              <a:t>study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/>
              <a:t>We</a:t>
            </a:r>
            <a:r>
              <a:rPr lang="es-MX" dirty="0"/>
              <a:t> </a:t>
            </a:r>
            <a:r>
              <a:rPr lang="es-MX" dirty="0" err="1"/>
              <a:t>recruited</a:t>
            </a:r>
            <a:r>
              <a:rPr lang="es-MX" dirty="0"/>
              <a:t> 58 males: 24 </a:t>
            </a:r>
            <a:r>
              <a:rPr lang="es-MX" dirty="0" err="1"/>
              <a:t>workers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</a:t>
            </a:r>
            <a:r>
              <a:rPr lang="es-MX" dirty="0" err="1"/>
              <a:t>landfill</a:t>
            </a:r>
            <a:r>
              <a:rPr lang="es-MX" dirty="0"/>
              <a:t> </a:t>
            </a:r>
            <a:r>
              <a:rPr lang="es-MX" dirty="0" err="1"/>
              <a:t>considered</a:t>
            </a:r>
            <a:r>
              <a:rPr lang="es-MX" dirty="0"/>
              <a:t> </a:t>
            </a:r>
            <a:r>
              <a:rPr lang="es-MX" dirty="0" err="1"/>
              <a:t>exposed</a:t>
            </a:r>
            <a:r>
              <a:rPr lang="es-MX" dirty="0"/>
              <a:t> </a:t>
            </a:r>
            <a:r>
              <a:rPr lang="es-MX" dirty="0" err="1"/>
              <a:t>group</a:t>
            </a:r>
            <a:r>
              <a:rPr lang="es-MX" dirty="0"/>
              <a:t> </a:t>
            </a:r>
            <a:r>
              <a:rPr lang="es-MX" dirty="0" err="1"/>
              <a:t>an</a:t>
            </a:r>
            <a:r>
              <a:rPr lang="es-MX" dirty="0"/>
              <a:t> a </a:t>
            </a:r>
            <a:r>
              <a:rPr lang="es-MX" dirty="0" err="1"/>
              <a:t>comparison</a:t>
            </a:r>
            <a:r>
              <a:rPr lang="es-MX" dirty="0"/>
              <a:t> </a:t>
            </a:r>
            <a:r>
              <a:rPr lang="es-MX" dirty="0" err="1"/>
              <a:t>group</a:t>
            </a:r>
            <a:r>
              <a:rPr lang="es-MX" dirty="0"/>
              <a:t> </a:t>
            </a:r>
            <a:r>
              <a:rPr lang="es-MX" dirty="0" err="1"/>
              <a:t>conformed</a:t>
            </a:r>
            <a:r>
              <a:rPr lang="es-MX" dirty="0"/>
              <a:t> </a:t>
            </a:r>
            <a:r>
              <a:rPr lang="es-MX" dirty="0" err="1"/>
              <a:t>by</a:t>
            </a:r>
            <a:r>
              <a:rPr lang="es-MX" dirty="0"/>
              <a:t> 34 </a:t>
            </a:r>
            <a:r>
              <a:rPr lang="es-MX" dirty="0" err="1"/>
              <a:t>participants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/>
              <a:t>Selection</a:t>
            </a:r>
            <a:r>
              <a:rPr lang="es-MX" dirty="0"/>
              <a:t> </a:t>
            </a:r>
            <a:r>
              <a:rPr lang="es-MX" dirty="0" err="1"/>
              <a:t>criteria</a:t>
            </a:r>
            <a:r>
              <a:rPr lang="es-MX" dirty="0"/>
              <a:t>: </a:t>
            </a:r>
            <a:r>
              <a:rPr lang="es-MX" dirty="0" err="1"/>
              <a:t>age</a:t>
            </a:r>
            <a:r>
              <a:rPr lang="es-MX" dirty="0"/>
              <a:t> </a:t>
            </a:r>
            <a:r>
              <a:rPr lang="es-MX" dirty="0" err="1"/>
              <a:t>between</a:t>
            </a:r>
            <a:r>
              <a:rPr lang="es-MX" dirty="0"/>
              <a:t> 18 -40; </a:t>
            </a:r>
            <a:r>
              <a:rPr lang="es-MX" dirty="0" err="1"/>
              <a:t>not</a:t>
            </a:r>
            <a:r>
              <a:rPr lang="es-MX" dirty="0"/>
              <a:t> </a:t>
            </a:r>
            <a:r>
              <a:rPr lang="es-MX" dirty="0" err="1"/>
              <a:t>self-reported</a:t>
            </a:r>
            <a:r>
              <a:rPr lang="es-MX" dirty="0"/>
              <a:t> </a:t>
            </a:r>
            <a:r>
              <a:rPr lang="es-MX" dirty="0" err="1"/>
              <a:t>history</a:t>
            </a:r>
            <a:r>
              <a:rPr lang="es-MX" dirty="0"/>
              <a:t> of mental </a:t>
            </a:r>
            <a:r>
              <a:rPr lang="es-MX" dirty="0" err="1"/>
              <a:t>illness</a:t>
            </a:r>
            <a:r>
              <a:rPr lang="es-MX" dirty="0"/>
              <a:t>; </a:t>
            </a:r>
            <a:r>
              <a:rPr lang="en-US" dirty="0"/>
              <a:t>and sign a consent form approved by Bioethics Commission. 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62272"/>
            <a:ext cx="7467600" cy="1143000"/>
          </a:xfrm>
        </p:spPr>
        <p:txBody>
          <a:bodyPr/>
          <a:lstStyle/>
          <a:p>
            <a:r>
              <a:rPr lang="en-US" dirty="0" err="1"/>
              <a:t>Meterorological</a:t>
            </a:r>
            <a:r>
              <a:rPr lang="en-US" dirty="0"/>
              <a:t> data and airborne particles</a:t>
            </a:r>
          </a:p>
        </p:txBody>
      </p:sp>
      <p:pic>
        <p:nvPicPr>
          <p:cNvPr id="5" name="Picture 5" descr="G:\2010\Respaldo USB azul\Fotos de Miguelon\Mexico2010_6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r="20012"/>
          <a:stretch>
            <a:fillRect/>
          </a:stretch>
        </p:blipFill>
        <p:spPr bwMode="auto">
          <a:xfrm>
            <a:off x="0" y="1007740"/>
            <a:ext cx="2476500" cy="407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2010\Respaldo USB azul\Fotos de Miguelon\Mexico2010_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92155"/>
            <a:ext cx="1296144" cy="1700347"/>
          </a:xfrm>
          <a:prstGeom prst="rect">
            <a:avLst/>
          </a:prstGeom>
          <a:noFill/>
        </p:spPr>
      </p:pic>
      <p:pic>
        <p:nvPicPr>
          <p:cNvPr id="9" name="Picture 2" descr="C:\Users\Jana4\Pictures\Fotos feb 2012\DSC08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0930" y="3095550"/>
            <a:ext cx="1882139" cy="2508505"/>
          </a:xfrm>
          <a:prstGeom prst="rect">
            <a:avLst/>
          </a:prstGeom>
          <a:noFill/>
        </p:spPr>
      </p:pic>
      <p:pic>
        <p:nvPicPr>
          <p:cNvPr id="10" name="Picture 2" descr="C:\Users\Jana4\Documents\2011\Proyecto Cuautla\fotos\DSC084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799406"/>
            <a:ext cx="1548172" cy="1161129"/>
          </a:xfrm>
          <a:prstGeom prst="rect">
            <a:avLst/>
          </a:prstGeom>
          <a:noFill/>
        </p:spPr>
      </p:pic>
      <p:pic>
        <p:nvPicPr>
          <p:cNvPr id="11" name="Picture 3" descr="C:\Users\masanchez\AppData\Local\Microsoft\Windows\Temporary Internet Files\Content.Outlook\1XGNAPZ4\estación1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861718"/>
            <a:ext cx="1889707" cy="25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 Imagen" descr="rv_30abril2011_dias.bmp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954808"/>
            <a:ext cx="2843808" cy="284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banobras 2 0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4535710"/>
            <a:ext cx="19446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3 Marcador de contenido"/>
          <p:cNvPicPr>
            <a:picLocks noChangeAspect="1"/>
          </p:cNvPicPr>
          <p:nvPr/>
        </p:nvPicPr>
        <p:blipFill>
          <a:blip r:embed="rId10" cstate="print">
            <a:lum bright="4000" contrast="-6000"/>
          </a:blip>
          <a:stretch>
            <a:fillRect/>
          </a:stretch>
        </p:blipFill>
        <p:spPr bwMode="auto">
          <a:xfrm>
            <a:off x="4572000" y="1007740"/>
            <a:ext cx="1584325" cy="11890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467544" y="616530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 </a:t>
            </a:r>
            <a:r>
              <a:rPr lang="en-US" dirty="0" err="1"/>
              <a:t>vol</a:t>
            </a:r>
            <a:r>
              <a:rPr lang="en-US" dirty="0"/>
              <a:t> (PM</a:t>
            </a:r>
            <a:r>
              <a:rPr lang="en-US" baseline="-25000" dirty="0"/>
              <a:t>10</a:t>
            </a:r>
            <a:r>
              <a:rPr lang="en-US" dirty="0"/>
              <a:t>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024414" y="5733256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Burkard</a:t>
            </a:r>
            <a:r>
              <a:rPr lang="en-US" dirty="0"/>
              <a:t> (STP, spores)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092280" y="342900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7762" r="11760" b="13728"/>
          <a:stretch/>
        </p:blipFill>
        <p:spPr>
          <a:xfrm>
            <a:off x="2969322" y="639309"/>
            <a:ext cx="1419024" cy="1043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masanchez\Desktop\fotos\fotos campo1\DSC01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332422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Curso Montevideo 2012\Figura 2 Uruguay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684461"/>
            <a:ext cx="5328592" cy="404879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solid"/>
          </a:ln>
          <a:extLst/>
        </p:spPr>
      </p:pic>
      <p:sp>
        <p:nvSpPr>
          <p:cNvPr id="7" name="6 Rectángulo redondeado"/>
          <p:cNvSpPr/>
          <p:nvPr/>
        </p:nvSpPr>
        <p:spPr>
          <a:xfrm>
            <a:off x="432048" y="3933056"/>
            <a:ext cx="2555776" cy="2592288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3335250"/>
              <a:satOff val="-2982"/>
              <a:lumOff val="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 7"/>
          <p:cNvSpPr/>
          <p:nvPr/>
        </p:nvSpPr>
        <p:spPr>
          <a:xfrm>
            <a:off x="0" y="-1"/>
            <a:ext cx="9144000" cy="14847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meteorological parameters and airborne particles were measured in Landfill Facility on the roof of the office building.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/>
              <a:t>Sampling</a:t>
            </a:r>
            <a:r>
              <a:rPr lang="es-MX" dirty="0"/>
              <a:t> </a:t>
            </a:r>
            <a:r>
              <a:rPr lang="es-MX" dirty="0" err="1"/>
              <a:t>equipmetn</a:t>
            </a:r>
            <a:r>
              <a:rPr lang="es-MX" dirty="0"/>
              <a:t> </a:t>
            </a:r>
            <a:r>
              <a:rPr lang="es-MX" dirty="0" err="1"/>
              <a:t>was</a:t>
            </a:r>
            <a:r>
              <a:rPr lang="es-MX" dirty="0"/>
              <a:t> </a:t>
            </a:r>
            <a:r>
              <a:rPr lang="es-MX" dirty="0" err="1"/>
              <a:t>installed</a:t>
            </a:r>
            <a:r>
              <a:rPr lang="es-MX" dirty="0"/>
              <a:t> in 5 places at </a:t>
            </a:r>
            <a:r>
              <a:rPr lang="es-MX" i="1" dirty="0" err="1"/>
              <a:t>upwind</a:t>
            </a:r>
            <a:r>
              <a:rPr lang="es-MX" dirty="0"/>
              <a:t> and </a:t>
            </a:r>
            <a:r>
              <a:rPr lang="es-MX" i="1" dirty="0" err="1"/>
              <a:t>downwind</a:t>
            </a:r>
            <a:r>
              <a:rPr lang="es-MX" dirty="0"/>
              <a:t> </a:t>
            </a:r>
            <a:r>
              <a:rPr lang="es-MX" dirty="0" err="1"/>
              <a:t>locations</a:t>
            </a:r>
            <a:r>
              <a:rPr lang="es-MX" dirty="0"/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roof</a:t>
            </a:r>
            <a:r>
              <a:rPr lang="es-MX" dirty="0"/>
              <a:t> of a </a:t>
            </a:r>
            <a:r>
              <a:rPr lang="es-MX" dirty="0" err="1"/>
              <a:t>house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3563888" y="5374108"/>
            <a:ext cx="5328592" cy="14847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assignment of exposure (PM10, endotoxin and (1→3)-ß-D-glucan) was obtained from the corresponding filters for each previous day when the blood sample was taken to the participants. 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684584" y="4032447"/>
            <a:ext cx="2087216" cy="22048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Limulus</a:t>
            </a:r>
            <a:r>
              <a:rPr lang="en-US" dirty="0"/>
              <a:t> </a:t>
            </a:r>
            <a:r>
              <a:rPr lang="en-US" dirty="0" err="1"/>
              <a:t>Amebocyte</a:t>
            </a:r>
            <a:r>
              <a:rPr lang="en-US" dirty="0"/>
              <a:t> Lysate tests using Pyros </a:t>
            </a:r>
            <a:r>
              <a:rPr lang="en-US" dirty="0" err="1"/>
              <a:t>Kinetix</a:t>
            </a:r>
            <a:r>
              <a:rPr lang="en-US" dirty="0"/>
              <a:t> Flex  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Wind Rose Plots for Meteorological Data (</a:t>
            </a:r>
            <a:r>
              <a:rPr lang="en-US" dirty="0" err="1"/>
              <a:t>WRPlot</a:t>
            </a:r>
            <a:r>
              <a:rPr lang="en-US" dirty="0"/>
              <a:t> View ©1998-2010 Lakes Environmental Software Version 6.5.1.</a:t>
            </a:r>
          </a:p>
          <a:p>
            <a:r>
              <a:rPr lang="en-US" dirty="0" err="1"/>
              <a:t>Stata</a:t>
            </a:r>
            <a:r>
              <a:rPr lang="en-US" dirty="0"/>
              <a:t>® v.11 </a:t>
            </a:r>
          </a:p>
          <a:p>
            <a:r>
              <a:rPr lang="en-US" dirty="0"/>
              <a:t>For bivariate analysis, we apply non-parametric tests (</a:t>
            </a:r>
            <a:r>
              <a:rPr lang="en-US" dirty="0" err="1"/>
              <a:t>Kruskal</a:t>
            </a:r>
            <a:r>
              <a:rPr lang="en-US" dirty="0"/>
              <a:t> Wallis), depending on the distribution of the variables; we used test of Chi</a:t>
            </a:r>
            <a:r>
              <a:rPr lang="en-US" baseline="30000" dirty="0"/>
              <a:t>2</a:t>
            </a:r>
            <a:r>
              <a:rPr lang="en-US" dirty="0"/>
              <a:t> to analyze independence between out of rank data.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2234</TotalTime>
  <Words>1256</Words>
  <Application>Microsoft Office PowerPoint</Application>
  <PresentationFormat>On-screen Show (4:3)</PresentationFormat>
  <Paragraphs>127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Aparajita</vt:lpstr>
      <vt:lpstr>Arial</vt:lpstr>
      <vt:lpstr>Arial Narrow</vt:lpstr>
      <vt:lpstr>Calibri</vt:lpstr>
      <vt:lpstr>Century Schoolbook</vt:lpstr>
      <vt:lpstr>Consolas</vt:lpstr>
      <vt:lpstr>Wingdings</vt:lpstr>
      <vt:lpstr>Wingdings 2</vt:lpstr>
      <vt:lpstr>Mirador</vt:lpstr>
      <vt:lpstr>Endotoxin associated to particulate matter (PM10) of a landfill facility in Cuautla, Morelos, Mexico</vt:lpstr>
      <vt:lpstr>Background</vt:lpstr>
      <vt:lpstr>Landfill “La Perseverancia” Cuautla, Morelos</vt:lpstr>
      <vt:lpstr>PowerPoint Presentation</vt:lpstr>
      <vt:lpstr>PowerPoint Presentation</vt:lpstr>
      <vt:lpstr>PowerPoint Presentation</vt:lpstr>
      <vt:lpstr>Meterorological data and airborne particles</vt:lpstr>
      <vt:lpstr>PowerPoint Presentation</vt:lpstr>
      <vt:lpstr>Statistical analysis</vt:lpstr>
      <vt:lpstr>Regression models</vt:lpstr>
      <vt:lpstr>Results:  Landfill activities associated to hourly distribution of densitometrical maximum values of airborne particles (Burkard slides) and prevailing wind direction</vt:lpstr>
      <vt:lpstr>PowerPoint Presentation</vt:lpstr>
      <vt:lpstr>Sample concentration of PM10, (1→3)-β-D-glucan and endotoxin by sampling site</vt:lpstr>
      <vt:lpstr>Citokines</vt:lpstr>
      <vt:lpstr>PowerPoint Presentation</vt:lpstr>
      <vt:lpstr>Findings</vt:lpstr>
      <vt:lpstr>PowerPoint Presentation</vt:lpstr>
      <vt:lpstr>Acknowledgements</vt:lpstr>
      <vt:lpstr>THANK YOU FOR YOUR ATTENTION          MAY 18, 2016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Endotoxin and glucan related to PM10 associated with respiratory and allergic symptoms in populations living near a landfill in the state of Morelos, Mexico</dc:title>
  <dc:creator>Alejandra</dc:creator>
  <cp:lastModifiedBy>Alan Riley</cp:lastModifiedBy>
  <cp:revision>129</cp:revision>
  <dcterms:created xsi:type="dcterms:W3CDTF">2014-05-28T15:40:45Z</dcterms:created>
  <dcterms:modified xsi:type="dcterms:W3CDTF">2016-06-03T19:04:56Z</dcterms:modified>
</cp:coreProperties>
</file>