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handoutMasterIdLst>
    <p:handoutMasterId r:id="rId31"/>
  </p:handoutMasterIdLst>
  <p:sldIdLst>
    <p:sldId id="256" r:id="rId2"/>
    <p:sldId id="262" r:id="rId3"/>
    <p:sldId id="281" r:id="rId4"/>
    <p:sldId id="280" r:id="rId5"/>
    <p:sldId id="279" r:id="rId6"/>
    <p:sldId id="264" r:id="rId7"/>
    <p:sldId id="263" r:id="rId8"/>
    <p:sldId id="282" r:id="rId9"/>
    <p:sldId id="257" r:id="rId10"/>
    <p:sldId id="258" r:id="rId11"/>
    <p:sldId id="267" r:id="rId12"/>
    <p:sldId id="286" r:id="rId13"/>
    <p:sldId id="287" r:id="rId14"/>
    <p:sldId id="284" r:id="rId15"/>
    <p:sldId id="289" r:id="rId16"/>
    <p:sldId id="288" r:id="rId17"/>
    <p:sldId id="304" r:id="rId18"/>
    <p:sldId id="305" r:id="rId19"/>
    <p:sldId id="301" r:id="rId20"/>
    <p:sldId id="302" r:id="rId21"/>
    <p:sldId id="295" r:id="rId22"/>
    <p:sldId id="306" r:id="rId23"/>
    <p:sldId id="300" r:id="rId24"/>
    <p:sldId id="299" r:id="rId25"/>
    <p:sldId id="270" r:id="rId26"/>
    <p:sldId id="307" r:id="rId27"/>
    <p:sldId id="293" r:id="rId28"/>
    <p:sldId id="274" r:id="rId2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DE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86559" autoAdjust="0"/>
  </p:normalViewPr>
  <p:slideViewPr>
    <p:cSldViewPr>
      <p:cViewPr>
        <p:scale>
          <a:sx n="70" d="100"/>
          <a:sy n="70" d="100"/>
        </p:scale>
        <p:origin x="-129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642A19C-ADA2-4963-8BF6-89D02C744324}" type="datetimeFigureOut">
              <a:rPr lang="es-MX" smtClean="0"/>
              <a:pPr/>
              <a:t>06/05/2016</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7A091CF-B77E-48F5-A3C3-C5FCECA47DC8}" type="slidenum">
              <a:rPr lang="es-MX" smtClean="0"/>
              <a:pPr/>
              <a:t>‹Nº›</a:t>
            </a:fld>
            <a:endParaRPr lang="es-MX"/>
          </a:p>
        </p:txBody>
      </p:sp>
    </p:spTree>
    <p:extLst>
      <p:ext uri="{BB962C8B-B14F-4D97-AF65-F5344CB8AC3E}">
        <p14:creationId xmlns="" xmlns:p14="http://schemas.microsoft.com/office/powerpoint/2010/main" val="3847267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AA56A-B84B-4C7F-A69F-BAC2AA527B70}" type="datetimeFigureOut">
              <a:rPr lang="es-MX" smtClean="0"/>
              <a:pPr/>
              <a:t>06/05/2016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9359B5-F808-46B5-84C1-3E2A04A7C250}" type="slidenum">
              <a:rPr lang="es-MX" smtClean="0"/>
              <a:pPr/>
              <a:t>‹Nº›</a:t>
            </a:fld>
            <a:endParaRPr lang="es-MX"/>
          </a:p>
        </p:txBody>
      </p:sp>
    </p:spTree>
    <p:extLst>
      <p:ext uri="{BB962C8B-B14F-4D97-AF65-F5344CB8AC3E}">
        <p14:creationId xmlns="" xmlns:p14="http://schemas.microsoft.com/office/powerpoint/2010/main" val="3884058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En un esfuerzo por disminuir la exposición de la población a los efectos nocivos del HTA en el 2003, la Organización Mundial de la Salud (OMS) aprueba el Convenio Marco para el Control del Tabaco (CMCT)</a:t>
            </a:r>
            <a:r>
              <a:rPr lang="es-MX" sz="1200" kern="1200" baseline="30000" dirty="0" smtClean="0">
                <a:solidFill>
                  <a:schemeClr val="tx1"/>
                </a:solidFill>
                <a:effectLst/>
                <a:latin typeface="+mn-lt"/>
                <a:ea typeface="+mn-ea"/>
                <a:cs typeface="+mn-cs"/>
              </a:rPr>
              <a:t>3</a:t>
            </a:r>
            <a:r>
              <a:rPr lang="es-MX" sz="1200" kern="1200" dirty="0" smtClean="0">
                <a:solidFill>
                  <a:schemeClr val="tx1"/>
                </a:solidFill>
                <a:effectLst/>
                <a:latin typeface="+mn-lt"/>
                <a:ea typeface="+mn-ea"/>
                <a:cs typeface="+mn-cs"/>
              </a:rPr>
              <a:t>, el cual en su artículo 8 estimula a cada Parte a adoptar y aplicar medidas legislativas, ejecutivas, administrativas para la protección contra la exposición al humo de tabaco en lugares públicos. </a:t>
            </a:r>
          </a:p>
          <a:p>
            <a:endParaRPr lang="es-MX" dirty="0"/>
          </a:p>
        </p:txBody>
      </p:sp>
      <p:sp>
        <p:nvSpPr>
          <p:cNvPr id="4" name="3 Marcador de número de diapositiva"/>
          <p:cNvSpPr>
            <a:spLocks noGrp="1"/>
          </p:cNvSpPr>
          <p:nvPr>
            <p:ph type="sldNum" sz="quarter" idx="10"/>
          </p:nvPr>
        </p:nvSpPr>
        <p:spPr/>
        <p:txBody>
          <a:bodyPr/>
          <a:lstStyle/>
          <a:p>
            <a:fld id="{899359B5-F808-46B5-84C1-3E2A04A7C250}" type="slidenum">
              <a:rPr lang="es-MX" smtClean="0"/>
              <a:pPr/>
              <a:t>6</a:t>
            </a:fld>
            <a:endParaRPr lang="es-MX"/>
          </a:p>
        </p:txBody>
      </p:sp>
    </p:spTree>
    <p:extLst>
      <p:ext uri="{BB962C8B-B14F-4D97-AF65-F5344CB8AC3E}">
        <p14:creationId xmlns="" xmlns:p14="http://schemas.microsoft.com/office/powerpoint/2010/main" val="2970184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latin typeface="+mn-lt"/>
                <a:ea typeface="+mn-ea"/>
                <a:cs typeface="+mn-cs"/>
              </a:rPr>
              <a:t>En un esfuerzo por disminuir la exposición de la población a los efectos nocivos del HTA en el 2003, la Organización Mundial de la Salud (OMS) aprueba el Convenio Marco para el Control del Tabaco (CMCT)</a:t>
            </a:r>
            <a:r>
              <a:rPr lang="es-MX" sz="1200" kern="1200" baseline="30000" dirty="0" smtClean="0">
                <a:solidFill>
                  <a:schemeClr val="tx1"/>
                </a:solidFill>
                <a:effectLst/>
                <a:latin typeface="+mn-lt"/>
                <a:ea typeface="+mn-ea"/>
                <a:cs typeface="+mn-cs"/>
              </a:rPr>
              <a:t>3</a:t>
            </a:r>
            <a:r>
              <a:rPr lang="es-MX" sz="1200" kern="1200" dirty="0" smtClean="0">
                <a:solidFill>
                  <a:schemeClr val="tx1"/>
                </a:solidFill>
                <a:effectLst/>
                <a:latin typeface="+mn-lt"/>
                <a:ea typeface="+mn-ea"/>
                <a:cs typeface="+mn-cs"/>
              </a:rPr>
              <a:t>, el cual en su artículo 8 estimula a cada Parte a adoptar y aplicar medidas legislativas, ejecutivas, administrativas para la protección contra la exposición al humo de tabaco en lugares públicos. </a:t>
            </a:r>
          </a:p>
          <a:p>
            <a:endParaRPr lang="es-MX" dirty="0"/>
          </a:p>
        </p:txBody>
      </p:sp>
      <p:sp>
        <p:nvSpPr>
          <p:cNvPr id="4" name="3 Marcador de número de diapositiva"/>
          <p:cNvSpPr>
            <a:spLocks noGrp="1"/>
          </p:cNvSpPr>
          <p:nvPr>
            <p:ph type="sldNum" sz="quarter" idx="10"/>
          </p:nvPr>
        </p:nvSpPr>
        <p:spPr/>
        <p:txBody>
          <a:bodyPr/>
          <a:lstStyle/>
          <a:p>
            <a:fld id="{899359B5-F808-46B5-84C1-3E2A04A7C250}" type="slidenum">
              <a:rPr lang="es-MX" smtClean="0"/>
              <a:pPr/>
              <a:t>7</a:t>
            </a:fld>
            <a:endParaRPr lang="es-MX"/>
          </a:p>
        </p:txBody>
      </p:sp>
    </p:spTree>
    <p:extLst>
      <p:ext uri="{BB962C8B-B14F-4D97-AF65-F5344CB8AC3E}">
        <p14:creationId xmlns="" xmlns:p14="http://schemas.microsoft.com/office/powerpoint/2010/main" val="2970184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899359B5-F808-46B5-84C1-3E2A04A7C250}" type="slidenum">
              <a:rPr lang="es-MX" smtClean="0"/>
              <a:pPr/>
              <a:t>25</a:t>
            </a:fld>
            <a:endParaRPr lang="es-MX"/>
          </a:p>
        </p:txBody>
      </p:sp>
    </p:spTree>
    <p:extLst>
      <p:ext uri="{BB962C8B-B14F-4D97-AF65-F5344CB8AC3E}">
        <p14:creationId xmlns="" xmlns:p14="http://schemas.microsoft.com/office/powerpoint/2010/main" val="3443483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481866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6BE7314-43FE-490C-811C-10422A730F58}" type="datetimeFigureOut">
              <a:rPr lang="es-MX" smtClean="0"/>
              <a:pPr/>
              <a:t>06/05/2016</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A35B791-DCBB-4CD2-A63A-44BC350EA68A}" type="slidenum">
              <a:rPr lang="es-MX" smtClean="0"/>
              <a:pPr/>
              <a:t>‹Nº›</a:t>
            </a:fld>
            <a:endParaRPr lang="es-MX"/>
          </a:p>
        </p:txBody>
      </p:sp>
      <p:sp>
        <p:nvSpPr>
          <p:cNvPr id="89" name="Rectangle 88"/>
          <p:cNvSpPr/>
          <p:nvPr/>
        </p:nvSpPr>
        <p:spPr>
          <a:xfrm>
            <a:off x="4499992" y="4581128"/>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A35B791-DCBB-4CD2-A63A-44BC350EA68A}"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A35B791-DCBB-4CD2-A63A-44BC350EA68A}"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A35B791-DCBB-4CD2-A63A-44BC350EA68A}"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A35B791-DCBB-4CD2-A63A-44BC350EA68A}"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A35B791-DCBB-4CD2-A63A-44BC350EA68A}" type="slidenum">
              <a:rPr lang="es-MX" smtClean="0"/>
              <a:pPr/>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A35B791-DCBB-4CD2-A63A-44BC350EA68A}"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A35B791-DCBB-4CD2-A63A-44BC350EA68A}"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6A35B791-DCBB-4CD2-A63A-44BC350EA68A}"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7" name="Slide Number Placeholder 6"/>
          <p:cNvSpPr>
            <a:spLocks noGrp="1"/>
          </p:cNvSpPr>
          <p:nvPr>
            <p:ph type="sldNum" sz="quarter" idx="12"/>
          </p:nvPr>
        </p:nvSpPr>
        <p:spPr/>
        <p:txBody>
          <a:bodyPr/>
          <a:lstStyle/>
          <a:p>
            <a:fld id="{6A35B791-DCBB-4CD2-A63A-44BC350EA68A}" type="slidenum">
              <a:rPr lang="es-MX" smtClean="0"/>
              <a:pPr/>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6BE7314-43FE-490C-811C-10422A730F58}" type="datetimeFigureOut">
              <a:rPr lang="es-MX" smtClean="0"/>
              <a:pPr/>
              <a:t>06/05/2016</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6A35B791-DCBB-4CD2-A63A-44BC350EA68A}"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6BE7314-43FE-490C-811C-10422A730F58}" type="datetimeFigureOut">
              <a:rPr lang="es-MX" smtClean="0"/>
              <a:pPr/>
              <a:t>06/05/2016</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A35B791-DCBB-4CD2-A63A-44BC350EA68A}"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endParaRPr lang="es-MX" dirty="0"/>
          </a:p>
        </p:txBody>
      </p:sp>
      <p:sp>
        <p:nvSpPr>
          <p:cNvPr id="3" name="2 Subtítulo"/>
          <p:cNvSpPr>
            <a:spLocks noGrp="1"/>
          </p:cNvSpPr>
          <p:nvPr>
            <p:ph type="subTitle" idx="1"/>
          </p:nvPr>
        </p:nvSpPr>
        <p:spPr>
          <a:xfrm>
            <a:off x="2123728" y="5229200"/>
            <a:ext cx="6120680" cy="864096"/>
          </a:xfrm>
        </p:spPr>
        <p:txBody>
          <a:bodyPr>
            <a:noAutofit/>
          </a:bodyPr>
          <a:lstStyle/>
          <a:p>
            <a:r>
              <a:rPr lang="es-MX" b="1" dirty="0" smtClean="0"/>
              <a:t>Ortega-Ceballos PA, M en </a:t>
            </a:r>
            <a:r>
              <a:rPr lang="es-MX" b="1" dirty="0" smtClean="0"/>
              <a:t>C</a:t>
            </a:r>
            <a:r>
              <a:rPr lang="es-MX" b="1" i="1" dirty="0" smtClean="0"/>
              <a:t>;</a:t>
            </a:r>
            <a:r>
              <a:rPr lang="es-MX" b="1" i="1" dirty="0" smtClean="0"/>
              <a:t> </a:t>
            </a:r>
            <a:r>
              <a:rPr lang="es-MX" b="1" dirty="0" smtClean="0"/>
              <a:t>Terrazas-</a:t>
            </a:r>
            <a:r>
              <a:rPr lang="es-MX" b="1" dirty="0" err="1" smtClean="0"/>
              <a:t>Meraz</a:t>
            </a:r>
            <a:r>
              <a:rPr lang="es-MX" b="1" dirty="0" smtClean="0"/>
              <a:t> MA, </a:t>
            </a:r>
            <a:r>
              <a:rPr lang="es-MX" b="1" dirty="0" err="1" smtClean="0"/>
              <a:t>Dr</a:t>
            </a:r>
            <a:r>
              <a:rPr lang="es-MX" b="1" dirty="0" smtClean="0"/>
              <a:t>; Arizmendi-Jaime </a:t>
            </a:r>
            <a:r>
              <a:rPr lang="es-MX" b="1" dirty="0" smtClean="0"/>
              <a:t>ER, </a:t>
            </a:r>
            <a:r>
              <a:rPr lang="es-MX" b="1" dirty="0" err="1" smtClean="0"/>
              <a:t>Dr</a:t>
            </a:r>
            <a:r>
              <a:rPr lang="es-MX" b="1" dirty="0" smtClean="0"/>
              <a:t>; </a:t>
            </a:r>
            <a:r>
              <a:rPr lang="es-MX" b="1" dirty="0" smtClean="0"/>
              <a:t>Tapia-Domínguez M, MSC</a:t>
            </a:r>
            <a:r>
              <a:rPr lang="es-MX" b="1" i="1" dirty="0" smtClean="0"/>
              <a:t>, </a:t>
            </a:r>
            <a:endParaRPr lang="es-MX" b="1" dirty="0" smtClean="0"/>
          </a:p>
          <a:p>
            <a:r>
              <a:rPr lang="pt-BR" b="1" dirty="0"/>
              <a:t> </a:t>
            </a:r>
            <a:endParaRPr lang="es-MX" dirty="0"/>
          </a:p>
          <a:p>
            <a:r>
              <a:rPr lang="es-MX" b="1" dirty="0"/>
              <a:t> </a:t>
            </a:r>
            <a:endParaRPr lang="es-MX" dirty="0"/>
          </a:p>
          <a:p>
            <a:endParaRPr lang="es-MX" b="1" dirty="0" smtClean="0"/>
          </a:p>
          <a:p>
            <a:endParaRPr lang="es-MX" dirty="0"/>
          </a:p>
        </p:txBody>
      </p:sp>
      <p:sp>
        <p:nvSpPr>
          <p:cNvPr id="7" name="6 Rectángulo"/>
          <p:cNvSpPr/>
          <p:nvPr/>
        </p:nvSpPr>
        <p:spPr>
          <a:xfrm>
            <a:off x="4572000" y="-13648"/>
            <a:ext cx="3672408" cy="2348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defRPr/>
            </a:pPr>
            <a:r>
              <a:rPr lang="es-MX" sz="3200" b="1" dirty="0" smtClean="0">
                <a:solidFill>
                  <a:schemeClr val="accent1"/>
                </a:solidFill>
              </a:rPr>
              <a:t> </a:t>
            </a:r>
          </a:p>
          <a:p>
            <a:pPr algn="ctr">
              <a:spcBef>
                <a:spcPct val="0"/>
              </a:spcBef>
              <a:defRPr/>
            </a:pPr>
            <a:r>
              <a:rPr lang="es-MX" sz="3200" b="1" dirty="0" smtClean="0">
                <a:solidFill>
                  <a:schemeClr val="accent1"/>
                </a:solidFill>
              </a:rPr>
              <a:t>Use of </a:t>
            </a:r>
            <a:r>
              <a:rPr lang="es-MX" sz="3200" b="1" dirty="0" err="1" smtClean="0">
                <a:solidFill>
                  <a:schemeClr val="accent1"/>
                </a:solidFill>
              </a:rPr>
              <a:t>tobbaco</a:t>
            </a:r>
            <a:r>
              <a:rPr lang="es-MX" sz="3200" b="1" dirty="0" smtClean="0">
                <a:solidFill>
                  <a:schemeClr val="accent1"/>
                </a:solidFill>
              </a:rPr>
              <a:t> in rural </a:t>
            </a:r>
            <a:r>
              <a:rPr lang="es-MX" sz="3200" b="1" dirty="0" err="1" smtClean="0">
                <a:solidFill>
                  <a:schemeClr val="accent1"/>
                </a:solidFill>
              </a:rPr>
              <a:t>secondary</a:t>
            </a:r>
            <a:r>
              <a:rPr lang="es-MX" sz="3200" b="1" dirty="0" smtClean="0">
                <a:solidFill>
                  <a:schemeClr val="accent1"/>
                </a:solidFill>
              </a:rPr>
              <a:t> </a:t>
            </a:r>
            <a:r>
              <a:rPr lang="es-MX" sz="3200" b="1" dirty="0" err="1" smtClean="0">
                <a:solidFill>
                  <a:schemeClr val="accent1"/>
                </a:solidFill>
              </a:rPr>
              <a:t>students</a:t>
            </a:r>
            <a:endParaRPr lang="es-MX" sz="3200" b="1" dirty="0" smtClean="0">
              <a:solidFill>
                <a:schemeClr val="accent1"/>
              </a:solidFill>
            </a:endParaRPr>
          </a:p>
          <a:p>
            <a:pPr algn="ctr">
              <a:spcBef>
                <a:spcPct val="0"/>
              </a:spcBef>
              <a:defRPr/>
            </a:pPr>
            <a:endParaRPr lang="es-MX" sz="3200" b="1" dirty="0" smtClean="0">
              <a:solidFill>
                <a:schemeClr val="accent1"/>
              </a:solidFill>
            </a:endParaRPr>
          </a:p>
        </p:txBody>
      </p:sp>
      <p:sp>
        <p:nvSpPr>
          <p:cNvPr id="8" name="1 Título"/>
          <p:cNvSpPr txBox="1">
            <a:spLocks/>
          </p:cNvSpPr>
          <p:nvPr/>
        </p:nvSpPr>
        <p:spPr>
          <a:xfrm>
            <a:off x="4139952" y="-27296"/>
            <a:ext cx="4104456" cy="2160240"/>
          </a:xfrm>
          <a:prstGeom prst="rect">
            <a:avLst/>
          </a:prstGeom>
        </p:spPr>
        <p:txBody>
          <a:bodyPr vert="horz" lIns="91440" tIns="45720" rIns="91440" bIns="45720" rtlCol="0" anchor="b">
            <a:noAutofit/>
          </a:bodyPr>
          <a:lstStyle/>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algn="ctr">
              <a:spcBef>
                <a:spcPct val="0"/>
              </a:spcBef>
              <a:defRPr/>
            </a:pPr>
            <a:endParaRPr lang="es-MX" sz="2800" b="1" dirty="0" smtClean="0">
              <a:solidFill>
                <a:schemeClr val="accent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2800" b="0" i="0" u="none" strike="noStrike" kern="1200" cap="none" spc="0" normalizeH="0" baseline="0" noProof="0" dirty="0" smtClean="0">
                <a:ln>
                  <a:noFill/>
                </a:ln>
                <a:solidFill>
                  <a:schemeClr val="accent1"/>
                </a:solidFill>
                <a:effectLst/>
                <a:uLnTx/>
                <a:uFillTx/>
                <a:latin typeface="+mj-lt"/>
                <a:ea typeface="+mj-ea"/>
                <a:cs typeface="+mj-cs"/>
              </a:rPr>
              <a:t/>
            </a:r>
            <a:br>
              <a:rPr kumimoji="0" lang="es-MX" sz="2800" b="0" i="0" u="none" strike="noStrike" kern="1200" cap="none" spc="0" normalizeH="0" baseline="0" noProof="0" dirty="0" smtClean="0">
                <a:ln>
                  <a:noFill/>
                </a:ln>
                <a:solidFill>
                  <a:schemeClr val="accent1"/>
                </a:solidFill>
                <a:effectLst/>
                <a:uLnTx/>
                <a:uFillTx/>
                <a:latin typeface="+mj-lt"/>
                <a:ea typeface="+mj-ea"/>
                <a:cs typeface="+mj-cs"/>
              </a:rPr>
            </a:br>
            <a:endParaRPr kumimoji="0" lang="es-MX" sz="2800" b="0" i="0" u="none" strike="noStrike" kern="1200" cap="none" spc="0" normalizeH="0" baseline="0" noProof="0" dirty="0">
              <a:ln>
                <a:noFill/>
              </a:ln>
              <a:solidFill>
                <a:schemeClr val="accent1"/>
              </a:solidFill>
              <a:effectLst/>
              <a:uLnTx/>
              <a:uFillTx/>
              <a:latin typeface="+mj-lt"/>
              <a:ea typeface="+mj-ea"/>
              <a:cs typeface="+mj-cs"/>
            </a:endParaRPr>
          </a:p>
        </p:txBody>
      </p:sp>
    </p:spTree>
    <p:extLst>
      <p:ext uri="{BB962C8B-B14F-4D97-AF65-F5344CB8AC3E}">
        <p14:creationId xmlns="" xmlns:p14="http://schemas.microsoft.com/office/powerpoint/2010/main" val="1852659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smtClean="0"/>
              <a:t>Material y </a:t>
            </a:r>
            <a:r>
              <a:rPr lang="es-MX" b="1" dirty="0" err="1" smtClean="0"/>
              <a:t>methods</a:t>
            </a:r>
            <a:endParaRPr lang="es-MX" b="1" dirty="0"/>
          </a:p>
        </p:txBody>
      </p:sp>
      <p:sp>
        <p:nvSpPr>
          <p:cNvPr id="3" name="2 Marcador de contenido"/>
          <p:cNvSpPr>
            <a:spLocks noGrp="1"/>
          </p:cNvSpPr>
          <p:nvPr>
            <p:ph idx="1"/>
          </p:nvPr>
        </p:nvSpPr>
        <p:spPr/>
        <p:txBody>
          <a:bodyPr>
            <a:normAutofit fontScale="92500" lnSpcReduction="10000"/>
          </a:bodyPr>
          <a:lstStyle/>
          <a:p>
            <a:r>
              <a:rPr lang="en-US" b="1" dirty="0" smtClean="0"/>
              <a:t>Study Design</a:t>
            </a:r>
            <a:r>
              <a:rPr lang="en-US" dirty="0" smtClean="0"/>
              <a:t>:</a:t>
            </a:r>
          </a:p>
          <a:p>
            <a:pPr>
              <a:buNone/>
            </a:pPr>
            <a:r>
              <a:rPr lang="en-US" dirty="0" smtClean="0"/>
              <a:t>    This is a cross-sectional epidemiological study.</a:t>
            </a:r>
          </a:p>
          <a:p>
            <a:endParaRPr lang="en-US" dirty="0" smtClean="0"/>
          </a:p>
          <a:p>
            <a:r>
              <a:rPr lang="en-US" dirty="0" smtClean="0"/>
              <a:t>The project is part of the research "Promotion and self-care"</a:t>
            </a:r>
          </a:p>
          <a:p>
            <a:endParaRPr lang="en-US" dirty="0" smtClean="0"/>
          </a:p>
          <a:p>
            <a:r>
              <a:rPr lang="en-US" dirty="0" smtClean="0"/>
              <a:t>Our Academic team: "Nursing: education, care and health" is in the School of Nursing at the Universidad </a:t>
            </a:r>
            <a:r>
              <a:rPr lang="en-US" dirty="0" err="1" smtClean="0"/>
              <a:t>Autónoma</a:t>
            </a:r>
            <a:r>
              <a:rPr lang="en-US" dirty="0" smtClean="0"/>
              <a:t> del Estado de Morelos.</a:t>
            </a:r>
            <a:endParaRPr lang="es-MX" dirty="0"/>
          </a:p>
        </p:txBody>
      </p:sp>
    </p:spTree>
    <p:extLst>
      <p:ext uri="{BB962C8B-B14F-4D97-AF65-F5344CB8AC3E}">
        <p14:creationId xmlns="" xmlns:p14="http://schemas.microsoft.com/office/powerpoint/2010/main" val="3902110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764704"/>
            <a:ext cx="7024744" cy="1143000"/>
          </a:xfrm>
        </p:spPr>
        <p:txBody>
          <a:bodyPr/>
          <a:lstStyle/>
          <a:p>
            <a:pPr algn="r"/>
            <a:r>
              <a:rPr lang="es-MX" b="1" dirty="0" smtClean="0"/>
              <a:t>Material y </a:t>
            </a:r>
            <a:r>
              <a:rPr lang="es-MX" b="1" dirty="0" err="1" smtClean="0"/>
              <a:t>methods</a:t>
            </a:r>
            <a:endParaRPr lang="es-MX" b="1" dirty="0"/>
          </a:p>
        </p:txBody>
      </p:sp>
      <p:sp>
        <p:nvSpPr>
          <p:cNvPr id="3" name="2 Marcador de contenido"/>
          <p:cNvSpPr>
            <a:spLocks noGrp="1"/>
          </p:cNvSpPr>
          <p:nvPr>
            <p:ph idx="1"/>
          </p:nvPr>
        </p:nvSpPr>
        <p:spPr>
          <a:xfrm>
            <a:off x="1043608" y="1844824"/>
            <a:ext cx="6777317" cy="3508977"/>
          </a:xfrm>
        </p:spPr>
        <p:txBody>
          <a:bodyPr>
            <a:normAutofit/>
          </a:bodyPr>
          <a:lstStyle/>
          <a:p>
            <a:pPr algn="just">
              <a:buNone/>
            </a:pPr>
            <a:r>
              <a:rPr lang="en-US" sz="2000" b="1" i="1" dirty="0" smtClean="0"/>
              <a:t>Universe study</a:t>
            </a:r>
          </a:p>
          <a:p>
            <a:pPr algn="just"/>
            <a:r>
              <a:rPr lang="en-US" sz="2000" dirty="0" smtClean="0"/>
              <a:t>Students were invited to participate assigned to a North Morelos State secondary school .</a:t>
            </a:r>
          </a:p>
        </p:txBody>
      </p:sp>
      <p:pic>
        <p:nvPicPr>
          <p:cNvPr id="4" name="Picture 4" descr="http://bcehricardogaribay.files.wordpress.com/2009/03/mexico-mapa.png"/>
          <p:cNvPicPr>
            <a:picLocks noChangeAspect="1" noChangeArrowheads="1"/>
          </p:cNvPicPr>
          <p:nvPr/>
        </p:nvPicPr>
        <p:blipFill>
          <a:blip r:embed="rId2" cstate="print"/>
          <a:srcRect/>
          <a:stretch>
            <a:fillRect/>
          </a:stretch>
        </p:blipFill>
        <p:spPr bwMode="auto">
          <a:xfrm>
            <a:off x="2699792" y="2996952"/>
            <a:ext cx="4176464" cy="3347697"/>
          </a:xfrm>
          <a:prstGeom prst="rect">
            <a:avLst/>
          </a:prstGeom>
          <a:noFill/>
          <a:ln>
            <a:solidFill>
              <a:schemeClr val="bg1"/>
            </a:solidFill>
          </a:ln>
        </p:spPr>
      </p:pic>
      <p:sp>
        <p:nvSpPr>
          <p:cNvPr id="7" name="6 Elipse"/>
          <p:cNvSpPr/>
          <p:nvPr/>
        </p:nvSpPr>
        <p:spPr>
          <a:xfrm>
            <a:off x="4788024" y="5365265"/>
            <a:ext cx="432048" cy="14401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 xmlns:p14="http://schemas.microsoft.com/office/powerpoint/2010/main" val="2750311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smtClean="0"/>
              <a:t>Material y </a:t>
            </a:r>
            <a:r>
              <a:rPr lang="es-MX" b="1" dirty="0" err="1" smtClean="0"/>
              <a:t>methods</a:t>
            </a:r>
            <a:endParaRPr lang="es-MX" b="1" dirty="0"/>
          </a:p>
        </p:txBody>
      </p:sp>
      <p:sp>
        <p:nvSpPr>
          <p:cNvPr id="3" name="2 Marcador de contenido"/>
          <p:cNvSpPr>
            <a:spLocks noGrp="1"/>
          </p:cNvSpPr>
          <p:nvPr>
            <p:ph idx="1"/>
          </p:nvPr>
        </p:nvSpPr>
        <p:spPr>
          <a:xfrm>
            <a:off x="1043492" y="2323652"/>
            <a:ext cx="7416940" cy="3508977"/>
          </a:xfrm>
        </p:spPr>
        <p:txBody>
          <a:bodyPr>
            <a:normAutofit/>
          </a:bodyPr>
          <a:lstStyle/>
          <a:p>
            <a:pPr>
              <a:buNone/>
            </a:pPr>
            <a:r>
              <a:rPr lang="es-MX" sz="2000" b="1" i="1" dirty="0" err="1" smtClean="0"/>
              <a:t>Sampling</a:t>
            </a:r>
            <a:endParaRPr lang="es-MX" b="1" dirty="0" smtClean="0"/>
          </a:p>
          <a:p>
            <a:pPr algn="just"/>
            <a:r>
              <a:rPr lang="en-US" sz="2000" dirty="0" smtClean="0"/>
              <a:t>The sampling method used is not probabilistic for convenience</a:t>
            </a:r>
            <a:r>
              <a:rPr lang="en-US" sz="2000" dirty="0" smtClean="0"/>
              <a:t>.</a:t>
            </a:r>
          </a:p>
          <a:p>
            <a:pPr algn="just">
              <a:buNone/>
            </a:pPr>
            <a:endParaRPr lang="en-US" sz="2000" dirty="0" smtClean="0"/>
          </a:p>
          <a:p>
            <a:pPr algn="just"/>
            <a:r>
              <a:rPr lang="en-US" sz="2000" dirty="0" smtClean="0"/>
              <a:t>The sample was composed of 269 students who answered a self-administered questionnaire in November 2014.</a:t>
            </a:r>
            <a:endParaRPr lang="es-ES" sz="2000" dirty="0" smtClean="0"/>
          </a:p>
        </p:txBody>
      </p:sp>
    </p:spTree>
    <p:extLst>
      <p:ext uri="{BB962C8B-B14F-4D97-AF65-F5344CB8AC3E}">
        <p14:creationId xmlns="" xmlns:p14="http://schemas.microsoft.com/office/powerpoint/2010/main" val="2750311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1700808"/>
            <a:ext cx="6777317" cy="3508977"/>
          </a:xfrm>
        </p:spPr>
        <p:txBody>
          <a:bodyPr>
            <a:normAutofit fontScale="92500" lnSpcReduction="20000"/>
          </a:bodyPr>
          <a:lstStyle/>
          <a:p>
            <a:pPr>
              <a:buNone/>
            </a:pPr>
            <a:r>
              <a:rPr lang="es-ES" b="1" i="1" dirty="0" err="1" smtClean="0"/>
              <a:t>Selection</a:t>
            </a:r>
            <a:r>
              <a:rPr lang="es-ES" b="1" i="1" dirty="0" smtClean="0"/>
              <a:t> </a:t>
            </a:r>
            <a:r>
              <a:rPr lang="es-ES" b="1" i="1" dirty="0" err="1" smtClean="0"/>
              <a:t>criteria</a:t>
            </a:r>
            <a:r>
              <a:rPr lang="es-ES" b="1" i="1" dirty="0" smtClean="0"/>
              <a:t>:</a:t>
            </a:r>
            <a:endParaRPr lang="es-MX" b="1" dirty="0" smtClean="0"/>
          </a:p>
          <a:p>
            <a:r>
              <a:rPr lang="es-ES" dirty="0" err="1" smtClean="0"/>
              <a:t>Students</a:t>
            </a:r>
            <a:r>
              <a:rPr lang="es-ES" dirty="0" smtClean="0"/>
              <a:t> </a:t>
            </a:r>
            <a:r>
              <a:rPr lang="es-ES" dirty="0" err="1" smtClean="0"/>
              <a:t>enrolled</a:t>
            </a:r>
            <a:r>
              <a:rPr lang="es-ES" dirty="0" smtClean="0"/>
              <a:t> </a:t>
            </a:r>
            <a:r>
              <a:rPr lang="es-ES" dirty="0" err="1" smtClean="0"/>
              <a:t>during</a:t>
            </a:r>
            <a:r>
              <a:rPr lang="es-ES" dirty="0" smtClean="0"/>
              <a:t> </a:t>
            </a:r>
            <a:r>
              <a:rPr lang="es-ES" dirty="0" err="1" smtClean="0"/>
              <a:t>the</a:t>
            </a:r>
            <a:r>
              <a:rPr lang="es-ES" dirty="0" smtClean="0"/>
              <a:t> 2014-2015 </a:t>
            </a:r>
            <a:r>
              <a:rPr lang="es-ES" dirty="0" err="1" smtClean="0"/>
              <a:t>period</a:t>
            </a:r>
            <a:r>
              <a:rPr lang="es-ES" dirty="0" smtClean="0"/>
              <a:t>.</a:t>
            </a:r>
            <a:endParaRPr lang="es-MX" dirty="0" smtClean="0"/>
          </a:p>
          <a:p>
            <a:r>
              <a:rPr lang="es-ES" dirty="0" err="1" smtClean="0"/>
              <a:t>Students</a:t>
            </a:r>
            <a:r>
              <a:rPr lang="es-ES" dirty="0" smtClean="0"/>
              <a:t> </a:t>
            </a:r>
            <a:r>
              <a:rPr lang="es-ES" dirty="0" err="1" smtClean="0"/>
              <a:t>who</a:t>
            </a:r>
            <a:r>
              <a:rPr lang="es-ES" dirty="0" smtClean="0"/>
              <a:t> </a:t>
            </a:r>
            <a:r>
              <a:rPr lang="es-ES" dirty="0" err="1" smtClean="0"/>
              <a:t>want</a:t>
            </a:r>
            <a:r>
              <a:rPr lang="es-ES" dirty="0" smtClean="0"/>
              <a:t> </a:t>
            </a:r>
            <a:r>
              <a:rPr lang="es-ES" dirty="0" err="1" smtClean="0"/>
              <a:t>to</a:t>
            </a:r>
            <a:r>
              <a:rPr lang="es-ES" dirty="0" smtClean="0"/>
              <a:t> </a:t>
            </a:r>
            <a:r>
              <a:rPr lang="es-ES" dirty="0" err="1" smtClean="0"/>
              <a:t>participate</a:t>
            </a:r>
            <a:endParaRPr lang="es-MX" dirty="0" smtClean="0"/>
          </a:p>
          <a:p>
            <a:pPr>
              <a:buNone/>
            </a:pPr>
            <a:endParaRPr lang="es-MX" dirty="0" smtClean="0"/>
          </a:p>
          <a:p>
            <a:pPr>
              <a:buNone/>
            </a:pPr>
            <a:r>
              <a:rPr lang="es-ES" b="1" i="1" dirty="0" err="1" smtClean="0"/>
              <a:t>Exclusion</a:t>
            </a:r>
            <a:r>
              <a:rPr lang="es-ES" b="1" i="1" dirty="0" smtClean="0"/>
              <a:t> </a:t>
            </a:r>
            <a:r>
              <a:rPr lang="es-ES" b="1" i="1" dirty="0" err="1" smtClean="0"/>
              <a:t>criteria</a:t>
            </a:r>
            <a:r>
              <a:rPr lang="es-MX" b="1" i="1" dirty="0" smtClean="0"/>
              <a:t>:</a:t>
            </a:r>
          </a:p>
          <a:p>
            <a:pPr lvl="0"/>
            <a:r>
              <a:rPr lang="es-ES" dirty="0" err="1" smtClean="0"/>
              <a:t>Students</a:t>
            </a:r>
            <a:r>
              <a:rPr lang="es-ES" dirty="0" smtClean="0"/>
              <a:t> </a:t>
            </a:r>
            <a:r>
              <a:rPr lang="es-ES" dirty="0" err="1" smtClean="0"/>
              <a:t>not</a:t>
            </a:r>
            <a:r>
              <a:rPr lang="es-ES" dirty="0" smtClean="0"/>
              <a:t> </a:t>
            </a:r>
            <a:r>
              <a:rPr lang="es-ES" dirty="0" err="1" smtClean="0"/>
              <a:t>assigned</a:t>
            </a:r>
            <a:r>
              <a:rPr lang="es-ES" dirty="0" smtClean="0"/>
              <a:t> </a:t>
            </a:r>
            <a:r>
              <a:rPr lang="es-ES" dirty="0" err="1" smtClean="0"/>
              <a:t>to</a:t>
            </a:r>
            <a:r>
              <a:rPr lang="es-ES" dirty="0" smtClean="0"/>
              <a:t> </a:t>
            </a:r>
            <a:r>
              <a:rPr lang="es-ES" dirty="0" err="1" smtClean="0"/>
              <a:t>the</a:t>
            </a:r>
            <a:r>
              <a:rPr lang="es-ES" dirty="0" smtClean="0"/>
              <a:t> </a:t>
            </a:r>
            <a:r>
              <a:rPr lang="es-ES" dirty="0" err="1" smtClean="0"/>
              <a:t>secondary</a:t>
            </a:r>
            <a:r>
              <a:rPr lang="es-ES" dirty="0" smtClean="0"/>
              <a:t> </a:t>
            </a:r>
            <a:r>
              <a:rPr lang="es-ES" dirty="0" err="1" smtClean="0"/>
              <a:t>level</a:t>
            </a:r>
            <a:r>
              <a:rPr lang="es-ES" dirty="0" smtClean="0"/>
              <a:t>.</a:t>
            </a:r>
            <a:endParaRPr lang="es-MX" dirty="0" smtClean="0"/>
          </a:p>
          <a:p>
            <a:pPr lvl="0"/>
            <a:endParaRPr lang="es-MX" dirty="0" smtClean="0"/>
          </a:p>
          <a:p>
            <a:pPr>
              <a:buNone/>
            </a:pPr>
            <a:r>
              <a:rPr lang="es-MX" dirty="0" smtClean="0"/>
              <a:t> </a:t>
            </a:r>
            <a:r>
              <a:rPr lang="es-ES" b="1" i="1" dirty="0" err="1" smtClean="0"/>
              <a:t>Elimination</a:t>
            </a:r>
            <a:r>
              <a:rPr lang="es-ES" b="1" i="1" dirty="0" smtClean="0"/>
              <a:t> </a:t>
            </a:r>
            <a:r>
              <a:rPr lang="es-ES" b="1" i="1" dirty="0" err="1" smtClean="0"/>
              <a:t>criteria</a:t>
            </a:r>
            <a:r>
              <a:rPr lang="es-ES" b="1" i="1" dirty="0" smtClean="0"/>
              <a:t>:</a:t>
            </a:r>
            <a:endParaRPr lang="es-MX" b="1" dirty="0" smtClean="0"/>
          </a:p>
          <a:p>
            <a:r>
              <a:rPr lang="es-ES" dirty="0" smtClean="0"/>
              <a:t> </a:t>
            </a:r>
            <a:r>
              <a:rPr lang="es-ES" dirty="0" err="1" smtClean="0"/>
              <a:t>Participants</a:t>
            </a:r>
            <a:r>
              <a:rPr lang="es-ES" dirty="0" smtClean="0"/>
              <a:t> </a:t>
            </a:r>
            <a:r>
              <a:rPr lang="es-ES" dirty="0" err="1" smtClean="0"/>
              <a:t>with</a:t>
            </a:r>
            <a:r>
              <a:rPr lang="es-ES" dirty="0" smtClean="0"/>
              <a:t> </a:t>
            </a:r>
            <a:r>
              <a:rPr lang="es-ES" dirty="0" err="1" smtClean="0"/>
              <a:t>less</a:t>
            </a:r>
            <a:r>
              <a:rPr lang="es-ES" dirty="0" smtClean="0"/>
              <a:t> </a:t>
            </a:r>
            <a:r>
              <a:rPr lang="es-ES" dirty="0" err="1" smtClean="0"/>
              <a:t>than</a:t>
            </a:r>
            <a:r>
              <a:rPr lang="es-ES" dirty="0" smtClean="0"/>
              <a:t> 80% of </a:t>
            </a:r>
            <a:r>
              <a:rPr lang="es-ES" dirty="0" err="1" smtClean="0"/>
              <a:t>the</a:t>
            </a:r>
            <a:r>
              <a:rPr lang="es-ES" dirty="0" smtClean="0"/>
              <a:t> </a:t>
            </a:r>
            <a:r>
              <a:rPr lang="es-ES" dirty="0" err="1" smtClean="0"/>
              <a:t>questionnaire</a:t>
            </a:r>
            <a:r>
              <a:rPr lang="es-ES" dirty="0" smtClean="0"/>
              <a:t> responses.</a:t>
            </a:r>
            <a:endParaRPr lang="es-MX" dirty="0" smtClean="0"/>
          </a:p>
          <a:p>
            <a:pPr lvl="0"/>
            <a:endParaRPr lang="es-MX" dirty="0" smtClean="0"/>
          </a:p>
          <a:p>
            <a:endParaRPr lang="es-MX"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smtClean="0"/>
              <a:t>Material y </a:t>
            </a:r>
            <a:r>
              <a:rPr lang="es-MX" b="1" dirty="0" err="1" smtClean="0"/>
              <a:t>methods</a:t>
            </a:r>
            <a:endParaRPr lang="es-MX" b="1" dirty="0"/>
          </a:p>
        </p:txBody>
      </p:sp>
      <p:sp>
        <p:nvSpPr>
          <p:cNvPr id="3" name="2 Marcador de contenido"/>
          <p:cNvSpPr>
            <a:spLocks noGrp="1"/>
          </p:cNvSpPr>
          <p:nvPr>
            <p:ph idx="1"/>
          </p:nvPr>
        </p:nvSpPr>
        <p:spPr/>
        <p:txBody>
          <a:bodyPr>
            <a:normAutofit/>
          </a:bodyPr>
          <a:lstStyle/>
          <a:p>
            <a:pPr>
              <a:buNone/>
            </a:pPr>
            <a:r>
              <a:rPr lang="es-ES" sz="2000" b="1" i="1" dirty="0" err="1" smtClean="0"/>
              <a:t>Instrument</a:t>
            </a:r>
            <a:endParaRPr lang="es-MX" sz="2000" b="1" i="1" dirty="0" smtClean="0"/>
          </a:p>
          <a:p>
            <a:r>
              <a:rPr lang="es-ES" sz="2000" dirty="0" err="1" smtClean="0"/>
              <a:t>Sociodemographic</a:t>
            </a:r>
            <a:r>
              <a:rPr lang="es-ES" sz="2000" dirty="0" smtClean="0"/>
              <a:t> </a:t>
            </a:r>
            <a:r>
              <a:rPr lang="es-ES" sz="2000" dirty="0" err="1" smtClean="0"/>
              <a:t>characteristics</a:t>
            </a:r>
            <a:r>
              <a:rPr lang="es-ES" sz="2000" dirty="0" smtClean="0"/>
              <a:t> (</a:t>
            </a:r>
            <a:r>
              <a:rPr lang="es-ES" sz="2000" dirty="0" err="1" smtClean="0"/>
              <a:t>age</a:t>
            </a:r>
            <a:r>
              <a:rPr lang="es-ES" sz="2000" dirty="0" smtClean="0"/>
              <a:t>, sex, </a:t>
            </a:r>
            <a:r>
              <a:rPr lang="es-ES" sz="2000" dirty="0" err="1" smtClean="0"/>
              <a:t>degree</a:t>
            </a:r>
            <a:r>
              <a:rPr lang="es-ES" sz="2000" dirty="0" smtClean="0"/>
              <a:t>), use of </a:t>
            </a:r>
            <a:r>
              <a:rPr lang="es-ES" sz="2000" dirty="0" err="1" smtClean="0"/>
              <a:t>tobacco</a:t>
            </a:r>
            <a:r>
              <a:rPr lang="es-ES" sz="2000" dirty="0" smtClean="0"/>
              <a:t>, </a:t>
            </a:r>
            <a:r>
              <a:rPr lang="es-ES" sz="2000" dirty="0" err="1" smtClean="0"/>
              <a:t>attitudes</a:t>
            </a:r>
            <a:r>
              <a:rPr lang="es-ES" sz="2000" dirty="0" smtClean="0"/>
              <a:t> and </a:t>
            </a:r>
            <a:r>
              <a:rPr lang="es-ES" sz="2000" dirty="0" err="1" smtClean="0"/>
              <a:t>knowledge</a:t>
            </a:r>
            <a:r>
              <a:rPr lang="es-ES" sz="2000" dirty="0" smtClean="0"/>
              <a:t> </a:t>
            </a:r>
            <a:r>
              <a:rPr lang="es-ES" sz="2000" dirty="0" err="1" smtClean="0"/>
              <a:t>about</a:t>
            </a:r>
            <a:r>
              <a:rPr lang="es-ES" sz="2000" dirty="0" smtClean="0"/>
              <a:t> smoking </a:t>
            </a:r>
            <a:r>
              <a:rPr lang="es-ES" sz="2000" dirty="0" err="1" smtClean="0"/>
              <a:t>were</a:t>
            </a:r>
            <a:r>
              <a:rPr lang="es-ES" sz="2000" dirty="0" smtClean="0"/>
              <a:t> </a:t>
            </a:r>
            <a:r>
              <a:rPr lang="es-ES" sz="2000" dirty="0" err="1" smtClean="0"/>
              <a:t>detailed</a:t>
            </a:r>
            <a:r>
              <a:rPr lang="es-ES" sz="2000" dirty="0" smtClean="0"/>
              <a:t>.</a:t>
            </a:r>
            <a:endParaRPr lang="es-MX" sz="2000" dirty="0" smtClean="0"/>
          </a:p>
          <a:p>
            <a:pPr algn="just"/>
            <a:endParaRPr lang="es-MX" sz="2000" dirty="0" smtClean="0"/>
          </a:p>
        </p:txBody>
      </p:sp>
      <p:pic>
        <p:nvPicPr>
          <p:cNvPr id="15362" name="Picture 2" descr="https://scontent.xx.fbcdn.net/hphotos-xat1/v/t1.0-9/12108936_542346009254454_5168827045698850450_n.jpg?oh=ddc4c4edcf05f1978360888298d5eadf&amp;oe=57A9F6BF"/>
          <p:cNvPicPr>
            <a:picLocks noChangeAspect="1" noChangeArrowheads="1"/>
          </p:cNvPicPr>
          <p:nvPr/>
        </p:nvPicPr>
        <p:blipFill>
          <a:blip r:embed="rId2" cstate="print"/>
          <a:srcRect/>
          <a:stretch>
            <a:fillRect/>
          </a:stretch>
        </p:blipFill>
        <p:spPr bwMode="auto">
          <a:xfrm>
            <a:off x="2987824" y="4005064"/>
            <a:ext cx="3024336" cy="2268252"/>
          </a:xfrm>
          <a:prstGeom prst="rect">
            <a:avLst/>
          </a:prstGeom>
          <a:noFill/>
        </p:spPr>
      </p:pic>
    </p:spTree>
    <p:extLst>
      <p:ext uri="{BB962C8B-B14F-4D97-AF65-F5344CB8AC3E}">
        <p14:creationId xmlns="" xmlns:p14="http://schemas.microsoft.com/office/powerpoint/2010/main" val="2750311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sz="2000" dirty="0" err="1" smtClean="0"/>
              <a:t>Measures</a:t>
            </a:r>
            <a:r>
              <a:rPr lang="es-ES" sz="2000" dirty="0" smtClean="0"/>
              <a:t> of central </a:t>
            </a:r>
            <a:r>
              <a:rPr lang="es-ES" sz="2000" dirty="0" err="1" smtClean="0"/>
              <a:t>tendency</a:t>
            </a:r>
            <a:r>
              <a:rPr lang="es-ES" sz="2000" dirty="0" smtClean="0"/>
              <a:t> and </a:t>
            </a:r>
            <a:r>
              <a:rPr lang="es-ES" sz="2000" dirty="0" err="1" smtClean="0"/>
              <a:t>frequencies</a:t>
            </a:r>
            <a:r>
              <a:rPr lang="es-ES" sz="2000" dirty="0" smtClean="0"/>
              <a:t> </a:t>
            </a:r>
            <a:r>
              <a:rPr lang="es-ES" sz="2000" dirty="0" err="1" smtClean="0"/>
              <a:t>were</a:t>
            </a:r>
            <a:r>
              <a:rPr lang="es-ES" sz="2000" dirty="0" smtClean="0"/>
              <a:t> </a:t>
            </a:r>
            <a:r>
              <a:rPr lang="es-ES" sz="2000" dirty="0" err="1" smtClean="0"/>
              <a:t>obtained</a:t>
            </a:r>
            <a:r>
              <a:rPr lang="es-ES" sz="2000" dirty="0" smtClean="0"/>
              <a:t>.</a:t>
            </a:r>
          </a:p>
          <a:p>
            <a:pPr>
              <a:buNone/>
            </a:pPr>
            <a:endParaRPr lang="es-MX" sz="2000" dirty="0" smtClean="0"/>
          </a:p>
          <a:p>
            <a:r>
              <a:rPr lang="es-ES" sz="2000" dirty="0" err="1" smtClean="0"/>
              <a:t>The</a:t>
            </a:r>
            <a:r>
              <a:rPr lang="es-ES" sz="2000" dirty="0" smtClean="0"/>
              <a:t> </a:t>
            </a:r>
            <a:r>
              <a:rPr lang="es-ES" sz="2000" dirty="0" err="1" smtClean="0"/>
              <a:t>measure</a:t>
            </a:r>
            <a:r>
              <a:rPr lang="es-ES" sz="2000" dirty="0" smtClean="0"/>
              <a:t> of </a:t>
            </a:r>
            <a:r>
              <a:rPr lang="es-ES" sz="2000" dirty="0" err="1" smtClean="0"/>
              <a:t>association</a:t>
            </a:r>
            <a:r>
              <a:rPr lang="es-ES" sz="2000" dirty="0" smtClean="0"/>
              <a:t> </a:t>
            </a:r>
            <a:r>
              <a:rPr lang="es-ES" sz="2000" dirty="0" err="1" smtClean="0"/>
              <a:t>used</a:t>
            </a:r>
            <a:r>
              <a:rPr lang="es-ES" sz="2000" dirty="0" smtClean="0"/>
              <a:t> </a:t>
            </a:r>
            <a:r>
              <a:rPr lang="es-ES" sz="2000" dirty="0" err="1" smtClean="0"/>
              <a:t>was</a:t>
            </a:r>
            <a:r>
              <a:rPr lang="es-ES" sz="2000" dirty="0" smtClean="0"/>
              <a:t> </a:t>
            </a:r>
            <a:r>
              <a:rPr lang="es-ES" sz="2000" dirty="0" err="1" smtClean="0"/>
              <a:t>the</a:t>
            </a:r>
            <a:r>
              <a:rPr lang="es-ES" sz="2000" dirty="0" smtClean="0"/>
              <a:t> </a:t>
            </a:r>
            <a:r>
              <a:rPr lang="es-ES" sz="2000" dirty="0" err="1" smtClean="0"/>
              <a:t>prevalence</a:t>
            </a:r>
            <a:r>
              <a:rPr lang="es-ES" sz="2000" dirty="0" smtClean="0"/>
              <a:t> , </a:t>
            </a:r>
            <a:r>
              <a:rPr lang="es-ES" sz="2000" dirty="0" err="1" smtClean="0"/>
              <a:t>odds</a:t>
            </a:r>
            <a:r>
              <a:rPr lang="es-ES" sz="2000" dirty="0" smtClean="0"/>
              <a:t> ratio </a:t>
            </a:r>
            <a:r>
              <a:rPr lang="es-ES" sz="2000" dirty="0" err="1" smtClean="0"/>
              <a:t>with</a:t>
            </a:r>
            <a:r>
              <a:rPr lang="es-ES" sz="2000" dirty="0" smtClean="0"/>
              <a:t> </a:t>
            </a:r>
            <a:r>
              <a:rPr lang="es-ES" sz="2000" dirty="0" err="1" smtClean="0"/>
              <a:t>confidence</a:t>
            </a:r>
            <a:r>
              <a:rPr lang="es-ES" sz="2000" dirty="0" smtClean="0"/>
              <a:t> </a:t>
            </a:r>
            <a:r>
              <a:rPr lang="es-ES" sz="2000" dirty="0" err="1" smtClean="0"/>
              <a:t>intervals</a:t>
            </a:r>
            <a:r>
              <a:rPr lang="es-ES" sz="2000" dirty="0" smtClean="0"/>
              <a:t> of 95% (95% CI OR).</a:t>
            </a:r>
            <a:endParaRPr lang="es-MX" sz="2000" dirty="0" smtClean="0"/>
          </a:p>
          <a:p>
            <a:pPr algn="just"/>
            <a:endParaRPr lang="es-MX" sz="2000" dirty="0" smtClean="0"/>
          </a:p>
          <a:p>
            <a:pPr algn="just"/>
            <a:endParaRPr lang="es-MX" sz="2000" dirty="0"/>
          </a:p>
        </p:txBody>
      </p:sp>
      <p:sp>
        <p:nvSpPr>
          <p:cNvPr id="4" name="1 Título"/>
          <p:cNvSpPr txBox="1">
            <a:spLocks/>
          </p:cNvSpPr>
          <p:nvPr/>
        </p:nvSpPr>
        <p:spPr>
          <a:xfrm>
            <a:off x="1195890" y="1180064"/>
            <a:ext cx="7024744" cy="1143000"/>
          </a:xfrm>
          <a:prstGeom prst="rect">
            <a:avLst/>
          </a:prstGeom>
        </p:spPr>
        <p:txBody>
          <a:bodyPr vert="horz" lIns="91440" tIns="45720" rIns="91440" bIns="45720" rtlCol="0" anchor="b">
            <a:normAutofit/>
          </a:bodyPr>
          <a:lstStyle/>
          <a:p>
            <a:pPr lvl="0" algn="r">
              <a:spcBef>
                <a:spcPct val="0"/>
              </a:spcBef>
              <a:defRPr/>
            </a:pPr>
            <a:r>
              <a:rPr lang="es-ES" sz="4000" b="1" dirty="0" err="1" smtClean="0">
                <a:solidFill>
                  <a:schemeClr val="accent1"/>
                </a:solidFill>
                <a:latin typeface="+mj-lt"/>
                <a:ea typeface="+mj-ea"/>
                <a:cs typeface="+mj-cs"/>
              </a:rPr>
              <a:t>Statistical</a:t>
            </a:r>
            <a:r>
              <a:rPr lang="es-ES" sz="4000" b="1" dirty="0" smtClean="0">
                <a:solidFill>
                  <a:schemeClr val="accent1"/>
                </a:solidFill>
                <a:latin typeface="+mj-lt"/>
                <a:ea typeface="+mj-ea"/>
                <a:cs typeface="+mj-cs"/>
              </a:rPr>
              <a:t> </a:t>
            </a:r>
            <a:r>
              <a:rPr lang="es-ES" sz="4000" b="1" dirty="0" err="1" smtClean="0">
                <a:solidFill>
                  <a:schemeClr val="accent1"/>
                </a:solidFill>
                <a:latin typeface="+mj-lt"/>
                <a:ea typeface="+mj-ea"/>
                <a:cs typeface="+mj-cs"/>
              </a:rPr>
              <a:t>analysis</a:t>
            </a:r>
            <a:endParaRPr lang="es-MX" sz="4000" b="1" dirty="0">
              <a:solidFill>
                <a:schemeClr val="accent1"/>
              </a:solidFill>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endParaRPr lang="es-MX" sz="2000" dirty="0" smtClean="0"/>
          </a:p>
          <a:p>
            <a:pPr algn="just"/>
            <a:r>
              <a:rPr lang="es-ES" sz="2000" dirty="0" err="1" smtClean="0"/>
              <a:t>The</a:t>
            </a:r>
            <a:r>
              <a:rPr lang="es-ES" sz="2000" dirty="0" smtClean="0"/>
              <a:t> </a:t>
            </a:r>
            <a:r>
              <a:rPr lang="es-ES" sz="2000" dirty="0" err="1" smtClean="0"/>
              <a:t>statistical</a:t>
            </a:r>
            <a:r>
              <a:rPr lang="es-ES" sz="2000" dirty="0" smtClean="0"/>
              <a:t> </a:t>
            </a:r>
            <a:r>
              <a:rPr lang="es-ES" sz="2000" dirty="0" err="1" smtClean="0"/>
              <a:t>analysis</a:t>
            </a:r>
            <a:r>
              <a:rPr lang="es-ES" sz="2000" dirty="0" smtClean="0"/>
              <a:t> </a:t>
            </a:r>
            <a:r>
              <a:rPr lang="es-ES" sz="2000" dirty="0" err="1" smtClean="0"/>
              <a:t>was</a:t>
            </a:r>
            <a:r>
              <a:rPr lang="es-ES" sz="2000" dirty="0" smtClean="0"/>
              <a:t> </a:t>
            </a:r>
            <a:r>
              <a:rPr lang="es-ES" sz="2000" dirty="0" err="1" smtClean="0"/>
              <a:t>performed</a:t>
            </a:r>
            <a:r>
              <a:rPr lang="es-ES" sz="2000" dirty="0" smtClean="0"/>
              <a:t> </a:t>
            </a:r>
            <a:r>
              <a:rPr lang="es-ES" sz="2000" dirty="0" err="1" smtClean="0"/>
              <a:t>with</a:t>
            </a:r>
            <a:r>
              <a:rPr lang="es-ES" sz="2000" dirty="0" smtClean="0"/>
              <a:t> </a:t>
            </a:r>
            <a:r>
              <a:rPr lang="es-ES" sz="2000" dirty="0" err="1" smtClean="0"/>
              <a:t>the</a:t>
            </a:r>
            <a:r>
              <a:rPr lang="es-ES" sz="2000" dirty="0" smtClean="0"/>
              <a:t> </a:t>
            </a:r>
            <a:r>
              <a:rPr lang="es-ES" sz="2000" dirty="0" err="1" smtClean="0"/>
              <a:t>statistical</a:t>
            </a:r>
            <a:r>
              <a:rPr lang="es-ES" sz="2000" dirty="0" smtClean="0"/>
              <a:t> </a:t>
            </a:r>
            <a:r>
              <a:rPr lang="es-ES" sz="2000" dirty="0" err="1" smtClean="0"/>
              <a:t>package</a:t>
            </a:r>
            <a:r>
              <a:rPr lang="es-ES" sz="2000" dirty="0" smtClean="0"/>
              <a:t>  STATA 14.0.</a:t>
            </a:r>
            <a:endParaRPr lang="es-MX" sz="2000" dirty="0" smtClean="0"/>
          </a:p>
          <a:p>
            <a:pPr algn="just"/>
            <a:endParaRPr lang="es-MX" sz="2000" dirty="0" smtClean="0"/>
          </a:p>
          <a:p>
            <a:pPr algn="just"/>
            <a:endParaRPr lang="es-MX" sz="2000" dirty="0"/>
          </a:p>
        </p:txBody>
      </p:sp>
      <p:sp>
        <p:nvSpPr>
          <p:cNvPr id="4" name="1 Título"/>
          <p:cNvSpPr txBox="1">
            <a:spLocks/>
          </p:cNvSpPr>
          <p:nvPr/>
        </p:nvSpPr>
        <p:spPr>
          <a:xfrm>
            <a:off x="1195890" y="1180064"/>
            <a:ext cx="7024744" cy="1143000"/>
          </a:xfrm>
          <a:prstGeom prst="rect">
            <a:avLst/>
          </a:prstGeom>
        </p:spPr>
        <p:txBody>
          <a:bodyPr vert="horz" lIns="91440" tIns="45720" rIns="91440" bIns="45720" rtlCol="0" anchor="b">
            <a:normAutofit/>
          </a:bodyPr>
          <a:lstStyle/>
          <a:p>
            <a:pPr lvl="0" algn="r">
              <a:spcBef>
                <a:spcPct val="0"/>
              </a:spcBef>
              <a:defRPr/>
            </a:pPr>
            <a:r>
              <a:rPr lang="es-ES" sz="4000" b="1" dirty="0" err="1" smtClean="0">
                <a:solidFill>
                  <a:schemeClr val="accent1"/>
                </a:solidFill>
              </a:rPr>
              <a:t>Statistical</a:t>
            </a:r>
            <a:r>
              <a:rPr lang="es-ES" sz="4000" b="1" dirty="0" smtClean="0">
                <a:solidFill>
                  <a:schemeClr val="accent1"/>
                </a:solidFill>
              </a:rPr>
              <a:t> </a:t>
            </a:r>
            <a:r>
              <a:rPr lang="es-ES" sz="4000" b="1" dirty="0" err="1" smtClean="0">
                <a:solidFill>
                  <a:schemeClr val="accent1"/>
                </a:solidFill>
              </a:rPr>
              <a:t>analysis</a:t>
            </a:r>
            <a:endParaRPr lang="es-MX" sz="4000" b="1" dirty="0">
              <a:solidFill>
                <a:schemeClr val="accent1"/>
              </a:solidFill>
            </a:endParaRPr>
          </a:p>
        </p:txBody>
      </p:sp>
      <p:sp>
        <p:nvSpPr>
          <p:cNvPr id="5122" name="AutoShape 2" descr="data:image/jpeg;base64,/9j/4AAQSkZJRgABAQAAAQABAAD/2wCEAAkGBxQSEBUUERQUFBAUEBQUFBQUFRQVFhUUFxUXFhQVFhQYHCggGB4lHBUVIjEiJSorLi4uFx8zODMtNygtLisBCgoKDg0OGxAQGiwkHyQsLCwsLCwsLCwsLCwsLCwsLCwsLCwsLCwsLCwsLCwsLCwsLCwsLCwsLCwsLCwsLCwsLP/AABEIAQ8AugMBEQACEQEDEQH/xAAbAAACAwEBAQAAAAAAAAAAAAADBAECBQYAB//EAEwQAAIBAwICBQcIBgcGBwEAAAECAwAEERIhBTEGE0FRYRQiU3GRk9EVMlJUgZKh0gcjJHKxwRYzQmJzsvBDdIKzwuFVZIOUotPxNP/EABsBAAMBAQEBAQAAAAAAAAAAAAABAgMEBQYH/8QAOhEAAgIBAQUECQMDAwUBAAAAAAECEQMSBBMhMVEUQVKRBTJTYXGBkrHRIqHwFTPBIyRCBjRywvFD/9oADAMBAAIRAxEAPwDndFenRzWCYUqKsripodlWFIZUigYNqQWUpiJFAEk0AeBoCyc0BZ6qJbLKKZIZEpgX0UAUZaBlNNAiVjpAHSKgCxjoHRUrQFFCKQ6KtQBSkIfxWpmAcVJVhxwyY8oZsf4Unwrn7Tg8cfqX5NNE+j8iDwuf0E3upPhS7Tg9pH6l+R6J9H5FG4VP6Cb3Un5aO04PHH6l+R6J9H5A24TP6Cf3Un5aXacHtI/UvyGifR+TF7i0ePHWI6Z5a1Zc9+NQ3rSGSE/Ukn8Gn9iWmuaKwQs50orO30VUsfYN6c5Rgrk0l73Qlb5DB4Vcegn9zJ+Wsu04PaR+pfkrRPo/JkfJVx6Cf3Un5aO04PaR+pfkNE+j8meHCbj0E/upPy0+04PaR+pfkNE+j8mXHCZ/QT+6k/LT7Vg9pH6l+RbufR+QPqSpIYFWBwQQQQfEHlW0ZKSuLtEtNcx61spHGUjdgNiVRmAPdkConmxwdTkl8WkUoSfJBm4XN6Gb3b/Co7Vg9pH6l+R7ufR+QM8Kn9DN7p/hT7Vg9pH6l+RbufR+R5eEzehm92/wo7Vg9pH6l+Q3c+j8gi8Jm9DL7t/hS7Vg9pH6l+R7ufR+QVeFzehl92/wo7Xg8cfqX5HupdH5Hm4ZN6GX3b/Cl2rB44/UvyPdy6PyAtwyb0M3un+FHasHjj9S/IbuXR+QjMhUkMCrDmCCCPWDyrWMlJXF2vcS1XME1USytArH2FamRNkP10eeXWp/mFYbR/Zn/wCL+xpj9ZfFH07jVxci5RYTJ1TQyBtCL5j6XKyM7owbcIoQFTls4YfN+Exzhoblzv8Ai5/vx+R7TTtUZ1rc37MFczIuuHEmi3yVVkS41jBxnW7DzV2Qc986SnhStV397+X894kpAre64i4wzSqx8iJKxxKqBnjW6XDxnUQrSPqDMBoAwuMM5TwLlX/Lvfvrk/guXn3KpfYu97fFJdTSxyhF6pUgV4yn6su7MI2Ilz1igbgDB0NSUsVqqa7+PHv964cvtaCpCf6RZGextmkUrIXUsrFSysYiWUldiQeeNtq9L0G09omk7VP7o59s9RfH/DEP0WbXE3+B/wBa11+n3pxRfvM9i4yZs3t9xHMoiRy2tsf1SKoWciNYy0TBtcOGLFmwcghNq8OMsFJyf36cb49z+HzOxqfcS99xJ8qisupk6tyscYARWWUtkSFAzaGAZcgEgd4WrAuLfx5v4dOXxCpsmS/4oOUcZIF1jHJ2W4VbfWCB1amPURgnI3JBFCls/ifd9uPx4jqfTqN2N5c+UQDVcSQMjiTrYUhZW8863IjAIBCKqqVO+fPBysTnDRLkn3U78uPz7/kNJ2jk+ngzfuf7kf8AkFfUehneyp+9nnbV/cOh4FLInCgYNQk64boodghnUSsqkEEiPURseXI143pOSW3SUuVf+vD9zrwJ7pV/OJWW+4i2wWRF6tlDqkJYvqZ0kZWzjMYjUgLgM7DOwrkUsC7/AL/znffyNKkNR398beYBGW4MkZt2kWPAikcL54VsEooZmzg7jYVDlhU1x4cb581+e4f6qYsnF+IkgmBwup2YBY8hJVTqE3bJMZd9WkEkxjsNW9x4vv3c/Pu+Iv19CflPiQdQYC2h0MjJ1YSRNManGo6hnW74GSDFp3ByVeCr1fe+/wD+fOx/r6AouJ8QGgskxAyz5RAWk6oExBFiOlBJkA6iCD/WbVTeHjTXn3Xz59P/AIL9X8/n86kDiHEwyB1IUSRozIgywRZllc+Y+A7rEwGBgMBledGrZ6dPr3/Cu9clYfr7x7h89+0sXXFkVXRZdCx6JF6h3L+cCyfrAikZ2JYDOzVnPJhUXp49OfDj+OI0pWrOV/SIf24/4Uf8DX0voV3st+9/4OHauGQ5c169HJZGKAs1ZUrUzFnWkAz8rXHZPP72T41zdi2b2cfpX4NN9k8T8yRxa4+sT+9k+NLsWzezj9K/Ab7J4n5kjilx9Yn97J8aOxbN7OP0r8BvsnifmT8qXP1if3snxp9h2b2cfpX4DfZPE/MWup5JMdbI8mOWt2bGeeMnatMeDFjvRFL4JL7EyySlzdg4GeNtUbMjYxqRipweYyKrJihkWmaTXvViU3HimMfKtz9Yn97J8aw7Fs3s4/SvwXvsnifme+Vrn6xP72T40di2b2cfpX4DfZPE/MkcVufrE/vZPjR2LZvZx+lfge+n4n5hF4rcfWJ/eyfGl2LZvZx+lfgay5PE/MA7MzFmJZjzZiST6yedbRhGC0xVLohNtu2NW17JGMRySICckK7KM9+AazybPiyO5wTfvSZccklyYb5Vn9PN71/jWfYtm9nH6V+Ct7Pq/Mj5Vn9PN71/jS7Fs/s4/SvwNZJ9X5k/K0/p5veP8aOx7P7OP0r8D3k+r8yp4vP6eb3r/Gl2PZ/Zx+lfgN7Pq/MoeMXHp5vev8afYtn9nH6V+A3s+r8yDxi49PN72T40di2f2cfpX4FvZ9X5g24xcenn97J8afYtn9nH6V+CXln4n5iE8jOxZ2ZmPNmJJPrJ3NdEIRgtMUkui4GUpNu2U0VZNntFFCs2p46skUdKAB9XQBdYqKAKsNOhF+opgQYaVADaKigBGOigK6KQy6x0DCCKkOyerpUOyCtKh2eooaZFSXZUmigsoadE2RiiibJCU6FZ4xU6FY/Z8EZxk7Cs5ZEhqLYO74Y0Z33HfVRkpCaoB1FWSatwlUAmyUAVEdAgqRUwGY4aACiGgD0dk7nEaM7YzhFZjjlnAHLce2k2lzBJvkS/BLj6vP7mT8tLeQ6rzHpl0AngVz9XuPcy/lo3kOq8w0y6EDgNz9XuPcy/lpa4dV5hpl0CpwG4+rz+5k/LS3kOq8x6X0GF4DP6Cb3UnwpbyHVeY9L6Hm4DP6Cb3Unwo1x6rzDTLoBfgNx9Xn91J+WjeR6rzHT6AH4Fc/V7j3Mv5aWuPVeY6fQoeB3P1a49zL+Wlqj1XmPj0F7rhk0YzLFLGpOAXjdATucZYDfAO3hTTT5MTsX6uromywiooVhY4KYrDi3pAdTZqCox3VxSXE3TFeMRgrjtzWuFcSJmT5LXQZUHuIqYxUw0wLpBQIKsFABkioAII6QBrIlUuipIIs3wQcEfrYuRFZ5e74/kqHf8CnR/gN5doXSVkjBIDPJJ5xHPSBnOO+s55IQ4NFxjKXea39Bb360PeTfCs9/DoVupdSE6D3pGfKhzI/rJuw47qN/DoG6l1PN0HvRj9qG5x/WTdxPd4Gjfw6BupdSf6C3v1oe8m+FG/h0DdS6iP9Fb7ygQmVhmNnEnWSFCFIBGeecsu2O2q3uPTdC0Suh7+gt79aHvJvhU7+HQe6l1Kx9B70jPlQ7f9pN386N/DoG6l1B3fQ69iXX1xlVd2RJJdZUbtpBxk4ztkHuprNB8KB45LvM+7mWWzcoXKC8ixrLHfqZc41EkCtIKp8en+URJ3H5mOLetzMOltQAZLalYDC21Kxho42XkcVLSY1ZfqCTk7mjkBfyaiwK3EFXYhUwU7AJHDRYBRDSAgpTA9igD0X9Vdf7m/wDzIqzyd3x/I49/wNHozxa2lsPJLiZrdlY+cG6vUC5kBD4x24INc+SElPUlZrCUXHS3QzD0dspTohv5WlIOkCeNtwM/NABPLPOk8k1xcf2Hoi+UhPoVbyQ8UeGVyxjikHziQd0KsAe8EH7arM08doWNNTplLPgj3d/d6pnjgink1FWOd3bCrnYbAkns2232HNQguHESi5SfEc+R+Hf+Iy/+5j/LU68nh/YrTDxfuE/SI+mytuqkZl1KFk1ZLr1RwxYfOzsc0YOM3aDL6qoH0sZzwywCFtb9QuzEFi0BwCfE0Yq3kr9/3FO9CLN0XtoAq3d9IkpXOBMsYxy81WBOOYz4Ub2UvViPRFc2bfROzto3fya6eclRqVpVkCgE4OFAx21nlcn6youCiuTs4OwT9kmH/n0/5UtdkfXXw/Bzv1fmUSKtSByG3qGxjAtqVjoYtbXUcVEp0rKSs1Pk1cVz752a6EJPbaTit1K1Zm1RHVU7FQGeOtCRVo6YFkSmIOI6QC0y00Au1MRaL+quv9zf/mRVnk7vj+So9/wA9HuL2EMAW5t3mmLMWbREwA5KFLODjAHZzJrOcMjf6XSLjKCXFGvb9LuHRNrhs2WUA6T1cK4JGPnByRscZA7azeHI+Dl9ylkguSMXgvSgJfvdzqx6xWGmPSSM6QoGojYBcVpPFcNKIjOpamG4N0uWC6uHKF7e4kZinm6xlmKnGcHZiCM/btup4dUUu9Djkpt9TQ/pHwr6k3uoP/sqd3l8X3K14+gh0w6TQXUEUUEckYiYYDhAoUIVAXSx5bVWLFKLbZM5qSpA+NdJ45bO1hiEiy25iJZgmnMcenK4Yk74O4FOGJqTb7xSmnFJdxrydNLKcK13aF5guCQkTj7GZgcZycdmaz3M4+qy95F80FsOmnD4CTDayxlhglI4RkdxxJSlhyS5saywXJGFwhtVpKRyN8h9sUldC9f5f5Rk/V+YeCOrbJRpQxVDZSDlKmx0P8OtwNz21zZp3wRrCPePT4AzWELbo0dGVK2o5rtiqVGD4srpp2KgMq1qiRSQVSEwYNMQZW2pAK3DU0AqxqhF7W7aMkpjLKVOVVgVJBwQwI5gVMoKSpgpNcgvyrJ3Re4h/JU7mP8AGyt5I98rSd0XuIfyUbmP8bDeSPfKr/Ri9xD+Sjcx/jYbyRB4s/dF7iH8lG5j/Gw3jJ+Vn+jF7iH8lLcx/jYbxkHi790XuIfyU9zH+NhvJFG4zJ3Re4g/JRuYfxsN5IqOMyd0XuIPyUbmH8bDeSLji8ndF7iD8lG5j/Gw1yLS37yLobSF1BsLGiecAQCdIGdiaFCMXaByb5hbZaTY0jRjrNsui7UrHQ1bXQxg1jOHG0XFnrm5BGBRCDXFhJgFNakUWzSGXlgrRMzoTkgq0xADBTsRPV0WAvJCSadio0YOGKBuMmuWWZ2bKCM/iVgFORyNb4smrmZzjQgYq2szI6uiwojqqLHRDR0rAoVpgVK0WIoUosKPLHRY6DpHSbKSDxpUNlJDkNQykhtHqS6JZ6QFNVAEh6ANi14LK6hvNXI2DZz7ANqylkSZSiyp4JP9EH/iFG8iLSxx4aqyKFnt6pSFQB7aqUhUDNtT1CoEbbenYUPxuMb1yyg7NVJCN+NWw5VtiWkibsTNrW2oz0lfJaNQ6PG0pagoG9rT1BQBrWnqCihtaNQqKm2o1DolbajUNIMltUuRSQQW9TZVGhZ8PyMmsZ5a4IpRJurPSMilDJfBjaFdJPKtSTRsuHHm3srnyZu5GiiFe3UEahsGBPqB3pRmwaOuBzy5VkUTQAi1vjnVSmSog3iFTGbTBxF2hroszor1FPUFFDb09QUUNvRqFQNranqCiptaNQaSnktGoNJPktGodFHtKNQUTHw0HnUSzVyGoA7jh2NxThlvmDhQsbStNROkcg4aMbisJ5nfA0UCtxYAbinDLfATjQHyetNQqHYCAMVhNOy0wF7IMYFVjjxsmTA8Ptiz7An+Xrq8s1GPEIq2b1tatnBGAe2uO1Lka00Ny8MjYYIOe8Hf4Va4CfE5meae2YxLIdI+bsDseWMg49VdSUJK2jFtrgKG7uD/ALSX7zD8Kqoe4VyO6l5GuJ8jcUeiCsGDxW5B7FICCKYUVC0nKkCRYxCst4ytINkrVOyaKaadhRIWlYEaKLCgyDaspLiWikyjFOCdiYr1VbWTQ3ABiubIqZcSZlBGKmFpjYkkGTgc66nNJWzOi8vDmx2e2sltESnjYk9j7a1WUjQbHCogsQ7zkn15xXFnk3M2gqQ8hwaiEqZTVljOoGdQx6xXUZmJcYkkL425D1Cqk2lRNXxK9UKjUVRrGTPOlJMaBuaqCoTKZrQk9mix0QTRYUeQ1MuKGgmaxplAXNbLgiWVVc0OVAkEEWeVRva5j0ljAalZ4hpBE1sSS1u2M6T/AK8KLQF4rXIy3srCeenUSlDqPQwhRge3trS75iF+IR+bkc6O8Bbhp+d37VntHcOA7XMaGdeEBj/rsrpx24mcuYC0vSrYA1AnYdufCtMmJSV8iYyNF5TjkR665lFXzNLE50zjHMnFdEJUS0Nw2iqN9zWEsrbKUUi3ky+NTvGOgPWV2mY7FbjG/OpsAN1Fp3HKmmAtrpgRroA9qpDPa6BjdvbgjLdvIUrETPAAMj7RUy4gisB51z5C0FrMYCIDrvsyPXt/3rrxv9BnLmP1QgMnOubJ6xpHkWWTvq45VXElxA3hyp8Bn2Uby5Kg08DEtpWB1L+PaK6skYtUzNN80HuOLMB80A9+cj2YrKGzRfeN5GjJeYk5JJzXWoJcjOzY4Gg0lu3Vj1DAP864tqbtRNcfKzUrlNTKnyJPBWBx+NdcacPiZvmaaOCMjcVytNcGWTmkMxOvr1dJzajatr1WHMA9oJxWLg0WmK8SvVI0qc75JHL1VUYPvE2Z/XVekVlmYjcggd5BooLJUk1LpDTGrKLVktyBxisM064I0jxNSNhjFRCaa4g0J8TuwqlRux29Q8a3grJZkRXZU5Bq5Y1JUxKRoi9yOyuXc0y9QzbjYHtIzmspN6ikGaQ4OOeNj41aysWkzLaznAJJAJ3Izvnx2xXVkUJGatFoeIqG0SZWQHGCDuezlWE9nlzjyKWRcmaEtvqUjOMgjI7M0oY6abG3YtBZBBvue/H8qWaUrCKVA+IWQdDgANjII7+40sWVwlx5BONo5MSV61HJZq8KuWjzkZQ8x2+sVyZ4Rn8TWEmjQfjScgG1eIAA9e9YLZZc2ab1AGlzv31emhWZN9ckN5pI23wcV1Y4WuJlKXERMtbaTOzVhOo4qJfpVlJ2alrw7WOeB31z7xmiiVvuFlFLK2oDcjGCB3+NXDIm6YpRrie4BGGYsd9IGPWe38PxozOlQQ4m8y5GDuK5zUw58KxA5A06JsJZXIBweR5HxrLLjb4oqMh5plHaPs3J9QrBQk+40tCVxbucsVOPsz7K6oquBm+Jhgln0rzLAD1muxcrZjfGjpIeERhcHLHtOSPYAa53NmtEpGY/NwWQDzW2yB9EjmfWK58sU3ZUW1wAR8WQyqgzknBJBXBwcDB3znA+2rhs8ktTE8qujWqgOY47cKt2jfRCFvsYn24/lXVii3Boxm6kdLFIGAKkFSMgjtrmao2FJr+PXoLqGHME4+zPLPhWeXHNpNIcZK6sT4lxRI0OGDORgAHO/eccqnDs8py4rgKeRJHK23zhmvVnyOSPM21NcR0GZxFhq2rpxLgZTfEpbSszKgPzmC57snFOcYxTlXIE23R2Nvbqgwox49p8Se2vInOUnbOtRS5EG1T6CfdX4UbyXVhpXQxbOxJfzPtzyAr0ZZLXE5lDjwOitYtCgc+dYGqCPy3qZOlZSVifVhPOQAEDcDYEVlDK7qTG4pchW+45oQlV87xO3/euvHj1MxlOkJ23CZ3XU7hS2+CCTv38sVpOeO6SJjGXeNW/C2A89hn+7y/GuXLlp8Eaxhw4jFlaaZMncaTg+O38qI5FIemjSqgOM4pMIrssvJXVseOAWHtzXbBasdM55OpHVWl9HKMowPh2j1jsrklFx5m8ZJ8gkjZrkySTfA0iqOe6Q2mp1YbEgg+OMY/ia69ky1FpmOaNuxdL+5GED5yQAxAJGduZFdFY3xozufI6e2tFQYA3PzmO7Me0se01zyk2bJJGB0mt+qCvGSgZirKpIBOMg4HqNb4ZauDMsirijnC9dJiXjjLchSckuYJWQ6ledCaYNUFW9YDFS8UR62UaJm3NPVFcAplI5CjBh85WBHrBzVNKSrqJNpnX2vGoXXJcIe1WOMH1nnXkT2bJF1VnZHLFrmePHYPSf/F/hR2XL0+wb6HULwaVfOXPnbH1j/X8a3aZMWaZOKkoShu1ftwcnY1z5ItMuLTB3l0FUgEFj2fGjHjbYpSSRzZcvcIANQDqSB3A5P4V6UahjbZyu3Kjtq5ToBy1jmfIqJncWuerQYOHLqFxzznJ/DPto2eLchZHSDLJMV/sKceOfhVPLFMWlnJcciKyed84757/ABzXfs8lKPA58ipjnDzoAK8xWOX9Vplw4cjSuOOBFyVJPcCMe2ueOzOTqzV5aXIQ8t63zj7B2Durbd6OCM9WriGUebtzzU3xKrgacfGUC/rMgjngZBpqN8g1dTmOPcY69gFBEa5xnmSe0114sehGE56jL1VqQbVqBpGO6uSfM2jyBX4GmrxXZM+QlajzhmtpvgZxXE2AK5Dcy+IKNVdOJ8DKa4ihFakUVxQFHd8T4ZqIePCSA7kbbd+3bXnrLpX6uR1uFvgVa0k04aQv4EY//axeeLfKitD6kcLtgzEsM6ew9/jWhKRpzW6uukgYx9o9R7KE6G0c7wCEJPKp3ZfNB7wGIJ/y1W1tuEehOFVJnQBq4VJrkb0ZnELplfCn+yM7A77/APatscFJWyJNp8DJsopXukeQO6AnDaTpHmnGMDA3xXVPTHC1ExVuabOorzTqMDpfjRH9LWcerG/46a7divUzDPyRi8NldmWNRkscD+efCuzJCPNmMW+Rv3PRouu8uG/d83PtzWMMqj3Gjhfec4sLxTdW2xB37j2gj11vJqUbRkk06NlXNclGxlcWnJOM9m9dOGKqzObM6tjMkUAMwXJXaolBMpOizM0h8KdKAcwkVscipc+AKJph9sVz1xNTLuV86umD4GUuYErVWTRXTTsR9Aiuw+dOdj215OdNUjtg7L1zmgjHPokYjdSd/WO0fjXXD1VZk+Ya74oqqSoJbsHIfbWkY6mS3RzCyMH1g+fknPieddTjGUdL5GVtOx88ckx81c9+/wDDNc3ZI9Wab5nrCcSTKG31E5z24BP8qp49KEpWzqBWRoY3G+JNC4Cqpyud87HOOynHZ4z4kyyOPA5i+naVtTnJ5DuA7gK64QjBUjFtydsY6PSrHcKW2BBXJ7CeR/l9tLIrjwHF0zuK5DcwltY7i7dzhkiVV8Gbc58QOVbW4wrqZ0nKzWltEZcFRjwABHqNZWaUcDewFZGUnJViM+o4rti1XA5nzF2jqrEU00AezQAzaydlRMqIw1yFqNNlWW8vXFLQw1CUtxk5rVKiGV64UxEdaKYHX2xw2RXFkVridEeDG3mOK51jSZepiLSYNdKhaM7oBMdXqq4xoluwJhrSyQbRU7ECVSrAjYg5B8afNAbaceON0y3gcD2YrB4veaazIvJWkcs3M+wDsArWKUVSJfEXMVOxUV6miwoKGfTp1Np+jqOPZnFLgPiN8Hu+pY5GUYAEDntyI9pqZx1IcXRtT8bjC5XLN2DBHtJrJY2W5I5aVSzFjzYkn1nc10LgZA2ip2FGZxS66rAABJzz5VybXtTwpUrbPT9G+j1tTk5OkuhnHijdy/j8a4v6nk8K/c9X+g4PFL9vwR8pt3L+Pxo/qeTwr9w/oODxS/b8EHibdy/j8aP6nk8KD+g4PFL9vwR8ot3L+Pxo/qeTwr9w/oWDxS/b8DsEmpc16ez5t7BSo8Dbdl7PmeO7LGtrOSiuaLCjvY4y3KuWUox5m6TfIvNG6jfl3iphKEnwG00LpFmtHKiErLNBihTTBoqqU2xI88YpJsBRkrQk9ooAjTSGe0UDPdXQB7q6AJ6ugCOqoA91VAA3iosDmOli4aP90/xry/SXOPzPpPQC/RP4or0d4faT6UmnmS4dyqoiDSRjI88ow7+ZHx5cOPHPg27/AJ7j0dsz7ThuUIRcUuLb4+Vr7CnEuGlLxraLLkSrGhbGSWC41EDA+dzx2VnPHWTRE2w51PZ1mnw4NuvdZtt0es0lFvLdyC6Okeag6sOw81SSpxnI2LZ3HLIro3GJPQ5cTgW27VKDzQxLR73xpc3z/wAfY57i1g9vM0UmCynmOTKRlWHrHZ2HIrmyY3CWlnpbPmjnxrJHk/29xq8HjzCD4mvZ2B/6K+Z8r6aX+6fwQw8Fdlnk0U6mnYUfRLQeYMV5eZvW7OmHqhSM8+VZp1xRZmwMK78iZzxZeRtqiKdjb4CmuunTZlYOScUKDDUTHZSMAQuQ24ORQ5RXAaTZW3tJHzpXYHBJONxzFDkkCTZMMZWZFcYOobHtGfxpOnG0C58Q1+hM7Kg322H7oJpR9W2U+Z6azdBlht3g5x66FJMGmRb2zP8ANGw7eQobSEk2emtmQZYYGccxzoTTBpoILCTGdP2ZGfZS1odMHBbs/wA0ZxzPIVTaQJWVltWU4YY/hS1oKZx/TxNLReKt/EV5e3ytx+Z9N6AX6Z/FGZ0RP7db/wCL/wBJrkwf3InqekF/tZ/AP0oumi4nK6HDpKrKdjghF7DVZpOOZtEbDjjk2KMZcmn92N9GeFG9n6+WZAROGZduscjDbLsAp2GfA91Vhx72WpvvMNt2lbJi3UIP1eD7l3eYp05uHa+kLoY8BVUNjJQZw2RsQTk7ermDU7S28jtG3ouEY7NHS7738enyNfovHm2B/vN/GvT2H+yvmfPemv8Aun8EaDwCuw8gp5PTA3re8Kbcx3VllwKfHvHHJpLz8QyMAY8ajHsyi7bscs1qkJdZiuqjKyrTUKKQWCeWqSFYs7E8qdpcyeJqcQumjs4tJKlsA42OME4zWMIqWRmsm1BB5ShtYjiUppGepwfOxvq+3P21KvW+XzK4aUVuLnL2w0SL+sADSAAkbZzg5zy54pqPCXFfIG+KGrZh5VOP7WhMYxnGkZxnx01DX6EUvWYK1mUBwEuGGk6g4GOW/M86ck+HFCT+JR3Y2iGLJ387TnPbnl40UtbsP+PAvfM4to9Wes1rseed8A+PKiKWp0DvSgwJlOCJIpQvjpI9fI86n1feh8wdsR5N/bOGIbq8Fs5P4cqb9cF6p6ScdSBpkADbNIAD/HNTJcRp8Dgf0hv50P7r/wARXnbauKPp/wDp/jHJ8V/kyehjft9v/if9Jrmwf3Eep6SX+1n8P8mtxKxS441JDKxRHfGRgHPVAqATtuRWk4KWdp/zgceHNPD6NjkgraX+TLvejNylyYkikYh/1bhTpIz5r6+Q7M77VlLDNS00deL0hs88O8lJLhxX3Vfyzb/SjKvWQJkGVYm1keJXTn7Qx+2t9r9ZLvo4PQUXonLub4fzyL9FJP2Vf3m/jXobCv8ARXzPG9Of92/gjUaWu2jyLI6yihDLS1dEWDM9FCsE1xToLKeUUUFg2np0Kx5GGK5nzNUJcZu2MaqT5qnzRtWuFcSMj4CVjxqWEYjfCnfBAIz6jyraWKMuaIjkceRWfjErurs5LKcqdsA89gNqaxRSpIHNt2z3yrIZOs1nrM/OGB2Y5csY7KW7VV3D1u7HJukMzrpZ9iMHAAz6yBWawxXFIt5GylnxqSLIRsA8wQCPXg05Yoy5gptcj0/GpHGHckBtQ5DB78j10LFFckJzbCt0jmK6de2MZwucevGaW5jd0PeSBWXF3jP6tsZ5jYg/YacsalzEpNcgtxxiST57E45DYD2CpWOK5IrW2cr0ynLGPPc38q8r0lGnH5n1v/TXGOT4r/JhWV88MiyRnS6HKnng+o8681Np2j6TLhjlg4TXBk3vEXllaV2zKzaiw23HLGOXIUNtu2LHghjgscVwRsx9Ob0Jp6/IxjJRC33iM1qs+Sqs4n6H2Ry1aP3dGFcXTSMXdizsclmOST4msnx4s74Y4wioxVJHZ9F3/Zl/eb+Ne3sC/wBFfM+H9P8A/eP4I1NddtHika6KEXknq6IsXa4p0KwTXFOhWV66ih2CknqkiWwkfEyoxzqHhTGptClzdlzv7KuMFEmUmxcvViPa6AI6ykMkS0qGe62ih2R11FCskS0UFm9aQgKO+uOc22bxSoBxBAoyK0xSvgKSoz5o1kGHUMPGnlwwyKpKzbZtrzbPLVilTBrweD0Y9rfGufsODw/uzu/rm3e0/ZfgOvA4PRj2t8aXYsHh+4/63t3tP2X4L/INv6Me1vjS7Hh8P3D+t7d7T9l+CPkK39GPa3xo7Hh8P3D+t7d7T9l+DQhiCqFUAKOQFdEYqKpLgedlyzyyc5u2+8viqMz2KAEpJK0MhZ5KdAXggkf5iMw7wCR7ayybRixupySfvZUcc5cUg3kE3o3+6ajtuzeNeZW4yeFgn4fN6KT7pp9u2b2i8xbjJ4WDPDZvRSfdNHbtm8a8xbjJ4WVPDJ/RSfcajt2ze0XmPs+TwsqeGT+ik+41Hbtm9ovMNxk8LI+S5/Qyfcb4Udu2b2i8w3GTws98lz+ik+41Hbtm9ovMNxk8LPfJc/opPuNR27ZvaLzDcZPCz3yXP6GT7jUdu2b2i8w3GTwsg8Kn9FJ9xqO3bN7ReYbjJ4WR8lz+hk+41Pt2ze0XmG4yeFmvaCYDDQy5/cauaW0bPfDIvM1WPJ4WBvoZ32EMmP3Gq4bVs0f/ANF5kyx5H/xYGPh83opPumtO27N7ReYlhyeFjUNjL2xv901L23Z/GvMe5yeFjaWcn0G+6ajtmz+NeZW6ydGE8kf6DfdNHbNn8a8w3U+jKPbONyrAd+DTjteCTpTXmDxTXGmDWugzsKFpATooAw5HrUzBJ5zAd7Ae04qcktEJS6JvyHFXJI7qaaOCIsxCQxIWYnkqqMkmvgXKeSfHi2/3PfSUY+4Tl6RWywxTNMghnZFiffDs/wA0DbI5HnyxviqWKbk4pcVzDVGrGouIxtM8KuDNEqNIm+VD50E9m+DUOMlFSa4Mdq6FoekFs5QLKpMk0kCbN50seesTl2YO/LljmKt4pq7XJX8mLVERTpzYGUQi5TrTJ1YTD516tOnOnHPar7Nm06tPDmLeRurC3XTCyjiWWS4RY3keNWIbd4zhwABnY9vLl30o7Plk9Kjx/IPJFcbGLfpFbSLCyTIyzuY4ipJ1uAWK7ciADzx+NS8U02muXMeqLA8Z6WWdpII7mdIpCgcKQxOkkgHzQe0H2U8eDJkVwVilOMeDH+I8Tit4WmmcJCoBZznA1EBeW+5IH21nCMpy0xXEptJWyr8XhFwtuZF8oaMyLH/aKAkFh2dh9h7qeiWjXXDkFq6AL0itis7CZCtsxWc7/q2HMHbft5Z5EVW6naVc+XvFqjx9wtZ9MbKWOSSK5jZIULyY1ZVBzbSRqI9QqpbPli0nHnyEpxfeaFzxaGNYmeRVWeRI4ic4d5BlFHrArNQk20ly5lNpGXYdOLCaVYorlHldtKKA+Se7dcVrLZs0VqceBCyRbqw79LLMLOxnTTbSCOc+d+rdjpAO2+TkZGRkHuNTuMlpaefIeuPHjyA23TawkV2S5RljKazh/N6xgiZyvaxAqns2WLSceYLJF94bjXS2ztHWO5nSORsYU6mIB5FgoOkeJxU48GXIrhG0EpxjzY23GoA0K9amq5BMGDkShQCSjDY7MPXmo3c6brlz9w9S4BYeIxtNJCrgzRKjSJvlQ4JTPZuAaTjJRUmuDHabozOIIFkIHI4OPXX1vovJLJsycu7geRtUVHI6KLXoHPZakFnKyyVsSRbSfrE/fX/MKx2j+zP/AMX9i8frr4o3f0nysOGTInz5WihX/wBSVFP4E18PsVb9N91vyR7mX1D5xxjg7lLuzwRBwqO4uIWBP+2dJoc+IQTb+uvSx5lcMnfOk/lwf70c7jzj0Oui4/FacSmubsmKC8sbWSKQo7KSiHWmVBw2+cfEVyPFLLhUMfFxbtGqkoyt95hQXItYuH3FyGhibil5P56tqWORW0FlAJyef21u1vJZIQ4vSl80R6tN9TpeE3sdxx4TQnXC/BAyvgjP7XjOGAIOx591cuRShsumXNT/AMGiaeS10OW4ak2OG+T9WJ/lHiegzBzGD52dQXB5BuXaK65yh/qa+WmPLmZJPhXVmhxWwHDGs5bqVT1nFprmd0RhGjSRY0ogycbeus8eR7QpxguUUl14MqUdFN9RTpL0gjPFo7iG+FrDJwtdE5tjOJB5Q/mdWwyu6k5/u+NXgwy3DhKGpqXK67uoTktdp1wOs/SydXBbgjfIgP2dfEc1x+j3/uY/P7M1zf22ct0nldL+64gi5bh0lkijfzo3icXC+G8ynPcK68FPFDC/+erzvh9jKfCTl0oQjsWtLa/gfV1txwaC7kzknrdbCXPjqcj7K03iyThJclNx+XcTWlNe6zorrotdzW8s87QvP8ktbQRW6OuQwDjWznJbsxyyeyuaO1YozUI3Wq22abuTVvoAm4zFfjhVvbanngvLaa4Qo69QtupEvWEjCnOw7z6xVLHLDvZz5NNL33yoWpS0pDt5xTyS+4xcY3js7Rk22LlGVB9rED21nGG9x4odWxt6ZSZm9DI7iyvbVZ7V4I7i3NrI7Sxyia4BedZWC7qxJkG+dm8K12mUMuOTjK2nfJqlyr7EwTi1aFbdT/RdBjfytezf/wDuxVN/71/D/wBQS/0v51Nq14vb8PvuIDiHmPcTdbFI0bMJrfSAsSkA508ivjWMsc82LHuu5U+PJ9fmNNQb1HNQ9H2lHCLeUSQdY/E5IgCRJApVZYDtuCGCtjxrpe0KO9nGnWhPo+5kKF6U/edT0AmuG4lf+VoEuFhtEkK7q5RXUSrsNmA1fbXLtehYYbt8Lf8Ajh8jXFep2dLxZv1v/CK+g9C/9qvizzdt/u/IAr16tHLZbXSoLOLmmqxAo7kggjmCCPWDmpnFSi4vv4FLg7PpNhxaKZAyuuSN1JAZT3EH+Nfn+1bFn2ebjKL+Pc/ge9izQnG0xrr1+kv3hXNon0Zpqj1IMy/SX2ijRPow1R6k9cv0l9oo0T6MNUep7rl+kvtFGifRhqj1Pdev0l+8KNE+jDVHqR16/SX7wo0T6MNUepPXL9JfaKNE+jDVHqe65fpL7RRon0Yao9T3Wr9JfaKNE+jDVHqT1o7x7RRoydGGqPUjrl+kPaKNE+jDVHqR1y/SX2ijRk6MNUepPXr9JfvCjRPow1R6nuvX6S/eFGifRhqj1Pdcv0l9oo0T6MNUep4yr9JfaKNGTow1R6nuuX6Q9oo0ZOjDVHqQ9woGSygd5Iq4YM03pjFt/AUskIq2zmr++DyFh83YD1Dtr7r0dsstn2eMJc+b+Z4W05VkyOS5FEnruowsv11Kgs4uV6RYAyUASJKLAIslO2KgyvTthQQPTtioE5othQJjSthRXXRbCi6y0Wx0FSWnYqGIpaLCghnosVAnmosdCkr0tTCgWqjUx0WD0amKi4kp6goKs1OxUGSaixUMLPQBcXFABUuaAC+UUhHLytWbNgBakM9qoAur0xBlkpiCCSmIqXoAGzUADLUhka6ACK9FgGWWiwJMtMKBmSlYFC1IdEZosdEZosKJ10xUSHp2SESSnYUGEtOxHhNQIKk1MQXrqB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5124" name="AutoShape 4" descr="data:image/jpeg;base64,/9j/4AAQSkZJRgABAQAAAQABAAD/2wCEAAkGBxQSEBUUERQUFBAUEBQUFBQUFRQVFhUUFxUXFhQVFhQYHCggGB4lHBUVIjEiJSorLi4uFx8zODMtNygtLisBCgoKDg0OGxAQGiwkHyQsLCwsLCwsLCwsLCwsLCwsLCwsLCwsLCwsLCwsLCwsLCwsLCwsLCwsLCwsLCwsLCwsLP/AABEIAQ8AugMBEQACEQEDEQH/xAAbAAACAwEBAQAAAAAAAAAAAAADBAECBQYAB//EAEwQAAIBAwICBQcIBgcGBwEAAAECAwAEERIhBTEGE0FRYRQiU3GRk9EVMlJUgZKh0gcjJHKxwRYzQmJzsvBDdIKzwuFVZIOUotPxNP/EABsBAAMBAQEBAQAAAAAAAAAAAAABAgMEBQYH/8QAOhEAAgIBAQUECQMDAwUBAAAAAAECEQMSBBMhMVEUQVKRBTJTYXGBkrHRIqHwFTPBIyRCBjRywvFD/9oADAMBAAIRAxEAPwDndFenRzWCYUqKsripodlWFIZUigYNqQWUpiJFAEk0AeBoCyc0BZ6qJbLKKZIZEpgX0UAUZaBlNNAiVjpAHSKgCxjoHRUrQFFCKQ6KtQBSkIfxWpmAcVJVhxwyY8oZsf4Unwrn7Tg8cfqX5NNE+j8iDwuf0E3upPhS7Tg9pH6l+R6J9H5FG4VP6Cb3Un5aO04PHH6l+R6J9H5A24TP6Cf3Un5aXacHtI/UvyGifR+TF7i0ePHWI6Z5a1Zc9+NQ3rSGSE/Ukn8Gn9iWmuaKwQs50orO30VUsfYN6c5Rgrk0l73Qlb5DB4Vcegn9zJ+Wsu04PaR+pfkrRPo/JkfJVx6Cf3Un5aO04PaR+pfkNE+j8meHCbj0E/upPy0+04PaR+pfkNE+j8mXHCZ/QT+6k/LT7Vg9pH6l+RbufR+QPqSpIYFWBwQQQQfEHlW0ZKSuLtEtNcx61spHGUjdgNiVRmAPdkConmxwdTkl8WkUoSfJBm4XN6Gb3b/Co7Vg9pH6l+R7ufR+QM8Kn9DN7p/hT7Vg9pH6l+RbufR+R5eEzehm92/wo7Vg9pH6l+Q3c+j8gi8Jm9DL7t/hS7Vg9pH6l+R7ufR+QVeFzehl92/wo7Xg8cfqX5HupdH5Hm4ZN6GX3b/Cl2rB44/UvyPdy6PyAtwyb0M3un+FHasHjj9S/IbuXR+QjMhUkMCrDmCCCPWDyrWMlJXF2vcS1XME1USytArH2FamRNkP10eeXWp/mFYbR/Zn/wCL+xpj9ZfFH07jVxci5RYTJ1TQyBtCL5j6XKyM7owbcIoQFTls4YfN+Exzhoblzv8Ai5/vx+R7TTtUZ1rc37MFczIuuHEmi3yVVkS41jBxnW7DzV2Qc986SnhStV397+X894kpAre64i4wzSqx8iJKxxKqBnjW6XDxnUQrSPqDMBoAwuMM5TwLlX/Lvfvrk/guXn3KpfYu97fFJdTSxyhF6pUgV4yn6su7MI2Ilz1igbgDB0NSUsVqqa7+PHv964cvtaCpCf6RZGextmkUrIXUsrFSysYiWUldiQeeNtq9L0G09omk7VP7o59s9RfH/DEP0WbXE3+B/wBa11+n3pxRfvM9i4yZs3t9xHMoiRy2tsf1SKoWciNYy0TBtcOGLFmwcghNq8OMsFJyf36cb49z+HzOxqfcS99xJ8qisupk6tyscYARWWUtkSFAzaGAZcgEgd4WrAuLfx5v4dOXxCpsmS/4oOUcZIF1jHJ2W4VbfWCB1amPURgnI3JBFCls/ifd9uPx4jqfTqN2N5c+UQDVcSQMjiTrYUhZW8863IjAIBCKqqVO+fPBysTnDRLkn3U78uPz7/kNJ2jk+ngzfuf7kf8AkFfUehneyp+9nnbV/cOh4FLInCgYNQk64boodghnUSsqkEEiPURseXI143pOSW3SUuVf+vD9zrwJ7pV/OJWW+4i2wWRF6tlDqkJYvqZ0kZWzjMYjUgLgM7DOwrkUsC7/AL/znffyNKkNR398beYBGW4MkZt2kWPAikcL54VsEooZmzg7jYVDlhU1x4cb581+e4f6qYsnF+IkgmBwup2YBY8hJVTqE3bJMZd9WkEkxjsNW9x4vv3c/Pu+Iv19CflPiQdQYC2h0MjJ1YSRNManGo6hnW74GSDFp3ByVeCr1fe+/wD+fOx/r6AouJ8QGgskxAyz5RAWk6oExBFiOlBJkA6iCD/WbVTeHjTXn3Xz59P/AIL9X8/n86kDiHEwyB1IUSRozIgywRZllc+Y+A7rEwGBgMBledGrZ6dPr3/Cu9clYfr7x7h89+0sXXFkVXRZdCx6JF6h3L+cCyfrAikZ2JYDOzVnPJhUXp49OfDj+OI0pWrOV/SIf24/4Uf8DX0voV3st+9/4OHauGQ5c169HJZGKAs1ZUrUzFnWkAz8rXHZPP72T41zdi2b2cfpX4NN9k8T8yRxa4+sT+9k+NLsWzezj9K/Ab7J4n5kjilx9Yn97J8aOxbN7OP0r8BvsnifmT8qXP1if3snxp9h2b2cfpX4DfZPE/MWup5JMdbI8mOWt2bGeeMnatMeDFjvRFL4JL7EyySlzdg4GeNtUbMjYxqRipweYyKrJihkWmaTXvViU3HimMfKtz9Yn97J8aw7Fs3s4/SvwXvsnifme+Vrn6xP72T40di2b2cfpX4DfZPE/MkcVufrE/vZPjR2LZvZx+lfge+n4n5hF4rcfWJ/eyfGl2LZvZx+lfgay5PE/MA7MzFmJZjzZiST6yedbRhGC0xVLohNtu2NW17JGMRySICckK7KM9+AazybPiyO5wTfvSZccklyYb5Vn9PN71/jWfYtm9nH6V+Ct7Pq/Mj5Vn9PN71/jS7Fs/s4/SvwNZJ9X5k/K0/p5veP8aOx7P7OP0r8D3k+r8yp4vP6eb3r/Gl2PZ/Zx+lfgN7Pq/MoeMXHp5vev8afYtn9nH6V+A3s+r8yDxi49PN72T40di2f2cfpX4FvZ9X5g24xcenn97J8afYtn9nH6V+CXln4n5iE8jOxZ2ZmPNmJJPrJ3NdEIRgtMUkui4GUpNu2U0VZNntFFCs2p46skUdKAB9XQBdYqKAKsNOhF+opgQYaVADaKigBGOigK6KQy6x0DCCKkOyerpUOyCtKh2eooaZFSXZUmigsoadE2RiiibJCU6FZ4xU6FY/Z8EZxk7Cs5ZEhqLYO74Y0Z33HfVRkpCaoB1FWSatwlUAmyUAVEdAgqRUwGY4aACiGgD0dk7nEaM7YzhFZjjlnAHLce2k2lzBJvkS/BLj6vP7mT8tLeQ6rzHpl0AngVz9XuPcy/lo3kOq8w0y6EDgNz9XuPcy/lpa4dV5hpl0CpwG4+rz+5k/LS3kOq8x6X0GF4DP6Cb3UnwpbyHVeY9L6Hm4DP6Cb3Unwo1x6rzDTLoBfgNx9Xn91J+WjeR6rzHT6AH4Fc/V7j3Mv5aWuPVeY6fQoeB3P1a49zL+Wlqj1XmPj0F7rhk0YzLFLGpOAXjdATucZYDfAO3hTTT5MTsX6uromywiooVhY4KYrDi3pAdTZqCox3VxSXE3TFeMRgrjtzWuFcSJmT5LXQZUHuIqYxUw0wLpBQIKsFABkioAII6QBrIlUuipIIs3wQcEfrYuRFZ5e74/kqHf8CnR/gN5doXSVkjBIDPJJ5xHPSBnOO+s55IQ4NFxjKXea39Bb360PeTfCs9/DoVupdSE6D3pGfKhzI/rJuw47qN/DoG6l1PN0HvRj9qG5x/WTdxPd4Gjfw6BupdSf6C3v1oe8m+FG/h0DdS6iP9Fb7ygQmVhmNnEnWSFCFIBGeecsu2O2q3uPTdC0Suh7+gt79aHvJvhU7+HQe6l1Kx9B70jPlQ7f9pN386N/DoG6l1B3fQ69iXX1xlVd2RJJdZUbtpBxk4ztkHuprNB8KB45LvM+7mWWzcoXKC8ixrLHfqZc41EkCtIKp8en+URJ3H5mOLetzMOltQAZLalYDC21Kxho42XkcVLSY1ZfqCTk7mjkBfyaiwK3EFXYhUwU7AJHDRYBRDSAgpTA9igD0X9Vdf7m/wDzIqzyd3x/I49/wNHozxa2lsPJLiZrdlY+cG6vUC5kBD4x24INc+SElPUlZrCUXHS3QzD0dspTohv5WlIOkCeNtwM/NABPLPOk8k1xcf2Hoi+UhPoVbyQ8UeGVyxjikHziQd0KsAe8EH7arM08doWNNTplLPgj3d/d6pnjgink1FWOd3bCrnYbAkns2232HNQguHESi5SfEc+R+Hf+Iy/+5j/LU68nh/YrTDxfuE/SI+mytuqkZl1KFk1ZLr1RwxYfOzsc0YOM3aDL6qoH0sZzwywCFtb9QuzEFi0BwCfE0Yq3kr9/3FO9CLN0XtoAq3d9IkpXOBMsYxy81WBOOYz4Ub2UvViPRFc2bfROzto3fya6eclRqVpVkCgE4OFAx21nlcn6youCiuTs4OwT9kmH/n0/5UtdkfXXw/Bzv1fmUSKtSByG3qGxjAtqVjoYtbXUcVEp0rKSs1Pk1cVz752a6EJPbaTit1K1Zm1RHVU7FQGeOtCRVo6YFkSmIOI6QC0y00Au1MRaL+quv9zf/mRVnk7vj+So9/wA9HuL2EMAW5t3mmLMWbREwA5KFLODjAHZzJrOcMjf6XSLjKCXFGvb9LuHRNrhs2WUA6T1cK4JGPnByRscZA7azeHI+Dl9ylkguSMXgvSgJfvdzqx6xWGmPSSM6QoGojYBcVpPFcNKIjOpamG4N0uWC6uHKF7e4kZinm6xlmKnGcHZiCM/btup4dUUu9Djkpt9TQ/pHwr6k3uoP/sqd3l8X3K14+gh0w6TQXUEUUEckYiYYDhAoUIVAXSx5bVWLFKLbZM5qSpA+NdJ45bO1hiEiy25iJZgmnMcenK4Yk74O4FOGJqTb7xSmnFJdxrydNLKcK13aF5guCQkTj7GZgcZycdmaz3M4+qy95F80FsOmnD4CTDayxlhglI4RkdxxJSlhyS5saywXJGFwhtVpKRyN8h9sUldC9f5f5Rk/V+YeCOrbJRpQxVDZSDlKmx0P8OtwNz21zZp3wRrCPePT4AzWELbo0dGVK2o5rtiqVGD4srpp2KgMq1qiRSQVSEwYNMQZW2pAK3DU0AqxqhF7W7aMkpjLKVOVVgVJBwQwI5gVMoKSpgpNcgvyrJ3Re4h/JU7mP8AGyt5I98rSd0XuIfyUbmP8bDeSPfKr/Ri9xD+Sjcx/jYbyRB4s/dF7iH8lG5j/Gw3jJ+Vn+jF7iH8lLcx/jYbxkHi790XuIfyU9zH+NhvJFG4zJ3Re4g/JRuYfxsN5IqOMyd0XuIPyUbmH8bDeSLji8ndF7iD8lG5j/Gw1yLS37yLobSF1BsLGiecAQCdIGdiaFCMXaByb5hbZaTY0jRjrNsui7UrHQ1bXQxg1jOHG0XFnrm5BGBRCDXFhJgFNakUWzSGXlgrRMzoTkgq0xADBTsRPV0WAvJCSadio0YOGKBuMmuWWZ2bKCM/iVgFORyNb4smrmZzjQgYq2szI6uiwojqqLHRDR0rAoVpgVK0WIoUosKPLHRY6DpHSbKSDxpUNlJDkNQykhtHqS6JZ6QFNVAEh6ANi14LK6hvNXI2DZz7ANqylkSZSiyp4JP9EH/iFG8iLSxx4aqyKFnt6pSFQB7aqUhUDNtT1CoEbbenYUPxuMb1yyg7NVJCN+NWw5VtiWkibsTNrW2oz0lfJaNQ6PG0pagoG9rT1BQBrWnqCihtaNQqKm2o1DolbajUNIMltUuRSQQW9TZVGhZ8PyMmsZ5a4IpRJurPSMilDJfBjaFdJPKtSTRsuHHm3srnyZu5GiiFe3UEahsGBPqB3pRmwaOuBzy5VkUTQAi1vjnVSmSog3iFTGbTBxF2hroszor1FPUFFDb09QUUNvRqFQNranqCiptaNQaSnktGoNJPktGodFHtKNQUTHw0HnUSzVyGoA7jh2NxThlvmDhQsbStNROkcg4aMbisJ5nfA0UCtxYAbinDLfATjQHyetNQqHYCAMVhNOy0wF7IMYFVjjxsmTA8Ptiz7An+Xrq8s1GPEIq2b1tatnBGAe2uO1Lka00Ny8MjYYIOe8Hf4Va4CfE5meae2YxLIdI+bsDseWMg49VdSUJK2jFtrgKG7uD/ALSX7zD8Kqoe4VyO6l5GuJ8jcUeiCsGDxW5B7FICCKYUVC0nKkCRYxCst4ytINkrVOyaKaadhRIWlYEaKLCgyDaspLiWikyjFOCdiYr1VbWTQ3ABiubIqZcSZlBGKmFpjYkkGTgc66nNJWzOi8vDmx2e2sltESnjYk9j7a1WUjQbHCogsQ7zkn15xXFnk3M2gqQ8hwaiEqZTVljOoGdQx6xXUZmJcYkkL425D1Cqk2lRNXxK9UKjUVRrGTPOlJMaBuaqCoTKZrQk9mix0QTRYUeQ1MuKGgmaxplAXNbLgiWVVc0OVAkEEWeVRva5j0ljAalZ4hpBE1sSS1u2M6T/AK8KLQF4rXIy3srCeenUSlDqPQwhRge3trS75iF+IR+bkc6O8Bbhp+d37VntHcOA7XMaGdeEBj/rsrpx24mcuYC0vSrYA1AnYdufCtMmJSV8iYyNF5TjkR665lFXzNLE50zjHMnFdEJUS0Nw2iqN9zWEsrbKUUi3ky+NTvGOgPWV2mY7FbjG/OpsAN1Fp3HKmmAtrpgRroA9qpDPa6BjdvbgjLdvIUrETPAAMj7RUy4gisB51z5C0FrMYCIDrvsyPXt/3rrxv9BnLmP1QgMnOubJ6xpHkWWTvq45VXElxA3hyp8Bn2Uby5Kg08DEtpWB1L+PaK6skYtUzNN80HuOLMB80A9+cj2YrKGzRfeN5GjJeYk5JJzXWoJcjOzY4Gg0lu3Vj1DAP864tqbtRNcfKzUrlNTKnyJPBWBx+NdcacPiZvmaaOCMjcVytNcGWTmkMxOvr1dJzajatr1WHMA9oJxWLg0WmK8SvVI0qc75JHL1VUYPvE2Z/XVekVlmYjcggd5BooLJUk1LpDTGrKLVktyBxisM064I0jxNSNhjFRCaa4g0J8TuwqlRux29Q8a3grJZkRXZU5Bq5Y1JUxKRoi9yOyuXc0y9QzbjYHtIzmspN6ikGaQ4OOeNj41aysWkzLaznAJJAJ3Izvnx2xXVkUJGatFoeIqG0SZWQHGCDuezlWE9nlzjyKWRcmaEtvqUjOMgjI7M0oY6abG3YtBZBBvue/H8qWaUrCKVA+IWQdDgANjII7+40sWVwlx5BONo5MSV61HJZq8KuWjzkZQ8x2+sVyZ4Rn8TWEmjQfjScgG1eIAA9e9YLZZc2ab1AGlzv31emhWZN9ckN5pI23wcV1Y4WuJlKXERMtbaTOzVhOo4qJfpVlJ2alrw7WOeB31z7xmiiVvuFlFLK2oDcjGCB3+NXDIm6YpRrie4BGGYsd9IGPWe38PxozOlQQ4m8y5GDuK5zUw58KxA5A06JsJZXIBweR5HxrLLjb4oqMh5plHaPs3J9QrBQk+40tCVxbucsVOPsz7K6oquBm+Jhgln0rzLAD1muxcrZjfGjpIeERhcHLHtOSPYAa53NmtEpGY/NwWQDzW2yB9EjmfWK58sU3ZUW1wAR8WQyqgzknBJBXBwcDB3znA+2rhs8ktTE8qujWqgOY47cKt2jfRCFvsYn24/lXVii3Boxm6kdLFIGAKkFSMgjtrmao2FJr+PXoLqGHME4+zPLPhWeXHNpNIcZK6sT4lxRI0OGDORgAHO/eccqnDs8py4rgKeRJHK23zhmvVnyOSPM21NcR0GZxFhq2rpxLgZTfEpbSszKgPzmC57snFOcYxTlXIE23R2Nvbqgwox49p8Se2vInOUnbOtRS5EG1T6CfdX4UbyXVhpXQxbOxJfzPtzyAr0ZZLXE5lDjwOitYtCgc+dYGqCPy3qZOlZSVifVhPOQAEDcDYEVlDK7qTG4pchW+45oQlV87xO3/euvHj1MxlOkJ23CZ3XU7hS2+CCTv38sVpOeO6SJjGXeNW/C2A89hn+7y/GuXLlp8Eaxhw4jFlaaZMncaTg+O38qI5FIemjSqgOM4pMIrssvJXVseOAWHtzXbBasdM55OpHVWl9HKMowPh2j1jsrklFx5m8ZJ8gkjZrkySTfA0iqOe6Q2mp1YbEgg+OMY/ia69ky1FpmOaNuxdL+5GED5yQAxAJGduZFdFY3xozufI6e2tFQYA3PzmO7Me0se01zyk2bJJGB0mt+qCvGSgZirKpIBOMg4HqNb4ZauDMsirijnC9dJiXjjLchSckuYJWQ6ledCaYNUFW9YDFS8UR62UaJm3NPVFcAplI5CjBh85WBHrBzVNKSrqJNpnX2vGoXXJcIe1WOMH1nnXkT2bJF1VnZHLFrmePHYPSf/F/hR2XL0+wb6HULwaVfOXPnbH1j/X8a3aZMWaZOKkoShu1ftwcnY1z5ItMuLTB3l0FUgEFj2fGjHjbYpSSRzZcvcIANQDqSB3A5P4V6UahjbZyu3Kjtq5ToBy1jmfIqJncWuerQYOHLqFxzznJ/DPto2eLchZHSDLJMV/sKceOfhVPLFMWlnJcciKyed84757/ABzXfs8lKPA58ipjnDzoAK8xWOX9Vplw4cjSuOOBFyVJPcCMe2ueOzOTqzV5aXIQ8t63zj7B2Durbd6OCM9WriGUebtzzU3xKrgacfGUC/rMgjngZBpqN8g1dTmOPcY69gFBEa5xnmSe0114sehGE56jL1VqQbVqBpGO6uSfM2jyBX4GmrxXZM+QlajzhmtpvgZxXE2AK5Dcy+IKNVdOJ8DKa4ihFakUVxQFHd8T4ZqIePCSA7kbbd+3bXnrLpX6uR1uFvgVa0k04aQv4EY//axeeLfKitD6kcLtgzEsM6ew9/jWhKRpzW6uukgYx9o9R7KE6G0c7wCEJPKp3ZfNB7wGIJ/y1W1tuEehOFVJnQBq4VJrkb0ZnELplfCn+yM7A77/APatscFJWyJNp8DJsopXukeQO6AnDaTpHmnGMDA3xXVPTHC1ExVuabOorzTqMDpfjRH9LWcerG/46a7divUzDPyRi8NldmWNRkscD+efCuzJCPNmMW+Rv3PRouu8uG/d83PtzWMMqj3Gjhfec4sLxTdW2xB37j2gj11vJqUbRkk06NlXNclGxlcWnJOM9m9dOGKqzObM6tjMkUAMwXJXaolBMpOizM0h8KdKAcwkVscipc+AKJph9sVz1xNTLuV86umD4GUuYErVWTRXTTsR9Aiuw+dOdj215OdNUjtg7L1zmgjHPokYjdSd/WO0fjXXD1VZk+Ya74oqqSoJbsHIfbWkY6mS3RzCyMH1g+fknPieddTjGUdL5GVtOx88ckx81c9+/wDDNc3ZI9Wab5nrCcSTKG31E5z24BP8qp49KEpWzqBWRoY3G+JNC4Cqpyud87HOOynHZ4z4kyyOPA5i+naVtTnJ5DuA7gK64QjBUjFtydsY6PSrHcKW2BBXJ7CeR/l9tLIrjwHF0zuK5DcwltY7i7dzhkiVV8Gbc58QOVbW4wrqZ0nKzWltEZcFRjwABHqNZWaUcDewFZGUnJViM+o4rti1XA5nzF2jqrEU00AezQAzaydlRMqIw1yFqNNlWW8vXFLQw1CUtxk5rVKiGV64UxEdaKYHX2xw2RXFkVridEeDG3mOK51jSZepiLSYNdKhaM7oBMdXqq4xoluwJhrSyQbRU7ECVSrAjYg5B8afNAbaceON0y3gcD2YrB4veaazIvJWkcs3M+wDsArWKUVSJfEXMVOxUV6miwoKGfTp1Np+jqOPZnFLgPiN8Hu+pY5GUYAEDntyI9pqZx1IcXRtT8bjC5XLN2DBHtJrJY2W5I5aVSzFjzYkn1nc10LgZA2ip2FGZxS66rAABJzz5VybXtTwpUrbPT9G+j1tTk5OkuhnHijdy/j8a4v6nk8K/c9X+g4PFL9vwR8pt3L+Pxo/qeTwr9w/oODxS/b8EHibdy/j8aP6nk8KD+g4PFL9vwR8ot3L+Pxo/qeTwr9w/oWDxS/b8DsEmpc16ez5t7BSo8Dbdl7PmeO7LGtrOSiuaLCjvY4y3KuWUox5m6TfIvNG6jfl3iphKEnwG00LpFmtHKiErLNBihTTBoqqU2xI88YpJsBRkrQk9ooAjTSGe0UDPdXQB7q6AJ6ugCOqoA91VAA3iosDmOli4aP90/xry/SXOPzPpPQC/RP4or0d4faT6UmnmS4dyqoiDSRjI88ow7+ZHx5cOPHPg27/AJ7j0dsz7ThuUIRcUuLb4+Vr7CnEuGlLxraLLkSrGhbGSWC41EDA+dzx2VnPHWTRE2w51PZ1mnw4NuvdZtt0es0lFvLdyC6Okeag6sOw81SSpxnI2LZ3HLIro3GJPQ5cTgW27VKDzQxLR73xpc3z/wAfY57i1g9vM0UmCynmOTKRlWHrHZ2HIrmyY3CWlnpbPmjnxrJHk/29xq8HjzCD4mvZ2B/6K+Z8r6aX+6fwQw8Fdlnk0U6mnYUfRLQeYMV5eZvW7OmHqhSM8+VZp1xRZmwMK78iZzxZeRtqiKdjb4CmuunTZlYOScUKDDUTHZSMAQuQ24ORQ5RXAaTZW3tJHzpXYHBJONxzFDkkCTZMMZWZFcYOobHtGfxpOnG0C58Q1+hM7Kg322H7oJpR9W2U+Z6azdBlht3g5x66FJMGmRb2zP8ANGw7eQobSEk2emtmQZYYGccxzoTTBpoILCTGdP2ZGfZS1odMHBbs/wA0ZxzPIVTaQJWVltWU4YY/hS1oKZx/TxNLReKt/EV5e3ytx+Z9N6AX6Z/FGZ0RP7db/wCL/wBJrkwf3InqekF/tZ/AP0oumi4nK6HDpKrKdjghF7DVZpOOZtEbDjjk2KMZcmn92N9GeFG9n6+WZAROGZduscjDbLsAp2GfA91Vhx72WpvvMNt2lbJi3UIP1eD7l3eYp05uHa+kLoY8BVUNjJQZw2RsQTk7ermDU7S28jtG3ouEY7NHS7738enyNfovHm2B/vN/GvT2H+yvmfPemv8Aun8EaDwCuw8gp5PTA3re8Kbcx3VllwKfHvHHJpLz8QyMAY8ajHsyi7bscs1qkJdZiuqjKyrTUKKQWCeWqSFYs7E8qdpcyeJqcQumjs4tJKlsA42OME4zWMIqWRmsm1BB5ShtYjiUppGepwfOxvq+3P21KvW+XzK4aUVuLnL2w0SL+sADSAAkbZzg5zy54pqPCXFfIG+KGrZh5VOP7WhMYxnGkZxnx01DX6EUvWYK1mUBwEuGGk6g4GOW/M86ck+HFCT+JR3Y2iGLJ387TnPbnl40UtbsP+PAvfM4to9Wes1rseed8A+PKiKWp0DvSgwJlOCJIpQvjpI9fI86n1feh8wdsR5N/bOGIbq8Fs5P4cqb9cF6p6ScdSBpkADbNIAD/HNTJcRp8Dgf0hv50P7r/wARXnbauKPp/wDp/jHJ8V/kyehjft9v/if9Jrmwf3Eep6SX+1n8P8mtxKxS441JDKxRHfGRgHPVAqATtuRWk4KWdp/zgceHNPD6NjkgraX+TLvejNylyYkikYh/1bhTpIz5r6+Q7M77VlLDNS00deL0hs88O8lJLhxX3Vfyzb/SjKvWQJkGVYm1keJXTn7Qx+2t9r9ZLvo4PQUXonLub4fzyL9FJP2Vf3m/jXobCv8ARXzPG9Of92/gjUaWu2jyLI6yihDLS1dEWDM9FCsE1xToLKeUUUFg2np0Kx5GGK5nzNUJcZu2MaqT5qnzRtWuFcSMj4CVjxqWEYjfCnfBAIz6jyraWKMuaIjkceRWfjErurs5LKcqdsA89gNqaxRSpIHNt2z3yrIZOs1nrM/OGB2Y5csY7KW7VV3D1u7HJukMzrpZ9iMHAAz6yBWawxXFIt5GylnxqSLIRsA8wQCPXg05Yoy5gptcj0/GpHGHckBtQ5DB78j10LFFckJzbCt0jmK6de2MZwucevGaW5jd0PeSBWXF3jP6tsZ5jYg/YacsalzEpNcgtxxiST57E45DYD2CpWOK5IrW2cr0ynLGPPc38q8r0lGnH5n1v/TXGOT4r/JhWV88MiyRnS6HKnng+o8681Np2j6TLhjlg4TXBk3vEXllaV2zKzaiw23HLGOXIUNtu2LHghjgscVwRsx9Ob0Jp6/IxjJRC33iM1qs+Sqs4n6H2Ry1aP3dGFcXTSMXdizsclmOST4msnx4s74Y4wioxVJHZ9F3/Zl/eb+Ne3sC/wBFfM+H9P8A/eP4I1NddtHika6KEXknq6IsXa4p0KwTXFOhWV66ih2CknqkiWwkfEyoxzqHhTGptClzdlzv7KuMFEmUmxcvViPa6AI6ykMkS0qGe62ih2R11FCskS0UFm9aQgKO+uOc22bxSoBxBAoyK0xSvgKSoz5o1kGHUMPGnlwwyKpKzbZtrzbPLVilTBrweD0Y9rfGufsODw/uzu/rm3e0/ZfgOvA4PRj2t8aXYsHh+4/63t3tP2X4L/INv6Me1vjS7Hh8P3D+t7d7T9l+CPkK39GPa3xo7Hh8P3D+t7d7T9l+DQhiCqFUAKOQFdEYqKpLgedlyzyyc5u2+8viqMz2KAEpJK0MhZ5KdAXggkf5iMw7wCR7ayybRixupySfvZUcc5cUg3kE3o3+6ajtuzeNeZW4yeFgn4fN6KT7pp9u2b2i8xbjJ4WDPDZvRSfdNHbtm8a8xbjJ4WVPDJ/RSfcajt2ze0XmPs+TwsqeGT+ik+41Hbtm9ovMNxk8LI+S5/Qyfcb4Udu2b2i8w3GTws98lz+ik+41Hbtm9ovMNxk8LPfJc/opPuNR27ZvaLzDcZPCz3yXP6GT7jUdu2b2i8w3GTwsg8Kn9FJ9xqO3bN7ReYbjJ4WR8lz+hk+41Pt2ze0XmG4yeFmvaCYDDQy5/cauaW0bPfDIvM1WPJ4WBvoZ32EMmP3Gq4bVs0f/ANF5kyx5H/xYGPh83opPumtO27N7ReYlhyeFjUNjL2xv901L23Z/GvMe5yeFjaWcn0G+6ajtmz+NeZW6ydGE8kf6DfdNHbNn8a8w3U+jKPbONyrAd+DTjteCTpTXmDxTXGmDWugzsKFpATooAw5HrUzBJ5zAd7Ae04qcktEJS6JvyHFXJI7qaaOCIsxCQxIWYnkqqMkmvgXKeSfHi2/3PfSUY+4Tl6RWywxTNMghnZFiffDs/wA0DbI5HnyxviqWKbk4pcVzDVGrGouIxtM8KuDNEqNIm+VD50E9m+DUOMlFSa4Mdq6FoekFs5QLKpMk0kCbN50seesTl2YO/LljmKt4pq7XJX8mLVERTpzYGUQi5TrTJ1YTD516tOnOnHPar7Nm06tPDmLeRurC3XTCyjiWWS4RY3keNWIbd4zhwABnY9vLl30o7Plk9Kjx/IPJFcbGLfpFbSLCyTIyzuY4ipJ1uAWK7ciADzx+NS8U02muXMeqLA8Z6WWdpII7mdIpCgcKQxOkkgHzQe0H2U8eDJkVwVilOMeDH+I8Tit4WmmcJCoBZznA1EBeW+5IH21nCMpy0xXEptJWyr8XhFwtuZF8oaMyLH/aKAkFh2dh9h7qeiWjXXDkFq6AL0itis7CZCtsxWc7/q2HMHbft5Z5EVW6naVc+XvFqjx9wtZ9MbKWOSSK5jZIULyY1ZVBzbSRqI9QqpbPli0nHnyEpxfeaFzxaGNYmeRVWeRI4ic4d5BlFHrArNQk20ly5lNpGXYdOLCaVYorlHldtKKA+Se7dcVrLZs0VqceBCyRbqw79LLMLOxnTTbSCOc+d+rdjpAO2+TkZGRkHuNTuMlpaefIeuPHjyA23TawkV2S5RljKazh/N6xgiZyvaxAqns2WLSceYLJF94bjXS2ztHWO5nSORsYU6mIB5FgoOkeJxU48GXIrhG0EpxjzY23GoA0K9amq5BMGDkShQCSjDY7MPXmo3c6brlz9w9S4BYeIxtNJCrgzRKjSJvlQ4JTPZuAaTjJRUmuDHabozOIIFkIHI4OPXX1vovJLJsycu7geRtUVHI6KLXoHPZakFnKyyVsSRbSfrE/fX/MKx2j+zP/AMX9i8frr4o3f0nysOGTInz5WihX/wBSVFP4E18PsVb9N91vyR7mX1D5xxjg7lLuzwRBwqO4uIWBP+2dJoc+IQTb+uvSx5lcMnfOk/lwf70c7jzj0Oui4/FacSmubsmKC8sbWSKQo7KSiHWmVBw2+cfEVyPFLLhUMfFxbtGqkoyt95hQXItYuH3FyGhibil5P56tqWORW0FlAJyef21u1vJZIQ4vSl80R6tN9TpeE3sdxx4TQnXC/BAyvgjP7XjOGAIOx591cuRShsumXNT/AMGiaeS10OW4ak2OG+T9WJ/lHiegzBzGD52dQXB5BuXaK65yh/qa+WmPLmZJPhXVmhxWwHDGs5bqVT1nFprmd0RhGjSRY0ogycbeus8eR7QpxguUUl14MqUdFN9RTpL0gjPFo7iG+FrDJwtdE5tjOJB5Q/mdWwyu6k5/u+NXgwy3DhKGpqXK67uoTktdp1wOs/SydXBbgjfIgP2dfEc1x+j3/uY/P7M1zf22ct0nldL+64gi5bh0lkijfzo3icXC+G8ynPcK68FPFDC/+erzvh9jKfCTl0oQjsWtLa/gfV1txwaC7kzknrdbCXPjqcj7K03iyThJclNx+XcTWlNe6zorrotdzW8s87QvP8ktbQRW6OuQwDjWznJbsxyyeyuaO1YozUI3Wq22abuTVvoAm4zFfjhVvbanngvLaa4Qo69QtupEvWEjCnOw7z6xVLHLDvZz5NNL33yoWpS0pDt5xTyS+4xcY3js7Rk22LlGVB9rED21nGG9x4odWxt6ZSZm9DI7iyvbVZ7V4I7i3NrI7Sxyia4BedZWC7qxJkG+dm8K12mUMuOTjK2nfJqlyr7EwTi1aFbdT/RdBjfytezf/wDuxVN/71/D/wBQS/0v51Nq14vb8PvuIDiHmPcTdbFI0bMJrfSAsSkA508ivjWMsc82LHuu5U+PJ9fmNNQb1HNQ9H2lHCLeUSQdY/E5IgCRJApVZYDtuCGCtjxrpe0KO9nGnWhPo+5kKF6U/edT0AmuG4lf+VoEuFhtEkK7q5RXUSrsNmA1fbXLtehYYbt8Lf8Ajh8jXFep2dLxZv1v/CK+g9C/9qvizzdt/u/IAr16tHLZbXSoLOLmmqxAo7kggjmCCPWDmpnFSi4vv4FLg7PpNhxaKZAyuuSN1JAZT3EH+Nfn+1bFn2ebjKL+Pc/ge9izQnG0xrr1+kv3hXNon0Zpqj1IMy/SX2ijRPow1R6k9cv0l9oo0T6MNUep7rl+kvtFGifRhqj1Pdev0l+8KNE+jDVHqR16/SX7wo0T6MNUepPXL9JfaKNE+jDVHqe65fpL7RRon0Yao9T3Wr9JfaKNE+jDVHqT1o7x7RRoydGGqPUjrl+kPaKNE+jDVHqR1y/SX2ijRk6MNUepPXr9JfvCjRPow1R6nuvX6S/eFGifRhqj1Pdcv0l9oo0T6MNUep4yr9JfaKNGTow1R6nuuX6Q9oo0ZOjDVHqQ9woGSygd5Iq4YM03pjFt/AUskIq2zmr++DyFh83YD1Dtr7r0dsstn2eMJc+b+Z4W05VkyOS5FEnruowsv11Kgs4uV6RYAyUASJKLAIslO2KgyvTthQQPTtioE5othQJjSthRXXRbCi6y0Wx0FSWnYqGIpaLCghnosVAnmosdCkr0tTCgWqjUx0WD0amKi4kp6goKs1OxUGSaixUMLPQBcXFABUuaAC+UUhHLytWbNgBakM9qoAur0xBlkpiCCSmIqXoAGzUADLUhka6ACK9FgGWWiwJMtMKBmSlYFC1IdEZosdEZosKJ10xUSHp2SESSnYUGEtOxHhNQIKk1MQXrqB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5126" name="Picture 6"/>
          <p:cNvPicPr>
            <a:picLocks noChangeAspect="1" noChangeArrowheads="1"/>
          </p:cNvPicPr>
          <p:nvPr/>
        </p:nvPicPr>
        <p:blipFill>
          <a:blip r:embed="rId2" cstate="print"/>
          <a:srcRect/>
          <a:stretch>
            <a:fillRect/>
          </a:stretch>
        </p:blipFill>
        <p:spPr bwMode="auto">
          <a:xfrm rot="20861655">
            <a:off x="2040213" y="3935336"/>
            <a:ext cx="2324100" cy="1495425"/>
          </a:xfrm>
          <a:prstGeom prst="rect">
            <a:avLst/>
          </a:prstGeom>
          <a:noFill/>
          <a:ln w="9525">
            <a:noFill/>
            <a:miter lim="800000"/>
            <a:headEnd/>
            <a:tailEnd/>
          </a:ln>
        </p:spPr>
      </p:pic>
      <p:sp>
        <p:nvSpPr>
          <p:cNvPr id="13314" name="AutoShape 2" descr="Resultado de imagen para stata 1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3316" name="AutoShape 4" descr="Resultado de imagen para stata 1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3318" name="AutoShape 6" descr="Resultado de imagen para stata 1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13319" name="Picture 7"/>
          <p:cNvPicPr>
            <a:picLocks noChangeAspect="1" noChangeArrowheads="1"/>
          </p:cNvPicPr>
          <p:nvPr/>
        </p:nvPicPr>
        <p:blipFill>
          <a:blip r:embed="rId3" cstate="print"/>
          <a:srcRect/>
          <a:stretch>
            <a:fillRect/>
          </a:stretch>
        </p:blipFill>
        <p:spPr bwMode="auto">
          <a:xfrm rot="1306498">
            <a:off x="5724128" y="3645024"/>
            <a:ext cx="1219200" cy="1476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827584" y="1325086"/>
            <a:ext cx="6192688" cy="1815882"/>
          </a:xfrm>
          <a:prstGeom prst="rect">
            <a:avLst/>
          </a:prstGeom>
        </p:spPr>
        <p:txBody>
          <a:bodyPr wrap="square">
            <a:spAutoFit/>
          </a:bodyPr>
          <a:lstStyle/>
          <a:p>
            <a:r>
              <a:rPr lang="es-MX" sz="1400" dirty="0" smtClean="0">
                <a:latin typeface="Courier New" pitchFamily="49" charset="0"/>
                <a:cs typeface="Courier New" pitchFamily="49" charset="0"/>
              </a:rPr>
              <a:t>. </a:t>
            </a:r>
            <a:r>
              <a:rPr lang="es-MX" sz="1400" dirty="0" err="1" smtClean="0">
                <a:latin typeface="Courier New" pitchFamily="49" charset="0"/>
                <a:cs typeface="Courier New" pitchFamily="49" charset="0"/>
              </a:rPr>
              <a:t>tab</a:t>
            </a:r>
            <a:r>
              <a:rPr lang="es-MX" sz="1400" dirty="0" smtClean="0">
                <a:latin typeface="Courier New" pitchFamily="49" charset="0"/>
                <a:cs typeface="Courier New" pitchFamily="49" charset="0"/>
              </a:rPr>
              <a:t> sexo</a:t>
            </a:r>
          </a:p>
          <a:p>
            <a:endParaRPr lang="es-MX" sz="1400" dirty="0" smtClean="0">
              <a:latin typeface="Courier New" pitchFamily="49" charset="0"/>
              <a:cs typeface="Courier New" pitchFamily="49" charset="0"/>
            </a:endParaRPr>
          </a:p>
          <a:p>
            <a:r>
              <a:rPr lang="es-MX" sz="1400" dirty="0" smtClean="0">
                <a:latin typeface="Courier New" pitchFamily="49" charset="0"/>
                <a:cs typeface="Courier New" pitchFamily="49" charset="0"/>
              </a:rPr>
              <a:t>      sexo  |      </a:t>
            </a:r>
            <a:r>
              <a:rPr lang="es-MX" sz="1400" dirty="0" err="1" smtClean="0">
                <a:latin typeface="Courier New" pitchFamily="49" charset="0"/>
                <a:cs typeface="Courier New" pitchFamily="49" charset="0"/>
              </a:rPr>
              <a:t>Freq</a:t>
            </a:r>
            <a:r>
              <a:rPr lang="es-MX" sz="1400" dirty="0" smtClean="0">
                <a:latin typeface="Courier New" pitchFamily="49" charset="0"/>
                <a:cs typeface="Courier New" pitchFamily="49" charset="0"/>
              </a:rPr>
              <a:t>.     </a:t>
            </a:r>
            <a:r>
              <a:rPr lang="es-MX" sz="1400" dirty="0" err="1" smtClean="0">
                <a:latin typeface="Courier New" pitchFamily="49" charset="0"/>
                <a:cs typeface="Courier New" pitchFamily="49" charset="0"/>
              </a:rPr>
              <a:t>Percent</a:t>
            </a:r>
            <a:r>
              <a:rPr lang="es-MX" sz="1400" dirty="0" smtClean="0">
                <a:latin typeface="Courier New" pitchFamily="49" charset="0"/>
                <a:cs typeface="Courier New" pitchFamily="49" charset="0"/>
              </a:rPr>
              <a:t>        Cum.</a:t>
            </a:r>
          </a:p>
          <a:p>
            <a:r>
              <a:rPr lang="es-MX" sz="1400" dirty="0" smtClean="0">
                <a:latin typeface="Courier New" pitchFamily="49" charset="0"/>
                <a:cs typeface="Courier New" pitchFamily="49" charset="0"/>
              </a:rPr>
              <a:t>------------+-----------------------------------</a:t>
            </a:r>
          </a:p>
          <a:p>
            <a:r>
              <a:rPr lang="es-MX" sz="1400" dirty="0" smtClean="0">
                <a:latin typeface="Courier New" pitchFamily="49" charset="0"/>
                <a:cs typeface="Courier New" pitchFamily="49" charset="0"/>
              </a:rPr>
              <a:t>     Hombre |        144       53.53       53.53</a:t>
            </a:r>
          </a:p>
          <a:p>
            <a:r>
              <a:rPr lang="es-MX" sz="1400" dirty="0" smtClean="0">
                <a:latin typeface="Courier New" pitchFamily="49" charset="0"/>
                <a:cs typeface="Courier New" pitchFamily="49" charset="0"/>
              </a:rPr>
              <a:t>      Mujer |        125       46.47      100.00</a:t>
            </a:r>
          </a:p>
          <a:p>
            <a:r>
              <a:rPr lang="es-MX" sz="1400" dirty="0" smtClean="0">
                <a:latin typeface="Courier New" pitchFamily="49" charset="0"/>
                <a:cs typeface="Courier New" pitchFamily="49" charset="0"/>
              </a:rPr>
              <a:t>------------+-----------------------------------</a:t>
            </a:r>
          </a:p>
          <a:p>
            <a:r>
              <a:rPr lang="es-MX" sz="1400" dirty="0" smtClean="0">
                <a:latin typeface="Courier New" pitchFamily="49" charset="0"/>
                <a:cs typeface="Courier New" pitchFamily="49" charset="0"/>
              </a:rPr>
              <a:t>      Total |        269      100.00</a:t>
            </a:r>
            <a:endParaRPr lang="es-MX" sz="1400" dirty="0">
              <a:latin typeface="Courier New" pitchFamily="49" charset="0"/>
              <a:cs typeface="Courier New" pitchFamily="49" charset="0"/>
            </a:endParaRPr>
          </a:p>
        </p:txBody>
      </p:sp>
      <p:sp>
        <p:nvSpPr>
          <p:cNvPr id="6" name="5 Rectángulo"/>
          <p:cNvSpPr/>
          <p:nvPr/>
        </p:nvSpPr>
        <p:spPr>
          <a:xfrm>
            <a:off x="575048" y="3201357"/>
            <a:ext cx="8568952" cy="3323987"/>
          </a:xfrm>
          <a:prstGeom prst="rect">
            <a:avLst/>
          </a:prstGeom>
        </p:spPr>
        <p:txBody>
          <a:bodyPr wrap="square">
            <a:spAutoFit/>
          </a:bodyPr>
          <a:lstStyle/>
          <a:p>
            <a:r>
              <a:rPr lang="es-MX" sz="1400" dirty="0" smtClean="0">
                <a:latin typeface="Courier New" pitchFamily="49" charset="0"/>
                <a:cs typeface="Courier New" pitchFamily="49" charset="0"/>
              </a:rPr>
              <a:t>. </a:t>
            </a:r>
            <a:r>
              <a:rPr lang="es-MX" sz="1400" dirty="0" err="1" smtClean="0">
                <a:latin typeface="Courier New" pitchFamily="49" charset="0"/>
                <a:cs typeface="Courier New" pitchFamily="49" charset="0"/>
              </a:rPr>
              <a:t>sum</a:t>
            </a:r>
            <a:r>
              <a:rPr lang="es-MX" sz="1400" dirty="0" smtClean="0">
                <a:latin typeface="Courier New" pitchFamily="49" charset="0"/>
                <a:cs typeface="Courier New" pitchFamily="49" charset="0"/>
              </a:rPr>
              <a:t> </a:t>
            </a:r>
            <a:r>
              <a:rPr lang="es-MX" sz="1400" dirty="0" err="1" smtClean="0">
                <a:latin typeface="Courier New" pitchFamily="49" charset="0"/>
                <a:cs typeface="Courier New" pitchFamily="49" charset="0"/>
              </a:rPr>
              <a:t>edad,d</a:t>
            </a:r>
            <a:endParaRPr lang="es-MX" sz="1400" dirty="0" smtClean="0">
              <a:latin typeface="Courier New" pitchFamily="49" charset="0"/>
              <a:cs typeface="Courier New" pitchFamily="49" charset="0"/>
            </a:endParaRPr>
          </a:p>
          <a:p>
            <a:r>
              <a:rPr lang="es-MX" sz="1400" dirty="0" smtClean="0">
                <a:latin typeface="Courier New" pitchFamily="49" charset="0"/>
                <a:cs typeface="Courier New" pitchFamily="49" charset="0"/>
              </a:rPr>
              <a:t>                            edad</a:t>
            </a:r>
          </a:p>
          <a:p>
            <a:r>
              <a:rPr lang="es-MX" sz="1400" dirty="0" smtClean="0">
                <a:latin typeface="Courier New" pitchFamily="49" charset="0"/>
                <a:cs typeface="Courier New" pitchFamily="49" charset="0"/>
              </a:rPr>
              <a:t>-------------------------------------------------------------</a:t>
            </a:r>
          </a:p>
          <a:p>
            <a:r>
              <a:rPr lang="es-MX" sz="1400" dirty="0" smtClean="0">
                <a:latin typeface="Courier New" pitchFamily="49" charset="0"/>
                <a:cs typeface="Courier New" pitchFamily="49" charset="0"/>
              </a:rPr>
              <a:t>      Percentiles      </a:t>
            </a:r>
            <a:r>
              <a:rPr lang="es-MX" sz="1400" dirty="0" err="1" smtClean="0">
                <a:latin typeface="Courier New" pitchFamily="49" charset="0"/>
                <a:cs typeface="Courier New" pitchFamily="49" charset="0"/>
              </a:rPr>
              <a:t>Smallest</a:t>
            </a:r>
            <a:endParaRPr lang="es-MX" sz="1400" dirty="0" smtClean="0">
              <a:latin typeface="Courier New" pitchFamily="49" charset="0"/>
              <a:cs typeface="Courier New" pitchFamily="49" charset="0"/>
            </a:endParaRPr>
          </a:p>
          <a:p>
            <a:r>
              <a:rPr lang="es-MX" sz="1400" dirty="0" smtClean="0">
                <a:latin typeface="Courier New" pitchFamily="49" charset="0"/>
                <a:cs typeface="Courier New" pitchFamily="49" charset="0"/>
              </a:rPr>
              <a:t> 1%           11             11</a:t>
            </a:r>
          </a:p>
          <a:p>
            <a:r>
              <a:rPr lang="es-MX" sz="1400" dirty="0" smtClean="0">
                <a:latin typeface="Courier New" pitchFamily="49" charset="0"/>
                <a:cs typeface="Courier New" pitchFamily="49" charset="0"/>
              </a:rPr>
              <a:t> 5%           12             11</a:t>
            </a:r>
          </a:p>
          <a:p>
            <a:r>
              <a:rPr lang="es-MX" sz="1400" dirty="0" smtClean="0">
                <a:latin typeface="Courier New" pitchFamily="49" charset="0"/>
                <a:cs typeface="Courier New" pitchFamily="49" charset="0"/>
              </a:rPr>
              <a:t>10%           12             11       </a:t>
            </a:r>
            <a:r>
              <a:rPr lang="es-MX" sz="1400" dirty="0" err="1" smtClean="0">
                <a:latin typeface="Courier New" pitchFamily="49" charset="0"/>
                <a:cs typeface="Courier New" pitchFamily="49" charset="0"/>
              </a:rPr>
              <a:t>Obs</a:t>
            </a:r>
            <a:r>
              <a:rPr lang="es-MX" sz="1400" dirty="0" smtClean="0">
                <a:latin typeface="Courier New" pitchFamily="49" charset="0"/>
                <a:cs typeface="Courier New" pitchFamily="49" charset="0"/>
              </a:rPr>
              <a:t>                 250</a:t>
            </a:r>
          </a:p>
          <a:p>
            <a:r>
              <a:rPr lang="es-MX" sz="1400" dirty="0" smtClean="0">
                <a:latin typeface="Courier New" pitchFamily="49" charset="0"/>
                <a:cs typeface="Courier New" pitchFamily="49" charset="0"/>
              </a:rPr>
              <a:t>25%           12             11       </a:t>
            </a:r>
            <a:r>
              <a:rPr lang="es-MX" sz="1400" dirty="0" err="1" smtClean="0">
                <a:latin typeface="Courier New" pitchFamily="49" charset="0"/>
                <a:cs typeface="Courier New" pitchFamily="49" charset="0"/>
              </a:rPr>
              <a:t>Sum</a:t>
            </a:r>
            <a:r>
              <a:rPr lang="es-MX" sz="1400" dirty="0" smtClean="0">
                <a:latin typeface="Courier New" pitchFamily="49" charset="0"/>
                <a:cs typeface="Courier New" pitchFamily="49" charset="0"/>
              </a:rPr>
              <a:t> of </a:t>
            </a:r>
            <a:r>
              <a:rPr lang="es-MX" sz="1400" dirty="0" err="1" smtClean="0">
                <a:latin typeface="Courier New" pitchFamily="49" charset="0"/>
                <a:cs typeface="Courier New" pitchFamily="49" charset="0"/>
              </a:rPr>
              <a:t>Wgt.</a:t>
            </a:r>
            <a:r>
              <a:rPr lang="es-MX" sz="1400" dirty="0" smtClean="0">
                <a:latin typeface="Courier New" pitchFamily="49" charset="0"/>
                <a:cs typeface="Courier New" pitchFamily="49" charset="0"/>
              </a:rPr>
              <a:t>         250</a:t>
            </a:r>
          </a:p>
          <a:p>
            <a:endParaRPr lang="es-MX" sz="1400" dirty="0" smtClean="0">
              <a:latin typeface="Courier New" pitchFamily="49" charset="0"/>
              <a:cs typeface="Courier New" pitchFamily="49" charset="0"/>
            </a:endParaRPr>
          </a:p>
          <a:p>
            <a:r>
              <a:rPr lang="es-MX" sz="1400" dirty="0" smtClean="0">
                <a:latin typeface="Courier New" pitchFamily="49" charset="0"/>
                <a:cs typeface="Courier New" pitchFamily="49" charset="0"/>
              </a:rPr>
              <a:t>50%           13                      Mean             13.068</a:t>
            </a:r>
          </a:p>
          <a:p>
            <a:r>
              <a:rPr lang="es-MX" sz="1400" dirty="0" smtClean="0">
                <a:latin typeface="Courier New" pitchFamily="49" charset="0"/>
                <a:cs typeface="Courier New" pitchFamily="49" charset="0"/>
              </a:rPr>
              <a:t>                        </a:t>
            </a:r>
            <a:r>
              <a:rPr lang="es-MX" sz="1400" dirty="0" err="1" smtClean="0">
                <a:latin typeface="Courier New" pitchFamily="49" charset="0"/>
                <a:cs typeface="Courier New" pitchFamily="49" charset="0"/>
              </a:rPr>
              <a:t>Largest</a:t>
            </a:r>
            <a:r>
              <a:rPr lang="es-MX" sz="1400" dirty="0" smtClean="0">
                <a:latin typeface="Courier New" pitchFamily="49" charset="0"/>
                <a:cs typeface="Courier New" pitchFamily="49" charset="0"/>
              </a:rPr>
              <a:t>       </a:t>
            </a:r>
            <a:r>
              <a:rPr lang="es-MX" sz="1400" dirty="0" err="1" smtClean="0">
                <a:latin typeface="Courier New" pitchFamily="49" charset="0"/>
                <a:cs typeface="Courier New" pitchFamily="49" charset="0"/>
              </a:rPr>
              <a:t>Std.</a:t>
            </a:r>
            <a:r>
              <a:rPr lang="es-MX" sz="1400" dirty="0" smtClean="0">
                <a:latin typeface="Courier New" pitchFamily="49" charset="0"/>
                <a:cs typeface="Courier New" pitchFamily="49" charset="0"/>
              </a:rPr>
              <a:t> </a:t>
            </a:r>
            <a:r>
              <a:rPr lang="es-MX" sz="1400" dirty="0" err="1" smtClean="0">
                <a:latin typeface="Courier New" pitchFamily="49" charset="0"/>
                <a:cs typeface="Courier New" pitchFamily="49" charset="0"/>
              </a:rPr>
              <a:t>Dev</a:t>
            </a:r>
            <a:r>
              <a:rPr lang="es-MX" sz="1400" dirty="0" smtClean="0">
                <a:latin typeface="Courier New" pitchFamily="49" charset="0"/>
                <a:cs typeface="Courier New" pitchFamily="49" charset="0"/>
              </a:rPr>
              <a:t>.      1.005695</a:t>
            </a:r>
          </a:p>
          <a:p>
            <a:r>
              <a:rPr lang="es-MX" sz="1400" dirty="0" smtClean="0">
                <a:latin typeface="Courier New" pitchFamily="49" charset="0"/>
                <a:cs typeface="Courier New" pitchFamily="49" charset="0"/>
              </a:rPr>
              <a:t>75%           14             15</a:t>
            </a:r>
          </a:p>
          <a:p>
            <a:r>
              <a:rPr lang="es-MX" sz="1400" dirty="0" smtClean="0">
                <a:latin typeface="Courier New" pitchFamily="49" charset="0"/>
                <a:cs typeface="Courier New" pitchFamily="49" charset="0"/>
              </a:rPr>
              <a:t>90%           14             15       </a:t>
            </a:r>
            <a:r>
              <a:rPr lang="es-MX" sz="1400" dirty="0" err="1" smtClean="0">
                <a:latin typeface="Courier New" pitchFamily="49" charset="0"/>
                <a:cs typeface="Courier New" pitchFamily="49" charset="0"/>
              </a:rPr>
              <a:t>Variance</a:t>
            </a:r>
            <a:r>
              <a:rPr lang="es-MX" sz="1400" dirty="0" smtClean="0">
                <a:latin typeface="Courier New" pitchFamily="49" charset="0"/>
                <a:cs typeface="Courier New" pitchFamily="49" charset="0"/>
              </a:rPr>
              <a:t>       1.011422</a:t>
            </a:r>
          </a:p>
          <a:p>
            <a:r>
              <a:rPr lang="es-MX" sz="1400" dirty="0" smtClean="0">
                <a:latin typeface="Courier New" pitchFamily="49" charset="0"/>
                <a:cs typeface="Courier New" pitchFamily="49" charset="0"/>
              </a:rPr>
              <a:t>95%           15             15       </a:t>
            </a:r>
            <a:r>
              <a:rPr lang="es-MX" sz="1400" dirty="0" err="1" smtClean="0">
                <a:latin typeface="Courier New" pitchFamily="49" charset="0"/>
                <a:cs typeface="Courier New" pitchFamily="49" charset="0"/>
              </a:rPr>
              <a:t>Skewness</a:t>
            </a:r>
            <a:r>
              <a:rPr lang="es-MX" sz="1400" dirty="0" smtClean="0">
                <a:latin typeface="Courier New" pitchFamily="49" charset="0"/>
                <a:cs typeface="Courier New" pitchFamily="49" charset="0"/>
              </a:rPr>
              <a:t>       .2909558</a:t>
            </a:r>
          </a:p>
          <a:p>
            <a:r>
              <a:rPr lang="es-MX" sz="1400" dirty="0" smtClean="0">
                <a:latin typeface="Courier New" pitchFamily="49" charset="0"/>
                <a:cs typeface="Courier New" pitchFamily="49" charset="0"/>
              </a:rPr>
              <a:t>99%           15             16       </a:t>
            </a:r>
            <a:r>
              <a:rPr lang="es-MX" sz="1400" dirty="0" err="1" smtClean="0">
                <a:latin typeface="Courier New" pitchFamily="49" charset="0"/>
                <a:cs typeface="Courier New" pitchFamily="49" charset="0"/>
              </a:rPr>
              <a:t>Kurtosis</a:t>
            </a:r>
            <a:r>
              <a:rPr lang="es-MX" sz="1400" dirty="0" smtClean="0">
                <a:latin typeface="Courier New" pitchFamily="49" charset="0"/>
                <a:cs typeface="Courier New" pitchFamily="49" charset="0"/>
              </a:rPr>
              <a:t>       2.309813</a:t>
            </a:r>
            <a:endParaRPr lang="es-MX" sz="1400" dirty="0">
              <a:latin typeface="Courier New" pitchFamily="49" charset="0"/>
              <a:cs typeface="Courier New" pitchFamily="49" charset="0"/>
            </a:endParaRPr>
          </a:p>
        </p:txBody>
      </p:sp>
      <p:sp>
        <p:nvSpPr>
          <p:cNvPr id="7" name="6 Rectángulo"/>
          <p:cNvSpPr/>
          <p:nvPr/>
        </p:nvSpPr>
        <p:spPr>
          <a:xfrm>
            <a:off x="755576" y="683985"/>
            <a:ext cx="7848872" cy="584775"/>
          </a:xfrm>
          <a:prstGeom prst="rect">
            <a:avLst/>
          </a:prstGeom>
        </p:spPr>
        <p:txBody>
          <a:bodyPr wrap="square">
            <a:spAutoFit/>
          </a:bodyPr>
          <a:lstStyle/>
          <a:p>
            <a:r>
              <a:rPr lang="es-ES" sz="1600" b="1" dirty="0" err="1" smtClean="0"/>
              <a:t>Sociodemographic</a:t>
            </a:r>
            <a:r>
              <a:rPr lang="es-ES" sz="1600" b="1" dirty="0" smtClean="0"/>
              <a:t> </a:t>
            </a:r>
            <a:r>
              <a:rPr lang="es-ES" sz="1600" b="1" dirty="0" err="1" smtClean="0"/>
              <a:t>characteristics</a:t>
            </a:r>
            <a:r>
              <a:rPr lang="es-ES" sz="1600" b="1" dirty="0" smtClean="0"/>
              <a:t>. </a:t>
            </a:r>
            <a:r>
              <a:rPr lang="es-ES" sz="1600" b="1" dirty="0" err="1" smtClean="0"/>
              <a:t>Secondary</a:t>
            </a:r>
            <a:r>
              <a:rPr lang="es-ES" sz="1600" b="1" dirty="0" smtClean="0"/>
              <a:t> </a:t>
            </a:r>
            <a:r>
              <a:rPr lang="es-ES" sz="1600" b="1" dirty="0" err="1" smtClean="0"/>
              <a:t>level</a:t>
            </a:r>
            <a:r>
              <a:rPr lang="es-ES" sz="1600" b="1" dirty="0" smtClean="0"/>
              <a:t> </a:t>
            </a:r>
            <a:r>
              <a:rPr lang="es-ES" sz="1600" b="1" dirty="0" err="1" smtClean="0"/>
              <a:t>students</a:t>
            </a:r>
            <a:r>
              <a:rPr lang="es-ES" sz="1600" b="1" dirty="0" smtClean="0"/>
              <a:t>, </a:t>
            </a:r>
            <a:r>
              <a:rPr lang="es-ES" sz="1600" b="1" dirty="0" err="1" smtClean="0"/>
              <a:t>Mexico</a:t>
            </a:r>
            <a:r>
              <a:rPr lang="es-ES" sz="1600" b="1" dirty="0" smtClean="0"/>
              <a:t>, 2014.</a:t>
            </a:r>
            <a:endParaRPr lang="es-MX" sz="1600" b="1" dirty="0" smtClean="0"/>
          </a:p>
          <a:p>
            <a:endParaRPr lang="es-ES" sz="1600" b="1" dirty="0"/>
          </a:p>
        </p:txBody>
      </p:sp>
      <p:sp>
        <p:nvSpPr>
          <p:cNvPr id="8" name="7 Elipse"/>
          <p:cNvSpPr/>
          <p:nvPr/>
        </p:nvSpPr>
        <p:spPr>
          <a:xfrm>
            <a:off x="4067944" y="2420888"/>
            <a:ext cx="792088" cy="21602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Elipse"/>
          <p:cNvSpPr/>
          <p:nvPr/>
        </p:nvSpPr>
        <p:spPr>
          <a:xfrm>
            <a:off x="6372200" y="5157192"/>
            <a:ext cx="864096" cy="21602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Elipse"/>
          <p:cNvSpPr/>
          <p:nvPr/>
        </p:nvSpPr>
        <p:spPr>
          <a:xfrm>
            <a:off x="1907704" y="5157192"/>
            <a:ext cx="792088" cy="21602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683568" y="714182"/>
            <a:ext cx="7848872" cy="584775"/>
          </a:xfrm>
          <a:prstGeom prst="rect">
            <a:avLst/>
          </a:prstGeom>
        </p:spPr>
        <p:txBody>
          <a:bodyPr wrap="square">
            <a:spAutoFit/>
          </a:bodyPr>
          <a:lstStyle/>
          <a:p>
            <a:pPr algn="ctr"/>
            <a:r>
              <a:rPr lang="es-ES" sz="1600" b="1" dirty="0" err="1" smtClean="0"/>
              <a:t>Experimenters</a:t>
            </a:r>
            <a:r>
              <a:rPr lang="es-ES" sz="1600" b="1" dirty="0" smtClean="0"/>
              <a:t> and </a:t>
            </a:r>
            <a:r>
              <a:rPr lang="es-ES" sz="1600" b="1" dirty="0" err="1" smtClean="0"/>
              <a:t>current</a:t>
            </a:r>
            <a:r>
              <a:rPr lang="es-ES" sz="1600" b="1" dirty="0" smtClean="0"/>
              <a:t> </a:t>
            </a:r>
            <a:r>
              <a:rPr lang="es-ES" sz="1600" b="1" dirty="0" err="1" smtClean="0"/>
              <a:t>smokers</a:t>
            </a:r>
            <a:r>
              <a:rPr lang="es-ES" sz="1600" b="1" dirty="0" smtClean="0"/>
              <a:t>. </a:t>
            </a:r>
            <a:r>
              <a:rPr lang="es-ES" sz="1600" b="1" dirty="0" err="1" smtClean="0"/>
              <a:t>Secondary</a:t>
            </a:r>
            <a:r>
              <a:rPr lang="es-ES" sz="1600" b="1" dirty="0" smtClean="0"/>
              <a:t> </a:t>
            </a:r>
            <a:r>
              <a:rPr lang="es-ES" sz="1600" b="1" dirty="0" err="1" smtClean="0"/>
              <a:t>level</a:t>
            </a:r>
            <a:r>
              <a:rPr lang="es-ES" sz="1600" b="1" dirty="0" smtClean="0"/>
              <a:t> </a:t>
            </a:r>
            <a:r>
              <a:rPr lang="es-ES" sz="1600" b="1" dirty="0" err="1" smtClean="0"/>
              <a:t>students</a:t>
            </a:r>
            <a:r>
              <a:rPr lang="es-ES" sz="1600" b="1" dirty="0" smtClean="0"/>
              <a:t>, </a:t>
            </a:r>
            <a:r>
              <a:rPr lang="es-ES" sz="1600" b="1" dirty="0" err="1" smtClean="0"/>
              <a:t>Mexico</a:t>
            </a:r>
            <a:r>
              <a:rPr lang="es-ES" sz="1600" b="1" dirty="0" smtClean="0"/>
              <a:t>, 2014.</a:t>
            </a:r>
            <a:endParaRPr lang="es-MX" sz="1600" b="1" dirty="0" smtClean="0"/>
          </a:p>
          <a:p>
            <a:pPr algn="ctr"/>
            <a:endParaRPr lang="es-ES" sz="1600" b="1" dirty="0"/>
          </a:p>
        </p:txBody>
      </p:sp>
      <p:sp>
        <p:nvSpPr>
          <p:cNvPr id="8" name="7 Rectángulo"/>
          <p:cNvSpPr/>
          <p:nvPr/>
        </p:nvSpPr>
        <p:spPr>
          <a:xfrm>
            <a:off x="755576" y="1772816"/>
            <a:ext cx="5400600" cy="1815882"/>
          </a:xfrm>
          <a:prstGeom prst="rect">
            <a:avLst/>
          </a:prstGeom>
        </p:spPr>
        <p:txBody>
          <a:bodyPr wrap="square">
            <a:spAutoFit/>
          </a:bodyPr>
          <a:lstStyle/>
          <a:p>
            <a:r>
              <a:rPr lang="es-MX" sz="1400" dirty="0" smtClean="0">
                <a:latin typeface="Courier New" pitchFamily="49" charset="0"/>
                <a:cs typeface="Courier New" pitchFamily="49" charset="0"/>
              </a:rPr>
              <a:t>. </a:t>
            </a:r>
            <a:r>
              <a:rPr lang="es-MX" sz="1400" dirty="0" err="1" smtClean="0">
                <a:latin typeface="Courier New" pitchFamily="49" charset="0"/>
                <a:cs typeface="Courier New" pitchFamily="49" charset="0"/>
              </a:rPr>
              <a:t>tab</a:t>
            </a:r>
            <a:r>
              <a:rPr lang="es-MX" sz="1400" dirty="0" smtClean="0">
                <a:latin typeface="Courier New" pitchFamily="49" charset="0"/>
                <a:cs typeface="Courier New" pitchFamily="49" charset="0"/>
              </a:rPr>
              <a:t> probar</a:t>
            </a:r>
          </a:p>
          <a:p>
            <a:endParaRPr lang="es-MX" sz="1400" dirty="0" smtClean="0">
              <a:latin typeface="Courier New" pitchFamily="49" charset="0"/>
              <a:cs typeface="Courier New" pitchFamily="49" charset="0"/>
            </a:endParaRPr>
          </a:p>
          <a:p>
            <a:r>
              <a:rPr lang="es-MX" sz="1400" dirty="0" smtClean="0">
                <a:latin typeface="Courier New" pitchFamily="49" charset="0"/>
                <a:cs typeface="Courier New" pitchFamily="49" charset="0"/>
              </a:rPr>
              <a:t>     probar |      </a:t>
            </a:r>
            <a:r>
              <a:rPr lang="es-MX" sz="1400" dirty="0" err="1" smtClean="0">
                <a:latin typeface="Courier New" pitchFamily="49" charset="0"/>
                <a:cs typeface="Courier New" pitchFamily="49" charset="0"/>
              </a:rPr>
              <a:t>Freq</a:t>
            </a:r>
            <a:r>
              <a:rPr lang="es-MX" sz="1400" dirty="0" smtClean="0">
                <a:latin typeface="Courier New" pitchFamily="49" charset="0"/>
                <a:cs typeface="Courier New" pitchFamily="49" charset="0"/>
              </a:rPr>
              <a:t>.     </a:t>
            </a:r>
            <a:r>
              <a:rPr lang="es-MX" sz="1400" dirty="0" err="1" smtClean="0">
                <a:latin typeface="Courier New" pitchFamily="49" charset="0"/>
                <a:cs typeface="Courier New" pitchFamily="49" charset="0"/>
              </a:rPr>
              <a:t>Percent</a:t>
            </a:r>
            <a:r>
              <a:rPr lang="es-MX" sz="1400" dirty="0" smtClean="0">
                <a:latin typeface="Courier New" pitchFamily="49" charset="0"/>
                <a:cs typeface="Courier New" pitchFamily="49" charset="0"/>
              </a:rPr>
              <a:t>        Cum.</a:t>
            </a:r>
          </a:p>
          <a:p>
            <a:r>
              <a:rPr lang="es-MX" sz="1400" dirty="0" smtClean="0">
                <a:latin typeface="Courier New" pitchFamily="49" charset="0"/>
                <a:cs typeface="Courier New" pitchFamily="49" charset="0"/>
              </a:rPr>
              <a:t>------------+-----------------------------------</a:t>
            </a:r>
          </a:p>
          <a:p>
            <a:r>
              <a:rPr lang="es-MX" sz="1400" dirty="0" smtClean="0">
                <a:latin typeface="Courier New" pitchFamily="49" charset="0"/>
                <a:cs typeface="Courier New" pitchFamily="49" charset="0"/>
              </a:rPr>
              <a:t>         No |        176       66.67       66.67</a:t>
            </a:r>
          </a:p>
          <a:p>
            <a:r>
              <a:rPr lang="es-MX" sz="1400" dirty="0" smtClean="0">
                <a:latin typeface="Courier New" pitchFamily="49" charset="0"/>
                <a:cs typeface="Courier New" pitchFamily="49" charset="0"/>
              </a:rPr>
              <a:t>         Sí |         88       33.33      100.00</a:t>
            </a:r>
          </a:p>
          <a:p>
            <a:r>
              <a:rPr lang="es-MX" sz="1400" dirty="0" smtClean="0">
                <a:latin typeface="Courier New" pitchFamily="49" charset="0"/>
                <a:cs typeface="Courier New" pitchFamily="49" charset="0"/>
              </a:rPr>
              <a:t>------------+-----------------------------------</a:t>
            </a:r>
          </a:p>
          <a:p>
            <a:r>
              <a:rPr lang="es-MX" sz="1400" dirty="0" smtClean="0">
                <a:latin typeface="Courier New" pitchFamily="49" charset="0"/>
                <a:cs typeface="Courier New" pitchFamily="49" charset="0"/>
              </a:rPr>
              <a:t>      Total |        264      100.00</a:t>
            </a:r>
            <a:endParaRPr lang="es-MX" sz="1400" dirty="0">
              <a:latin typeface="Courier New" pitchFamily="49" charset="0"/>
              <a:cs typeface="Courier New" pitchFamily="49" charset="0"/>
            </a:endParaRPr>
          </a:p>
        </p:txBody>
      </p:sp>
      <p:sp>
        <p:nvSpPr>
          <p:cNvPr id="9" name="8 Rectángulo"/>
          <p:cNvSpPr/>
          <p:nvPr/>
        </p:nvSpPr>
        <p:spPr>
          <a:xfrm>
            <a:off x="2915816" y="4149080"/>
            <a:ext cx="5760640" cy="1815882"/>
          </a:xfrm>
          <a:prstGeom prst="rect">
            <a:avLst/>
          </a:prstGeom>
        </p:spPr>
        <p:txBody>
          <a:bodyPr wrap="square">
            <a:spAutoFit/>
          </a:bodyPr>
          <a:lstStyle/>
          <a:p>
            <a:r>
              <a:rPr lang="pt-BR" sz="1400" dirty="0" smtClean="0">
                <a:latin typeface="Courier New" pitchFamily="49" charset="0"/>
                <a:cs typeface="Courier New" pitchFamily="49" charset="0"/>
              </a:rPr>
              <a:t>. </a:t>
            </a:r>
            <a:r>
              <a:rPr lang="pt-BR" sz="1400" dirty="0" err="1" smtClean="0">
                <a:latin typeface="Courier New" pitchFamily="49" charset="0"/>
                <a:cs typeface="Courier New" pitchFamily="49" charset="0"/>
              </a:rPr>
              <a:t>tab</a:t>
            </a:r>
            <a:r>
              <a:rPr lang="pt-BR" sz="1400" dirty="0" smtClean="0">
                <a:latin typeface="Courier New" pitchFamily="49" charset="0"/>
                <a:cs typeface="Courier New" pitchFamily="49" charset="0"/>
              </a:rPr>
              <a:t> fumador</a:t>
            </a:r>
          </a:p>
          <a:p>
            <a:endParaRPr lang="pt-BR" sz="1400" dirty="0" smtClean="0">
              <a:latin typeface="Courier New" pitchFamily="49" charset="0"/>
              <a:cs typeface="Courier New" pitchFamily="49" charset="0"/>
            </a:endParaRPr>
          </a:p>
          <a:p>
            <a:r>
              <a:rPr lang="pt-BR" sz="1400" dirty="0" smtClean="0">
                <a:latin typeface="Courier New" pitchFamily="49" charset="0"/>
                <a:cs typeface="Courier New" pitchFamily="49" charset="0"/>
              </a:rPr>
              <a:t>    fumador |      Freq.     </a:t>
            </a:r>
            <a:r>
              <a:rPr lang="pt-BR" sz="1400" dirty="0" err="1" smtClean="0">
                <a:latin typeface="Courier New" pitchFamily="49" charset="0"/>
                <a:cs typeface="Courier New" pitchFamily="49" charset="0"/>
              </a:rPr>
              <a:t>Percent</a:t>
            </a:r>
            <a:r>
              <a:rPr lang="pt-BR" sz="1400" dirty="0" smtClean="0">
                <a:latin typeface="Courier New" pitchFamily="49" charset="0"/>
                <a:cs typeface="Courier New" pitchFamily="49" charset="0"/>
              </a:rPr>
              <a:t>        </a:t>
            </a:r>
            <a:r>
              <a:rPr lang="pt-BR" sz="1400" dirty="0" err="1" smtClean="0">
                <a:latin typeface="Courier New" pitchFamily="49" charset="0"/>
                <a:cs typeface="Courier New" pitchFamily="49" charset="0"/>
              </a:rPr>
              <a:t>Cum</a:t>
            </a:r>
            <a:r>
              <a:rPr lang="pt-BR" sz="1400" dirty="0" smtClean="0">
                <a:latin typeface="Courier New" pitchFamily="49" charset="0"/>
                <a:cs typeface="Courier New" pitchFamily="49" charset="0"/>
              </a:rPr>
              <a:t>.</a:t>
            </a:r>
          </a:p>
          <a:p>
            <a:r>
              <a:rPr lang="pt-BR" sz="1400" dirty="0" smtClean="0">
                <a:latin typeface="Courier New" pitchFamily="49" charset="0"/>
                <a:cs typeface="Courier New" pitchFamily="49" charset="0"/>
              </a:rPr>
              <a:t>------------+-----------------------------------</a:t>
            </a:r>
          </a:p>
          <a:p>
            <a:r>
              <a:rPr lang="pt-BR" sz="1400" dirty="0" smtClean="0">
                <a:latin typeface="Courier New" pitchFamily="49" charset="0"/>
                <a:cs typeface="Courier New" pitchFamily="49" charset="0"/>
              </a:rPr>
              <a:t> No fumador |        202       83.47       83.47</a:t>
            </a:r>
          </a:p>
          <a:p>
            <a:r>
              <a:rPr lang="pt-BR" sz="1400" dirty="0" smtClean="0">
                <a:latin typeface="Courier New" pitchFamily="49" charset="0"/>
                <a:cs typeface="Courier New" pitchFamily="49" charset="0"/>
              </a:rPr>
              <a:t>    Fumador |         40       16.53      100.00</a:t>
            </a:r>
          </a:p>
          <a:p>
            <a:r>
              <a:rPr lang="pt-BR" sz="1400" dirty="0" smtClean="0">
                <a:latin typeface="Courier New" pitchFamily="49" charset="0"/>
                <a:cs typeface="Courier New" pitchFamily="49" charset="0"/>
              </a:rPr>
              <a:t>------------+-----------------------------------</a:t>
            </a:r>
          </a:p>
          <a:p>
            <a:r>
              <a:rPr lang="pt-BR" sz="1400" dirty="0" smtClean="0">
                <a:latin typeface="Courier New" pitchFamily="49" charset="0"/>
                <a:cs typeface="Courier New" pitchFamily="49" charset="0"/>
              </a:rPr>
              <a:t>      Total |        242      100.00</a:t>
            </a:r>
            <a:endParaRPr lang="pt-BR" sz="1400" dirty="0">
              <a:latin typeface="Courier New" pitchFamily="49" charset="0"/>
              <a:cs typeface="Courier New" pitchFamily="49" charset="0"/>
            </a:endParaRPr>
          </a:p>
        </p:txBody>
      </p:sp>
      <p:sp>
        <p:nvSpPr>
          <p:cNvPr id="5" name="4 Elipse"/>
          <p:cNvSpPr/>
          <p:nvPr/>
        </p:nvSpPr>
        <p:spPr>
          <a:xfrm>
            <a:off x="6138760" y="5256496"/>
            <a:ext cx="792088" cy="21602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Elipse"/>
          <p:cNvSpPr/>
          <p:nvPr/>
        </p:nvSpPr>
        <p:spPr>
          <a:xfrm>
            <a:off x="4027000" y="2880232"/>
            <a:ext cx="792088" cy="21602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CuadroTexto"/>
          <p:cNvSpPr txBox="1"/>
          <p:nvPr/>
        </p:nvSpPr>
        <p:spPr>
          <a:xfrm>
            <a:off x="5427379" y="1916832"/>
            <a:ext cx="2817029" cy="523220"/>
          </a:xfrm>
          <a:prstGeom prst="rect">
            <a:avLst/>
          </a:prstGeom>
          <a:noFill/>
        </p:spPr>
        <p:txBody>
          <a:bodyPr wrap="square" rtlCol="0">
            <a:spAutoFit/>
          </a:bodyPr>
          <a:lstStyle/>
          <a:p>
            <a:pPr algn="ctr"/>
            <a:r>
              <a:rPr lang="en-US" sz="1400" b="1" dirty="0" smtClean="0">
                <a:solidFill>
                  <a:schemeClr val="accent1">
                    <a:lumMod val="50000"/>
                  </a:schemeClr>
                </a:solidFill>
                <a:latin typeface="Arial" pitchFamily="34" charset="0"/>
                <a:ea typeface="Tahoma" pitchFamily="34" charset="0"/>
                <a:cs typeface="Arial" pitchFamily="34" charset="0"/>
              </a:rPr>
              <a:t>They smoke if your best friend</a:t>
            </a:r>
          </a:p>
          <a:p>
            <a:pPr algn="ctr"/>
            <a:r>
              <a:rPr lang="en-US" sz="1400" b="1" dirty="0" smtClean="0">
                <a:solidFill>
                  <a:schemeClr val="accent1">
                    <a:lumMod val="50000"/>
                  </a:schemeClr>
                </a:solidFill>
                <a:latin typeface="Arial" pitchFamily="34" charset="0"/>
                <a:ea typeface="Tahoma" pitchFamily="34" charset="0"/>
                <a:cs typeface="Arial" pitchFamily="34" charset="0"/>
              </a:rPr>
              <a:t>offered him a cigar</a:t>
            </a:r>
            <a:endParaRPr lang="es-MX" sz="1400" b="1" dirty="0">
              <a:solidFill>
                <a:schemeClr val="accent1">
                  <a:lumMod val="50000"/>
                </a:schemeClr>
              </a:solidFill>
              <a:latin typeface="Arial" pitchFamily="34" charset="0"/>
              <a:ea typeface="Tahoma" pitchFamily="34" charset="0"/>
              <a:cs typeface="Arial" pitchFamily="34" charset="0"/>
            </a:endParaRPr>
          </a:p>
        </p:txBody>
      </p:sp>
      <p:sp>
        <p:nvSpPr>
          <p:cNvPr id="11" name="10 CuadroTexto"/>
          <p:cNvSpPr txBox="1"/>
          <p:nvPr/>
        </p:nvSpPr>
        <p:spPr>
          <a:xfrm>
            <a:off x="467544" y="4725144"/>
            <a:ext cx="2644616" cy="523220"/>
          </a:xfrm>
          <a:prstGeom prst="rect">
            <a:avLst/>
          </a:prstGeom>
          <a:noFill/>
        </p:spPr>
        <p:txBody>
          <a:bodyPr wrap="square" rtlCol="0">
            <a:spAutoFit/>
          </a:bodyPr>
          <a:lstStyle/>
          <a:p>
            <a:pPr algn="ctr"/>
            <a:r>
              <a:rPr lang="en-US" sz="1400" b="1" dirty="0" smtClean="0">
                <a:solidFill>
                  <a:schemeClr val="accent1">
                    <a:lumMod val="50000"/>
                  </a:schemeClr>
                </a:solidFill>
                <a:latin typeface="Arial" pitchFamily="34" charset="0"/>
                <a:ea typeface="Tahoma" pitchFamily="34" charset="0"/>
                <a:cs typeface="Arial" pitchFamily="34" charset="0"/>
              </a:rPr>
              <a:t>They believe that in the next 12 months cigar smoking</a:t>
            </a:r>
            <a:endParaRPr lang="es-MX" sz="1400" b="1" dirty="0">
              <a:solidFill>
                <a:schemeClr val="accent1">
                  <a:lumMod val="50000"/>
                </a:schemeClr>
              </a:solidFill>
              <a:latin typeface="Arial" pitchFamily="34" charset="0"/>
              <a:ea typeface="Tahoma" pitchFamily="34" charset="0"/>
              <a:cs typeface="Arial" pitchFamily="34" charset="0"/>
            </a:endParaRPr>
          </a:p>
        </p:txBody>
      </p:sp>
      <p:sp>
        <p:nvSpPr>
          <p:cNvPr id="13" name="12 Rectángulo"/>
          <p:cNvSpPr/>
          <p:nvPr/>
        </p:nvSpPr>
        <p:spPr>
          <a:xfrm>
            <a:off x="683568" y="692696"/>
            <a:ext cx="7848872" cy="584775"/>
          </a:xfrm>
          <a:prstGeom prst="rect">
            <a:avLst/>
          </a:prstGeom>
        </p:spPr>
        <p:txBody>
          <a:bodyPr wrap="square">
            <a:spAutoFit/>
          </a:bodyPr>
          <a:lstStyle/>
          <a:p>
            <a:pPr algn="ctr"/>
            <a:r>
              <a:rPr lang="es-ES" sz="1600" b="1" dirty="0" smtClean="0"/>
              <a:t>Susceptible </a:t>
            </a:r>
            <a:r>
              <a:rPr lang="es-ES" sz="1600" b="1" dirty="0" err="1" smtClean="0"/>
              <a:t>population</a:t>
            </a:r>
            <a:r>
              <a:rPr lang="es-ES" sz="1600" b="1" dirty="0" smtClean="0"/>
              <a:t>. </a:t>
            </a:r>
            <a:r>
              <a:rPr lang="es-ES" sz="1600" b="1" dirty="0" err="1" smtClean="0"/>
              <a:t>Secondary</a:t>
            </a:r>
            <a:r>
              <a:rPr lang="es-ES" sz="1600" b="1" dirty="0" smtClean="0"/>
              <a:t> </a:t>
            </a:r>
            <a:r>
              <a:rPr lang="es-ES" sz="1600" b="1" dirty="0" err="1" smtClean="0"/>
              <a:t>level</a:t>
            </a:r>
            <a:r>
              <a:rPr lang="es-ES" sz="1600" b="1" dirty="0" smtClean="0"/>
              <a:t> </a:t>
            </a:r>
            <a:r>
              <a:rPr lang="es-ES" sz="1600" b="1" dirty="0" err="1" smtClean="0"/>
              <a:t>students</a:t>
            </a:r>
            <a:r>
              <a:rPr lang="es-ES" sz="1600" b="1" dirty="0" smtClean="0"/>
              <a:t>, </a:t>
            </a:r>
            <a:r>
              <a:rPr lang="es-ES" sz="1600" b="1" dirty="0" err="1" smtClean="0"/>
              <a:t>Mexico</a:t>
            </a:r>
            <a:r>
              <a:rPr lang="es-ES" sz="1600" b="1" dirty="0" smtClean="0"/>
              <a:t>, 2014</a:t>
            </a:r>
            <a:r>
              <a:rPr lang="es-ES" sz="1600" dirty="0" smtClean="0"/>
              <a:t>.</a:t>
            </a:r>
            <a:endParaRPr lang="es-MX" sz="1600" dirty="0" smtClean="0"/>
          </a:p>
          <a:p>
            <a:pPr algn="ctr"/>
            <a:endParaRPr lang="es-ES" sz="1600" b="1" dirty="0"/>
          </a:p>
        </p:txBody>
      </p:sp>
      <p:sp>
        <p:nvSpPr>
          <p:cNvPr id="12" name="11 Rectángulo"/>
          <p:cNvSpPr/>
          <p:nvPr/>
        </p:nvSpPr>
        <p:spPr>
          <a:xfrm>
            <a:off x="495339" y="1196752"/>
            <a:ext cx="5544616" cy="2492990"/>
          </a:xfrm>
          <a:prstGeom prst="rect">
            <a:avLst/>
          </a:prstGeom>
        </p:spPr>
        <p:txBody>
          <a:bodyPr wrap="square">
            <a:spAutoFit/>
          </a:bodyPr>
          <a:lstStyle/>
          <a:p>
            <a:r>
              <a:rPr lang="es-MX" sz="1300" dirty="0" smtClean="0">
                <a:latin typeface="Courier New" pitchFamily="49" charset="0"/>
                <a:cs typeface="Courier New" pitchFamily="49" charset="0"/>
              </a:rPr>
              <a:t>.  </a:t>
            </a:r>
            <a:r>
              <a:rPr lang="es-MX" sz="1300" dirty="0" err="1" smtClean="0">
                <a:latin typeface="Courier New" pitchFamily="49" charset="0"/>
                <a:cs typeface="Courier New" pitchFamily="49" charset="0"/>
              </a:rPr>
              <a:t>tab</a:t>
            </a:r>
            <a:r>
              <a:rPr lang="es-MX" sz="1300" dirty="0" smtClean="0">
                <a:latin typeface="Courier New" pitchFamily="49" charset="0"/>
                <a:cs typeface="Courier New" pitchFamily="49" charset="0"/>
              </a:rPr>
              <a:t> var68 sexo2,col</a:t>
            </a:r>
          </a:p>
          <a:p>
            <a:r>
              <a:rPr lang="es-MX" sz="1300" dirty="0" smtClean="0">
                <a:latin typeface="Courier New" pitchFamily="49" charset="0"/>
                <a:cs typeface="Courier New" pitchFamily="49" charset="0"/>
              </a:rPr>
              <a:t>           |         sexo2</a:t>
            </a:r>
          </a:p>
          <a:p>
            <a:r>
              <a:rPr lang="es-MX" sz="1300" dirty="0" smtClean="0">
                <a:latin typeface="Courier New" pitchFamily="49" charset="0"/>
                <a:cs typeface="Courier New" pitchFamily="49" charset="0"/>
              </a:rPr>
              <a:t>     var68 |  1=Hombre    2=Mujer |     Total</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Sí |        23         16 |        39 </a:t>
            </a:r>
          </a:p>
          <a:p>
            <a:r>
              <a:rPr lang="es-MX" sz="1300" dirty="0" smtClean="0">
                <a:latin typeface="Courier New" pitchFamily="49" charset="0"/>
                <a:cs typeface="Courier New" pitchFamily="49" charset="0"/>
              </a:rPr>
              <a:t>           |     15.97      13.01 |     14.61 </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No |       121        107 |       228 </a:t>
            </a:r>
          </a:p>
          <a:p>
            <a:r>
              <a:rPr lang="es-MX" sz="1300" dirty="0" smtClean="0">
                <a:latin typeface="Courier New" pitchFamily="49" charset="0"/>
                <a:cs typeface="Courier New" pitchFamily="49" charset="0"/>
              </a:rPr>
              <a:t>           |     84.03      86.99 |     85.39 </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Total |       144        123 |       267 </a:t>
            </a:r>
          </a:p>
          <a:p>
            <a:r>
              <a:rPr lang="es-MX" sz="1300" dirty="0" smtClean="0">
                <a:latin typeface="Courier New" pitchFamily="49" charset="0"/>
                <a:cs typeface="Courier New" pitchFamily="49" charset="0"/>
              </a:rPr>
              <a:t>           |    100.00     100.00 |    100.00 </a:t>
            </a:r>
            <a:endParaRPr lang="es-MX" sz="1300" dirty="0">
              <a:latin typeface="Courier New" pitchFamily="49" charset="0"/>
              <a:cs typeface="Courier New" pitchFamily="49" charset="0"/>
            </a:endParaRPr>
          </a:p>
        </p:txBody>
      </p:sp>
      <p:sp>
        <p:nvSpPr>
          <p:cNvPr id="14" name="13 Elipse"/>
          <p:cNvSpPr/>
          <p:nvPr/>
        </p:nvSpPr>
        <p:spPr>
          <a:xfrm>
            <a:off x="4347259" y="2191216"/>
            <a:ext cx="792088" cy="28803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4 Rectángulo"/>
          <p:cNvSpPr/>
          <p:nvPr/>
        </p:nvSpPr>
        <p:spPr>
          <a:xfrm>
            <a:off x="3275856" y="3848268"/>
            <a:ext cx="5094312" cy="2893100"/>
          </a:xfrm>
          <a:prstGeom prst="rect">
            <a:avLst/>
          </a:prstGeom>
        </p:spPr>
        <p:txBody>
          <a:bodyPr wrap="square">
            <a:spAutoFit/>
          </a:bodyPr>
          <a:lstStyle/>
          <a:p>
            <a:r>
              <a:rPr lang="es-MX" sz="1300" dirty="0" smtClean="0">
                <a:latin typeface="Courier New" pitchFamily="49" charset="0"/>
                <a:cs typeface="Courier New" pitchFamily="49" charset="0"/>
              </a:rPr>
              <a:t>. </a:t>
            </a:r>
            <a:r>
              <a:rPr lang="es-MX" sz="1300" dirty="0" err="1" smtClean="0">
                <a:latin typeface="Courier New" pitchFamily="49" charset="0"/>
                <a:cs typeface="Courier New" pitchFamily="49" charset="0"/>
              </a:rPr>
              <a:t>tab</a:t>
            </a:r>
            <a:r>
              <a:rPr lang="es-MX" sz="1300" dirty="0" smtClean="0">
                <a:latin typeface="Courier New" pitchFamily="49" charset="0"/>
                <a:cs typeface="Courier New" pitchFamily="49" charset="0"/>
              </a:rPr>
              <a:t> var69 sexo2,col</a:t>
            </a:r>
          </a:p>
          <a:p>
            <a:endParaRPr lang="es-MX" sz="1300" dirty="0" smtClean="0">
              <a:latin typeface="Courier New" pitchFamily="49" charset="0"/>
              <a:cs typeface="Courier New" pitchFamily="49" charset="0"/>
            </a:endParaRPr>
          </a:p>
          <a:p>
            <a:r>
              <a:rPr lang="es-MX" sz="1300" dirty="0" smtClean="0">
                <a:latin typeface="Courier New" pitchFamily="49" charset="0"/>
                <a:cs typeface="Courier New" pitchFamily="49" charset="0"/>
              </a:rPr>
              <a:t>           |         sexo2</a:t>
            </a:r>
          </a:p>
          <a:p>
            <a:r>
              <a:rPr lang="es-MX" sz="1300" dirty="0" smtClean="0">
                <a:latin typeface="Courier New" pitchFamily="49" charset="0"/>
                <a:cs typeface="Courier New" pitchFamily="49" charset="0"/>
              </a:rPr>
              <a:t>     var69 |  1=Hombre    2=Mujer |     Total</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Sí |        24         25 |        49 </a:t>
            </a:r>
          </a:p>
          <a:p>
            <a:r>
              <a:rPr lang="es-MX" sz="1300" dirty="0" smtClean="0">
                <a:latin typeface="Courier New" pitchFamily="49" charset="0"/>
                <a:cs typeface="Courier New" pitchFamily="49" charset="0"/>
              </a:rPr>
              <a:t>           |     16.67      20.66 |     18.49 </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No |       120         96 |       216 </a:t>
            </a:r>
          </a:p>
          <a:p>
            <a:r>
              <a:rPr lang="es-MX" sz="1300" dirty="0" smtClean="0">
                <a:latin typeface="Courier New" pitchFamily="49" charset="0"/>
                <a:cs typeface="Courier New" pitchFamily="49" charset="0"/>
              </a:rPr>
              <a:t>           |     83.33      79.34 |     81.51 </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Total |       144        121 |       265 </a:t>
            </a:r>
          </a:p>
          <a:p>
            <a:r>
              <a:rPr lang="es-MX" sz="1300" dirty="0" smtClean="0">
                <a:latin typeface="Courier New" pitchFamily="49" charset="0"/>
                <a:cs typeface="Courier New" pitchFamily="49" charset="0"/>
              </a:rPr>
              <a:t>           |    100.00     100.00 |    100.00 </a:t>
            </a:r>
          </a:p>
          <a:p>
            <a:endParaRPr lang="es-MX" sz="1300" dirty="0">
              <a:latin typeface="Courier New" pitchFamily="49" charset="0"/>
              <a:cs typeface="Courier New" pitchFamily="49" charset="0"/>
            </a:endParaRPr>
          </a:p>
        </p:txBody>
      </p:sp>
      <p:sp>
        <p:nvSpPr>
          <p:cNvPr id="16" name="15 Elipse"/>
          <p:cNvSpPr/>
          <p:nvPr/>
        </p:nvSpPr>
        <p:spPr>
          <a:xfrm>
            <a:off x="7119576" y="5071536"/>
            <a:ext cx="792088" cy="21602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err="1" smtClean="0"/>
              <a:t>Introduction</a:t>
            </a:r>
            <a:endParaRPr lang="es-MX" b="1" dirty="0"/>
          </a:p>
        </p:txBody>
      </p:sp>
      <p:sp>
        <p:nvSpPr>
          <p:cNvPr id="3" name="2 Marcador de contenido"/>
          <p:cNvSpPr>
            <a:spLocks noGrp="1"/>
          </p:cNvSpPr>
          <p:nvPr>
            <p:ph idx="1"/>
          </p:nvPr>
        </p:nvSpPr>
        <p:spPr>
          <a:xfrm>
            <a:off x="827584" y="2367354"/>
            <a:ext cx="7125112" cy="2789838"/>
          </a:xfrm>
        </p:spPr>
        <p:txBody>
          <a:bodyPr>
            <a:noAutofit/>
          </a:bodyPr>
          <a:lstStyle/>
          <a:p>
            <a:pPr algn="just"/>
            <a:r>
              <a:rPr lang="en-US" sz="2000" dirty="0" smtClean="0"/>
              <a:t>The World Health Organization (WHO) reported that overall, the prevalence of use of tobacco is declining in many developed countries, but increasing in developing countries, in addition to about 1.3 billion people worldwide smoke</a:t>
            </a:r>
            <a:r>
              <a:rPr lang="en-US" sz="2000" baseline="30000" dirty="0" smtClean="0"/>
              <a:t>1 </a:t>
            </a:r>
            <a:r>
              <a:rPr lang="en-US" sz="2000" dirty="0" smtClean="0"/>
              <a:t>and 47.5% of men smoke compared to 10.3% of women.</a:t>
            </a:r>
            <a:r>
              <a:rPr lang="en-US" sz="2000" baseline="30000" dirty="0" smtClean="0"/>
              <a:t>2</a:t>
            </a:r>
            <a:endParaRPr lang="es-MX" sz="2000" baseline="30000" dirty="0" smtClean="0"/>
          </a:p>
          <a:p>
            <a:pPr algn="just"/>
            <a:endParaRPr lang="es-MX" sz="2000" baseline="30000" dirty="0" smtClean="0"/>
          </a:p>
          <a:p>
            <a:pPr algn="just"/>
            <a:endParaRPr lang="es-MX" sz="2000" baseline="30000" dirty="0" smtClean="0"/>
          </a:p>
          <a:p>
            <a:pPr algn="just"/>
            <a:endParaRPr lang="es-MX" sz="2000" dirty="0" smtClean="0"/>
          </a:p>
        </p:txBody>
      </p:sp>
      <p:sp>
        <p:nvSpPr>
          <p:cNvPr id="4" name="3 CuadroTexto"/>
          <p:cNvSpPr txBox="1"/>
          <p:nvPr/>
        </p:nvSpPr>
        <p:spPr>
          <a:xfrm>
            <a:off x="574818" y="5517232"/>
            <a:ext cx="8245654" cy="830997"/>
          </a:xfrm>
          <a:prstGeom prst="rect">
            <a:avLst/>
          </a:prstGeom>
          <a:noFill/>
        </p:spPr>
        <p:txBody>
          <a:bodyPr wrap="square" rtlCol="0">
            <a:spAutoFit/>
          </a:bodyPr>
          <a:lstStyle/>
          <a:p>
            <a:r>
              <a:rPr lang="en-US" sz="1200" dirty="0" smtClean="0"/>
              <a:t>1.-World Health Organization: The WHO Reports on the Global Tobacco Epidemic. Geneva: WHO; 2008.</a:t>
            </a:r>
            <a:endParaRPr lang="es-MX" sz="1200" dirty="0" smtClean="0"/>
          </a:p>
          <a:p>
            <a:r>
              <a:rPr lang="en-US" sz="1200" dirty="0" smtClean="0"/>
              <a:t>2.-World Health Organization: The world health report 2002.reducing risks, promoting healthy life. Geneva: WHO; 2002</a:t>
            </a:r>
            <a:endParaRPr lang="es-MX" sz="1200" dirty="0" smtClean="0"/>
          </a:p>
          <a:p>
            <a:endParaRPr lang="es-MX" sz="1200" dirty="0"/>
          </a:p>
        </p:txBody>
      </p:sp>
    </p:spTree>
    <p:extLst>
      <p:ext uri="{BB962C8B-B14F-4D97-AF65-F5344CB8AC3E}">
        <p14:creationId xmlns="" xmlns:p14="http://schemas.microsoft.com/office/powerpoint/2010/main" val="16500562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187624" y="1556792"/>
            <a:ext cx="6858000" cy="1077218"/>
          </a:xfrm>
          <a:prstGeom prst="rect">
            <a:avLst/>
          </a:prstGeom>
        </p:spPr>
        <p:txBody>
          <a:bodyPr wrap="square">
            <a:spAutoFit/>
          </a:bodyPr>
          <a:lstStyle/>
          <a:p>
            <a:r>
              <a:rPr lang="es-MX" sz="1600" dirty="0" smtClean="0">
                <a:latin typeface="Courier New" pitchFamily="49" charset="0"/>
                <a:cs typeface="Courier New" pitchFamily="49" charset="0"/>
              </a:rPr>
              <a:t>gen susceptible=.</a:t>
            </a:r>
          </a:p>
          <a:p>
            <a:r>
              <a:rPr lang="es-MX" sz="1600" dirty="0" err="1" smtClean="0">
                <a:latin typeface="Courier New" pitchFamily="49" charset="0"/>
                <a:cs typeface="Courier New" pitchFamily="49" charset="0"/>
              </a:rPr>
              <a:t>replace</a:t>
            </a:r>
            <a:r>
              <a:rPr lang="es-MX" sz="1600" dirty="0" smtClean="0">
                <a:latin typeface="Courier New" pitchFamily="49" charset="0"/>
                <a:cs typeface="Courier New" pitchFamily="49" charset="0"/>
              </a:rPr>
              <a:t> susceptible=1 </a:t>
            </a:r>
            <a:r>
              <a:rPr lang="es-MX" sz="1600" dirty="0" err="1" smtClean="0">
                <a:latin typeface="Courier New" pitchFamily="49" charset="0"/>
                <a:cs typeface="Courier New" pitchFamily="49" charset="0"/>
              </a:rPr>
              <a:t>if</a:t>
            </a:r>
            <a:r>
              <a:rPr lang="es-MX" sz="1600" dirty="0" smtClean="0">
                <a:latin typeface="Courier New" pitchFamily="49" charset="0"/>
                <a:cs typeface="Courier New" pitchFamily="49" charset="0"/>
              </a:rPr>
              <a:t> var68==1 &amp; var69==1</a:t>
            </a:r>
          </a:p>
          <a:p>
            <a:r>
              <a:rPr lang="es-MX" sz="1600" dirty="0" err="1" smtClean="0">
                <a:latin typeface="Courier New" pitchFamily="49" charset="0"/>
                <a:cs typeface="Courier New" pitchFamily="49" charset="0"/>
              </a:rPr>
              <a:t>replace</a:t>
            </a:r>
            <a:r>
              <a:rPr lang="es-MX" sz="1600" dirty="0" smtClean="0">
                <a:latin typeface="Courier New" pitchFamily="49" charset="0"/>
                <a:cs typeface="Courier New" pitchFamily="49" charset="0"/>
              </a:rPr>
              <a:t> susceptible=0 </a:t>
            </a:r>
            <a:r>
              <a:rPr lang="es-MX" sz="1600" dirty="0" err="1" smtClean="0">
                <a:latin typeface="Courier New" pitchFamily="49" charset="0"/>
                <a:cs typeface="Courier New" pitchFamily="49" charset="0"/>
              </a:rPr>
              <a:t>if</a:t>
            </a:r>
            <a:r>
              <a:rPr lang="es-MX" sz="1600" dirty="0" smtClean="0">
                <a:latin typeface="Courier New" pitchFamily="49" charset="0"/>
                <a:cs typeface="Courier New" pitchFamily="49" charset="0"/>
              </a:rPr>
              <a:t> var68==2 &amp; var69==2</a:t>
            </a:r>
          </a:p>
          <a:p>
            <a:r>
              <a:rPr lang="es-MX" sz="1600" dirty="0" err="1" smtClean="0">
                <a:latin typeface="Courier New" pitchFamily="49" charset="0"/>
                <a:cs typeface="Courier New" pitchFamily="49" charset="0"/>
              </a:rPr>
              <a:t>replace</a:t>
            </a:r>
            <a:r>
              <a:rPr lang="es-MX" sz="1600" dirty="0" smtClean="0">
                <a:latin typeface="Courier New" pitchFamily="49" charset="0"/>
                <a:cs typeface="Courier New" pitchFamily="49" charset="0"/>
              </a:rPr>
              <a:t> susceptible=0 </a:t>
            </a:r>
            <a:r>
              <a:rPr lang="es-MX" sz="1600" dirty="0" err="1" smtClean="0">
                <a:latin typeface="Courier New" pitchFamily="49" charset="0"/>
                <a:cs typeface="Courier New" pitchFamily="49" charset="0"/>
              </a:rPr>
              <a:t>if</a:t>
            </a:r>
            <a:r>
              <a:rPr lang="es-MX" sz="1600" dirty="0" smtClean="0">
                <a:latin typeface="Courier New" pitchFamily="49" charset="0"/>
                <a:cs typeface="Courier New" pitchFamily="49" charset="0"/>
              </a:rPr>
              <a:t> var68==2 | var69==2</a:t>
            </a:r>
            <a:endParaRPr lang="es-MX" sz="1600" dirty="0">
              <a:latin typeface="Courier New" pitchFamily="49" charset="0"/>
              <a:cs typeface="Courier New" pitchFamily="49" charset="0"/>
            </a:endParaRPr>
          </a:p>
        </p:txBody>
      </p:sp>
      <p:sp>
        <p:nvSpPr>
          <p:cNvPr id="6" name="5 Rectángulo"/>
          <p:cNvSpPr/>
          <p:nvPr/>
        </p:nvSpPr>
        <p:spPr>
          <a:xfrm>
            <a:off x="539552" y="4005064"/>
            <a:ext cx="8136904" cy="1815882"/>
          </a:xfrm>
          <a:prstGeom prst="rect">
            <a:avLst/>
          </a:prstGeom>
        </p:spPr>
        <p:txBody>
          <a:bodyPr wrap="square">
            <a:spAutoFit/>
          </a:bodyPr>
          <a:lstStyle/>
          <a:p>
            <a:r>
              <a:rPr lang="es-MX" sz="1600" dirty="0" err="1" smtClean="0">
                <a:latin typeface="Courier New" pitchFamily="49" charset="0"/>
                <a:cs typeface="Courier New" pitchFamily="49" charset="0"/>
              </a:rPr>
              <a:t>graph</a:t>
            </a:r>
            <a:r>
              <a:rPr lang="es-MX" sz="1600" dirty="0" smtClean="0">
                <a:latin typeface="Courier New" pitchFamily="49" charset="0"/>
                <a:cs typeface="Courier New" pitchFamily="49" charset="0"/>
              </a:rPr>
              <a:t> bar (</a:t>
            </a:r>
            <a:r>
              <a:rPr lang="es-MX" sz="1600" dirty="0" err="1" smtClean="0">
                <a:latin typeface="Courier New" pitchFamily="49" charset="0"/>
                <a:cs typeface="Courier New" pitchFamily="49" charset="0"/>
              </a:rPr>
              <a:t>count</a:t>
            </a:r>
            <a:r>
              <a:rPr lang="es-MX" sz="1600" dirty="0" smtClean="0">
                <a:latin typeface="Courier New" pitchFamily="49" charset="0"/>
                <a:cs typeface="Courier New" pitchFamily="49" charset="0"/>
              </a:rPr>
              <a:t>),  </a:t>
            </a:r>
            <a:r>
              <a:rPr lang="es-MX" sz="1600" dirty="0" err="1" smtClean="0">
                <a:latin typeface="Courier New" pitchFamily="49" charset="0"/>
                <a:cs typeface="Courier New" pitchFamily="49" charset="0"/>
              </a:rPr>
              <a:t>over</a:t>
            </a:r>
            <a:r>
              <a:rPr lang="es-MX" sz="1600" dirty="0" smtClean="0">
                <a:latin typeface="Courier New" pitchFamily="49" charset="0"/>
                <a:cs typeface="Courier New" pitchFamily="49" charset="0"/>
              </a:rPr>
              <a:t> (sexo) </a:t>
            </a:r>
            <a:r>
              <a:rPr lang="es-MX" sz="1600" dirty="0" err="1" smtClean="0">
                <a:latin typeface="Courier New" pitchFamily="49" charset="0"/>
                <a:cs typeface="Courier New" pitchFamily="49" charset="0"/>
              </a:rPr>
              <a:t>over</a:t>
            </a:r>
            <a:r>
              <a:rPr lang="es-MX" sz="1600" dirty="0" smtClean="0">
                <a:latin typeface="Courier New" pitchFamily="49" charset="0"/>
                <a:cs typeface="Courier New" pitchFamily="49" charset="0"/>
              </a:rPr>
              <a:t> (susceptible) </a:t>
            </a:r>
            <a:r>
              <a:rPr lang="es-MX" sz="1600" dirty="0" err="1" smtClean="0">
                <a:latin typeface="Courier New" pitchFamily="49" charset="0"/>
                <a:cs typeface="Courier New" pitchFamily="49" charset="0"/>
              </a:rPr>
              <a:t>bargap</a:t>
            </a:r>
            <a:r>
              <a:rPr lang="es-MX" sz="1600" dirty="0" smtClean="0">
                <a:latin typeface="Courier New" pitchFamily="49" charset="0"/>
                <a:cs typeface="Courier New" pitchFamily="49" charset="0"/>
              </a:rPr>
              <a:t>(-30) </a:t>
            </a:r>
            <a:r>
              <a:rPr lang="es-MX" sz="1600" dirty="0" err="1" smtClean="0">
                <a:latin typeface="Courier New" pitchFamily="49" charset="0"/>
                <a:cs typeface="Courier New" pitchFamily="49" charset="0"/>
              </a:rPr>
              <a:t>legend</a:t>
            </a:r>
            <a:r>
              <a:rPr lang="es-MX" sz="1600" dirty="0" smtClean="0">
                <a:latin typeface="Courier New" pitchFamily="49" charset="0"/>
                <a:cs typeface="Courier New" pitchFamily="49" charset="0"/>
              </a:rPr>
              <a:t>( </a:t>
            </a:r>
            <a:r>
              <a:rPr lang="es-MX" sz="1600" dirty="0" err="1" smtClean="0">
                <a:latin typeface="Courier New" pitchFamily="49" charset="0"/>
                <a:cs typeface="Courier New" pitchFamily="49" charset="0"/>
              </a:rPr>
              <a:t>label</a:t>
            </a:r>
            <a:r>
              <a:rPr lang="es-MX" sz="1600" dirty="0" smtClean="0">
                <a:latin typeface="Courier New" pitchFamily="49" charset="0"/>
                <a:cs typeface="Courier New" pitchFamily="49" charset="0"/>
              </a:rPr>
              <a:t>(1 "Mujer") </a:t>
            </a:r>
            <a:r>
              <a:rPr lang="es-MX" sz="1600" dirty="0" err="1" smtClean="0">
                <a:latin typeface="Courier New" pitchFamily="49" charset="0"/>
                <a:cs typeface="Courier New" pitchFamily="49" charset="0"/>
              </a:rPr>
              <a:t>label</a:t>
            </a:r>
            <a:r>
              <a:rPr lang="es-MX" sz="1600" dirty="0" smtClean="0">
                <a:latin typeface="Courier New" pitchFamily="49" charset="0"/>
                <a:cs typeface="Courier New" pitchFamily="49" charset="0"/>
              </a:rPr>
              <a:t>(2 "Hombre") )  </a:t>
            </a:r>
            <a:r>
              <a:rPr lang="es-MX" sz="1600" dirty="0" err="1" smtClean="0">
                <a:latin typeface="Courier New" pitchFamily="49" charset="0"/>
                <a:cs typeface="Courier New" pitchFamily="49" charset="0"/>
              </a:rPr>
              <a:t>title</a:t>
            </a:r>
            <a:r>
              <a:rPr lang="es-MX" sz="1600" dirty="0" smtClean="0">
                <a:latin typeface="Courier New" pitchFamily="49" charset="0"/>
                <a:cs typeface="Courier New" pitchFamily="49" charset="0"/>
              </a:rPr>
              <a:t>("</a:t>
            </a:r>
            <a:r>
              <a:rPr lang="en-US" sz="1600" dirty="0" smtClean="0">
                <a:latin typeface="Courier New" pitchFamily="49" charset="0"/>
                <a:cs typeface="Courier New" pitchFamily="49" charset="0"/>
              </a:rPr>
              <a:t>Figure I. Susceptibility to use of tobacco  by sex.</a:t>
            </a:r>
            <a:r>
              <a:rPr lang="es-MX" sz="1600" dirty="0" smtClean="0">
                <a:latin typeface="Courier New" pitchFamily="49" charset="0"/>
                <a:cs typeface="Courier New" pitchFamily="49" charset="0"/>
              </a:rPr>
              <a:t>.") </a:t>
            </a:r>
            <a:r>
              <a:rPr lang="es-MX" sz="1600" dirty="0" err="1" smtClean="0">
                <a:latin typeface="Courier New" pitchFamily="49" charset="0"/>
                <a:cs typeface="Courier New" pitchFamily="49" charset="0"/>
              </a:rPr>
              <a:t>subtitle</a:t>
            </a:r>
            <a:r>
              <a:rPr lang="es-MX" sz="1600" dirty="0" smtClean="0">
                <a:latin typeface="Courier New" pitchFamily="49" charset="0"/>
                <a:cs typeface="Courier New" pitchFamily="49" charset="0"/>
              </a:rPr>
              <a:t>("</a:t>
            </a:r>
            <a:r>
              <a:rPr lang="en-US" sz="1600" dirty="0" smtClean="0">
                <a:latin typeface="Courier New" pitchFamily="49" charset="0"/>
                <a:cs typeface="Courier New" pitchFamily="49" charset="0"/>
              </a:rPr>
              <a:t> Secondary level students. Morelos, Mexico, 2014-2015.</a:t>
            </a:r>
            <a:r>
              <a:rPr lang="es-MX" sz="1600" dirty="0" smtClean="0">
                <a:latin typeface="Courier New" pitchFamily="49" charset="0"/>
                <a:cs typeface="Courier New" pitchFamily="49" charset="0"/>
              </a:rPr>
              <a:t>")note("</a:t>
            </a:r>
            <a:r>
              <a:rPr lang="en-US" sz="1600" dirty="0" smtClean="0">
                <a:latin typeface="Courier New" pitchFamily="49" charset="0"/>
                <a:cs typeface="Courier New" pitchFamily="49" charset="0"/>
              </a:rPr>
              <a:t>Source: Survey on self-care in adolescents.</a:t>
            </a:r>
            <a:r>
              <a:rPr lang="es-MX" sz="1600" dirty="0" smtClean="0">
                <a:latin typeface="Courier New" pitchFamily="49" charset="0"/>
                <a:cs typeface="Courier New" pitchFamily="49" charset="0"/>
              </a:rPr>
              <a:t>") </a:t>
            </a:r>
            <a:r>
              <a:rPr lang="es-MX" sz="1600" dirty="0" err="1" smtClean="0">
                <a:latin typeface="Courier New" pitchFamily="49" charset="0"/>
                <a:cs typeface="Courier New" pitchFamily="49" charset="0"/>
              </a:rPr>
              <a:t>blabel</a:t>
            </a:r>
            <a:r>
              <a:rPr lang="es-MX" sz="1600" dirty="0" smtClean="0">
                <a:latin typeface="Courier New" pitchFamily="49" charset="0"/>
                <a:cs typeface="Courier New" pitchFamily="49" charset="0"/>
              </a:rPr>
              <a:t>(bar, position(</a:t>
            </a:r>
            <a:r>
              <a:rPr lang="es-MX" sz="1600" dirty="0" err="1" smtClean="0">
                <a:latin typeface="Courier New" pitchFamily="49" charset="0"/>
                <a:cs typeface="Courier New" pitchFamily="49" charset="0"/>
              </a:rPr>
              <a:t>inside</a:t>
            </a:r>
            <a:r>
              <a:rPr lang="es-MX" sz="1600" dirty="0" smtClean="0">
                <a:latin typeface="Courier New" pitchFamily="49" charset="0"/>
                <a:cs typeface="Courier New" pitchFamily="49" charset="0"/>
              </a:rPr>
              <a:t>) </a:t>
            </a:r>
            <a:r>
              <a:rPr lang="es-MX" sz="1600" dirty="0" err="1" smtClean="0">
                <a:latin typeface="Courier New" pitchFamily="49" charset="0"/>
                <a:cs typeface="Courier New" pitchFamily="49" charset="0"/>
              </a:rPr>
              <a:t>format</a:t>
            </a:r>
            <a:r>
              <a:rPr lang="es-MX" sz="1600" dirty="0" smtClean="0">
                <a:latin typeface="Courier New" pitchFamily="49" charset="0"/>
                <a:cs typeface="Courier New" pitchFamily="49" charset="0"/>
              </a:rPr>
              <a:t>(%9.1f) color(</a:t>
            </a:r>
            <a:r>
              <a:rPr lang="es-MX" sz="1600" dirty="0" err="1" smtClean="0">
                <a:latin typeface="Courier New" pitchFamily="49" charset="0"/>
                <a:cs typeface="Courier New" pitchFamily="49" charset="0"/>
              </a:rPr>
              <a:t>white</a:t>
            </a:r>
            <a:r>
              <a:rPr lang="es-MX" sz="1600" dirty="0" smtClean="0">
                <a:latin typeface="Courier New" pitchFamily="49" charset="0"/>
                <a:cs typeface="Courier New" pitchFamily="49" charset="0"/>
              </a:rPr>
              <a:t>))</a:t>
            </a:r>
          </a:p>
          <a:p>
            <a:endParaRPr lang="es-MX" sz="1600" dirty="0">
              <a:latin typeface="Courier New" pitchFamily="49" charset="0"/>
              <a:cs typeface="Courier New" pitchFamily="49" charset="0"/>
            </a:endParaRPr>
          </a:p>
        </p:txBody>
      </p:sp>
      <p:sp>
        <p:nvSpPr>
          <p:cNvPr id="8" name="7 Rectángulo"/>
          <p:cNvSpPr/>
          <p:nvPr/>
        </p:nvSpPr>
        <p:spPr>
          <a:xfrm>
            <a:off x="683568" y="692696"/>
            <a:ext cx="7848872" cy="584775"/>
          </a:xfrm>
          <a:prstGeom prst="rect">
            <a:avLst/>
          </a:prstGeom>
        </p:spPr>
        <p:txBody>
          <a:bodyPr wrap="square">
            <a:spAutoFit/>
          </a:bodyPr>
          <a:lstStyle/>
          <a:p>
            <a:pPr algn="ctr"/>
            <a:r>
              <a:rPr lang="es-ES" sz="1600" b="1" dirty="0" smtClean="0"/>
              <a:t>Susceptible </a:t>
            </a:r>
            <a:r>
              <a:rPr lang="es-ES" sz="1600" b="1" dirty="0" err="1" smtClean="0"/>
              <a:t>population</a:t>
            </a:r>
            <a:r>
              <a:rPr lang="es-ES" sz="1600" b="1" dirty="0" smtClean="0"/>
              <a:t>. </a:t>
            </a:r>
            <a:r>
              <a:rPr lang="es-ES" sz="1600" b="1" dirty="0" err="1" smtClean="0"/>
              <a:t>Secondary</a:t>
            </a:r>
            <a:r>
              <a:rPr lang="es-ES" sz="1600" b="1" dirty="0" smtClean="0"/>
              <a:t> </a:t>
            </a:r>
            <a:r>
              <a:rPr lang="es-ES" sz="1600" b="1" dirty="0" err="1" smtClean="0"/>
              <a:t>level</a:t>
            </a:r>
            <a:r>
              <a:rPr lang="es-ES" sz="1600" b="1" dirty="0" smtClean="0"/>
              <a:t> </a:t>
            </a:r>
            <a:r>
              <a:rPr lang="es-ES" sz="1600" b="1" dirty="0" err="1" smtClean="0"/>
              <a:t>students</a:t>
            </a:r>
            <a:r>
              <a:rPr lang="es-ES" sz="1600" b="1" dirty="0" smtClean="0"/>
              <a:t>, </a:t>
            </a:r>
            <a:r>
              <a:rPr lang="es-ES" sz="1600" b="1" dirty="0" err="1" smtClean="0"/>
              <a:t>Mexico</a:t>
            </a:r>
            <a:r>
              <a:rPr lang="es-ES" sz="1600" b="1" dirty="0" smtClean="0"/>
              <a:t>, 2014</a:t>
            </a:r>
            <a:r>
              <a:rPr lang="es-ES" sz="1600" dirty="0" smtClean="0"/>
              <a:t>.</a:t>
            </a:r>
            <a:endParaRPr lang="es-MX" sz="1600" dirty="0" smtClean="0"/>
          </a:p>
          <a:p>
            <a:pPr algn="ctr"/>
            <a:endParaRPr lang="es-ES" sz="16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p:cNvPicPr>
            <a:picLocks noChangeAspect="1" noChangeArrowheads="1"/>
          </p:cNvPicPr>
          <p:nvPr/>
        </p:nvPicPr>
        <p:blipFill>
          <a:blip r:embed="rId2" cstate="print"/>
          <a:srcRect/>
          <a:stretch>
            <a:fillRect/>
          </a:stretch>
        </p:blipFill>
        <p:spPr bwMode="auto">
          <a:xfrm>
            <a:off x="683568" y="836712"/>
            <a:ext cx="7704856" cy="56004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43608" y="1191518"/>
            <a:ext cx="7758608" cy="5693866"/>
          </a:xfrm>
          <a:prstGeom prst="rect">
            <a:avLst/>
          </a:prstGeom>
        </p:spPr>
        <p:txBody>
          <a:bodyPr wrap="square">
            <a:spAutoFit/>
          </a:bodyPr>
          <a:lstStyle/>
          <a:p>
            <a:r>
              <a:rPr lang="es-MX" sz="1300" dirty="0" smtClean="0">
                <a:latin typeface="Courier New" pitchFamily="49" charset="0"/>
                <a:cs typeface="Courier New" pitchFamily="49" charset="0"/>
              </a:rPr>
              <a:t>. </a:t>
            </a:r>
            <a:r>
              <a:rPr lang="es-MX" sz="1300" dirty="0" err="1" smtClean="0">
                <a:latin typeface="Courier New" pitchFamily="49" charset="0"/>
                <a:cs typeface="Courier New" pitchFamily="49" charset="0"/>
              </a:rPr>
              <a:t>sort</a:t>
            </a:r>
            <a:r>
              <a:rPr lang="es-MX" sz="1300" dirty="0" smtClean="0">
                <a:latin typeface="Courier New" pitchFamily="49" charset="0"/>
                <a:cs typeface="Courier New" pitchFamily="49" charset="0"/>
              </a:rPr>
              <a:t> fumador</a:t>
            </a:r>
          </a:p>
          <a:p>
            <a:endParaRPr lang="es-MX" sz="1300" dirty="0" smtClean="0">
              <a:latin typeface="Courier New" pitchFamily="49" charset="0"/>
              <a:cs typeface="Courier New" pitchFamily="49" charset="0"/>
            </a:endParaRPr>
          </a:p>
          <a:p>
            <a:r>
              <a:rPr lang="es-MX" sz="1300" dirty="0" smtClean="0">
                <a:latin typeface="Courier New" pitchFamily="49" charset="0"/>
                <a:cs typeface="Courier New" pitchFamily="49" charset="0"/>
              </a:rPr>
              <a:t>. </a:t>
            </a:r>
            <a:r>
              <a:rPr lang="es-MX" sz="1300" dirty="0" err="1" smtClean="0">
                <a:latin typeface="Courier New" pitchFamily="49" charset="0"/>
                <a:cs typeface="Courier New" pitchFamily="49" charset="0"/>
              </a:rPr>
              <a:t>by</a:t>
            </a:r>
            <a:r>
              <a:rPr lang="es-MX" sz="1300" dirty="0" smtClean="0">
                <a:latin typeface="Courier New" pitchFamily="49" charset="0"/>
                <a:cs typeface="Courier New" pitchFamily="49" charset="0"/>
              </a:rPr>
              <a:t> </a:t>
            </a:r>
            <a:r>
              <a:rPr lang="es-MX" sz="1300" dirty="0" err="1" smtClean="0">
                <a:latin typeface="Courier New" pitchFamily="49" charset="0"/>
                <a:cs typeface="Courier New" pitchFamily="49" charset="0"/>
              </a:rPr>
              <a:t>fumador:tab</a:t>
            </a:r>
            <a:r>
              <a:rPr lang="es-MX" sz="1300" dirty="0" smtClean="0">
                <a:latin typeface="Courier New" pitchFamily="49" charset="0"/>
                <a:cs typeface="Courier New" pitchFamily="49" charset="0"/>
              </a:rPr>
              <a:t> sexo grado</a:t>
            </a:r>
          </a:p>
          <a:p>
            <a:endParaRPr lang="es-MX" sz="1300" dirty="0" smtClean="0">
              <a:latin typeface="Courier New" pitchFamily="49" charset="0"/>
              <a:cs typeface="Courier New" pitchFamily="49" charset="0"/>
            </a:endParaRP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-&gt; fumador = 0</a:t>
            </a:r>
          </a:p>
          <a:p>
            <a:endParaRPr lang="es-MX" sz="1300" dirty="0" smtClean="0">
              <a:latin typeface="Courier New" pitchFamily="49" charset="0"/>
              <a:cs typeface="Courier New" pitchFamily="49" charset="0"/>
            </a:endParaRPr>
          </a:p>
          <a:p>
            <a:r>
              <a:rPr lang="es-MX" sz="1300" dirty="0" smtClean="0">
                <a:latin typeface="Courier New" pitchFamily="49" charset="0"/>
                <a:cs typeface="Courier New" pitchFamily="49" charset="0"/>
              </a:rPr>
              <a:t>           |              grado</a:t>
            </a:r>
          </a:p>
          <a:p>
            <a:r>
              <a:rPr lang="es-MX" sz="1300" dirty="0" smtClean="0">
                <a:latin typeface="Courier New" pitchFamily="49" charset="0"/>
                <a:cs typeface="Courier New" pitchFamily="49" charset="0"/>
              </a:rPr>
              <a:t>     sexo  |         1          2          3 |     Total</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1=Hombre |        41         38         31 |       110 </a:t>
            </a:r>
          </a:p>
          <a:p>
            <a:r>
              <a:rPr lang="es-MX" sz="1300" dirty="0" smtClean="0">
                <a:latin typeface="Courier New" pitchFamily="49" charset="0"/>
                <a:cs typeface="Courier New" pitchFamily="49" charset="0"/>
              </a:rPr>
              <a:t>   2=Mujer |        35         36         21 |        92 </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Total |        76         74         52 |       202 </a:t>
            </a:r>
          </a:p>
          <a:p>
            <a:endParaRPr lang="es-MX" sz="1300" dirty="0" smtClean="0">
              <a:latin typeface="Courier New" pitchFamily="49" charset="0"/>
              <a:cs typeface="Courier New" pitchFamily="49" charset="0"/>
            </a:endParaRPr>
          </a:p>
          <a:p>
            <a:endParaRPr lang="es-MX" sz="1300" dirty="0" smtClean="0">
              <a:latin typeface="Courier New" pitchFamily="49" charset="0"/>
              <a:cs typeface="Courier New" pitchFamily="49" charset="0"/>
            </a:endParaRP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-&gt; fumador = 1</a:t>
            </a:r>
          </a:p>
          <a:p>
            <a:endParaRPr lang="es-MX" sz="1300" dirty="0" smtClean="0">
              <a:latin typeface="Courier New" pitchFamily="49" charset="0"/>
              <a:cs typeface="Courier New" pitchFamily="49" charset="0"/>
            </a:endParaRPr>
          </a:p>
          <a:p>
            <a:r>
              <a:rPr lang="es-MX" sz="1300" dirty="0" smtClean="0">
                <a:latin typeface="Courier New" pitchFamily="49" charset="0"/>
                <a:cs typeface="Courier New" pitchFamily="49" charset="0"/>
              </a:rPr>
              <a:t>           |              grado</a:t>
            </a:r>
          </a:p>
          <a:p>
            <a:r>
              <a:rPr lang="es-MX" sz="1300" dirty="0" smtClean="0">
                <a:latin typeface="Courier New" pitchFamily="49" charset="0"/>
                <a:cs typeface="Courier New" pitchFamily="49" charset="0"/>
              </a:rPr>
              <a:t>     sexo  |         1          2          3 |     Total</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1=Hombre |         5          8         10 |        23 </a:t>
            </a:r>
          </a:p>
          <a:p>
            <a:r>
              <a:rPr lang="es-MX" sz="1300" dirty="0" smtClean="0">
                <a:latin typeface="Courier New" pitchFamily="49" charset="0"/>
                <a:cs typeface="Courier New" pitchFamily="49" charset="0"/>
              </a:rPr>
              <a:t>   2=Mujer |         5          7          5 |        17 </a:t>
            </a:r>
          </a:p>
          <a:p>
            <a:r>
              <a:rPr lang="es-MX" sz="1300" dirty="0" smtClean="0">
                <a:latin typeface="Courier New" pitchFamily="49" charset="0"/>
                <a:cs typeface="Courier New" pitchFamily="49" charset="0"/>
              </a:rPr>
              <a:t>-----------+---------------------------------+----------</a:t>
            </a:r>
          </a:p>
          <a:p>
            <a:r>
              <a:rPr lang="es-MX" sz="1300" dirty="0" smtClean="0">
                <a:latin typeface="Courier New" pitchFamily="49" charset="0"/>
                <a:cs typeface="Courier New" pitchFamily="49" charset="0"/>
              </a:rPr>
              <a:t>     Total |        10         15         15 |        40 </a:t>
            </a:r>
          </a:p>
          <a:p>
            <a:endParaRPr lang="es-MX" sz="1300" dirty="0" smtClean="0">
              <a:latin typeface="Courier New" pitchFamily="49" charset="0"/>
              <a:cs typeface="Courier New" pitchFamily="49" charset="0"/>
            </a:endParaRPr>
          </a:p>
          <a:p>
            <a:endParaRPr lang="es-MX" sz="1300" dirty="0">
              <a:latin typeface="Courier New" pitchFamily="49" charset="0"/>
              <a:cs typeface="Courier New" pitchFamily="49" charset="0"/>
            </a:endParaRPr>
          </a:p>
        </p:txBody>
      </p:sp>
      <p:sp>
        <p:nvSpPr>
          <p:cNvPr id="5" name="4 Elipse"/>
          <p:cNvSpPr/>
          <p:nvPr/>
        </p:nvSpPr>
        <p:spPr>
          <a:xfrm>
            <a:off x="1115616" y="4437112"/>
            <a:ext cx="1440160" cy="504056"/>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Rectángulo"/>
          <p:cNvSpPr/>
          <p:nvPr/>
        </p:nvSpPr>
        <p:spPr>
          <a:xfrm>
            <a:off x="467544" y="714182"/>
            <a:ext cx="8280920" cy="553998"/>
          </a:xfrm>
          <a:prstGeom prst="rect">
            <a:avLst/>
          </a:prstGeom>
        </p:spPr>
        <p:txBody>
          <a:bodyPr wrap="square">
            <a:spAutoFit/>
          </a:bodyPr>
          <a:lstStyle/>
          <a:p>
            <a:pPr algn="ctr"/>
            <a:r>
              <a:rPr lang="es-ES" sz="1500" b="1" dirty="0" err="1" smtClean="0"/>
              <a:t>Prevalence</a:t>
            </a:r>
            <a:r>
              <a:rPr lang="es-ES" sz="1500" b="1" dirty="0" smtClean="0"/>
              <a:t> of smoking </a:t>
            </a:r>
            <a:r>
              <a:rPr lang="es-ES" sz="1500" b="1" dirty="0" err="1" smtClean="0"/>
              <a:t>by</a:t>
            </a:r>
            <a:r>
              <a:rPr lang="es-ES" sz="1500" b="1" dirty="0" smtClean="0"/>
              <a:t> </a:t>
            </a:r>
            <a:r>
              <a:rPr lang="es-ES" sz="1500" b="1" dirty="0" err="1" smtClean="0"/>
              <a:t>gender</a:t>
            </a:r>
            <a:r>
              <a:rPr lang="es-ES" sz="1500" b="1" dirty="0" smtClean="0"/>
              <a:t> and grade. </a:t>
            </a:r>
            <a:r>
              <a:rPr lang="es-ES" sz="1500" b="1" dirty="0" err="1" smtClean="0"/>
              <a:t>Secondary</a:t>
            </a:r>
            <a:r>
              <a:rPr lang="es-ES" sz="1500" b="1" dirty="0" smtClean="0"/>
              <a:t> </a:t>
            </a:r>
            <a:r>
              <a:rPr lang="es-ES" sz="1500" b="1" dirty="0" err="1" smtClean="0"/>
              <a:t>level</a:t>
            </a:r>
            <a:r>
              <a:rPr lang="es-ES" sz="1500" b="1" dirty="0" smtClean="0"/>
              <a:t> </a:t>
            </a:r>
            <a:r>
              <a:rPr lang="es-ES" sz="1500" b="1" dirty="0" err="1" smtClean="0"/>
              <a:t>students</a:t>
            </a:r>
            <a:r>
              <a:rPr lang="es-ES" sz="1500" b="1" dirty="0" smtClean="0"/>
              <a:t>, </a:t>
            </a:r>
            <a:r>
              <a:rPr lang="es-ES" sz="1500" b="1" dirty="0" err="1" smtClean="0"/>
              <a:t>Mexico</a:t>
            </a:r>
            <a:r>
              <a:rPr lang="es-ES" sz="1500" b="1" dirty="0" smtClean="0"/>
              <a:t>, 2014.</a:t>
            </a:r>
            <a:endParaRPr lang="es-MX" sz="1500" b="1" dirty="0" smtClean="0"/>
          </a:p>
          <a:p>
            <a:pPr algn="ctr"/>
            <a:endParaRPr lang="es-ES" sz="15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MX" sz="1800" dirty="0" err="1" smtClean="0"/>
              <a:t>graph</a:t>
            </a:r>
            <a:r>
              <a:rPr lang="es-MX" sz="1800" dirty="0" smtClean="0"/>
              <a:t> bar (</a:t>
            </a:r>
            <a:r>
              <a:rPr lang="es-MX" sz="1800" dirty="0" err="1" smtClean="0"/>
              <a:t>count</a:t>
            </a:r>
            <a:r>
              <a:rPr lang="es-MX" sz="1800" dirty="0" smtClean="0"/>
              <a:t>),  </a:t>
            </a:r>
            <a:r>
              <a:rPr lang="es-MX" sz="1800" dirty="0" err="1" smtClean="0"/>
              <a:t>over</a:t>
            </a:r>
            <a:r>
              <a:rPr lang="es-MX" sz="1800" dirty="0" smtClean="0"/>
              <a:t> (p1) </a:t>
            </a:r>
            <a:r>
              <a:rPr lang="es-MX" sz="1800" dirty="0" err="1" smtClean="0"/>
              <a:t>over</a:t>
            </a:r>
            <a:r>
              <a:rPr lang="es-MX" sz="1800" dirty="0" smtClean="0"/>
              <a:t> (fumador) </a:t>
            </a:r>
            <a:r>
              <a:rPr lang="es-MX" sz="1800" dirty="0" err="1" smtClean="0"/>
              <a:t>over</a:t>
            </a:r>
            <a:r>
              <a:rPr lang="es-MX" sz="1800" dirty="0" smtClean="0"/>
              <a:t>( grado) </a:t>
            </a:r>
            <a:r>
              <a:rPr lang="es-MX" sz="1800" dirty="0" err="1" smtClean="0"/>
              <a:t>bargap</a:t>
            </a:r>
            <a:r>
              <a:rPr lang="es-MX" sz="1800" dirty="0" smtClean="0"/>
              <a:t>(-30) </a:t>
            </a:r>
            <a:r>
              <a:rPr lang="es-MX" sz="1800" dirty="0" err="1" smtClean="0"/>
              <a:t>legend</a:t>
            </a:r>
            <a:r>
              <a:rPr lang="es-MX" sz="1800" dirty="0" smtClean="0"/>
              <a:t>( </a:t>
            </a:r>
            <a:r>
              <a:rPr lang="es-MX" sz="1800" dirty="0" err="1" smtClean="0"/>
              <a:t>label</a:t>
            </a:r>
            <a:r>
              <a:rPr lang="es-MX" sz="1800" dirty="0" smtClean="0"/>
              <a:t>(1 “</a:t>
            </a:r>
            <a:r>
              <a:rPr lang="es-MX" sz="1800" dirty="0" err="1" smtClean="0"/>
              <a:t>Girls</a:t>
            </a:r>
            <a:r>
              <a:rPr lang="es-MX" sz="1800" dirty="0" smtClean="0"/>
              <a:t>") </a:t>
            </a:r>
            <a:r>
              <a:rPr lang="es-MX" sz="1800" dirty="0" err="1" smtClean="0"/>
              <a:t>label</a:t>
            </a:r>
            <a:r>
              <a:rPr lang="es-MX" sz="1800" dirty="0" smtClean="0"/>
              <a:t>(2 “</a:t>
            </a:r>
            <a:r>
              <a:rPr lang="es-MX" sz="1800" dirty="0" err="1" smtClean="0"/>
              <a:t>Boys</a:t>
            </a:r>
            <a:r>
              <a:rPr lang="es-MX" sz="1800" dirty="0" smtClean="0"/>
              <a:t>") )  </a:t>
            </a:r>
            <a:r>
              <a:rPr lang="es-MX" sz="1800" dirty="0" err="1" smtClean="0"/>
              <a:t>title</a:t>
            </a:r>
            <a:r>
              <a:rPr lang="es-MX" sz="1800" dirty="0" smtClean="0"/>
              <a:t>("</a:t>
            </a:r>
            <a:r>
              <a:rPr lang="en-US" sz="1800" dirty="0" smtClean="0"/>
              <a:t> Figure II. Smoking prevalence by sex and grade.</a:t>
            </a:r>
            <a:r>
              <a:rPr lang="es-MX" sz="1800" dirty="0" smtClean="0"/>
              <a:t>") </a:t>
            </a:r>
            <a:r>
              <a:rPr lang="es-MX" sz="1800" dirty="0" err="1" smtClean="0"/>
              <a:t>subtitle</a:t>
            </a:r>
            <a:r>
              <a:rPr lang="es-MX" sz="1800" dirty="0" smtClean="0"/>
              <a:t>("</a:t>
            </a:r>
            <a:r>
              <a:rPr lang="en-US" sz="1800" dirty="0" smtClean="0">
                <a:latin typeface="Courier New" pitchFamily="49" charset="0"/>
                <a:cs typeface="Courier New" pitchFamily="49" charset="0"/>
              </a:rPr>
              <a:t> Secondary level students. Morelos, Mexico, 2014-2015.</a:t>
            </a:r>
            <a:r>
              <a:rPr lang="es-MX" sz="1800" dirty="0" smtClean="0"/>
              <a:t>") note("</a:t>
            </a:r>
            <a:r>
              <a:rPr lang="en-US" sz="1800" dirty="0" smtClean="0">
                <a:latin typeface="Courier New" pitchFamily="49" charset="0"/>
                <a:cs typeface="Courier New" pitchFamily="49" charset="0"/>
              </a:rPr>
              <a:t> Source: Survey on self-care in adolescents.</a:t>
            </a:r>
            <a:r>
              <a:rPr lang="es-MX" sz="1800" dirty="0" smtClean="0"/>
              <a:t>") </a:t>
            </a:r>
            <a:r>
              <a:rPr lang="es-MX" sz="1800" dirty="0" err="1" smtClean="0"/>
              <a:t>blabel</a:t>
            </a:r>
            <a:r>
              <a:rPr lang="es-MX" sz="1800" dirty="0" smtClean="0"/>
              <a:t>(bar, position(</a:t>
            </a:r>
            <a:r>
              <a:rPr lang="es-MX" sz="1800" dirty="0" err="1" smtClean="0"/>
              <a:t>inside</a:t>
            </a:r>
            <a:r>
              <a:rPr lang="es-MX" sz="1800" dirty="0" smtClean="0"/>
              <a:t>) </a:t>
            </a:r>
            <a:r>
              <a:rPr lang="es-MX" sz="1800" dirty="0" err="1" smtClean="0"/>
              <a:t>format</a:t>
            </a:r>
            <a:r>
              <a:rPr lang="es-MX" sz="1800" dirty="0" smtClean="0"/>
              <a:t>(%9.1f) color(</a:t>
            </a:r>
            <a:r>
              <a:rPr lang="es-MX" sz="1800" dirty="0" err="1" smtClean="0"/>
              <a:t>black</a:t>
            </a:r>
            <a:r>
              <a:rPr lang="es-MX" sz="1800" dirty="0" smtClean="0"/>
              <a:t>)) bar(1, </a:t>
            </a:r>
            <a:r>
              <a:rPr lang="es-MX" sz="1800" dirty="0" err="1" smtClean="0"/>
              <a:t>fcolor</a:t>
            </a:r>
            <a:r>
              <a:rPr lang="es-MX" sz="1800" dirty="0" smtClean="0"/>
              <a:t>(Light </a:t>
            </a:r>
            <a:r>
              <a:rPr lang="es-MX" sz="1800" dirty="0" err="1" smtClean="0"/>
              <a:t>khaki</a:t>
            </a:r>
            <a:r>
              <a:rPr lang="es-MX" sz="1800" dirty="0" smtClean="0"/>
              <a:t>)) bar(2, </a:t>
            </a:r>
            <a:r>
              <a:rPr lang="es-MX" sz="1800" dirty="0" err="1" smtClean="0"/>
              <a:t>fcolor</a:t>
            </a:r>
            <a:r>
              <a:rPr lang="es-MX" sz="1800" dirty="0" smtClean="0"/>
              <a:t>(</a:t>
            </a:r>
            <a:r>
              <a:rPr lang="es-MX" sz="1800" dirty="0" err="1" smtClean="0"/>
              <a:t>navy</a:t>
            </a:r>
            <a:r>
              <a:rPr lang="es-MX" sz="1800" dirty="0" smtClean="0"/>
              <a:t>))</a:t>
            </a:r>
          </a:p>
          <a:p>
            <a:endParaRPr lang="es-MX"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755576" y="708885"/>
            <a:ext cx="7704856" cy="56004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755576" y="6263734"/>
            <a:ext cx="2063385" cy="246221"/>
          </a:xfrm>
          <a:prstGeom prst="rect">
            <a:avLst/>
          </a:prstGeom>
          <a:noFill/>
        </p:spPr>
        <p:txBody>
          <a:bodyPr wrap="none" rtlCol="0">
            <a:spAutoFit/>
          </a:bodyPr>
          <a:lstStyle/>
          <a:p>
            <a:r>
              <a:rPr lang="es-MX" sz="1000" dirty="0" smtClean="0"/>
              <a:t>*Estadísticamente significativo</a:t>
            </a:r>
            <a:endParaRPr lang="es-MX" sz="1000" dirty="0"/>
          </a:p>
        </p:txBody>
      </p:sp>
      <p:graphicFrame>
        <p:nvGraphicFramePr>
          <p:cNvPr id="7" name="6 Tabla"/>
          <p:cNvGraphicFramePr>
            <a:graphicFrameLocks noGrp="1"/>
          </p:cNvGraphicFramePr>
          <p:nvPr/>
        </p:nvGraphicFramePr>
        <p:xfrm>
          <a:off x="1115616" y="1628800"/>
          <a:ext cx="6696743" cy="4104450"/>
        </p:xfrm>
        <a:graphic>
          <a:graphicData uri="http://schemas.openxmlformats.org/drawingml/2006/table">
            <a:tbl>
              <a:tblPr/>
              <a:tblGrid>
                <a:gridCol w="1828919"/>
                <a:gridCol w="1656064"/>
                <a:gridCol w="1538968"/>
                <a:gridCol w="1672792"/>
              </a:tblGrid>
              <a:tr h="273630">
                <a:tc>
                  <a:txBody>
                    <a:bodyPr/>
                    <a:lstStyle/>
                    <a:p>
                      <a:pPr algn="l" fontAlgn="b"/>
                      <a:endParaRPr lang="es-MX" sz="16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fumador</a:t>
                      </a: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r>
              <a:tr h="273630">
                <a:tc>
                  <a:txBody>
                    <a:bodyPr/>
                    <a:lstStyle/>
                    <a:p>
                      <a:pPr algn="l" fontAlgn="b"/>
                      <a:r>
                        <a:rPr lang="es-MX" sz="1600" b="0" i="0" u="none" strike="noStrike" dirty="0">
                          <a:solidFill>
                            <a:srgbClr val="000000"/>
                          </a:solidFill>
                          <a:latin typeface="Calibri"/>
                        </a:rPr>
                        <a:t>VARIABLES</a:t>
                      </a: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coefEform</a:t>
                      </a:r>
                    </a:p>
                  </a:txBody>
                  <a:tcPr marL="9525" marR="9525" marT="9525" marB="0" anchor="b">
                    <a:lnL>
                      <a:noFill/>
                    </a:lnL>
                    <a:lnR>
                      <a:noFill/>
                    </a:lnR>
                    <a:lnT>
                      <a:noFill/>
                    </a:lnT>
                    <a:lnB>
                      <a:noFill/>
                    </a:lnB>
                  </a:tcPr>
                </a:tc>
                <a:tc>
                  <a:txBody>
                    <a:bodyPr/>
                    <a:lstStyle/>
                    <a:p>
                      <a:pPr algn="l" fontAlgn="b"/>
                      <a:r>
                        <a:rPr lang="es-MX" sz="1600" b="0" i="0" u="none" strike="noStrike">
                          <a:solidFill>
                            <a:srgbClr val="000000"/>
                          </a:solidFill>
                          <a:latin typeface="Calibri"/>
                        </a:rPr>
                        <a:t>ci_lowEform</a:t>
                      </a:r>
                    </a:p>
                  </a:txBody>
                  <a:tcPr marL="9525" marR="9525" marT="9525" marB="0" anchor="b">
                    <a:lnL>
                      <a:noFill/>
                    </a:lnL>
                    <a:lnR>
                      <a:noFill/>
                    </a:lnR>
                    <a:lnT>
                      <a:noFill/>
                    </a:lnT>
                    <a:lnB>
                      <a:noFill/>
                    </a:lnB>
                  </a:tcPr>
                </a:tc>
                <a:tc>
                  <a:txBody>
                    <a:bodyPr/>
                    <a:lstStyle/>
                    <a:p>
                      <a:pPr algn="l" fontAlgn="b"/>
                      <a:r>
                        <a:rPr lang="es-MX" sz="1600" b="0" i="0" u="none" strike="noStrike">
                          <a:solidFill>
                            <a:srgbClr val="000000"/>
                          </a:solidFill>
                          <a:latin typeface="Calibri"/>
                        </a:rPr>
                        <a:t>ci_highEform</a:t>
                      </a:r>
                    </a:p>
                  </a:txBody>
                  <a:tcPr marL="9525" marR="9525" marT="9525" marB="0" anchor="b">
                    <a:lnL>
                      <a:noFill/>
                    </a:lnL>
                    <a:lnR>
                      <a:noFill/>
                    </a:lnR>
                    <a:lnT>
                      <a:noFill/>
                    </a:lnT>
                    <a:lnB>
                      <a:noFill/>
                    </a:lnB>
                  </a:tcPr>
                </a:tc>
              </a:tr>
              <a:tr h="273630">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ctr"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r>
              <a:tr h="273630">
                <a:tc>
                  <a:txBody>
                    <a:bodyPr/>
                    <a:lstStyle/>
                    <a:p>
                      <a:pPr algn="l" fontAlgn="b"/>
                      <a:r>
                        <a:rPr lang="es-MX" sz="1600" b="0" i="0" u="none" strike="noStrike">
                          <a:solidFill>
                            <a:srgbClr val="000000"/>
                          </a:solidFill>
                          <a:latin typeface="Calibri"/>
                        </a:rPr>
                        <a:t>fumador</a:t>
                      </a:r>
                    </a:p>
                  </a:txBody>
                  <a:tcPr marL="9525" marR="9525" marT="9525" marB="0" anchor="b">
                    <a:lnL>
                      <a:noFill/>
                    </a:lnL>
                    <a:lnR>
                      <a:noFill/>
                    </a:lnR>
                    <a:lnT>
                      <a:noFill/>
                    </a:lnT>
                    <a:lnB>
                      <a:noFill/>
                    </a:lnB>
                  </a:tcPr>
                </a:tc>
                <a:tc>
                  <a:txBody>
                    <a:bodyPr/>
                    <a:lstStyle/>
                    <a:p>
                      <a:pPr algn="ctr"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r>
              <a:tr h="273630">
                <a:tc>
                  <a:txBody>
                    <a:bodyPr/>
                    <a:lstStyle/>
                    <a:p>
                      <a:pPr algn="l" fontAlgn="b"/>
                      <a:r>
                        <a:rPr lang="es-MX" sz="1600" b="0" i="0" u="none" strike="noStrike">
                          <a:solidFill>
                            <a:srgbClr val="000000"/>
                          </a:solidFill>
                          <a:latin typeface="Calibri"/>
                        </a:rPr>
                        <a:t>sexo2</a:t>
                      </a:r>
                    </a:p>
                  </a:txBody>
                  <a:tcPr marL="9525" marR="9525" marT="9525" marB="0" anchor="b">
                    <a:lnL>
                      <a:noFill/>
                    </a:lnL>
                    <a:lnR>
                      <a:noFill/>
                    </a:lnR>
                    <a:lnT>
                      <a:noFill/>
                    </a:lnT>
                    <a:lnB>
                      <a:noFill/>
                    </a:lnB>
                  </a:tcPr>
                </a:tc>
                <a:tc>
                  <a:txBody>
                    <a:bodyPr/>
                    <a:lstStyle/>
                    <a:p>
                      <a:pPr algn="ctr" fontAlgn="b"/>
                      <a:r>
                        <a:rPr lang="es-MX" sz="1600" b="0" i="0" u="none" strike="noStrike" dirty="0">
                          <a:solidFill>
                            <a:srgbClr val="000000"/>
                          </a:solidFill>
                          <a:latin typeface="Calibri"/>
                        </a:rPr>
                        <a:t>0.987</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0.425</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2.292</a:t>
                      </a:r>
                    </a:p>
                  </a:txBody>
                  <a:tcPr marL="9525" marR="9525" marT="9525" marB="0" anchor="b">
                    <a:lnL>
                      <a:noFill/>
                    </a:lnL>
                    <a:lnR>
                      <a:noFill/>
                    </a:lnR>
                    <a:lnT>
                      <a:noFill/>
                    </a:lnT>
                    <a:lnB>
                      <a:noFill/>
                    </a:lnB>
                  </a:tcPr>
                </a:tc>
              </a:tr>
              <a:tr h="273630">
                <a:tc>
                  <a:txBody>
                    <a:bodyPr/>
                    <a:lstStyle/>
                    <a:p>
                      <a:pPr algn="l" fontAlgn="b"/>
                      <a:r>
                        <a:rPr lang="es-MX" sz="1600" b="0" i="0" u="none" strike="noStrike">
                          <a:solidFill>
                            <a:srgbClr val="000000"/>
                          </a:solidFill>
                          <a:latin typeface="Calibri"/>
                        </a:rPr>
                        <a:t>_Iofrecer_1</a:t>
                      </a:r>
                    </a:p>
                  </a:txBody>
                  <a:tcPr marL="9525" marR="9525" marT="9525" marB="0" anchor="b">
                    <a:lnL>
                      <a:noFill/>
                    </a:lnL>
                    <a:lnR>
                      <a:noFill/>
                    </a:lnR>
                    <a:lnT>
                      <a:noFill/>
                    </a:lnT>
                    <a:lnB>
                      <a:noFill/>
                    </a:lnB>
                  </a:tcPr>
                </a:tc>
                <a:tc>
                  <a:txBody>
                    <a:bodyPr/>
                    <a:lstStyle/>
                    <a:p>
                      <a:pPr algn="ctr" fontAlgn="b"/>
                      <a:r>
                        <a:rPr lang="es-MX" sz="1600" b="0" i="0" u="none" strike="noStrike" dirty="0">
                          <a:solidFill>
                            <a:srgbClr val="000000"/>
                          </a:solidFill>
                          <a:latin typeface="Calibri"/>
                        </a:rPr>
                        <a:t>5.166***</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1.98</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13.48</a:t>
                      </a:r>
                    </a:p>
                  </a:txBody>
                  <a:tcPr marL="9525" marR="9525" marT="9525" marB="0" anchor="b">
                    <a:lnL>
                      <a:noFill/>
                    </a:lnL>
                    <a:lnR>
                      <a:noFill/>
                    </a:lnR>
                    <a:lnT>
                      <a:noFill/>
                    </a:lnT>
                    <a:lnB>
                      <a:noFill/>
                    </a:lnB>
                  </a:tcPr>
                </a:tc>
              </a:tr>
              <a:tr h="273630">
                <a:tc>
                  <a:txBody>
                    <a:bodyPr/>
                    <a:lstStyle/>
                    <a:p>
                      <a:pPr algn="l" fontAlgn="b"/>
                      <a:r>
                        <a:rPr lang="es-MX" sz="1600" b="0" i="0" u="none" strike="noStrike">
                          <a:solidFill>
                            <a:srgbClr val="000000"/>
                          </a:solidFill>
                          <a:latin typeface="Calibri"/>
                        </a:rPr>
                        <a:t>_Ifumar_fut_1</a:t>
                      </a: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2.412*</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0.927</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6.278</a:t>
                      </a:r>
                    </a:p>
                  </a:txBody>
                  <a:tcPr marL="9525" marR="9525" marT="9525" marB="0" anchor="b">
                    <a:lnL>
                      <a:noFill/>
                    </a:lnL>
                    <a:lnR>
                      <a:noFill/>
                    </a:lnR>
                    <a:lnT>
                      <a:noFill/>
                    </a:lnT>
                    <a:lnB>
                      <a:noFill/>
                    </a:lnB>
                  </a:tcPr>
                </a:tc>
              </a:tr>
              <a:tr h="273630">
                <a:tc>
                  <a:txBody>
                    <a:bodyPr/>
                    <a:lstStyle/>
                    <a:p>
                      <a:pPr algn="l" fontAlgn="b"/>
                      <a:r>
                        <a:rPr lang="es-MX" sz="1600" b="0" i="0" u="none" strike="noStrike" dirty="0">
                          <a:solidFill>
                            <a:srgbClr val="000000"/>
                          </a:solidFill>
                          <a:latin typeface="Calibri"/>
                        </a:rPr>
                        <a:t>_</a:t>
                      </a:r>
                      <a:r>
                        <a:rPr lang="es-MX" sz="1600" b="0" i="0" u="none" strike="noStrike" dirty="0" smtClean="0">
                          <a:solidFill>
                            <a:srgbClr val="000000"/>
                          </a:solidFill>
                          <a:latin typeface="Calibri"/>
                        </a:rPr>
                        <a:t>Iamigos_1</a:t>
                      </a:r>
                      <a:endParaRPr lang="es-MX" sz="16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2.805*</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0.939</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8.376</a:t>
                      </a:r>
                    </a:p>
                  </a:txBody>
                  <a:tcPr marL="9525" marR="9525" marT="9525" marB="0" anchor="b">
                    <a:lnL>
                      <a:noFill/>
                    </a:lnL>
                    <a:lnR>
                      <a:noFill/>
                    </a:lnR>
                    <a:lnT>
                      <a:noFill/>
                    </a:lnT>
                    <a:lnB>
                      <a:noFill/>
                    </a:lnB>
                  </a:tcPr>
                </a:tc>
              </a:tr>
              <a:tr h="273630">
                <a:tc>
                  <a:txBody>
                    <a:bodyPr/>
                    <a:lstStyle/>
                    <a:p>
                      <a:pPr algn="l" fontAlgn="b"/>
                      <a:r>
                        <a:rPr lang="es-MX" sz="1600" b="0" i="0" u="none" strike="noStrike" dirty="0" smtClean="0">
                          <a:solidFill>
                            <a:srgbClr val="000000"/>
                          </a:solidFill>
                          <a:latin typeface="Calibri"/>
                        </a:rPr>
                        <a:t>OH</a:t>
                      </a:r>
                      <a:endParaRPr lang="es-MX" sz="16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2.511**</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1.014</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6.223</a:t>
                      </a:r>
                    </a:p>
                  </a:txBody>
                  <a:tcPr marL="9525" marR="9525" marT="9525" marB="0" anchor="b">
                    <a:lnL>
                      <a:noFill/>
                    </a:lnL>
                    <a:lnR>
                      <a:noFill/>
                    </a:lnR>
                    <a:lnT>
                      <a:noFill/>
                    </a:lnT>
                    <a:lnB>
                      <a:noFill/>
                    </a:lnB>
                  </a:tcPr>
                </a:tc>
              </a:tr>
              <a:tr h="273630">
                <a:tc>
                  <a:txBody>
                    <a:bodyPr/>
                    <a:lstStyle/>
                    <a:p>
                      <a:pPr algn="l" fontAlgn="b"/>
                      <a:r>
                        <a:rPr lang="es-MX" sz="1600" b="0" i="0" u="none" strike="noStrike">
                          <a:solidFill>
                            <a:srgbClr val="000000"/>
                          </a:solidFill>
                          <a:latin typeface="Calibri"/>
                        </a:rPr>
                        <a:t>_Iexp_lp_2</a:t>
                      </a: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2.442**</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1.023</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5.829</a:t>
                      </a:r>
                    </a:p>
                  </a:txBody>
                  <a:tcPr marL="9525" marR="9525" marT="9525" marB="0" anchor="b">
                    <a:lnL>
                      <a:noFill/>
                    </a:lnL>
                    <a:lnR>
                      <a:noFill/>
                    </a:lnR>
                    <a:lnT>
                      <a:noFill/>
                    </a:lnT>
                    <a:lnB>
                      <a:noFill/>
                    </a:lnB>
                  </a:tcPr>
                </a:tc>
              </a:tr>
              <a:tr h="273630">
                <a:tc>
                  <a:txBody>
                    <a:bodyPr/>
                    <a:lstStyle/>
                    <a:p>
                      <a:pPr algn="l" fontAlgn="b"/>
                      <a:r>
                        <a:rPr lang="es-MX" sz="1600" b="0" i="0" u="none" strike="noStrike">
                          <a:solidFill>
                            <a:srgbClr val="000000"/>
                          </a:solidFill>
                          <a:latin typeface="Calibri"/>
                        </a:rPr>
                        <a:t>Constant</a:t>
                      </a: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0.0359***</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0.00804</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0.16</a:t>
                      </a:r>
                    </a:p>
                  </a:txBody>
                  <a:tcPr marL="9525" marR="9525" marT="9525" marB="0" anchor="b">
                    <a:lnL>
                      <a:noFill/>
                    </a:lnL>
                    <a:lnR>
                      <a:noFill/>
                    </a:lnR>
                    <a:lnT>
                      <a:noFill/>
                    </a:lnT>
                    <a:lnB>
                      <a:noFill/>
                    </a:lnB>
                  </a:tcPr>
                </a:tc>
              </a:tr>
              <a:tr h="273630">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ctr"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r>
              <a:tr h="273630">
                <a:tc>
                  <a:txBody>
                    <a:bodyPr/>
                    <a:lstStyle/>
                    <a:p>
                      <a:pPr algn="l" fontAlgn="b"/>
                      <a:r>
                        <a:rPr lang="es-MX" sz="1600" b="0" i="0" u="none" strike="noStrike">
                          <a:solidFill>
                            <a:srgbClr val="000000"/>
                          </a:solidFill>
                          <a:latin typeface="Calibri"/>
                        </a:rPr>
                        <a:t>Observations</a:t>
                      </a: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236</a:t>
                      </a: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r>
              <a:tr h="273630">
                <a:tc gridSpan="2">
                  <a:txBody>
                    <a:bodyPr/>
                    <a:lstStyle/>
                    <a:p>
                      <a:pPr algn="l" fontAlgn="b"/>
                      <a:r>
                        <a:rPr lang="es-MX" sz="1600" b="0" i="0" u="none" strike="noStrike">
                          <a:solidFill>
                            <a:srgbClr val="000000"/>
                          </a:solidFill>
                          <a:latin typeface="Calibri"/>
                        </a:rPr>
                        <a:t>seEform in parentheses</a:t>
                      </a:r>
                    </a:p>
                  </a:txBody>
                  <a:tcPr marL="9525" marR="9525" marT="9525" marB="0" anchor="b">
                    <a:lnL>
                      <a:noFill/>
                    </a:lnL>
                    <a:lnR>
                      <a:noFill/>
                    </a:lnR>
                    <a:lnT>
                      <a:noFill/>
                    </a:lnT>
                    <a:lnB>
                      <a:noFill/>
                    </a:lnB>
                  </a:tcPr>
                </a:tc>
                <a:tc hMerge="1">
                  <a:txBody>
                    <a:bodyPr/>
                    <a:lstStyle/>
                    <a:p>
                      <a:endParaRPr lang="es-MX"/>
                    </a:p>
                  </a:txBody>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r>
              <a:tr h="273630">
                <a:tc gridSpan="2">
                  <a:txBody>
                    <a:bodyPr/>
                    <a:lstStyle/>
                    <a:p>
                      <a:pPr algn="l" fontAlgn="b"/>
                      <a:r>
                        <a:rPr lang="es-MX" sz="1600" b="0" i="0" u="none" strike="noStrike">
                          <a:solidFill>
                            <a:srgbClr val="000000"/>
                          </a:solidFill>
                          <a:latin typeface="Calibri"/>
                        </a:rPr>
                        <a:t>*** p&lt;0.01, ** p&lt;0.05, * p&lt;0.1</a:t>
                      </a:r>
                    </a:p>
                  </a:txBody>
                  <a:tcPr marL="9525" marR="9525" marT="9525" marB="0" anchor="b">
                    <a:lnL>
                      <a:noFill/>
                    </a:lnL>
                    <a:lnR>
                      <a:noFill/>
                    </a:lnR>
                    <a:lnT>
                      <a:noFill/>
                    </a:lnT>
                    <a:lnB>
                      <a:noFill/>
                    </a:lnB>
                  </a:tcPr>
                </a:tc>
                <a:tc hMerge="1">
                  <a:txBody>
                    <a:bodyPr/>
                    <a:lstStyle/>
                    <a:p>
                      <a:endParaRPr lang="es-MX"/>
                    </a:p>
                  </a:txBody>
                  <a:tcPr/>
                </a:tc>
                <a:tc>
                  <a:txBody>
                    <a:bodyPr/>
                    <a:lstStyle/>
                    <a:p>
                      <a:pPr algn="l" fontAlgn="b"/>
                      <a:endParaRPr lang="es-MX" sz="16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s-MX" sz="1600" b="0" i="0" u="none" strike="noStrike" dirty="0">
                        <a:solidFill>
                          <a:srgbClr val="000000"/>
                        </a:solidFill>
                        <a:latin typeface="Calibri"/>
                      </a:endParaRPr>
                    </a:p>
                  </a:txBody>
                  <a:tcPr marL="9525" marR="9525" marT="9525" marB="0" anchor="b">
                    <a:lnL>
                      <a:noFill/>
                    </a:lnL>
                    <a:lnR>
                      <a:noFill/>
                    </a:lnR>
                    <a:lnT>
                      <a:noFill/>
                    </a:lnT>
                    <a:lnB>
                      <a:noFill/>
                    </a:lnB>
                  </a:tcPr>
                </a:tc>
              </a:tr>
            </a:tbl>
          </a:graphicData>
        </a:graphic>
      </p:graphicFrame>
    </p:spTree>
    <p:extLst>
      <p:ext uri="{BB962C8B-B14F-4D97-AF65-F5344CB8AC3E}">
        <p14:creationId xmlns="" xmlns:p14="http://schemas.microsoft.com/office/powerpoint/2010/main" val="15243699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71600" y="755993"/>
            <a:ext cx="7622137" cy="584775"/>
          </a:xfrm>
          <a:prstGeom prst="rect">
            <a:avLst/>
          </a:prstGeom>
        </p:spPr>
        <p:txBody>
          <a:bodyPr wrap="square">
            <a:spAutoFit/>
          </a:bodyPr>
          <a:lstStyle/>
          <a:p>
            <a:r>
              <a:rPr lang="es-MX" sz="1600" b="1" dirty="0" smtClean="0"/>
              <a:t>Table1. </a:t>
            </a:r>
            <a:r>
              <a:rPr lang="en-US" sz="1600" b="1" dirty="0" smtClean="0"/>
              <a:t>Factors associated with use of tobacco. Secondary level students. Morelos, Mexico, 2014-2015.</a:t>
            </a:r>
            <a:endParaRPr lang="es-ES" sz="1600" b="1" dirty="0"/>
          </a:p>
        </p:txBody>
      </p:sp>
      <p:graphicFrame>
        <p:nvGraphicFramePr>
          <p:cNvPr id="5" name="4 Tabla"/>
          <p:cNvGraphicFramePr>
            <a:graphicFrameLocks noGrp="1"/>
          </p:cNvGraphicFramePr>
          <p:nvPr/>
        </p:nvGraphicFramePr>
        <p:xfrm>
          <a:off x="1187624" y="1484784"/>
          <a:ext cx="7128792" cy="3528392"/>
        </p:xfrm>
        <a:graphic>
          <a:graphicData uri="http://schemas.openxmlformats.org/drawingml/2006/table">
            <a:tbl>
              <a:tblPr/>
              <a:tblGrid>
                <a:gridCol w="3415767"/>
                <a:gridCol w="1605194"/>
                <a:gridCol w="1086344"/>
                <a:gridCol w="1021487"/>
              </a:tblGrid>
              <a:tr h="356864">
                <a:tc>
                  <a:txBody>
                    <a:bodyPr/>
                    <a:lstStyle/>
                    <a:p>
                      <a:pPr algn="l" fontAlgn="b"/>
                      <a:r>
                        <a:rPr lang="es-MX" sz="1600" b="1" i="0" u="none" strike="noStrike">
                          <a:solidFill>
                            <a:srgbClr val="000000"/>
                          </a:solidFill>
                          <a:latin typeface="Calibri"/>
                        </a:rPr>
                        <a:t>VARIABLES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600" b="1" i="0" u="none" strike="noStrike">
                          <a:solidFill>
                            <a:srgbClr val="000000"/>
                          </a:solidFill>
                          <a:latin typeface="Calibri"/>
                        </a:rPr>
                        <a:t>OR</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s-MX" sz="1600" b="1" i="0" u="none" strike="noStrike">
                          <a:solidFill>
                            <a:srgbClr val="000000"/>
                          </a:solidFill>
                          <a:latin typeface="Calibri"/>
                        </a:rPr>
                        <a:t>IC 95%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s-MX"/>
                    </a:p>
                  </a:txBody>
                  <a:tcPr/>
                </a:tc>
              </a:tr>
              <a:tr h="356864">
                <a:tc>
                  <a:txBody>
                    <a:bodyPr/>
                    <a:lstStyle/>
                    <a:p>
                      <a:pPr algn="l" fontAlgn="b"/>
                      <a:r>
                        <a:rPr lang="es-MX" sz="1600" b="1" i="0" u="none" strike="noStrike">
                          <a:solidFill>
                            <a:srgbClr val="000000"/>
                          </a:solidFill>
                          <a:latin typeface="Calibri"/>
                        </a:rPr>
                        <a:t>Sex</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s-MX" sz="1600" b="0" i="0" u="none" strike="noStrike">
                          <a:solidFill>
                            <a:srgbClr val="000000"/>
                          </a:solidFill>
                          <a:latin typeface="Calibri"/>
                        </a:rPr>
                        <a:t>0.987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s-MX" sz="1600" b="0" i="0" u="none" strike="noStrike">
                          <a:solidFill>
                            <a:srgbClr val="000000"/>
                          </a:solidFill>
                          <a:latin typeface="Calibri"/>
                        </a:rPr>
                        <a:t>0.425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s-MX" sz="1600" b="0" i="0" u="none" strike="noStrike">
                          <a:solidFill>
                            <a:srgbClr val="000000"/>
                          </a:solidFill>
                          <a:latin typeface="Calibri"/>
                        </a:rPr>
                        <a:t>2.292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700312">
                <a:tc>
                  <a:txBody>
                    <a:bodyPr/>
                    <a:lstStyle/>
                    <a:p>
                      <a:pPr algn="l" fontAlgn="b"/>
                      <a:r>
                        <a:rPr lang="en-US" sz="1600" b="1" i="0" u="none" strike="noStrike">
                          <a:solidFill>
                            <a:srgbClr val="000000"/>
                          </a:solidFill>
                          <a:latin typeface="Calibri"/>
                        </a:rPr>
                        <a:t>Would smoke if a friend offered him a cigar</a:t>
                      </a: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5.166***</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1.98</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13.48</a:t>
                      </a:r>
                    </a:p>
                  </a:txBody>
                  <a:tcPr marL="9525" marR="9525" marT="9525" marB="0" anchor="b">
                    <a:lnL>
                      <a:noFill/>
                    </a:lnL>
                    <a:lnR>
                      <a:noFill/>
                    </a:lnR>
                    <a:lnT>
                      <a:noFill/>
                    </a:lnT>
                    <a:lnB>
                      <a:noFill/>
                    </a:lnB>
                  </a:tcPr>
                </a:tc>
              </a:tr>
              <a:tr h="700312">
                <a:tc>
                  <a:txBody>
                    <a:bodyPr/>
                    <a:lstStyle/>
                    <a:p>
                      <a:pPr algn="l" fontAlgn="b"/>
                      <a:r>
                        <a:rPr lang="en-US" sz="1600" b="1" i="0" u="none" strike="noStrike">
                          <a:solidFill>
                            <a:srgbClr val="000000"/>
                          </a:solidFill>
                          <a:latin typeface="Calibri"/>
                        </a:rPr>
                        <a:t>They believe smoking in the next 12 months</a:t>
                      </a: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2.412*</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0.927</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6.278</a:t>
                      </a:r>
                    </a:p>
                  </a:txBody>
                  <a:tcPr marL="9525" marR="9525" marT="9525" marB="0" anchor="b">
                    <a:lnL>
                      <a:noFill/>
                    </a:lnL>
                    <a:lnR>
                      <a:noFill/>
                    </a:lnR>
                    <a:lnT>
                      <a:noFill/>
                    </a:lnT>
                    <a:lnB>
                      <a:noFill/>
                    </a:lnB>
                  </a:tcPr>
                </a:tc>
              </a:tr>
              <a:tr h="356864">
                <a:tc>
                  <a:txBody>
                    <a:bodyPr/>
                    <a:lstStyle/>
                    <a:p>
                      <a:pPr algn="l" fontAlgn="b"/>
                      <a:r>
                        <a:rPr lang="en-US" sz="1600" b="1" i="0" u="none" strike="noStrike">
                          <a:solidFill>
                            <a:srgbClr val="000000"/>
                          </a:solidFill>
                          <a:latin typeface="Calibri"/>
                        </a:rPr>
                        <a:t>Some of his best friends smoke</a:t>
                      </a: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2.805*</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0.939</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8.376</a:t>
                      </a:r>
                    </a:p>
                  </a:txBody>
                  <a:tcPr marL="9525" marR="9525" marT="9525" marB="0" anchor="b">
                    <a:lnL>
                      <a:noFill/>
                    </a:lnL>
                    <a:lnR>
                      <a:noFill/>
                    </a:lnR>
                    <a:lnT>
                      <a:noFill/>
                    </a:lnT>
                    <a:lnB>
                      <a:noFill/>
                    </a:lnB>
                  </a:tcPr>
                </a:tc>
              </a:tr>
              <a:tr h="356864">
                <a:tc>
                  <a:txBody>
                    <a:bodyPr/>
                    <a:lstStyle/>
                    <a:p>
                      <a:pPr algn="l" fontAlgn="b"/>
                      <a:r>
                        <a:rPr lang="es-MX" sz="1600" b="1" i="0" u="none" strike="noStrike">
                          <a:solidFill>
                            <a:srgbClr val="000000"/>
                          </a:solidFill>
                          <a:latin typeface="Calibri"/>
                        </a:rPr>
                        <a:t>Alcohol consume</a:t>
                      </a:r>
                    </a:p>
                  </a:txBody>
                  <a:tcPr marL="9525" marR="9525" marT="9525" marB="0" anchor="b">
                    <a:lnL>
                      <a:noFill/>
                    </a:lnL>
                    <a:lnR>
                      <a:noFill/>
                    </a:lnR>
                    <a:lnT>
                      <a:noFill/>
                    </a:lnT>
                    <a:lnB>
                      <a:noFill/>
                    </a:lnB>
                  </a:tcPr>
                </a:tc>
                <a:tc>
                  <a:txBody>
                    <a:bodyPr/>
                    <a:lstStyle/>
                    <a:p>
                      <a:pPr algn="ctr" fontAlgn="b"/>
                      <a:r>
                        <a:rPr lang="es-MX" sz="1600" b="0" i="0" u="none" strike="noStrike">
                          <a:solidFill>
                            <a:srgbClr val="000000"/>
                          </a:solidFill>
                          <a:latin typeface="Calibri"/>
                        </a:rPr>
                        <a:t>2.511**</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1.014</a:t>
                      </a:r>
                    </a:p>
                  </a:txBody>
                  <a:tcPr marL="9525" marR="9525" marT="9525" marB="0" anchor="b">
                    <a:lnL>
                      <a:noFill/>
                    </a:lnL>
                    <a:lnR>
                      <a:noFill/>
                    </a:lnR>
                    <a:lnT>
                      <a:noFill/>
                    </a:lnT>
                    <a:lnB>
                      <a:noFill/>
                    </a:lnB>
                  </a:tcPr>
                </a:tc>
                <a:tc>
                  <a:txBody>
                    <a:bodyPr/>
                    <a:lstStyle/>
                    <a:p>
                      <a:pPr algn="r" fontAlgn="b"/>
                      <a:r>
                        <a:rPr lang="es-MX" sz="1600" b="0" i="0" u="none" strike="noStrike">
                          <a:solidFill>
                            <a:srgbClr val="000000"/>
                          </a:solidFill>
                          <a:latin typeface="Calibri"/>
                        </a:rPr>
                        <a:t>6.223</a:t>
                      </a:r>
                    </a:p>
                  </a:txBody>
                  <a:tcPr marL="9525" marR="9525" marT="9525" marB="0" anchor="b">
                    <a:lnL>
                      <a:noFill/>
                    </a:lnL>
                    <a:lnR>
                      <a:noFill/>
                    </a:lnR>
                    <a:lnT>
                      <a:noFill/>
                    </a:lnT>
                    <a:lnB>
                      <a:noFill/>
                    </a:lnB>
                  </a:tcPr>
                </a:tc>
              </a:tr>
              <a:tr h="700312">
                <a:tc>
                  <a:txBody>
                    <a:bodyPr/>
                    <a:lstStyle/>
                    <a:p>
                      <a:pPr algn="l" fontAlgn="b"/>
                      <a:r>
                        <a:rPr lang="en-US" sz="1600" b="1" i="0" u="none" strike="noStrike">
                          <a:solidFill>
                            <a:srgbClr val="000000"/>
                          </a:solidFill>
                          <a:latin typeface="Calibri"/>
                        </a:rPr>
                        <a:t>Tobbaco smoke exposure in public places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s-MX" sz="1600" b="0" i="0" u="none" strike="noStrike">
                          <a:solidFill>
                            <a:srgbClr val="000000"/>
                          </a:solidFill>
                          <a:latin typeface="Calibri"/>
                        </a:rPr>
                        <a:t>2.442**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s-MX" sz="1600" b="0" i="0" u="none" strike="noStrike">
                          <a:solidFill>
                            <a:srgbClr val="000000"/>
                          </a:solidFill>
                          <a:latin typeface="Calibri"/>
                        </a:rPr>
                        <a:t>1.023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s-MX" sz="1600" b="0" i="0" u="none" strike="noStrike" dirty="0">
                          <a:solidFill>
                            <a:srgbClr val="000000"/>
                          </a:solidFill>
                          <a:latin typeface="Calibri"/>
                        </a:rPr>
                        <a:t>5.829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1043490" y="548680"/>
            <a:ext cx="7024744" cy="1143000"/>
          </a:xfrm>
        </p:spPr>
        <p:txBody>
          <a:bodyPr/>
          <a:lstStyle/>
          <a:p>
            <a:pPr algn="r"/>
            <a:r>
              <a:rPr lang="en-US" b="1" dirty="0" smtClean="0"/>
              <a:t>Conclusions</a:t>
            </a:r>
            <a:endParaRPr lang="es-MX" b="1" dirty="0"/>
          </a:p>
        </p:txBody>
      </p:sp>
      <p:sp>
        <p:nvSpPr>
          <p:cNvPr id="4" name="3 Marcador de contenido"/>
          <p:cNvSpPr txBox="1">
            <a:spLocks noGrp="1"/>
          </p:cNvSpPr>
          <p:nvPr>
            <p:ph idx="1"/>
          </p:nvPr>
        </p:nvSpPr>
        <p:spPr>
          <a:xfrm>
            <a:off x="467544" y="1484784"/>
            <a:ext cx="8229600" cy="3539430"/>
          </a:xfrm>
          <a:prstGeom prst="rect">
            <a:avLst/>
          </a:prstGeom>
          <a:noFill/>
        </p:spPr>
        <p:txBody>
          <a:bodyPr wrap="square" rtlCol="0">
            <a:spAutoFit/>
          </a:bodyPr>
          <a:lstStyle/>
          <a:p>
            <a:pPr algn="just"/>
            <a:endParaRPr lang="en-US" sz="2000" dirty="0" smtClean="0"/>
          </a:p>
          <a:p>
            <a:pPr algn="just"/>
            <a:r>
              <a:rPr lang="en-US" sz="2000" dirty="0" smtClean="0"/>
              <a:t>Associated factors were marginally students, who are smoking in the future and those with smoking friends.</a:t>
            </a:r>
          </a:p>
          <a:p>
            <a:pPr algn="just"/>
            <a:endParaRPr lang="en-US" sz="2000" dirty="0" smtClean="0"/>
          </a:p>
          <a:p>
            <a:pPr algn="just"/>
            <a:r>
              <a:rPr lang="es-MX" sz="2000" dirty="0" err="1" smtClean="0"/>
              <a:t>The</a:t>
            </a:r>
            <a:r>
              <a:rPr lang="es-MX" sz="2000" dirty="0" smtClean="0"/>
              <a:t> </a:t>
            </a:r>
            <a:r>
              <a:rPr lang="es-MX" sz="2000" dirty="0" err="1" smtClean="0"/>
              <a:t>significantly</a:t>
            </a:r>
            <a:r>
              <a:rPr lang="es-MX" sz="2000" dirty="0" smtClean="0"/>
              <a:t> </a:t>
            </a:r>
            <a:r>
              <a:rPr lang="en-US" sz="2000" dirty="0" smtClean="0"/>
              <a:t>associated factors  were the smoking </a:t>
            </a:r>
            <a:r>
              <a:rPr lang="en-US" sz="2000" dirty="0" err="1" smtClean="0"/>
              <a:t>aceptance</a:t>
            </a:r>
            <a:r>
              <a:rPr lang="en-US" sz="2000" dirty="0" smtClean="0"/>
              <a:t> if they were offered, those who consume alcohol and the smoke </a:t>
            </a:r>
            <a:r>
              <a:rPr lang="en-US" sz="2000" dirty="0" err="1" smtClean="0"/>
              <a:t>expossure</a:t>
            </a:r>
            <a:r>
              <a:rPr lang="en-US" sz="2000" dirty="0" smtClean="0"/>
              <a:t> in public places</a:t>
            </a:r>
            <a:endParaRPr lang="es-MX" sz="2000" dirty="0" smtClean="0"/>
          </a:p>
          <a:p>
            <a:pPr algn="just">
              <a:buNone/>
            </a:pPr>
            <a:endParaRPr lang="es-MX" sz="2000" dirty="0" smtClean="0"/>
          </a:p>
          <a:p>
            <a:pPr algn="just"/>
            <a:endParaRPr lang="es-MX" sz="2000" dirty="0" smtClean="0"/>
          </a:p>
          <a:p>
            <a:pPr algn="just"/>
            <a:endParaRPr lang="es-MX" sz="2000" dirty="0"/>
          </a:p>
        </p:txBody>
      </p:sp>
    </p:spTree>
    <p:extLst>
      <p:ext uri="{BB962C8B-B14F-4D97-AF65-F5344CB8AC3E}">
        <p14:creationId xmlns="" xmlns:p14="http://schemas.microsoft.com/office/powerpoint/2010/main" val="38901321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txBox="1">
            <a:spLocks noGrp="1"/>
          </p:cNvSpPr>
          <p:nvPr>
            <p:ph idx="1"/>
          </p:nvPr>
        </p:nvSpPr>
        <p:spPr>
          <a:xfrm>
            <a:off x="395536" y="1700808"/>
            <a:ext cx="8229600" cy="4832092"/>
          </a:xfrm>
          <a:prstGeom prst="rect">
            <a:avLst/>
          </a:prstGeom>
          <a:noFill/>
        </p:spPr>
        <p:txBody>
          <a:bodyPr wrap="square" rtlCol="0">
            <a:spAutoFit/>
          </a:bodyPr>
          <a:lstStyle/>
          <a:p>
            <a:pPr algn="just"/>
            <a:endParaRPr lang="es-MX" sz="2000" dirty="0" smtClean="0"/>
          </a:p>
          <a:p>
            <a:pPr algn="just"/>
            <a:r>
              <a:rPr lang="en-US" sz="2000" dirty="0" smtClean="0"/>
              <a:t>The statistical package STATA is a statistical tool that facilitates the organization, preparation and presentation of the research.</a:t>
            </a:r>
          </a:p>
          <a:p>
            <a:pPr algn="just"/>
            <a:endParaRPr lang="en-US" sz="2000" dirty="0" smtClean="0"/>
          </a:p>
          <a:p>
            <a:pPr algn="just"/>
            <a:r>
              <a:rPr lang="en-US" sz="2000" dirty="0" smtClean="0"/>
              <a:t>It allows easily spread the results of research conducted in the area of health.</a:t>
            </a:r>
          </a:p>
          <a:p>
            <a:pPr algn="just"/>
            <a:endParaRPr lang="en-US" sz="2000" dirty="0" smtClean="0"/>
          </a:p>
          <a:p>
            <a:pPr algn="just"/>
            <a:r>
              <a:rPr lang="en-US" sz="2000" dirty="0" smtClean="0"/>
              <a:t>It is based on the foundation of inference and serves to identify which students focused interventions needed to promote quit and prevent initiation of consumption of tobacco.</a:t>
            </a:r>
          </a:p>
          <a:p>
            <a:pPr algn="just">
              <a:buNone/>
            </a:pPr>
            <a:endParaRPr lang="en-US" sz="2000" dirty="0" smtClean="0"/>
          </a:p>
          <a:p>
            <a:pPr algn="just"/>
            <a:endParaRPr lang="es-MX" sz="2000" dirty="0"/>
          </a:p>
        </p:txBody>
      </p:sp>
      <p:sp>
        <p:nvSpPr>
          <p:cNvPr id="7" name="1 Título"/>
          <p:cNvSpPr txBox="1">
            <a:spLocks/>
          </p:cNvSpPr>
          <p:nvPr/>
        </p:nvSpPr>
        <p:spPr>
          <a:xfrm>
            <a:off x="1043490" y="548680"/>
            <a:ext cx="7024744" cy="1143000"/>
          </a:xfrm>
          <a:prstGeom prst="rect">
            <a:avLst/>
          </a:prstGeom>
        </p:spPr>
        <p:txBody>
          <a:bodyPr vert="horz" lIns="91440" tIns="45720" rIns="91440" bIns="45720" rtlCol="0" anchor="b">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accent1"/>
                </a:solidFill>
                <a:effectLst/>
                <a:uLnTx/>
                <a:uFillTx/>
                <a:latin typeface="+mj-lt"/>
                <a:ea typeface="+mj-ea"/>
                <a:cs typeface="+mj-cs"/>
              </a:rPr>
              <a:t>Conclusions</a:t>
            </a:r>
            <a:endParaRPr kumimoji="0" lang="es-MX" sz="4000" b="1" i="0" u="none" strike="noStrike" kern="1200" cap="none" spc="0" normalizeH="0" baseline="0" noProof="0" dirty="0">
              <a:ln>
                <a:noFill/>
              </a:ln>
              <a:solidFill>
                <a:schemeClr val="accent1"/>
              </a:solidFill>
              <a:effectLst/>
              <a:uLnTx/>
              <a:uFillTx/>
              <a:latin typeface="+mj-lt"/>
              <a:ea typeface="+mj-ea"/>
              <a:cs typeface="+mj-cs"/>
            </a:endParaRPr>
          </a:p>
        </p:txBody>
      </p:sp>
    </p:spTree>
    <p:extLst>
      <p:ext uri="{BB962C8B-B14F-4D97-AF65-F5344CB8AC3E}">
        <p14:creationId xmlns="" xmlns:p14="http://schemas.microsoft.com/office/powerpoint/2010/main" val="3890132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420888"/>
            <a:ext cx="7125112" cy="2789838"/>
          </a:xfrm>
        </p:spPr>
        <p:txBody>
          <a:bodyPr>
            <a:noAutofit/>
          </a:bodyPr>
          <a:lstStyle/>
          <a:p>
            <a:r>
              <a:rPr lang="en-US" sz="2000" dirty="0" smtClean="0"/>
              <a:t>In the book review for Cigarette Century, Hall said that "Since the publication of the Report of the Surgeon General on Smoking and Health in 1964, the health workers around the world have highlighted smoking as a risk to major health ".</a:t>
            </a:r>
            <a:r>
              <a:rPr lang="es-MX" sz="2000" baseline="30000" dirty="0" smtClean="0"/>
              <a:t>3</a:t>
            </a:r>
            <a:endParaRPr lang="es-MX" sz="2000" dirty="0" smtClean="0"/>
          </a:p>
          <a:p>
            <a:pPr algn="just">
              <a:buNone/>
            </a:pPr>
            <a:endParaRPr lang="es-MX" sz="2000" dirty="0" smtClean="0"/>
          </a:p>
        </p:txBody>
      </p:sp>
      <p:sp>
        <p:nvSpPr>
          <p:cNvPr id="4" name="3 CuadroTexto"/>
          <p:cNvSpPr txBox="1"/>
          <p:nvPr/>
        </p:nvSpPr>
        <p:spPr>
          <a:xfrm>
            <a:off x="683568" y="5807586"/>
            <a:ext cx="7920880" cy="646331"/>
          </a:xfrm>
          <a:prstGeom prst="rect">
            <a:avLst/>
          </a:prstGeom>
          <a:noFill/>
        </p:spPr>
        <p:txBody>
          <a:bodyPr wrap="square" rtlCol="0">
            <a:spAutoFit/>
          </a:bodyPr>
          <a:lstStyle/>
          <a:p>
            <a:r>
              <a:rPr lang="en-US" sz="1200" dirty="0" smtClean="0"/>
              <a:t>3.-Hall W: (Book Review) cigarette century: the rise, fall and deadly persistence of the product that defined America. </a:t>
            </a:r>
            <a:r>
              <a:rPr lang="es-MX" sz="1200" dirty="0" err="1" smtClean="0"/>
              <a:t>Tob</a:t>
            </a:r>
            <a:r>
              <a:rPr lang="es-MX" sz="1200" dirty="0" smtClean="0"/>
              <a:t> Control 2007, 16:360.</a:t>
            </a:r>
          </a:p>
          <a:p>
            <a:endParaRPr lang="es-MX" sz="1200" dirty="0"/>
          </a:p>
        </p:txBody>
      </p:sp>
    </p:spTree>
    <p:extLst>
      <p:ext uri="{BB962C8B-B14F-4D97-AF65-F5344CB8AC3E}">
        <p14:creationId xmlns="" xmlns:p14="http://schemas.microsoft.com/office/powerpoint/2010/main" val="1650056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420888"/>
            <a:ext cx="7125112" cy="2789838"/>
          </a:xfrm>
        </p:spPr>
        <p:txBody>
          <a:bodyPr>
            <a:noAutofit/>
          </a:bodyPr>
          <a:lstStyle/>
          <a:p>
            <a:pPr algn="just"/>
            <a:r>
              <a:rPr lang="en-US" sz="2000" dirty="0" smtClean="0"/>
              <a:t>Smoking is the leading preventable cause of morbidity and mortality in developed countries, is related deaths due to lung cancer, chronic obstructive pulmonary disease, ischemic heart disease and </a:t>
            </a:r>
            <a:r>
              <a:rPr lang="en-US" sz="2000" dirty="0" err="1" smtClean="0"/>
              <a:t>brainvascular</a:t>
            </a:r>
            <a:r>
              <a:rPr lang="en-US" sz="2000" dirty="0" smtClean="0"/>
              <a:t> disease.</a:t>
            </a:r>
            <a:endParaRPr lang="es-MX" sz="2000" dirty="0" smtClean="0"/>
          </a:p>
        </p:txBody>
      </p:sp>
      <p:sp>
        <p:nvSpPr>
          <p:cNvPr id="4" name="3 Título"/>
          <p:cNvSpPr>
            <a:spLocks noGrp="1"/>
          </p:cNvSpPr>
          <p:nvPr>
            <p:ph type="title"/>
          </p:nvPr>
        </p:nvSpPr>
        <p:spPr/>
        <p:txBody>
          <a:bodyPr/>
          <a:lstStyle/>
          <a:p>
            <a:endParaRPr lang="es-MX"/>
          </a:p>
        </p:txBody>
      </p:sp>
    </p:spTree>
    <p:extLst>
      <p:ext uri="{BB962C8B-B14F-4D97-AF65-F5344CB8AC3E}">
        <p14:creationId xmlns="" xmlns:p14="http://schemas.microsoft.com/office/powerpoint/2010/main" val="1650056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420888"/>
            <a:ext cx="7125112" cy="3528392"/>
          </a:xfrm>
        </p:spPr>
        <p:txBody>
          <a:bodyPr>
            <a:noAutofit/>
          </a:bodyPr>
          <a:lstStyle/>
          <a:p>
            <a:pPr algn="just"/>
            <a:r>
              <a:rPr lang="en-US" sz="2000" dirty="0" smtClean="0"/>
              <a:t>The Global Survey of Youth Tobacco (GYTS) reported that about 25% of all adolescents who experiment with cigarette smoking become regular smokers, and among smokers, about a third die from a disease related to use of tobacco; It stresses that only half of the participants reported they had been taught in school about the dangers of smoking during the year preceding the survey.</a:t>
            </a:r>
            <a:r>
              <a:rPr lang="es-MX" sz="2000" baseline="30000" dirty="0" smtClean="0"/>
              <a:t>4</a:t>
            </a:r>
            <a:endParaRPr lang="es-MX" sz="2000" dirty="0" smtClean="0"/>
          </a:p>
          <a:p>
            <a:pPr algn="just">
              <a:buNone/>
            </a:pPr>
            <a:endParaRPr lang="es-MX" sz="2000" dirty="0" smtClean="0"/>
          </a:p>
        </p:txBody>
      </p:sp>
      <p:sp>
        <p:nvSpPr>
          <p:cNvPr id="4" name="3 CuadroTexto"/>
          <p:cNvSpPr txBox="1"/>
          <p:nvPr/>
        </p:nvSpPr>
        <p:spPr>
          <a:xfrm>
            <a:off x="827584" y="5877272"/>
            <a:ext cx="7704856" cy="461665"/>
          </a:xfrm>
          <a:prstGeom prst="rect">
            <a:avLst/>
          </a:prstGeom>
          <a:noFill/>
        </p:spPr>
        <p:txBody>
          <a:bodyPr wrap="square" rtlCol="0">
            <a:spAutoFit/>
          </a:bodyPr>
          <a:lstStyle/>
          <a:p>
            <a:r>
              <a:rPr lang="en-US" sz="1200" dirty="0" smtClean="0"/>
              <a:t>4.-Global Youth Tobacco Survey Collaborative Group. Tobacco use among youth: a cross country comparison. </a:t>
            </a:r>
            <a:r>
              <a:rPr lang="en-US" sz="1200" dirty="0" err="1" smtClean="0"/>
              <a:t>Tob</a:t>
            </a:r>
            <a:r>
              <a:rPr lang="en-US" sz="1200" dirty="0" smtClean="0"/>
              <a:t> Control 2002; 11:252-70.</a:t>
            </a:r>
            <a:endParaRPr lang="es-MX" sz="1200" dirty="0"/>
          </a:p>
        </p:txBody>
      </p:sp>
      <p:sp>
        <p:nvSpPr>
          <p:cNvPr id="5" name="4 Título"/>
          <p:cNvSpPr>
            <a:spLocks noGrp="1"/>
          </p:cNvSpPr>
          <p:nvPr>
            <p:ph type="title"/>
          </p:nvPr>
        </p:nvSpPr>
        <p:spPr/>
        <p:txBody>
          <a:bodyPr/>
          <a:lstStyle/>
          <a:p>
            <a:endParaRPr lang="es-MX"/>
          </a:p>
        </p:txBody>
      </p:sp>
    </p:spTree>
    <p:extLst>
      <p:ext uri="{BB962C8B-B14F-4D97-AF65-F5344CB8AC3E}">
        <p14:creationId xmlns="" xmlns:p14="http://schemas.microsoft.com/office/powerpoint/2010/main" val="1650056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smtClean="0"/>
              <a:t>CMCT</a:t>
            </a:r>
            <a:endParaRPr lang="es-MX" b="1" dirty="0"/>
          </a:p>
        </p:txBody>
      </p:sp>
      <p:sp>
        <p:nvSpPr>
          <p:cNvPr id="3" name="2 Marcador de contenido"/>
          <p:cNvSpPr>
            <a:spLocks noGrp="1"/>
          </p:cNvSpPr>
          <p:nvPr>
            <p:ph idx="1"/>
          </p:nvPr>
        </p:nvSpPr>
        <p:spPr>
          <a:xfrm>
            <a:off x="611560" y="2674115"/>
            <a:ext cx="4258816" cy="3057203"/>
          </a:xfrm>
        </p:spPr>
        <p:txBody>
          <a:bodyPr>
            <a:normAutofit/>
          </a:bodyPr>
          <a:lstStyle/>
          <a:p>
            <a:pPr algn="just"/>
            <a:r>
              <a:rPr lang="en-US" sz="2000" dirty="0" smtClean="0"/>
              <a:t>In 2003, the World Health Organization (WHO) adopted the Framework Convention on Tobacco Control (FCTC)</a:t>
            </a:r>
            <a:r>
              <a:rPr lang="es-MX" sz="2000" baseline="30000" dirty="0" smtClean="0"/>
              <a:t>*</a:t>
            </a:r>
            <a:endParaRPr lang="es-MX" sz="2000" dirty="0"/>
          </a:p>
          <a:p>
            <a:pPr algn="just"/>
            <a:endParaRPr lang="es-MX" sz="2000" dirty="0"/>
          </a:p>
        </p:txBody>
      </p:sp>
      <p:sp>
        <p:nvSpPr>
          <p:cNvPr id="4" name="3 Rectángulo"/>
          <p:cNvSpPr/>
          <p:nvPr/>
        </p:nvSpPr>
        <p:spPr>
          <a:xfrm>
            <a:off x="611560" y="5992251"/>
            <a:ext cx="7632848" cy="461665"/>
          </a:xfrm>
          <a:prstGeom prst="rect">
            <a:avLst/>
          </a:prstGeom>
        </p:spPr>
        <p:txBody>
          <a:bodyPr wrap="square">
            <a:spAutoFit/>
          </a:bodyPr>
          <a:lstStyle/>
          <a:p>
            <a:r>
              <a:rPr lang="es-MX" sz="1200" dirty="0" smtClean="0"/>
              <a:t>*Organización </a:t>
            </a:r>
            <a:r>
              <a:rPr lang="es-MX" sz="1200" dirty="0"/>
              <a:t>Mundial de la Salud. Convenio Marco de la OMS para el Control del Tabaco. Ginebra, 2004. Disponible en:   http://www.paho.org/Spanish/DD/PUB/sa56r1.pdf</a:t>
            </a:r>
          </a:p>
        </p:txBody>
      </p:sp>
      <p:pic>
        <p:nvPicPr>
          <p:cNvPr id="21506" name="Picture 2" descr="http://3.bp.blogspot.com/_DY3My6kwfG4/TM2yCI4no-I/AAAAAAAACB8/_Y6nBPpl2yc/s1600/OMS.jpg"/>
          <p:cNvPicPr>
            <a:picLocks noChangeAspect="1" noChangeArrowheads="1"/>
          </p:cNvPicPr>
          <p:nvPr/>
        </p:nvPicPr>
        <p:blipFill>
          <a:blip r:embed="rId3" cstate="print"/>
          <a:srcRect/>
          <a:stretch>
            <a:fillRect/>
          </a:stretch>
        </p:blipFill>
        <p:spPr bwMode="auto">
          <a:xfrm rot="1001645">
            <a:off x="5604869" y="2217994"/>
            <a:ext cx="2032273" cy="297725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394508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1"/>
            <a:ext cx="7715200" cy="2260848"/>
          </a:xfrm>
        </p:spPr>
        <p:txBody>
          <a:bodyPr>
            <a:normAutofit/>
          </a:bodyPr>
          <a:lstStyle/>
          <a:p>
            <a:pPr algn="just"/>
            <a:r>
              <a:rPr lang="en-US" dirty="0" smtClean="0"/>
              <a:t>Article 8 encourages each party to adopt and implement effective legislative, executive, administrative for protection against exposure to smoking in public places measures.</a:t>
            </a:r>
            <a:endParaRPr lang="es-MX" dirty="0"/>
          </a:p>
        </p:txBody>
      </p:sp>
      <p:pic>
        <p:nvPicPr>
          <p:cNvPr id="4" name="Picture 2" descr="http://3.bp.blogspot.com/_DY3My6kwfG4/TM2yCI4no-I/AAAAAAAACB8/_Y6nBPpl2yc/s1600/OMS.jpg"/>
          <p:cNvPicPr>
            <a:picLocks noChangeAspect="1" noChangeArrowheads="1"/>
          </p:cNvPicPr>
          <p:nvPr/>
        </p:nvPicPr>
        <p:blipFill>
          <a:blip r:embed="rId3" cstate="print"/>
          <a:srcRect/>
          <a:stretch>
            <a:fillRect/>
          </a:stretch>
        </p:blipFill>
        <p:spPr bwMode="auto">
          <a:xfrm rot="1001645">
            <a:off x="3679151" y="3554280"/>
            <a:ext cx="1749660" cy="256322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950257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2420888"/>
            <a:ext cx="7125112" cy="2789838"/>
          </a:xfrm>
        </p:spPr>
        <p:txBody>
          <a:bodyPr>
            <a:noAutofit/>
          </a:bodyPr>
          <a:lstStyle/>
          <a:p>
            <a:pPr algn="just"/>
            <a:r>
              <a:rPr lang="en-US" dirty="0" smtClean="0"/>
              <a:t>The study of smoking in students who are undergoing training is important, taking into account future risks of chronic diseases.</a:t>
            </a:r>
            <a:endParaRPr lang="es-MX" dirty="0" smtClean="0"/>
          </a:p>
        </p:txBody>
      </p:sp>
      <p:sp>
        <p:nvSpPr>
          <p:cNvPr id="5" name="4 Título"/>
          <p:cNvSpPr>
            <a:spLocks noGrp="1"/>
          </p:cNvSpPr>
          <p:nvPr>
            <p:ph type="title"/>
          </p:nvPr>
        </p:nvSpPr>
        <p:spPr/>
        <p:txBody>
          <a:bodyPr/>
          <a:lstStyle/>
          <a:p>
            <a:endParaRPr lang="es-MX"/>
          </a:p>
        </p:txBody>
      </p:sp>
      <p:pic>
        <p:nvPicPr>
          <p:cNvPr id="21506" name="Picture 2" descr="http://morelos.gob.mx/sites/default/files/images/PrensaImagen/Agosto/22/SEDESO%20-%20ENTREGA%20PAQUETE%20ESCOLAR%20%20OK%20(s).jpg"/>
          <p:cNvPicPr>
            <a:picLocks noChangeAspect="1" noChangeArrowheads="1"/>
          </p:cNvPicPr>
          <p:nvPr/>
        </p:nvPicPr>
        <p:blipFill>
          <a:blip r:embed="rId2" cstate="print"/>
          <a:srcRect/>
          <a:stretch>
            <a:fillRect/>
          </a:stretch>
        </p:blipFill>
        <p:spPr bwMode="auto">
          <a:xfrm>
            <a:off x="3203848" y="4077072"/>
            <a:ext cx="2871995" cy="2160240"/>
          </a:xfrm>
          <a:prstGeom prst="rect">
            <a:avLst/>
          </a:prstGeom>
          <a:noFill/>
        </p:spPr>
      </p:pic>
    </p:spTree>
    <p:extLst>
      <p:ext uri="{BB962C8B-B14F-4D97-AF65-F5344CB8AC3E}">
        <p14:creationId xmlns="" xmlns:p14="http://schemas.microsoft.com/office/powerpoint/2010/main" val="1650056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err="1" smtClean="0"/>
              <a:t>Objective</a:t>
            </a:r>
            <a:endParaRPr lang="es-MX" dirty="0"/>
          </a:p>
        </p:txBody>
      </p:sp>
      <p:sp>
        <p:nvSpPr>
          <p:cNvPr id="3" name="2 Marcador de contenido"/>
          <p:cNvSpPr>
            <a:spLocks noGrp="1"/>
          </p:cNvSpPr>
          <p:nvPr>
            <p:ph idx="1"/>
          </p:nvPr>
        </p:nvSpPr>
        <p:spPr>
          <a:xfrm>
            <a:off x="1043492" y="2323652"/>
            <a:ext cx="7128908" cy="3508977"/>
          </a:xfrm>
        </p:spPr>
        <p:txBody>
          <a:bodyPr/>
          <a:lstStyle/>
          <a:p>
            <a:pPr marL="0" indent="0">
              <a:buNone/>
            </a:pPr>
            <a:r>
              <a:rPr lang="en-US" dirty="0" smtClean="0"/>
              <a:t>Determine factors associated with use of tobacco in adolescents in secondary level of northern Morelos.</a:t>
            </a:r>
            <a:endParaRPr lang="es-MX" dirty="0"/>
          </a:p>
        </p:txBody>
      </p:sp>
      <p:sp>
        <p:nvSpPr>
          <p:cNvPr id="20482" name="AutoShape 2" descr="Resultado de imagen para estudiantes de secundaria de huitzila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0484" name="AutoShape 4" descr="Resultado de imagen para estudiantes de secundaria de huitzila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0486" name="Picture 6" descr="https://1.bp.blogspot.com/-XxCUsChZ4J4/VGU5YJiyHuI/AAAAAAAACYA/L4Y-GmeI57w/s1600/dfgdf.jpg"/>
          <p:cNvPicPr>
            <a:picLocks noChangeAspect="1" noChangeArrowheads="1"/>
          </p:cNvPicPr>
          <p:nvPr/>
        </p:nvPicPr>
        <p:blipFill>
          <a:blip r:embed="rId2" cstate="print"/>
          <a:srcRect/>
          <a:stretch>
            <a:fillRect/>
          </a:stretch>
        </p:blipFill>
        <p:spPr bwMode="auto">
          <a:xfrm>
            <a:off x="3275856" y="4221088"/>
            <a:ext cx="3173624" cy="2115749"/>
          </a:xfrm>
          <a:prstGeom prst="rect">
            <a:avLst/>
          </a:prstGeom>
          <a:noFill/>
        </p:spPr>
      </p:pic>
    </p:spTree>
    <p:extLst>
      <p:ext uri="{BB962C8B-B14F-4D97-AF65-F5344CB8AC3E}">
        <p14:creationId xmlns="" xmlns:p14="http://schemas.microsoft.com/office/powerpoint/2010/main" val="3221200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1594</TotalTime>
  <Words>1691</Words>
  <Application>Microsoft Office PowerPoint</Application>
  <PresentationFormat>Presentación en pantalla (4:3)</PresentationFormat>
  <Paragraphs>258</Paragraphs>
  <Slides>28</Slides>
  <Notes>3</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Austin</vt:lpstr>
      <vt:lpstr>Diapositiva 1</vt:lpstr>
      <vt:lpstr>Introduction</vt:lpstr>
      <vt:lpstr>Diapositiva 3</vt:lpstr>
      <vt:lpstr>Diapositiva 4</vt:lpstr>
      <vt:lpstr>Diapositiva 5</vt:lpstr>
      <vt:lpstr>CMCT</vt:lpstr>
      <vt:lpstr>Diapositiva 7</vt:lpstr>
      <vt:lpstr>Diapositiva 8</vt:lpstr>
      <vt:lpstr>Objective</vt:lpstr>
      <vt:lpstr>Material y methods</vt:lpstr>
      <vt:lpstr>Material y methods</vt:lpstr>
      <vt:lpstr>Material y methods</vt:lpstr>
      <vt:lpstr>Diapositiva 13</vt:lpstr>
      <vt:lpstr>Material y methods</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Conclusions</vt:lpstr>
      <vt:lpstr>Diapositiva 28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Percepción de ambientes de trabajo  libres de humo de tabaco: Principales ciudades de México</dc:title>
  <dc:creator>Paola Adanari Ortega Ceballos</dc:creator>
  <cp:lastModifiedBy>2ptc</cp:lastModifiedBy>
  <cp:revision>79</cp:revision>
  <cp:lastPrinted>2012-05-28T14:32:13Z</cp:lastPrinted>
  <dcterms:created xsi:type="dcterms:W3CDTF">2012-05-23T22:46:41Z</dcterms:created>
  <dcterms:modified xsi:type="dcterms:W3CDTF">2016-05-06T16:27:43Z</dcterms:modified>
</cp:coreProperties>
</file>