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5" r:id="rId4"/>
    <p:sldId id="274" r:id="rId5"/>
    <p:sldId id="257" r:id="rId6"/>
    <p:sldId id="258" r:id="rId7"/>
    <p:sldId id="259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13" autoAdjust="0"/>
  </p:normalViewPr>
  <p:slideViewPr>
    <p:cSldViewPr>
      <p:cViewPr varScale="1">
        <p:scale>
          <a:sx n="82" d="100"/>
          <a:sy n="82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ADBFBB7-2319-46EA-BF11-7CA7369A92F4}" type="datetimeFigureOut">
              <a:rPr lang="en-US" smtClean="0"/>
              <a:pPr/>
              <a:t>17/05/16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19EADB5-9446-4085-B401-6E729CF6CD7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FBB7-2319-46EA-BF11-7CA7369A92F4}" type="datetimeFigureOut">
              <a:rPr lang="en-US" smtClean="0"/>
              <a:pPr/>
              <a:t>17/05/16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ADB5-9446-4085-B401-6E729CF6CD7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FBB7-2319-46EA-BF11-7CA7369A92F4}" type="datetimeFigureOut">
              <a:rPr lang="en-US" smtClean="0"/>
              <a:pPr/>
              <a:t>17/05/16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ADB5-9446-4085-B401-6E729CF6CD7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FBB7-2319-46EA-BF11-7CA7369A92F4}" type="datetimeFigureOut">
              <a:rPr lang="en-US" smtClean="0"/>
              <a:pPr/>
              <a:t>17/05/16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ADB5-9446-4085-B401-6E729CF6CD7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FBB7-2319-46EA-BF11-7CA7369A92F4}" type="datetimeFigureOut">
              <a:rPr lang="en-US" smtClean="0"/>
              <a:pPr/>
              <a:t>17/05/16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ADB5-9446-4085-B401-6E729CF6CD7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FBB7-2319-46EA-BF11-7CA7369A92F4}" type="datetimeFigureOut">
              <a:rPr lang="en-US" smtClean="0"/>
              <a:pPr/>
              <a:t>17/05/16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ADB5-9446-4085-B401-6E729CF6CD7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BFBB7-2319-46EA-BF11-7CA7369A92F4}" type="datetimeFigureOut">
              <a:rPr lang="en-US" smtClean="0"/>
              <a:pPr/>
              <a:t>17/05/16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9EADB5-9446-4085-B401-6E729CF6CD7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ADBFBB7-2319-46EA-BF11-7CA7369A92F4}" type="datetimeFigureOut">
              <a:rPr lang="en-US" smtClean="0"/>
              <a:pPr/>
              <a:t>17/05/16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19EADB5-9446-4085-B401-6E729CF6CD7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FBB7-2319-46EA-BF11-7CA7369A92F4}" type="datetimeFigureOut">
              <a:rPr lang="en-US" smtClean="0"/>
              <a:pPr/>
              <a:t>17/05/16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ADB5-9446-4085-B401-6E729CF6CD7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FBB7-2319-46EA-BF11-7CA7369A92F4}" type="datetimeFigureOut">
              <a:rPr lang="en-US" smtClean="0"/>
              <a:pPr/>
              <a:t>17/05/16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ADB5-9446-4085-B401-6E729CF6CD7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FBB7-2319-46EA-BF11-7CA7369A92F4}" type="datetimeFigureOut">
              <a:rPr lang="en-US" smtClean="0"/>
              <a:pPr/>
              <a:t>17/05/16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ADB5-9446-4085-B401-6E729CF6CD7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ADBFBB7-2319-46EA-BF11-7CA7369A92F4}" type="datetimeFigureOut">
              <a:rPr lang="en-US" smtClean="0"/>
              <a:pPr/>
              <a:t>17/05/16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19EADB5-9446-4085-B401-6E729CF6CD7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458200" cy="1470025"/>
          </a:xfrm>
        </p:spPr>
        <p:txBody>
          <a:bodyPr/>
          <a:lstStyle/>
          <a:p>
            <a:r>
              <a:rPr lang="en-US" dirty="0" err="1" smtClean="0"/>
              <a:t>Estacionariedad</a:t>
            </a:r>
            <a:r>
              <a:rPr lang="en-US" dirty="0" smtClean="0"/>
              <a:t> y </a:t>
            </a:r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Estructurales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dirty="0" err="1" smtClean="0"/>
              <a:t>últiples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7377112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Alfonso Mendoza </a:t>
            </a:r>
            <a:r>
              <a:rPr lang="en-US" dirty="0" smtClean="0"/>
              <a:t>Vel</a:t>
            </a:r>
            <a:r>
              <a:rPr lang="en-US" dirty="0" smtClean="0"/>
              <a:t>ázquez</a:t>
            </a:r>
          </a:p>
          <a:p>
            <a:r>
              <a:rPr lang="en-US" dirty="0" smtClean="0"/>
              <a:t>Omar </a:t>
            </a:r>
            <a:r>
              <a:rPr lang="en-US" dirty="0" err="1" smtClean="0"/>
              <a:t>Stabridis</a:t>
            </a:r>
            <a:r>
              <a:rPr lang="en-US" dirty="0" smtClean="0"/>
              <a:t> Arana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May 18, 2016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0"/>
            <a:ext cx="21050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48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Comportamiento Temporal de la Desigualdad</a:t>
            </a:r>
            <a:endParaRPr lang="es-ES" dirty="0"/>
          </a:p>
        </p:txBody>
      </p:sp>
      <p:pic>
        <p:nvPicPr>
          <p:cNvPr id="6" name="Imagen 5" descr="SwitchingBehavio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" b="4427"/>
          <a:stretch/>
        </p:blipFill>
        <p:spPr>
          <a:xfrm>
            <a:off x="0" y="1700808"/>
            <a:ext cx="9144000" cy="514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5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es-ES" dirty="0" err="1" smtClean="0"/>
              <a:t>Estacionariedad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25112"/>
          </a:xfrm>
        </p:spPr>
        <p:txBody>
          <a:bodyPr/>
          <a:lstStyle/>
          <a:p>
            <a:r>
              <a:rPr lang="es-ES" dirty="0" err="1" smtClean="0"/>
              <a:t>Stata</a:t>
            </a:r>
            <a:r>
              <a:rPr lang="es-ES" dirty="0" smtClean="0"/>
              <a:t> 14</a:t>
            </a:r>
          </a:p>
          <a:p>
            <a:pPr lvl="1"/>
            <a:r>
              <a:rPr lang="es-ES" dirty="0" err="1" smtClean="0"/>
              <a:t>Dickey</a:t>
            </a:r>
            <a:r>
              <a:rPr lang="es-ES" dirty="0" smtClean="0"/>
              <a:t> </a:t>
            </a:r>
            <a:r>
              <a:rPr lang="es-ES" dirty="0" err="1" smtClean="0"/>
              <a:t>Fuller</a:t>
            </a:r>
            <a:r>
              <a:rPr lang="es-ES" dirty="0" smtClean="0"/>
              <a:t> Aumentada</a:t>
            </a:r>
          </a:p>
          <a:p>
            <a:pPr lvl="1"/>
            <a:r>
              <a:rPr lang="es-ES" dirty="0" smtClean="0"/>
              <a:t>M</a:t>
            </a:r>
            <a:r>
              <a:rPr lang="es-ES" dirty="0" smtClean="0"/>
              <a:t>ínimos Cuadrados Generalizados DF-GLS</a:t>
            </a:r>
          </a:p>
          <a:p>
            <a:pPr lvl="1"/>
            <a:r>
              <a:rPr lang="es-ES" dirty="0" smtClean="0"/>
              <a:t>Phillips </a:t>
            </a:r>
            <a:r>
              <a:rPr lang="es-ES" dirty="0" err="1" smtClean="0"/>
              <a:t>Perron</a:t>
            </a:r>
            <a:r>
              <a:rPr lang="es-ES" dirty="0" smtClean="0"/>
              <a:t> (PP)</a:t>
            </a:r>
          </a:p>
          <a:p>
            <a:pPr lvl="2"/>
            <a:r>
              <a:rPr lang="es-ES" dirty="0" smtClean="0"/>
              <a:t>Ho: Raíz Unitaria</a:t>
            </a:r>
            <a:endParaRPr lang="es-ES" dirty="0" smtClean="0"/>
          </a:p>
          <a:p>
            <a:pPr lvl="1"/>
            <a:r>
              <a:rPr lang="es-ES" dirty="0" err="1"/>
              <a:t>Kwiatkowski</a:t>
            </a:r>
            <a:r>
              <a:rPr lang="es-ES" dirty="0"/>
              <a:t>-Phillips-Schmidt-</a:t>
            </a:r>
            <a:r>
              <a:rPr lang="es-ES" dirty="0" err="1"/>
              <a:t>Shin</a:t>
            </a:r>
            <a:r>
              <a:rPr lang="es-ES" dirty="0"/>
              <a:t> (KPSS)</a:t>
            </a:r>
          </a:p>
          <a:p>
            <a:pPr lvl="2"/>
            <a:r>
              <a:rPr lang="es-ES" dirty="0" err="1"/>
              <a:t>Developed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Christopher F. </a:t>
            </a:r>
            <a:r>
              <a:rPr lang="es-ES" dirty="0" err="1"/>
              <a:t>Baum</a:t>
            </a:r>
            <a:endParaRPr lang="es-ES" dirty="0"/>
          </a:p>
          <a:p>
            <a:pPr lvl="2"/>
            <a:r>
              <a:rPr lang="es-ES" dirty="0" smtClean="0"/>
              <a:t>Ho: </a:t>
            </a:r>
            <a:r>
              <a:rPr lang="es-ES" dirty="0" err="1" smtClean="0"/>
              <a:t>Estacionariedad</a:t>
            </a:r>
            <a:r>
              <a:rPr lang="es-ES" dirty="0" smtClean="0"/>
              <a:t> (en tendencia o nivel)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195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s-ES" dirty="0" smtClean="0"/>
              <a:t>Resultados de </a:t>
            </a:r>
            <a:r>
              <a:rPr lang="es-ES" dirty="0" err="1" smtClean="0"/>
              <a:t>Estacionariedad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713"/>
          <a:stretch/>
        </p:blipFill>
        <p:spPr>
          <a:xfrm>
            <a:off x="1691680" y="1700808"/>
            <a:ext cx="5256584" cy="45227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59632" y="6165304"/>
            <a:ext cx="658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Nota: Las pruebas incluyen constante y tendencia determinista.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874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s-ES" dirty="0" smtClean="0"/>
              <a:t>Es la desigualdad realmente I(1)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Perron</a:t>
            </a:r>
            <a:r>
              <a:rPr lang="es-ES" dirty="0" smtClean="0"/>
              <a:t> (1989) mostr</a:t>
            </a:r>
            <a:r>
              <a:rPr lang="es-ES" dirty="0" smtClean="0"/>
              <a:t>ó que la existencia de cambios estructurales reduce el poder de las pruebas estándar, a favor raíz unitaria.</a:t>
            </a:r>
          </a:p>
          <a:p>
            <a:r>
              <a:rPr lang="es-ES" dirty="0" smtClean="0"/>
              <a:t>Se requiere investigar la existencia de cambios estructurales.</a:t>
            </a:r>
          </a:p>
          <a:p>
            <a:r>
              <a:rPr lang="es-ES" dirty="0" err="1" smtClean="0"/>
              <a:t>Stata</a:t>
            </a:r>
            <a:r>
              <a:rPr lang="es-ES" dirty="0" smtClean="0"/>
              <a:t> 14.</a:t>
            </a:r>
          </a:p>
          <a:p>
            <a:pPr lvl="1"/>
            <a:r>
              <a:rPr lang="es-ES" dirty="0" smtClean="0"/>
              <a:t>Permite ahora probar la existencia de cambios estructurales con o sin fecha conocida.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153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33" y="188640"/>
            <a:ext cx="8229600" cy="1066800"/>
          </a:xfrm>
        </p:spPr>
        <p:txBody>
          <a:bodyPr/>
          <a:lstStyle/>
          <a:p>
            <a:r>
              <a:rPr lang="es-ES" dirty="0" smtClean="0">
                <a:latin typeface="Courier"/>
                <a:cs typeface="Courier"/>
              </a:rPr>
              <a:t>. </a:t>
            </a:r>
            <a:r>
              <a:rPr lang="es-ES" dirty="0" err="1" smtClean="0">
                <a:latin typeface="Courier"/>
                <a:cs typeface="Courier"/>
              </a:rPr>
              <a:t>estat</a:t>
            </a:r>
            <a:r>
              <a:rPr lang="es-ES" dirty="0" smtClean="0">
                <a:latin typeface="Courier"/>
                <a:cs typeface="Courier"/>
              </a:rPr>
              <a:t> </a:t>
            </a:r>
            <a:r>
              <a:rPr lang="es-ES" dirty="0" err="1" smtClean="0">
                <a:latin typeface="Courier"/>
                <a:cs typeface="Courier"/>
              </a:rPr>
              <a:t>sbsingle</a:t>
            </a:r>
            <a:endParaRPr lang="es-ES" dirty="0">
              <a:latin typeface="Courier"/>
              <a:cs typeface="Courier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12776" b="5944"/>
          <a:stretch/>
        </p:blipFill>
        <p:spPr>
          <a:xfrm>
            <a:off x="251520" y="1124744"/>
            <a:ext cx="6984776" cy="58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6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es-ES" dirty="0">
                <a:latin typeface="Courier"/>
                <a:cs typeface="Courier"/>
              </a:rPr>
              <a:t>. </a:t>
            </a:r>
            <a:r>
              <a:rPr lang="es-ES" dirty="0" err="1">
                <a:latin typeface="Courier"/>
                <a:cs typeface="Courier"/>
              </a:rPr>
              <a:t>estat</a:t>
            </a:r>
            <a:r>
              <a:rPr lang="es-ES" dirty="0">
                <a:latin typeface="Courier"/>
                <a:cs typeface="Courier"/>
              </a:rPr>
              <a:t> </a:t>
            </a:r>
            <a:r>
              <a:rPr lang="es-ES" dirty="0" err="1" smtClean="0">
                <a:latin typeface="Courier"/>
                <a:cs typeface="Courier"/>
              </a:rPr>
              <a:t>sbknown</a:t>
            </a:r>
            <a:r>
              <a:rPr lang="es-ES" dirty="0" smtClean="0">
                <a:latin typeface="Courier"/>
                <a:cs typeface="Courier"/>
              </a:rPr>
              <a:t>, break()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14795"/>
          <a:stretch/>
        </p:blipFill>
        <p:spPr>
          <a:xfrm>
            <a:off x="251520" y="1556792"/>
            <a:ext cx="879256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8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Estacionariedad</a:t>
            </a:r>
            <a:r>
              <a:rPr lang="es-ES" dirty="0" smtClean="0"/>
              <a:t> y Cambios Estructurales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Aguascalientes Campeche y Quer</a:t>
            </a:r>
            <a:r>
              <a:rPr lang="es-ES" dirty="0" smtClean="0"/>
              <a:t>étaro (entre otros estados) que inicialmente identificamos como I(1) </a:t>
            </a:r>
            <a:r>
              <a:rPr lang="es-ES" dirty="0" smtClean="0"/>
              <a:t>experimentaron cambios estructurales.</a:t>
            </a:r>
          </a:p>
          <a:p>
            <a:pPr lvl="1"/>
            <a:r>
              <a:rPr lang="es-ES" dirty="0" smtClean="0"/>
              <a:t>Por tanto el resultado de ra</a:t>
            </a:r>
            <a:r>
              <a:rPr lang="es-ES" dirty="0" smtClean="0"/>
              <a:t>íz unitaria puede verse afectado.</a:t>
            </a:r>
            <a:endParaRPr lang="es-ES" dirty="0"/>
          </a:p>
          <a:p>
            <a:r>
              <a:rPr lang="es-ES" dirty="0" smtClean="0"/>
              <a:t>No solo hay evidencia de un solo cambio estructural, sino que en algunos casos existe evidencia a favor de cambios estructurales m</a:t>
            </a:r>
            <a:r>
              <a:rPr lang="es-ES" dirty="0" smtClean="0"/>
              <a:t>últiples.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823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s-ES" dirty="0" smtClean="0"/>
              <a:t>Pruebas adicionales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s-ES" dirty="0" err="1" smtClean="0"/>
              <a:t>Kapetanios</a:t>
            </a:r>
            <a:r>
              <a:rPr lang="es-ES" dirty="0" smtClean="0"/>
              <a:t> (2005) propone una prueba de ra</a:t>
            </a:r>
            <a:r>
              <a:rPr lang="es-ES" dirty="0" smtClean="0"/>
              <a:t>íces unitarias controlando por uno, dos o tres cambios estructurales.</a:t>
            </a:r>
          </a:p>
          <a:p>
            <a:pPr lvl="1"/>
            <a:r>
              <a:rPr lang="es-ES" dirty="0" smtClean="0"/>
              <a:t>Rechazo de uno de los tres casos se toma como evidencia de </a:t>
            </a:r>
            <a:r>
              <a:rPr lang="es-ES" dirty="0" err="1" smtClean="0"/>
              <a:t>estacionariedad</a:t>
            </a:r>
            <a:r>
              <a:rPr lang="es-ES" dirty="0" smtClean="0"/>
              <a:t> de la serie</a:t>
            </a:r>
            <a:endParaRPr lang="es-ES" dirty="0"/>
          </a:p>
          <a:p>
            <a:r>
              <a:rPr lang="es-ES" dirty="0" smtClean="0"/>
              <a:t>G</a:t>
            </a:r>
            <a:r>
              <a:rPr lang="es-ES" dirty="0" smtClean="0"/>
              <a:t>ó</a:t>
            </a:r>
            <a:r>
              <a:rPr lang="es-ES" dirty="0" smtClean="0"/>
              <a:t>mez y Ventosa (GVS) proponen una prueba sobre la deriva y cambios estructurales en la deriva.</a:t>
            </a:r>
          </a:p>
          <a:p>
            <a:r>
              <a:rPr lang="es-ES" sz="2800" dirty="0" err="1" smtClean="0">
                <a:solidFill>
                  <a:schemeClr val="tx1"/>
                </a:solidFill>
              </a:rPr>
              <a:t>Bai</a:t>
            </a:r>
            <a:r>
              <a:rPr lang="es-ES" sz="2800" dirty="0" smtClean="0">
                <a:solidFill>
                  <a:schemeClr val="tx1"/>
                </a:solidFill>
              </a:rPr>
              <a:t> y </a:t>
            </a:r>
            <a:r>
              <a:rPr lang="es-ES" sz="2800" dirty="0" err="1" smtClean="0">
                <a:solidFill>
                  <a:schemeClr val="tx1"/>
                </a:solidFill>
              </a:rPr>
              <a:t>Perron</a:t>
            </a:r>
            <a:r>
              <a:rPr lang="es-ES" sz="2800" dirty="0" smtClean="0">
                <a:solidFill>
                  <a:schemeClr val="tx1"/>
                </a:solidFill>
              </a:rPr>
              <a:t> (1998) proponen una prueba secuencial de cambios estructurales m</a:t>
            </a:r>
            <a:r>
              <a:rPr lang="es-ES" sz="2800" dirty="0" smtClean="0">
                <a:solidFill>
                  <a:schemeClr val="tx1"/>
                </a:solidFill>
              </a:rPr>
              <a:t>últiples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9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Kapetanios</a:t>
            </a:r>
            <a:r>
              <a:rPr lang="es-ES" dirty="0" smtClean="0"/>
              <a:t> (2005)</a:t>
            </a:r>
            <a:br>
              <a:rPr lang="es-ES" dirty="0" smtClean="0"/>
            </a:br>
            <a:r>
              <a:rPr lang="es-ES" sz="2200" dirty="0" err="1" smtClean="0"/>
              <a:t>Unit</a:t>
            </a:r>
            <a:r>
              <a:rPr lang="es-ES" sz="2200" dirty="0" smtClean="0"/>
              <a:t> </a:t>
            </a:r>
            <a:r>
              <a:rPr lang="es-ES" sz="2200" dirty="0" err="1" smtClean="0"/>
              <a:t>Root</a:t>
            </a:r>
            <a:r>
              <a:rPr lang="es-ES" sz="2200" dirty="0" smtClean="0"/>
              <a:t> </a:t>
            </a:r>
            <a:r>
              <a:rPr lang="es-ES" sz="2200" dirty="0" err="1" smtClean="0"/>
              <a:t>Testing</a:t>
            </a:r>
            <a:r>
              <a:rPr lang="es-ES" sz="2200" dirty="0" smtClean="0"/>
              <a:t> </a:t>
            </a:r>
            <a:r>
              <a:rPr lang="es-ES" sz="2200" dirty="0" err="1" smtClean="0"/>
              <a:t>Against</a:t>
            </a:r>
            <a:r>
              <a:rPr lang="es-ES" sz="2200" dirty="0" smtClean="0"/>
              <a:t> </a:t>
            </a:r>
            <a:r>
              <a:rPr lang="es-ES" sz="2200" dirty="0" err="1" smtClean="0"/>
              <a:t>Unspecified</a:t>
            </a:r>
            <a:r>
              <a:rPr lang="es-ES" sz="2200" dirty="0" smtClean="0"/>
              <a:t> </a:t>
            </a:r>
            <a:r>
              <a:rPr lang="es-ES" sz="2200" dirty="0" err="1" smtClean="0"/>
              <a:t>Number</a:t>
            </a:r>
            <a:r>
              <a:rPr lang="es-ES" sz="2200" dirty="0" smtClean="0"/>
              <a:t> of </a:t>
            </a:r>
            <a:r>
              <a:rPr lang="es-ES" sz="2200" dirty="0" err="1" smtClean="0"/>
              <a:t>Breaks</a:t>
            </a:r>
            <a:r>
              <a:rPr lang="es-ES" sz="2200" dirty="0" smtClean="0"/>
              <a:t>. </a:t>
            </a:r>
            <a:r>
              <a:rPr lang="es-ES" sz="2200" i="1" dirty="0" err="1" smtClean="0"/>
              <a:t>Journal</a:t>
            </a:r>
            <a:r>
              <a:rPr lang="es-ES" sz="2200" i="1" dirty="0" smtClean="0"/>
              <a:t> of Time Series </a:t>
            </a:r>
            <a:r>
              <a:rPr lang="es-ES" sz="2200" i="1" dirty="0" err="1" smtClean="0"/>
              <a:t>Analysis</a:t>
            </a:r>
            <a:r>
              <a:rPr lang="es-ES" sz="2200" dirty="0" smtClean="0"/>
              <a:t>, 26(1), pp. 123-133</a:t>
            </a:r>
            <a:endParaRPr lang="es-ES" sz="2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76872"/>
            <a:ext cx="8699375" cy="36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8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Identificaci</a:t>
            </a:r>
            <a:r>
              <a:rPr lang="es-ES" dirty="0" smtClean="0"/>
              <a:t>ón del punto de quiebre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7029"/>
          <a:stretch/>
        </p:blipFill>
        <p:spPr>
          <a:xfrm>
            <a:off x="467544" y="1916832"/>
            <a:ext cx="840821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2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es-ES" dirty="0" smtClean="0"/>
              <a:t>Convergencia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7056784" cy="513220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0"/>
            <a:ext cx="21050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39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68952" cy="10668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Algoritmo secuencial de </a:t>
            </a:r>
            <a:r>
              <a:rPr lang="es-ES" dirty="0" err="1" smtClean="0"/>
              <a:t>Ng</a:t>
            </a:r>
            <a:r>
              <a:rPr lang="es-ES" dirty="0" smtClean="0"/>
              <a:t> y </a:t>
            </a:r>
            <a:r>
              <a:rPr lang="es-ES" dirty="0" err="1" smtClean="0"/>
              <a:t>Perron</a:t>
            </a:r>
            <a:r>
              <a:rPr lang="es-ES" dirty="0" smtClean="0"/>
              <a:t>(1995) Elecci</a:t>
            </a:r>
            <a:r>
              <a:rPr lang="es-ES" dirty="0" smtClean="0"/>
              <a:t>ón de Rezagos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			</a:t>
            </a:r>
            <a:r>
              <a:rPr lang="es-ES" sz="2200" dirty="0" smtClean="0"/>
              <a:t>En base a </a:t>
            </a:r>
            <a:r>
              <a:rPr lang="es-ES" sz="2200" dirty="0" err="1" smtClean="0"/>
              <a:t>ado</a:t>
            </a:r>
            <a:r>
              <a:rPr lang="es-ES" sz="2200" dirty="0" smtClean="0"/>
              <a:t> file </a:t>
            </a:r>
            <a:r>
              <a:rPr lang="es-ES" sz="2200" dirty="0" err="1" smtClean="0"/>
              <a:t>Stata</a:t>
            </a:r>
            <a:r>
              <a:rPr lang="es-ES" sz="2200" dirty="0" smtClean="0"/>
              <a:t> DF-GLS de ra</a:t>
            </a:r>
            <a:r>
              <a:rPr lang="es-ES" sz="2200" dirty="0" smtClean="0"/>
              <a:t>íces unitarias.</a:t>
            </a:r>
            <a:br>
              <a:rPr lang="es-ES" sz="2200" dirty="0" smtClean="0"/>
            </a:br>
            <a:r>
              <a:rPr lang="es-ES" sz="2200" dirty="0" smtClean="0"/>
              <a:t>						</a:t>
            </a:r>
            <a:r>
              <a:rPr lang="es-ES" sz="2200" dirty="0" smtClean="0"/>
              <a:t>p</a:t>
            </a:r>
            <a:r>
              <a:rPr lang="es-ES" sz="2200" dirty="0"/>
              <a:t>. 5 </a:t>
            </a:r>
            <a:r>
              <a:rPr lang="es-ES" sz="2200" dirty="0" smtClean="0"/>
              <a:t> Manual de </a:t>
            </a:r>
            <a:r>
              <a:rPr lang="es-ES" sz="2200" dirty="0" err="1" smtClean="0"/>
              <a:t>Stata</a:t>
            </a:r>
            <a:endParaRPr lang="es-ES" sz="2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0" y="1700808"/>
            <a:ext cx="6851394" cy="3600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11981"/>
          <a:stretch/>
        </p:blipFill>
        <p:spPr>
          <a:xfrm>
            <a:off x="3779912" y="4077072"/>
            <a:ext cx="5547383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3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66800"/>
          </a:xfrm>
        </p:spPr>
        <p:txBody>
          <a:bodyPr/>
          <a:lstStyle/>
          <a:p>
            <a:r>
              <a:rPr lang="es-ES" dirty="0" smtClean="0"/>
              <a:t>Convergencia Divergencia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37" y="1124744"/>
            <a:ext cx="7883227" cy="573325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0"/>
            <a:ext cx="21050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80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Discutir parte del desarrollo de las pruebas de convergencia existentes y mostrar algunos comandos de reciente creaci</a:t>
            </a:r>
            <a:r>
              <a:rPr lang="es-ES" dirty="0" smtClean="0"/>
              <a:t>ón para el examen de la </a:t>
            </a:r>
            <a:r>
              <a:rPr lang="es-ES" dirty="0" err="1" smtClean="0"/>
              <a:t>estacionariedad</a:t>
            </a:r>
            <a:r>
              <a:rPr lang="es-ES" dirty="0" smtClean="0"/>
              <a:t> con cambios estructurales.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0"/>
            <a:ext cx="21050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17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/>
          <a:lstStyle/>
          <a:p>
            <a:r>
              <a:rPr lang="es-ES" dirty="0" smtClean="0"/>
              <a:t>Convergencia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8518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El enfoque est</a:t>
            </a:r>
            <a:r>
              <a:rPr lang="es-ES" dirty="0" smtClean="0"/>
              <a:t>ándar sobre la convergencia tipo</a:t>
            </a:r>
            <a:r>
              <a:rPr lang="es-ES" sz="3000" i="1" dirty="0" smtClean="0"/>
              <a:t> </a:t>
            </a:r>
            <a:r>
              <a:rPr lang="es-ES" sz="3000" i="1" dirty="0" smtClean="0">
                <a:latin typeface="Symbol" charset="2"/>
                <a:cs typeface="Symbol" charset="2"/>
              </a:rPr>
              <a:t>b</a:t>
            </a:r>
            <a:r>
              <a:rPr lang="es-ES" sz="3000" i="1" dirty="0" smtClean="0"/>
              <a:t> </a:t>
            </a:r>
            <a:r>
              <a:rPr lang="es-ES" dirty="0" smtClean="0"/>
              <a:t>o </a:t>
            </a:r>
            <a:r>
              <a:rPr lang="es-ES" sz="3000" i="1" dirty="0" smtClean="0">
                <a:latin typeface="Symbol" charset="2"/>
                <a:cs typeface="Symbol" charset="2"/>
              </a:rPr>
              <a:t>s</a:t>
            </a:r>
            <a:r>
              <a:rPr lang="es-ES" dirty="0" smtClean="0"/>
              <a:t> de Sala-i-Martin que prevaleció por mucho tiempo ha sido superado.</a:t>
            </a:r>
          </a:p>
          <a:p>
            <a:r>
              <a:rPr lang="es-ES" dirty="0" smtClean="0"/>
              <a:t>Los principales cuestionamientos se refieren a </a:t>
            </a:r>
          </a:p>
          <a:p>
            <a:pPr lvl="1"/>
            <a:r>
              <a:rPr lang="es-ES" dirty="0" smtClean="0"/>
              <a:t>La inconsistencia de las estimaciones Evans et al. (1996).</a:t>
            </a:r>
          </a:p>
          <a:p>
            <a:pPr lvl="1"/>
            <a:r>
              <a:rPr lang="es-ES" dirty="0" smtClean="0"/>
              <a:t>La estabilidad de la varianza--</a:t>
            </a:r>
            <a:r>
              <a:rPr lang="es-ES" dirty="0" err="1" smtClean="0"/>
              <a:t>Quah</a:t>
            </a:r>
            <a:r>
              <a:rPr lang="es-ES" dirty="0" smtClean="0"/>
              <a:t> (1993).</a:t>
            </a:r>
          </a:p>
          <a:p>
            <a:pPr lvl="1"/>
            <a:r>
              <a:rPr lang="es-ES" dirty="0" smtClean="0"/>
              <a:t>La posibilidad de equilibrios m</a:t>
            </a:r>
            <a:r>
              <a:rPr lang="es-ES" dirty="0" smtClean="0"/>
              <a:t>ú</a:t>
            </a:r>
            <a:r>
              <a:rPr lang="es-ES" dirty="0" smtClean="0"/>
              <a:t>ltiples que llevan a mayores rechazos de ra</a:t>
            </a:r>
            <a:r>
              <a:rPr lang="es-ES" dirty="0" smtClean="0"/>
              <a:t>íz unitaria--Bernard and </a:t>
            </a:r>
            <a:r>
              <a:rPr lang="es-ES" dirty="0" err="1" smtClean="0"/>
              <a:t>Durlauf</a:t>
            </a:r>
            <a:r>
              <a:rPr lang="es-ES" dirty="0" smtClean="0"/>
              <a:t> (1996).</a:t>
            </a:r>
            <a:endParaRPr lang="es-ES" dirty="0" smtClean="0"/>
          </a:p>
          <a:p>
            <a:pPr lvl="1"/>
            <a:r>
              <a:rPr lang="es-ES" dirty="0" smtClean="0"/>
              <a:t>Los m</a:t>
            </a:r>
            <a:r>
              <a:rPr lang="es-ES" dirty="0" smtClean="0"/>
              <a:t>étodos no permiten diferenciar apropiadamente las distintas posibilidades: </a:t>
            </a:r>
            <a:r>
              <a:rPr lang="es-ES" dirty="0" err="1" smtClean="0"/>
              <a:t>catching</a:t>
            </a:r>
            <a:r>
              <a:rPr lang="es-ES" dirty="0" smtClean="0"/>
              <a:t>-up, convergencia estocástica, convergencia determinista y divergencia.</a:t>
            </a:r>
          </a:p>
          <a:p>
            <a:pPr lvl="1"/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0"/>
            <a:ext cx="21050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31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s-ES" dirty="0" smtClean="0"/>
              <a:t>Enfoque de convergencia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Las pruebas de convergencia, as</a:t>
            </a:r>
            <a:r>
              <a:rPr lang="es-ES" dirty="0" smtClean="0"/>
              <a:t>í como los modelos de crecimiento neoclásico utilizan ingreso per cápita.</a:t>
            </a:r>
          </a:p>
          <a:p>
            <a:r>
              <a:rPr lang="es-ES" dirty="0" smtClean="0"/>
              <a:t>Para el análisis de la convergencia examinamos la convergencia de la desigualdad de ingres0</a:t>
            </a:r>
          </a:p>
          <a:p>
            <a:pPr lvl="1"/>
            <a:r>
              <a:rPr lang="es-ES" dirty="0" smtClean="0"/>
              <a:t>i.e., Estados con niveles de desigualdad </a:t>
            </a:r>
            <a:r>
              <a:rPr lang="es-ES" dirty="0" smtClean="0"/>
              <a:t>altos </a:t>
            </a:r>
            <a:r>
              <a:rPr lang="es-ES" dirty="0"/>
              <a:t>(bajos) </a:t>
            </a:r>
            <a:r>
              <a:rPr lang="es-ES" dirty="0" smtClean="0"/>
              <a:t> deberían deberían mostrar desigualdad decreciente (creciente).</a:t>
            </a:r>
          </a:p>
          <a:p>
            <a:pPr lvl="2"/>
            <a:r>
              <a:rPr lang="es-ES" dirty="0" smtClean="0"/>
              <a:t> </a:t>
            </a:r>
            <a:r>
              <a:rPr lang="es-ES" sz="2200" dirty="0"/>
              <a:t>(en proceso con Daniel Ventosa y Vicente Germán)</a:t>
            </a:r>
            <a:endParaRPr lang="es-ES" dirty="0" smtClean="0"/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s-ES" sz="2800" dirty="0" smtClean="0">
                <a:solidFill>
                  <a:schemeClr val="tx1"/>
                </a:solidFill>
              </a:rPr>
              <a:t>Adoptamos el enfoque de convergencia en </a:t>
            </a:r>
            <a:r>
              <a:rPr lang="es-ES" sz="2800" dirty="0">
                <a:solidFill>
                  <a:schemeClr val="tx1"/>
                </a:solidFill>
              </a:rPr>
              <a:t>series de tiempo sugerida por Gómez y Ventosa (2012).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092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Serie de tiempo bajo examen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68090"/>
          <a:stretch/>
        </p:blipFill>
        <p:spPr>
          <a:xfrm>
            <a:off x="3131840" y="1484784"/>
            <a:ext cx="3297745" cy="762372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467544" y="2132856"/>
            <a:ext cx="8424936" cy="460851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s-ES" i="1" dirty="0" err="1" smtClean="0"/>
              <a:t>x</a:t>
            </a:r>
            <a:r>
              <a:rPr lang="es-ES" i="1" baseline="-25000" dirty="0" err="1" smtClean="0"/>
              <a:t>it</a:t>
            </a:r>
            <a:r>
              <a:rPr lang="es-ES" dirty="0" smtClean="0"/>
              <a:t> y </a:t>
            </a:r>
            <a:r>
              <a:rPr lang="es-ES" i="1" dirty="0" err="1" smtClean="0"/>
              <a:t>x</a:t>
            </a:r>
            <a:r>
              <a:rPr lang="es-ES" i="1" baseline="-25000" dirty="0" err="1" smtClean="0"/>
              <a:t>jt</a:t>
            </a:r>
            <a:r>
              <a:rPr lang="es-ES" dirty="0" smtClean="0"/>
              <a:t> son el logaritmo de la desigualdad del ingreso en los estados </a:t>
            </a:r>
            <a:r>
              <a:rPr lang="es-ES" i="1" dirty="0" smtClean="0"/>
              <a:t>i</a:t>
            </a:r>
            <a:r>
              <a:rPr lang="es-ES" dirty="0" smtClean="0"/>
              <a:t> y </a:t>
            </a:r>
            <a:r>
              <a:rPr lang="es-ES" i="1" dirty="0" smtClean="0"/>
              <a:t>j</a:t>
            </a:r>
            <a:r>
              <a:rPr lang="es-ES" dirty="0" smtClean="0"/>
              <a:t> respectivamente.</a:t>
            </a:r>
          </a:p>
          <a:p>
            <a:r>
              <a:rPr lang="es-ES" dirty="0" smtClean="0"/>
              <a:t>Se busca identificar cuatro posibilidades</a:t>
            </a:r>
          </a:p>
          <a:p>
            <a:pPr lvl="1"/>
            <a:r>
              <a:rPr lang="es-ES" dirty="0" smtClean="0"/>
              <a:t>Convergencia de Largo Plazo</a:t>
            </a:r>
          </a:p>
          <a:p>
            <a:pPr lvl="2"/>
            <a:r>
              <a:rPr lang="es-ES" dirty="0" err="1" smtClean="0"/>
              <a:t>The</a:t>
            </a:r>
            <a:r>
              <a:rPr lang="es-ES" dirty="0" smtClean="0"/>
              <a:t> log </a:t>
            </a:r>
            <a:r>
              <a:rPr lang="es-ES" dirty="0" err="1" smtClean="0"/>
              <a:t>difference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series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stable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time</a:t>
            </a:r>
          </a:p>
          <a:p>
            <a:pPr lvl="1"/>
            <a:r>
              <a:rPr lang="es-ES" dirty="0" err="1" smtClean="0"/>
              <a:t>Catching</a:t>
            </a:r>
            <a:r>
              <a:rPr lang="es-ES" dirty="0" smtClean="0"/>
              <a:t> up/</a:t>
            </a:r>
            <a:r>
              <a:rPr lang="es-ES" dirty="0" err="1" smtClean="0"/>
              <a:t>Lagging</a:t>
            </a:r>
            <a:r>
              <a:rPr lang="es-ES" dirty="0" smtClean="0"/>
              <a:t> </a:t>
            </a:r>
            <a:r>
              <a:rPr lang="es-ES" dirty="0" err="1" smtClean="0"/>
              <a:t>Behind</a:t>
            </a:r>
            <a:endParaRPr lang="es-ES" dirty="0" smtClean="0"/>
          </a:p>
          <a:p>
            <a:pPr lvl="2"/>
            <a:r>
              <a:rPr lang="es-ES" dirty="0" err="1" smtClean="0"/>
              <a:t>Stationary</a:t>
            </a:r>
            <a:r>
              <a:rPr lang="es-ES" dirty="0" smtClean="0"/>
              <a:t> </a:t>
            </a:r>
            <a:r>
              <a:rPr lang="es-ES" dirty="0" err="1" smtClean="0"/>
              <a:t>around</a:t>
            </a:r>
            <a:r>
              <a:rPr lang="es-ES" dirty="0" smtClean="0"/>
              <a:t> a positive/</a:t>
            </a:r>
            <a:r>
              <a:rPr lang="es-ES" dirty="0" err="1" smtClean="0"/>
              <a:t>negative</a:t>
            </a:r>
            <a:r>
              <a:rPr lang="es-ES" dirty="0" smtClean="0"/>
              <a:t> </a:t>
            </a:r>
            <a:r>
              <a:rPr lang="es-ES" dirty="0" err="1" smtClean="0"/>
              <a:t>trend</a:t>
            </a:r>
            <a:endParaRPr lang="es-ES" dirty="0" smtClean="0"/>
          </a:p>
          <a:p>
            <a:pPr lvl="1"/>
            <a:r>
              <a:rPr lang="es-ES" dirty="0" err="1" smtClean="0"/>
              <a:t>Loose</a:t>
            </a:r>
            <a:r>
              <a:rPr lang="es-ES" dirty="0" smtClean="0"/>
              <a:t> </a:t>
            </a:r>
            <a:r>
              <a:rPr lang="es-ES" dirty="0" err="1" smtClean="0"/>
              <a:t>Catching</a:t>
            </a:r>
            <a:r>
              <a:rPr lang="es-ES" dirty="0" smtClean="0"/>
              <a:t> up (</a:t>
            </a:r>
            <a:r>
              <a:rPr lang="es-ES" dirty="0" err="1" smtClean="0"/>
              <a:t>Loose</a:t>
            </a:r>
            <a:r>
              <a:rPr lang="es-ES" dirty="0" smtClean="0"/>
              <a:t> </a:t>
            </a:r>
            <a:r>
              <a:rPr lang="es-ES" dirty="0" err="1" smtClean="0"/>
              <a:t>Lagging</a:t>
            </a:r>
            <a:r>
              <a:rPr lang="es-ES" dirty="0" smtClean="0"/>
              <a:t> </a:t>
            </a:r>
            <a:r>
              <a:rPr lang="es-ES" dirty="0" err="1" smtClean="0"/>
              <a:t>Behind</a:t>
            </a:r>
            <a:r>
              <a:rPr lang="es-ES" dirty="0" smtClean="0"/>
              <a:t>)</a:t>
            </a:r>
          </a:p>
          <a:p>
            <a:pPr lvl="2"/>
            <a:r>
              <a:rPr lang="es-ES" dirty="0" err="1" smtClean="0"/>
              <a:t>Both</a:t>
            </a:r>
            <a:r>
              <a:rPr lang="es-ES" dirty="0" smtClean="0"/>
              <a:t> </a:t>
            </a:r>
            <a:r>
              <a:rPr lang="es-ES" dirty="0" err="1" smtClean="0"/>
              <a:t>deterministic</a:t>
            </a:r>
            <a:r>
              <a:rPr lang="es-ES" dirty="0" smtClean="0"/>
              <a:t> and </a:t>
            </a:r>
            <a:r>
              <a:rPr lang="es-ES" dirty="0" err="1" smtClean="0"/>
              <a:t>stochastic</a:t>
            </a:r>
            <a:r>
              <a:rPr lang="es-ES" dirty="0" smtClean="0"/>
              <a:t> </a:t>
            </a:r>
            <a:r>
              <a:rPr lang="es-ES" dirty="0" err="1" smtClean="0"/>
              <a:t>trends</a:t>
            </a:r>
            <a:r>
              <a:rPr lang="es-ES" dirty="0" smtClean="0"/>
              <a:t> are </a:t>
            </a:r>
            <a:r>
              <a:rPr lang="es-ES" dirty="0" err="1" smtClean="0"/>
              <a:t>negative</a:t>
            </a:r>
            <a:r>
              <a:rPr lang="es-ES" dirty="0" smtClean="0"/>
              <a:t> (positive)</a:t>
            </a:r>
          </a:p>
          <a:p>
            <a:pPr lvl="1"/>
            <a:r>
              <a:rPr lang="es-ES" dirty="0" err="1" smtClean="0"/>
              <a:t>Divergence</a:t>
            </a:r>
            <a:endParaRPr lang="es-ES" dirty="0" smtClean="0"/>
          </a:p>
          <a:p>
            <a:pPr lvl="2"/>
            <a:r>
              <a:rPr lang="es-ES" dirty="0" err="1" smtClean="0"/>
              <a:t>Random</a:t>
            </a:r>
            <a:r>
              <a:rPr lang="es-ES" dirty="0" smtClean="0"/>
              <a:t> </a:t>
            </a:r>
            <a:r>
              <a:rPr lang="es-ES" dirty="0" err="1" smtClean="0"/>
              <a:t>walk</a:t>
            </a:r>
            <a:endParaRPr lang="es-ES" dirty="0" smtClean="0"/>
          </a:p>
          <a:p>
            <a:pPr lvl="1"/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903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Índice de desigualdad del ingreso por estado desarrollado por</a:t>
            </a:r>
            <a:r>
              <a:rPr lang="en-GB" dirty="0" smtClean="0"/>
              <a:t> </a:t>
            </a:r>
            <a:r>
              <a:rPr lang="en-GB" dirty="0" err="1"/>
              <a:t>Germán</a:t>
            </a:r>
            <a:r>
              <a:rPr lang="en-GB" dirty="0"/>
              <a:t>-Soto (2015</a:t>
            </a:r>
            <a:r>
              <a:rPr lang="en-GB" dirty="0" smtClean="0"/>
              <a:t>) </a:t>
            </a:r>
            <a:r>
              <a:rPr lang="en-GB" dirty="0" err="1" smtClean="0"/>
              <a:t>para</a:t>
            </a:r>
            <a:r>
              <a:rPr lang="en-GB" dirty="0" smtClean="0"/>
              <a:t> los 32 </a:t>
            </a:r>
            <a:r>
              <a:rPr lang="en-GB" dirty="0" err="1" smtClean="0"/>
              <a:t>estados</a:t>
            </a:r>
            <a:r>
              <a:rPr lang="en-GB" dirty="0" smtClean="0"/>
              <a:t> en M</a:t>
            </a:r>
            <a:r>
              <a:rPr lang="en-GB" dirty="0" smtClean="0"/>
              <a:t>éxico de 1940 a 2010</a:t>
            </a:r>
          </a:p>
          <a:p>
            <a:r>
              <a:rPr lang="es-ES" dirty="0" smtClean="0"/>
              <a:t>Índice basado en la norma Euclidiana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168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es-ES" dirty="0" smtClean="0"/>
              <a:t>Índice de Desigualdad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68685"/>
            <a:ext cx="7272808" cy="528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9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2943</TotalTime>
  <Words>626</Words>
  <Application>Microsoft Macintosh PowerPoint</Application>
  <PresentationFormat>Presentación en pantalla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Urban</vt:lpstr>
      <vt:lpstr>Estacionariedad y Cambios Estructurales Múltiples</vt:lpstr>
      <vt:lpstr>Convergencia</vt:lpstr>
      <vt:lpstr>Convergencia Divergencia</vt:lpstr>
      <vt:lpstr>Objetivo</vt:lpstr>
      <vt:lpstr>Convergencia</vt:lpstr>
      <vt:lpstr>Enfoque de convergencia</vt:lpstr>
      <vt:lpstr>Serie de tiempo bajo examen  </vt:lpstr>
      <vt:lpstr>Datos</vt:lpstr>
      <vt:lpstr>Índice de Desigualdad</vt:lpstr>
      <vt:lpstr>Comportamiento Temporal de la Desigualdad</vt:lpstr>
      <vt:lpstr>Estacionariedad</vt:lpstr>
      <vt:lpstr>Resultados de Estacionariedad</vt:lpstr>
      <vt:lpstr>Es la desigualdad realmente I(1)</vt:lpstr>
      <vt:lpstr>. estat sbsingle</vt:lpstr>
      <vt:lpstr>. estat sbknown, break()</vt:lpstr>
      <vt:lpstr>Estacionariedad y Cambios Estructurales</vt:lpstr>
      <vt:lpstr>Pruebas adicionales</vt:lpstr>
      <vt:lpstr>Kapetanios (2005) Unit Root Testing Against Unspecified Number of Breaks. Journal of Time Series Analysis, 26(1), pp. 123-133</vt:lpstr>
      <vt:lpstr>Identificación del punto de quiebre</vt:lpstr>
      <vt:lpstr>Algoritmo secuencial de Ng y Perron(1995) Elección de Rezagos    En base a ado file Stata DF-GLS de raíces unitarias.       p. 5  Manual de Stata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Junk Food Tax reform in Mexico</dc:title>
  <dc:creator>Alfonso Mendoza Velazquez</dc:creator>
  <cp:lastModifiedBy>Alfonso Mendoza V.</cp:lastModifiedBy>
  <cp:revision>105</cp:revision>
  <dcterms:created xsi:type="dcterms:W3CDTF">2014-02-12T17:35:24Z</dcterms:created>
  <dcterms:modified xsi:type="dcterms:W3CDTF">2016-05-18T12:11:26Z</dcterms:modified>
</cp:coreProperties>
</file>