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77" r:id="rId3"/>
    <p:sldId id="362" r:id="rId4"/>
    <p:sldId id="361" r:id="rId5"/>
    <p:sldId id="354" r:id="rId6"/>
    <p:sldId id="355" r:id="rId7"/>
    <p:sldId id="364" r:id="rId8"/>
    <p:sldId id="363" r:id="rId9"/>
    <p:sldId id="358" r:id="rId10"/>
    <p:sldId id="360" r:id="rId11"/>
    <p:sldId id="357" r:id="rId12"/>
    <p:sldId id="359" r:id="rId13"/>
    <p:sldId id="356" r:id="rId14"/>
    <p:sldId id="365" r:id="rId15"/>
    <p:sldId id="366" r:id="rId16"/>
    <p:sldId id="367" r:id="rId17"/>
    <p:sldId id="353" r:id="rId18"/>
    <p:sldId id="352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9900"/>
    <a:srgbClr val="CCCC00"/>
    <a:srgbClr val="FFFF00"/>
    <a:srgbClr val="FFFF99"/>
    <a:srgbClr val="99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35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42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5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887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40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90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0336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93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61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46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14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1298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6874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2195736" y="849486"/>
            <a:ext cx="45512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5400" b="1" dirty="0">
                <a:latin typeface="Century Gothic" pitchFamily="34" charset="0"/>
              </a:rPr>
              <a:t>EUSMEX 2016</a:t>
            </a:r>
          </a:p>
        </p:txBody>
      </p:sp>
      <p:sp>
        <p:nvSpPr>
          <p:cNvPr id="16" name="9 CuadroTexto"/>
          <p:cNvSpPr txBox="1">
            <a:spLocks noChangeArrowheads="1"/>
          </p:cNvSpPr>
          <p:nvPr/>
        </p:nvSpPr>
        <p:spPr bwMode="auto">
          <a:xfrm>
            <a:off x="5076056" y="5923947"/>
            <a:ext cx="2374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2800" b="1" dirty="0" smtClean="0">
                <a:latin typeface="Century Gothic" pitchFamily="34" charset="0"/>
              </a:rPr>
              <a:t>FAO-México</a:t>
            </a:r>
            <a:endParaRPr lang="es-MX" sz="2800" b="1" dirty="0">
              <a:latin typeface="Century Gothic" pitchFamily="34" charset="0"/>
            </a:endParaRPr>
          </a:p>
        </p:txBody>
      </p:sp>
      <p:sp>
        <p:nvSpPr>
          <p:cNvPr id="10" name="1 Proceso alternativo"/>
          <p:cNvSpPr/>
          <p:nvPr/>
        </p:nvSpPr>
        <p:spPr>
          <a:xfrm>
            <a:off x="612328" y="2487087"/>
            <a:ext cx="7992120" cy="1661993"/>
          </a:xfrm>
          <a:prstGeom prst="flowChartAlternateProcess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8 CuadroTexto"/>
          <p:cNvSpPr txBox="1"/>
          <p:nvPr/>
        </p:nvSpPr>
        <p:spPr>
          <a:xfrm>
            <a:off x="1645263" y="2481278"/>
            <a:ext cx="578074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400" b="1" dirty="0" err="1" smtClean="0">
                <a:solidFill>
                  <a:schemeClr val="bg1"/>
                </a:solidFill>
                <a:latin typeface="Century Gothic" pitchFamily="34" charset="0"/>
              </a:rPr>
              <a:t>Microdatos</a:t>
            </a:r>
            <a:r>
              <a:rPr lang="es-MX" sz="3400" b="1" dirty="0" smtClean="0">
                <a:solidFill>
                  <a:schemeClr val="bg1"/>
                </a:solidFill>
                <a:latin typeface="Century Gothic" pitchFamily="34" charset="0"/>
              </a:rPr>
              <a:t> de la </a:t>
            </a:r>
          </a:p>
          <a:p>
            <a:pPr algn="ctr"/>
            <a:r>
              <a:rPr lang="es-MX" sz="3400" b="1" dirty="0" smtClean="0">
                <a:solidFill>
                  <a:schemeClr val="bg1"/>
                </a:solidFill>
                <a:latin typeface="Century Gothic" pitchFamily="34" charset="0"/>
              </a:rPr>
              <a:t>Encuesta </a:t>
            </a:r>
            <a:r>
              <a:rPr lang="es-MX" sz="3400" b="1" dirty="0" err="1" smtClean="0">
                <a:solidFill>
                  <a:schemeClr val="bg1"/>
                </a:solidFill>
                <a:latin typeface="Century Gothic" pitchFamily="34" charset="0"/>
              </a:rPr>
              <a:t>Intercensal</a:t>
            </a:r>
            <a:r>
              <a:rPr lang="es-MX" sz="3400" b="1" dirty="0" smtClean="0">
                <a:solidFill>
                  <a:schemeClr val="bg1"/>
                </a:solidFill>
                <a:latin typeface="Century Gothic" pitchFamily="34" charset="0"/>
              </a:rPr>
              <a:t> 2015 </a:t>
            </a:r>
          </a:p>
          <a:p>
            <a:pPr algn="ctr"/>
            <a:r>
              <a:rPr lang="es-MX" sz="3400" b="1" dirty="0" smtClean="0">
                <a:solidFill>
                  <a:schemeClr val="bg1"/>
                </a:solidFill>
                <a:latin typeface="Century Gothic" pitchFamily="34" charset="0"/>
              </a:rPr>
              <a:t>con STATA</a:t>
            </a:r>
            <a:endParaRPr lang="es-ES" sz="3400" dirty="0">
              <a:solidFill>
                <a:srgbClr val="CC9900"/>
              </a:solidFill>
            </a:endParaRP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3563888" y="5491113"/>
            <a:ext cx="5008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2800" b="1" dirty="0" smtClean="0">
                <a:latin typeface="Century Gothic" pitchFamily="34" charset="0"/>
              </a:rPr>
              <a:t>Juan Francisco Islas Aguirre</a:t>
            </a:r>
            <a:endParaRPr lang="es-MX" sz="2800" b="1" dirty="0">
              <a:latin typeface="Century Gothic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25200" y="4986378"/>
            <a:ext cx="1936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latin typeface="Century Gothic" pitchFamily="34" charset="0"/>
              </a:rPr>
              <a:t>Expositor: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6441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Escolaridad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4172" y="548680"/>
            <a:ext cx="8496300" cy="618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Población de 15 años y más según nivel de escolaridad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cd "C:\EIC2015\"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1/9: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shell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rename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Tr_persona0X.dta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Tr_personaX.dta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_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_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define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loop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nivacad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edad factor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"C:\EIC2015\Tr_persona`1'.dta",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save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"C:\EIC2015\TEST_CE_persona`1'.dta",replace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recode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nivacad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(0=1) (1/3 6=2) (4/5 8=3) (7 9/14=4) (15=5), gen(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niv_esc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tab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niv_esc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edad&gt;=15 [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iw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=factor]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collapse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(sum)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edad&gt;=15 [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iw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=factor],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niv_esc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niv_esc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==.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f_acum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=sum(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f_rel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f_acum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[_N]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fr_acum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=sum(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f_rel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ren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f_rel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f_rel_`1'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mkmat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f_rel_`1'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1/32: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use "C:\eic2015\TEST_CE_persona1.dta",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2/32: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append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"C:\eic2015\TEST_CE_personaX.dta"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ren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f_rel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f_rel_33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mkmat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f_rel_33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CE=(f_rel_1)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2/33: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CE=(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CE,f_rel_X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define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 "Sin escolaridad" 2 "Básica" 3 "Media superior" 4 "Superior" 5 "No especificado"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svmat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1/33: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replace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CEX=CEX*100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1/33: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format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CEX %4.1f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save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"C:\EIC2015\MATRIZ_CE_persona.dta",replace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graph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hbar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(sum) CE1,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total,format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(%4.1f))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yscale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(off)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("01 Aguascalientes")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saving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("C:\EIC2015\CE_01.GPH",replace)</a:t>
            </a:r>
          </a:p>
        </p:txBody>
      </p:sp>
    </p:spTree>
    <p:extLst>
      <p:ext uri="{BB962C8B-B14F-4D97-AF65-F5344CB8AC3E}">
        <p14:creationId xmlns:p14="http://schemas.microsoft.com/office/powerpoint/2010/main" val="8352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73" y="317847"/>
            <a:ext cx="8774593" cy="6423521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Escolaridad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6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Tenencia de vivienda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0960" y="620688"/>
            <a:ext cx="84963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Tenencia de vivienda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"C:\EIC2015\"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1/9: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shell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rename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Tr_vivienda0X.dta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Tr_viviendaX.dta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_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_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define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loop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id_viv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tenencia factor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"C:\eic2015\Tr_vivienda`1'.dta",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save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"C:\EIC2015\TEST_TV_vivienda`1'.dta",replace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use "C:\eic2015\Tr_vivienda1.dta"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2/32: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append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"C:\eic2015\Tr_viviendaX.dta"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define tenencia 1 "Propia" 2 "Alquilada" 3 "Familiar o prestada" 4 "Otra situación" 9 "No especificado"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tenencia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tenencia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graph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pie [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aw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=factor]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=="01",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(tenencia)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(1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percent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format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(%4.1f))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(2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percent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format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(%4.1f))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(3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percent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format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(%4.1f) gap(-15))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(4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percent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format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(%4.1f) gap(-5))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(5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percent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format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(%4.1f) gap(5))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("01 Aguascalientes")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saving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("C:\EIC2015\TV_01.GPH",replace</a:t>
            </a:r>
            <a:r>
              <a:rPr lang="es-MX" sz="1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6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Tenencia de vivienda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94" y="476672"/>
            <a:ext cx="8557637" cy="626469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5733256"/>
            <a:ext cx="4176464" cy="7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56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Estimación de un modelo </a:t>
            </a:r>
            <a:r>
              <a:rPr lang="es-MX" sz="2400" b="1" dirty="0" err="1" smtClean="0">
                <a:solidFill>
                  <a:srgbClr val="FFFF00"/>
                </a:solidFill>
                <a:latin typeface="Century Gothic" pitchFamily="34" charset="0"/>
              </a:rPr>
              <a:t>minceriano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52028" y="548680"/>
            <a:ext cx="8396436" cy="618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_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_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cd "C:\EIC2015\"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1/9: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shell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rename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Tr_persona0X.dta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Tr_personaX.dta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Estimación de modelos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mincerianos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con la EIC 2015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define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loop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ingtrmen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escoacum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edad sexo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tamloc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situa_conyugal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med_traslado_trab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dhsersal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"C:\eic2015\Tr_persona`1'.dta",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save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"C:\EIC2015\TEST_minc_persona`1'.dta",replace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=log(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ingtrmen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escoacum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~=99 &amp;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ingtrmen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&lt;900000 &amp; edad&lt;150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exper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=edad-escoacum-6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escoacum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~=99 &amp;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ingtrmen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&lt;900000 &amp; edad&lt;150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exper2=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exper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exper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hombre=(sexo==1)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urbano=(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tamloc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~=1)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casado=(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situa_conyugal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==1 |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situa_conyugal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==5)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taxicam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=(med_traslado_trab1==1 | med_traslado_trab2==1 | med_traslado_trab1==1)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metro=(med_traslado_trab1==2 | med_traslado_trab2==2 | med_traslado_trab1==2)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vpartic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=(med_traslado_trab1==3 | med_traslado_trab2==3 | med_traslado_trab1==3)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tlaboral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=(med_traslado_trab1==4 | med_traslado_trab2==4 | med_traslado_trab1==4)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bici=(med_traslado_trab1==5 | med_traslado_trab2==5 | med_traslado_trab1==5)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pie=(med_traslado_trab1==6 | med_traslado_trab2==6 | med_traslado_trab1==6)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segpop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=(dhsersal1==1 | dhsersal2==1)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segsoc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=(dhsersal1==2 | dhsersal2==2 | dhsersal1==3 | dhsersal2==3 | dhsersal1==4 | dhsersal2==4 | dhsersal1==5 | dhsersal2==5)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segpriv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=(dhsersal1==6 | dhsersal2==6)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reg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escoacum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exper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exper2 hombre urbano casado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taxicam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metro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vpartic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tlaboral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bici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segpop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segpriv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escoacum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~=99 &amp;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ingtrmen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&lt;900000 &amp; edad&lt;150 &amp;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tie_traslado_trab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~=6 &amp;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tie_traslado_trab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~=9 &amp; dhsersal1~=9 &amp; dhsersal2~=9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beta`1'=e(b)'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1/32: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2/33: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coef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coef,betaX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cd "C:\EIC2015\"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1/9: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shell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rename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Tr_personaX.dta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Tr_persona0X.dta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coef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Estimación de un modelo </a:t>
            </a:r>
            <a:r>
              <a:rPr lang="es-MX" sz="2400" b="1" dirty="0" err="1" smtClean="0">
                <a:solidFill>
                  <a:srgbClr val="FFFF00"/>
                </a:solidFill>
                <a:latin typeface="Century Gothic" pitchFamily="34" charset="0"/>
              </a:rPr>
              <a:t>minceriano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92696"/>
            <a:ext cx="6303218" cy="57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8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Estimación de un modelo </a:t>
            </a:r>
            <a:r>
              <a:rPr lang="es-MX" sz="2400" b="1" dirty="0" err="1" smtClean="0">
                <a:solidFill>
                  <a:srgbClr val="FFFF00"/>
                </a:solidFill>
                <a:latin typeface="Century Gothic" pitchFamily="34" charset="0"/>
              </a:rPr>
              <a:t>minceriano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91680" y="675233"/>
            <a:ext cx="5910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>
                <a:latin typeface="+mj-lt"/>
              </a:rPr>
              <a:t>Vectores de estimadores por estado y nacional</a:t>
            </a:r>
            <a:endParaRPr lang="es-MX" sz="2000" b="1" dirty="0"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80" y="1210240"/>
            <a:ext cx="8352284" cy="31936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19" y="4522608"/>
            <a:ext cx="1977812" cy="14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1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65388"/>
              </p:ext>
            </p:extLst>
          </p:nvPr>
        </p:nvGraphicFramePr>
        <p:xfrm>
          <a:off x="428535" y="620688"/>
          <a:ext cx="8287573" cy="5642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/>
                <a:gridCol w="1270944"/>
                <a:gridCol w="4352333"/>
              </a:tblGrid>
              <a:tr h="159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Variable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Pregunta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/>
                </a:tc>
              </a:tr>
              <a:tr h="289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1. Alimentación de los adultos (sin desayuno, comida o cena por falta de dinero)</a:t>
                      </a:r>
                      <a:endParaRPr lang="es-MX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ALIM_ADU1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De diciembre a la fecha, ¿alguna vez, algún adulto que vive en esta vivienda dejó de desayunar, comer o cenar por falta de dinero?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</a:tr>
              <a:tr h="289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1. Alimentación de los adultos (comió menos)</a:t>
                      </a:r>
                      <a:endParaRPr lang="es-MX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ALIM_ADU2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De diciembre a la fecha, ¿alguna vez, algún adulto que vive en esta vivienda comió menos de lo que debería comer por falta de dinero?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</a:tr>
              <a:tr h="289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1. Alimentación de los adultos (poca variedad por falta de dinero)</a:t>
                      </a:r>
                      <a:endParaRPr lang="es-MX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ALIM_ADU3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De diciembre a la fecha, ¿alguna vez, algún adulto que vive en esta vivienda tuvo poca variedad en sus alimentos por falta de dinero?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</a:tr>
              <a:tr h="433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2. Ingestión de alimentos de los adultos (comió sólo una vez o dejó de comer)</a:t>
                      </a:r>
                      <a:endParaRPr lang="es-MX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ING_ALIM_ADU1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De diciembre a la fecha, ¿alguna vez, algún adulto de esta vivienda comió sólo una vez al día, o dejó de comer todo un día por falta de dinero?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</a:tr>
              <a:tr h="289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2. Ingestión de alimentos de los adultos (sintió hambre)</a:t>
                      </a:r>
                      <a:endParaRPr lang="es-MX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ING_ALIM_ADU2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De diciembre a la fecha, ¿alguna vez, algún adulto de esta vivienda sintió hambre, pero por falta de dinero no comió?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</a:tr>
              <a:tr h="289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2. Ingestión de alimentos de los adultos (se quedó sin comida)</a:t>
                      </a:r>
                      <a:endParaRPr lang="es-MX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ING_ALIM_ADU3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De diciembre a la fecha, ¿alguna vez, algún adulto de esta vivienda se quedó sin comida por falta de dinero?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</a:tr>
              <a:tr h="289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3. Alimentación de los menores de 18 años (tuvo poca variedad)</a:t>
                      </a:r>
                      <a:endParaRPr lang="es-MX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ALIM_MEN1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De diciembre a la fecha, ¿alguna vez, algún menor que vive en esta vivienda tuvo poca variedad en sus alimentos por falta de dinero?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</a:tr>
              <a:tr h="289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3. Alimentación de los menores de 18 años (comió menos)</a:t>
                      </a:r>
                      <a:endParaRPr lang="es-MX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ALIM_MEN2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De diciembre a la fecha, ¿alguna vez, algún menor que vive en esta vivienda comió menos de lo que debería comer por falta de dinero?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</a:tr>
              <a:tr h="433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3. Alimentación de los menores de 18 años (servir menos)</a:t>
                      </a:r>
                      <a:endParaRPr lang="es-MX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ALIM_MEN3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De diciembre a la fecha, ¿alguna vez, a algún menor que vive en esta vivienda se le tuvo que servir menos comida </a:t>
                      </a:r>
                      <a:br>
                        <a:rPr lang="es-MX" sz="1100">
                          <a:effectLst/>
                        </a:rPr>
                      </a:br>
                      <a:r>
                        <a:rPr lang="es-MX" sz="1100">
                          <a:effectLst/>
                        </a:rPr>
                        <a:t>por falta de dinero?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</a:tr>
              <a:tr h="433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4. Ingestión de alimentos de los menores de 18 años (sintió hambre)</a:t>
                      </a:r>
                      <a:endParaRPr lang="es-MX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ING_ALIM_MEN1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De diciembre a la fecha, ¿alguna vez, algún menor de esta vivienda sintió hambre, pero por falta de</a:t>
                      </a:r>
                      <a:br>
                        <a:rPr lang="es-MX" sz="1100">
                          <a:effectLst/>
                        </a:rPr>
                      </a:br>
                      <a:r>
                        <a:rPr lang="es-MX" sz="1100">
                          <a:effectLst/>
                        </a:rPr>
                        <a:t>dinero no comió?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</a:tr>
              <a:tr h="433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4. Ingestión de alimentos de los menores de 18 años (comió sólo una vez o dejó de comer)</a:t>
                      </a:r>
                      <a:endParaRPr lang="es-MX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ING_ALIM_MEN2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De diciembre a la fecha, ¿alguna vez, algún menor de esta vivienda comió sólo una vez al día o dejó de comer todo un día por falta de dinero?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</a:tr>
              <a:tr h="433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4. Ingestión de alimentos de los menores de 18 años (acostar con hambre)</a:t>
                      </a:r>
                      <a:endParaRPr lang="es-MX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ING_ALIM_MEN3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De diciembre a la fecha, ¿alguna vez, algún menor de esta vivienda se tuvo que acostar con hambre por</a:t>
                      </a:r>
                      <a:br>
                        <a:rPr lang="es-MX" sz="1100" dirty="0">
                          <a:effectLst/>
                        </a:rPr>
                      </a:br>
                      <a:r>
                        <a:rPr lang="es-MX" sz="1100" dirty="0">
                          <a:effectLst/>
                        </a:rPr>
                        <a:t>falta de dinero?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>
                <a:solidFill>
                  <a:srgbClr val="FFFF00"/>
                </a:solidFill>
                <a:latin typeface="Century Gothic" pitchFamily="34" charset="0"/>
              </a:rPr>
              <a:t>Variables de alimentación en la EIC 2015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5536" y="6248345"/>
            <a:ext cx="1895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Fuente: INEGI, EIC 2015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272521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27500" y="764704"/>
            <a:ext cx="8496783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"C:\EIC2015\"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1/9: shell rename Tr_vivienda0X.dta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Tr_viviendaX.dta</a:t>
            </a:r>
            <a:endParaRPr lang="en-US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program define loop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id_viv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nom_ent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mun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nom_mun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loc50k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nom_loc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factor  *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alim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using "C:\eic2015\Tr_vivienda`1'.dta", clear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car_alim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=(alim_adu1==1 | alim_adu2==1 | alim_adu3==1 | ing_alim_adu1==1 | ing_alim_adu2==1 | ing_alim_adu3==1 | alim_men1==1 | alim_men2==1 | alim_men3==1  | ing_alim_men1==1 | ing_alim_men2==1 | ing_alim_men3==1)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tab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car_alim</a:t>
            </a:r>
            <a:endParaRPr lang="en-US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tab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car_alim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iw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=factor]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hogares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collapse (sum)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car_alim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hogares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iw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=factor], by(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nom_ent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mun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nom_mun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double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phca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car_alim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*100/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hogares</a:t>
            </a:r>
            <a:endParaRPr lang="en-US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ren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CVE_ENT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ren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mun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CVE_MUN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sort CVE_ENT CVE_MUN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save "C:\maps\Municipios con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Carencia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Alimentaria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Estado_`1'.dta", replace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1/32: loop X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cd "C:\EIC2015\"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1/9: shell rename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Tr_viviendaX.dta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Tr_vivienda0X.dta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Áreas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Geoestadísticas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Municipales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endParaRPr lang="en-US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cd "C:\maps\"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maptile_install</a:t>
            </a:r>
            <a:r>
              <a:rPr lang="en-US" sz="1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using "http://mapserver.inegi.org.mx/MGN/mgm2014v6_2.zip"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shp2dta 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using "c:\ado\personal\maptile_geographies\mgm2013v6_2.shp", database(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mexico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-d) coordinates(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mexico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-c)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genid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(id) replace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use "C:\maps\mexico-d.dta", clear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keep if CVE_ENT=="01"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sort CVE_ENT CVE_MUN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merge CVE_ENT CVE_MUN using "C:\maps\Municipios con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Carencia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Alimentaria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Estado_1.dta"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format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phca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%4.1f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spmap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phca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using "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mexico-c.dta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 , id(id)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clmethod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eqint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clnumber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fcolor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(Blues) title("01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Aguacalientes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") subtitle("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Hogares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con al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menos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carencia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alimentaria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(%)") note("Fuente: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Elaborado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microdatos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de INEGI,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Encuesta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Intercensal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2015") saving("C:\maps\Municipios con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Carencia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Alimentaria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Estado_1.GPH",replace)</a:t>
            </a:r>
            <a:endParaRPr lang="es-MX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Mapas de incidencia de carencia alimentaria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41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80257"/>
            <a:ext cx="6912768" cy="55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6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 err="1" smtClean="0">
                <a:solidFill>
                  <a:srgbClr val="FFFF00"/>
                </a:solidFill>
                <a:latin typeface="Century Gothic" pitchFamily="34" charset="0"/>
              </a:rPr>
              <a:t>Microdatos</a:t>
            </a:r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 de la EIC 2015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24034"/>
              </p:ext>
            </p:extLst>
          </p:nvPr>
        </p:nvGraphicFramePr>
        <p:xfrm>
          <a:off x="683890" y="908720"/>
          <a:ext cx="7776864" cy="1467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2"/>
                <a:gridCol w="1800200"/>
                <a:gridCol w="208823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Descripción</a:t>
                      </a:r>
                      <a:endParaRPr lang="es-MX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Nombre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Unidad de análisis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Viviendas particulares habitadas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  <a:effectLst/>
                        </a:rPr>
                        <a:t>TR_VIVIENDA*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Vivienda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Personas en viviendas particulares habitadas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  <a:effectLst/>
                        </a:rPr>
                        <a:t>TR_PERSONA*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Persona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4560922" y="2420888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* 32 entidades federativas de México</a:t>
            </a:r>
            <a:endParaRPr lang="es-MX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97294"/>
              </p:ext>
            </p:extLst>
          </p:nvPr>
        </p:nvGraphicFramePr>
        <p:xfrm>
          <a:off x="827906" y="3284984"/>
          <a:ext cx="7632848" cy="2641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175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  <a:effectLst/>
                        </a:rPr>
                        <a:t>TR_VIVIENDA*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  <a:effectLst/>
                        </a:rPr>
                        <a:t>TR_PERSONA*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s-MX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lave </a:t>
                      </a: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única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Llave </a:t>
                      </a: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</a:rPr>
                        <a:t>única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Identificación </a:t>
                      </a: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geográfica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Identificación </a:t>
                      </a: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</a:rPr>
                        <a:t>geográfica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</a:t>
                      </a:r>
                      <a:r>
                        <a:rPr lang="es-MX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muestral</a:t>
                      </a:r>
                      <a:endParaRPr lang="es-MX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Diseño </a:t>
                      </a:r>
                      <a:r>
                        <a:rPr lang="es-MX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muestral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Características </a:t>
                      </a: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las personas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Clase </a:t>
                      </a: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</a:rPr>
                        <a:t>de vivienda particular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Variables </a:t>
                      </a: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auxiliares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Características </a:t>
                      </a: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</a:rPr>
                        <a:t>de la vivienda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Otros </a:t>
                      </a: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</a:rPr>
                        <a:t>ingresos y terrenos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Alimentación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Variables </a:t>
                      </a: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</a:rPr>
                        <a:t>auxiliares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3989215" y="2924944"/>
            <a:ext cx="1310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>
                <a:latin typeface="+mj-lt"/>
              </a:rPr>
              <a:t>Variables</a:t>
            </a:r>
            <a:endParaRPr lang="es-MX" sz="2000" b="1" dirty="0">
              <a:latin typeface="+mj-l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707904" y="546834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latin typeface="+mj-lt"/>
              </a:rPr>
              <a:t>Bases de datos</a:t>
            </a:r>
          </a:p>
        </p:txBody>
      </p:sp>
    </p:spTree>
    <p:extLst>
      <p:ext uri="{BB962C8B-B14F-4D97-AF65-F5344CB8AC3E}">
        <p14:creationId xmlns:p14="http://schemas.microsoft.com/office/powerpoint/2010/main" val="393350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08720"/>
            <a:ext cx="676011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3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847273"/>
            <a:ext cx="6408712" cy="565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9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839214"/>
            <a:ext cx="6245942" cy="566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18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836712"/>
            <a:ext cx="4392488" cy="56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56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9" y="5448756"/>
            <a:ext cx="5186998" cy="10045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546311"/>
            <a:ext cx="5557277" cy="38739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347" y="900450"/>
            <a:ext cx="5259007" cy="58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80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851168"/>
            <a:ext cx="6120680" cy="560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38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08" y="836712"/>
            <a:ext cx="5271971" cy="56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45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854806"/>
            <a:ext cx="4423262" cy="56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54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835049"/>
            <a:ext cx="5976664" cy="56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00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36712"/>
            <a:ext cx="715996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0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926" y="996677"/>
            <a:ext cx="4320480" cy="5168627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 err="1" smtClean="0">
                <a:solidFill>
                  <a:srgbClr val="FFFF00"/>
                </a:solidFill>
                <a:latin typeface="Century Gothic" pitchFamily="34" charset="0"/>
              </a:rPr>
              <a:t>Microdatos</a:t>
            </a:r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 de la EIC 2015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19672" y="570356"/>
            <a:ext cx="178766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dirty="0"/>
              <a:t>TR_VIVIENDA*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48064" y="570356"/>
            <a:ext cx="183896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dirty="0"/>
              <a:t>TR_PERSONA*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00" y="1000547"/>
            <a:ext cx="4338058" cy="51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91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980728"/>
            <a:ext cx="8371266" cy="515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65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858970"/>
            <a:ext cx="5904656" cy="56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10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836712"/>
            <a:ext cx="6192688" cy="56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63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836712"/>
            <a:ext cx="5976664" cy="56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01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821429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14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836712"/>
            <a:ext cx="6192688" cy="574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27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836712"/>
            <a:ext cx="6768752" cy="56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6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836712"/>
            <a:ext cx="3418957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57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89917"/>
            <a:ext cx="8424614" cy="54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27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836712"/>
            <a:ext cx="4464496" cy="566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4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Panorama sociodemográfico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9854" y="548680"/>
            <a:ext cx="8424936" cy="591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Panorama sociodemográfico 2015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cd "C:\EIC2015\"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1/9: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shell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rename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Tr_persona0X.dta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Tr_personaX.dta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_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_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rhm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=J(33,8,0)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define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loop_rhm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edad sexo factor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"C:\EIC2015\Tr_persona`1'.dta",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Población total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recode edad (0/4=1) (5/9=2) (10/14=3) (15/19=4) (20/24=5) (25/29=6) (30/34=7) (35/39=8) (40/44=9) (45/49=10) (50/54=11) (55/59=12) (60/64=13) (65/69=14) (70/74=15) (75/79=16) (80/84=17) (85/159=18), gen(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save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"C:\EIC2015\TEST_edmed_persona`1'.dta",replace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Composición por edad y sexo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Relación hombres-mujeres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tab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sexo [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iw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=factor],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tab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sexo==1 [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iw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=factor]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rhm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[`1',1]=_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tab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sexo==3 [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iw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=factor]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rhm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[`1',2]=_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rhm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[`1',3]=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rhm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[`1',1]+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rhm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[`1',2]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rhm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[`1',4]=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rhm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[`1',1]*100/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rhm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[`1',2]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Edad mediana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sum edad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edad~=999 [w=factor],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detail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rhm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[`1',5]=_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(10)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Razón de dependencia por edad	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edad_prod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=(edad&gt;=15 &amp; edad&lt;=64)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tab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edad_prod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edad~=999 [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iw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=factor]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tab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edad_prod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edad_prod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==0 &amp; edad~=999 [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iw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=factor]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rhm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[`1',6]=_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tab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edad_prod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edad_prod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==1 &amp; edad~=999 [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iw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=factor]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rhm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[`1',7]=_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rhm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[`1',8]=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rhm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[`1',6]*100/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rhm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[`1',7]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s-MX" sz="1000" b="1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num 1/32: </a:t>
            </a:r>
            <a:r>
              <a:rPr lang="pt-BR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loop_rhm</a:t>
            </a:r>
            <a:r>
              <a:rPr lang="pt-BR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50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849613"/>
            <a:ext cx="5328592" cy="567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37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836712"/>
            <a:ext cx="3960440" cy="56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68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36712"/>
            <a:ext cx="677753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3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836712"/>
            <a:ext cx="5040560" cy="568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42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836712"/>
            <a:ext cx="6048672" cy="565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92790"/>
            <a:ext cx="8445062" cy="37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79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836712"/>
            <a:ext cx="3096344" cy="56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67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4" y="908720"/>
            <a:ext cx="837079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95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874811"/>
            <a:ext cx="5374071" cy="56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66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42" y="862216"/>
            <a:ext cx="833651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4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83811"/>
            <a:ext cx="7717497" cy="589531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Panorama sociodemográfico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01968" y="695348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solidFill>
                  <a:srgbClr val="00B0F0"/>
                </a:solidFill>
              </a:rPr>
              <a:t>Población </a:t>
            </a:r>
          </a:p>
          <a:p>
            <a:pPr algn="ctr"/>
            <a:r>
              <a:rPr lang="es-MX" sz="1000" dirty="0">
                <a:solidFill>
                  <a:srgbClr val="00B0F0"/>
                </a:solidFill>
              </a:rPr>
              <a:t>h</a:t>
            </a:r>
            <a:r>
              <a:rPr lang="es-MX" sz="1000" dirty="0" smtClean="0">
                <a:solidFill>
                  <a:srgbClr val="00B0F0"/>
                </a:solidFill>
              </a:rPr>
              <a:t>ombres</a:t>
            </a:r>
            <a:endParaRPr lang="es-MX" sz="1000" dirty="0">
              <a:solidFill>
                <a:srgbClr val="00B0F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62869" y="695348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solidFill>
                  <a:srgbClr val="00B0F0"/>
                </a:solidFill>
              </a:rPr>
              <a:t>Población </a:t>
            </a:r>
          </a:p>
          <a:p>
            <a:pPr algn="ctr"/>
            <a:r>
              <a:rPr lang="es-MX" sz="1000" dirty="0" smtClean="0">
                <a:solidFill>
                  <a:srgbClr val="00B0F0"/>
                </a:solidFill>
              </a:rPr>
              <a:t>mujeres</a:t>
            </a:r>
            <a:endParaRPr lang="es-MX" sz="1000" dirty="0">
              <a:solidFill>
                <a:srgbClr val="00B0F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28584" y="695348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solidFill>
                  <a:srgbClr val="00B0F0"/>
                </a:solidFill>
              </a:rPr>
              <a:t>Población </a:t>
            </a:r>
          </a:p>
          <a:p>
            <a:pPr algn="ctr"/>
            <a:r>
              <a:rPr lang="es-MX" sz="1000" dirty="0" smtClean="0">
                <a:solidFill>
                  <a:srgbClr val="00B0F0"/>
                </a:solidFill>
              </a:rPr>
              <a:t>total</a:t>
            </a:r>
            <a:endParaRPr lang="es-MX" sz="1000" dirty="0">
              <a:solidFill>
                <a:srgbClr val="00B0F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695866" y="563382"/>
            <a:ext cx="106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rgbClr val="00B0F0"/>
                </a:solidFill>
              </a:rPr>
              <a:t>Relación </a:t>
            </a:r>
            <a:r>
              <a:rPr lang="es-MX" sz="1000" dirty="0">
                <a:solidFill>
                  <a:srgbClr val="00B0F0"/>
                </a:solidFill>
              </a:rPr>
              <a:t>hombres-mujeres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860032" y="622108"/>
            <a:ext cx="82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rgbClr val="00B0F0"/>
                </a:solidFill>
              </a:rPr>
              <a:t>Edad mediana</a:t>
            </a:r>
            <a:endParaRPr lang="es-MX" sz="1000" dirty="0">
              <a:solidFill>
                <a:srgbClr val="00B0F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04610" y="548681"/>
            <a:ext cx="922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rgbClr val="00B0F0"/>
                </a:solidFill>
              </a:rPr>
              <a:t>personas en edad de dependencia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579617" y="548680"/>
            <a:ext cx="822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rgbClr val="00B0F0"/>
                </a:solidFill>
              </a:rPr>
              <a:t>personas en edad productiva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454337" y="555698"/>
            <a:ext cx="874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rgbClr val="00B0F0"/>
                </a:solidFill>
              </a:rPr>
              <a:t>Razón de dependencia por edad</a:t>
            </a:r>
          </a:p>
        </p:txBody>
      </p:sp>
    </p:spTree>
    <p:extLst>
      <p:ext uri="{BB962C8B-B14F-4D97-AF65-F5344CB8AC3E}">
        <p14:creationId xmlns:p14="http://schemas.microsoft.com/office/powerpoint/2010/main" val="6676165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375047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entury Gothic" pitchFamily="34" charset="0"/>
              </a:rPr>
              <a:t>Incidencia de carencia alimentaria por municipio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836712"/>
            <a:ext cx="5040560" cy="56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4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>
                <a:solidFill>
                  <a:srgbClr val="FFFF00"/>
                </a:solidFill>
                <a:latin typeface="Century Gothic" pitchFamily="34" charset="0"/>
              </a:rPr>
              <a:t>Composición </a:t>
            </a:r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de la población por </a:t>
            </a:r>
            <a:r>
              <a:rPr lang="es-MX" sz="2400" b="1" dirty="0">
                <a:solidFill>
                  <a:srgbClr val="FFFF00"/>
                </a:solidFill>
                <a:latin typeface="Century Gothic" pitchFamily="34" charset="0"/>
              </a:rPr>
              <a:t>edad y </a:t>
            </a:r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sexo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501008"/>
            <a:ext cx="4464174" cy="3268039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251520" y="476672"/>
            <a:ext cx="8640960" cy="322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Pirámide poblacional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define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 "0 a 4 años" 2 "5 a 9 años" 3 "10 a 14 años" 4 "15 a 19 años" 5 "20 a 24 años" 6 "25 a 29 años" 7 "30 a 34 años" 8 "35 a 39 años" 9 "40 a 44 años" 10 "45 a 49 años" 11 "50 a 54 años" 12 "55 a 59 años" 13 "60 a 64 años" 14 "65 a 69 años" 15 "70 a 74 años" 16 "75 a 79 años" 17 "80 a 84 años" 18 "85 y más años"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hombres=(sexo==1)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mujeres=(sexo==3)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collapse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(sum) hombres mujeres [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iw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=factor],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mill_muj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mujeres/1000000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mill_hom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-hombres/1000000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cero=0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bysort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~=999, c(sum hombres sum mujeres) f(%19.2f)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row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col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~=999 , c(sum hombres sum mujeres) f(%19.2f)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row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twoway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(bar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mill_hom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~=999, horizontal) (bar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mill_muj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~=999, horizontal) 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scatter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cero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~=999,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msymbol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(i)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g_edad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mlabcolor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)),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("Nacional")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(-6 "6" -5 "5" -4 "4" -3 "3" -2 "2" -1 "1" 0 1 2 3 4 5 6) 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xtitle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("(millones de habitantes)")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yscale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(off)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ylabel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(,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nogrid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legend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(1 "Hombres" 2 "Mujeres</a:t>
            </a:r>
            <a:r>
              <a:rPr lang="es-MX" sz="1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")) </a:t>
            </a:r>
            <a:r>
              <a:rPr lang="es-MX" sz="10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saving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("C:\EIC2015\Pirámide_poblacional_Edo_33.GPH",replace)</a:t>
            </a:r>
          </a:p>
        </p:txBody>
      </p:sp>
    </p:spTree>
    <p:extLst>
      <p:ext uri="{BB962C8B-B14F-4D97-AF65-F5344CB8AC3E}">
        <p14:creationId xmlns:p14="http://schemas.microsoft.com/office/powerpoint/2010/main" val="368178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" y="317846"/>
            <a:ext cx="8789478" cy="6434417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>
                <a:solidFill>
                  <a:srgbClr val="FFFF00"/>
                </a:solidFill>
                <a:latin typeface="Century Gothic" pitchFamily="34" charset="0"/>
              </a:rPr>
              <a:t>Composición </a:t>
            </a:r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de la población por </a:t>
            </a:r>
            <a:r>
              <a:rPr lang="es-MX" sz="2400" b="1" dirty="0">
                <a:solidFill>
                  <a:srgbClr val="FFFF00"/>
                </a:solidFill>
                <a:latin typeface="Century Gothic" pitchFamily="34" charset="0"/>
              </a:rPr>
              <a:t>edad y </a:t>
            </a:r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sexo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5445224"/>
            <a:ext cx="3946426" cy="7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3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Situación conyugal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02346" y="531438"/>
            <a:ext cx="8662142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Situación conyugal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cd "C:\EIC2015\"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1/9: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shell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rename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Tr_persona0X.dta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Tr_personaX.dta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_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_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define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loop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situa_conyugal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factor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"C:\EIC2015\Tr_persona`1'.dta",clear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save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"C:\EIC2015\TEST_SC_persona`1'.dta",replace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 Situación conyugal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tab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situa_conyugal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iw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=factor]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collapse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(sum)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iw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=factor],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situa_conyugal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situa_conyugal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==.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f_acum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=sum(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f_rel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f_acum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[_N]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fr_acum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=sum(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f_rel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ren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f_rel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f_rel_`1'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mkmat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f_rel_`1'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1/32: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loop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use "C:\eic2015\TEST_SC_persona1.dta",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2/32: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append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"C:\eic2015\TEST_SC_personaX.dta"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s-MX" sz="1000" b="1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SC=(f_rel_1)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2/33: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SC=(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SC,f_rel_X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9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label</a:t>
            </a:r>
            <a:r>
              <a:rPr lang="es-MX" sz="9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define </a:t>
            </a:r>
            <a:r>
              <a:rPr lang="es-MX" sz="9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lang="es-MX" sz="9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 "Casada" 2 "Soltera" 3 "Unión libre" 4 "Separada" 5 "Divorciada" 6 "Viuda" 7 "No especificado"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svmat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SC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1/33: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replace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SCX=SCX*100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1/33: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format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SCX %4.1f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save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"C:\EIC2015\MATRIZ_SC_persona.dta",replace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graph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hbar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(sum) SC1,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blabel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total,format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(%4.1f))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yscale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(off)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("01 Aguascalientes") </a:t>
            </a:r>
            <a:r>
              <a:rPr lang="es-MX" sz="1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saving</a:t>
            </a:r>
            <a:r>
              <a:rPr lang="es-MX" sz="1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("C:\EIC2015\SC_01.GPH",replace)</a:t>
            </a:r>
          </a:p>
        </p:txBody>
      </p:sp>
    </p:spTree>
    <p:extLst>
      <p:ext uri="{BB962C8B-B14F-4D97-AF65-F5344CB8AC3E}">
        <p14:creationId xmlns:p14="http://schemas.microsoft.com/office/powerpoint/2010/main" val="221245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7" y="317847"/>
            <a:ext cx="8926869" cy="6534996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4172" y="87015"/>
            <a:ext cx="84963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Century Gothic" pitchFamily="34" charset="0"/>
              </a:rPr>
              <a:t>Situación conyugal</a:t>
            </a:r>
            <a:endParaRPr lang="es-ES_tradnl" sz="2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5694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2748</Words>
  <Application>Microsoft Office PowerPoint</Application>
  <PresentationFormat>Presentación en pantalla (4:3)</PresentationFormat>
  <Paragraphs>337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extranet</cp:lastModifiedBy>
  <cp:revision>139</cp:revision>
  <dcterms:created xsi:type="dcterms:W3CDTF">2010-01-09T19:00:00Z</dcterms:created>
  <dcterms:modified xsi:type="dcterms:W3CDTF">2016-05-18T14:22:52Z</dcterms:modified>
</cp:coreProperties>
</file>