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2" r:id="rId4"/>
    <p:sldId id="263" r:id="rId5"/>
    <p:sldId id="282" r:id="rId6"/>
    <p:sldId id="283" r:id="rId7"/>
    <p:sldId id="284" r:id="rId8"/>
    <p:sldId id="285" r:id="rId9"/>
    <p:sldId id="266" r:id="rId10"/>
    <p:sldId id="286" r:id="rId11"/>
    <p:sldId id="287" r:id="rId12"/>
    <p:sldId id="288" r:id="rId13"/>
    <p:sldId id="291" r:id="rId14"/>
    <p:sldId id="290" r:id="rId15"/>
    <p:sldId id="289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325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6BA37-9C5E-43A5-A238-5EB50D31467F}" type="datetimeFigureOut">
              <a:rPr lang="es-MX" smtClean="0"/>
              <a:t>17/05/2016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D517F-F8BC-42CB-9600-FA8D0C620B7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3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D517F-F8BC-42CB-9600-FA8D0C620B70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2510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D517F-F8BC-42CB-9600-FA8D0C620B70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414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74BA-68A0-4A28-833B-C8F4A46602D7}" type="datetime1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38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CC2F-8567-4F82-BB20-45088DEEEE2A}" type="datetime1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1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BBBB-F5BD-4C08-8B00-2DE94B48B8E4}" type="datetime1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5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889-3E62-470E-BD66-B978F225BB31}" type="datetime1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0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7F60-ADA8-4EA9-905E-7262FE5C3EBB}" type="datetime1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5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7D822-9687-4590-B6B4-8CEF1BED0DAC}" type="datetime1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F701-4255-496E-AD03-13B6AD49F25C}" type="datetime1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FD18-9C4E-4EF4-9B25-9EF226A21056}" type="datetime1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2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6E97-7423-4770-8282-9CB3E99FCCA4}" type="datetime1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8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6DFF-429B-4EBA-B168-0797B5DEBFD8}" type="datetime1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3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FC03-DB85-41C9-B324-0D85A8325D91}" type="datetime1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7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16DED-5E4C-4040-B2DE-00C2FDFD7F2E}" type="datetime1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39AF2-F153-0F44-8924-60F137D7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0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fz3030.egaderzc.ne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cdorante@itesm.m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38664" y="5240740"/>
            <a:ext cx="5786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2016 </a:t>
            </a:r>
            <a:r>
              <a:rPr lang="es-MX" b="1" dirty="0" err="1" smtClean="0"/>
              <a:t>Mexican</a:t>
            </a:r>
            <a:r>
              <a:rPr lang="es-MX" b="1" dirty="0" smtClean="0"/>
              <a:t> </a:t>
            </a:r>
            <a:r>
              <a:rPr lang="es-MX" b="1" dirty="0" err="1" smtClean="0"/>
              <a:t>Stata</a:t>
            </a:r>
            <a:r>
              <a:rPr lang="es-MX" b="1" dirty="0" smtClean="0"/>
              <a:t> </a:t>
            </a:r>
            <a:r>
              <a:rPr lang="es-MX" b="1" dirty="0" err="1" smtClean="0"/>
              <a:t>Users</a:t>
            </a:r>
            <a:r>
              <a:rPr lang="es-MX" b="1" dirty="0" smtClean="0"/>
              <a:t> Group Meeting</a:t>
            </a:r>
          </a:p>
          <a:p>
            <a:pPr algn="ctr"/>
            <a:r>
              <a:rPr lang="es-MX" dirty="0" err="1" smtClean="0"/>
              <a:t>May</a:t>
            </a:r>
            <a:r>
              <a:rPr lang="es-MX" dirty="0" smtClean="0"/>
              <a:t> </a:t>
            </a:r>
            <a:r>
              <a:rPr lang="es-MX" dirty="0" smtClean="0"/>
              <a:t>17, 2016</a:t>
            </a:r>
            <a:endParaRPr lang="es-MX" dirty="0"/>
          </a:p>
        </p:txBody>
      </p:sp>
      <p:sp>
        <p:nvSpPr>
          <p:cNvPr id="4" name="TextBox 3"/>
          <p:cNvSpPr txBox="1"/>
          <p:nvPr/>
        </p:nvSpPr>
        <p:spPr>
          <a:xfrm>
            <a:off x="2479343" y="4285397"/>
            <a:ext cx="36956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Carlos Alberto Dorantes Dosamantes</a:t>
            </a:r>
          </a:p>
          <a:p>
            <a:r>
              <a:rPr lang="es-MX" i="1" dirty="0" err="1" smtClean="0"/>
              <a:t>Accounting</a:t>
            </a:r>
            <a:r>
              <a:rPr lang="es-MX" i="1" dirty="0" smtClean="0"/>
              <a:t> and Finance Department</a:t>
            </a:r>
          </a:p>
          <a:p>
            <a:r>
              <a:rPr lang="es-MX" i="1" dirty="0" smtClean="0"/>
              <a:t>Monterrey </a:t>
            </a:r>
            <a:r>
              <a:rPr lang="es-MX" i="1" dirty="0" err="1" smtClean="0"/>
              <a:t>Tech</a:t>
            </a:r>
            <a:r>
              <a:rPr lang="es-MX" i="1" dirty="0" smtClean="0"/>
              <a:t>, Querétaro Campus</a:t>
            </a:r>
            <a:endParaRPr lang="es-MX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93216" y="1263655"/>
            <a:ext cx="5665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err="1" smtClean="0"/>
              <a:t>Programming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Financial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Models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with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Stata</a:t>
            </a:r>
            <a:r>
              <a:rPr lang="es-MX" sz="2000" b="1" dirty="0" smtClean="0"/>
              <a:t> and Excel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219255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750498"/>
          </a:xfrm>
        </p:spPr>
        <p:txBody>
          <a:bodyPr/>
          <a:lstStyle/>
          <a:p>
            <a:r>
              <a:rPr lang="es-MX" sz="3600" dirty="0" err="1" smtClean="0"/>
              <a:t>Example</a:t>
            </a:r>
            <a:r>
              <a:rPr lang="es-MX" sz="3600" dirty="0" smtClean="0"/>
              <a:t> 2 – SPROFIN – </a:t>
            </a:r>
            <a:r>
              <a:rPr lang="es-MX" sz="3600" dirty="0" err="1" smtClean="0"/>
              <a:t>Using</a:t>
            </a:r>
            <a:r>
              <a:rPr lang="es-MX" sz="3600" dirty="0" smtClean="0"/>
              <a:t>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backtest</a:t>
            </a:r>
            <a:r>
              <a:rPr lang="es-MX" sz="3600" dirty="0" smtClean="0"/>
              <a:t> </a:t>
            </a:r>
            <a:r>
              <a:rPr lang="es-MX" sz="3600" dirty="0" err="1" smtClean="0"/>
              <a:t>command</a:t>
            </a:r>
            <a:endParaRPr lang="es-MX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822483"/>
            <a:ext cx="845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endParaRPr lang="es-MX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77758"/>
            <a:ext cx="857465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*1) CONFIGURATION COMMANDS: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cd "C:\Users\Alberto\Dropbox\201611\FZ3030\WSolutions\W6"</a:t>
            </a: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clear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dirty="0"/>
              <a:t>*2) </a:t>
            </a:r>
            <a:r>
              <a:rPr lang="es-MX" dirty="0" smtClean="0"/>
              <a:t>COMMAND(S) </a:t>
            </a:r>
            <a:r>
              <a:rPr lang="es-MX" dirty="0"/>
              <a:t>TO GET THE </a:t>
            </a:r>
            <a:r>
              <a:rPr lang="es-MX" dirty="0" smtClean="0"/>
              <a:t>DATA (Online data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Yahoo</a:t>
            </a:r>
            <a:r>
              <a:rPr lang="es-MX" dirty="0" smtClean="0"/>
              <a:t> Finance!)</a:t>
            </a:r>
            <a:endParaRPr lang="es-MX" dirty="0"/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returnsyh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ALPEKA.MX BIMBOA.MX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GRUMAB.MX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///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(1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(1)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fy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(2012) lm(12)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ld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(31)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(2016)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frequency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(m)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price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adjclose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s-MX" dirty="0" smtClean="0"/>
              <a:t>*</a:t>
            </a:r>
            <a:r>
              <a:rPr lang="es-MX" dirty="0"/>
              <a:t>3) COMMANDS TO MANIPULATE DATA</a:t>
            </a: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drop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vol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*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matrix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W1=(0.3\0.3\0.4)</a:t>
            </a:r>
          </a:p>
          <a:p>
            <a:endParaRPr lang="es-MX" dirty="0" smtClean="0"/>
          </a:p>
          <a:p>
            <a:r>
              <a:rPr lang="es-MX" dirty="0" smtClean="0"/>
              <a:t>* </a:t>
            </a:r>
            <a:r>
              <a:rPr lang="es-MX" dirty="0"/>
              <a:t>4) SCRIPT FOR THE CORE PROCESSING OF FINANCIAL MODEL:</a:t>
            </a:r>
          </a:p>
          <a:p>
            <a:r>
              <a:rPr lang="es-MX" dirty="0"/>
              <a:t> </a:t>
            </a:r>
            <a:r>
              <a:rPr lang="es-MX" dirty="0" err="1"/>
              <a:t>discard</a:t>
            </a:r>
            <a:r>
              <a:rPr lang="es-MX" dirty="0"/>
              <a:t> 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backtest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_*, 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w(W1)</a:t>
            </a:r>
          </a:p>
          <a:p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dirty="0"/>
              <a:t>* 5) COMMANDS TO DISPLAY THE RESULT: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holding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portfolio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: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r(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retport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2635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750498"/>
          </a:xfrm>
        </p:spPr>
        <p:txBody>
          <a:bodyPr/>
          <a:lstStyle/>
          <a:p>
            <a:r>
              <a:rPr lang="es-MX" sz="3600" dirty="0" err="1" smtClean="0"/>
              <a:t>Example</a:t>
            </a:r>
            <a:r>
              <a:rPr lang="es-MX" sz="3600" dirty="0" smtClean="0"/>
              <a:t> 3 – SPROFIN – Portfolio </a:t>
            </a:r>
            <a:r>
              <a:rPr lang="es-MX" sz="3600" dirty="0" err="1" smtClean="0"/>
              <a:t>strategy</a:t>
            </a:r>
            <a:r>
              <a:rPr lang="es-MX" sz="3600" dirty="0" smtClean="0"/>
              <a:t> </a:t>
            </a:r>
            <a:r>
              <a:rPr lang="es-MX" sz="3600" dirty="0" err="1" smtClean="0"/>
              <a:t>based</a:t>
            </a:r>
            <a:r>
              <a:rPr lang="es-MX" sz="3600" dirty="0" smtClean="0"/>
              <a:t> </a:t>
            </a:r>
            <a:r>
              <a:rPr lang="es-MX" sz="3600" dirty="0" err="1" smtClean="0"/>
              <a:t>on</a:t>
            </a:r>
            <a:r>
              <a:rPr lang="es-MX" sz="3600" dirty="0" smtClean="0"/>
              <a:t> CAPM </a:t>
            </a:r>
            <a:r>
              <a:rPr lang="es-MX" sz="3600" dirty="0" err="1" smtClean="0"/>
              <a:t>alpha</a:t>
            </a:r>
            <a:endParaRPr lang="es-MX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822483"/>
            <a:ext cx="845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endParaRPr lang="es-MX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82589"/>
            <a:ext cx="85746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dire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="C:\Users\Alberto\Dropbox\201611\FZ3030\WSolutions\W8"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excel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="templateW8.xlsx"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cd "`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dire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'“</a:t>
            </a:r>
          </a:p>
          <a:p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getdata1 "`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excel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'" 1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datos_stocks.dta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</a:t>
            </a:r>
          </a:p>
          <a:p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back_month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(2014m12)</a:t>
            </a:r>
          </a:p>
          <a:p>
            <a:endParaRPr lang="es-MX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calculate_capms.do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back_month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</a:t>
            </a:r>
          </a:p>
          <a:p>
            <a:endParaRPr lang="es-MX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putexcel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B1=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matrix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RES,names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using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templatew8,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sheet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tickers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modify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select_stocks.do "`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excel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'"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tickers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 1</a:t>
            </a: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cmline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r_*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period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&lt;=`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back_month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',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maxweight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(0.20)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rfrate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(0.0020)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noshort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matrix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w=r(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wop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backtest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p_adjclose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_*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period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&gt;`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back_month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 &amp;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period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&lt;=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(2015m12),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weights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(w)</a:t>
            </a:r>
          </a:p>
          <a:p>
            <a:endParaRPr lang="es-MX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holding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period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portfolio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during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2015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was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"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R_port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168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750498"/>
          </a:xfrm>
        </p:spPr>
        <p:txBody>
          <a:bodyPr/>
          <a:lstStyle/>
          <a:p>
            <a:r>
              <a:rPr lang="es-MX" sz="3600" dirty="0" smtClean="0"/>
              <a:t>getdata1.do – Script to </a:t>
            </a:r>
            <a:r>
              <a:rPr lang="es-MX" sz="3600" dirty="0" err="1" smtClean="0"/>
              <a:t>read</a:t>
            </a:r>
            <a:r>
              <a:rPr lang="es-MX" sz="3600" dirty="0" smtClean="0"/>
              <a:t> online data </a:t>
            </a:r>
            <a:r>
              <a:rPr lang="es-MX" sz="3600" dirty="0" err="1" smtClean="0"/>
              <a:t>based</a:t>
            </a:r>
            <a:r>
              <a:rPr lang="es-MX" sz="3600" dirty="0" smtClean="0"/>
              <a:t> </a:t>
            </a:r>
            <a:r>
              <a:rPr lang="es-MX" sz="3600" dirty="0" err="1" smtClean="0"/>
              <a:t>on</a:t>
            </a:r>
            <a:r>
              <a:rPr lang="es-MX" sz="3600" dirty="0" smtClean="0"/>
              <a:t> </a:t>
            </a:r>
            <a:r>
              <a:rPr lang="es-MX" sz="3600" dirty="0" err="1" smtClean="0"/>
              <a:t>an</a:t>
            </a:r>
            <a:r>
              <a:rPr lang="es-MX" sz="3600" dirty="0" smtClean="0"/>
              <a:t> Excel file</a:t>
            </a:r>
            <a:endParaRPr lang="es-MX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116397"/>
            <a:ext cx="845388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clear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set more off</a:t>
            </a:r>
          </a:p>
          <a:p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import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excel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using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"`1'",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sheet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("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parameters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firstrow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clear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=`2'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fm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fm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lm=lm[`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freq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freq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sheet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sheet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nn</a:t>
            </a:r>
            <a:r>
              <a:rPr lang="es-MX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import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excel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using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`1',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sheet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("`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sheet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'")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firstrow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clear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levelsof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ticker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local(lista)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clean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numw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count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`lista</a:t>
            </a:r>
            <a:r>
              <a:rPr lang="es-MX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import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excel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using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`1',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sheet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("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rf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firstrow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clear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levelsof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Rf, </a:t>
            </a:r>
            <a:r>
              <a:rPr lang="es-MX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local(</a:t>
            </a:r>
            <a:r>
              <a:rPr lang="es-MX" sz="16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rf</a:t>
            </a:r>
            <a:r>
              <a:rPr lang="es-MX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es-MX" sz="16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clean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returnsyh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`lista',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fm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fm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') lm(`lm')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ld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frequency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freq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') 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price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</a:t>
            </a:r>
            <a:r>
              <a:rPr lang="es-MX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3245429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750498"/>
          </a:xfrm>
        </p:spPr>
        <p:txBody>
          <a:bodyPr/>
          <a:lstStyle/>
          <a:p>
            <a:r>
              <a:rPr lang="es-MX" sz="3600" dirty="0" err="1" smtClean="0"/>
              <a:t>Commands</a:t>
            </a:r>
            <a:r>
              <a:rPr lang="es-MX" sz="3600" dirty="0" smtClean="0"/>
              <a:t> </a:t>
            </a:r>
            <a:r>
              <a:rPr lang="es-MX" sz="3600" dirty="0" err="1" smtClean="0"/>
              <a:t>from</a:t>
            </a:r>
            <a:r>
              <a:rPr lang="es-MX" sz="3600" dirty="0" smtClean="0"/>
              <a:t> </a:t>
            </a:r>
            <a:r>
              <a:rPr lang="es-MX" sz="3600" dirty="0" err="1" smtClean="0"/>
              <a:t>mvport</a:t>
            </a:r>
            <a:r>
              <a:rPr lang="es-MX" sz="3600" dirty="0" smtClean="0"/>
              <a:t> v2 are </a:t>
            </a:r>
            <a:r>
              <a:rPr lang="es-MX" sz="3600" dirty="0" err="1" smtClean="0"/>
              <a:t>useful</a:t>
            </a:r>
            <a:r>
              <a:rPr lang="es-MX" sz="3600" dirty="0" smtClean="0"/>
              <a:t> </a:t>
            </a:r>
            <a:r>
              <a:rPr lang="es-MX" sz="3600" dirty="0" err="1" smtClean="0"/>
              <a:t>for</a:t>
            </a:r>
            <a:r>
              <a:rPr lang="es-MX" sz="3600" dirty="0" smtClean="0"/>
              <a:t> Portfolio </a:t>
            </a:r>
            <a:r>
              <a:rPr lang="es-MX" sz="3600" dirty="0" err="1" smtClean="0"/>
              <a:t>optimization</a:t>
            </a:r>
            <a:endParaRPr lang="es-MX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116397"/>
            <a:ext cx="845388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returnsyh</a:t>
            </a:r>
            <a:r>
              <a:rPr lang="en-US" sz="1600" dirty="0"/>
              <a:t> - gets prices and calculate returns of one or more tickers from Yahoo Finance </a:t>
            </a:r>
            <a:endParaRPr lang="en-US" sz="1600" dirty="0" smtClean="0"/>
          </a:p>
          <a:p>
            <a:r>
              <a:rPr lang="en-US" sz="1600" b="1" dirty="0" err="1" smtClean="0"/>
              <a:t>meanrets</a:t>
            </a:r>
            <a:r>
              <a:rPr lang="en-US" sz="1600" b="1" dirty="0" smtClean="0"/>
              <a:t> </a:t>
            </a:r>
            <a:r>
              <a:rPr lang="en-US" sz="1600" dirty="0"/>
              <a:t>- estimates the expected return of different stocks/instruments </a:t>
            </a:r>
            <a:endParaRPr lang="en-US" sz="1600" dirty="0" smtClean="0"/>
          </a:p>
          <a:p>
            <a:r>
              <a:rPr lang="en-US" sz="1600" b="1" dirty="0" err="1" smtClean="0"/>
              <a:t>varrets</a:t>
            </a:r>
            <a:r>
              <a:rPr lang="en-US" sz="1600" b="1" dirty="0" smtClean="0"/>
              <a:t> </a:t>
            </a:r>
            <a:r>
              <a:rPr lang="en-US" sz="1600" dirty="0"/>
              <a:t>- estimates the expected variance-covariance matrix of returns </a:t>
            </a:r>
            <a:endParaRPr lang="en-US" sz="1600" dirty="0" smtClean="0"/>
          </a:p>
          <a:p>
            <a:r>
              <a:rPr lang="en-US" sz="1600" b="1" dirty="0" err="1" smtClean="0"/>
              <a:t>gmvport</a:t>
            </a:r>
            <a:r>
              <a:rPr lang="en-US" sz="1600" dirty="0" smtClean="0"/>
              <a:t> </a:t>
            </a:r>
            <a:r>
              <a:rPr lang="en-US" sz="1600" dirty="0"/>
              <a:t>- calculates the global minimum variance portfolio </a:t>
            </a:r>
            <a:endParaRPr lang="en-US" sz="1600" dirty="0" smtClean="0"/>
          </a:p>
          <a:p>
            <a:r>
              <a:rPr lang="en-US" sz="1600" b="1" dirty="0" err="1" smtClean="0"/>
              <a:t>mvport</a:t>
            </a:r>
            <a:r>
              <a:rPr lang="en-US" sz="1600" dirty="0" smtClean="0"/>
              <a:t> </a:t>
            </a:r>
            <a:r>
              <a:rPr lang="en-US" sz="1600" dirty="0"/>
              <a:t>- estimates the minimum variance given a specific required return </a:t>
            </a:r>
            <a:endParaRPr lang="en-US" sz="1600" dirty="0" smtClean="0"/>
          </a:p>
          <a:p>
            <a:r>
              <a:rPr lang="en-US" sz="1600" b="1" dirty="0" err="1" smtClean="0"/>
              <a:t>ovport</a:t>
            </a:r>
            <a:r>
              <a:rPr lang="en-US" sz="1600" dirty="0" smtClean="0"/>
              <a:t> </a:t>
            </a:r>
            <a:r>
              <a:rPr lang="en-US" sz="1600" dirty="0"/>
              <a:t>- estimates the optimal/tangency portfolio variance given a specific risk-free rate </a:t>
            </a:r>
            <a:endParaRPr lang="en-US" sz="1600" dirty="0" smtClean="0"/>
          </a:p>
          <a:p>
            <a:r>
              <a:rPr lang="en-US" sz="1600" b="1" dirty="0" err="1" smtClean="0"/>
              <a:t>efrontier</a:t>
            </a:r>
            <a:r>
              <a:rPr lang="en-US" sz="1600" dirty="0" smtClean="0"/>
              <a:t> </a:t>
            </a:r>
            <a:r>
              <a:rPr lang="en-US" sz="1600" dirty="0"/>
              <a:t>- estimates a list of portfolios that lie on the efficient frontier </a:t>
            </a:r>
            <a:endParaRPr lang="en-US" sz="1600" dirty="0" smtClean="0"/>
          </a:p>
          <a:p>
            <a:r>
              <a:rPr lang="en-US" sz="1600" b="1" dirty="0" err="1" smtClean="0"/>
              <a:t>cmline</a:t>
            </a:r>
            <a:r>
              <a:rPr lang="en-US" sz="1600" dirty="0" smtClean="0"/>
              <a:t> </a:t>
            </a:r>
            <a:r>
              <a:rPr lang="en-US" sz="1600" dirty="0"/>
              <a:t>- estimates the capital market line, that is the efficient frontier after adding a risk-free rate to a portfolio. </a:t>
            </a:r>
            <a:endParaRPr lang="en-US" sz="1600" dirty="0" smtClean="0"/>
          </a:p>
          <a:p>
            <a:r>
              <a:rPr lang="en-US" sz="1600" b="1" dirty="0" err="1" smtClean="0"/>
              <a:t>simport</a:t>
            </a:r>
            <a:r>
              <a:rPr lang="en-US" sz="1600" dirty="0" smtClean="0"/>
              <a:t> </a:t>
            </a:r>
            <a:r>
              <a:rPr lang="en-US" sz="1600" dirty="0"/>
              <a:t>- simulates random feasible portfolios </a:t>
            </a:r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 err="1"/>
              <a:t>meanrets</a:t>
            </a:r>
            <a:r>
              <a:rPr lang="en-US" sz="1600" dirty="0"/>
              <a:t> and the </a:t>
            </a:r>
            <a:r>
              <a:rPr lang="en-US" sz="1600" dirty="0" err="1"/>
              <a:t>varrets</a:t>
            </a:r>
            <a:r>
              <a:rPr lang="en-US" sz="1600" dirty="0"/>
              <a:t> commands can do the traditional estimation according to Portfolio Theory or use the Exponential Weighted Moving Average (EWMA) model to estimate expected return and variance-covariance matrix The optimization commands have the following functionalities: Restrictions for minimum and/or maximum weights for each instrument are allowed EWMA model for expected returns and variance-covariance matrix is allowed. Customized vector and/or variance-covariance matrix can also be used. </a:t>
            </a:r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/>
              <a:t>following commands were added to the package: </a:t>
            </a:r>
            <a:endParaRPr lang="en-US" sz="1600" dirty="0" smtClean="0"/>
          </a:p>
          <a:p>
            <a:r>
              <a:rPr lang="en-US" sz="1600" b="1" dirty="0" err="1" smtClean="0"/>
              <a:t>holdingret</a:t>
            </a:r>
            <a:r>
              <a:rPr lang="en-US" sz="1600" dirty="0" smtClean="0"/>
              <a:t> </a:t>
            </a:r>
            <a:r>
              <a:rPr lang="en-US" sz="1600" dirty="0"/>
              <a:t>- estimates the buy-and-hold return of an instrument over a period </a:t>
            </a:r>
            <a:endParaRPr lang="en-US" sz="1600" dirty="0" smtClean="0"/>
          </a:p>
          <a:p>
            <a:r>
              <a:rPr lang="en-US" sz="1600" b="1" dirty="0" err="1" smtClean="0"/>
              <a:t>backtest</a:t>
            </a:r>
            <a:r>
              <a:rPr lang="en-US" sz="1600" dirty="0" smtClean="0"/>
              <a:t> </a:t>
            </a:r>
            <a:r>
              <a:rPr lang="en-US" sz="1600" dirty="0"/>
              <a:t>- </a:t>
            </a:r>
            <a:r>
              <a:rPr lang="en-US" sz="1600" dirty="0" err="1"/>
              <a:t>backtest</a:t>
            </a:r>
            <a:r>
              <a:rPr lang="en-US" sz="1600" dirty="0"/>
              <a:t> portfolio returns over a period </a:t>
            </a:r>
            <a:endParaRPr lang="es-MX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966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750498"/>
          </a:xfrm>
        </p:spPr>
        <p:txBody>
          <a:bodyPr/>
          <a:lstStyle/>
          <a:p>
            <a:r>
              <a:rPr lang="es-MX" sz="3600" dirty="0" smtClean="0"/>
              <a:t> SPROFIN –  </a:t>
            </a:r>
            <a:r>
              <a:rPr lang="es-MX" sz="3600" dirty="0" err="1" smtClean="0"/>
              <a:t>Other</a:t>
            </a:r>
            <a:r>
              <a:rPr lang="es-MX" sz="3600" dirty="0" smtClean="0"/>
              <a:t> </a:t>
            </a:r>
            <a:r>
              <a:rPr lang="es-MX" sz="3600" dirty="0" err="1" smtClean="0"/>
              <a:t>financial</a:t>
            </a:r>
            <a:r>
              <a:rPr lang="es-MX" sz="3600" dirty="0" smtClean="0"/>
              <a:t> </a:t>
            </a:r>
            <a:r>
              <a:rPr lang="es-MX" sz="3600" dirty="0" err="1" smtClean="0"/>
              <a:t>models</a:t>
            </a:r>
            <a:r>
              <a:rPr lang="es-MX" sz="3600" dirty="0" smtClean="0"/>
              <a:t> </a:t>
            </a:r>
            <a:r>
              <a:rPr lang="es-MX" sz="3600" dirty="0" err="1" smtClean="0"/>
              <a:t>used</a:t>
            </a:r>
            <a:r>
              <a:rPr lang="es-MX" sz="36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822483"/>
            <a:ext cx="845388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Valuating an </a:t>
            </a:r>
            <a:r>
              <a:rPr lang="en-US" sz="2400" dirty="0" smtClean="0"/>
              <a:t>Call and a Put option </a:t>
            </a:r>
            <a:r>
              <a:rPr lang="en-US" sz="2400" dirty="0"/>
              <a:t>using a </a:t>
            </a:r>
            <a:r>
              <a:rPr lang="en-US" sz="2400" dirty="0" err="1"/>
              <a:t>Multiperiod</a:t>
            </a:r>
            <a:r>
              <a:rPr lang="en-US" sz="2400" dirty="0"/>
              <a:t> Binomial Model and Monte Carlo </a:t>
            </a:r>
            <a:r>
              <a:rPr lang="en-US" sz="2400" dirty="0" smtClean="0"/>
              <a:t>simulation</a:t>
            </a:r>
          </a:p>
          <a:p>
            <a:r>
              <a:rPr lang="en-US" sz="2400" dirty="0"/>
              <a:t>Valuating an Call and a Put option using </a:t>
            </a:r>
            <a:r>
              <a:rPr lang="en-US" sz="2400" dirty="0" smtClean="0"/>
              <a:t>Black-Scholes model</a:t>
            </a:r>
          </a:p>
          <a:p>
            <a:r>
              <a:rPr lang="en-US" sz="2400" dirty="0" smtClean="0"/>
              <a:t>Fundamental analysis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82589"/>
            <a:ext cx="8574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8041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Wrap</a:t>
            </a:r>
            <a:r>
              <a:rPr lang="es-MX" dirty="0" smtClean="0"/>
              <a:t>-up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5362"/>
            <a:ext cx="8229600" cy="4525963"/>
          </a:xfrm>
        </p:spPr>
        <p:txBody>
          <a:bodyPr/>
          <a:lstStyle/>
          <a:p>
            <a:r>
              <a:rPr lang="es-MX" dirty="0" smtClean="0"/>
              <a:t>SPROFIN has </a:t>
            </a:r>
            <a:r>
              <a:rPr lang="es-MX" dirty="0" err="1" smtClean="0"/>
              <a:t>been</a:t>
            </a:r>
            <a:r>
              <a:rPr lang="es-MX" dirty="0" smtClean="0"/>
              <a:t> </a:t>
            </a:r>
            <a:r>
              <a:rPr lang="es-MX" dirty="0" err="1" smtClean="0"/>
              <a:t>useful</a:t>
            </a:r>
            <a:r>
              <a:rPr lang="es-MX" dirty="0" smtClean="0"/>
              <a:t> to </a:t>
            </a:r>
            <a:r>
              <a:rPr lang="es-MX" dirty="0" err="1" smtClean="0"/>
              <a:t>teach</a:t>
            </a:r>
            <a:r>
              <a:rPr lang="es-MX" dirty="0" smtClean="0"/>
              <a:t> </a:t>
            </a:r>
            <a:r>
              <a:rPr lang="es-MX" dirty="0" err="1" smtClean="0"/>
              <a:t>business</a:t>
            </a:r>
            <a:r>
              <a:rPr lang="es-MX" dirty="0" smtClean="0"/>
              <a:t> </a:t>
            </a:r>
            <a:r>
              <a:rPr lang="es-MX" dirty="0" err="1" smtClean="0"/>
              <a:t>student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to </a:t>
            </a:r>
            <a:r>
              <a:rPr lang="es-MX" dirty="0" err="1" smtClean="0"/>
              <a:t>program</a:t>
            </a:r>
            <a:r>
              <a:rPr lang="es-MX" dirty="0" smtClean="0"/>
              <a:t> </a:t>
            </a:r>
            <a:r>
              <a:rPr lang="es-MX" dirty="0" err="1" smtClean="0"/>
              <a:t>financial</a:t>
            </a:r>
            <a:r>
              <a:rPr lang="es-MX" dirty="0" smtClean="0"/>
              <a:t> </a:t>
            </a:r>
            <a:r>
              <a:rPr lang="es-MX" dirty="0" err="1" smtClean="0"/>
              <a:t>models</a:t>
            </a:r>
            <a:endParaRPr lang="es-MX" dirty="0" smtClean="0"/>
          </a:p>
          <a:p>
            <a:r>
              <a:rPr lang="es-MX" dirty="0" smtClean="0"/>
              <a:t>SPROFIN has </a:t>
            </a:r>
            <a:r>
              <a:rPr lang="es-MX" dirty="0" err="1" smtClean="0"/>
              <a:t>been</a:t>
            </a:r>
            <a:r>
              <a:rPr lang="es-MX" dirty="0" smtClean="0"/>
              <a:t> </a:t>
            </a:r>
            <a:r>
              <a:rPr lang="es-MX" dirty="0" err="1" smtClean="0"/>
              <a:t>useful</a:t>
            </a:r>
            <a:r>
              <a:rPr lang="es-MX" dirty="0" smtClean="0"/>
              <a:t> to </a:t>
            </a:r>
            <a:r>
              <a:rPr lang="es-MX" dirty="0" err="1" smtClean="0"/>
              <a:t>teach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to </a:t>
            </a:r>
            <a:r>
              <a:rPr lang="es-MX" dirty="0" err="1" smtClean="0"/>
              <a:t>write</a:t>
            </a:r>
            <a:r>
              <a:rPr lang="es-MX" dirty="0" smtClean="0"/>
              <a:t> </a:t>
            </a:r>
            <a:r>
              <a:rPr lang="es-MX" dirty="0" err="1" smtClean="0"/>
              <a:t>Stata</a:t>
            </a:r>
            <a:r>
              <a:rPr lang="es-MX" dirty="0" smtClean="0"/>
              <a:t> </a:t>
            </a:r>
            <a:r>
              <a:rPr lang="es-MX" dirty="0" err="1" smtClean="0"/>
              <a:t>commands</a:t>
            </a:r>
            <a:endParaRPr lang="es-MX" dirty="0" smtClean="0"/>
          </a:p>
          <a:p>
            <a:r>
              <a:rPr lang="es-MX" dirty="0" err="1" smtClean="0"/>
              <a:t>Teaching</a:t>
            </a:r>
            <a:r>
              <a:rPr lang="es-MX" dirty="0" smtClean="0"/>
              <a:t> </a:t>
            </a:r>
            <a:r>
              <a:rPr lang="es-MX" dirty="0" err="1" smtClean="0"/>
              <a:t>method</a:t>
            </a:r>
            <a:r>
              <a:rPr lang="es-MX" dirty="0" smtClean="0"/>
              <a:t> </a:t>
            </a:r>
            <a:r>
              <a:rPr lang="es-MX" dirty="0" err="1" smtClean="0"/>
              <a:t>based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Workshops and real online data has </a:t>
            </a:r>
            <a:r>
              <a:rPr lang="es-MX" dirty="0" err="1" smtClean="0"/>
              <a:t>been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useful</a:t>
            </a:r>
            <a:r>
              <a:rPr lang="es-MX" dirty="0" smtClean="0"/>
              <a:t> to </a:t>
            </a:r>
            <a:r>
              <a:rPr lang="es-MX" dirty="0" err="1" smtClean="0"/>
              <a:t>teach</a:t>
            </a:r>
            <a:r>
              <a:rPr lang="es-MX" dirty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to </a:t>
            </a:r>
            <a:r>
              <a:rPr lang="es-MX" dirty="0" err="1" smtClean="0"/>
              <a:t>program</a:t>
            </a:r>
            <a:endParaRPr lang="es-MX" dirty="0" smtClean="0"/>
          </a:p>
          <a:p>
            <a:r>
              <a:rPr lang="es-MX" dirty="0" err="1" smtClean="0"/>
              <a:t>Details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course</a:t>
            </a:r>
            <a:r>
              <a:rPr lang="es-MX" dirty="0" smtClean="0"/>
              <a:t> can be </a:t>
            </a:r>
            <a:r>
              <a:rPr lang="es-MX" dirty="0" err="1" smtClean="0"/>
              <a:t>found</a:t>
            </a:r>
            <a:r>
              <a:rPr lang="es-MX" dirty="0" smtClean="0"/>
              <a:t> at: </a:t>
            </a:r>
            <a:r>
              <a:rPr lang="es-MX" dirty="0" smtClean="0">
                <a:hlinkClick r:id="rId2"/>
              </a:rPr>
              <a:t>http://fz3030.egaderzc.net</a:t>
            </a:r>
            <a:endParaRPr lang="es-MX" dirty="0" smtClean="0"/>
          </a:p>
          <a:p>
            <a:endParaRPr lang="es-MX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70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Thanks</a:t>
            </a:r>
            <a:r>
              <a:rPr lang="es-MX" dirty="0" smtClean="0"/>
              <a:t>!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704"/>
            <a:ext cx="8229600" cy="5031459"/>
          </a:xfrm>
        </p:spPr>
        <p:txBody>
          <a:bodyPr/>
          <a:lstStyle/>
          <a:p>
            <a:pPr marL="0" indent="0">
              <a:buNone/>
            </a:pPr>
            <a:r>
              <a:rPr lang="es-MX" dirty="0" err="1" smtClean="0"/>
              <a:t>You</a:t>
            </a:r>
            <a:r>
              <a:rPr lang="es-MX" dirty="0" smtClean="0"/>
              <a:t> can </a:t>
            </a:r>
            <a:r>
              <a:rPr lang="es-MX" dirty="0" err="1" smtClean="0"/>
              <a:t>reach</a:t>
            </a:r>
            <a:r>
              <a:rPr lang="es-MX" dirty="0" smtClean="0"/>
              <a:t> me at:</a:t>
            </a:r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cdorante@itesm.mx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Alberto Dorantes Dosamantes</a:t>
            </a:r>
          </a:p>
          <a:p>
            <a:pPr marL="0" indent="0">
              <a:buNone/>
            </a:pPr>
            <a:r>
              <a:rPr lang="es-MX" dirty="0" err="1" smtClean="0"/>
              <a:t>Professor</a:t>
            </a:r>
            <a:r>
              <a:rPr lang="es-MX" dirty="0" smtClean="0"/>
              <a:t> at Monterrey </a:t>
            </a:r>
            <a:r>
              <a:rPr lang="es-MX" dirty="0" err="1" smtClean="0"/>
              <a:t>Tech</a:t>
            </a:r>
            <a:r>
              <a:rPr lang="es-MX" dirty="0" smtClean="0"/>
              <a:t>, </a:t>
            </a:r>
            <a:r>
              <a:rPr lang="es-MX" dirty="0" err="1" smtClean="0"/>
              <a:t>Accounting</a:t>
            </a:r>
            <a:r>
              <a:rPr lang="es-MX" dirty="0" smtClean="0"/>
              <a:t> and Finance Department, </a:t>
            </a:r>
            <a:r>
              <a:rPr lang="es-MX" dirty="0" smtClean="0"/>
              <a:t>Querétaro Campus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9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28"/>
            <a:ext cx="8229600" cy="530421"/>
          </a:xfrm>
        </p:spPr>
        <p:txBody>
          <a:bodyPr/>
          <a:lstStyle/>
          <a:p>
            <a:r>
              <a:rPr lang="es-MX" dirty="0" err="1" smtClean="0"/>
              <a:t>Introduction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4639"/>
            <a:ext cx="8229600" cy="5470920"/>
          </a:xfrm>
        </p:spPr>
        <p:txBody>
          <a:bodyPr/>
          <a:lstStyle/>
          <a:p>
            <a:r>
              <a:rPr lang="en-US" sz="2400" dirty="0" smtClean="0"/>
              <a:t>Stata </a:t>
            </a:r>
            <a:r>
              <a:rPr lang="en-US" sz="2400" dirty="0"/>
              <a:t>is </a:t>
            </a:r>
            <a:r>
              <a:rPr lang="en-US" sz="2400" dirty="0" smtClean="0"/>
              <a:t>a robust alternative </a:t>
            </a:r>
            <a:r>
              <a:rPr lang="en-US" sz="2400" dirty="0"/>
              <a:t>for </a:t>
            </a:r>
            <a:r>
              <a:rPr lang="en-US" sz="2400" dirty="0" smtClean="0"/>
              <a:t>quantitative financial </a:t>
            </a:r>
            <a:r>
              <a:rPr lang="en-US" sz="2400" dirty="0"/>
              <a:t>analysts who have little or no experience in </a:t>
            </a:r>
            <a:r>
              <a:rPr lang="en-US" sz="2400" dirty="0" smtClean="0"/>
              <a:t>programming</a:t>
            </a:r>
          </a:p>
          <a:p>
            <a:r>
              <a:rPr lang="en-US" sz="2400" dirty="0" smtClean="0"/>
              <a:t>Although </a:t>
            </a:r>
            <a:r>
              <a:rPr lang="en-US" sz="2400" dirty="0"/>
              <a:t>Stata does not offer a great variety of user commands for </a:t>
            </a:r>
            <a:r>
              <a:rPr lang="en-US" sz="2400" dirty="0" smtClean="0"/>
              <a:t>quantitative financial analysis, </a:t>
            </a:r>
            <a:r>
              <a:rPr lang="en-US" sz="2400" dirty="0"/>
              <a:t>it offers a great variety of econometric models that can be applied to any financial </a:t>
            </a:r>
            <a:r>
              <a:rPr lang="en-US" sz="2400" dirty="0" smtClean="0"/>
              <a:t>model. </a:t>
            </a:r>
          </a:p>
          <a:p>
            <a:r>
              <a:rPr lang="es-MX" sz="2400" dirty="0" smtClean="0"/>
              <a:t>Interfaces </a:t>
            </a:r>
            <a:r>
              <a:rPr lang="es-MX" sz="2400" dirty="0" err="1" smtClean="0"/>
              <a:t>between</a:t>
            </a:r>
            <a:r>
              <a:rPr lang="es-MX" sz="2400" dirty="0" smtClean="0"/>
              <a:t> </a:t>
            </a:r>
            <a:r>
              <a:rPr lang="es-MX" sz="2400" dirty="0" err="1" smtClean="0"/>
              <a:t>Stata</a:t>
            </a:r>
            <a:r>
              <a:rPr lang="es-MX" sz="2400" dirty="0" smtClean="0"/>
              <a:t> and Excel are </a:t>
            </a:r>
            <a:r>
              <a:rPr lang="es-MX" sz="2400" dirty="0" err="1" smtClean="0"/>
              <a:t>easy</a:t>
            </a:r>
            <a:r>
              <a:rPr lang="es-MX" sz="2400" dirty="0" smtClean="0"/>
              <a:t> to </a:t>
            </a:r>
            <a:r>
              <a:rPr lang="es-MX" sz="2400" dirty="0" err="1" smtClean="0"/>
              <a:t>build</a:t>
            </a:r>
            <a:r>
              <a:rPr lang="es-MX" sz="2400" dirty="0" smtClean="0"/>
              <a:t>. </a:t>
            </a:r>
            <a:r>
              <a:rPr lang="es-MX" sz="2400" dirty="0" err="1" smtClean="0"/>
              <a:t>Most</a:t>
            </a:r>
            <a:r>
              <a:rPr lang="es-MX" sz="2400" dirty="0" smtClean="0"/>
              <a:t> </a:t>
            </a:r>
            <a:r>
              <a:rPr lang="es-MX" sz="2400" dirty="0" err="1" smtClean="0"/>
              <a:t>students</a:t>
            </a:r>
            <a:r>
              <a:rPr lang="es-MX" sz="2400" dirty="0" smtClean="0"/>
              <a:t> and </a:t>
            </a:r>
            <a:r>
              <a:rPr lang="es-MX" sz="2400" dirty="0" err="1" smtClean="0"/>
              <a:t>professionals</a:t>
            </a:r>
            <a:r>
              <a:rPr lang="es-MX" sz="2400" dirty="0" smtClean="0"/>
              <a:t> are familiar </a:t>
            </a:r>
            <a:r>
              <a:rPr lang="es-MX" sz="2400" dirty="0" err="1" smtClean="0"/>
              <a:t>with</a:t>
            </a:r>
            <a:r>
              <a:rPr lang="es-MX" sz="2400" dirty="0" smtClean="0"/>
              <a:t> Excel, so </a:t>
            </a:r>
            <a:r>
              <a:rPr lang="es-MX" sz="2400" dirty="0" err="1" smtClean="0"/>
              <a:t>it</a:t>
            </a:r>
            <a:r>
              <a:rPr lang="es-MX" sz="2400" dirty="0" smtClean="0"/>
              <a:t> </a:t>
            </a:r>
            <a:r>
              <a:rPr lang="es-MX" sz="2400" dirty="0" err="1" smtClean="0"/>
              <a:t>is</a:t>
            </a:r>
            <a:r>
              <a:rPr lang="es-MX" sz="2400" dirty="0" smtClean="0"/>
              <a:t> </a:t>
            </a:r>
            <a:r>
              <a:rPr lang="es-MX" sz="2400" dirty="0" err="1" smtClean="0"/>
              <a:t>convinient</a:t>
            </a:r>
            <a:r>
              <a:rPr lang="es-MX" sz="2400" dirty="0" smtClean="0"/>
              <a:t> to use Excel as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front-end</a:t>
            </a:r>
            <a:r>
              <a:rPr lang="es-MX" sz="2400" dirty="0" smtClean="0"/>
              <a:t> of a </a:t>
            </a:r>
            <a:r>
              <a:rPr lang="es-MX" sz="2400" dirty="0" err="1" smtClean="0"/>
              <a:t>programming</a:t>
            </a:r>
            <a:r>
              <a:rPr lang="es-MX" sz="2400" dirty="0" smtClean="0"/>
              <a:t> </a:t>
            </a:r>
            <a:r>
              <a:rPr lang="es-MX" sz="2400" dirty="0" err="1" smtClean="0"/>
              <a:t>application</a:t>
            </a:r>
            <a:r>
              <a:rPr lang="es-MX" sz="2400" dirty="0" smtClean="0"/>
              <a:t>, and </a:t>
            </a:r>
            <a:r>
              <a:rPr lang="es-MX" sz="2400" dirty="0" err="1" smtClean="0"/>
              <a:t>Stata</a:t>
            </a:r>
            <a:r>
              <a:rPr lang="es-MX" sz="2400" dirty="0" smtClean="0"/>
              <a:t> as </a:t>
            </a:r>
            <a:r>
              <a:rPr lang="es-MX" sz="2400" dirty="0" err="1" smtClean="0"/>
              <a:t>the</a:t>
            </a:r>
            <a:r>
              <a:rPr lang="es-MX" sz="2400" dirty="0" smtClean="0"/>
              <a:t> back-</a:t>
            </a:r>
            <a:r>
              <a:rPr lang="es-MX" sz="2400" dirty="0" err="1" smtClean="0"/>
              <a:t>end</a:t>
            </a:r>
            <a:endParaRPr lang="es-MX" sz="2400" dirty="0" smtClean="0"/>
          </a:p>
          <a:p>
            <a:r>
              <a:rPr lang="es-MX" sz="2400" dirty="0" smtClean="0"/>
              <a:t>A </a:t>
            </a:r>
            <a:r>
              <a:rPr lang="es-MX" sz="2400" dirty="0" err="1"/>
              <a:t>method</a:t>
            </a:r>
            <a:r>
              <a:rPr lang="es-MX" sz="2400" dirty="0"/>
              <a:t> to </a:t>
            </a:r>
            <a:r>
              <a:rPr lang="es-MX" sz="2400" dirty="0" err="1"/>
              <a:t>learn</a:t>
            </a:r>
            <a:r>
              <a:rPr lang="es-MX" sz="2400" dirty="0"/>
              <a:t> </a:t>
            </a:r>
            <a:r>
              <a:rPr lang="es-MX" sz="2400" dirty="0" err="1"/>
              <a:t>programming</a:t>
            </a:r>
            <a:r>
              <a:rPr lang="es-MX" sz="2400" dirty="0"/>
              <a:t> </a:t>
            </a:r>
            <a:r>
              <a:rPr lang="es-MX" sz="2400" dirty="0" err="1"/>
              <a:t>for</a:t>
            </a:r>
            <a:r>
              <a:rPr lang="es-MX" sz="2400" dirty="0"/>
              <a:t> </a:t>
            </a:r>
            <a:r>
              <a:rPr lang="es-MX" sz="2400" dirty="0" err="1"/>
              <a:t>financial</a:t>
            </a:r>
            <a:r>
              <a:rPr lang="es-MX" sz="2400" dirty="0"/>
              <a:t> </a:t>
            </a:r>
            <a:r>
              <a:rPr lang="es-MX" sz="2400" dirty="0" err="1" smtClean="0"/>
              <a:t>models</a:t>
            </a:r>
            <a:r>
              <a:rPr lang="es-MX" sz="2400" dirty="0" smtClean="0"/>
              <a:t> </a:t>
            </a:r>
            <a:r>
              <a:rPr lang="es-MX" sz="2400" dirty="0" err="1" smtClean="0"/>
              <a:t>is</a:t>
            </a:r>
            <a:r>
              <a:rPr lang="es-MX" sz="2400" dirty="0" smtClean="0"/>
              <a:t> </a:t>
            </a:r>
            <a:r>
              <a:rPr lang="es-MX" sz="2400" dirty="0" err="1" smtClean="0"/>
              <a:t>presented</a:t>
            </a:r>
            <a:r>
              <a:rPr lang="es-MX" sz="2400" dirty="0" smtClean="0"/>
              <a:t>: SPROFIN.</a:t>
            </a:r>
          </a:p>
          <a:p>
            <a:r>
              <a:rPr lang="es-MX" sz="2400" dirty="0" err="1" smtClean="0"/>
              <a:t>This</a:t>
            </a:r>
            <a:r>
              <a:rPr lang="es-MX" sz="2400" dirty="0" smtClean="0"/>
              <a:t> </a:t>
            </a:r>
            <a:r>
              <a:rPr lang="es-MX" sz="2400" dirty="0" err="1" smtClean="0"/>
              <a:t>method</a:t>
            </a:r>
            <a:r>
              <a:rPr lang="es-MX" sz="2400" dirty="0" smtClean="0"/>
              <a:t> </a:t>
            </a:r>
            <a:r>
              <a:rPr lang="es-MX" sz="2400" dirty="0" err="1" smtClean="0"/>
              <a:t>was</a:t>
            </a:r>
            <a:r>
              <a:rPr lang="es-MX" sz="2400" dirty="0" smtClean="0"/>
              <a:t> </a:t>
            </a:r>
            <a:r>
              <a:rPr lang="es-MX" sz="2400" dirty="0" err="1" smtClean="0"/>
              <a:t>designed</a:t>
            </a:r>
            <a:r>
              <a:rPr lang="es-MX" sz="2400" dirty="0" smtClean="0"/>
              <a:t> </a:t>
            </a:r>
            <a:r>
              <a:rPr lang="es-MX" sz="2400" dirty="0" err="1" smtClean="0"/>
              <a:t>for</a:t>
            </a:r>
            <a:r>
              <a:rPr lang="es-MX" sz="2400" dirty="0" smtClean="0"/>
              <a:t> </a:t>
            </a:r>
            <a:r>
              <a:rPr lang="es-MX" sz="2400" dirty="0" err="1" smtClean="0"/>
              <a:t>an</a:t>
            </a:r>
            <a:r>
              <a:rPr lang="es-MX" sz="2400" dirty="0" smtClean="0"/>
              <a:t> </a:t>
            </a:r>
            <a:r>
              <a:rPr lang="es-MX" sz="2400" dirty="0" err="1" smtClean="0"/>
              <a:t>undergraduate</a:t>
            </a:r>
            <a:r>
              <a:rPr lang="es-MX" sz="2400" dirty="0" smtClean="0"/>
              <a:t> </a:t>
            </a:r>
            <a:r>
              <a:rPr lang="es-MX" sz="2400" dirty="0" err="1" smtClean="0"/>
              <a:t>course</a:t>
            </a:r>
            <a:r>
              <a:rPr lang="es-MX" sz="2400" dirty="0" smtClean="0"/>
              <a:t> </a:t>
            </a:r>
            <a:r>
              <a:rPr lang="es-MX" sz="2400" dirty="0" err="1" smtClean="0"/>
              <a:t>called</a:t>
            </a:r>
            <a:r>
              <a:rPr lang="es-MX" sz="2400" dirty="0" smtClean="0"/>
              <a:t> </a:t>
            </a:r>
            <a:r>
              <a:rPr lang="es-MX" sz="2400" dirty="0" err="1" smtClean="0"/>
              <a:t>Financial</a:t>
            </a:r>
            <a:r>
              <a:rPr lang="es-MX" sz="2400" dirty="0" smtClean="0"/>
              <a:t> </a:t>
            </a:r>
            <a:r>
              <a:rPr lang="es-MX" sz="2400" dirty="0" err="1" smtClean="0"/>
              <a:t>Programming</a:t>
            </a:r>
            <a:r>
              <a:rPr lang="es-MX" sz="2400" dirty="0"/>
              <a:t> </a:t>
            </a:r>
            <a:r>
              <a:rPr lang="es-MX" sz="2400" dirty="0" smtClean="0"/>
              <a:t>(http://fz3030.egaderzc.net)</a:t>
            </a:r>
          </a:p>
          <a:p>
            <a:endParaRPr lang="es-MX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87857" y="6356350"/>
            <a:ext cx="5145205" cy="365125"/>
          </a:xfrm>
        </p:spPr>
        <p:txBody>
          <a:bodyPr/>
          <a:lstStyle/>
          <a:p>
            <a:r>
              <a:rPr lang="en-US" sz="1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Commands for Financial data management and Portfolio Optimization</a:t>
            </a:r>
            <a:endParaRPr lang="en-US" sz="13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0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9137"/>
            <a:ext cx="8229600" cy="739250"/>
          </a:xfrm>
        </p:spPr>
        <p:txBody>
          <a:bodyPr/>
          <a:lstStyle/>
          <a:p>
            <a:r>
              <a:rPr lang="es-MX" dirty="0" smtClean="0"/>
              <a:t>SPROFIN </a:t>
            </a:r>
            <a:r>
              <a:rPr lang="es-MX" dirty="0" err="1" smtClean="0"/>
              <a:t>method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2852"/>
            <a:ext cx="8229600" cy="5144638"/>
          </a:xfrm>
        </p:spPr>
        <p:txBody>
          <a:bodyPr/>
          <a:lstStyle/>
          <a:p>
            <a:r>
              <a:rPr lang="es-MX" sz="2800" dirty="0" smtClean="0"/>
              <a:t>SPROFIN </a:t>
            </a:r>
            <a:r>
              <a:rPr lang="es-MX" sz="2800" dirty="0" err="1" smtClean="0"/>
              <a:t>is</a:t>
            </a:r>
            <a:r>
              <a:rPr lang="es-MX" sz="2800" dirty="0" smtClean="0"/>
              <a:t> </a:t>
            </a:r>
            <a:r>
              <a:rPr lang="es-MX" sz="2800" dirty="0"/>
              <a:t>a </a:t>
            </a:r>
            <a:r>
              <a:rPr lang="es-MX" sz="2800" dirty="0" err="1"/>
              <a:t>method</a:t>
            </a:r>
            <a:r>
              <a:rPr lang="es-MX" sz="2800" dirty="0"/>
              <a:t> to </a:t>
            </a:r>
            <a:r>
              <a:rPr lang="es-MX" sz="2800" dirty="0" err="1" smtClean="0"/>
              <a:t>program</a:t>
            </a:r>
            <a:r>
              <a:rPr lang="es-MX" sz="2800" dirty="0" smtClean="0"/>
              <a:t>/</a:t>
            </a:r>
            <a:r>
              <a:rPr lang="es-MX" sz="2800" dirty="0" err="1" smtClean="0"/>
              <a:t>simulate</a:t>
            </a:r>
            <a:r>
              <a:rPr lang="es-MX" sz="2800" dirty="0" smtClean="0"/>
              <a:t> </a:t>
            </a:r>
            <a:r>
              <a:rPr lang="es-MX" sz="2800" dirty="0" err="1" smtClean="0"/>
              <a:t>financial</a:t>
            </a:r>
            <a:r>
              <a:rPr lang="es-MX" sz="2800" dirty="0" smtClean="0"/>
              <a:t> </a:t>
            </a:r>
            <a:r>
              <a:rPr lang="es-MX" sz="2800" dirty="0" err="1" smtClean="0"/>
              <a:t>models</a:t>
            </a:r>
            <a:endParaRPr lang="es-MX" sz="2800" dirty="0" smtClean="0"/>
          </a:p>
          <a:p>
            <a:r>
              <a:rPr lang="es-MX" sz="2800" dirty="0" smtClean="0"/>
              <a:t>SPROFIN divides a </a:t>
            </a:r>
            <a:r>
              <a:rPr lang="es-MX" sz="2800" dirty="0" err="1" smtClean="0"/>
              <a:t>program</a:t>
            </a:r>
            <a:r>
              <a:rPr lang="es-MX" sz="2800" dirty="0" smtClean="0"/>
              <a:t> in </a:t>
            </a:r>
            <a:r>
              <a:rPr lang="es-MX" sz="2800" dirty="0" err="1" smtClean="0"/>
              <a:t>the</a:t>
            </a:r>
            <a:r>
              <a:rPr lang="es-MX" sz="2800" dirty="0" smtClean="0"/>
              <a:t> </a:t>
            </a:r>
            <a:r>
              <a:rPr lang="es-MX" sz="2800" dirty="0" err="1" smtClean="0"/>
              <a:t>following</a:t>
            </a:r>
            <a:r>
              <a:rPr lang="es-MX" sz="2800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err="1"/>
              <a:t>Configuration</a:t>
            </a:r>
            <a:r>
              <a:rPr lang="es-MX" sz="2400" dirty="0"/>
              <a:t> </a:t>
            </a:r>
            <a:r>
              <a:rPr lang="es-MX" sz="2400" dirty="0" err="1"/>
              <a:t>commands</a:t>
            </a:r>
            <a:endParaRPr lang="es-MX" sz="2400" dirty="0"/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/>
              <a:t>Script </a:t>
            </a:r>
            <a:r>
              <a:rPr lang="es-MX" sz="2400" dirty="0" err="1" smtClean="0"/>
              <a:t>or</a:t>
            </a:r>
            <a:r>
              <a:rPr lang="es-MX" sz="2400" dirty="0" smtClean="0"/>
              <a:t> </a:t>
            </a:r>
            <a:r>
              <a:rPr lang="es-MX" sz="2400" dirty="0" err="1" smtClean="0"/>
              <a:t>commands</a:t>
            </a:r>
            <a:r>
              <a:rPr lang="es-MX" sz="2400" dirty="0" smtClean="0"/>
              <a:t> </a:t>
            </a:r>
            <a:r>
              <a:rPr lang="es-MX" sz="2400" dirty="0" err="1" smtClean="0"/>
              <a:t>for</a:t>
            </a:r>
            <a:r>
              <a:rPr lang="es-MX" sz="2400" dirty="0" smtClean="0"/>
              <a:t> </a:t>
            </a:r>
            <a:r>
              <a:rPr lang="es-MX" sz="2400" dirty="0"/>
              <a:t>input data </a:t>
            </a:r>
            <a:r>
              <a:rPr lang="es-MX" sz="2400" dirty="0" err="1"/>
              <a:t>processing</a:t>
            </a:r>
            <a:r>
              <a:rPr lang="es-MX" sz="2400" dirty="0"/>
              <a:t>. Can be </a:t>
            </a:r>
            <a:r>
              <a:rPr lang="es-MX" sz="2400" dirty="0" err="1"/>
              <a:t>from</a:t>
            </a:r>
            <a:r>
              <a:rPr lang="es-MX" sz="2400" dirty="0"/>
              <a:t> Excel and/</a:t>
            </a:r>
            <a:r>
              <a:rPr lang="es-MX" sz="2400" dirty="0" err="1"/>
              <a:t>or</a:t>
            </a:r>
            <a:r>
              <a:rPr lang="es-MX" sz="2400" dirty="0"/>
              <a:t> online </a:t>
            </a:r>
            <a:r>
              <a:rPr lang="es-MX" sz="2400" dirty="0" err="1"/>
              <a:t>databases</a:t>
            </a:r>
            <a:endParaRPr lang="es-MX" sz="2400" dirty="0"/>
          </a:p>
          <a:p>
            <a:pPr marL="914400" lvl="1" indent="-457200">
              <a:buFont typeface="+mj-lt"/>
              <a:buAutoNum type="arabicPeriod"/>
            </a:pPr>
            <a:r>
              <a:rPr lang="es-MX" sz="2400" dirty="0"/>
              <a:t>Script </a:t>
            </a:r>
            <a:r>
              <a:rPr lang="es-MX" sz="2400" dirty="0" err="1"/>
              <a:t>for</a:t>
            </a:r>
            <a:r>
              <a:rPr lang="es-MX" sz="2400" dirty="0"/>
              <a:t> data </a:t>
            </a:r>
            <a:r>
              <a:rPr lang="es-MX" sz="2400" dirty="0" err="1"/>
              <a:t>management</a:t>
            </a:r>
            <a:endParaRPr lang="es-MX" sz="2400" dirty="0"/>
          </a:p>
          <a:p>
            <a:pPr marL="914400" lvl="1" indent="-457200">
              <a:buFont typeface="+mj-lt"/>
              <a:buAutoNum type="arabicPeriod"/>
            </a:pPr>
            <a:r>
              <a:rPr lang="es-MX" sz="2400" dirty="0"/>
              <a:t>Script </a:t>
            </a:r>
            <a:r>
              <a:rPr lang="es-MX" sz="2400" dirty="0" err="1"/>
              <a:t>for</a:t>
            </a:r>
            <a:r>
              <a:rPr lang="es-MX" sz="2400" dirty="0"/>
              <a:t> </a:t>
            </a:r>
            <a:r>
              <a:rPr lang="es-MX" sz="2400" dirty="0" err="1"/>
              <a:t>processing</a:t>
            </a:r>
            <a:r>
              <a:rPr lang="es-MX" sz="2400" dirty="0"/>
              <a:t> </a:t>
            </a:r>
            <a:r>
              <a:rPr lang="es-MX" sz="2400" dirty="0" err="1"/>
              <a:t>financial</a:t>
            </a:r>
            <a:r>
              <a:rPr lang="es-MX" sz="2400" dirty="0"/>
              <a:t> </a:t>
            </a:r>
            <a:r>
              <a:rPr lang="es-MX" sz="2400" dirty="0" err="1"/>
              <a:t>model</a:t>
            </a:r>
            <a:r>
              <a:rPr lang="es-MX" sz="2400" dirty="0"/>
              <a:t>(s)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err="1"/>
              <a:t>Commands</a:t>
            </a:r>
            <a:r>
              <a:rPr lang="es-MX" sz="2400" dirty="0"/>
              <a:t> to </a:t>
            </a:r>
            <a:r>
              <a:rPr lang="es-MX" sz="2400" dirty="0" err="1"/>
              <a:t>display</a:t>
            </a:r>
            <a:r>
              <a:rPr lang="es-MX" sz="2400" dirty="0"/>
              <a:t> and/</a:t>
            </a:r>
            <a:r>
              <a:rPr lang="es-MX" sz="2400" dirty="0" err="1"/>
              <a:t>or</a:t>
            </a:r>
            <a:r>
              <a:rPr lang="es-MX" sz="2400" dirty="0"/>
              <a:t> </a:t>
            </a:r>
            <a:r>
              <a:rPr lang="es-MX" sz="2400" dirty="0" err="1"/>
              <a:t>save</a:t>
            </a:r>
            <a:r>
              <a:rPr lang="es-MX" sz="2400" dirty="0"/>
              <a:t> </a:t>
            </a:r>
            <a:r>
              <a:rPr lang="es-MX" sz="2400" dirty="0" err="1"/>
              <a:t>results</a:t>
            </a:r>
            <a:r>
              <a:rPr lang="es-MX" sz="2400" dirty="0"/>
              <a:t> of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models</a:t>
            </a:r>
            <a:r>
              <a:rPr lang="es-MX" sz="2400" dirty="0"/>
              <a:t>. </a:t>
            </a:r>
            <a:r>
              <a:rPr lang="es-MX" sz="2400" dirty="0" err="1"/>
              <a:t>The</a:t>
            </a:r>
            <a:r>
              <a:rPr lang="es-MX" sz="2400" dirty="0"/>
              <a:t> output can be </a:t>
            </a:r>
            <a:r>
              <a:rPr lang="es-MX" sz="2400" dirty="0" err="1"/>
              <a:t>sent</a:t>
            </a:r>
            <a:r>
              <a:rPr lang="es-MX" sz="2400" dirty="0"/>
              <a:t> to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same</a:t>
            </a:r>
            <a:r>
              <a:rPr lang="es-MX" sz="2400" dirty="0"/>
              <a:t> Excel file, </a:t>
            </a:r>
            <a:r>
              <a:rPr lang="es-MX" sz="2400" dirty="0" err="1"/>
              <a:t>another</a:t>
            </a:r>
            <a:r>
              <a:rPr lang="es-MX" sz="2400" dirty="0"/>
              <a:t> file, and/</a:t>
            </a:r>
            <a:r>
              <a:rPr lang="es-MX" sz="2400" dirty="0" err="1"/>
              <a:t>or</a:t>
            </a:r>
            <a:r>
              <a:rPr lang="es-MX" sz="2400" dirty="0"/>
              <a:t> to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screen</a:t>
            </a:r>
            <a:endParaRPr lang="es-MX" sz="2400" dirty="0"/>
          </a:p>
          <a:p>
            <a:r>
              <a:rPr lang="es-MX" sz="2800" dirty="0" err="1"/>
              <a:t>Each</a:t>
            </a:r>
            <a:r>
              <a:rPr lang="es-MX" sz="2800" dirty="0"/>
              <a:t> script </a:t>
            </a:r>
            <a:r>
              <a:rPr lang="es-MX" sz="2800" dirty="0" err="1"/>
              <a:t>is</a:t>
            </a:r>
            <a:r>
              <a:rPr lang="es-MX" sz="2800" dirty="0"/>
              <a:t> a do-file, and </a:t>
            </a:r>
            <a:r>
              <a:rPr lang="es-MX" sz="2800" dirty="0" err="1"/>
              <a:t>each</a:t>
            </a:r>
            <a:r>
              <a:rPr lang="es-MX" sz="2800" dirty="0"/>
              <a:t> do-file </a:t>
            </a:r>
            <a:r>
              <a:rPr lang="es-MX" sz="2800" dirty="0" err="1" smtClean="0"/>
              <a:t>is</a:t>
            </a:r>
            <a:r>
              <a:rPr lang="es-MX" sz="2800" dirty="0" smtClean="0"/>
              <a:t> </a:t>
            </a:r>
            <a:r>
              <a:rPr lang="es-MX" sz="2800" dirty="0" err="1" smtClean="0"/>
              <a:t>composed</a:t>
            </a:r>
            <a:r>
              <a:rPr lang="es-MX" sz="2800" dirty="0" smtClean="0"/>
              <a:t> of </a:t>
            </a:r>
            <a:r>
              <a:rPr lang="es-MX" sz="2800" dirty="0" err="1" smtClean="0"/>
              <a:t>Stata</a:t>
            </a:r>
            <a:r>
              <a:rPr lang="es-MX" sz="2800" dirty="0" smtClean="0"/>
              <a:t> </a:t>
            </a:r>
            <a:r>
              <a:rPr lang="es-MX" sz="2800" dirty="0" err="1"/>
              <a:t>commands</a:t>
            </a:r>
            <a:r>
              <a:rPr lang="es-MX" sz="2800" dirty="0"/>
              <a:t> and </a:t>
            </a:r>
            <a:r>
              <a:rPr lang="es-MX" sz="2800" dirty="0" err="1"/>
              <a:t>also</a:t>
            </a:r>
            <a:r>
              <a:rPr lang="es-MX" sz="2800" dirty="0"/>
              <a:t> personal </a:t>
            </a:r>
            <a:r>
              <a:rPr lang="es-MX" sz="2800" dirty="0" err="1"/>
              <a:t>commands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6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Teaching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to </a:t>
            </a:r>
            <a:r>
              <a:rPr lang="es-MX" dirty="0" err="1" smtClean="0"/>
              <a:t>write</a:t>
            </a:r>
            <a:r>
              <a:rPr lang="es-MX" dirty="0" smtClean="0"/>
              <a:t> </a:t>
            </a:r>
            <a:r>
              <a:rPr lang="es-MX" dirty="0" err="1" smtClean="0"/>
              <a:t>an</a:t>
            </a:r>
            <a:r>
              <a:rPr lang="es-MX" dirty="0" smtClean="0"/>
              <a:t> r-</a:t>
            </a:r>
            <a:r>
              <a:rPr lang="es-MX" dirty="0" err="1" smtClean="0"/>
              <a:t>class</a:t>
            </a:r>
            <a:r>
              <a:rPr lang="es-MX" dirty="0" smtClean="0"/>
              <a:t> </a:t>
            </a:r>
            <a:r>
              <a:rPr lang="es-MX" dirty="0" err="1" smtClean="0"/>
              <a:t>Stata</a:t>
            </a:r>
            <a:r>
              <a:rPr lang="es-MX" dirty="0" smtClean="0"/>
              <a:t> </a:t>
            </a:r>
            <a:r>
              <a:rPr lang="es-MX" dirty="0" err="1" smtClean="0"/>
              <a:t>command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7763"/>
            <a:ext cx="8229600" cy="5007047"/>
          </a:xfrm>
        </p:spPr>
        <p:txBody>
          <a:bodyPr/>
          <a:lstStyle/>
          <a:p>
            <a:r>
              <a:rPr lang="es-MX" sz="2400" dirty="0" err="1" smtClean="0"/>
              <a:t>Writing</a:t>
            </a:r>
            <a:r>
              <a:rPr lang="es-MX" sz="2400" dirty="0" smtClean="0"/>
              <a:t>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own</a:t>
            </a:r>
            <a:r>
              <a:rPr lang="es-MX" sz="2400" dirty="0" smtClean="0"/>
              <a:t> </a:t>
            </a:r>
            <a:r>
              <a:rPr lang="es-MX" sz="2400" dirty="0" err="1" smtClean="0"/>
              <a:t>Stata</a:t>
            </a:r>
            <a:r>
              <a:rPr lang="es-MX" sz="2400" dirty="0" smtClean="0"/>
              <a:t> </a:t>
            </a:r>
            <a:r>
              <a:rPr lang="es-MX" sz="2400" dirty="0" err="1" smtClean="0"/>
              <a:t>command</a:t>
            </a:r>
            <a:r>
              <a:rPr lang="es-MX" sz="2400" dirty="0" smtClean="0"/>
              <a:t> </a:t>
            </a:r>
            <a:r>
              <a:rPr lang="es-MX" sz="2400" dirty="0" err="1" smtClean="0"/>
              <a:t>provides</a:t>
            </a:r>
            <a:r>
              <a:rPr lang="es-MX" sz="2400" dirty="0" smtClean="0"/>
              <a:t>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structure</a:t>
            </a:r>
            <a:r>
              <a:rPr lang="es-MX" sz="2400" dirty="0" smtClean="0"/>
              <a:t>, </a:t>
            </a:r>
            <a:r>
              <a:rPr lang="es-MX" sz="2400" dirty="0" err="1" smtClean="0"/>
              <a:t>flexibility</a:t>
            </a:r>
            <a:r>
              <a:rPr lang="es-MX" sz="2400" dirty="0" smtClean="0"/>
              <a:t> and re-</a:t>
            </a:r>
            <a:r>
              <a:rPr lang="es-MX" sz="2400" dirty="0" err="1" smtClean="0"/>
              <a:t>usability</a:t>
            </a:r>
            <a:r>
              <a:rPr lang="es-MX" sz="2400" dirty="0" smtClean="0"/>
              <a:t> in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programming</a:t>
            </a:r>
            <a:endParaRPr lang="es-MX" sz="2400" dirty="0" smtClean="0"/>
          </a:p>
          <a:p>
            <a:r>
              <a:rPr lang="en-US" sz="2400" dirty="0"/>
              <a:t>The sections of an r-class ado command are the following: </a:t>
            </a:r>
            <a:endParaRPr lang="en-US" sz="2400" dirty="0" smtClean="0"/>
          </a:p>
          <a:p>
            <a:pPr lvl="1"/>
            <a:r>
              <a:rPr lang="en-US" sz="2000" dirty="0" smtClean="0"/>
              <a:t>The program statement</a:t>
            </a:r>
          </a:p>
          <a:p>
            <a:pPr lvl="1"/>
            <a:r>
              <a:rPr lang="en-US" sz="2000" dirty="0" smtClean="0"/>
              <a:t>The syntax statement (includes parameters and if statement)</a:t>
            </a:r>
          </a:p>
          <a:p>
            <a:pPr lvl="1"/>
            <a:r>
              <a:rPr lang="en-US" sz="2000" dirty="0" smtClean="0"/>
              <a:t>Definition of local macros and/or the </a:t>
            </a:r>
            <a:r>
              <a:rPr lang="en-US" sz="2000" dirty="0" err="1" smtClean="0"/>
              <a:t>touse</a:t>
            </a:r>
            <a:r>
              <a:rPr lang="en-US" sz="2000" dirty="0" smtClean="0"/>
              <a:t> macro (optional)</a:t>
            </a:r>
          </a:p>
          <a:p>
            <a:pPr lvl="1"/>
            <a:r>
              <a:rPr lang="en-US" sz="2000" dirty="0" smtClean="0"/>
              <a:t>Program body</a:t>
            </a:r>
          </a:p>
          <a:p>
            <a:pPr lvl="1"/>
            <a:r>
              <a:rPr lang="en-US" sz="2000" dirty="0" smtClean="0"/>
              <a:t>Return statements</a:t>
            </a:r>
          </a:p>
          <a:p>
            <a:pPr lvl="1"/>
            <a:r>
              <a:rPr lang="en-US" sz="2000" dirty="0" smtClean="0"/>
              <a:t>Commands to display and/or send results</a:t>
            </a:r>
          </a:p>
          <a:p>
            <a:pPr lvl="1"/>
            <a:r>
              <a:rPr lang="en-US" sz="2000" dirty="0" smtClean="0"/>
              <a:t>End statement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3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1143000"/>
          </a:xfrm>
        </p:spPr>
        <p:txBody>
          <a:bodyPr/>
          <a:lstStyle/>
          <a:p>
            <a:r>
              <a:rPr lang="es-MX" dirty="0" err="1" smtClean="0"/>
              <a:t>Stata</a:t>
            </a:r>
            <a:r>
              <a:rPr lang="es-MX" dirty="0" smtClean="0"/>
              <a:t> </a:t>
            </a:r>
            <a:r>
              <a:rPr lang="es-MX" dirty="0" err="1" smtClean="0"/>
              <a:t>command</a:t>
            </a:r>
            <a:r>
              <a:rPr lang="es-MX" dirty="0" smtClean="0"/>
              <a:t> </a:t>
            </a:r>
            <a:r>
              <a:rPr lang="es-MX" dirty="0" err="1" smtClean="0"/>
              <a:t>Example</a:t>
            </a:r>
            <a:r>
              <a:rPr lang="es-MX" dirty="0" smtClean="0"/>
              <a:t> 1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726311"/>
            <a:ext cx="845388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/>
              <a:t>command</a:t>
            </a:r>
            <a:r>
              <a:rPr lang="es-MX" dirty="0"/>
              <a:t> </a:t>
            </a:r>
            <a:r>
              <a:rPr lang="es-MX" dirty="0" err="1" smtClean="0"/>
              <a:t>receives</a:t>
            </a:r>
            <a:r>
              <a:rPr lang="es-MX" dirty="0" smtClean="0"/>
              <a:t> 1 </a:t>
            </a:r>
            <a:r>
              <a:rPr lang="es-MX" dirty="0"/>
              <a:t>variable </a:t>
            </a:r>
            <a:r>
              <a:rPr lang="es-MX" dirty="0" smtClean="0"/>
              <a:t>and </a:t>
            </a:r>
            <a:r>
              <a:rPr lang="es-MX" dirty="0" err="1" smtClean="0"/>
              <a:t>gets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LAST non-</a:t>
            </a:r>
            <a:r>
              <a:rPr lang="es-MX" dirty="0" err="1" smtClean="0"/>
              <a:t>missing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variable</a:t>
            </a:r>
            <a:endParaRPr lang="es-MX" dirty="0"/>
          </a:p>
          <a:p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capture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drop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traeultimo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//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drops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from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memory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define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traeultimo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rclass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// 1.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statement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syntax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max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=1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numeric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[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   // 2.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Syntax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statement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marksample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touse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   // 3.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Definition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variables 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preserve                                           // 4. 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body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keep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touse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'==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                          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local i=_N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while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missing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'[`i']) {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local i=`i'-1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'[`i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       // 5.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statement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numelem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=`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i‘           // 5.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statement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element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'[`i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      //6.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nonmissing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element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row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`i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'“     // 6.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restore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                              // 7.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452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1143000"/>
          </a:xfrm>
        </p:spPr>
        <p:txBody>
          <a:bodyPr/>
          <a:lstStyle/>
          <a:p>
            <a:r>
              <a:rPr lang="es-MX" dirty="0" err="1" smtClean="0"/>
              <a:t>Stata</a:t>
            </a:r>
            <a:r>
              <a:rPr lang="es-MX" dirty="0" smtClean="0"/>
              <a:t> </a:t>
            </a:r>
            <a:r>
              <a:rPr lang="es-MX" dirty="0" err="1" smtClean="0"/>
              <a:t>command</a:t>
            </a:r>
            <a:r>
              <a:rPr lang="es-MX" dirty="0" smtClean="0"/>
              <a:t> </a:t>
            </a:r>
            <a:r>
              <a:rPr lang="es-MX" dirty="0" err="1" smtClean="0"/>
              <a:t>Example</a:t>
            </a:r>
            <a:r>
              <a:rPr lang="es-MX" dirty="0" smtClean="0"/>
              <a:t> 2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31294"/>
            <a:ext cx="845388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/>
              <a:t>command</a:t>
            </a:r>
            <a:r>
              <a:rPr lang="es-MX" dirty="0"/>
              <a:t> </a:t>
            </a:r>
            <a:r>
              <a:rPr lang="es-MX" dirty="0" err="1" smtClean="0"/>
              <a:t>receives</a:t>
            </a:r>
            <a:r>
              <a:rPr lang="es-MX" dirty="0" smtClean="0"/>
              <a:t> 1 </a:t>
            </a:r>
            <a:r>
              <a:rPr lang="es-MX" dirty="0"/>
              <a:t>variable </a:t>
            </a:r>
            <a:r>
              <a:rPr lang="es-MX" dirty="0" smtClean="0"/>
              <a:t>and </a:t>
            </a:r>
            <a:r>
              <a:rPr lang="es-MX" dirty="0" err="1" smtClean="0"/>
              <a:t>gets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FIRST non-</a:t>
            </a:r>
            <a:r>
              <a:rPr lang="es-MX" dirty="0" err="1" smtClean="0"/>
              <a:t>missing</a:t>
            </a:r>
            <a:r>
              <a:rPr lang="es-MX" dirty="0" smtClean="0"/>
              <a:t> </a:t>
            </a:r>
            <a:r>
              <a:rPr lang="es-MX" dirty="0" err="1" smtClean="0"/>
              <a:t>value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variable</a:t>
            </a:r>
            <a:endParaRPr lang="es-MX" dirty="0"/>
          </a:p>
          <a:p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capture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drop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traeprimero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//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drops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from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memory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define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traeprimero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rclass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// 1.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statement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syntax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max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=1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numeric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[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   // 2.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Syntax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statement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marksample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touse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   // 3.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Definition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variables 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preserve                                           // 4. 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body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keep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touse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'==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                          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local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i=1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while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missing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'[`i']) {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local i=`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i‘+1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'[`i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         // 5.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statement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firstelem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=`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i‘              // 5.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statement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element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'[`i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']    //6.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nonmissing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element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row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`i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'“   // 6.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restore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nd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                              // 7.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command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6507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750498"/>
          </a:xfrm>
        </p:spPr>
        <p:txBody>
          <a:bodyPr/>
          <a:lstStyle/>
          <a:p>
            <a:r>
              <a:rPr lang="es-MX" sz="3600" dirty="0" err="1" smtClean="0"/>
              <a:t>Stata</a:t>
            </a:r>
            <a:r>
              <a:rPr lang="es-MX" sz="3600" dirty="0" smtClean="0"/>
              <a:t> </a:t>
            </a:r>
            <a:r>
              <a:rPr lang="es-MX" sz="3600" dirty="0" err="1" smtClean="0"/>
              <a:t>command</a:t>
            </a:r>
            <a:r>
              <a:rPr lang="es-MX" sz="3600" dirty="0" smtClean="0"/>
              <a:t> </a:t>
            </a:r>
            <a:r>
              <a:rPr lang="es-MX" sz="3600" dirty="0" err="1" smtClean="0"/>
              <a:t>Example</a:t>
            </a:r>
            <a:r>
              <a:rPr lang="es-MX" sz="3600" dirty="0" smtClean="0"/>
              <a:t> 3 – </a:t>
            </a:r>
            <a:r>
              <a:rPr lang="es-MX" sz="3600" dirty="0" err="1" smtClean="0"/>
              <a:t>Reusing</a:t>
            </a:r>
            <a:r>
              <a:rPr lang="es-MX" sz="3600" dirty="0" smtClean="0"/>
              <a:t> </a:t>
            </a:r>
            <a:r>
              <a:rPr lang="es-MX" sz="3600" dirty="0" err="1" smtClean="0"/>
              <a:t>code</a:t>
            </a:r>
            <a:r>
              <a:rPr lang="es-MX" sz="3600" dirty="0" smtClean="0"/>
              <a:t> </a:t>
            </a:r>
            <a:endParaRPr lang="es-MX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46981"/>
            <a:ext cx="84538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/>
              <a:t>command</a:t>
            </a:r>
            <a:r>
              <a:rPr lang="es-MX" dirty="0"/>
              <a:t> </a:t>
            </a:r>
            <a:r>
              <a:rPr lang="es-MX" dirty="0" err="1" smtClean="0"/>
              <a:t>receives</a:t>
            </a:r>
            <a:r>
              <a:rPr lang="es-MX" dirty="0" smtClean="0"/>
              <a:t> 1 </a:t>
            </a:r>
            <a:r>
              <a:rPr lang="es-MX" dirty="0"/>
              <a:t>variable </a:t>
            </a:r>
            <a:r>
              <a:rPr lang="es-MX" dirty="0" smtClean="0"/>
              <a:t>and </a:t>
            </a:r>
            <a:r>
              <a:rPr lang="es-MX" dirty="0" err="1" smtClean="0"/>
              <a:t>gets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Holing</a:t>
            </a:r>
            <a:r>
              <a:rPr lang="es-MX" dirty="0" smtClean="0"/>
              <a:t> Simple </a:t>
            </a:r>
            <a:r>
              <a:rPr lang="es-MX" dirty="0" err="1" smtClean="0"/>
              <a:t>Return</a:t>
            </a:r>
            <a:r>
              <a:rPr lang="es-MX" dirty="0" smtClean="0"/>
              <a:t> of a Price variable</a:t>
            </a:r>
            <a:endParaRPr lang="es-MX" dirty="0"/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capture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drop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holdingret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define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holdingret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rclass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syntax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max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=1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numeric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[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</a:t>
            </a:r>
          </a:p>
          <a:p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quietly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traeprimero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primero=r(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posprimero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=r(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numelem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quietly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traeultimo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ultimo=r(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posultimo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=r(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numelem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=ultimo/primero - 1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 =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posultimo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-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posprimero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+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holding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period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variable `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hr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number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periods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holding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was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 n 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holdingret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hr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scalar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numelem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=n</a:t>
            </a: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753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3517"/>
            <a:ext cx="8229600" cy="750498"/>
          </a:xfrm>
        </p:spPr>
        <p:txBody>
          <a:bodyPr/>
          <a:lstStyle/>
          <a:p>
            <a:r>
              <a:rPr lang="es-MX" sz="3600" dirty="0" err="1" smtClean="0"/>
              <a:t>Example</a:t>
            </a:r>
            <a:r>
              <a:rPr lang="es-MX" sz="3600" dirty="0" smtClean="0"/>
              <a:t> 1 – SPROFIN </a:t>
            </a:r>
            <a:endParaRPr lang="es-MX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822483"/>
            <a:ext cx="845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endParaRPr lang="es-MX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822483"/>
            <a:ext cx="85746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*1) CONFIGURATION COMMANDS: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cd "C:\Users\Alberto\Dropbox\201611\FZ3030\WSolutions\W6"</a:t>
            </a: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clear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dirty="0"/>
              <a:t>*2) </a:t>
            </a:r>
            <a:r>
              <a:rPr lang="es-MX" dirty="0" smtClean="0"/>
              <a:t>COMMAND(S) </a:t>
            </a:r>
            <a:r>
              <a:rPr lang="es-MX" dirty="0"/>
              <a:t>TO GET THE </a:t>
            </a:r>
            <a:r>
              <a:rPr lang="es-MX" dirty="0" smtClean="0"/>
              <a:t>DATA (Online data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Yahoo</a:t>
            </a:r>
            <a:r>
              <a:rPr lang="es-MX" dirty="0" smtClean="0"/>
              <a:t> Finance!)</a:t>
            </a:r>
            <a:endParaRPr lang="es-MX" dirty="0"/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returnsyh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ALPEKA.MX ICA.MX BIMBOA.MX GRUMAB.MX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 /// 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fm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(1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(1)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(2005) 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lm(5) </a:t>
            </a:r>
            <a:r>
              <a:rPr lang="es-MX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ld</a:t>
            </a:r>
            <a:r>
              <a:rPr lang="es-MX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(31)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(2016)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frequency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(m)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price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adjclose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s-MX" dirty="0"/>
              <a:t>*3) COMMANDS TO MANIPULATE DATA</a:t>
            </a:r>
          </a:p>
          <a:p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drop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vol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*</a:t>
            </a:r>
          </a:p>
          <a:p>
            <a:r>
              <a:rPr lang="es-MX" dirty="0"/>
              <a:t>* 4) SCRIPT FOR THE CORE PROCESSING OF FINANCIAL MODEL:</a:t>
            </a:r>
          </a:p>
          <a:p>
            <a:r>
              <a:rPr lang="es-MX" dirty="0"/>
              <a:t> </a:t>
            </a:r>
            <a:r>
              <a:rPr lang="es-MX" dirty="0" err="1"/>
              <a:t>discard</a:t>
            </a:r>
            <a:r>
              <a:rPr lang="es-MX" dirty="0"/>
              <a:t> 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holdingret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p_adjclose_ALPEKA_MX</a:t>
            </a:r>
            <a:endParaRPr lang="es-MX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MX" dirty="0"/>
              <a:t>* 5) COMMANDS TO DISPLAY THE RESULT: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holding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ALPEKA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" r(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holdngret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"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number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periods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used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ALPEKA HPR 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was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:" r(</a:t>
            </a:r>
            <a:r>
              <a:rPr lang="es-MX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numelem</a:t>
            </a:r>
            <a:r>
              <a:rPr lang="es-MX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8738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16"/>
            <a:ext cx="8229600" cy="652641"/>
          </a:xfrm>
        </p:spPr>
        <p:txBody>
          <a:bodyPr/>
          <a:lstStyle/>
          <a:p>
            <a:r>
              <a:rPr lang="es-MX" sz="2800" dirty="0" err="1" smtClean="0"/>
              <a:t>Stata</a:t>
            </a:r>
            <a:r>
              <a:rPr lang="es-MX" sz="2800" dirty="0" smtClean="0"/>
              <a:t> </a:t>
            </a:r>
            <a:r>
              <a:rPr lang="es-MX" sz="2800" dirty="0" err="1" smtClean="0"/>
              <a:t>command</a:t>
            </a:r>
            <a:r>
              <a:rPr lang="es-MX" sz="2800" dirty="0" smtClean="0"/>
              <a:t> </a:t>
            </a:r>
            <a:r>
              <a:rPr lang="es-MX" sz="2800" dirty="0" err="1" smtClean="0"/>
              <a:t>Example</a:t>
            </a:r>
            <a:r>
              <a:rPr lang="es-MX" sz="2800" dirty="0" smtClean="0"/>
              <a:t> 4 – </a:t>
            </a:r>
            <a:r>
              <a:rPr lang="es-MX" sz="2800" dirty="0" err="1" smtClean="0"/>
              <a:t>Backtest</a:t>
            </a:r>
            <a:r>
              <a:rPr lang="es-MX" sz="2800" dirty="0" smtClean="0"/>
              <a:t> </a:t>
            </a:r>
            <a:r>
              <a:rPr lang="es-MX" sz="2800" dirty="0" err="1" smtClean="0"/>
              <a:t>command</a:t>
            </a:r>
            <a:endParaRPr lang="es-MX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Commands for Financial data management and Portfolio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9AF2-F153-0F44-8924-60F137D7A302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9283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sp>
        <p:nvSpPr>
          <p:cNvPr id="8" name="TextBox 7"/>
          <p:cNvSpPr txBox="1"/>
          <p:nvPr/>
        </p:nvSpPr>
        <p:spPr>
          <a:xfrm>
            <a:off x="560717" y="680657"/>
            <a:ext cx="84021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 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define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backtest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rclass</a:t>
            </a:r>
            <a:endParaRPr lang="en-US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syntax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(min=2 numeric) [if], Weights(string) 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numvariables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word count `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</a:t>
            </a:r>
          </a:p>
          <a:p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matrix 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HRS=J(`numvariables',1,0)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=0</a:t>
            </a:r>
          </a:p>
          <a:p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foreach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varlist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 { 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quietly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holdingret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`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 `if'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local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=`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' + 1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matrix HRS[`i',1]=r(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holdingret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endParaRPr lang="en-US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matrix HRPORT=w'*HRS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display "The holding return of the portfolio is " HRPORT[1,1]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display "The holding return of each asset were:"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matrix list HRS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display "The weights used were: " 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matrix list `weights'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return scalar </a:t>
            </a:r>
            <a:r>
              <a:rPr lang="en-US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retport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=HRPORT[1,1]</a:t>
            </a:r>
          </a:p>
          <a:p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07397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1877</Words>
  <Application>Microsoft Office PowerPoint</Application>
  <PresentationFormat>On-screen Show (4:3)</PresentationFormat>
  <Paragraphs>236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 Unicode MS</vt:lpstr>
      <vt:lpstr>Arial</vt:lpstr>
      <vt:lpstr>Calibri</vt:lpstr>
      <vt:lpstr>Office Theme</vt:lpstr>
      <vt:lpstr>PowerPoint Presentation</vt:lpstr>
      <vt:lpstr>Introduction</vt:lpstr>
      <vt:lpstr>SPROFIN method</vt:lpstr>
      <vt:lpstr>Teaching how to write an r-class Stata command</vt:lpstr>
      <vt:lpstr>Stata command Example 1</vt:lpstr>
      <vt:lpstr>Stata command Example 2</vt:lpstr>
      <vt:lpstr>Stata command Example 3 – Reusing code </vt:lpstr>
      <vt:lpstr>Example 1 – SPROFIN </vt:lpstr>
      <vt:lpstr>Stata command Example 4 – Backtest command</vt:lpstr>
      <vt:lpstr>Example 2 – SPROFIN – Using the backtest command</vt:lpstr>
      <vt:lpstr>Example 3 – SPROFIN – Portfolio strategy based on CAPM alpha</vt:lpstr>
      <vt:lpstr>getdata1.do – Script to read online data based on an Excel file</vt:lpstr>
      <vt:lpstr>Commands from mvport v2 are useful for Portfolio optimization</vt:lpstr>
      <vt:lpstr> SPROFIN –  Other financial models used </vt:lpstr>
      <vt:lpstr>Wrap-up</vt:lpstr>
      <vt:lpstr>Thanks!</vt:lpstr>
    </vt:vector>
  </TitlesOfParts>
  <Company>ITESM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Garza</dc:creator>
  <cp:lastModifiedBy>Alberto Dorantes Dosamantes</cp:lastModifiedBy>
  <cp:revision>50</cp:revision>
  <dcterms:created xsi:type="dcterms:W3CDTF">2013-02-27T21:48:48Z</dcterms:created>
  <dcterms:modified xsi:type="dcterms:W3CDTF">2016-05-18T07:51:29Z</dcterms:modified>
</cp:coreProperties>
</file>