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9" r:id="rId5"/>
    <p:sldId id="262" r:id="rId6"/>
    <p:sldId id="271" r:id="rId7"/>
    <p:sldId id="273" r:id="rId8"/>
    <p:sldId id="267" r:id="rId9"/>
    <p:sldId id="269" r:id="rId10"/>
    <p:sldId id="268" r:id="rId11"/>
    <p:sldId id="270" r:id="rId12"/>
    <p:sldId id="274" r:id="rId13"/>
    <p:sldId id="275" r:id="rId14"/>
    <p:sldId id="265" r:id="rId15"/>
    <p:sldId id="266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02/05/2013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200" b="1" dirty="0" smtClean="0"/>
              <a:t>Herramientas de </a:t>
            </a:r>
            <a:r>
              <a:rPr lang="es-MX" sz="3200" b="1" dirty="0" err="1" smtClean="0"/>
              <a:t>Stata</a:t>
            </a:r>
            <a:r>
              <a:rPr lang="es-MX" sz="3200" b="1" dirty="0" smtClean="0"/>
              <a:t> para resolver retos analíticos frecuentes en la evaluación de pruebas de </a:t>
            </a:r>
            <a:r>
              <a:rPr lang="es-MX" sz="3200" b="1" dirty="0" err="1" smtClean="0"/>
              <a:t>tamizaje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smtClean="0"/>
              <a:t>Eduardo </a:t>
            </a:r>
            <a:r>
              <a:rPr lang="es-MX" smtClean="0"/>
              <a:t>Ortiz-Panozo</a:t>
            </a:r>
            <a:endParaRPr lang="es-MX" dirty="0" smtClean="0"/>
          </a:p>
          <a:p>
            <a:r>
              <a:rPr lang="es-MX" dirty="0" smtClean="0"/>
              <a:t>EUSMEX 2013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Estimación con ajuste por sesgo de verificación</a:t>
            </a:r>
            <a:endParaRPr lang="es-MX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r="35644"/>
          <a:stretch>
            <a:fillRect/>
          </a:stretch>
        </p:blipFill>
        <p:spPr bwMode="auto">
          <a:xfrm>
            <a:off x="1057274" y="1412776"/>
            <a:ext cx="6822191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Detección de VPH vs biopsia, mediante –</a:t>
            </a:r>
            <a:r>
              <a:rPr lang="es-MX" sz="3200" dirty="0" err="1" smtClean="0"/>
              <a:t>diagt</a:t>
            </a:r>
            <a:r>
              <a:rPr lang="es-MX" sz="3200" dirty="0" smtClean="0"/>
              <a:t>– y –</a:t>
            </a:r>
            <a:r>
              <a:rPr lang="es-MX" sz="3200" dirty="0" err="1" smtClean="0"/>
              <a:t>svy:tab</a:t>
            </a:r>
            <a:r>
              <a:rPr lang="es-MX" sz="3200" dirty="0" smtClean="0"/>
              <a:t>– (n=625)</a:t>
            </a:r>
            <a:endParaRPr lang="es-MX" sz="32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55576" y="1196752"/>
          <a:ext cx="7776865" cy="5347730"/>
        </p:xfrm>
        <a:graphic>
          <a:graphicData uri="http://schemas.openxmlformats.org/drawingml/2006/table">
            <a:tbl>
              <a:tblPr/>
              <a:tblGrid>
                <a:gridCol w="2278071"/>
                <a:gridCol w="785542"/>
                <a:gridCol w="785542"/>
                <a:gridCol w="785542"/>
                <a:gridCol w="785542"/>
                <a:gridCol w="785542"/>
                <a:gridCol w="785542"/>
                <a:gridCol w="785542"/>
              </a:tblGrid>
              <a:tr h="663533"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es-MX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diagt</a:t>
                      </a:r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es-MX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svy:tab</a:t>
                      </a:r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3533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Summary</a:t>
                      </a:r>
                      <a:r>
                        <a:rPr lang="es-MX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statistics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CI95%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CI95%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3533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Sensitivity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0.96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0.90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0.63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0.53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0.71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3533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Specificity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0.23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0.30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0.88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0.85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0.91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8957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Positive </a:t>
                      </a:r>
                      <a:r>
                        <a:rPr lang="es-MX" sz="2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predictive</a:t>
                      </a:r>
                      <a:r>
                        <a:rPr lang="es-MX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2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0.17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0.13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0.17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08957">
                <a:tc>
                  <a:txBody>
                    <a:bodyPr/>
                    <a:lstStyle/>
                    <a:p>
                      <a:pPr algn="l" fontAlgn="b"/>
                      <a:r>
                        <a:rPr lang="es-MX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Negative</a:t>
                      </a:r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predictive</a:t>
                      </a:r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  <a:endParaRPr lang="es-MX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0.98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0.94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1.00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0.98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0.98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0.99</a:t>
                      </a:r>
                    </a:p>
                  </a:txBody>
                  <a:tcPr marL="7697" marR="7697" marT="769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dirty="0" smtClean="0"/>
              <a:t>Comparación de estrategias de </a:t>
            </a:r>
            <a:r>
              <a:rPr lang="es-MX" sz="2800" dirty="0" err="1" smtClean="0"/>
              <a:t>tamizaje</a:t>
            </a:r>
            <a:r>
              <a:rPr lang="es-MX" sz="2800" dirty="0" smtClean="0"/>
              <a:t> con ajuste por sesgo de verificación y correlación entre observaciones</a:t>
            </a:r>
            <a:endParaRPr lang="es-MX" sz="2800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 r="31546"/>
          <a:stretch>
            <a:fillRect/>
          </a:stretch>
        </p:blipFill>
        <p:spPr bwMode="auto">
          <a:xfrm>
            <a:off x="270147" y="1556792"/>
            <a:ext cx="8620957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Comparación de estrategias de </a:t>
            </a:r>
            <a:r>
              <a:rPr lang="es-MX" sz="3600" dirty="0" err="1" smtClean="0"/>
              <a:t>tamizaje</a:t>
            </a:r>
            <a:r>
              <a:rPr lang="es-MX" sz="3600" dirty="0" smtClean="0"/>
              <a:t>, mediante modelos log-lineales(n=625)</a:t>
            </a:r>
            <a:endParaRPr lang="es-MX" sz="36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971600" y="1628802"/>
          <a:ext cx="7056783" cy="3960439"/>
        </p:xfrm>
        <a:graphic>
          <a:graphicData uri="http://schemas.openxmlformats.org/drawingml/2006/table">
            <a:tbl>
              <a:tblPr/>
              <a:tblGrid>
                <a:gridCol w="2721901"/>
                <a:gridCol w="1273404"/>
                <a:gridCol w="742820"/>
                <a:gridCol w="1130146"/>
                <a:gridCol w="1188512"/>
              </a:tblGrid>
              <a:tr h="545099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Relative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statistics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HPV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Combined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Sequential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099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rSens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1.3***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45099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r(1-Spec)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5.8***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0.3***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6.5***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5099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rPPV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0.3***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0.3***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5099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rNPV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845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Reference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test: </a:t>
                      </a:r>
                      <a:r>
                        <a:rPr lang="es-MX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Pap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smear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450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n-NO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 p&lt;.05, ** p&lt;.01, *** p&lt;.001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El planteo de la evaluación de pruebas de </a:t>
            </a:r>
            <a:r>
              <a:rPr lang="es-MX" dirty="0" err="1" smtClean="0"/>
              <a:t>tamizaje</a:t>
            </a:r>
            <a:r>
              <a:rPr lang="es-MX" dirty="0" smtClean="0"/>
              <a:t> en el contexto de regresión permite ajustar por retos </a:t>
            </a:r>
            <a:r>
              <a:rPr lang="es-MX" dirty="0" err="1" smtClean="0"/>
              <a:t>análiticos</a:t>
            </a:r>
            <a:r>
              <a:rPr lang="es-MX" dirty="0" smtClean="0"/>
              <a:t> comunes: como el sesgo de verificación o la correlación entre observaciones</a:t>
            </a:r>
          </a:p>
          <a:p>
            <a:r>
              <a:rPr lang="es-MX" dirty="0" smtClean="0"/>
              <a:t>El módulo de modelos lineales generalizados de </a:t>
            </a:r>
            <a:r>
              <a:rPr lang="es-MX" dirty="0" err="1" smtClean="0"/>
              <a:t>Stata</a:t>
            </a:r>
            <a:r>
              <a:rPr lang="es-MX" dirty="0" smtClean="0"/>
              <a:t> permite realizar las especificaciones necesarias para la evaluación de pruebas de </a:t>
            </a:r>
            <a:r>
              <a:rPr lang="es-MX" dirty="0" err="1" smtClean="0"/>
              <a:t>tamizaje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Referencias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Seed PT, Tobias A. Summary statistics for diagnostic tests. </a:t>
            </a:r>
            <a:r>
              <a:rPr lang="en-US" dirty="0" err="1" smtClean="0"/>
              <a:t>Stata</a:t>
            </a:r>
            <a:r>
              <a:rPr lang="en-US" dirty="0" smtClean="0"/>
              <a:t> Technical Bulletin 2001;59:9-12</a:t>
            </a:r>
          </a:p>
          <a:p>
            <a:r>
              <a:rPr lang="es-MX" dirty="0" smtClean="0"/>
              <a:t>Pepe MS. </a:t>
            </a:r>
            <a:r>
              <a:rPr lang="en-US" dirty="0" smtClean="0"/>
              <a:t>The statistical evaluation of medical tests for classification and prediction. Oxford Statistical Science Series, Oxford University Press. 2003 </a:t>
            </a: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Evaluación de pruebas de </a:t>
            </a:r>
            <a:r>
              <a:rPr lang="es-MX" dirty="0" err="1" smtClean="0"/>
              <a:t>tamizaje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Frecuentes en salud pública </a:t>
            </a:r>
            <a:r>
              <a:rPr lang="es-MX" dirty="0" smtClean="0">
                <a:sym typeface="Wingdings" pitchFamily="2" charset="2"/>
              </a:rPr>
              <a:t> Fases tempranas enfermedad</a:t>
            </a:r>
          </a:p>
          <a:p>
            <a:endParaRPr lang="es-MX" dirty="0" smtClean="0">
              <a:sym typeface="Wingdings" pitchFamily="2" charset="2"/>
            </a:endParaRPr>
          </a:p>
          <a:p>
            <a:r>
              <a:rPr lang="es-MX" dirty="0" smtClean="0">
                <a:sym typeface="Wingdings" pitchFamily="2" charset="2"/>
              </a:rPr>
              <a:t>Tipos:</a:t>
            </a:r>
          </a:p>
          <a:p>
            <a:pPr lvl="1"/>
            <a:r>
              <a:rPr lang="es-MX" dirty="0" smtClean="0">
                <a:sym typeface="Wingdings" pitchFamily="2" charset="2"/>
              </a:rPr>
              <a:t>Comparar resultados contra un estándar</a:t>
            </a:r>
          </a:p>
          <a:p>
            <a:pPr lvl="1"/>
            <a:r>
              <a:rPr lang="es-MX" dirty="0" smtClean="0">
                <a:sym typeface="Wingdings" pitchFamily="2" charset="2"/>
              </a:rPr>
              <a:t>Comparar resultados entre pruebas</a:t>
            </a: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Problemas analíticos frecuentes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sesgo de verificación</a:t>
            </a:r>
          </a:p>
          <a:p>
            <a:pPr lvl="1"/>
            <a:r>
              <a:rPr lang="es-MX" dirty="0" smtClean="0"/>
              <a:t>Se tiende a confirmar sólo resultados positivos</a:t>
            </a:r>
          </a:p>
          <a:p>
            <a:pPr lvl="1"/>
            <a:endParaRPr lang="es-MX" dirty="0" smtClean="0"/>
          </a:p>
          <a:p>
            <a:pPr lvl="1">
              <a:buNone/>
            </a:pPr>
            <a:endParaRPr lang="es-MX" dirty="0" smtClean="0"/>
          </a:p>
          <a:p>
            <a:r>
              <a:rPr lang="es-MX" dirty="0" smtClean="0"/>
              <a:t>correlación entre observaciones</a:t>
            </a:r>
          </a:p>
          <a:p>
            <a:pPr lvl="1"/>
            <a:r>
              <a:rPr lang="es-MX" dirty="0" smtClean="0"/>
              <a:t>Más de una prueba para un solo individuo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Estadísticos de resumen</a:t>
            </a:r>
            <a:endParaRPr lang="es-MX" dirty="0"/>
          </a:p>
        </p:txBody>
      </p:sp>
      <p:pic>
        <p:nvPicPr>
          <p:cNvPr id="4126" name="Picture 30"/>
          <p:cNvPicPr>
            <a:picLocks noChangeAspect="1" noChangeArrowheads="1"/>
          </p:cNvPicPr>
          <p:nvPr/>
        </p:nvPicPr>
        <p:blipFill>
          <a:blip r:embed="rId2" cstate="print"/>
          <a:srcRect l="18189" r="18778"/>
          <a:stretch>
            <a:fillRect/>
          </a:stretch>
        </p:blipFill>
        <p:spPr bwMode="auto">
          <a:xfrm>
            <a:off x="1237589" y="1628800"/>
            <a:ext cx="670115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Comparación de pruebas mediante modelos log-lineales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1403648" y="5805264"/>
            <a:ext cx="266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Pepe (2003)</a:t>
            </a:r>
            <a:endParaRPr lang="es-MX" dirty="0"/>
          </a:p>
        </p:txBody>
      </p:sp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2" cstate="print"/>
          <a:srcRect l="21883" r="21569"/>
          <a:stretch>
            <a:fillRect/>
          </a:stretch>
        </p:blipFill>
        <p:spPr bwMode="auto">
          <a:xfrm>
            <a:off x="1403648" y="1264023"/>
            <a:ext cx="6474174" cy="468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Ventajas del enfoque de regresión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Ponderación (IPW, probabilidad de verificación)</a:t>
            </a:r>
          </a:p>
          <a:p>
            <a:r>
              <a:rPr lang="es-MX" dirty="0" smtClean="0"/>
              <a:t>Errores estándar robustos (correlación)</a:t>
            </a:r>
          </a:p>
          <a:p>
            <a:r>
              <a:rPr lang="es-MX" dirty="0" smtClean="0"/>
              <a:t>Eficiencia</a:t>
            </a:r>
          </a:p>
          <a:p>
            <a:r>
              <a:rPr lang="es-MX" dirty="0" smtClean="0"/>
              <a:t>Ajuste por </a:t>
            </a:r>
            <a:r>
              <a:rPr lang="es-MX" dirty="0" err="1" smtClean="0"/>
              <a:t>covariables</a:t>
            </a:r>
            <a:endParaRPr lang="es-MX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sz="2000" dirty="0" smtClean="0"/>
              <a:t>Pepe (2003)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Ejemplo numérico: Programa de detección de cáncer cervical en Morelos, 2009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Primero VPH y luego PAP a mismas mujeres</a:t>
            </a:r>
          </a:p>
          <a:p>
            <a:r>
              <a:rPr lang="es-MX" dirty="0" smtClean="0"/>
              <a:t>Muestra para verificación en dos etapas:</a:t>
            </a:r>
          </a:p>
          <a:p>
            <a:pPr marL="971550" lvl="1" indent="-514350">
              <a:buAutoNum type="arabicParenR"/>
            </a:pPr>
            <a:r>
              <a:rPr lang="es-MX" dirty="0" smtClean="0"/>
              <a:t>Unidades de salud</a:t>
            </a:r>
          </a:p>
          <a:p>
            <a:pPr marL="971550" lvl="1" indent="-514350">
              <a:buAutoNum type="arabicParenR"/>
            </a:pPr>
            <a:r>
              <a:rPr lang="es-MX" dirty="0" smtClean="0"/>
              <a:t>Mujeres</a:t>
            </a:r>
          </a:p>
          <a:p>
            <a:pPr lvl="2"/>
            <a:r>
              <a:rPr lang="es-MX" dirty="0" err="1" smtClean="0"/>
              <a:t>Prob</a:t>
            </a:r>
            <a:r>
              <a:rPr lang="es-MX" dirty="0" smtClean="0"/>
              <a:t>. Verificación en VPH+ = 1</a:t>
            </a:r>
          </a:p>
          <a:p>
            <a:pPr lvl="2"/>
            <a:r>
              <a:rPr lang="es-MX" dirty="0" err="1" smtClean="0"/>
              <a:t>Prob</a:t>
            </a:r>
            <a:r>
              <a:rPr lang="es-MX" dirty="0" smtClean="0"/>
              <a:t>. Verificación en VPH- ~0.05 </a:t>
            </a:r>
          </a:p>
          <a:p>
            <a:r>
              <a:rPr lang="es-MX" dirty="0" smtClean="0"/>
              <a:t>Evaluación de cuatro estrategias</a:t>
            </a:r>
          </a:p>
          <a:p>
            <a:r>
              <a:rPr lang="es-MX" dirty="0" smtClean="0"/>
              <a:t>n=5,980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36669" b="3673"/>
          <a:stretch>
            <a:fillRect/>
          </a:stretch>
        </p:blipFill>
        <p:spPr bwMode="auto">
          <a:xfrm>
            <a:off x="1691680" y="1412776"/>
            <a:ext cx="6192688" cy="482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Estimación </a:t>
            </a:r>
            <a:r>
              <a:rPr lang="es-MX" dirty="0" err="1" smtClean="0"/>
              <a:t>naïve</a:t>
            </a:r>
            <a:r>
              <a:rPr lang="es-MX" dirty="0" smtClean="0"/>
              <a:t> -</a:t>
            </a:r>
            <a:r>
              <a:rPr lang="es-MX" dirty="0" err="1" smtClean="0"/>
              <a:t>diagt</a:t>
            </a:r>
            <a:r>
              <a:rPr lang="es-MX" dirty="0" smtClean="0"/>
              <a:t>-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Diseño </a:t>
            </a:r>
            <a:r>
              <a:rPr lang="es-MX" dirty="0" err="1" smtClean="0"/>
              <a:t>muestral</a:t>
            </a:r>
            <a:endParaRPr lang="es-MX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r="51013"/>
          <a:stretch>
            <a:fillRect/>
          </a:stretch>
        </p:blipFill>
        <p:spPr bwMode="auto">
          <a:xfrm>
            <a:off x="1057275" y="1052736"/>
            <a:ext cx="5026893" cy="5630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406</Words>
  <Application>Microsoft Office PowerPoint</Application>
  <PresentationFormat>Presentación en pantalla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Herramientas de Stata para resolver retos analíticos frecuentes en la evaluación de pruebas de tamizaje</vt:lpstr>
      <vt:lpstr>Evaluación de pruebas de tamizaje</vt:lpstr>
      <vt:lpstr>Problemas analíticos frecuentes</vt:lpstr>
      <vt:lpstr>Estadísticos de resumen</vt:lpstr>
      <vt:lpstr>Comparación de pruebas mediante modelos log-lineales</vt:lpstr>
      <vt:lpstr>Ventajas del enfoque de regresión</vt:lpstr>
      <vt:lpstr>Ejemplo numérico: Programa de detección de cáncer cervical en Morelos, 2009</vt:lpstr>
      <vt:lpstr>Estimación naïve -diagt-</vt:lpstr>
      <vt:lpstr>Diseño muestral</vt:lpstr>
      <vt:lpstr>Estimación con ajuste por sesgo de verificación</vt:lpstr>
      <vt:lpstr>Detección de VPH vs biopsia, mediante –diagt– y –svy:tab– (n=625)</vt:lpstr>
      <vt:lpstr>Comparación de estrategias de tamizaje con ajuste por sesgo de verificación y correlación entre observaciones</vt:lpstr>
      <vt:lpstr>Comparación de estrategias de tamizaje, mediante modelos log-lineales(n=625)</vt:lpstr>
      <vt:lpstr>Conclusión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Jorge Eduardo Ortiz Panozo</dc:creator>
  <cp:lastModifiedBy>eduardo.ortiz</cp:lastModifiedBy>
  <cp:revision>80</cp:revision>
  <dcterms:created xsi:type="dcterms:W3CDTF">2013-05-02T15:07:15Z</dcterms:created>
  <dcterms:modified xsi:type="dcterms:W3CDTF">2013-05-03T02:36:08Z</dcterms:modified>
</cp:coreProperties>
</file>