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59" r:id="rId5"/>
    <p:sldId id="262" r:id="rId6"/>
    <p:sldId id="271" r:id="rId7"/>
    <p:sldId id="273" r:id="rId8"/>
    <p:sldId id="267" r:id="rId9"/>
    <p:sldId id="269" r:id="rId10"/>
    <p:sldId id="268" r:id="rId11"/>
    <p:sldId id="270" r:id="rId12"/>
    <p:sldId id="274" r:id="rId13"/>
    <p:sldId id="275" r:id="rId14"/>
    <p:sldId id="265" r:id="rId15"/>
    <p:sldId id="266" r:id="rId1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02/05/2013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02/05/2013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02/05/2013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02/05/2013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02/05/2013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02/05/2013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02/05/2013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02/05/2013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02/05/2013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02/05/2013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02/05/2013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02/05/2013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Addressing common analytical challenges in the evaluation of screening tests using </a:t>
            </a:r>
            <a:r>
              <a:rPr lang="en-US" sz="3200" b="1" dirty="0" err="1" smtClean="0"/>
              <a:t>Stata</a:t>
            </a:r>
            <a:endParaRPr lang="es-MX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Eduardo </a:t>
            </a:r>
            <a:r>
              <a:rPr lang="es-MX" dirty="0" smtClean="0"/>
              <a:t>Ortiz-Panozo</a:t>
            </a:r>
            <a:endParaRPr lang="es-MX" dirty="0" smtClean="0"/>
          </a:p>
          <a:p>
            <a:r>
              <a:rPr lang="es-MX" dirty="0" smtClean="0"/>
              <a:t>EUSMEX 2013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smtClean="0"/>
              <a:t>Estimation</a:t>
            </a:r>
            <a:r>
              <a:rPr lang="en-US" sz="3200" smtClean="0"/>
              <a:t> considering verification </a:t>
            </a:r>
            <a:r>
              <a:rPr lang="en-US" sz="3200" smtClean="0"/>
              <a:t>bias</a:t>
            </a:r>
            <a:endParaRPr lang="en-US" sz="320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 r="35644"/>
          <a:stretch>
            <a:fillRect/>
          </a:stretch>
        </p:blipFill>
        <p:spPr bwMode="auto">
          <a:xfrm>
            <a:off x="1057274" y="1412776"/>
            <a:ext cx="6822191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3200" dirty="0" smtClean="0"/>
              <a:t>HPV </a:t>
            </a:r>
            <a:r>
              <a:rPr lang="es-MX" sz="3200" dirty="0" err="1" smtClean="0"/>
              <a:t>testing</a:t>
            </a:r>
            <a:r>
              <a:rPr lang="es-MX" sz="3200" dirty="0" smtClean="0"/>
              <a:t> vs </a:t>
            </a:r>
            <a:r>
              <a:rPr lang="es-MX" sz="3200" dirty="0" err="1" smtClean="0"/>
              <a:t>biopsy</a:t>
            </a:r>
            <a:r>
              <a:rPr lang="es-MX" sz="3200" dirty="0" smtClean="0"/>
              <a:t>, </a:t>
            </a:r>
            <a:r>
              <a:rPr lang="es-MX" sz="3200" dirty="0" err="1" smtClean="0"/>
              <a:t>by</a:t>
            </a:r>
            <a:r>
              <a:rPr lang="es-MX" sz="3200" dirty="0" smtClean="0"/>
              <a:t> </a:t>
            </a:r>
            <a:r>
              <a:rPr lang="es-MX" sz="3200" dirty="0" smtClean="0"/>
              <a:t>–</a:t>
            </a:r>
            <a:r>
              <a:rPr lang="es-MX" sz="3200" dirty="0" err="1" smtClean="0"/>
              <a:t>diagt</a:t>
            </a:r>
            <a:r>
              <a:rPr lang="es-MX" sz="3200" dirty="0" smtClean="0"/>
              <a:t>– </a:t>
            </a:r>
            <a:r>
              <a:rPr lang="es-MX" sz="3200" dirty="0" smtClean="0"/>
              <a:t>and </a:t>
            </a:r>
            <a:r>
              <a:rPr lang="es-MX" sz="3200" dirty="0" smtClean="0"/>
              <a:t>–</a:t>
            </a:r>
            <a:r>
              <a:rPr lang="es-MX" sz="3200" dirty="0" err="1" smtClean="0"/>
              <a:t>svy:tab</a:t>
            </a:r>
            <a:r>
              <a:rPr lang="es-MX" sz="3200" dirty="0" smtClean="0"/>
              <a:t>– (n=625)</a:t>
            </a:r>
            <a:endParaRPr lang="es-MX" sz="3200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755576" y="1196752"/>
          <a:ext cx="7776865" cy="5347730"/>
        </p:xfrm>
        <a:graphic>
          <a:graphicData uri="http://schemas.openxmlformats.org/drawingml/2006/table">
            <a:tbl>
              <a:tblPr/>
              <a:tblGrid>
                <a:gridCol w="2278071"/>
                <a:gridCol w="785542"/>
                <a:gridCol w="785542"/>
                <a:gridCol w="785542"/>
                <a:gridCol w="785542"/>
                <a:gridCol w="785542"/>
                <a:gridCol w="785542"/>
                <a:gridCol w="785542"/>
              </a:tblGrid>
              <a:tr h="663533">
                <a:tc>
                  <a:txBody>
                    <a:bodyPr/>
                    <a:lstStyle/>
                    <a:p>
                      <a:pPr algn="l" fontAlgn="b"/>
                      <a:endParaRPr lang="es-MX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r>
                        <a:rPr lang="es-MX" sz="2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diagt</a:t>
                      </a:r>
                      <a:r>
                        <a:rPr lang="es-MX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r>
                        <a:rPr lang="es-MX" sz="2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svy:tab</a:t>
                      </a:r>
                      <a:r>
                        <a:rPr lang="es-MX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MX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MX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63533">
                <a:tc>
                  <a:txBody>
                    <a:bodyPr/>
                    <a:lstStyle/>
                    <a:p>
                      <a:pPr algn="l" fontAlgn="b"/>
                      <a:r>
                        <a:rPr lang="es-MX" sz="24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Summary</a:t>
                      </a:r>
                      <a:r>
                        <a:rPr lang="es-MX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s-MX" sz="24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statistics</a:t>
                      </a:r>
                      <a:endParaRPr lang="es-MX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</a:t>
                      </a:r>
                      <a:endParaRPr lang="es-MX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CI95%</a:t>
                      </a:r>
                      <a:endParaRPr lang="es-MX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s-MX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</a:t>
                      </a:r>
                      <a:endParaRPr lang="es-MX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CI95%</a:t>
                      </a:r>
                      <a:endParaRPr lang="es-MX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s-MX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63533">
                <a:tc>
                  <a:txBody>
                    <a:bodyPr/>
                    <a:lstStyle/>
                    <a:p>
                      <a:pPr algn="l" fontAlgn="b"/>
                      <a:r>
                        <a:rPr lang="es-MX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Sensitivity</a:t>
                      </a:r>
                      <a:endParaRPr lang="es-MX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0.96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0.90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0.99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0.63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0.53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0.71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63533">
                <a:tc>
                  <a:txBody>
                    <a:bodyPr/>
                    <a:lstStyle/>
                    <a:p>
                      <a:pPr algn="l" fontAlgn="b"/>
                      <a:r>
                        <a:rPr lang="es-MX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Specificity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0.27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0.23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0.30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0.88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0.85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0.91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08957">
                <a:tc>
                  <a:txBody>
                    <a:bodyPr/>
                    <a:lstStyle/>
                    <a:p>
                      <a:pPr algn="l" fontAlgn="b"/>
                      <a:r>
                        <a:rPr lang="es-MX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Positive </a:t>
                      </a:r>
                      <a:r>
                        <a:rPr lang="es-MX" sz="24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predictive</a:t>
                      </a:r>
                      <a:r>
                        <a:rPr lang="es-MX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s-MX" sz="24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  <a:endParaRPr lang="es-MX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0.17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0.13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0.20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0.17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0.15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0.19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08957">
                <a:tc>
                  <a:txBody>
                    <a:bodyPr/>
                    <a:lstStyle/>
                    <a:p>
                      <a:pPr algn="l" fontAlgn="b"/>
                      <a:r>
                        <a:rPr lang="es-MX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Negative</a:t>
                      </a:r>
                      <a:r>
                        <a:rPr lang="es-MX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s-MX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predictive</a:t>
                      </a:r>
                      <a:r>
                        <a:rPr lang="es-MX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s-MX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  <a:endParaRPr lang="es-MX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0.98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0.94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1.00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0.98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0.98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0.99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Comparing screening strategies, including adjustments for verification bias and correlated observations</a:t>
            </a:r>
            <a:endParaRPr lang="en-US" sz="2800" dirty="0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 r="31546"/>
          <a:stretch>
            <a:fillRect/>
          </a:stretch>
        </p:blipFill>
        <p:spPr bwMode="auto">
          <a:xfrm>
            <a:off x="270147" y="1556792"/>
            <a:ext cx="8620957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smtClean="0"/>
              <a:t>Comparison</a:t>
            </a:r>
            <a:r>
              <a:rPr lang="en-US" sz="3600" smtClean="0"/>
              <a:t> of screening </a:t>
            </a:r>
            <a:r>
              <a:rPr lang="en-US" sz="3600" smtClean="0"/>
              <a:t>strategies</a:t>
            </a:r>
            <a:r>
              <a:rPr lang="en-US" sz="3600" smtClean="0"/>
              <a:t>, by log-linear modelling </a:t>
            </a:r>
            <a:r>
              <a:rPr lang="en-US" sz="3600" smtClean="0"/>
              <a:t>(n=625)</a:t>
            </a:r>
            <a:endParaRPr lang="en-US" sz="3600"/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971600" y="1628802"/>
          <a:ext cx="7056783" cy="3960439"/>
        </p:xfrm>
        <a:graphic>
          <a:graphicData uri="http://schemas.openxmlformats.org/drawingml/2006/table">
            <a:tbl>
              <a:tblPr/>
              <a:tblGrid>
                <a:gridCol w="2721901"/>
                <a:gridCol w="1273404"/>
                <a:gridCol w="742820"/>
                <a:gridCol w="1130146"/>
                <a:gridCol w="1188512"/>
              </a:tblGrid>
              <a:tr h="545099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Relative</a:t>
                      </a:r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s-MX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statistics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HPV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Combined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Sequential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099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rSens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1.2*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0.8*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1.3***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45099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r(1-Spec)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5.8***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0.3***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6.5***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5099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rPPV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0.3***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1.5**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0.3***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5099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rNPV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9845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Reference</a:t>
                      </a:r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test: </a:t>
                      </a:r>
                      <a:r>
                        <a:rPr lang="es-MX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Pap</a:t>
                      </a:r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s-MX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smear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45099">
                <a:tc gridSpan="2">
                  <a:txBody>
                    <a:bodyPr/>
                    <a:lstStyle/>
                    <a:p>
                      <a:pPr algn="l" fontAlgn="b"/>
                      <a:r>
                        <a:rPr lang="nn-N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* p&lt;.05, ** p&lt;.01, *** p&lt;.001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Conclusion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GLM </a:t>
            </a:r>
            <a:r>
              <a:rPr lang="en-US" dirty="0" smtClean="0"/>
              <a:t>module of </a:t>
            </a:r>
            <a:r>
              <a:rPr lang="en-US" dirty="0" err="1" smtClean="0"/>
              <a:t>Stata</a:t>
            </a:r>
            <a:r>
              <a:rPr lang="en-US" dirty="0" smtClean="0"/>
              <a:t> allows the necessary specifications for the evaluation of screening tests, adjusting for common challenges in evaluation of screening tests, namely correlation between observations and verification bias.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References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Seed PT, Tobias A. Summary statistics for diagnostic tests. </a:t>
            </a:r>
            <a:r>
              <a:rPr lang="en-US" dirty="0" err="1" smtClean="0"/>
              <a:t>Stata</a:t>
            </a:r>
            <a:r>
              <a:rPr lang="en-US" dirty="0" smtClean="0"/>
              <a:t> Technical Bulletin 2001;59:9-12</a:t>
            </a:r>
          </a:p>
          <a:p>
            <a:r>
              <a:rPr lang="es-MX" dirty="0" smtClean="0"/>
              <a:t>Pepe MS. </a:t>
            </a:r>
            <a:r>
              <a:rPr lang="en-US" dirty="0" smtClean="0"/>
              <a:t>The statistical evaluation of medical tests for classification and prediction. Oxford Statistical Science Series, Oxford University Press. 2003 </a:t>
            </a:r>
            <a:endParaRPr lang="es-MX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mtClean="0"/>
              <a:t>Evaluation of screening tests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Frequent in public health </a:t>
            </a:r>
            <a:r>
              <a:rPr lang="en-US" dirty="0" smtClean="0">
                <a:sym typeface="Wingdings" pitchFamily="2" charset="2"/>
              </a:rPr>
              <a:t> Early stages of disease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Types: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Comparing results to a gold standard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Comparing results among tests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Common</a:t>
            </a:r>
            <a:r>
              <a:rPr lang="en-US" smtClean="0"/>
              <a:t> analytical </a:t>
            </a:r>
            <a:r>
              <a:rPr lang="en-US" smtClean="0"/>
              <a:t>challenges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 smtClean="0"/>
              <a:t>Verification</a:t>
            </a:r>
            <a:r>
              <a:rPr lang="es-MX" dirty="0" smtClean="0"/>
              <a:t> </a:t>
            </a:r>
            <a:r>
              <a:rPr lang="es-MX" dirty="0" err="1" smtClean="0"/>
              <a:t>bias</a:t>
            </a:r>
            <a:endParaRPr lang="es-MX" dirty="0" smtClean="0"/>
          </a:p>
          <a:p>
            <a:pPr lvl="1"/>
            <a:r>
              <a:rPr lang="es-MX" dirty="0" smtClean="0"/>
              <a:t>Positive </a:t>
            </a:r>
            <a:r>
              <a:rPr lang="es-MX" dirty="0" err="1" smtClean="0"/>
              <a:t>results</a:t>
            </a:r>
            <a:r>
              <a:rPr lang="es-MX" dirty="0" smtClean="0"/>
              <a:t> are more </a:t>
            </a:r>
            <a:r>
              <a:rPr lang="es-MX" dirty="0" err="1" smtClean="0"/>
              <a:t>likely</a:t>
            </a:r>
            <a:r>
              <a:rPr lang="es-MX" dirty="0" smtClean="0"/>
              <a:t>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be</a:t>
            </a:r>
            <a:r>
              <a:rPr lang="es-MX" dirty="0" smtClean="0"/>
              <a:t> </a:t>
            </a:r>
            <a:r>
              <a:rPr lang="es-MX" dirty="0" err="1" smtClean="0"/>
              <a:t>confirmed</a:t>
            </a:r>
            <a:r>
              <a:rPr lang="es-MX" dirty="0" smtClean="0"/>
              <a:t> </a:t>
            </a:r>
            <a:r>
              <a:rPr lang="es-MX" dirty="0" err="1" smtClean="0"/>
              <a:t>by</a:t>
            </a:r>
            <a:r>
              <a:rPr lang="es-MX" dirty="0" smtClean="0"/>
              <a:t> a </a:t>
            </a:r>
            <a:r>
              <a:rPr lang="es-MX" dirty="0" err="1" smtClean="0"/>
              <a:t>gold</a:t>
            </a:r>
            <a:r>
              <a:rPr lang="es-MX" dirty="0" smtClean="0"/>
              <a:t> </a:t>
            </a:r>
            <a:r>
              <a:rPr lang="es-MX" dirty="0" err="1" smtClean="0"/>
              <a:t>standard</a:t>
            </a:r>
            <a:endParaRPr lang="es-MX" dirty="0" smtClean="0"/>
          </a:p>
          <a:p>
            <a:pPr lvl="1"/>
            <a:endParaRPr lang="es-MX" dirty="0" smtClean="0"/>
          </a:p>
          <a:p>
            <a:pPr lvl="1">
              <a:buNone/>
            </a:pPr>
            <a:endParaRPr lang="es-MX" dirty="0" smtClean="0"/>
          </a:p>
          <a:p>
            <a:r>
              <a:rPr lang="es-MX" dirty="0" err="1" smtClean="0"/>
              <a:t>Correlated</a:t>
            </a:r>
            <a:r>
              <a:rPr lang="es-MX" dirty="0" smtClean="0"/>
              <a:t> </a:t>
            </a:r>
            <a:r>
              <a:rPr lang="es-MX" dirty="0" err="1" smtClean="0"/>
              <a:t>observations</a:t>
            </a:r>
            <a:endParaRPr lang="es-MX" dirty="0" smtClean="0"/>
          </a:p>
          <a:p>
            <a:pPr lvl="1"/>
            <a:r>
              <a:rPr lang="es-MX" dirty="0" smtClean="0"/>
              <a:t>More </a:t>
            </a:r>
            <a:r>
              <a:rPr lang="es-MX" dirty="0" err="1" smtClean="0"/>
              <a:t>than</a:t>
            </a:r>
            <a:r>
              <a:rPr lang="es-MX" dirty="0" smtClean="0"/>
              <a:t> </a:t>
            </a:r>
            <a:r>
              <a:rPr lang="es-MX" dirty="0" err="1" smtClean="0"/>
              <a:t>one</a:t>
            </a:r>
            <a:r>
              <a:rPr lang="es-MX" dirty="0" smtClean="0"/>
              <a:t> test </a:t>
            </a:r>
            <a:r>
              <a:rPr lang="es-MX" dirty="0" err="1" smtClean="0"/>
              <a:t>applied</a:t>
            </a:r>
            <a:r>
              <a:rPr lang="es-MX" dirty="0" smtClean="0"/>
              <a:t> in </a:t>
            </a:r>
            <a:r>
              <a:rPr lang="es-MX" dirty="0" err="1" smtClean="0"/>
              <a:t>each</a:t>
            </a:r>
            <a:r>
              <a:rPr lang="es-MX" dirty="0" smtClean="0"/>
              <a:t> individual</a:t>
            </a:r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  <a:r>
              <a:rPr lang="en-US" smtClean="0"/>
              <a:t> </a:t>
            </a:r>
            <a:r>
              <a:rPr lang="en-US" smtClean="0"/>
              <a:t>statistics</a:t>
            </a:r>
            <a:endParaRPr lang="en-US"/>
          </a:p>
        </p:txBody>
      </p:sp>
      <p:pic>
        <p:nvPicPr>
          <p:cNvPr id="4126" name="Picture 30"/>
          <p:cNvPicPr>
            <a:picLocks noChangeAspect="1" noChangeArrowheads="1"/>
          </p:cNvPicPr>
          <p:nvPr/>
        </p:nvPicPr>
        <p:blipFill>
          <a:blip r:embed="rId2" cstate="print"/>
          <a:srcRect l="18189" r="18778"/>
          <a:stretch>
            <a:fillRect/>
          </a:stretch>
        </p:blipFill>
        <p:spPr bwMode="auto">
          <a:xfrm>
            <a:off x="1237589" y="1628800"/>
            <a:ext cx="6701152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Comparison</a:t>
            </a:r>
            <a:r>
              <a:rPr lang="en-US" smtClean="0"/>
              <a:t> of tests by log-linear </a:t>
            </a:r>
            <a:r>
              <a:rPr lang="en-US" smtClean="0"/>
              <a:t>models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endParaRPr lang="es-MX" dirty="0"/>
          </a:p>
        </p:txBody>
      </p:sp>
      <p:sp>
        <p:nvSpPr>
          <p:cNvPr id="8" name="7 CuadroTexto"/>
          <p:cNvSpPr txBox="1"/>
          <p:nvPr/>
        </p:nvSpPr>
        <p:spPr>
          <a:xfrm>
            <a:off x="1403648" y="5805264"/>
            <a:ext cx="2664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Pepe (2003)</a:t>
            </a:r>
            <a:endParaRPr lang="es-MX" dirty="0"/>
          </a:p>
        </p:txBody>
      </p:sp>
      <p:pic>
        <p:nvPicPr>
          <p:cNvPr id="5135" name="Picture 15"/>
          <p:cNvPicPr>
            <a:picLocks noChangeAspect="1" noChangeArrowheads="1"/>
          </p:cNvPicPr>
          <p:nvPr/>
        </p:nvPicPr>
        <p:blipFill>
          <a:blip r:embed="rId2" cstate="print"/>
          <a:srcRect l="21883" r="21569"/>
          <a:stretch>
            <a:fillRect/>
          </a:stretch>
        </p:blipFill>
        <p:spPr bwMode="auto">
          <a:xfrm>
            <a:off x="1403648" y="1264023"/>
            <a:ext cx="6474174" cy="468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 of the regression approach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Weighting (IPW, probability of verification)</a:t>
            </a:r>
          </a:p>
          <a:p>
            <a:r>
              <a:rPr lang="en-US" dirty="0" smtClean="0"/>
              <a:t>Robust Standard Errors (Correlation)</a:t>
            </a:r>
          </a:p>
          <a:p>
            <a:r>
              <a:rPr lang="en-US" dirty="0" smtClean="0"/>
              <a:t>Efficiency</a:t>
            </a:r>
          </a:p>
          <a:p>
            <a:r>
              <a:rPr lang="en-US" dirty="0" smtClean="0"/>
              <a:t>Adjustment for covariates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000" dirty="0" err="1" smtClean="0"/>
              <a:t>Pepe</a:t>
            </a:r>
            <a:r>
              <a:rPr lang="en-US" sz="2000" dirty="0" smtClean="0"/>
              <a:t> (2003)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smtClean="0"/>
              <a:t>Numerical</a:t>
            </a:r>
            <a:r>
              <a:rPr lang="en-US" sz="3600" smtClean="0"/>
              <a:t> </a:t>
            </a:r>
            <a:r>
              <a:rPr lang="en-US" sz="3600" smtClean="0"/>
              <a:t>example</a:t>
            </a:r>
            <a:r>
              <a:rPr lang="en-US" sz="3600" smtClean="0"/>
              <a:t>: Cervical Cancer Detection </a:t>
            </a:r>
            <a:r>
              <a:rPr lang="en-US" sz="3600" smtClean="0"/>
              <a:t>Program</a:t>
            </a:r>
            <a:r>
              <a:rPr lang="en-US" sz="3600" smtClean="0"/>
              <a:t>, </a:t>
            </a:r>
            <a:r>
              <a:rPr lang="en-US" sz="3600" smtClean="0"/>
              <a:t>Morelos</a:t>
            </a:r>
            <a:r>
              <a:rPr lang="en-US" sz="3600" smtClean="0"/>
              <a:t>, </a:t>
            </a:r>
            <a:r>
              <a:rPr lang="en-US" sz="3600" smtClean="0"/>
              <a:t>2009</a:t>
            </a:r>
            <a:endParaRPr lang="en-US" sz="360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First</a:t>
            </a:r>
            <a:r>
              <a:rPr lang="en-US" smtClean="0"/>
              <a:t> </a:t>
            </a:r>
            <a:r>
              <a:rPr lang="en-US" smtClean="0"/>
              <a:t>HPV</a:t>
            </a:r>
            <a:r>
              <a:rPr lang="en-US" smtClean="0"/>
              <a:t>, then Pap to the same </a:t>
            </a:r>
            <a:r>
              <a:rPr lang="en-US" smtClean="0"/>
              <a:t>women</a:t>
            </a:r>
            <a:endParaRPr lang="en-US" smtClean="0"/>
          </a:p>
          <a:p>
            <a:r>
              <a:rPr lang="en-US" smtClean="0"/>
              <a:t>Two-stage sampling for </a:t>
            </a:r>
            <a:r>
              <a:rPr lang="en-US" smtClean="0"/>
              <a:t>verification:</a:t>
            </a:r>
            <a:endParaRPr lang="en-US" smtClean="0"/>
          </a:p>
          <a:p>
            <a:pPr marL="971550" lvl="1" indent="-514350">
              <a:buAutoNum type="arabicParenR"/>
            </a:pPr>
            <a:r>
              <a:rPr lang="en-US" smtClean="0"/>
              <a:t>Health </a:t>
            </a:r>
            <a:r>
              <a:rPr lang="en-US" smtClean="0"/>
              <a:t>facilities</a:t>
            </a:r>
            <a:endParaRPr lang="en-US" smtClean="0"/>
          </a:p>
          <a:p>
            <a:pPr marL="971550" lvl="1" indent="-514350">
              <a:buAutoNum type="arabicParenR"/>
            </a:pPr>
            <a:r>
              <a:rPr lang="en-US" smtClean="0"/>
              <a:t>Women</a:t>
            </a:r>
            <a:endParaRPr lang="en-US" smtClean="0"/>
          </a:p>
          <a:p>
            <a:pPr lvl="2"/>
            <a:r>
              <a:rPr lang="en-US" smtClean="0"/>
              <a:t>Prob</a:t>
            </a:r>
            <a:r>
              <a:rPr lang="en-US" smtClean="0"/>
              <a:t>. verification among </a:t>
            </a:r>
            <a:r>
              <a:rPr lang="en-US" smtClean="0"/>
              <a:t>HPV</a:t>
            </a:r>
            <a:r>
              <a:rPr lang="en-US" smtClean="0"/>
              <a:t>+ = </a:t>
            </a:r>
            <a:r>
              <a:rPr lang="en-US" smtClean="0"/>
              <a:t>1</a:t>
            </a:r>
            <a:endParaRPr lang="en-US" smtClean="0"/>
          </a:p>
          <a:p>
            <a:pPr lvl="2"/>
            <a:r>
              <a:rPr lang="en-US" smtClean="0"/>
              <a:t>Prob</a:t>
            </a:r>
            <a:r>
              <a:rPr lang="en-US" smtClean="0"/>
              <a:t>. verification among HPV- </a:t>
            </a:r>
            <a:r>
              <a:rPr lang="en-US" smtClean="0"/>
              <a:t>~</a:t>
            </a:r>
            <a:r>
              <a:rPr lang="en-US" smtClean="0"/>
              <a:t>0.05 </a:t>
            </a:r>
            <a:endParaRPr lang="en-US" smtClean="0"/>
          </a:p>
          <a:p>
            <a:r>
              <a:rPr lang="en-US" smtClean="0"/>
              <a:t>Comparison of 4 </a:t>
            </a:r>
            <a:r>
              <a:rPr lang="en-US" smtClean="0"/>
              <a:t>strategies</a:t>
            </a:r>
            <a:endParaRPr lang="en-US" smtClean="0"/>
          </a:p>
          <a:p>
            <a:r>
              <a:rPr lang="en-US" smtClean="0"/>
              <a:t>n=5,980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r="36669" b="3673"/>
          <a:stretch>
            <a:fillRect/>
          </a:stretch>
        </p:blipFill>
        <p:spPr bwMode="auto">
          <a:xfrm>
            <a:off x="1691680" y="1412776"/>
            <a:ext cx="6192688" cy="4823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Naïve</a:t>
            </a:r>
            <a:r>
              <a:rPr lang="en-US" smtClean="0"/>
              <a:t> estimation </a:t>
            </a:r>
            <a:r>
              <a:rPr lang="en-US" smtClean="0"/>
              <a:t>-diagt-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Sampling</a:t>
            </a:r>
            <a:r>
              <a:rPr lang="es-MX" dirty="0" smtClean="0"/>
              <a:t> </a:t>
            </a:r>
            <a:r>
              <a:rPr lang="es-MX" dirty="0" err="1" smtClean="0"/>
              <a:t>design</a:t>
            </a:r>
            <a:endParaRPr lang="es-MX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 r="51013"/>
          <a:stretch>
            <a:fillRect/>
          </a:stretch>
        </p:blipFill>
        <p:spPr bwMode="auto">
          <a:xfrm>
            <a:off x="1057275" y="1052736"/>
            <a:ext cx="5026893" cy="5630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345</Words>
  <Application>Microsoft Office PowerPoint</Application>
  <PresentationFormat>Presentación en pantalla (4:3)</PresentationFormat>
  <Paragraphs>110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Tema de Office</vt:lpstr>
      <vt:lpstr>Addressing common analytical challenges in the evaluation of screening tests using Stata</vt:lpstr>
      <vt:lpstr>Evaluation of screening tests</vt:lpstr>
      <vt:lpstr>Common analytical challenges</vt:lpstr>
      <vt:lpstr>Summary statistics</vt:lpstr>
      <vt:lpstr>Comparison of tests by log-linear models</vt:lpstr>
      <vt:lpstr>Pros of the regression approach</vt:lpstr>
      <vt:lpstr>Numerical example: Cervical Cancer Detection Program, Morelos, 2009</vt:lpstr>
      <vt:lpstr>Naïve estimation -diagt-</vt:lpstr>
      <vt:lpstr>Sampling design</vt:lpstr>
      <vt:lpstr>Estimation considering verification bias</vt:lpstr>
      <vt:lpstr>HPV testing vs biopsy, by –diagt– and –svy:tab– (n=625)</vt:lpstr>
      <vt:lpstr>Comparing screening strategies, including adjustments for verification bias and correlated observations</vt:lpstr>
      <vt:lpstr>Comparison of screening strategies, by log-linear modelling (n=625)</vt:lpstr>
      <vt:lpstr>Conclusion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Jorge Eduardo Ortiz Panozo</dc:creator>
  <cp:lastModifiedBy>eduardo.ortiz</cp:lastModifiedBy>
  <cp:revision>114</cp:revision>
  <dcterms:created xsi:type="dcterms:W3CDTF">2013-05-02T15:07:15Z</dcterms:created>
  <dcterms:modified xsi:type="dcterms:W3CDTF">2013-05-03T02:52:13Z</dcterms:modified>
</cp:coreProperties>
</file>