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1" r:id="rId2"/>
    <p:sldId id="267" r:id="rId3"/>
    <p:sldId id="266" r:id="rId4"/>
    <p:sldId id="271" r:id="rId5"/>
    <p:sldId id="264" r:id="rId6"/>
    <p:sldId id="265" r:id="rId7"/>
    <p:sldId id="263" r:id="rId8"/>
    <p:sldId id="270" r:id="rId9"/>
    <p:sldId id="268" r:id="rId10"/>
    <p:sldId id="275" r:id="rId11"/>
    <p:sldId id="274" r:id="rId12"/>
    <p:sldId id="272" r:id="rId13"/>
    <p:sldId id="276" r:id="rId14"/>
    <p:sldId id="269" r:id="rId15"/>
    <p:sldId id="273"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838" autoAdjust="0"/>
    <p:restoredTop sz="99645" autoAdjust="0"/>
  </p:normalViewPr>
  <p:slideViewPr>
    <p:cSldViewPr>
      <p:cViewPr varScale="1">
        <p:scale>
          <a:sx n="70" d="100"/>
          <a:sy n="70" d="100"/>
        </p:scale>
        <p:origin x="-165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EBBBEB-8918-4CD1-B5EE-3248A6DED318}" type="datetimeFigureOut">
              <a:rPr lang="es-MX" smtClean="0"/>
              <a:t>03/05/2013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020EDE-5E51-404F-8A4D-72DB9EDCD42F}" type="slidenum">
              <a:rPr lang="es-MX" smtClean="0"/>
              <a:t>‹Nº›</a:t>
            </a:fld>
            <a:endParaRPr lang="es-MX"/>
          </a:p>
        </p:txBody>
      </p:sp>
    </p:spTree>
    <p:extLst>
      <p:ext uri="{BB962C8B-B14F-4D97-AF65-F5344CB8AC3E}">
        <p14:creationId xmlns:p14="http://schemas.microsoft.com/office/powerpoint/2010/main" val="133052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C020EDE-5E51-404F-8A4D-72DB9EDCD42F}" type="slidenum">
              <a:rPr lang="es-MX" smtClean="0"/>
              <a:t>8</a:t>
            </a:fld>
            <a:endParaRPr lang="es-MX"/>
          </a:p>
        </p:txBody>
      </p:sp>
    </p:spTree>
    <p:extLst>
      <p:ext uri="{BB962C8B-B14F-4D97-AF65-F5344CB8AC3E}">
        <p14:creationId xmlns:p14="http://schemas.microsoft.com/office/powerpoint/2010/main" val="1103821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2229075-75DE-4700-9989-11DED63D90D6}" type="datetime1">
              <a:rPr lang="es-ES" smtClean="0"/>
              <a:t>03/05/2013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6B41E44-7FC3-4B58-AB7F-6CA6FB0BE2F5}" type="datetime1">
              <a:rPr lang="es-ES" smtClean="0"/>
              <a:t>03/05/2013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899366-5211-4D9A-80CD-3E452103B02E}" type="datetime1">
              <a:rPr lang="es-ES" smtClean="0"/>
              <a:t>03/05/2013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2235BE2-D7AD-4E7D-83F0-F4FD93F8DA67}" type="datetime1">
              <a:rPr lang="es-ES" smtClean="0"/>
              <a:t>03/05/2013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2C5C9B-33D6-494E-818A-68FC2E139A53}" type="datetime1">
              <a:rPr lang="es-ES" smtClean="0"/>
              <a:t>03/05/2013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0B17F22D-F70B-43DD-AE05-313564A4100B}" type="datetime1">
              <a:rPr lang="es-ES" smtClean="0"/>
              <a:t>03/05/2013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0621A04-7A85-4535-82B9-917A5D32AF9F}" type="datetime1">
              <a:rPr lang="es-ES" smtClean="0"/>
              <a:t>03/05/2013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E1956A7-97A1-46C9-8078-278C3D291AC4}" type="datetime1">
              <a:rPr lang="es-ES" smtClean="0"/>
              <a:t>03/05/2013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BCBAC56-3E5E-4126-8D32-B8FC201F75B2}" type="datetime1">
              <a:rPr lang="es-ES" smtClean="0"/>
              <a:t>03/05/2013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182646E-81F7-4322-B181-CC2B11F17F19}" type="datetime1">
              <a:rPr lang="es-ES" smtClean="0"/>
              <a:t>03/05/2013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EB7D3E-DCE7-4CE2-AC6F-E3772A7715FA}" type="datetime1">
              <a:rPr lang="es-ES" smtClean="0"/>
              <a:t>03/05/2013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196013C-4365-4778-B0E3-208CE921812F}"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5989A8-EB58-4D4D-BD56-41B8AFAF92AC}" type="datetime1">
              <a:rPr lang="es-ES" smtClean="0"/>
              <a:t>03/05/2013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6013C-4365-4778-B0E3-208CE921812F}"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14348" y="319290"/>
            <a:ext cx="7858180" cy="63555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2400" b="1" dirty="0">
                <a:latin typeface="Bell MT" pitchFamily="18" charset="0"/>
              </a:rPr>
              <a:t>2013 Mexican </a:t>
            </a:r>
            <a:r>
              <a:rPr lang="en-US" sz="2400" b="1" dirty="0" err="1">
                <a:latin typeface="Bell MT" pitchFamily="18" charset="0"/>
              </a:rPr>
              <a:t>Stata</a:t>
            </a:r>
            <a:r>
              <a:rPr lang="en-US" sz="2400" b="1" dirty="0">
                <a:latin typeface="Bell MT" pitchFamily="18" charset="0"/>
              </a:rPr>
              <a:t> Users Group meeting</a:t>
            </a:r>
            <a:endParaRPr lang="es-MX" sz="2400" dirty="0">
              <a:latin typeface="Bell MT"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2200" i="0" u="none" strike="noStrike" cap="none" normalizeH="0" baseline="0" dirty="0" smtClean="0">
              <a:ln>
                <a:noFill/>
              </a:ln>
              <a:solidFill>
                <a:schemeClr val="tx1"/>
              </a:solidFill>
              <a:effectLst/>
              <a:latin typeface="Bell MT"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ES" sz="2300" dirty="0" err="1" smtClean="0">
                <a:latin typeface="Bell MT" pitchFamily="18" charset="0"/>
              </a:rPr>
              <a:t>Presentation</a:t>
            </a:r>
            <a:endParaRPr lang="es-ES" sz="2300" dirty="0" smtClean="0">
              <a:latin typeface="Bell MT"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 sz="2300" b="0" i="0" u="none" strike="noStrike" cap="none" normalizeH="0" baseline="0" dirty="0" smtClean="0">
              <a:ln>
                <a:noFill/>
              </a:ln>
              <a:solidFill>
                <a:schemeClr val="tx1"/>
              </a:solidFill>
              <a:effectLst/>
              <a:latin typeface="Bell MT" pitchFamily="18" charset="0"/>
            </a:endParaRPr>
          </a:p>
          <a:p>
            <a:pPr algn="ctr"/>
            <a:r>
              <a:rPr lang="en-US" sz="2400" dirty="0">
                <a:latin typeface="Bell MT" pitchFamily="18" charset="0"/>
              </a:rPr>
              <a:t>Deep analysis of Progressivity for taxes or transfers using </a:t>
            </a:r>
            <a:r>
              <a:rPr lang="en-US" sz="2400" dirty="0" err="1">
                <a:latin typeface="Bell MT" pitchFamily="18" charset="0"/>
              </a:rPr>
              <a:t>cprog</a:t>
            </a:r>
            <a:r>
              <a:rPr lang="en-US" sz="2400" dirty="0">
                <a:latin typeface="Bell MT" pitchFamily="18" charset="0"/>
              </a:rPr>
              <a:t> and </a:t>
            </a:r>
            <a:r>
              <a:rPr lang="en-US" sz="2400" dirty="0" err="1">
                <a:latin typeface="Bell MT" pitchFamily="18" charset="0"/>
              </a:rPr>
              <a:t>cprogbt</a:t>
            </a:r>
            <a:r>
              <a:rPr lang="en-US" sz="2400" dirty="0">
                <a:latin typeface="Bell MT" pitchFamily="18" charset="0"/>
              </a:rPr>
              <a:t> DASP modules for </a:t>
            </a:r>
            <a:r>
              <a:rPr lang="en-US" sz="2400" dirty="0" err="1" smtClean="0">
                <a:latin typeface="Bell MT" pitchFamily="18" charset="0"/>
              </a:rPr>
              <a:t>Stata</a:t>
            </a:r>
            <a:r>
              <a:rPr lang="en-US" sz="2400" b="1" dirty="0" smtClean="0">
                <a:latin typeface="Bell MT" pitchFamily="18" charset="0"/>
              </a:rPr>
              <a:t>.</a:t>
            </a:r>
            <a:endParaRPr lang="es-MX" sz="2400" dirty="0" smtClean="0">
              <a:latin typeface="Bell MT" pitchFamily="18" charset="0"/>
            </a:endParaRPr>
          </a:p>
          <a:p>
            <a:pPr algn="ctr"/>
            <a:endParaRPr lang="es-MX" sz="2300" dirty="0" smtClean="0">
              <a:latin typeface="+mj-lt"/>
            </a:endParaRPr>
          </a:p>
          <a:p>
            <a:pPr algn="ctr" fontAlgn="t"/>
            <a:r>
              <a:rPr lang="en-US" sz="2000" dirty="0" smtClean="0"/>
              <a:t>Topic</a:t>
            </a:r>
            <a:r>
              <a:rPr lang="en-US" sz="2000" dirty="0"/>
              <a:t>:</a:t>
            </a:r>
          </a:p>
          <a:p>
            <a:pPr algn="ctr" fontAlgn="t"/>
            <a:r>
              <a:rPr lang="en-US" sz="2000" dirty="0"/>
              <a:t>Comparisons of </a:t>
            </a:r>
            <a:r>
              <a:rPr lang="en-US" sz="2000" dirty="0" err="1"/>
              <a:t>Stata</a:t>
            </a:r>
            <a:r>
              <a:rPr lang="en-US" sz="2000" dirty="0"/>
              <a:t> to other software or use of </a:t>
            </a:r>
            <a:r>
              <a:rPr lang="en-US" sz="2000" dirty="0" err="1"/>
              <a:t>Stata</a:t>
            </a:r>
            <a:r>
              <a:rPr lang="en-US" sz="2000" dirty="0"/>
              <a:t> together with other software.</a:t>
            </a:r>
            <a:endParaRPr kumimoji="0" lang="es-MX" sz="2000" b="0" i="0" u="none" strike="noStrike" cap="none" normalizeH="0" baseline="0" dirty="0" smtClean="0">
              <a:ln>
                <a:noFill/>
              </a:ln>
              <a:solidFill>
                <a:schemeClr val="tx1"/>
              </a:solidFill>
              <a:effectLst/>
              <a:latin typeface="+mj-lt"/>
              <a:ea typeface="Times New Roman" pitchFamily="18" charset="0"/>
            </a:endParaRPr>
          </a:p>
          <a:p>
            <a:pPr lvl="0" eaLnBrk="0" fontAlgn="base" hangingPunct="0">
              <a:spcBef>
                <a:spcPct val="0"/>
              </a:spcBef>
              <a:spcAft>
                <a:spcPct val="0"/>
              </a:spcAft>
            </a:pPr>
            <a:endParaRPr kumimoji="0" lang="es-MX" sz="2000" b="0" i="0" u="none" strike="noStrike" cap="none" normalizeH="0" baseline="0" dirty="0" smtClean="0">
              <a:ln>
                <a:noFill/>
              </a:ln>
              <a:solidFill>
                <a:schemeClr val="tx1"/>
              </a:solidFill>
              <a:effectLst/>
              <a:latin typeface="+mj-lt"/>
              <a:ea typeface="Times New Roman" pitchFamily="18" charset="0"/>
            </a:endParaRPr>
          </a:p>
          <a:p>
            <a:pPr lvl="0" eaLnBrk="0" fontAlgn="base" hangingPunct="0">
              <a:spcBef>
                <a:spcPct val="0"/>
              </a:spcBef>
              <a:spcAft>
                <a:spcPct val="0"/>
              </a:spcAft>
            </a:pPr>
            <a:endParaRPr kumimoji="0" lang="es-MX" sz="2000" b="0" i="0" u="none" strike="noStrike" cap="none" normalizeH="0" baseline="0" dirty="0" smtClean="0">
              <a:ln>
                <a:noFill/>
              </a:ln>
              <a:solidFill>
                <a:schemeClr val="tx1"/>
              </a:solidFill>
              <a:effectLst/>
              <a:latin typeface="+mj-lt"/>
              <a:ea typeface="Times New Roman" pitchFamily="18" charset="0"/>
            </a:endParaRPr>
          </a:p>
          <a:p>
            <a:pPr lvl="0" algn="ctr" eaLnBrk="0" fontAlgn="base" hangingPunct="0">
              <a:spcBef>
                <a:spcPct val="0"/>
              </a:spcBef>
              <a:spcAft>
                <a:spcPct val="0"/>
              </a:spcAft>
            </a:pPr>
            <a:r>
              <a:rPr kumimoji="0" lang="es-MX" sz="2000" b="0" i="0" u="none" strike="noStrike" cap="none" normalizeH="0" baseline="0" dirty="0" smtClean="0">
                <a:ln>
                  <a:noFill/>
                </a:ln>
                <a:solidFill>
                  <a:schemeClr val="tx1"/>
                </a:solidFill>
                <a:effectLst/>
                <a:latin typeface="+mj-lt"/>
                <a:ea typeface="Times New Roman" pitchFamily="18" charset="0"/>
              </a:rPr>
              <a:t>Luis Huesca</a:t>
            </a:r>
            <a:r>
              <a:rPr lang="es-MX" sz="2000" baseline="30000" dirty="0" smtClean="0">
                <a:sym typeface="Symbol"/>
              </a:rPr>
              <a:t> </a:t>
            </a:r>
            <a:endParaRPr kumimoji="0" lang="es-MX" sz="2000" b="0" i="0" u="none" strike="noStrike" cap="none" normalizeH="0" baseline="0" dirty="0" smtClean="0">
              <a:ln>
                <a:noFill/>
              </a:ln>
              <a:solidFill>
                <a:schemeClr val="tx1"/>
              </a:solidFill>
              <a:effectLst/>
              <a:latin typeface="+mj-lt"/>
              <a:ea typeface="Times New Roman" pitchFamily="18" charset="0"/>
            </a:endParaRPr>
          </a:p>
          <a:p>
            <a:pPr algn="ctr" eaLnBrk="0" fontAlgn="base" hangingPunct="0">
              <a:spcBef>
                <a:spcPct val="0"/>
              </a:spcBef>
              <a:spcAft>
                <a:spcPct val="0"/>
              </a:spcAft>
            </a:pPr>
            <a:r>
              <a:rPr lang="es-MX" sz="2000" dirty="0" smtClean="0">
                <a:latin typeface="+mj-lt"/>
                <a:ea typeface="Times New Roman" pitchFamily="18" charset="0"/>
              </a:rPr>
              <a:t>Arturo Robles-Valencia</a:t>
            </a:r>
            <a:r>
              <a:rPr lang="es-MX" sz="2000" baseline="30000" dirty="0" smtClean="0">
                <a:sym typeface="Symbol"/>
              </a:rPr>
              <a:t> *</a:t>
            </a:r>
            <a:r>
              <a:rPr lang="es-MX" sz="2000" dirty="0" smtClean="0">
                <a:latin typeface="+mj-lt"/>
                <a:ea typeface="Times New Roman" pitchFamily="18" charset="0"/>
              </a:rPr>
              <a:t> </a:t>
            </a:r>
            <a:endParaRPr lang="es-MX" sz="2000" dirty="0" smtClean="0"/>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700" b="0" i="0" u="none" strike="noStrike" cap="none" normalizeH="0" baseline="0" dirty="0" smtClean="0">
              <a:ln>
                <a:noFill/>
              </a:ln>
              <a:solidFill>
                <a:schemeClr val="tx1"/>
              </a:solidFill>
              <a:effectLst/>
              <a:latin typeface="+mj-lt"/>
              <a:ea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700" b="0" i="0" u="none" strike="noStrike" cap="none" normalizeH="0" baseline="0" dirty="0" smtClean="0">
              <a:ln>
                <a:noFill/>
              </a:ln>
              <a:solidFill>
                <a:schemeClr val="tx1"/>
              </a:solidFill>
              <a:effectLst/>
              <a:latin typeface="+mj-lt"/>
              <a:ea typeface="Times New Roman" pitchFamily="18" charset="0"/>
            </a:endParaRPr>
          </a:p>
          <a:p>
            <a:pPr lvl="0" eaLnBrk="0" fontAlgn="base" hangingPunct="0">
              <a:spcBef>
                <a:spcPct val="0"/>
              </a:spcBef>
              <a:spcAft>
                <a:spcPct val="0"/>
              </a:spcAft>
            </a:pPr>
            <a:r>
              <a:rPr lang="es-MX" sz="1700" baseline="30000" dirty="0" smtClean="0">
                <a:sym typeface="Symbol"/>
              </a:rPr>
              <a:t>  </a:t>
            </a:r>
            <a:r>
              <a:rPr lang="fr-CA" sz="1700" dirty="0" err="1" smtClean="0"/>
              <a:t>Department</a:t>
            </a:r>
            <a:r>
              <a:rPr lang="fr-CA" sz="1700" dirty="0" smtClean="0"/>
              <a:t> of </a:t>
            </a:r>
            <a:r>
              <a:rPr lang="fr-CA" sz="1700" dirty="0" err="1" smtClean="0"/>
              <a:t>Regional</a:t>
            </a:r>
            <a:r>
              <a:rPr lang="fr-CA" sz="1700" dirty="0" smtClean="0"/>
              <a:t> </a:t>
            </a:r>
            <a:r>
              <a:rPr lang="fr-CA" sz="1700" dirty="0" err="1" smtClean="0"/>
              <a:t>Economics</a:t>
            </a:r>
            <a:r>
              <a:rPr lang="fr-CA" sz="1700" dirty="0" smtClean="0"/>
              <a:t>, </a:t>
            </a:r>
            <a:r>
              <a:rPr lang="fr-CA" sz="1700" dirty="0" smtClean="0"/>
              <a:t>CIAD / lhuesca@ciad.mx</a:t>
            </a:r>
          </a:p>
          <a:p>
            <a:pPr lvl="0" eaLnBrk="0" fontAlgn="base" hangingPunct="0">
              <a:spcBef>
                <a:spcPct val="0"/>
              </a:spcBef>
              <a:spcAft>
                <a:spcPct val="0"/>
              </a:spcAft>
            </a:pPr>
            <a:r>
              <a:rPr lang="es-MX" sz="1700" baseline="30000" dirty="0" smtClean="0"/>
              <a:t>* </a:t>
            </a:r>
            <a:r>
              <a:rPr lang="es-MX" sz="1700" dirty="0" err="1" smtClean="0"/>
              <a:t>Ph.D</a:t>
            </a:r>
            <a:r>
              <a:rPr lang="es-MX" sz="1700" dirty="0" smtClean="0"/>
              <a:t> </a:t>
            </a:r>
            <a:r>
              <a:rPr lang="es-MX" sz="1700" dirty="0" err="1" smtClean="0"/>
              <a:t>Student</a:t>
            </a:r>
            <a:r>
              <a:rPr lang="es-MX" sz="1700" dirty="0" smtClean="0"/>
              <a:t>, </a:t>
            </a:r>
            <a:r>
              <a:rPr lang="es-MX" sz="1700" dirty="0" smtClean="0"/>
              <a:t>CIAD</a:t>
            </a:r>
            <a:r>
              <a:rPr lang="es-MX" sz="1700" dirty="0"/>
              <a:t> </a:t>
            </a:r>
            <a:r>
              <a:rPr lang="es-MX" sz="1700" dirty="0" smtClean="0"/>
              <a:t>/ artrovbal@gmail.com</a:t>
            </a:r>
            <a:endParaRPr lang="es-MX" sz="1700" dirty="0" smtClean="0">
              <a:latin typeface="+mj-l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s-ES" b="0" i="0" u="none" strike="noStrike" cap="none" normalizeH="0" baseline="0" dirty="0" smtClean="0">
              <a:ln>
                <a:noFill/>
              </a:ln>
              <a:solidFill>
                <a:schemeClr val="tx1"/>
              </a:solidFill>
              <a:effectLst/>
              <a:latin typeface="+mj-lt"/>
            </a:endParaRPr>
          </a:p>
          <a:p>
            <a:pPr algn="ctr"/>
            <a:r>
              <a:rPr lang="es-MX" b="1" dirty="0" smtClean="0"/>
              <a:t>Centro </a:t>
            </a:r>
            <a:r>
              <a:rPr lang="es-MX" b="1" dirty="0"/>
              <a:t>de Investigación y Docencia Económicas (CIDE), </a:t>
            </a:r>
            <a:r>
              <a:rPr lang="es-MX" b="1" dirty="0" err="1"/>
              <a:t>Mexico</a:t>
            </a:r>
            <a:r>
              <a:rPr lang="es-MX" b="1" dirty="0"/>
              <a:t>, City, </a:t>
            </a:r>
            <a:r>
              <a:rPr lang="es-MX" b="1" dirty="0" err="1"/>
              <a:t>May</a:t>
            </a:r>
            <a:r>
              <a:rPr lang="es-MX" b="1" dirty="0"/>
              <a:t> 3</a:t>
            </a:r>
            <a:r>
              <a:rPr lang="es-MX" b="1" dirty="0" smtClean="0"/>
              <a:t>.</a:t>
            </a:r>
            <a:endParaRPr lang="es-MX"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99392"/>
            <a:ext cx="5100637" cy="372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91643" y="3228354"/>
            <a:ext cx="5100637" cy="372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Marcador de número de diapositiva"/>
          <p:cNvSpPr>
            <a:spLocks noGrp="1"/>
          </p:cNvSpPr>
          <p:nvPr>
            <p:ph type="sldNum" sz="quarter" idx="12"/>
          </p:nvPr>
        </p:nvSpPr>
        <p:spPr/>
        <p:txBody>
          <a:bodyPr/>
          <a:lstStyle/>
          <a:p>
            <a:fld id="{E196013C-4365-4778-B0E3-208CE921812F}" type="slidenum">
              <a:rPr lang="es-ES" smtClean="0"/>
              <a:pPr/>
              <a:t>10</a:t>
            </a:fld>
            <a:endParaRPr lang="es-ES"/>
          </a:p>
        </p:txBody>
      </p:sp>
    </p:spTree>
    <p:extLst>
      <p:ext uri="{BB962C8B-B14F-4D97-AF65-F5344CB8AC3E}">
        <p14:creationId xmlns:p14="http://schemas.microsoft.com/office/powerpoint/2010/main" val="1173907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3727" y="-12006"/>
            <a:ext cx="5100637" cy="372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727" y="3284984"/>
            <a:ext cx="5100637" cy="372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Marcador de número de diapositiva"/>
          <p:cNvSpPr>
            <a:spLocks noGrp="1"/>
          </p:cNvSpPr>
          <p:nvPr>
            <p:ph type="sldNum" sz="quarter" idx="12"/>
          </p:nvPr>
        </p:nvSpPr>
        <p:spPr/>
        <p:txBody>
          <a:bodyPr/>
          <a:lstStyle/>
          <a:p>
            <a:fld id="{E196013C-4365-4778-B0E3-208CE921812F}" type="slidenum">
              <a:rPr lang="es-ES" smtClean="0"/>
              <a:pPr/>
              <a:t>11</a:t>
            </a:fld>
            <a:endParaRPr lang="es-ES"/>
          </a:p>
        </p:txBody>
      </p:sp>
    </p:spTree>
    <p:extLst>
      <p:ext uri="{BB962C8B-B14F-4D97-AF65-F5344CB8AC3E}">
        <p14:creationId xmlns:p14="http://schemas.microsoft.com/office/powerpoint/2010/main" val="825638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188640"/>
            <a:ext cx="8503972" cy="6063198"/>
          </a:xfrm>
          <a:prstGeom prst="rect">
            <a:avLst/>
          </a:prstGeom>
          <a:noFill/>
        </p:spPr>
        <p:txBody>
          <a:bodyPr wrap="square" rtlCol="0">
            <a:spAutoFit/>
          </a:bodyPr>
          <a:lstStyle/>
          <a:p>
            <a:pPr algn="just"/>
            <a:r>
              <a:rPr lang="es-ES" sz="2000" b="1" dirty="0" smtClean="0">
                <a:latin typeface="Courier New" pitchFamily="49" charset="0"/>
                <a:cs typeface="Courier New" pitchFamily="49" charset="0"/>
              </a:rPr>
              <a:t>Sintaxis and </a:t>
            </a:r>
            <a:r>
              <a:rPr lang="es-ES" sz="2000" b="1" dirty="0" err="1" smtClean="0">
                <a:latin typeface="Courier New" pitchFamily="49" charset="0"/>
                <a:cs typeface="Courier New" pitchFamily="49" charset="0"/>
              </a:rPr>
              <a:t>Help</a:t>
            </a:r>
            <a:r>
              <a:rPr lang="es-ES" sz="2000" b="1" dirty="0" smtClean="0">
                <a:latin typeface="Courier New" pitchFamily="49" charset="0"/>
                <a:cs typeface="Courier New" pitchFamily="49" charset="0"/>
              </a:rPr>
              <a:t> </a:t>
            </a:r>
            <a:r>
              <a:rPr lang="es-ES" sz="2000" b="1" dirty="0" err="1" smtClean="0">
                <a:latin typeface="Courier New" pitchFamily="49" charset="0"/>
                <a:cs typeface="Courier New" pitchFamily="49" charset="0"/>
              </a:rPr>
              <a:t>for</a:t>
            </a:r>
            <a:r>
              <a:rPr lang="es-ES" sz="2000" b="1" dirty="0" smtClean="0">
                <a:latin typeface="Courier New" pitchFamily="49" charset="0"/>
                <a:cs typeface="Courier New" pitchFamily="49" charset="0"/>
              </a:rPr>
              <a:t> </a:t>
            </a:r>
            <a:r>
              <a:rPr lang="es-ES" sz="2000" b="1" dirty="0" err="1" smtClean="0">
                <a:latin typeface="Courier New" pitchFamily="49" charset="0"/>
                <a:cs typeface="Courier New" pitchFamily="49" charset="0"/>
              </a:rPr>
              <a:t>cprogbt</a:t>
            </a:r>
            <a:r>
              <a:rPr lang="es-ES" sz="2000" dirty="0" smtClean="0">
                <a:latin typeface="Courier New" pitchFamily="49" charset="0"/>
                <a:cs typeface="Courier New" pitchFamily="49" charset="0"/>
              </a:rPr>
              <a:t>:</a:t>
            </a:r>
          </a:p>
          <a:p>
            <a:pPr algn="just"/>
            <a:endParaRPr lang="es-ES" sz="1600" dirty="0" smtClean="0">
              <a:latin typeface="Courier New" pitchFamily="49" charset="0"/>
              <a:cs typeface="Courier New" pitchFamily="49" charset="0"/>
            </a:endParaRPr>
          </a:p>
          <a:p>
            <a:pPr algn="just"/>
            <a:r>
              <a:rPr lang="en-US" sz="1600" dirty="0" err="1">
                <a:latin typeface="Courier New" pitchFamily="49" charset="0"/>
                <a:cs typeface="Courier New" pitchFamily="49" charset="0"/>
              </a:rPr>
              <a:t>cprogbt</a:t>
            </a:r>
            <a:r>
              <a:rPr lang="en-US" sz="1600" dirty="0">
                <a:latin typeface="Courier New" pitchFamily="49" charset="0"/>
                <a:cs typeface="Courier New" pitchFamily="49" charset="0"/>
              </a:rPr>
              <a:t> produces progressivity curves to check if a </a:t>
            </a:r>
            <a:r>
              <a:rPr lang="en-US" sz="1600" dirty="0" err="1">
                <a:latin typeface="Courier New" pitchFamily="49" charset="0"/>
                <a:cs typeface="Courier New" pitchFamily="49" charset="0"/>
              </a:rPr>
              <a:t>tranfer</a:t>
            </a:r>
            <a:r>
              <a:rPr lang="en-US" sz="1600" dirty="0">
                <a:latin typeface="Courier New" pitchFamily="49" charset="0"/>
                <a:cs typeface="Courier New" pitchFamily="49" charset="0"/>
              </a:rPr>
              <a:t> B is more progressive that	a	tax	</a:t>
            </a:r>
            <a:r>
              <a:rPr lang="en-US" sz="1600" dirty="0" smtClean="0">
                <a:latin typeface="Courier New" pitchFamily="49" charset="0"/>
                <a:cs typeface="Courier New" pitchFamily="49" charset="0"/>
              </a:rPr>
              <a:t>T (components)</a:t>
            </a:r>
          </a:p>
          <a:p>
            <a:pPr algn="just"/>
            <a:endParaRPr lang="en-US" sz="1600" dirty="0">
              <a:latin typeface="Courier New" pitchFamily="49" charset="0"/>
              <a:cs typeface="Courier New" pitchFamily="49" charset="0"/>
            </a:endParaRPr>
          </a:p>
          <a:p>
            <a:pPr algn="just"/>
            <a:r>
              <a:rPr lang="en-US" sz="1600" dirty="0" smtClean="0">
                <a:latin typeface="Courier New" pitchFamily="49" charset="0"/>
                <a:cs typeface="Courier New" pitchFamily="49" charset="0"/>
              </a:rPr>
              <a:t>Let </a:t>
            </a:r>
            <a:r>
              <a:rPr lang="en-US" sz="1600" dirty="0">
                <a:latin typeface="Courier New" pitchFamily="49" charset="0"/>
                <a:cs typeface="Courier New" pitchFamily="49" charset="0"/>
              </a:rPr>
              <a:t>X be a gross income.</a:t>
            </a:r>
          </a:p>
          <a:p>
            <a:pPr algn="just"/>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 </a:t>
            </a:r>
            <a:r>
              <a:rPr lang="en-US" sz="1600" dirty="0">
                <a:latin typeface="Courier New" pitchFamily="49" charset="0"/>
                <a:cs typeface="Courier New" pitchFamily="49" charset="0"/>
              </a:rPr>
              <a:t>transfer B is more Tax-Redistribution (TR) progressive </a:t>
            </a:r>
            <a:r>
              <a:rPr lang="en-US" sz="1600" dirty="0" smtClean="0">
                <a:latin typeface="Courier New" pitchFamily="49" charset="0"/>
                <a:cs typeface="Courier New" pitchFamily="49" charset="0"/>
              </a:rPr>
              <a:t>	than a </a:t>
            </a:r>
            <a:r>
              <a:rPr lang="en-US" sz="1600" dirty="0">
                <a:latin typeface="Courier New" pitchFamily="49" charset="0"/>
                <a:cs typeface="Courier New" pitchFamily="49" charset="0"/>
              </a:rPr>
              <a:t>tax T if:</a:t>
            </a:r>
          </a:p>
          <a:p>
            <a:pPr algn="just"/>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PR(p</a:t>
            </a:r>
            <a:r>
              <a:rPr lang="en-US" sz="1600" dirty="0">
                <a:latin typeface="Courier New" pitchFamily="49" charset="0"/>
                <a:cs typeface="Courier New" pitchFamily="49" charset="0"/>
              </a:rPr>
              <a:t>) = C_B(p) + C_T(p)- 2L_X(p) &gt; 0 for all p in ]0, 1[</a:t>
            </a:r>
          </a:p>
          <a:p>
            <a:pPr algn="just"/>
            <a:endParaRPr lang="en-US" sz="1600" dirty="0">
              <a:latin typeface="Courier New" pitchFamily="49" charset="0"/>
              <a:cs typeface="Courier New" pitchFamily="49" charset="0"/>
            </a:endParaRPr>
          </a:p>
          <a:p>
            <a:pPr algn="just"/>
            <a:r>
              <a:rPr lang="en-US" sz="1600" dirty="0" smtClean="0">
                <a:latin typeface="Courier New" pitchFamily="49" charset="0"/>
                <a:cs typeface="Courier New" pitchFamily="49" charset="0"/>
              </a:rPr>
              <a:t>. 	A </a:t>
            </a:r>
            <a:r>
              <a:rPr lang="en-US" sz="1600" dirty="0">
                <a:latin typeface="Courier New" pitchFamily="49" charset="0"/>
                <a:cs typeface="Courier New" pitchFamily="49" charset="0"/>
              </a:rPr>
              <a:t>transfer B is more Income-Redistribution (IR) progressive 	</a:t>
            </a:r>
            <a:r>
              <a:rPr lang="en-US" sz="1600" dirty="0" smtClean="0">
                <a:latin typeface="Courier New" pitchFamily="49" charset="0"/>
                <a:cs typeface="Courier New" pitchFamily="49" charset="0"/>
              </a:rPr>
              <a:t>than </a:t>
            </a:r>
            <a:r>
              <a:rPr lang="en-US" sz="1600" dirty="0">
                <a:latin typeface="Courier New" pitchFamily="49" charset="0"/>
                <a:cs typeface="Courier New" pitchFamily="49" charset="0"/>
              </a:rPr>
              <a:t>a tax T if:</a:t>
            </a:r>
          </a:p>
          <a:p>
            <a:pPr algn="just"/>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PR(p</a:t>
            </a:r>
            <a:r>
              <a:rPr lang="en-US" sz="1600" dirty="0">
                <a:latin typeface="Courier New" pitchFamily="49" charset="0"/>
                <a:cs typeface="Courier New" pitchFamily="49" charset="0"/>
              </a:rPr>
              <a:t>) = C_X+B(p) - C_X-T(p) &gt; 0 for all p in ]0, 1[</a:t>
            </a:r>
          </a:p>
          <a:p>
            <a:pPr algn="just"/>
            <a:endParaRPr lang="en-US" sz="1600" dirty="0">
              <a:latin typeface="Courier New" pitchFamily="49" charset="0"/>
              <a:cs typeface="Courier New" pitchFamily="49" charset="0"/>
            </a:endParaRPr>
          </a:p>
          <a:p>
            <a:pPr algn="just"/>
            <a:endParaRPr lang="es-ES" sz="1600" dirty="0" smtClean="0">
              <a:latin typeface="Courier New" pitchFamily="49" charset="0"/>
              <a:cs typeface="Courier New" pitchFamily="49" charset="0"/>
            </a:endParaRPr>
          </a:p>
          <a:p>
            <a:pPr algn="just"/>
            <a:endParaRPr lang="es-ES" sz="1600" dirty="0" smtClean="0">
              <a:latin typeface="Courier New" pitchFamily="49" charset="0"/>
              <a:cs typeface="Courier New" pitchFamily="49" charset="0"/>
            </a:endParaRPr>
          </a:p>
          <a:p>
            <a:pPr algn="just"/>
            <a:r>
              <a:rPr lang="es-ES" sz="1600" dirty="0" err="1">
                <a:latin typeface="Courier New" pitchFamily="49" charset="0"/>
                <a:cs typeface="Courier New" pitchFamily="49" charset="0"/>
              </a:rPr>
              <a:t>cprogbt</a:t>
            </a:r>
            <a:r>
              <a:rPr lang="es-ES" sz="1600" dirty="0">
                <a:latin typeface="Courier New" pitchFamily="49" charset="0"/>
                <a:cs typeface="Courier New" pitchFamily="49" charset="0"/>
              </a:rPr>
              <a:t> </a:t>
            </a:r>
            <a:r>
              <a:rPr lang="es-ES" sz="1600" dirty="0" err="1">
                <a:latin typeface="Courier New" pitchFamily="49" charset="0"/>
                <a:cs typeface="Courier New" pitchFamily="49" charset="0"/>
              </a:rPr>
              <a:t>varlist</a:t>
            </a:r>
            <a:r>
              <a:rPr lang="es-ES" sz="1600" dirty="0">
                <a:latin typeface="Courier New" pitchFamily="49" charset="0"/>
                <a:cs typeface="Courier New" pitchFamily="49" charset="0"/>
              </a:rPr>
              <a:t>[min=2, </a:t>
            </a:r>
            <a:r>
              <a:rPr lang="es-ES" sz="1600" dirty="0" err="1">
                <a:latin typeface="Courier New" pitchFamily="49" charset="0"/>
                <a:cs typeface="Courier New" pitchFamily="49" charset="0"/>
              </a:rPr>
              <a:t>max</a:t>
            </a:r>
            <a:r>
              <a:rPr lang="es-ES" sz="1600" dirty="0">
                <a:latin typeface="Courier New" pitchFamily="49" charset="0"/>
                <a:cs typeface="Courier New" pitchFamily="49" charset="0"/>
              </a:rPr>
              <a:t>=2], [ </a:t>
            </a:r>
            <a:r>
              <a:rPr lang="es-ES" sz="1600" dirty="0" err="1">
                <a:latin typeface="Courier New" pitchFamily="49" charset="0"/>
                <a:cs typeface="Courier New" pitchFamily="49" charset="0"/>
              </a:rPr>
              <a:t>HSize</a:t>
            </a:r>
            <a:r>
              <a:rPr lang="es-ES" sz="1600" dirty="0">
                <a:latin typeface="Courier New" pitchFamily="49" charset="0"/>
                <a:cs typeface="Courier New" pitchFamily="49" charset="0"/>
              </a:rPr>
              <a:t>(</a:t>
            </a:r>
            <a:r>
              <a:rPr lang="es-ES" sz="1600" dirty="0" err="1">
                <a:latin typeface="Courier New" pitchFamily="49" charset="0"/>
                <a:cs typeface="Courier New" pitchFamily="49" charset="0"/>
              </a:rPr>
              <a:t>varname</a:t>
            </a:r>
            <a:r>
              <a:rPr lang="es-ES" sz="1600" dirty="0">
                <a:latin typeface="Courier New" pitchFamily="49" charset="0"/>
                <a:cs typeface="Courier New" pitchFamily="49" charset="0"/>
              </a:rPr>
              <a:t>) </a:t>
            </a:r>
            <a:r>
              <a:rPr lang="es-ES" sz="1600" dirty="0" err="1">
                <a:latin typeface="Courier New" pitchFamily="49" charset="0"/>
                <a:cs typeface="Courier New" pitchFamily="49" charset="0"/>
              </a:rPr>
              <a:t>HGroup</a:t>
            </a:r>
            <a:r>
              <a:rPr lang="es-ES" sz="1600" dirty="0">
                <a:latin typeface="Courier New" pitchFamily="49" charset="0"/>
                <a:cs typeface="Courier New" pitchFamily="49" charset="0"/>
              </a:rPr>
              <a:t>(</a:t>
            </a:r>
            <a:r>
              <a:rPr lang="es-ES" sz="1600" dirty="0" err="1">
                <a:latin typeface="Courier New" pitchFamily="49" charset="0"/>
                <a:cs typeface="Courier New" pitchFamily="49" charset="0"/>
              </a:rPr>
              <a:t>varname</a:t>
            </a:r>
            <a:r>
              <a:rPr lang="es-ES" sz="1600" dirty="0">
                <a:latin typeface="Courier New" pitchFamily="49" charset="0"/>
                <a:cs typeface="Courier New" pitchFamily="49" charset="0"/>
              </a:rPr>
              <a:t>) RANK(</a:t>
            </a:r>
            <a:r>
              <a:rPr lang="es-ES" sz="1600" dirty="0" err="1">
                <a:latin typeface="Courier New" pitchFamily="49" charset="0"/>
                <a:cs typeface="Courier New" pitchFamily="49" charset="0"/>
              </a:rPr>
              <a:t>varname</a:t>
            </a:r>
            <a:r>
              <a:rPr lang="es-ES" sz="1600" dirty="0">
                <a:latin typeface="Courier New" pitchFamily="49" charset="0"/>
                <a:cs typeface="Courier New" pitchFamily="49" charset="0"/>
              </a:rPr>
              <a:t>) TYPE(</a:t>
            </a:r>
            <a:r>
              <a:rPr lang="es-ES" sz="1600" dirty="0" err="1">
                <a:latin typeface="Courier New" pitchFamily="49" charset="0"/>
                <a:cs typeface="Courier New" pitchFamily="49" charset="0"/>
              </a:rPr>
              <a:t>string</a:t>
            </a:r>
            <a:r>
              <a:rPr lang="es-ES" sz="1600" dirty="0">
                <a:latin typeface="Courier New" pitchFamily="49" charset="0"/>
                <a:cs typeface="Courier New" pitchFamily="49" charset="0"/>
              </a:rPr>
              <a:t>) MIN(real) MAX(real) APPR(</a:t>
            </a:r>
            <a:r>
              <a:rPr lang="es-ES" sz="1600" dirty="0" err="1">
                <a:latin typeface="Courier New" pitchFamily="49" charset="0"/>
                <a:cs typeface="Courier New" pitchFamily="49" charset="0"/>
              </a:rPr>
              <a:t>string</a:t>
            </a:r>
            <a:r>
              <a:rPr lang="es-ES" sz="1600" dirty="0">
                <a:latin typeface="Courier New" pitchFamily="49" charset="0"/>
                <a:cs typeface="Courier New" pitchFamily="49" charset="0"/>
              </a:rPr>
              <a:t>) LRES(</a:t>
            </a:r>
            <a:r>
              <a:rPr lang="es-ES" sz="1600" dirty="0" err="1">
                <a:latin typeface="Courier New" pitchFamily="49" charset="0"/>
                <a:cs typeface="Courier New" pitchFamily="49" charset="0"/>
              </a:rPr>
              <a:t>int</a:t>
            </a:r>
            <a:r>
              <a:rPr lang="es-ES" sz="1600" dirty="0">
                <a:latin typeface="Courier New" pitchFamily="49" charset="0"/>
                <a:cs typeface="Courier New" pitchFamily="49" charset="0"/>
              </a:rPr>
              <a:t>) SRES(</a:t>
            </a:r>
            <a:r>
              <a:rPr lang="es-ES" sz="1600" dirty="0" err="1">
                <a:latin typeface="Courier New" pitchFamily="49" charset="0"/>
                <a:cs typeface="Courier New" pitchFamily="49" charset="0"/>
              </a:rPr>
              <a:t>string</a:t>
            </a:r>
            <a:r>
              <a:rPr lang="es-ES" sz="1600" dirty="0">
                <a:latin typeface="Courier New" pitchFamily="49" charset="0"/>
                <a:cs typeface="Courier New" pitchFamily="49" charset="0"/>
              </a:rPr>
              <a:t>) DGRA(</a:t>
            </a:r>
            <a:r>
              <a:rPr lang="es-ES" sz="1600" dirty="0" err="1">
                <a:latin typeface="Courier New" pitchFamily="49" charset="0"/>
                <a:cs typeface="Courier New" pitchFamily="49" charset="0"/>
              </a:rPr>
              <a:t>string</a:t>
            </a:r>
            <a:r>
              <a:rPr lang="es-ES" sz="1600" dirty="0">
                <a:latin typeface="Courier New" pitchFamily="49" charset="0"/>
                <a:cs typeface="Courier New" pitchFamily="49" charset="0"/>
              </a:rPr>
              <a:t>) </a:t>
            </a:r>
            <a:r>
              <a:rPr lang="es-ES" sz="1600" dirty="0" smtClean="0">
                <a:latin typeface="Courier New" pitchFamily="49" charset="0"/>
                <a:cs typeface="Courier New" pitchFamily="49" charset="0"/>
              </a:rPr>
              <a:t>SGRA(</a:t>
            </a:r>
            <a:r>
              <a:rPr lang="es-ES" sz="1600" dirty="0" err="1" smtClean="0">
                <a:latin typeface="Courier New" pitchFamily="49" charset="0"/>
                <a:cs typeface="Courier New" pitchFamily="49" charset="0"/>
              </a:rPr>
              <a:t>string</a:t>
            </a:r>
            <a:r>
              <a:rPr lang="es-ES" sz="1600" dirty="0" smtClean="0">
                <a:latin typeface="Courier New" pitchFamily="49" charset="0"/>
                <a:cs typeface="Courier New" pitchFamily="49" charset="0"/>
              </a:rPr>
              <a:t>) EGRA(</a:t>
            </a:r>
            <a:r>
              <a:rPr lang="es-ES" sz="1600" dirty="0" err="1" smtClean="0">
                <a:latin typeface="Courier New" pitchFamily="49" charset="0"/>
                <a:cs typeface="Courier New" pitchFamily="49" charset="0"/>
              </a:rPr>
              <a:t>string</a:t>
            </a:r>
            <a:r>
              <a:rPr lang="es-ES" sz="1600" dirty="0">
                <a:latin typeface="Courier New" pitchFamily="49" charset="0"/>
                <a:cs typeface="Courier New" pitchFamily="49" charset="0"/>
              </a:rPr>
              <a:t>)]</a:t>
            </a:r>
          </a:p>
          <a:p>
            <a:pPr algn="just"/>
            <a:endParaRPr lang="es-ES" sz="1600" dirty="0" smtClean="0">
              <a:latin typeface="Courier New" pitchFamily="49" charset="0"/>
              <a:cs typeface="Courier New" pitchFamily="49" charset="0"/>
            </a:endParaRPr>
          </a:p>
          <a:p>
            <a:pPr algn="just"/>
            <a:r>
              <a:rPr lang="es-ES" sz="1600" dirty="0" smtClean="0">
                <a:latin typeface="Courier New" pitchFamily="49" charset="0"/>
                <a:cs typeface="Courier New" pitchFamily="49" charset="0"/>
              </a:rPr>
              <a:t>Y-Axis</a:t>
            </a:r>
            <a:r>
              <a:rPr lang="es-ES" sz="1600" dirty="0">
                <a:latin typeface="Courier New" pitchFamily="49" charset="0"/>
                <a:cs typeface="Courier New" pitchFamily="49" charset="0"/>
              </a:rPr>
              <a:t>, X-Axis, </a:t>
            </a:r>
            <a:r>
              <a:rPr lang="es-ES" sz="1600" dirty="0" err="1">
                <a:latin typeface="Courier New" pitchFamily="49" charset="0"/>
                <a:cs typeface="Courier New" pitchFamily="49" charset="0"/>
              </a:rPr>
              <a:t>Title</a:t>
            </a:r>
            <a:r>
              <a:rPr lang="es-ES" sz="1600" dirty="0">
                <a:latin typeface="Courier New" pitchFamily="49" charset="0"/>
                <a:cs typeface="Courier New" pitchFamily="49" charset="0"/>
              </a:rPr>
              <a:t>, </a:t>
            </a:r>
            <a:r>
              <a:rPr lang="es-ES" sz="1600" dirty="0" err="1">
                <a:latin typeface="Courier New" pitchFamily="49" charset="0"/>
                <a:cs typeface="Courier New" pitchFamily="49" charset="0"/>
              </a:rPr>
              <a:t>Caption</a:t>
            </a:r>
            <a:r>
              <a:rPr lang="es-ES" sz="1600" dirty="0">
                <a:latin typeface="Courier New" pitchFamily="49" charset="0"/>
                <a:cs typeface="Courier New" pitchFamily="49" charset="0"/>
              </a:rPr>
              <a:t>, </a:t>
            </a:r>
            <a:r>
              <a:rPr lang="es-ES" sz="1600" dirty="0" err="1">
                <a:latin typeface="Courier New" pitchFamily="49" charset="0"/>
                <a:cs typeface="Courier New" pitchFamily="49" charset="0"/>
              </a:rPr>
              <a:t>Legend</a:t>
            </a:r>
            <a:r>
              <a:rPr lang="es-ES" sz="1600" dirty="0">
                <a:latin typeface="Courier New" pitchFamily="49" charset="0"/>
                <a:cs typeface="Courier New" pitchFamily="49" charset="0"/>
              </a:rPr>
              <a:t>, </a:t>
            </a:r>
            <a:r>
              <a:rPr lang="es-ES" sz="1600" dirty="0" err="1" smtClean="0">
                <a:latin typeface="Courier New" pitchFamily="49" charset="0"/>
                <a:cs typeface="Courier New" pitchFamily="49" charset="0"/>
              </a:rPr>
              <a:t>Overall</a:t>
            </a:r>
            <a:r>
              <a:rPr lang="es-ES" sz="1600" dirty="0" smtClean="0">
                <a:latin typeface="Courier New" pitchFamily="49" charset="0"/>
                <a:cs typeface="Courier New" pitchFamily="49" charset="0"/>
              </a:rPr>
              <a:t> </a:t>
            </a:r>
            <a:r>
              <a:rPr lang="es-ES" sz="1600" dirty="0" err="1" smtClean="0">
                <a:latin typeface="Courier New" pitchFamily="49" charset="0"/>
                <a:cs typeface="Courier New" pitchFamily="49" charset="0"/>
              </a:rPr>
              <a:t>twoway_options</a:t>
            </a:r>
            <a:r>
              <a:rPr lang="es-ES" sz="1600" dirty="0" smtClean="0">
                <a:latin typeface="Courier New" pitchFamily="49" charset="0"/>
                <a:cs typeface="Courier New" pitchFamily="49" charset="0"/>
              </a:rPr>
              <a:t> </a:t>
            </a:r>
            <a:r>
              <a:rPr lang="es-ES" sz="1600" dirty="0" err="1">
                <a:latin typeface="Courier New" pitchFamily="49" charset="0"/>
                <a:cs typeface="Courier New" pitchFamily="49" charset="0"/>
              </a:rPr>
              <a:t>any</a:t>
            </a:r>
            <a:r>
              <a:rPr lang="es-ES" sz="1600" dirty="0">
                <a:latin typeface="Courier New" pitchFamily="49" charset="0"/>
                <a:cs typeface="Courier New" pitchFamily="49" charset="0"/>
              </a:rPr>
              <a:t> of </a:t>
            </a:r>
            <a:r>
              <a:rPr lang="es-ES" sz="1600" dirty="0" err="1">
                <a:latin typeface="Courier New" pitchFamily="49" charset="0"/>
                <a:cs typeface="Courier New" pitchFamily="49" charset="0"/>
              </a:rPr>
              <a:t>the</a:t>
            </a:r>
            <a:r>
              <a:rPr lang="es-ES" sz="1600" dirty="0">
                <a:latin typeface="Courier New" pitchFamily="49" charset="0"/>
                <a:cs typeface="Courier New" pitchFamily="49" charset="0"/>
              </a:rPr>
              <a:t> </a:t>
            </a:r>
            <a:r>
              <a:rPr lang="es-ES" sz="1600" dirty="0" err="1">
                <a:latin typeface="Courier New" pitchFamily="49" charset="0"/>
                <a:cs typeface="Courier New" pitchFamily="49" charset="0"/>
              </a:rPr>
              <a:t>options</a:t>
            </a:r>
            <a:r>
              <a:rPr lang="es-ES" sz="1600" dirty="0">
                <a:latin typeface="Courier New" pitchFamily="49" charset="0"/>
                <a:cs typeface="Courier New" pitchFamily="49" charset="0"/>
              </a:rPr>
              <a:t> </a:t>
            </a:r>
            <a:r>
              <a:rPr lang="es-ES" sz="1600" dirty="0" err="1">
                <a:latin typeface="Courier New" pitchFamily="49" charset="0"/>
                <a:cs typeface="Courier New" pitchFamily="49" charset="0"/>
              </a:rPr>
              <a:t>documented</a:t>
            </a:r>
            <a:r>
              <a:rPr lang="es-ES" sz="1600" dirty="0">
                <a:latin typeface="Courier New" pitchFamily="49" charset="0"/>
                <a:cs typeface="Courier New" pitchFamily="49" charset="0"/>
              </a:rPr>
              <a:t> in [G] </a:t>
            </a:r>
            <a:r>
              <a:rPr lang="es-ES" sz="1600" dirty="0" err="1" smtClean="0">
                <a:latin typeface="Courier New" pitchFamily="49" charset="0"/>
                <a:cs typeface="Courier New" pitchFamily="49" charset="0"/>
              </a:rPr>
              <a:t>twoway_options</a:t>
            </a:r>
            <a:endParaRPr lang="es-ES" sz="1600" dirty="0" smtClean="0">
              <a:latin typeface="Courier New" pitchFamily="49" charset="0"/>
              <a:cs typeface="Courier New" pitchFamily="49" charset="0"/>
            </a:endParaRPr>
          </a:p>
          <a:p>
            <a:pPr algn="just"/>
            <a:endParaRPr lang="es-ES" sz="1600" dirty="0">
              <a:latin typeface="Courier New" pitchFamily="49" charset="0"/>
              <a:cs typeface="Courier New" pitchFamily="49" charset="0"/>
            </a:endParaRPr>
          </a:p>
          <a:p>
            <a:pPr algn="just"/>
            <a:r>
              <a:rPr lang="es-ES" b="1" u="sng" dirty="0" err="1" smtClean="0">
                <a:latin typeface="Courier New" pitchFamily="49" charset="0"/>
                <a:cs typeface="Courier New" pitchFamily="49" charset="0"/>
              </a:rPr>
              <a:t>Example</a:t>
            </a:r>
            <a:r>
              <a:rPr lang="es-ES" b="1" u="sng" dirty="0" smtClean="0">
                <a:latin typeface="Courier New" pitchFamily="49" charset="0"/>
                <a:cs typeface="Courier New" pitchFamily="49" charset="0"/>
              </a:rPr>
              <a:t> </a:t>
            </a:r>
            <a:r>
              <a:rPr lang="es-ES" b="1" u="sng" dirty="0" err="1" smtClean="0">
                <a:latin typeface="Courier New" pitchFamily="49" charset="0"/>
                <a:cs typeface="Courier New" pitchFamily="49" charset="0"/>
              </a:rPr>
              <a:t>with</a:t>
            </a:r>
            <a:r>
              <a:rPr lang="es-ES" b="1" u="sng" dirty="0" smtClean="0">
                <a:latin typeface="Courier New" pitchFamily="49" charset="0"/>
                <a:cs typeface="Courier New" pitchFamily="49" charset="0"/>
              </a:rPr>
              <a:t> </a:t>
            </a:r>
            <a:r>
              <a:rPr lang="es-ES" b="1" u="sng" dirty="0" err="1" smtClean="0">
                <a:latin typeface="Courier New" pitchFamily="49" charset="0"/>
                <a:cs typeface="Courier New" pitchFamily="49" charset="0"/>
              </a:rPr>
              <a:t>cprogbt</a:t>
            </a:r>
            <a:endParaRPr lang="es-ES" b="1" u="sng" dirty="0">
              <a:latin typeface="Courier New" pitchFamily="49" charset="0"/>
              <a:cs typeface="Courier New" pitchFamily="49" charset="0"/>
            </a:endParaRPr>
          </a:p>
        </p:txBody>
      </p:sp>
      <p:sp>
        <p:nvSpPr>
          <p:cNvPr id="2" name="1 Marcador de número de diapositiva"/>
          <p:cNvSpPr>
            <a:spLocks noGrp="1"/>
          </p:cNvSpPr>
          <p:nvPr>
            <p:ph type="sldNum" sz="quarter" idx="12"/>
          </p:nvPr>
        </p:nvSpPr>
        <p:spPr/>
        <p:txBody>
          <a:bodyPr/>
          <a:lstStyle/>
          <a:p>
            <a:fld id="{E196013C-4365-4778-B0E3-208CE921812F}" type="slidenum">
              <a:rPr lang="es-ES" smtClean="0"/>
              <a:pPr/>
              <a:t>12</a:t>
            </a:fld>
            <a:endParaRPr lang="es-ES"/>
          </a:p>
        </p:txBody>
      </p:sp>
    </p:spTree>
    <p:extLst>
      <p:ext uri="{BB962C8B-B14F-4D97-AF65-F5344CB8AC3E}">
        <p14:creationId xmlns:p14="http://schemas.microsoft.com/office/powerpoint/2010/main" val="3548399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736" y="-84014"/>
            <a:ext cx="4942692" cy="3613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5736" y="3333642"/>
            <a:ext cx="4956621" cy="3623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Marcador de número de diapositiva"/>
          <p:cNvSpPr>
            <a:spLocks noGrp="1"/>
          </p:cNvSpPr>
          <p:nvPr>
            <p:ph type="sldNum" sz="quarter" idx="12"/>
          </p:nvPr>
        </p:nvSpPr>
        <p:spPr/>
        <p:txBody>
          <a:bodyPr/>
          <a:lstStyle/>
          <a:p>
            <a:fld id="{E196013C-4365-4778-B0E3-208CE921812F}" type="slidenum">
              <a:rPr lang="es-ES" smtClean="0"/>
              <a:pPr/>
              <a:t>13</a:t>
            </a:fld>
            <a:endParaRPr lang="es-ES"/>
          </a:p>
        </p:txBody>
      </p:sp>
    </p:spTree>
    <p:extLst>
      <p:ext uri="{BB962C8B-B14F-4D97-AF65-F5344CB8AC3E}">
        <p14:creationId xmlns:p14="http://schemas.microsoft.com/office/powerpoint/2010/main" val="3976197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a:spLocks noChangeArrowheads="1"/>
          </p:cNvSpPr>
          <p:nvPr/>
        </p:nvSpPr>
        <p:spPr bwMode="auto">
          <a:xfrm>
            <a:off x="357216" y="1064925"/>
            <a:ext cx="8358188" cy="4893647"/>
          </a:xfrm>
          <a:prstGeom prst="rect">
            <a:avLst/>
          </a:prstGeom>
          <a:noFill/>
          <a:ln w="9525">
            <a:noFill/>
            <a:miter lim="800000"/>
            <a:headEnd/>
            <a:tailEnd/>
          </a:ln>
        </p:spPr>
        <p:txBody>
          <a:bodyPr>
            <a:spAutoFit/>
          </a:bodyPr>
          <a:lstStyle/>
          <a:p>
            <a:pPr indent="-457200" algn="just"/>
            <a:r>
              <a:rPr lang="en-US" sz="2400" dirty="0" err="1" smtClean="0">
                <a:latin typeface="Courier New" pitchFamily="49" charset="0"/>
                <a:cs typeface="Courier New" pitchFamily="49" charset="0"/>
              </a:rPr>
              <a:t>Cprog</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cprogbt</a:t>
            </a:r>
            <a:r>
              <a:rPr lang="en-US" sz="2400" dirty="0" smtClean="0">
                <a:latin typeface="Courier New" pitchFamily="49" charset="0"/>
                <a:cs typeface="Courier New" pitchFamily="49" charset="0"/>
              </a:rPr>
              <a:t> </a:t>
            </a:r>
            <a:r>
              <a:rPr lang="en-US" sz="2400" dirty="0" smtClean="0">
                <a:latin typeface="+mj-lt"/>
              </a:rPr>
              <a:t>commands are useful tools to estimate progressivity for both taxes and transfers figures in a pretty fast way</a:t>
            </a:r>
            <a:r>
              <a:rPr lang="en-GB" sz="2400" dirty="0" smtClean="0"/>
              <a:t>.</a:t>
            </a:r>
          </a:p>
          <a:p>
            <a:pPr indent="-457200" algn="just"/>
            <a:endParaRPr lang="en-GB" sz="2400" dirty="0" smtClean="0"/>
          </a:p>
          <a:p>
            <a:pPr indent="-457200" algn="just"/>
            <a:r>
              <a:rPr lang="en-GB" sz="2400" dirty="0" smtClean="0"/>
              <a:t>Computation for upper and lower bound are allowed, as well as putting together many curves in the same graph.</a:t>
            </a:r>
          </a:p>
          <a:p>
            <a:pPr indent="-457200" algn="just"/>
            <a:endParaRPr lang="en-GB" sz="2400" dirty="0"/>
          </a:p>
          <a:p>
            <a:pPr indent="-457200" algn="just"/>
            <a:r>
              <a:rPr lang="en-GB" sz="2400" dirty="0" smtClean="0"/>
              <a:t>The empirical application confirms for the Mexican case that a progressive direct taxation system is found;</a:t>
            </a:r>
          </a:p>
          <a:p>
            <a:pPr indent="-457200" algn="just"/>
            <a:endParaRPr lang="en-GB" sz="2400" dirty="0" smtClean="0"/>
          </a:p>
          <a:p>
            <a:pPr indent="-457200" algn="just"/>
            <a:r>
              <a:rPr lang="en-GB" sz="2400" dirty="0" smtClean="0"/>
              <a:t>Despite indirect tax (VAT and IEPS) was found to be less progressive, the Mexican fiscal system is redistributive when adding transfers.</a:t>
            </a:r>
            <a:endParaRPr lang="en-US" sz="2400" dirty="0" smtClean="0">
              <a:latin typeface="+mj-lt"/>
            </a:endParaRPr>
          </a:p>
        </p:txBody>
      </p:sp>
      <p:sp>
        <p:nvSpPr>
          <p:cNvPr id="5" name="4 Rectángulo"/>
          <p:cNvSpPr/>
          <p:nvPr/>
        </p:nvSpPr>
        <p:spPr>
          <a:xfrm>
            <a:off x="357216" y="404664"/>
            <a:ext cx="1713931" cy="430887"/>
          </a:xfrm>
          <a:prstGeom prst="rect">
            <a:avLst/>
          </a:prstGeom>
        </p:spPr>
        <p:txBody>
          <a:bodyPr wrap="none">
            <a:spAutoFit/>
          </a:bodyPr>
          <a:lstStyle/>
          <a:p>
            <a:r>
              <a:rPr lang="es-ES" sz="2200" b="1" dirty="0" err="1" smtClean="0">
                <a:latin typeface="+mj-lt"/>
              </a:rPr>
              <a:t>Conclusions</a:t>
            </a:r>
            <a:r>
              <a:rPr lang="es-ES" sz="2200" b="1" dirty="0" smtClean="0">
                <a:latin typeface="+mj-lt"/>
              </a:rPr>
              <a:t> :</a:t>
            </a:r>
            <a:endParaRPr lang="es-ES" sz="2200" b="1" dirty="0">
              <a:latin typeface="+mj-lt"/>
            </a:endParaRPr>
          </a:p>
        </p:txBody>
      </p:sp>
      <p:sp>
        <p:nvSpPr>
          <p:cNvPr id="2" name="1 Marcador de número de diapositiva"/>
          <p:cNvSpPr>
            <a:spLocks noGrp="1"/>
          </p:cNvSpPr>
          <p:nvPr>
            <p:ph type="sldNum" sz="quarter" idx="12"/>
          </p:nvPr>
        </p:nvSpPr>
        <p:spPr/>
        <p:txBody>
          <a:bodyPr/>
          <a:lstStyle/>
          <a:p>
            <a:fld id="{E196013C-4365-4778-B0E3-208CE921812F}" type="slidenum">
              <a:rPr lang="es-ES" smtClean="0"/>
              <a:pPr/>
              <a:t>14</a:t>
            </a:fld>
            <a:endParaRPr lang="es-ES"/>
          </a:p>
        </p:txBody>
      </p:sp>
    </p:spTree>
    <p:extLst>
      <p:ext uri="{BB962C8B-B14F-4D97-AF65-F5344CB8AC3E}">
        <p14:creationId xmlns:p14="http://schemas.microsoft.com/office/powerpoint/2010/main" val="34405538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300" dirty="0" smtClean="0"/>
              <a:t>Basic </a:t>
            </a:r>
            <a:r>
              <a:rPr lang="es-MX" sz="3300" dirty="0" err="1" smtClean="0"/>
              <a:t>references</a:t>
            </a:r>
            <a:endParaRPr lang="es-MX" sz="3300" dirty="0"/>
          </a:p>
        </p:txBody>
      </p:sp>
      <p:sp>
        <p:nvSpPr>
          <p:cNvPr id="3" name="2 Marcador de contenido"/>
          <p:cNvSpPr>
            <a:spLocks noGrp="1"/>
          </p:cNvSpPr>
          <p:nvPr>
            <p:ph idx="1"/>
          </p:nvPr>
        </p:nvSpPr>
        <p:spPr>
          <a:xfrm>
            <a:off x="457200" y="1340768"/>
            <a:ext cx="8229600" cy="4525963"/>
          </a:xfrm>
        </p:spPr>
        <p:txBody>
          <a:bodyPr>
            <a:noAutofit/>
          </a:bodyPr>
          <a:lstStyle/>
          <a:p>
            <a:pPr algn="just"/>
            <a:r>
              <a:rPr lang="es-MX" sz="1900" dirty="0" err="1" smtClean="0"/>
              <a:t>Araar</a:t>
            </a:r>
            <a:r>
              <a:rPr lang="es-MX" sz="1900" dirty="0" smtClean="0"/>
              <a:t>, </a:t>
            </a:r>
            <a:r>
              <a:rPr lang="es-MX" sz="1900" dirty="0" err="1" smtClean="0"/>
              <a:t>Abdelkrim</a:t>
            </a:r>
            <a:r>
              <a:rPr lang="es-MX" sz="1900" dirty="0" smtClean="0"/>
              <a:t> y Jean-Yves </a:t>
            </a:r>
            <a:r>
              <a:rPr lang="es-MX" sz="1900" dirty="0" err="1" smtClean="0"/>
              <a:t>Duclos</a:t>
            </a:r>
            <a:r>
              <a:rPr lang="es-MX" sz="1900" dirty="0" smtClean="0"/>
              <a:t> (2009), “DASP: </a:t>
            </a:r>
            <a:r>
              <a:rPr lang="es-MX" sz="1900" dirty="0" err="1" smtClean="0"/>
              <a:t>Distribuvitve</a:t>
            </a:r>
            <a:r>
              <a:rPr lang="es-MX" sz="1900" dirty="0" smtClean="0"/>
              <a:t> </a:t>
            </a:r>
            <a:r>
              <a:rPr lang="es-MX" sz="1900" dirty="0" err="1" smtClean="0"/>
              <a:t>Analysis</a:t>
            </a:r>
            <a:r>
              <a:rPr lang="es-MX" sz="1900" dirty="0" smtClean="0"/>
              <a:t> </a:t>
            </a:r>
            <a:r>
              <a:rPr lang="es-MX" sz="1900" dirty="0" err="1" smtClean="0"/>
              <a:t>Stata</a:t>
            </a:r>
            <a:r>
              <a:rPr lang="es-MX" sz="1900" dirty="0" smtClean="0"/>
              <a:t> </a:t>
            </a:r>
            <a:r>
              <a:rPr lang="es-MX" sz="1900" dirty="0" err="1" smtClean="0"/>
              <a:t>Package</a:t>
            </a:r>
            <a:r>
              <a:rPr lang="es-MX" sz="1900" dirty="0" smtClean="0"/>
              <a:t>” in </a:t>
            </a:r>
            <a:r>
              <a:rPr lang="es-MX" sz="1900" i="1" dirty="0" smtClean="0"/>
              <a:t>USER MANUAL</a:t>
            </a:r>
            <a:r>
              <a:rPr lang="es-MX" sz="1900" dirty="0" smtClean="0"/>
              <a:t>, CIRPÉE, </a:t>
            </a:r>
            <a:r>
              <a:rPr lang="es-MX" sz="1900" dirty="0" err="1" smtClean="0"/>
              <a:t>Université</a:t>
            </a:r>
            <a:r>
              <a:rPr lang="es-MX" sz="1900" dirty="0" smtClean="0"/>
              <a:t> Laval,  </a:t>
            </a:r>
            <a:r>
              <a:rPr lang="es-MX" sz="1900" dirty="0" err="1" smtClean="0"/>
              <a:t>Quebéc</a:t>
            </a:r>
            <a:r>
              <a:rPr lang="es-MX" sz="1900" dirty="0" smtClean="0"/>
              <a:t>.</a:t>
            </a:r>
          </a:p>
          <a:p>
            <a:pPr algn="just"/>
            <a:r>
              <a:rPr lang="en-US" sz="1900" dirty="0" err="1" smtClean="0"/>
              <a:t>Duclos</a:t>
            </a:r>
            <a:r>
              <a:rPr lang="en-US" sz="1900" dirty="0" smtClean="0"/>
              <a:t>, Jean Yves (1993), “Progressivity, redistribution and equity with the application to the British tax benefit system”, </a:t>
            </a:r>
            <a:r>
              <a:rPr lang="en-US" sz="1900" i="1" dirty="0" smtClean="0"/>
              <a:t>Public Finance</a:t>
            </a:r>
            <a:r>
              <a:rPr lang="en-US" sz="1900" dirty="0" smtClean="0"/>
              <a:t>, Vol. 48(3), pp. 350-65.</a:t>
            </a:r>
          </a:p>
          <a:p>
            <a:pPr algn="just"/>
            <a:r>
              <a:rPr lang="en-US" sz="1900" dirty="0" smtClean="0"/>
              <a:t>---------, (2001), Poverty and Equity: Theory and Estimation, in: Topics In the analysis of income distributions. </a:t>
            </a:r>
            <a:r>
              <a:rPr lang="en-US" sz="1900" dirty="0" err="1" smtClean="0"/>
              <a:t>Doctorat</a:t>
            </a:r>
            <a:r>
              <a:rPr lang="en-US" sz="1900" dirty="0" smtClean="0"/>
              <a:t> Applied Economics, </a:t>
            </a:r>
            <a:r>
              <a:rPr lang="en-US" sz="1900" dirty="0" err="1" smtClean="0"/>
              <a:t>Universitat</a:t>
            </a:r>
            <a:r>
              <a:rPr lang="en-US" sz="1900" dirty="0" smtClean="0"/>
              <a:t> </a:t>
            </a:r>
            <a:r>
              <a:rPr lang="en-US" sz="1900" dirty="0" err="1" smtClean="0"/>
              <a:t>Autonoma</a:t>
            </a:r>
            <a:r>
              <a:rPr lang="en-US" sz="1900" dirty="0" smtClean="0"/>
              <a:t> de Barcelona, mimeo.</a:t>
            </a:r>
            <a:endParaRPr lang="es-MX" sz="1900" dirty="0" smtClean="0"/>
          </a:p>
          <a:p>
            <a:pPr algn="just"/>
            <a:r>
              <a:rPr lang="es-MX" sz="1900" dirty="0" smtClean="0"/>
              <a:t>INEGI. (2011). Encuesta Nacional de Ingresos y Gastos de los Hogares (ENIGH). 2010, Instituto Nacional de Estadística Geografía e Informática.</a:t>
            </a:r>
          </a:p>
          <a:p>
            <a:pPr algn="just"/>
            <a:r>
              <a:rPr lang="en-US" sz="1900" dirty="0" err="1" smtClean="0"/>
              <a:t>Kakwani</a:t>
            </a:r>
            <a:r>
              <a:rPr lang="en-US" sz="1900" dirty="0" smtClean="0"/>
              <a:t>, Nanak. (1977), “Measurement of tax progressivity: An international comparison”, </a:t>
            </a:r>
            <a:r>
              <a:rPr lang="en-US" sz="1900" i="1" dirty="0" smtClean="0"/>
              <a:t>The Economic Journal</a:t>
            </a:r>
            <a:r>
              <a:rPr lang="en-US" sz="1900" dirty="0" smtClean="0"/>
              <a:t>, 87, pp. 71-80.</a:t>
            </a:r>
            <a:endParaRPr lang="es-MX" sz="1900" dirty="0" smtClean="0"/>
          </a:p>
          <a:p>
            <a:pPr algn="just"/>
            <a:r>
              <a:rPr lang="en-US" sz="1900" dirty="0" smtClean="0"/>
              <a:t>Reynolds, M. y E. </a:t>
            </a:r>
            <a:r>
              <a:rPr lang="en-US" sz="1900" dirty="0" err="1" smtClean="0"/>
              <a:t>Smolensky</a:t>
            </a:r>
            <a:r>
              <a:rPr lang="en-US" sz="1900" dirty="0" smtClean="0"/>
              <a:t> (1977), </a:t>
            </a:r>
            <a:r>
              <a:rPr lang="en-US" sz="1900" i="1" dirty="0" smtClean="0"/>
              <a:t>Public Expenditure, Taxes and the Distribution of Income: The United States. </a:t>
            </a:r>
            <a:r>
              <a:rPr lang="es-MX" sz="1900" i="1" dirty="0" smtClean="0"/>
              <a:t>1950, 1961, 1970.</a:t>
            </a:r>
            <a:r>
              <a:rPr lang="es-MX" sz="1900" dirty="0" smtClean="0"/>
              <a:t> </a:t>
            </a:r>
            <a:r>
              <a:rPr lang="es-MX" sz="1900" dirty="0" err="1" smtClean="0"/>
              <a:t>Academic</a:t>
            </a:r>
            <a:r>
              <a:rPr lang="es-MX" sz="1900" dirty="0" smtClean="0"/>
              <a:t> </a:t>
            </a:r>
            <a:r>
              <a:rPr lang="es-MX" sz="1900" dirty="0" err="1" smtClean="0"/>
              <a:t>Press</a:t>
            </a:r>
            <a:r>
              <a:rPr lang="es-MX" sz="1900" dirty="0" smtClean="0"/>
              <a:t>, New York.</a:t>
            </a:r>
          </a:p>
          <a:p>
            <a:pPr algn="just"/>
            <a:endParaRPr lang="es-MX" sz="1900" dirty="0" smtClean="0"/>
          </a:p>
          <a:p>
            <a:pPr algn="just"/>
            <a:endParaRPr lang="es-MX" sz="1900" dirty="0" smtClean="0"/>
          </a:p>
          <a:p>
            <a:pPr algn="just"/>
            <a:endParaRPr lang="es-MX" sz="1900" dirty="0" smtClean="0"/>
          </a:p>
        </p:txBody>
      </p:sp>
      <p:sp>
        <p:nvSpPr>
          <p:cNvPr id="4" name="3 Marcador de número de diapositiva"/>
          <p:cNvSpPr>
            <a:spLocks noGrp="1"/>
          </p:cNvSpPr>
          <p:nvPr>
            <p:ph type="sldNum" sz="quarter" idx="12"/>
          </p:nvPr>
        </p:nvSpPr>
        <p:spPr/>
        <p:txBody>
          <a:bodyPr/>
          <a:lstStyle/>
          <a:p>
            <a:fld id="{E196013C-4365-4778-B0E3-208CE921812F}" type="slidenum">
              <a:rPr lang="es-ES" smtClean="0"/>
              <a:pPr/>
              <a:t>15</a:t>
            </a:fld>
            <a:endParaRPr lang="es-ES"/>
          </a:p>
        </p:txBody>
      </p:sp>
    </p:spTree>
    <p:extLst>
      <p:ext uri="{BB962C8B-B14F-4D97-AF65-F5344CB8AC3E}">
        <p14:creationId xmlns:p14="http://schemas.microsoft.com/office/powerpoint/2010/main" val="825424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8032" y="764704"/>
            <a:ext cx="8604448" cy="4585871"/>
          </a:xfrm>
          <a:prstGeom prst="rect">
            <a:avLst/>
          </a:prstGeom>
        </p:spPr>
        <p:txBody>
          <a:bodyPr wrap="square">
            <a:spAutoFit/>
          </a:bodyPr>
          <a:lstStyle/>
          <a:p>
            <a:pPr algn="ctr"/>
            <a:r>
              <a:rPr lang="es-ES" sz="2800" b="1" dirty="0" err="1" smtClean="0"/>
              <a:t>Our</a:t>
            </a:r>
            <a:r>
              <a:rPr lang="es-ES" sz="2800" b="1" dirty="0" smtClean="0"/>
              <a:t> </a:t>
            </a:r>
            <a:r>
              <a:rPr lang="es-ES" sz="2800" b="1" dirty="0" err="1" smtClean="0"/>
              <a:t>goal</a:t>
            </a:r>
            <a:endParaRPr lang="es-ES" sz="2800" b="1" dirty="0" smtClean="0"/>
          </a:p>
          <a:p>
            <a:pPr algn="ctr"/>
            <a:endParaRPr lang="es-ES" sz="2400" b="1" dirty="0" smtClean="0"/>
          </a:p>
          <a:p>
            <a:pPr algn="just"/>
            <a:r>
              <a:rPr lang="en-US" sz="2400" dirty="0" smtClean="0"/>
              <a:t>This </a:t>
            </a:r>
            <a:r>
              <a:rPr lang="en-US" sz="2400" dirty="0"/>
              <a:t>presentation shows the benefits offered by the modules </a:t>
            </a:r>
            <a:r>
              <a:rPr lang="en-US" sz="2400" dirty="0" err="1">
                <a:latin typeface="Courier New" pitchFamily="49" charset="0"/>
                <a:cs typeface="Courier New" pitchFamily="49" charset="0"/>
              </a:rPr>
              <a:t>cprog</a:t>
            </a:r>
            <a:r>
              <a:rPr lang="en-US" sz="2400" dirty="0"/>
              <a:t> and </a:t>
            </a:r>
            <a:r>
              <a:rPr lang="en-US" sz="2400" dirty="0" err="1">
                <a:latin typeface="Courier New" pitchFamily="49" charset="0"/>
                <a:cs typeface="Courier New" pitchFamily="49" charset="0"/>
              </a:rPr>
              <a:t>cprogbt</a:t>
            </a:r>
            <a:r>
              <a:rPr lang="en-US" sz="2400" dirty="0"/>
              <a:t> </a:t>
            </a:r>
            <a:r>
              <a:rPr lang="en-US" sz="2400" dirty="0" smtClean="0"/>
              <a:t>in </a:t>
            </a:r>
            <a:r>
              <a:rPr lang="en-US" sz="2400" dirty="0"/>
              <a:t>STATA </a:t>
            </a:r>
            <a:r>
              <a:rPr lang="en-US" sz="2400" dirty="0" smtClean="0"/>
              <a:t>using </a:t>
            </a:r>
            <a:r>
              <a:rPr lang="en-US" sz="2400" dirty="0"/>
              <a:t>Distributive Analysis </a:t>
            </a:r>
            <a:r>
              <a:rPr lang="en-US" sz="2400" dirty="0" err="1"/>
              <a:t>Stata</a:t>
            </a:r>
            <a:r>
              <a:rPr lang="en-US" sz="2400" dirty="0"/>
              <a:t> Package (</a:t>
            </a:r>
            <a:r>
              <a:rPr lang="en-US" sz="2400" i="1" dirty="0"/>
              <a:t>DASP</a:t>
            </a:r>
            <a:r>
              <a:rPr lang="en-US" sz="2400" dirty="0" smtClean="0"/>
              <a:t>).</a:t>
            </a:r>
          </a:p>
          <a:p>
            <a:pPr algn="just"/>
            <a:endParaRPr lang="en-US" sz="2400" dirty="0"/>
          </a:p>
          <a:p>
            <a:pPr algn="just"/>
            <a:r>
              <a:rPr lang="en-US" sz="2400" dirty="0" smtClean="0"/>
              <a:t>The </a:t>
            </a:r>
            <a:r>
              <a:rPr lang="en-US" sz="2400" dirty="0"/>
              <a:t>goal is to compute progressivity curves checking whether taxes or transfers are progressive as well as whether a given transfer is more progressive than a given tax</a:t>
            </a:r>
            <a:r>
              <a:rPr lang="en-US" sz="2400" dirty="0" smtClean="0"/>
              <a:t>.</a:t>
            </a:r>
          </a:p>
          <a:p>
            <a:pPr algn="just"/>
            <a:endParaRPr lang="en-US" sz="2400" dirty="0"/>
          </a:p>
          <a:p>
            <a:pPr algn="just"/>
            <a:r>
              <a:rPr lang="en-US" sz="2400" dirty="0" smtClean="0"/>
              <a:t>An </a:t>
            </a:r>
            <a:r>
              <a:rPr lang="en-US" sz="2400" dirty="0"/>
              <a:t>empirical case for both taxes and transfers is shown for the current Mexican situation</a:t>
            </a:r>
            <a:r>
              <a:rPr lang="en-US" sz="2400" dirty="0" smtClean="0"/>
              <a:t>.</a:t>
            </a:r>
            <a:endParaRPr lang="es-MX" sz="2400" dirty="0"/>
          </a:p>
        </p:txBody>
      </p:sp>
      <p:sp>
        <p:nvSpPr>
          <p:cNvPr id="2" name="1 Marcador de número de diapositiva"/>
          <p:cNvSpPr>
            <a:spLocks noGrp="1"/>
          </p:cNvSpPr>
          <p:nvPr>
            <p:ph type="sldNum" sz="quarter" idx="12"/>
          </p:nvPr>
        </p:nvSpPr>
        <p:spPr/>
        <p:txBody>
          <a:bodyPr/>
          <a:lstStyle/>
          <a:p>
            <a:fld id="{E196013C-4365-4778-B0E3-208CE921812F}" type="slidenum">
              <a:rPr lang="es-ES" smtClean="0"/>
              <a:pPr/>
              <a:t>2</a:t>
            </a:fld>
            <a:endParaRPr lang="es-ES"/>
          </a:p>
        </p:txBody>
      </p:sp>
    </p:spTree>
    <p:extLst>
      <p:ext uri="{BB962C8B-B14F-4D97-AF65-F5344CB8AC3E}">
        <p14:creationId xmlns:p14="http://schemas.microsoft.com/office/powerpoint/2010/main" val="3917742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00034" y="908720"/>
            <a:ext cx="8143932" cy="4893647"/>
          </a:xfrm>
          <a:prstGeom prst="rect">
            <a:avLst/>
          </a:prstGeom>
          <a:noFill/>
        </p:spPr>
        <p:txBody>
          <a:bodyPr wrap="square" rtlCol="0">
            <a:spAutoFit/>
          </a:bodyPr>
          <a:lstStyle/>
          <a:p>
            <a:pPr indent="-342900" algn="just">
              <a:buFont typeface="Arial" pitchFamily="34" charset="0"/>
              <a:buChar char="•"/>
            </a:pPr>
            <a:r>
              <a:rPr lang="en-US" sz="2400" dirty="0" smtClean="0">
                <a:latin typeface="+mj-lt"/>
                <a:cs typeface="Courier New" pitchFamily="49" charset="0"/>
              </a:rPr>
              <a:t>Distributive</a:t>
            </a:r>
            <a:r>
              <a:rPr lang="es-ES" sz="2400" dirty="0" smtClean="0">
                <a:latin typeface="+mj-lt"/>
                <a:cs typeface="Courier New" pitchFamily="49" charset="0"/>
              </a:rPr>
              <a:t> </a:t>
            </a:r>
            <a:r>
              <a:rPr lang="en-US" sz="2400" dirty="0" smtClean="0">
                <a:latin typeface="+mj-lt"/>
                <a:cs typeface="Courier New" pitchFamily="49" charset="0"/>
              </a:rPr>
              <a:t>Analysis</a:t>
            </a:r>
            <a:r>
              <a:rPr lang="es-ES" sz="2400" dirty="0" smtClean="0">
                <a:latin typeface="+mj-lt"/>
                <a:cs typeface="Courier New" pitchFamily="49" charset="0"/>
              </a:rPr>
              <a:t> </a:t>
            </a:r>
            <a:r>
              <a:rPr lang="en-US" sz="2400" dirty="0" err="1" smtClean="0">
                <a:latin typeface="+mj-lt"/>
                <a:cs typeface="Courier New" pitchFamily="49" charset="0"/>
              </a:rPr>
              <a:t>Stata</a:t>
            </a:r>
            <a:r>
              <a:rPr lang="es-ES" sz="2400" dirty="0" smtClean="0">
                <a:latin typeface="+mj-lt"/>
                <a:cs typeface="Courier New" pitchFamily="49" charset="0"/>
              </a:rPr>
              <a:t> </a:t>
            </a:r>
            <a:r>
              <a:rPr lang="en-US" sz="2400" dirty="0" smtClean="0">
                <a:latin typeface="+mj-lt"/>
                <a:cs typeface="Courier New" pitchFamily="49" charset="0"/>
              </a:rPr>
              <a:t>Package </a:t>
            </a:r>
            <a:r>
              <a:rPr lang="en-US" sz="2400" dirty="0" smtClean="0">
                <a:latin typeface="+mj-lt"/>
              </a:rPr>
              <a:t>(D</a:t>
            </a:r>
            <a:r>
              <a:rPr lang="en-US" sz="2400" dirty="0" smtClean="0">
                <a:latin typeface="+mj-lt"/>
                <a:cs typeface="Courier New" pitchFamily="49" charset="0"/>
              </a:rPr>
              <a:t>ASP) has been created by </a:t>
            </a:r>
            <a:r>
              <a:rPr lang="en-US" sz="2400" dirty="0" err="1" smtClean="0">
                <a:latin typeface="+mj-lt"/>
                <a:cs typeface="Courier New" pitchFamily="49" charset="0"/>
              </a:rPr>
              <a:t>Duclos</a:t>
            </a:r>
            <a:r>
              <a:rPr lang="en-US" sz="2400" dirty="0" smtClean="0">
                <a:latin typeface="+mj-lt"/>
                <a:cs typeface="Courier New" pitchFamily="49" charset="0"/>
              </a:rPr>
              <a:t> and </a:t>
            </a:r>
            <a:r>
              <a:rPr lang="en-US" sz="2400" dirty="0" err="1" smtClean="0">
                <a:latin typeface="+mj-lt"/>
                <a:cs typeface="Courier New" pitchFamily="49" charset="0"/>
              </a:rPr>
              <a:t>Araar</a:t>
            </a:r>
            <a:r>
              <a:rPr lang="en-US" sz="2400" dirty="0" smtClean="0">
                <a:latin typeface="+mj-lt"/>
                <a:cs typeface="Courier New" pitchFamily="49" charset="0"/>
              </a:rPr>
              <a:t> (2009) under CIRPEE-</a:t>
            </a:r>
            <a:r>
              <a:rPr lang="en-US" sz="2400" dirty="0" err="1" smtClean="0">
                <a:latin typeface="+mj-lt"/>
                <a:cs typeface="Courier New" pitchFamily="49" charset="0"/>
              </a:rPr>
              <a:t>Universite</a:t>
            </a:r>
            <a:r>
              <a:rPr lang="en-US" sz="2400" dirty="0" smtClean="0">
                <a:latin typeface="+mj-lt"/>
                <a:cs typeface="Courier New" pitchFamily="49" charset="0"/>
              </a:rPr>
              <a:t> Laval, PEP, World Bank and UNDP joint Project.</a:t>
            </a:r>
          </a:p>
          <a:p>
            <a:pPr indent="-342900" algn="just">
              <a:buFont typeface="Arial" pitchFamily="34" charset="0"/>
              <a:buChar char="•"/>
            </a:pPr>
            <a:endParaRPr lang="en-US" sz="2400" dirty="0" smtClean="0">
              <a:latin typeface="+mj-lt"/>
              <a:cs typeface="Courier New" pitchFamily="49" charset="0"/>
            </a:endParaRPr>
          </a:p>
          <a:p>
            <a:pPr indent="-342900" algn="just">
              <a:buFont typeface="Arial" pitchFamily="34" charset="0"/>
              <a:buChar char="•"/>
            </a:pPr>
            <a:r>
              <a:rPr lang="en-US" sz="2400" dirty="0" smtClean="0">
                <a:latin typeface="+mj-lt"/>
                <a:cs typeface="Courier New" pitchFamily="49" charset="0"/>
              </a:rPr>
              <a:t>DASP is mainly designed to assist those (serious) researchers and policy analysts that are interested in conducting distributive analysis with </a:t>
            </a:r>
            <a:r>
              <a:rPr lang="en-US" sz="2400" dirty="0" err="1" smtClean="0">
                <a:latin typeface="+mj-lt"/>
                <a:cs typeface="Courier New" pitchFamily="49" charset="0"/>
              </a:rPr>
              <a:t>Stata</a:t>
            </a:r>
            <a:r>
              <a:rPr lang="en-US" sz="2400" dirty="0" smtClean="0">
                <a:latin typeface="+mj-lt"/>
                <a:cs typeface="Courier New" pitchFamily="49" charset="0"/>
              </a:rPr>
              <a:t>.</a:t>
            </a:r>
          </a:p>
          <a:p>
            <a:pPr indent="-342900" algn="just">
              <a:buFont typeface="Arial" pitchFamily="34" charset="0"/>
              <a:buChar char="•"/>
            </a:pPr>
            <a:endParaRPr lang="en-US" sz="2400" dirty="0" smtClean="0">
              <a:latin typeface="+mj-lt"/>
              <a:cs typeface="Courier New" pitchFamily="49" charset="0"/>
            </a:endParaRPr>
          </a:p>
          <a:p>
            <a:pPr algn="ctr"/>
            <a:r>
              <a:rPr lang="en-US" sz="2400" dirty="0" smtClean="0">
                <a:latin typeface="+mj-lt"/>
                <a:cs typeface="Courier New" pitchFamily="49" charset="0"/>
              </a:rPr>
              <a:t>DASP uses </a:t>
            </a:r>
            <a:r>
              <a:rPr lang="en-US" sz="2400" dirty="0" err="1" smtClean="0">
                <a:latin typeface="+mj-lt"/>
                <a:cs typeface="Courier New" pitchFamily="49" charset="0"/>
              </a:rPr>
              <a:t>Stata</a:t>
            </a:r>
            <a:r>
              <a:rPr lang="en-US" sz="2400" dirty="0" smtClean="0">
                <a:latin typeface="+mj-lt"/>
                <a:cs typeface="Courier New" pitchFamily="49" charset="0"/>
              </a:rPr>
              <a:t> for two main reasons:</a:t>
            </a:r>
          </a:p>
          <a:p>
            <a:pPr algn="just"/>
            <a:r>
              <a:rPr lang="en-US" sz="2400" dirty="0" smtClean="0">
                <a:latin typeface="+mj-lt"/>
                <a:cs typeface="Courier New" pitchFamily="49" charset="0"/>
              </a:rPr>
              <a:t>1. </a:t>
            </a:r>
            <a:r>
              <a:rPr lang="en-US" sz="2400" dirty="0" err="1" smtClean="0">
                <a:latin typeface="+mj-lt"/>
                <a:cs typeface="Courier New" pitchFamily="49" charset="0"/>
              </a:rPr>
              <a:t>Stata</a:t>
            </a:r>
            <a:r>
              <a:rPr lang="en-US" sz="2400" dirty="0" smtClean="0">
                <a:latin typeface="+mj-lt"/>
                <a:cs typeface="Courier New" pitchFamily="49" charset="0"/>
              </a:rPr>
              <a:t> is a powerful tool to store and manage household data surveys.</a:t>
            </a:r>
          </a:p>
          <a:p>
            <a:pPr algn="just"/>
            <a:r>
              <a:rPr lang="en-US" sz="2400" dirty="0" smtClean="0">
                <a:latin typeface="+mj-lt"/>
                <a:cs typeface="Courier New" pitchFamily="49" charset="0"/>
              </a:rPr>
              <a:t>2. </a:t>
            </a:r>
            <a:r>
              <a:rPr lang="en-US" sz="2400" dirty="0" err="1" smtClean="0">
                <a:latin typeface="+mj-lt"/>
                <a:cs typeface="Courier New" pitchFamily="49" charset="0"/>
              </a:rPr>
              <a:t>Stata</a:t>
            </a:r>
            <a:r>
              <a:rPr lang="en-US" sz="2400" dirty="0" smtClean="0">
                <a:latin typeface="+mj-lt"/>
                <a:cs typeface="Courier New" pitchFamily="49" charset="0"/>
              </a:rPr>
              <a:t> easily allows adding specialized programs, making it possible for programmers to add to its power and flexibility.</a:t>
            </a:r>
          </a:p>
        </p:txBody>
      </p:sp>
      <p:sp>
        <p:nvSpPr>
          <p:cNvPr id="2" name="1 Rectángulo"/>
          <p:cNvSpPr/>
          <p:nvPr/>
        </p:nvSpPr>
        <p:spPr>
          <a:xfrm>
            <a:off x="3995936" y="260648"/>
            <a:ext cx="1418850" cy="477054"/>
          </a:xfrm>
          <a:prstGeom prst="rect">
            <a:avLst/>
          </a:prstGeom>
        </p:spPr>
        <p:txBody>
          <a:bodyPr wrap="none">
            <a:spAutoFit/>
          </a:bodyPr>
          <a:lstStyle/>
          <a:p>
            <a:r>
              <a:rPr lang="en-US" sz="2500" dirty="0" smtClean="0"/>
              <a:t>Overview</a:t>
            </a:r>
            <a:endParaRPr lang="es-MX" sz="2500" dirty="0"/>
          </a:p>
        </p:txBody>
      </p:sp>
      <p:sp>
        <p:nvSpPr>
          <p:cNvPr id="3" name="2 Marcador de número de diapositiva"/>
          <p:cNvSpPr>
            <a:spLocks noGrp="1"/>
          </p:cNvSpPr>
          <p:nvPr>
            <p:ph type="sldNum" sz="quarter" idx="12"/>
          </p:nvPr>
        </p:nvSpPr>
        <p:spPr/>
        <p:txBody>
          <a:bodyPr/>
          <a:lstStyle/>
          <a:p>
            <a:fld id="{E196013C-4365-4778-B0E3-208CE921812F}" type="slidenum">
              <a:rPr lang="es-ES" smtClean="0"/>
              <a:pPr/>
              <a:t>3</a:t>
            </a:fld>
            <a:endParaRPr lang="es-ES"/>
          </a:p>
        </p:txBody>
      </p:sp>
    </p:spTree>
    <p:extLst>
      <p:ext uri="{BB962C8B-B14F-4D97-AF65-F5344CB8AC3E}">
        <p14:creationId xmlns:p14="http://schemas.microsoft.com/office/powerpoint/2010/main" val="85182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9866" y="14988"/>
            <a:ext cx="8229600" cy="490066"/>
          </a:xfrm>
        </p:spPr>
        <p:txBody>
          <a:bodyPr>
            <a:noAutofit/>
          </a:bodyPr>
          <a:lstStyle/>
          <a:p>
            <a:r>
              <a:rPr lang="es-MX" sz="2600" dirty="0" smtClean="0"/>
              <a:t>DASP </a:t>
            </a:r>
            <a:r>
              <a:rPr lang="es-MX" sz="2600" dirty="0" err="1" smtClean="0"/>
              <a:t>environment</a:t>
            </a:r>
            <a:r>
              <a:rPr lang="es-MX" sz="2600" dirty="0" smtClean="0"/>
              <a:t> in </a:t>
            </a:r>
            <a:r>
              <a:rPr lang="es-MX" sz="2600" dirty="0" err="1" smtClean="0"/>
              <a:t>Stata</a:t>
            </a:r>
            <a:endParaRPr lang="es-MX" sz="2600" dirty="0"/>
          </a:p>
        </p:txBody>
      </p:sp>
      <p:sp>
        <p:nvSpPr>
          <p:cNvPr id="3" name="2 Marcador de contenido"/>
          <p:cNvSpPr>
            <a:spLocks noGrp="1"/>
          </p:cNvSpPr>
          <p:nvPr>
            <p:ph idx="1"/>
          </p:nvPr>
        </p:nvSpPr>
        <p:spPr/>
        <p:txBody>
          <a:bodyPr/>
          <a:lstStyle/>
          <a:p>
            <a:endParaRPr lang="es-MX"/>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7" y="483036"/>
            <a:ext cx="9255707" cy="58982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Marcador de número de diapositiva"/>
          <p:cNvSpPr>
            <a:spLocks noGrp="1"/>
          </p:cNvSpPr>
          <p:nvPr>
            <p:ph type="sldNum" sz="quarter" idx="12"/>
          </p:nvPr>
        </p:nvSpPr>
        <p:spPr/>
        <p:txBody>
          <a:bodyPr/>
          <a:lstStyle/>
          <a:p>
            <a:fld id="{E196013C-4365-4778-B0E3-208CE921812F}" type="slidenum">
              <a:rPr lang="es-ES" smtClean="0"/>
              <a:pPr/>
              <a:t>4</a:t>
            </a:fld>
            <a:endParaRPr lang="es-ES"/>
          </a:p>
        </p:txBody>
      </p:sp>
    </p:spTree>
    <p:extLst>
      <p:ext uri="{BB962C8B-B14F-4D97-AF65-F5344CB8AC3E}">
        <p14:creationId xmlns:p14="http://schemas.microsoft.com/office/powerpoint/2010/main" val="1350606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4525963"/>
          </a:xfrm>
        </p:spPr>
        <p:txBody>
          <a:bodyPr>
            <a:noAutofit/>
          </a:bodyPr>
          <a:lstStyle/>
          <a:p>
            <a:r>
              <a:rPr lang="en-US" sz="2000" dirty="0"/>
              <a:t>Suppose </a:t>
            </a:r>
            <a:r>
              <a:rPr lang="en-US" sz="2000" dirty="0" smtClean="0"/>
              <a:t>gross incomes (</a:t>
            </a:r>
            <a:r>
              <a:rPr lang="en-US" sz="2000" i="1" dirty="0" smtClean="0"/>
              <a:t>X</a:t>
            </a:r>
            <a:r>
              <a:rPr lang="en-US" sz="2000" dirty="0" smtClean="0"/>
              <a:t>) </a:t>
            </a:r>
            <a:r>
              <a:rPr lang="en-US" sz="2000" dirty="0"/>
              <a:t>are ranked in </a:t>
            </a:r>
            <a:r>
              <a:rPr lang="en-US" sz="2000" dirty="0" smtClean="0"/>
              <a:t>ascending order </a:t>
            </a:r>
          </a:p>
          <a:p>
            <a:pPr>
              <a:buNone/>
            </a:pPr>
            <a:r>
              <a:rPr lang="en-US" sz="2000" dirty="0"/>
              <a:t>	</a:t>
            </a:r>
            <a:r>
              <a:rPr lang="en-US" sz="2000" dirty="0" smtClean="0"/>
              <a:t>such </a:t>
            </a:r>
            <a:r>
              <a:rPr lang="en-US" sz="2000" dirty="0"/>
              <a:t>that: X1 </a:t>
            </a:r>
            <a:r>
              <a:rPr lang="en-US" sz="2000" dirty="0" smtClean="0"/>
              <a:t>≤ </a:t>
            </a:r>
            <a:r>
              <a:rPr lang="en-US" sz="2000" dirty="0"/>
              <a:t>X2 </a:t>
            </a:r>
            <a:r>
              <a:rPr lang="en-US" sz="2000" dirty="0" smtClean="0"/>
              <a:t>≤ ... ≤ </a:t>
            </a:r>
            <a:r>
              <a:rPr lang="en-US" sz="2000" dirty="0" err="1"/>
              <a:t>Xn</a:t>
            </a:r>
            <a:r>
              <a:rPr lang="en-US" sz="2000" dirty="0"/>
              <a:t>.</a:t>
            </a:r>
          </a:p>
          <a:p>
            <a:r>
              <a:rPr lang="en-US" sz="2000" dirty="0"/>
              <a:t> Suppose that taxes </a:t>
            </a:r>
            <a:r>
              <a:rPr lang="en-US" sz="2000" i="1" dirty="0" err="1"/>
              <a:t>Tj</a:t>
            </a:r>
            <a:r>
              <a:rPr lang="en-US" sz="2000" dirty="0"/>
              <a:t> </a:t>
            </a:r>
            <a:r>
              <a:rPr lang="en-US" sz="2000" dirty="0" smtClean="0"/>
              <a:t>(and </a:t>
            </a:r>
            <a:r>
              <a:rPr lang="en-US" sz="2000" dirty="0"/>
              <a:t>transfers) are ranked according to the size </a:t>
            </a:r>
            <a:r>
              <a:rPr lang="en-US" sz="2000" dirty="0" smtClean="0"/>
              <a:t>of their associated gross income.</a:t>
            </a:r>
          </a:p>
          <a:p>
            <a:r>
              <a:rPr lang="en-US" sz="2000" dirty="0" smtClean="0"/>
              <a:t>The </a:t>
            </a:r>
            <a:r>
              <a:rPr lang="en-US" sz="2000" dirty="0"/>
              <a:t>concentration curve of net incomes </a:t>
            </a:r>
            <a:r>
              <a:rPr lang="en-US" sz="2000" i="1" dirty="0"/>
              <a:t>N</a:t>
            </a:r>
            <a:r>
              <a:rPr lang="en-US" sz="2000" dirty="0"/>
              <a:t> is</a:t>
            </a:r>
            <a:r>
              <a:rPr lang="en-US" sz="2000" dirty="0" smtClean="0"/>
              <a:t>:</a:t>
            </a:r>
          </a:p>
          <a:p>
            <a:endParaRPr lang="en-US" sz="2000" dirty="0"/>
          </a:p>
          <a:p>
            <a:endParaRPr lang="en-US" sz="2000" dirty="0" smtClean="0"/>
          </a:p>
          <a:p>
            <a:endParaRPr lang="en-US" sz="2000" dirty="0" smtClean="0"/>
          </a:p>
          <a:p>
            <a:r>
              <a:rPr lang="en-US" sz="2000" dirty="0" smtClean="0"/>
              <a:t> </a:t>
            </a:r>
            <a:r>
              <a:rPr lang="en-US" sz="2000" dirty="0"/>
              <a:t>The concentration curve of a tax </a:t>
            </a:r>
            <a:r>
              <a:rPr lang="en-US" sz="2000" i="1" dirty="0"/>
              <a:t>T</a:t>
            </a:r>
            <a:r>
              <a:rPr lang="en-US" sz="2000" dirty="0"/>
              <a:t> at percentile p is</a:t>
            </a:r>
            <a:r>
              <a:rPr lang="en-US" sz="2000" dirty="0" smtClean="0"/>
              <a:t>:</a:t>
            </a:r>
          </a:p>
          <a:p>
            <a:endParaRPr lang="en-US" sz="2000" dirty="0"/>
          </a:p>
          <a:p>
            <a:endParaRPr lang="en-US" sz="2000" dirty="0"/>
          </a:p>
          <a:p>
            <a:endParaRPr lang="en-US" sz="2000" dirty="0" smtClean="0"/>
          </a:p>
          <a:p>
            <a:r>
              <a:rPr lang="en-US" sz="2000" dirty="0"/>
              <a:t>We can thus compare the concentration curve of </a:t>
            </a:r>
            <a:r>
              <a:rPr lang="en-US" sz="2000" i="1" dirty="0"/>
              <a:t>N</a:t>
            </a:r>
            <a:r>
              <a:rPr lang="en-US" sz="2000" dirty="0"/>
              <a:t> to the Lorenz </a:t>
            </a:r>
            <a:r>
              <a:rPr lang="en-US" sz="2000" dirty="0" smtClean="0"/>
              <a:t>curve</a:t>
            </a:r>
          </a:p>
          <a:p>
            <a:pPr>
              <a:buNone/>
            </a:pPr>
            <a:r>
              <a:rPr lang="en-US" sz="2000" dirty="0"/>
              <a:t>	</a:t>
            </a:r>
            <a:r>
              <a:rPr lang="en-US" sz="2000" dirty="0" smtClean="0"/>
              <a:t>for </a:t>
            </a:r>
            <a:r>
              <a:rPr lang="en-US" sz="2000" i="1" dirty="0"/>
              <a:t>X</a:t>
            </a:r>
            <a:r>
              <a:rPr lang="en-US" sz="2000" dirty="0"/>
              <a:t> to assess the net progressivity of the tax and transfer system:</a:t>
            </a:r>
          </a:p>
        </p:txBody>
      </p:sp>
      <p:pic>
        <p:nvPicPr>
          <p:cNvPr id="16386" name="Picture 2"/>
          <p:cNvPicPr>
            <a:picLocks noChangeAspect="1" noChangeArrowheads="1"/>
          </p:cNvPicPr>
          <p:nvPr/>
        </p:nvPicPr>
        <p:blipFill>
          <a:blip r:embed="rId2" cstate="print"/>
          <a:srcRect l="38681" t="59534" r="37104" b="27236"/>
          <a:stretch>
            <a:fillRect/>
          </a:stretch>
        </p:blipFill>
        <p:spPr bwMode="auto">
          <a:xfrm>
            <a:off x="2627784" y="3789040"/>
            <a:ext cx="2952328" cy="1008112"/>
          </a:xfrm>
          <a:prstGeom prst="rect">
            <a:avLst/>
          </a:prstGeom>
          <a:noFill/>
          <a:ln w="9525">
            <a:noFill/>
            <a:miter lim="800000"/>
            <a:headEnd/>
            <a:tailEnd/>
          </a:ln>
        </p:spPr>
      </p:pic>
      <p:pic>
        <p:nvPicPr>
          <p:cNvPr id="16387" name="Picture 3"/>
          <p:cNvPicPr>
            <a:picLocks noChangeAspect="1" noChangeArrowheads="1"/>
          </p:cNvPicPr>
          <p:nvPr/>
        </p:nvPicPr>
        <p:blipFill>
          <a:blip r:embed="rId3" cstate="print"/>
          <a:srcRect l="38390" t="32130" r="36804" b="55585"/>
          <a:stretch>
            <a:fillRect/>
          </a:stretch>
        </p:blipFill>
        <p:spPr bwMode="auto">
          <a:xfrm>
            <a:off x="2627784" y="2420888"/>
            <a:ext cx="3024336" cy="936104"/>
          </a:xfrm>
          <a:prstGeom prst="rect">
            <a:avLst/>
          </a:prstGeom>
          <a:noFill/>
          <a:ln w="9525">
            <a:noFill/>
            <a:miter lim="800000"/>
            <a:headEnd/>
            <a:tailEnd/>
          </a:ln>
        </p:spPr>
      </p:pic>
      <p:pic>
        <p:nvPicPr>
          <p:cNvPr id="16388" name="Picture 4"/>
          <p:cNvPicPr>
            <a:picLocks noChangeAspect="1" noChangeArrowheads="1"/>
          </p:cNvPicPr>
          <p:nvPr/>
        </p:nvPicPr>
        <p:blipFill>
          <a:blip r:embed="rId4" cstate="print"/>
          <a:srcRect l="31594" t="60120" r="31788" b="31375"/>
          <a:stretch>
            <a:fillRect/>
          </a:stretch>
        </p:blipFill>
        <p:spPr bwMode="auto">
          <a:xfrm>
            <a:off x="2051720" y="5661248"/>
            <a:ext cx="4464496" cy="648072"/>
          </a:xfrm>
          <a:prstGeom prst="rect">
            <a:avLst/>
          </a:prstGeom>
          <a:noFill/>
          <a:ln w="9525">
            <a:noFill/>
            <a:miter lim="800000"/>
            <a:headEnd/>
            <a:tailEnd/>
          </a:ln>
        </p:spPr>
      </p:pic>
      <p:sp>
        <p:nvSpPr>
          <p:cNvPr id="7" name="1 Título"/>
          <p:cNvSpPr>
            <a:spLocks noGrp="1"/>
          </p:cNvSpPr>
          <p:nvPr>
            <p:ph type="title"/>
          </p:nvPr>
        </p:nvSpPr>
        <p:spPr>
          <a:xfrm>
            <a:off x="457200" y="-306288"/>
            <a:ext cx="8229600" cy="1143000"/>
          </a:xfrm>
        </p:spPr>
        <p:txBody>
          <a:bodyPr>
            <a:normAutofit/>
          </a:bodyPr>
          <a:lstStyle/>
          <a:p>
            <a:r>
              <a:rPr lang="es-MX" sz="2800" dirty="0" err="1" smtClean="0"/>
              <a:t>Methodology</a:t>
            </a:r>
            <a:r>
              <a:rPr lang="es-MX" sz="2800" dirty="0" smtClean="0"/>
              <a:t> </a:t>
            </a:r>
            <a:r>
              <a:rPr lang="es-MX" sz="2800" dirty="0" err="1" smtClean="0"/>
              <a:t>to</a:t>
            </a:r>
            <a:r>
              <a:rPr lang="es-MX" sz="2800" dirty="0" smtClean="0"/>
              <a:t> </a:t>
            </a:r>
            <a:r>
              <a:rPr lang="es-MX" sz="2600" dirty="0" smtClean="0"/>
              <a:t>compute</a:t>
            </a:r>
            <a:r>
              <a:rPr lang="es-MX" sz="2800" dirty="0" smtClean="0"/>
              <a:t> </a:t>
            </a:r>
            <a:r>
              <a:rPr lang="es-MX" sz="2800" dirty="0" err="1" smtClean="0"/>
              <a:t>progressivity</a:t>
            </a:r>
            <a:endParaRPr lang="es-MX" sz="2800" dirty="0"/>
          </a:p>
        </p:txBody>
      </p:sp>
      <p:sp>
        <p:nvSpPr>
          <p:cNvPr id="2" name="1 Marcador de número de diapositiva"/>
          <p:cNvSpPr>
            <a:spLocks noGrp="1"/>
          </p:cNvSpPr>
          <p:nvPr>
            <p:ph type="sldNum" sz="quarter" idx="12"/>
          </p:nvPr>
        </p:nvSpPr>
        <p:spPr/>
        <p:txBody>
          <a:bodyPr/>
          <a:lstStyle/>
          <a:p>
            <a:fld id="{E196013C-4365-4778-B0E3-208CE921812F}" type="slidenum">
              <a:rPr lang="es-ES" smtClean="0"/>
              <a:pPr/>
              <a:t>5</a:t>
            </a:fld>
            <a:endParaRPr lang="es-ES"/>
          </a:p>
        </p:txBody>
      </p:sp>
    </p:spTree>
    <p:extLst>
      <p:ext uri="{BB962C8B-B14F-4D97-AF65-F5344CB8AC3E}">
        <p14:creationId xmlns:p14="http://schemas.microsoft.com/office/powerpoint/2010/main" val="3811677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p:spPr>
        <p:txBody>
          <a:bodyPr>
            <a:normAutofit/>
          </a:bodyPr>
          <a:lstStyle/>
          <a:p>
            <a:r>
              <a:rPr lang="es-MX" sz="3000" dirty="0" err="1" smtClean="0"/>
              <a:t>Scheme</a:t>
            </a:r>
            <a:r>
              <a:rPr lang="es-MX" sz="3000" dirty="0" smtClean="0"/>
              <a:t> </a:t>
            </a:r>
            <a:r>
              <a:rPr lang="es-MX" sz="3000" dirty="0" err="1" smtClean="0"/>
              <a:t>for</a:t>
            </a:r>
            <a:r>
              <a:rPr lang="es-MX" sz="3000" dirty="0" smtClean="0"/>
              <a:t> </a:t>
            </a:r>
            <a:r>
              <a:rPr lang="es-MX" sz="3000" dirty="0" err="1" smtClean="0"/>
              <a:t>computation</a:t>
            </a:r>
            <a:r>
              <a:rPr lang="es-MX" sz="3000" dirty="0" smtClean="0"/>
              <a:t> of </a:t>
            </a:r>
            <a:r>
              <a:rPr lang="es-MX" sz="3000" dirty="0" err="1" smtClean="0"/>
              <a:t>progressivity</a:t>
            </a:r>
            <a:endParaRPr lang="es-MX" sz="3000" dirty="0"/>
          </a:p>
        </p:txBody>
      </p:sp>
      <p:sp>
        <p:nvSpPr>
          <p:cNvPr id="3" name="2 Marcador de contenido"/>
          <p:cNvSpPr>
            <a:spLocks noGrp="1"/>
          </p:cNvSpPr>
          <p:nvPr>
            <p:ph idx="1"/>
          </p:nvPr>
        </p:nvSpPr>
        <p:spPr>
          <a:xfrm>
            <a:off x="179512" y="908720"/>
            <a:ext cx="8640960" cy="4824536"/>
          </a:xfrm>
        </p:spPr>
        <p:txBody>
          <a:bodyPr>
            <a:normAutofit/>
          </a:bodyPr>
          <a:lstStyle/>
          <a:p>
            <a:pPr algn="just"/>
            <a:r>
              <a:rPr lang="en-US" sz="2200" dirty="0"/>
              <a:t>An important descriptive and normative tool for capturing the impact of </a:t>
            </a:r>
            <a:r>
              <a:rPr lang="en-US" sz="2200" dirty="0" smtClean="0"/>
              <a:t>tax and </a:t>
            </a:r>
            <a:r>
              <a:rPr lang="en-US" sz="2200" dirty="0"/>
              <a:t>transfer policies is the concentration curve</a:t>
            </a:r>
            <a:r>
              <a:rPr lang="en-US" sz="2200" dirty="0" smtClean="0"/>
              <a:t>. That </a:t>
            </a:r>
            <a:r>
              <a:rPr lang="en-US" sz="2200" dirty="0"/>
              <a:t>shows the proportion of total taxes paid by </a:t>
            </a:r>
            <a:r>
              <a:rPr lang="en-US" sz="2200" dirty="0" smtClean="0"/>
              <a:t>the bottom </a:t>
            </a:r>
            <a:r>
              <a:rPr lang="en-US" sz="2200" dirty="0"/>
              <a:t>p proportion of the population.</a:t>
            </a:r>
            <a:endParaRPr lang="en-US" sz="2200" dirty="0" smtClean="0"/>
          </a:p>
        </p:txBody>
      </p:sp>
      <p:pic>
        <p:nvPicPr>
          <p:cNvPr id="15362" name="Picture 2"/>
          <p:cNvPicPr>
            <a:picLocks noChangeAspect="1" noChangeArrowheads="1"/>
          </p:cNvPicPr>
          <p:nvPr/>
        </p:nvPicPr>
        <p:blipFill>
          <a:blip r:embed="rId2" cstate="print"/>
          <a:srcRect l="28641" t="37440" r="25882" b="11531"/>
          <a:stretch>
            <a:fillRect/>
          </a:stretch>
        </p:blipFill>
        <p:spPr bwMode="auto">
          <a:xfrm>
            <a:off x="1763688" y="2059913"/>
            <a:ext cx="6264696" cy="4393423"/>
          </a:xfrm>
          <a:prstGeom prst="rect">
            <a:avLst/>
          </a:prstGeom>
          <a:noFill/>
          <a:ln w="9525">
            <a:noFill/>
            <a:miter lim="800000"/>
            <a:headEnd/>
            <a:tailEnd/>
          </a:ln>
        </p:spPr>
      </p:pic>
      <p:sp>
        <p:nvSpPr>
          <p:cNvPr id="6" name="5 Rectángulo"/>
          <p:cNvSpPr/>
          <p:nvPr/>
        </p:nvSpPr>
        <p:spPr>
          <a:xfrm>
            <a:off x="0" y="6453336"/>
            <a:ext cx="2987824" cy="369332"/>
          </a:xfrm>
          <a:prstGeom prst="rect">
            <a:avLst/>
          </a:prstGeom>
        </p:spPr>
        <p:txBody>
          <a:bodyPr wrap="square">
            <a:spAutoFit/>
          </a:bodyPr>
          <a:lstStyle/>
          <a:p>
            <a:r>
              <a:rPr lang="es-MX" dirty="0" err="1" smtClean="0"/>
              <a:t>Araar</a:t>
            </a:r>
            <a:r>
              <a:rPr lang="es-MX" dirty="0"/>
              <a:t>, </a:t>
            </a:r>
            <a:r>
              <a:rPr lang="es-MX" dirty="0" err="1" smtClean="0"/>
              <a:t>Bibi</a:t>
            </a:r>
            <a:r>
              <a:rPr lang="es-MX" dirty="0" smtClean="0"/>
              <a:t> </a:t>
            </a:r>
            <a:r>
              <a:rPr lang="es-MX" dirty="0"/>
              <a:t>and </a:t>
            </a:r>
            <a:r>
              <a:rPr lang="es-MX" dirty="0" err="1" smtClean="0"/>
              <a:t>Duclos</a:t>
            </a:r>
            <a:r>
              <a:rPr lang="es-MX" dirty="0" smtClean="0"/>
              <a:t>, (2009)</a:t>
            </a:r>
            <a:endParaRPr lang="es-MX" dirty="0"/>
          </a:p>
        </p:txBody>
      </p:sp>
      <p:sp>
        <p:nvSpPr>
          <p:cNvPr id="4" name="3 Marcador de número de diapositiva"/>
          <p:cNvSpPr>
            <a:spLocks noGrp="1"/>
          </p:cNvSpPr>
          <p:nvPr>
            <p:ph type="sldNum" sz="quarter" idx="12"/>
          </p:nvPr>
        </p:nvSpPr>
        <p:spPr/>
        <p:txBody>
          <a:bodyPr/>
          <a:lstStyle/>
          <a:p>
            <a:fld id="{E196013C-4365-4778-B0E3-208CE921812F}" type="slidenum">
              <a:rPr lang="es-ES" smtClean="0"/>
              <a:pPr/>
              <a:t>6</a:t>
            </a:fld>
            <a:endParaRPr lang="es-ES"/>
          </a:p>
        </p:txBody>
      </p:sp>
    </p:spTree>
    <p:extLst>
      <p:ext uri="{BB962C8B-B14F-4D97-AF65-F5344CB8AC3E}">
        <p14:creationId xmlns:p14="http://schemas.microsoft.com/office/powerpoint/2010/main" val="2836288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143000"/>
          </a:xfrm>
        </p:spPr>
        <p:txBody>
          <a:bodyPr>
            <a:normAutofit/>
          </a:bodyPr>
          <a:lstStyle/>
          <a:p>
            <a:r>
              <a:rPr lang="es-MX" sz="3300" dirty="0" err="1" smtClean="0"/>
              <a:t>Methodology</a:t>
            </a:r>
            <a:endParaRPr lang="es-MX" sz="3300" dirty="0"/>
          </a:p>
        </p:txBody>
      </p:sp>
      <p:sp>
        <p:nvSpPr>
          <p:cNvPr id="3" name="2 Marcador de contenido"/>
          <p:cNvSpPr>
            <a:spLocks noGrp="1"/>
          </p:cNvSpPr>
          <p:nvPr>
            <p:ph idx="1"/>
          </p:nvPr>
        </p:nvSpPr>
        <p:spPr>
          <a:xfrm>
            <a:off x="323528" y="980728"/>
            <a:ext cx="8507288" cy="5069160"/>
          </a:xfrm>
        </p:spPr>
        <p:txBody>
          <a:bodyPr>
            <a:noAutofit/>
          </a:bodyPr>
          <a:lstStyle/>
          <a:p>
            <a:r>
              <a:rPr lang="en-US" sz="2100" dirty="0" smtClean="0"/>
              <a:t>Using </a:t>
            </a:r>
            <a:r>
              <a:rPr lang="en-US" sz="2100" dirty="0" err="1" smtClean="0"/>
              <a:t>microdata</a:t>
            </a:r>
            <a:r>
              <a:rPr lang="en-US" sz="2100" dirty="0" smtClean="0"/>
              <a:t> from ENIGH 2010 we compute the next expression</a:t>
            </a:r>
          </a:p>
          <a:p>
            <a:endParaRPr lang="en-US" sz="2100" dirty="0"/>
          </a:p>
          <a:p>
            <a:endParaRPr lang="en-US" sz="2100" dirty="0" smtClean="0"/>
          </a:p>
          <a:p>
            <a:r>
              <a:rPr lang="en-US" sz="2100" dirty="0" smtClean="0"/>
              <a:t>Where </a:t>
            </a:r>
            <a:r>
              <a:rPr lang="en-US" sz="2100" i="1" dirty="0" smtClean="0"/>
              <a:t>X</a:t>
            </a:r>
            <a:r>
              <a:rPr lang="en-US" sz="2100" dirty="0" smtClean="0"/>
              <a:t> is the gross income of all households</a:t>
            </a:r>
          </a:p>
          <a:p>
            <a:pPr>
              <a:buNone/>
            </a:pPr>
            <a:r>
              <a:rPr lang="en-US" sz="2100" dirty="0" smtClean="0"/>
              <a:t>                  </a:t>
            </a:r>
            <a:r>
              <a:rPr lang="en-US" sz="2100" i="1" dirty="0" smtClean="0"/>
              <a:t>N</a:t>
            </a:r>
            <a:r>
              <a:rPr lang="en-US" sz="2100" dirty="0" smtClean="0"/>
              <a:t> is the net income of all households</a:t>
            </a:r>
          </a:p>
          <a:p>
            <a:pPr>
              <a:buNone/>
            </a:pPr>
            <a:r>
              <a:rPr lang="en-US" sz="2100" dirty="0"/>
              <a:t> </a:t>
            </a:r>
            <a:r>
              <a:rPr lang="en-US" sz="2100" dirty="0" smtClean="0"/>
              <a:t>                 </a:t>
            </a:r>
            <a:r>
              <a:rPr lang="en-US" sz="2100" i="1" dirty="0" smtClean="0"/>
              <a:t>T</a:t>
            </a:r>
            <a:r>
              <a:rPr lang="en-US" sz="2100" dirty="0" smtClean="0"/>
              <a:t> stands for total  taxes (direct + indirect) paid by the households</a:t>
            </a:r>
          </a:p>
          <a:p>
            <a:pPr>
              <a:buNone/>
            </a:pPr>
            <a:r>
              <a:rPr lang="en-US" sz="2100" dirty="0"/>
              <a:t> </a:t>
            </a:r>
            <a:r>
              <a:rPr lang="en-US" sz="2100" dirty="0" smtClean="0"/>
              <a:t>                 </a:t>
            </a:r>
            <a:r>
              <a:rPr lang="en-US" sz="2100" i="1" dirty="0" smtClean="0"/>
              <a:t>CSS</a:t>
            </a:r>
            <a:r>
              <a:rPr lang="en-US" sz="2100" dirty="0" smtClean="0"/>
              <a:t> are the social security payments paid by the households</a:t>
            </a:r>
          </a:p>
          <a:p>
            <a:pPr>
              <a:buNone/>
            </a:pPr>
            <a:r>
              <a:rPr lang="en-US" sz="2100" dirty="0"/>
              <a:t> </a:t>
            </a:r>
            <a:r>
              <a:rPr lang="en-US" sz="2100" dirty="0" smtClean="0"/>
              <a:t>                 </a:t>
            </a:r>
            <a:r>
              <a:rPr lang="en-US" sz="2100" i="1" dirty="0" smtClean="0"/>
              <a:t>B</a:t>
            </a:r>
            <a:r>
              <a:rPr lang="en-US" sz="2100" dirty="0" smtClean="0"/>
              <a:t> as the transfers received by the households</a:t>
            </a:r>
          </a:p>
          <a:p>
            <a:pPr>
              <a:buNone/>
            </a:pPr>
            <a:endParaRPr lang="en-US" sz="2100" dirty="0"/>
          </a:p>
          <a:p>
            <a:pPr algn="just"/>
            <a:r>
              <a:rPr lang="en-US" sz="2100" dirty="0" smtClean="0"/>
              <a:t>From the survey ENIGH 2010 direct taxes were imputed from 81 inputs of income, the indirect taxes were imputed from 726 consumption basket of goods, social security payments were imputed from all the individuals with social security system, and the transfers are the amount of all 17  inputs of transfers included in ENIGH.</a:t>
            </a:r>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3848" y="1628800"/>
            <a:ext cx="2592288" cy="381218"/>
          </a:xfrm>
          <a:prstGeom prst="rect">
            <a:avLst/>
          </a:prstGeom>
          <a:noFill/>
        </p:spPr>
      </p:pic>
      <p:sp>
        <p:nvSpPr>
          <p:cNvPr id="4" name="3 Marcador de número de diapositiva"/>
          <p:cNvSpPr>
            <a:spLocks noGrp="1"/>
          </p:cNvSpPr>
          <p:nvPr>
            <p:ph type="sldNum" sz="quarter" idx="12"/>
          </p:nvPr>
        </p:nvSpPr>
        <p:spPr/>
        <p:txBody>
          <a:bodyPr/>
          <a:lstStyle/>
          <a:p>
            <a:fld id="{E196013C-4365-4778-B0E3-208CE921812F}" type="slidenum">
              <a:rPr lang="es-ES" smtClean="0"/>
              <a:pPr/>
              <a:t>7</a:t>
            </a:fld>
            <a:endParaRPr lang="es-ES"/>
          </a:p>
        </p:txBody>
      </p:sp>
    </p:spTree>
    <p:extLst>
      <p:ext uri="{BB962C8B-B14F-4D97-AF65-F5344CB8AC3E}">
        <p14:creationId xmlns:p14="http://schemas.microsoft.com/office/powerpoint/2010/main" val="2200878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9392"/>
            <a:ext cx="8229600" cy="1143000"/>
          </a:xfrm>
        </p:spPr>
        <p:txBody>
          <a:bodyPr>
            <a:normAutofit/>
          </a:bodyPr>
          <a:lstStyle/>
          <a:p>
            <a:r>
              <a:rPr lang="es-MX" sz="2400" dirty="0" err="1" smtClean="0"/>
              <a:t>Means</a:t>
            </a:r>
            <a:r>
              <a:rPr lang="es-MX" sz="2400" dirty="0" smtClean="0"/>
              <a:t> </a:t>
            </a:r>
            <a:r>
              <a:rPr lang="es-MX" sz="2400" dirty="0" err="1" smtClean="0"/>
              <a:t>for</a:t>
            </a:r>
            <a:r>
              <a:rPr lang="es-MX" sz="2400" dirty="0" smtClean="0"/>
              <a:t> </a:t>
            </a:r>
            <a:r>
              <a:rPr lang="es-MX" sz="2400" dirty="0" err="1" smtClean="0"/>
              <a:t>Taxes</a:t>
            </a:r>
            <a:r>
              <a:rPr lang="es-MX" sz="2400" dirty="0" smtClean="0"/>
              <a:t> and </a:t>
            </a:r>
            <a:r>
              <a:rPr lang="es-MX" sz="2400" dirty="0" err="1" smtClean="0"/>
              <a:t>Transfers</a:t>
            </a:r>
            <a:r>
              <a:rPr lang="es-MX" sz="2400" dirty="0" smtClean="0"/>
              <a:t/>
            </a:r>
            <a:br>
              <a:rPr lang="es-MX" sz="2400" dirty="0" smtClean="0"/>
            </a:br>
            <a:r>
              <a:rPr lang="es-MX" sz="2000" dirty="0" smtClean="0"/>
              <a:t>(ENIGH 2010)</a:t>
            </a:r>
            <a:endParaRPr lang="es-MX" sz="2400" dirty="0"/>
          </a:p>
        </p:txBody>
      </p:sp>
      <p:graphicFrame>
        <p:nvGraphicFramePr>
          <p:cNvPr id="6" name="4 Marcador de contenido"/>
          <p:cNvGraphicFramePr>
            <a:graphicFrameLocks noGrp="1"/>
          </p:cNvGraphicFramePr>
          <p:nvPr>
            <p:ph idx="1"/>
            <p:extLst>
              <p:ext uri="{D42A27DB-BD31-4B8C-83A1-F6EECF244321}">
                <p14:modId xmlns:p14="http://schemas.microsoft.com/office/powerpoint/2010/main" val="3878891484"/>
              </p:ext>
            </p:extLst>
          </p:nvPr>
        </p:nvGraphicFramePr>
        <p:xfrm>
          <a:off x="467544" y="836712"/>
          <a:ext cx="8136904" cy="5452837"/>
        </p:xfrm>
        <a:graphic>
          <a:graphicData uri="http://schemas.openxmlformats.org/drawingml/2006/table">
            <a:tbl>
              <a:tblPr firstRow="1" bandRow="1">
                <a:tableStyleId>{5940675A-B579-460E-94D1-54222C63F5DA}</a:tableStyleId>
              </a:tblPr>
              <a:tblGrid>
                <a:gridCol w="1927162"/>
                <a:gridCol w="1241190"/>
                <a:gridCol w="3469649"/>
                <a:gridCol w="1498903"/>
              </a:tblGrid>
              <a:tr h="429352">
                <a:tc>
                  <a:txBody>
                    <a:bodyPr/>
                    <a:lstStyle/>
                    <a:p>
                      <a:pPr algn="ctr" fontAlgn="t"/>
                      <a:r>
                        <a:rPr lang="en-US" sz="1800" b="1" u="none" strike="noStrike" noProof="0" dirty="0" smtClean="0">
                          <a:latin typeface="+mn-lt"/>
                        </a:rPr>
                        <a:t>T</a:t>
                      </a:r>
                      <a:endParaRPr lang="en-US" sz="1800" b="1" i="0" u="none" strike="noStrike" noProof="0" dirty="0">
                        <a:solidFill>
                          <a:srgbClr val="000000"/>
                        </a:solidFill>
                        <a:latin typeface="+mn-lt"/>
                      </a:endParaRPr>
                    </a:p>
                  </a:txBody>
                  <a:tcPr marL="9525" marR="9525" marT="9525"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endParaRPr lang="en-US" sz="1800" b="1" i="0" u="none" strike="noStrike" noProof="0">
                        <a:solidFill>
                          <a:srgbClr val="000000"/>
                        </a:solidFill>
                        <a:latin typeface="+mn-lt"/>
                      </a:endParaRPr>
                    </a:p>
                  </a:txBody>
                  <a:tcPr marL="9525" marR="9525" marT="9525"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1800" b="1" u="none" strike="noStrike" noProof="0" smtClean="0">
                          <a:latin typeface="+mn-lt"/>
                        </a:rPr>
                        <a:t>B</a:t>
                      </a:r>
                      <a:endParaRPr lang="en-US" sz="1800" b="1" i="0" u="none" strike="noStrike" noProof="0">
                        <a:solidFill>
                          <a:srgbClr val="000000"/>
                        </a:solidFill>
                        <a:latin typeface="+mn-lt"/>
                      </a:endParaRPr>
                    </a:p>
                  </a:txBody>
                  <a:tcPr marL="9525" marR="9525" marT="9525"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endParaRPr lang="en-US" sz="1800" b="1" i="0" u="none" strike="noStrike" noProof="0">
                        <a:solidFill>
                          <a:srgbClr val="000000"/>
                        </a:solidFill>
                        <a:latin typeface="+mn-lt"/>
                      </a:endParaRPr>
                    </a:p>
                  </a:txBody>
                  <a:tcPr marL="9525" marR="9525" marT="9525"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87718">
                <a:tc>
                  <a:txBody>
                    <a:bodyPr/>
                    <a:lstStyle/>
                    <a:p>
                      <a:pPr algn="l" fontAlgn="t"/>
                      <a:r>
                        <a:rPr lang="en-US" sz="1800" u="none" strike="noStrike" noProof="0" dirty="0" smtClean="0">
                          <a:latin typeface="+mn-lt"/>
                        </a:rPr>
                        <a:t>ISR (direct tax)</a:t>
                      </a:r>
                      <a:endParaRPr lang="en-US" sz="1800" b="1" i="0" u="none" strike="noStrike" noProof="0" dirty="0">
                        <a:solidFill>
                          <a:srgbClr val="000000"/>
                        </a:solidFill>
                        <a:latin typeface="+mn-lt"/>
                      </a:endParaRPr>
                    </a:p>
                  </a:txBody>
                  <a:tcPr marL="9525" marR="9525" marT="9525"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t"/>
                      <a:r>
                        <a:rPr lang="en-US" sz="1800" u="none" strike="noStrike" kern="1200" noProof="0" dirty="0" smtClean="0">
                          <a:solidFill>
                            <a:schemeClr val="tx1"/>
                          </a:solidFill>
                          <a:latin typeface="+mn-lt"/>
                          <a:ea typeface="+mn-ea"/>
                          <a:cs typeface="+mn-cs"/>
                        </a:rPr>
                        <a:t>883.848</a:t>
                      </a:r>
                    </a:p>
                    <a:p>
                      <a:pPr algn="r" fontAlgn="t"/>
                      <a:r>
                        <a:rPr lang="en-US" sz="1800" u="none" strike="noStrike" kern="1200" noProof="0" dirty="0" smtClean="0">
                          <a:solidFill>
                            <a:schemeClr val="tx1"/>
                          </a:solidFill>
                          <a:latin typeface="+mn-lt"/>
                          <a:ea typeface="+mn-ea"/>
                          <a:cs typeface="+mn-cs"/>
                        </a:rPr>
                        <a:t>(2,719.790)</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t"/>
                      <a:r>
                        <a:rPr lang="en-US" sz="1800" b="0" i="0" u="none" strike="noStrike" noProof="0" smtClean="0">
                          <a:solidFill>
                            <a:schemeClr val="tx1"/>
                          </a:solidFill>
                          <a:latin typeface="+mn-lt"/>
                        </a:rPr>
                        <a:t>Pensions</a:t>
                      </a:r>
                      <a:endParaRPr lang="en-US" sz="1800" b="1" i="0" u="none" strike="noStrike" noProof="0">
                        <a:solidFill>
                          <a:srgbClr val="000000"/>
                        </a:solidFill>
                        <a:latin typeface="+mn-lt"/>
                      </a:endParaRPr>
                    </a:p>
                  </a:txBody>
                  <a:tcPr marL="9525" marR="9525" marT="9525"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algn="r" defTabSz="914400" rtl="0" eaLnBrk="1" fontAlgn="t" latinLnBrk="0" hangingPunct="1"/>
                      <a:r>
                        <a:rPr lang="en-US" sz="1800" u="none" strike="noStrike" kern="1200" noProof="0" dirty="0" smtClean="0">
                          <a:solidFill>
                            <a:schemeClr val="tx1"/>
                          </a:solidFill>
                          <a:latin typeface="+mn-lt"/>
                          <a:ea typeface="+mn-ea"/>
                          <a:cs typeface="+mn-cs"/>
                        </a:rPr>
                        <a:t>5,198.608</a:t>
                      </a:r>
                    </a:p>
                    <a:p>
                      <a:pPr marL="0" algn="r" defTabSz="914400" rtl="0" eaLnBrk="1" fontAlgn="t" latinLnBrk="0" hangingPunct="1"/>
                      <a:r>
                        <a:rPr lang="en-US" sz="1800" u="none" strike="noStrike" kern="1200" noProof="0" dirty="0" smtClean="0">
                          <a:solidFill>
                            <a:schemeClr val="tx1"/>
                          </a:solidFill>
                          <a:latin typeface="+mn-lt"/>
                          <a:ea typeface="+mn-ea"/>
                          <a:cs typeface="+mn-cs"/>
                        </a:rPr>
                        <a:t>(6,322.830)</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tr>
              <a:tr h="387718">
                <a:tc>
                  <a:txBody>
                    <a:bodyPr/>
                    <a:lstStyle/>
                    <a:p>
                      <a:pPr algn="l" fontAlgn="t"/>
                      <a:r>
                        <a:rPr lang="en-US" sz="1800" u="none" strike="noStrike" noProof="0" smtClean="0">
                          <a:latin typeface="+mn-lt"/>
                        </a:rPr>
                        <a:t>IVA (indirect tax)</a:t>
                      </a:r>
                      <a:endParaRPr lang="en-US" sz="1800" b="1" i="0" u="none" strike="noStrike" noProof="0">
                        <a:solidFill>
                          <a:srgbClr val="000000"/>
                        </a:solidFill>
                        <a:latin typeface="+mn-lt"/>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t"/>
                      <a:r>
                        <a:rPr lang="en-US" sz="1800" u="none" strike="noStrike" kern="1200" noProof="0" dirty="0" smtClean="0">
                          <a:solidFill>
                            <a:schemeClr val="tx1"/>
                          </a:solidFill>
                          <a:latin typeface="+mn-lt"/>
                          <a:ea typeface="+mn-ea"/>
                          <a:cs typeface="+mn-cs"/>
                        </a:rPr>
                        <a:t>755.320</a:t>
                      </a:r>
                    </a:p>
                    <a:p>
                      <a:pPr algn="r" fontAlgn="t"/>
                      <a:r>
                        <a:rPr lang="en-US" sz="1800" u="none" strike="noStrike" kern="1200" noProof="0" dirty="0" smtClean="0">
                          <a:solidFill>
                            <a:schemeClr val="tx1"/>
                          </a:solidFill>
                          <a:latin typeface="+mn-lt"/>
                          <a:ea typeface="+mn-ea"/>
                          <a:cs typeface="+mn-cs"/>
                        </a:rPr>
                        <a:t>(1,061.733)</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t"/>
                      <a:r>
                        <a:rPr lang="en-US" sz="1800" noProof="0" dirty="0" smtClean="0">
                          <a:latin typeface="+mn-lt"/>
                        </a:rPr>
                        <a:t>Government grants</a:t>
                      </a:r>
                      <a:endParaRPr lang="en-US" sz="1800" b="1" i="0" u="none" strike="noStrike" noProof="0" dirty="0">
                        <a:solidFill>
                          <a:srgbClr val="000000"/>
                        </a:solidFill>
                        <a:latin typeface="+mn-lt"/>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r" defTabSz="914400" rtl="0" eaLnBrk="1" fontAlgn="t" latinLnBrk="0" hangingPunct="1"/>
                      <a:r>
                        <a:rPr lang="en-US" sz="1800" u="none" strike="noStrike" kern="1200" noProof="0" dirty="0" smtClean="0">
                          <a:solidFill>
                            <a:schemeClr val="tx1"/>
                          </a:solidFill>
                          <a:latin typeface="+mn-lt"/>
                          <a:ea typeface="+mn-ea"/>
                          <a:cs typeface="+mn-cs"/>
                        </a:rPr>
                        <a:t>621.203</a:t>
                      </a:r>
                    </a:p>
                    <a:p>
                      <a:pPr marL="0" algn="r" defTabSz="914400" rtl="0" eaLnBrk="1" fontAlgn="t" latinLnBrk="0" hangingPunct="1"/>
                      <a:r>
                        <a:rPr lang="en-US" sz="1800" u="none" strike="noStrike" kern="1200" noProof="0" dirty="0" smtClean="0">
                          <a:solidFill>
                            <a:schemeClr val="tx1"/>
                          </a:solidFill>
                          <a:latin typeface="+mn-lt"/>
                          <a:ea typeface="+mn-ea"/>
                          <a:cs typeface="+mn-cs"/>
                        </a:rPr>
                        <a:t>(1,358.627)</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29346">
                <a:tc>
                  <a:txBody>
                    <a:bodyPr/>
                    <a:lstStyle/>
                    <a:p>
                      <a:pPr algn="l" fontAlgn="t"/>
                      <a:r>
                        <a:rPr lang="en-US" sz="1800" u="none" strike="noStrike" noProof="0" dirty="0" smtClean="0">
                          <a:latin typeface="+mn-lt"/>
                        </a:rPr>
                        <a:t>IEPS (indirect tax)</a:t>
                      </a:r>
                      <a:endParaRPr lang="en-US" sz="1800" b="1" i="0" u="none" strike="noStrike" noProof="0" dirty="0">
                        <a:solidFill>
                          <a:srgbClr val="000000"/>
                        </a:solidFill>
                        <a:latin typeface="+mn-lt"/>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t"/>
                      <a:r>
                        <a:rPr lang="en-US" sz="1800" u="none" strike="noStrike" kern="1200" noProof="0" dirty="0" smtClean="0">
                          <a:solidFill>
                            <a:schemeClr val="tx1"/>
                          </a:solidFill>
                          <a:latin typeface="+mn-lt"/>
                          <a:ea typeface="+mn-ea"/>
                          <a:cs typeface="+mn-cs"/>
                        </a:rPr>
                        <a:t> 318.855</a:t>
                      </a:r>
                    </a:p>
                    <a:p>
                      <a:pPr algn="r" fontAlgn="t"/>
                      <a:r>
                        <a:rPr lang="en-US" sz="1800" u="none" strike="noStrike" kern="1200" noProof="0" dirty="0" smtClean="0">
                          <a:solidFill>
                            <a:schemeClr val="tx1"/>
                          </a:solidFill>
                          <a:latin typeface="+mn-lt"/>
                          <a:ea typeface="+mn-ea"/>
                          <a:cs typeface="+mn-cs"/>
                        </a:rPr>
                        <a:t>(378.648)</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l" fontAlgn="t"/>
                      <a:r>
                        <a:rPr lang="en-US" sz="1800" u="none" strike="noStrike" noProof="0" dirty="0" smtClean="0">
                          <a:latin typeface="+mn-lt"/>
                        </a:rPr>
                        <a:t>Program “</a:t>
                      </a:r>
                      <a:r>
                        <a:rPr lang="en-US" sz="1800" u="none" strike="noStrike" noProof="0" dirty="0" err="1" smtClean="0">
                          <a:latin typeface="+mn-lt"/>
                        </a:rPr>
                        <a:t>Oportunidades</a:t>
                      </a:r>
                      <a:r>
                        <a:rPr lang="en-US" sz="1800" u="none" strike="noStrike" noProof="0" dirty="0" smtClean="0">
                          <a:latin typeface="+mn-lt"/>
                        </a:rPr>
                        <a:t>”</a:t>
                      </a:r>
                      <a:endParaRPr lang="en-US" sz="1800" b="1" i="0" u="none" strike="noStrike" noProof="0" dirty="0">
                        <a:solidFill>
                          <a:srgbClr val="000000"/>
                        </a:solidFill>
                        <a:latin typeface="+mn-lt"/>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algn="r" defTabSz="914400" rtl="0" eaLnBrk="1" fontAlgn="t" latinLnBrk="0" hangingPunct="1"/>
                      <a:r>
                        <a:rPr lang="en-US" sz="1800" u="none" strike="noStrike" kern="1200" noProof="0" dirty="0" smtClean="0">
                          <a:solidFill>
                            <a:schemeClr val="tx1"/>
                          </a:solidFill>
                          <a:latin typeface="+mn-lt"/>
                          <a:ea typeface="+mn-ea"/>
                          <a:cs typeface="+mn-cs"/>
                        </a:rPr>
                        <a:t>683.2705</a:t>
                      </a:r>
                    </a:p>
                    <a:p>
                      <a:pPr marL="0" algn="r" defTabSz="914400" rtl="0" eaLnBrk="1" fontAlgn="t" latinLnBrk="0" hangingPunct="1"/>
                      <a:r>
                        <a:rPr lang="en-US" sz="1800" u="none" strike="noStrike" kern="1200" noProof="0" dirty="0" smtClean="0">
                          <a:solidFill>
                            <a:schemeClr val="tx1"/>
                          </a:solidFill>
                          <a:latin typeface="+mn-lt"/>
                          <a:ea typeface="+mn-ea"/>
                          <a:cs typeface="+mn-cs"/>
                        </a:rPr>
                        <a:t>(470.408)</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r>
              <a:tr h="387718">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t"/>
                      <a:r>
                        <a:rPr lang="en-US" sz="1800" u="none" strike="noStrike" noProof="0" smtClean="0">
                          <a:latin typeface="+mn-lt"/>
                        </a:rPr>
                        <a:t>Program “Procampo”</a:t>
                      </a:r>
                      <a:endParaRPr lang="en-US" sz="1800" b="1" i="0" u="none" strike="noStrike" noProof="0">
                        <a:solidFill>
                          <a:srgbClr val="000000"/>
                        </a:solidFill>
                        <a:latin typeface="+mn-lt"/>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r" defTabSz="914400" rtl="0" eaLnBrk="1" fontAlgn="t" latinLnBrk="0" hangingPunct="1"/>
                      <a:r>
                        <a:rPr lang="en-US" sz="1800" u="none" strike="noStrike" kern="1200" noProof="0" dirty="0" smtClean="0">
                          <a:solidFill>
                            <a:schemeClr val="tx1"/>
                          </a:solidFill>
                          <a:latin typeface="+mn-lt"/>
                          <a:ea typeface="+mn-ea"/>
                          <a:cs typeface="+mn-cs"/>
                        </a:rPr>
                        <a:t>830.854</a:t>
                      </a:r>
                    </a:p>
                    <a:p>
                      <a:pPr marL="0" algn="r" defTabSz="914400" rtl="0" eaLnBrk="1" fontAlgn="t" latinLnBrk="0" hangingPunct="1"/>
                      <a:r>
                        <a:rPr lang="en-US" sz="1800" u="none" strike="noStrike" kern="1200" noProof="0" dirty="0" smtClean="0">
                          <a:solidFill>
                            <a:schemeClr val="tx1"/>
                          </a:solidFill>
                          <a:latin typeface="+mn-lt"/>
                          <a:ea typeface="+mn-ea"/>
                          <a:cs typeface="+mn-cs"/>
                        </a:rPr>
                        <a:t>(1,599.344)</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87718">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t"/>
                      <a:r>
                        <a:rPr lang="en-US" sz="1800" u="none" strike="noStrike" noProof="0" dirty="0" smtClean="0">
                          <a:latin typeface="+mn-lt"/>
                        </a:rPr>
                        <a:t>Program “70 y </a:t>
                      </a:r>
                      <a:r>
                        <a:rPr lang="en-US" sz="1800" u="none" strike="noStrike" noProof="0" dirty="0" err="1" smtClean="0">
                          <a:latin typeface="+mn-lt"/>
                        </a:rPr>
                        <a:t>más</a:t>
                      </a:r>
                      <a:r>
                        <a:rPr lang="en-US" sz="1800" u="none" strike="noStrike" noProof="0" dirty="0" smtClean="0">
                          <a:latin typeface="+mn-lt"/>
                        </a:rPr>
                        <a:t>”</a:t>
                      </a:r>
                      <a:endParaRPr lang="en-US" sz="1800" b="1" i="0" u="none" strike="noStrike" noProof="0" dirty="0">
                        <a:solidFill>
                          <a:srgbClr val="000000"/>
                        </a:solidFill>
                        <a:latin typeface="+mn-lt"/>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algn="r" defTabSz="914400" rtl="0" eaLnBrk="1" fontAlgn="t" latinLnBrk="0" hangingPunct="1"/>
                      <a:r>
                        <a:rPr lang="en-US" sz="1800" u="none" strike="noStrike" kern="1200" noProof="0" dirty="0" smtClean="0">
                          <a:solidFill>
                            <a:schemeClr val="tx1"/>
                          </a:solidFill>
                          <a:latin typeface="+mn-lt"/>
                          <a:ea typeface="+mn-ea"/>
                          <a:cs typeface="+mn-cs"/>
                        </a:rPr>
                        <a:t>601.869</a:t>
                      </a:r>
                    </a:p>
                    <a:p>
                      <a:pPr marL="0" algn="r" defTabSz="914400" rtl="0" eaLnBrk="1" fontAlgn="t" latinLnBrk="0" hangingPunct="1"/>
                      <a:r>
                        <a:rPr lang="en-US" sz="1800" u="none" strike="noStrike" kern="1200" noProof="0" dirty="0" smtClean="0">
                          <a:solidFill>
                            <a:schemeClr val="tx1"/>
                          </a:solidFill>
                          <a:latin typeface="+mn-lt"/>
                          <a:ea typeface="+mn-ea"/>
                          <a:cs typeface="+mn-cs"/>
                        </a:rPr>
                        <a:t>(256.083)</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r>
              <a:tr h="387718">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t"/>
                      <a:r>
                        <a:rPr lang="en-US" sz="1800" u="none" strike="noStrike" noProof="0" smtClean="0">
                          <a:latin typeface="+mn-lt"/>
                        </a:rPr>
                        <a:t>Program “Adultos mayores”</a:t>
                      </a:r>
                      <a:endParaRPr lang="en-US" sz="1800" b="1" i="0" u="none" strike="noStrike" noProof="0">
                        <a:solidFill>
                          <a:srgbClr val="000000"/>
                        </a:solidFill>
                        <a:latin typeface="+mn-lt"/>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r" defTabSz="914400" rtl="0" eaLnBrk="1" fontAlgn="t" latinLnBrk="0" hangingPunct="1"/>
                      <a:r>
                        <a:rPr lang="en-US" sz="1800" u="none" strike="noStrike" kern="1200" noProof="0" dirty="0" smtClean="0">
                          <a:solidFill>
                            <a:schemeClr val="tx1"/>
                          </a:solidFill>
                          <a:latin typeface="+mn-lt"/>
                          <a:ea typeface="+mn-ea"/>
                          <a:cs typeface="+mn-cs"/>
                        </a:rPr>
                        <a:t>774.956</a:t>
                      </a:r>
                    </a:p>
                    <a:p>
                      <a:pPr marL="0" algn="r" defTabSz="914400" rtl="0" eaLnBrk="1" fontAlgn="t" latinLnBrk="0" hangingPunct="1"/>
                      <a:r>
                        <a:rPr lang="en-US" sz="1800" u="none" strike="noStrike" kern="1200" noProof="0" dirty="0" smtClean="0">
                          <a:solidFill>
                            <a:schemeClr val="tx1"/>
                          </a:solidFill>
                          <a:latin typeface="+mn-lt"/>
                          <a:ea typeface="+mn-ea"/>
                          <a:cs typeface="+mn-cs"/>
                        </a:rPr>
                        <a:t>(369.708)</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87718">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t"/>
                      <a:r>
                        <a:rPr lang="en-US" sz="1800" u="none" strike="noStrike" noProof="0" dirty="0" smtClean="0">
                          <a:latin typeface="+mn-lt"/>
                        </a:rPr>
                        <a:t>Program “</a:t>
                      </a:r>
                      <a:r>
                        <a:rPr lang="en-US" sz="1800" u="none" strike="noStrike" noProof="0" dirty="0" err="1" smtClean="0">
                          <a:latin typeface="+mn-lt"/>
                        </a:rPr>
                        <a:t>Apoyo</a:t>
                      </a:r>
                      <a:r>
                        <a:rPr lang="en-US" sz="1800" u="none" strike="noStrike" noProof="0" dirty="0" smtClean="0">
                          <a:latin typeface="+mn-lt"/>
                        </a:rPr>
                        <a:t> </a:t>
                      </a:r>
                      <a:r>
                        <a:rPr lang="en-US" sz="1800" u="none" strike="noStrike" noProof="0" dirty="0" err="1" smtClean="0">
                          <a:latin typeface="+mn-lt"/>
                        </a:rPr>
                        <a:t>Alimentario</a:t>
                      </a:r>
                      <a:r>
                        <a:rPr lang="en-US" sz="1800" u="none" strike="noStrike" baseline="0" noProof="0" dirty="0" smtClean="0">
                          <a:latin typeface="+mn-lt"/>
                        </a:rPr>
                        <a:t> </a:t>
                      </a:r>
                      <a:r>
                        <a:rPr lang="en-US" sz="1800" u="none" strike="noStrike" noProof="0" dirty="0" smtClean="0">
                          <a:latin typeface="+mn-lt"/>
                        </a:rPr>
                        <a:t>PAL”</a:t>
                      </a:r>
                      <a:endParaRPr lang="en-US" sz="1800" b="1" i="0" u="none" strike="noStrike" noProof="0" dirty="0">
                        <a:solidFill>
                          <a:srgbClr val="000000"/>
                        </a:solidFill>
                        <a:latin typeface="+mn-lt"/>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algn="r" defTabSz="914400" rtl="0" eaLnBrk="1" fontAlgn="t" latinLnBrk="0" hangingPunct="1"/>
                      <a:r>
                        <a:rPr lang="en-US" sz="1800" u="none" strike="noStrike" kern="1200" noProof="0" dirty="0" smtClean="0">
                          <a:solidFill>
                            <a:schemeClr val="tx1"/>
                          </a:solidFill>
                          <a:latin typeface="+mn-lt"/>
                          <a:ea typeface="+mn-ea"/>
                          <a:cs typeface="+mn-cs"/>
                        </a:rPr>
                        <a:t>413.977</a:t>
                      </a:r>
                    </a:p>
                    <a:p>
                      <a:pPr marL="0" algn="r" defTabSz="914400" rtl="0" eaLnBrk="1" fontAlgn="t" latinLnBrk="0" hangingPunct="1"/>
                      <a:r>
                        <a:rPr lang="en-US" sz="1800" u="none" strike="noStrike" kern="1200" noProof="0" dirty="0" smtClean="0">
                          <a:solidFill>
                            <a:schemeClr val="tx1"/>
                          </a:solidFill>
                          <a:latin typeface="+mn-lt"/>
                          <a:ea typeface="+mn-ea"/>
                          <a:cs typeface="+mn-cs"/>
                        </a:rPr>
                        <a:t>(213.365)</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r>
              <a:tr h="387718">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t"/>
                      <a:r>
                        <a:rPr lang="en-US" sz="1800" u="none" strike="noStrike" noProof="0" smtClean="0">
                          <a:latin typeface="+mn-lt"/>
                        </a:rPr>
                        <a:t>Program “Empleo temporal”</a:t>
                      </a:r>
                      <a:endParaRPr lang="en-US" sz="1800" b="1" i="0" u="none" strike="noStrike" noProof="0">
                        <a:solidFill>
                          <a:srgbClr val="000000"/>
                        </a:solidFill>
                        <a:latin typeface="+mn-lt"/>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r" defTabSz="914400" rtl="0" eaLnBrk="1" fontAlgn="t" latinLnBrk="0" hangingPunct="1"/>
                      <a:r>
                        <a:rPr lang="en-US" sz="1800" u="none" strike="noStrike" kern="1200" noProof="0" dirty="0" smtClean="0">
                          <a:solidFill>
                            <a:schemeClr val="tx1"/>
                          </a:solidFill>
                          <a:latin typeface="+mn-lt"/>
                          <a:ea typeface="+mn-ea"/>
                          <a:cs typeface="+mn-cs"/>
                        </a:rPr>
                        <a:t>333.444</a:t>
                      </a:r>
                    </a:p>
                    <a:p>
                      <a:pPr marL="0" algn="r" defTabSz="914400" rtl="0" eaLnBrk="1" fontAlgn="t" latinLnBrk="0" hangingPunct="1"/>
                      <a:r>
                        <a:rPr lang="en-US" sz="1800" u="none" strike="noStrike" kern="1200" noProof="0" dirty="0" smtClean="0">
                          <a:solidFill>
                            <a:schemeClr val="tx1"/>
                          </a:solidFill>
                          <a:latin typeface="+mn-lt"/>
                          <a:ea typeface="+mn-ea"/>
                          <a:cs typeface="+mn-cs"/>
                        </a:rPr>
                        <a:t>(412.586)</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87718">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1800" b="0" i="0" u="none" strike="noStrike" noProof="0">
                        <a:solidFill>
                          <a:srgbClr val="000000"/>
                        </a:solidFill>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t"/>
                      <a:r>
                        <a:rPr lang="en-US" sz="1800" noProof="0" dirty="0" smtClean="0">
                          <a:latin typeface="+mn-lt"/>
                        </a:rPr>
                        <a:t>Other government programs</a:t>
                      </a:r>
                      <a:endParaRPr lang="en-US" sz="1800" b="1" i="0" u="none" strike="noStrike" noProof="0" dirty="0">
                        <a:solidFill>
                          <a:srgbClr val="000000"/>
                        </a:solidFill>
                        <a:latin typeface="+mn-lt"/>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marL="0" algn="r" defTabSz="914400" rtl="0" eaLnBrk="1" fontAlgn="t" latinLnBrk="0" hangingPunct="1"/>
                      <a:r>
                        <a:rPr lang="en-US" sz="1800" u="none" strike="noStrike" kern="1200" noProof="0" dirty="0" smtClean="0">
                          <a:solidFill>
                            <a:schemeClr val="tx1"/>
                          </a:solidFill>
                          <a:latin typeface="+mn-lt"/>
                          <a:ea typeface="+mn-ea"/>
                          <a:cs typeface="+mn-cs"/>
                        </a:rPr>
                        <a:t> 495.369</a:t>
                      </a:r>
                    </a:p>
                    <a:p>
                      <a:pPr marL="0" algn="r" defTabSz="914400" rtl="0" eaLnBrk="1" fontAlgn="t" latinLnBrk="0" hangingPunct="1"/>
                      <a:r>
                        <a:rPr lang="en-US" sz="1800" u="none" strike="noStrike" kern="1200" noProof="0" smtClean="0">
                          <a:solidFill>
                            <a:schemeClr val="tx1"/>
                          </a:solidFill>
                          <a:latin typeface="+mn-lt"/>
                          <a:ea typeface="+mn-ea"/>
                          <a:cs typeface="+mn-cs"/>
                        </a:rPr>
                        <a:t>(2,134.292</a:t>
                      </a:r>
                      <a:r>
                        <a:rPr lang="en-US" sz="1800" u="none" strike="noStrike" kern="1200" noProof="0" dirty="0" smtClean="0">
                          <a:solidFill>
                            <a:schemeClr val="tx1"/>
                          </a:solidFill>
                          <a:latin typeface="+mn-lt"/>
                          <a:ea typeface="+mn-ea"/>
                          <a:cs typeface="+mn-cs"/>
                        </a:rPr>
                        <a:t>)</a:t>
                      </a:r>
                      <a:endParaRPr lang="en-US" sz="1800" u="none" strike="noStrike" kern="1200" noProof="0" dirty="0">
                        <a:solidFill>
                          <a:schemeClr val="tx1"/>
                        </a:solidFill>
                        <a:latin typeface="+mn-lt"/>
                        <a:ea typeface="+mn-ea"/>
                        <a:cs typeface="+mn-cs"/>
                      </a:endParaRP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r>
            </a:tbl>
          </a:graphicData>
        </a:graphic>
      </p:graphicFrame>
      <p:sp>
        <p:nvSpPr>
          <p:cNvPr id="3" name="2 Marcador de número de diapositiva"/>
          <p:cNvSpPr>
            <a:spLocks noGrp="1"/>
          </p:cNvSpPr>
          <p:nvPr>
            <p:ph type="sldNum" sz="quarter" idx="12"/>
          </p:nvPr>
        </p:nvSpPr>
        <p:spPr>
          <a:xfrm>
            <a:off x="6732240" y="6356350"/>
            <a:ext cx="2133600" cy="365125"/>
          </a:xfrm>
        </p:spPr>
        <p:txBody>
          <a:bodyPr/>
          <a:lstStyle/>
          <a:p>
            <a:fld id="{E196013C-4365-4778-B0E3-208CE921812F}" type="slidenum">
              <a:rPr lang="es-ES" smtClean="0"/>
              <a:pPr/>
              <a:t>8</a:t>
            </a:fld>
            <a:endParaRPr lang="es-ES" dirty="0"/>
          </a:p>
        </p:txBody>
      </p:sp>
      <p:sp>
        <p:nvSpPr>
          <p:cNvPr id="5" name="4 Rectángulo"/>
          <p:cNvSpPr/>
          <p:nvPr/>
        </p:nvSpPr>
        <p:spPr>
          <a:xfrm>
            <a:off x="611560" y="6300028"/>
            <a:ext cx="4033348" cy="369332"/>
          </a:xfrm>
          <a:prstGeom prst="rect">
            <a:avLst/>
          </a:prstGeom>
        </p:spPr>
        <p:txBody>
          <a:bodyPr wrap="none">
            <a:spAutoFit/>
          </a:bodyPr>
          <a:lstStyle/>
          <a:p>
            <a:r>
              <a:rPr lang="es-MX" dirty="0" smtClean="0"/>
              <a:t>Standard </a:t>
            </a:r>
            <a:r>
              <a:rPr lang="es-MX" dirty="0" err="1" smtClean="0"/>
              <a:t>deviation</a:t>
            </a:r>
            <a:r>
              <a:rPr lang="es-MX" dirty="0" smtClean="0"/>
              <a:t> </a:t>
            </a:r>
            <a:r>
              <a:rPr lang="es-MX" dirty="0" err="1" smtClean="0"/>
              <a:t>between</a:t>
            </a:r>
            <a:r>
              <a:rPr lang="es-MX" dirty="0" smtClean="0"/>
              <a:t> </a:t>
            </a:r>
            <a:r>
              <a:rPr lang="es-MX" dirty="0" err="1" smtClean="0"/>
              <a:t>paranthesis</a:t>
            </a:r>
            <a:r>
              <a:rPr lang="es-MX" dirty="0" smtClean="0"/>
              <a:t>.</a:t>
            </a:r>
            <a:endParaRPr lang="es-MX" dirty="0"/>
          </a:p>
        </p:txBody>
      </p:sp>
    </p:spTree>
    <p:extLst>
      <p:ext uri="{BB962C8B-B14F-4D97-AF65-F5344CB8AC3E}">
        <p14:creationId xmlns:p14="http://schemas.microsoft.com/office/powerpoint/2010/main" val="4155602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00034" y="214290"/>
            <a:ext cx="8143932" cy="6309420"/>
          </a:xfrm>
          <a:prstGeom prst="rect">
            <a:avLst/>
          </a:prstGeom>
          <a:noFill/>
        </p:spPr>
        <p:txBody>
          <a:bodyPr wrap="square" rtlCol="0">
            <a:spAutoFit/>
          </a:bodyPr>
          <a:lstStyle/>
          <a:p>
            <a:pPr algn="just"/>
            <a:r>
              <a:rPr lang="es-ES" sz="2000" b="1" dirty="0" smtClean="0">
                <a:latin typeface="Courier New" pitchFamily="49" charset="0"/>
                <a:cs typeface="Courier New" pitchFamily="49" charset="0"/>
              </a:rPr>
              <a:t>Sintaxis and </a:t>
            </a:r>
            <a:r>
              <a:rPr lang="es-ES" sz="2000" b="1" dirty="0" err="1" smtClean="0">
                <a:latin typeface="Courier New" pitchFamily="49" charset="0"/>
                <a:cs typeface="Courier New" pitchFamily="49" charset="0"/>
              </a:rPr>
              <a:t>Help</a:t>
            </a:r>
            <a:r>
              <a:rPr lang="es-ES" sz="2000" b="1" dirty="0" smtClean="0">
                <a:latin typeface="Courier New" pitchFamily="49" charset="0"/>
                <a:cs typeface="Courier New" pitchFamily="49" charset="0"/>
              </a:rPr>
              <a:t> </a:t>
            </a:r>
            <a:r>
              <a:rPr lang="es-ES" sz="2000" b="1" dirty="0" err="1">
                <a:latin typeface="Courier New" pitchFamily="49" charset="0"/>
                <a:cs typeface="Courier New" pitchFamily="49" charset="0"/>
              </a:rPr>
              <a:t>for</a:t>
            </a:r>
            <a:r>
              <a:rPr lang="es-ES" sz="2000" b="1" dirty="0">
                <a:latin typeface="Courier New" pitchFamily="49" charset="0"/>
                <a:cs typeface="Courier New" pitchFamily="49" charset="0"/>
              </a:rPr>
              <a:t> </a:t>
            </a:r>
            <a:r>
              <a:rPr lang="es-ES" sz="2000" b="1" dirty="0" err="1">
                <a:latin typeface="Courier New" pitchFamily="49" charset="0"/>
                <a:cs typeface="Courier New" pitchFamily="49" charset="0"/>
              </a:rPr>
              <a:t>cprog</a:t>
            </a:r>
            <a:r>
              <a:rPr lang="es-ES" sz="2000" b="1" dirty="0">
                <a:latin typeface="Courier New" pitchFamily="49" charset="0"/>
                <a:cs typeface="Courier New" pitchFamily="49" charset="0"/>
              </a:rPr>
              <a:t>:</a:t>
            </a:r>
          </a:p>
          <a:p>
            <a:pPr algn="just"/>
            <a:endParaRPr lang="es-ES" sz="1600" dirty="0" smtClean="0">
              <a:latin typeface="+mj-lt"/>
              <a:cs typeface="Courier New" pitchFamily="49" charset="0"/>
            </a:endParaRPr>
          </a:p>
          <a:p>
            <a:pPr algn="just"/>
            <a:r>
              <a:rPr lang="en-US" sz="1600" dirty="0" err="1">
                <a:latin typeface="Courier New" pitchFamily="49" charset="0"/>
                <a:cs typeface="Courier New" pitchFamily="49" charset="0"/>
              </a:rPr>
              <a:t>cprog</a:t>
            </a:r>
            <a:r>
              <a:rPr lang="en-US" sz="1600" dirty="0">
                <a:latin typeface="Courier New" pitchFamily="49" charset="0"/>
                <a:cs typeface="Courier New" pitchFamily="49" charset="0"/>
              </a:rPr>
              <a:t>	produces progressivity curves (PR(p)) for a given list of	variables	(components).</a:t>
            </a:r>
          </a:p>
          <a:p>
            <a:pPr algn="just"/>
            <a:r>
              <a:rPr lang="en-US" sz="1600" dirty="0">
                <a:latin typeface="Courier New" pitchFamily="49" charset="0"/>
                <a:cs typeface="Courier New" pitchFamily="49" charset="0"/>
              </a:rPr>
              <a:t>Let X	be gross income.</a:t>
            </a:r>
          </a:p>
          <a:p>
            <a:pPr algn="just"/>
            <a:r>
              <a:rPr lang="en-US" sz="1600" dirty="0">
                <a:latin typeface="Courier New" pitchFamily="49" charset="0"/>
                <a:cs typeface="Courier New" pitchFamily="49" charset="0"/>
              </a:rPr>
              <a:t>.	A tax T is Tax Redistribution (TR) progressive if:</a:t>
            </a:r>
          </a:p>
          <a:p>
            <a:pPr algn="just"/>
            <a:r>
              <a:rPr lang="en-US" sz="1600" dirty="0">
                <a:latin typeface="Courier New" pitchFamily="49" charset="0"/>
                <a:cs typeface="Courier New" pitchFamily="49" charset="0"/>
              </a:rPr>
              <a:t>.	PR(p) = L_X(p) - C_T(p) &gt; 0 for all p in ]0, 1[</a:t>
            </a:r>
          </a:p>
          <a:p>
            <a:pPr algn="just"/>
            <a:endParaRPr lang="en-US" sz="1600" dirty="0">
              <a:latin typeface="Courier New" pitchFamily="49" charset="0"/>
              <a:cs typeface="Courier New" pitchFamily="49" charset="0"/>
            </a:endParaRPr>
          </a:p>
          <a:p>
            <a:pPr algn="just"/>
            <a:r>
              <a:rPr lang="en-US" sz="1600" dirty="0">
                <a:latin typeface="Courier New" pitchFamily="49" charset="0"/>
                <a:cs typeface="Courier New" pitchFamily="49" charset="0"/>
              </a:rPr>
              <a:t>.	A transfer B is Tax Redistribution (TR) progressive if:</a:t>
            </a:r>
          </a:p>
          <a:p>
            <a:pPr algn="just"/>
            <a:r>
              <a:rPr lang="en-US" sz="1600" dirty="0">
                <a:latin typeface="Courier New" pitchFamily="49" charset="0"/>
                <a:cs typeface="Courier New" pitchFamily="49" charset="0"/>
              </a:rPr>
              <a:t>.	PR(p) = C_B(p) - L_X(p) &gt; 0 for all p in ]0, 1[</a:t>
            </a:r>
          </a:p>
          <a:p>
            <a:pPr algn="just"/>
            <a:endParaRPr lang="en-US" sz="1600" dirty="0">
              <a:latin typeface="Courier New" pitchFamily="49" charset="0"/>
              <a:cs typeface="Courier New" pitchFamily="49" charset="0"/>
            </a:endParaRPr>
          </a:p>
          <a:p>
            <a:pPr algn="just"/>
            <a:r>
              <a:rPr lang="en-US" sz="1600" dirty="0">
                <a:latin typeface="Courier New" pitchFamily="49" charset="0"/>
                <a:cs typeface="Courier New" pitchFamily="49" charset="0"/>
              </a:rPr>
              <a:t>.	A tax T is Income Redistribution (IR) progressive if:</a:t>
            </a:r>
          </a:p>
          <a:p>
            <a:pPr algn="just"/>
            <a:r>
              <a:rPr lang="en-US" sz="1600" dirty="0">
                <a:latin typeface="Courier New" pitchFamily="49" charset="0"/>
                <a:cs typeface="Courier New" pitchFamily="49" charset="0"/>
              </a:rPr>
              <a:t>.	PR(p) = C_X-T(p) - L_X(p) &gt; 0 for all p in ]0, 1[</a:t>
            </a:r>
          </a:p>
          <a:p>
            <a:pPr algn="just"/>
            <a:endParaRPr lang="en-US" sz="1600" dirty="0">
              <a:latin typeface="Courier New" pitchFamily="49" charset="0"/>
              <a:cs typeface="Courier New" pitchFamily="49" charset="0"/>
            </a:endParaRPr>
          </a:p>
          <a:p>
            <a:pPr algn="just"/>
            <a:r>
              <a:rPr lang="en-US" sz="1600" dirty="0">
                <a:latin typeface="Courier New" pitchFamily="49" charset="0"/>
                <a:cs typeface="Courier New" pitchFamily="49" charset="0"/>
              </a:rPr>
              <a:t>.	A transfer B is Income Redistribution (IR) progressive</a:t>
            </a:r>
          </a:p>
          <a:p>
            <a:pPr algn="just"/>
            <a:r>
              <a:rPr lang="en-US" sz="1600" dirty="0">
                <a:latin typeface="Courier New" pitchFamily="49" charset="0"/>
                <a:cs typeface="Courier New" pitchFamily="49" charset="0"/>
              </a:rPr>
              <a:t>.	PR(p) = C_X+B(p) - L_X(p) &gt; 0 for all p in ]0, 1[</a:t>
            </a:r>
          </a:p>
          <a:p>
            <a:pPr algn="just"/>
            <a:endParaRPr lang="es-ES" sz="1600" dirty="0" smtClean="0">
              <a:latin typeface="+mj-lt"/>
              <a:cs typeface="Courier New" pitchFamily="49" charset="0"/>
            </a:endParaRPr>
          </a:p>
          <a:p>
            <a:pPr algn="just"/>
            <a:r>
              <a:rPr lang="es-ES" sz="1600" dirty="0" err="1" smtClean="0">
                <a:latin typeface="Courier New" pitchFamily="49" charset="0"/>
                <a:cs typeface="Courier New" pitchFamily="49" charset="0"/>
              </a:rPr>
              <a:t>cprog</a:t>
            </a:r>
            <a:r>
              <a:rPr lang="es-ES" sz="1600" dirty="0" smtClean="0">
                <a:latin typeface="Courier New" pitchFamily="49" charset="0"/>
                <a:cs typeface="Courier New" pitchFamily="49" charset="0"/>
              </a:rPr>
              <a:t> </a:t>
            </a:r>
            <a:r>
              <a:rPr lang="es-ES" sz="1600" dirty="0" err="1">
                <a:latin typeface="Courier New" pitchFamily="49" charset="0"/>
                <a:cs typeface="Courier New" pitchFamily="49" charset="0"/>
              </a:rPr>
              <a:t>varlist</a:t>
            </a:r>
            <a:r>
              <a:rPr lang="es-ES" sz="1600" dirty="0">
                <a:latin typeface="Courier New" pitchFamily="49" charset="0"/>
                <a:cs typeface="Courier New" pitchFamily="49" charset="0"/>
              </a:rPr>
              <a:t>, [ </a:t>
            </a:r>
            <a:r>
              <a:rPr lang="es-ES" sz="1600" dirty="0" err="1">
                <a:latin typeface="Courier New" pitchFamily="49" charset="0"/>
                <a:cs typeface="Courier New" pitchFamily="49" charset="0"/>
              </a:rPr>
              <a:t>HSize</a:t>
            </a:r>
            <a:r>
              <a:rPr lang="es-ES" sz="1600" dirty="0">
                <a:latin typeface="Courier New" pitchFamily="49" charset="0"/>
                <a:cs typeface="Courier New" pitchFamily="49" charset="0"/>
              </a:rPr>
              <a:t>(</a:t>
            </a:r>
            <a:r>
              <a:rPr lang="es-ES" sz="1600" dirty="0" err="1">
                <a:latin typeface="Courier New" pitchFamily="49" charset="0"/>
                <a:cs typeface="Courier New" pitchFamily="49" charset="0"/>
              </a:rPr>
              <a:t>varname</a:t>
            </a:r>
            <a:r>
              <a:rPr lang="es-ES" sz="1600" dirty="0">
                <a:latin typeface="Courier New" pitchFamily="49" charset="0"/>
                <a:cs typeface="Courier New" pitchFamily="49" charset="0"/>
              </a:rPr>
              <a:t>) </a:t>
            </a:r>
            <a:r>
              <a:rPr lang="es-ES" sz="1600" dirty="0" err="1">
                <a:latin typeface="Courier New" pitchFamily="49" charset="0"/>
                <a:cs typeface="Courier New" pitchFamily="49" charset="0"/>
              </a:rPr>
              <a:t>HGroup</a:t>
            </a:r>
            <a:r>
              <a:rPr lang="es-ES" sz="1600" dirty="0">
                <a:latin typeface="Courier New" pitchFamily="49" charset="0"/>
                <a:cs typeface="Courier New" pitchFamily="49" charset="0"/>
              </a:rPr>
              <a:t>(</a:t>
            </a:r>
            <a:r>
              <a:rPr lang="es-ES" sz="1600" dirty="0" err="1">
                <a:latin typeface="Courier New" pitchFamily="49" charset="0"/>
                <a:cs typeface="Courier New" pitchFamily="49" charset="0"/>
              </a:rPr>
              <a:t>varname</a:t>
            </a:r>
            <a:r>
              <a:rPr lang="es-ES" sz="1600" dirty="0">
                <a:latin typeface="Courier New" pitchFamily="49" charset="0"/>
                <a:cs typeface="Courier New" pitchFamily="49" charset="0"/>
              </a:rPr>
              <a:t>) RANK(</a:t>
            </a:r>
            <a:r>
              <a:rPr lang="es-ES" sz="1600" dirty="0" err="1">
                <a:latin typeface="Courier New" pitchFamily="49" charset="0"/>
                <a:cs typeface="Courier New" pitchFamily="49" charset="0"/>
              </a:rPr>
              <a:t>varname</a:t>
            </a:r>
            <a:r>
              <a:rPr lang="es-ES" sz="1600" dirty="0">
                <a:latin typeface="Courier New" pitchFamily="49" charset="0"/>
                <a:cs typeface="Courier New" pitchFamily="49" charset="0"/>
              </a:rPr>
              <a:t>) TYPE(</a:t>
            </a:r>
            <a:r>
              <a:rPr lang="es-ES" sz="1600" dirty="0" err="1">
                <a:latin typeface="Courier New" pitchFamily="49" charset="0"/>
                <a:cs typeface="Courier New" pitchFamily="49" charset="0"/>
              </a:rPr>
              <a:t>string</a:t>
            </a:r>
            <a:r>
              <a:rPr lang="es-ES" sz="1600" dirty="0">
                <a:latin typeface="Courier New" pitchFamily="49" charset="0"/>
                <a:cs typeface="Courier New" pitchFamily="49" charset="0"/>
              </a:rPr>
              <a:t>) MIN(real) MAX(real) APPR(</a:t>
            </a:r>
            <a:r>
              <a:rPr lang="es-ES" sz="1600" dirty="0" err="1">
                <a:latin typeface="Courier New" pitchFamily="49" charset="0"/>
                <a:cs typeface="Courier New" pitchFamily="49" charset="0"/>
              </a:rPr>
              <a:t>string</a:t>
            </a:r>
            <a:r>
              <a:rPr lang="es-ES" sz="1600" dirty="0">
                <a:latin typeface="Courier New" pitchFamily="49" charset="0"/>
                <a:cs typeface="Courier New" pitchFamily="49" charset="0"/>
              </a:rPr>
              <a:t>) LRES(</a:t>
            </a:r>
            <a:r>
              <a:rPr lang="es-ES" sz="1600" dirty="0" err="1">
                <a:latin typeface="Courier New" pitchFamily="49" charset="0"/>
                <a:cs typeface="Courier New" pitchFamily="49" charset="0"/>
              </a:rPr>
              <a:t>int</a:t>
            </a:r>
            <a:r>
              <a:rPr lang="es-ES" sz="1600" dirty="0">
                <a:latin typeface="Courier New" pitchFamily="49" charset="0"/>
                <a:cs typeface="Courier New" pitchFamily="49" charset="0"/>
              </a:rPr>
              <a:t>) SRES(</a:t>
            </a:r>
            <a:r>
              <a:rPr lang="es-ES" sz="1600" dirty="0" err="1">
                <a:latin typeface="Courier New" pitchFamily="49" charset="0"/>
                <a:cs typeface="Courier New" pitchFamily="49" charset="0"/>
              </a:rPr>
              <a:t>string</a:t>
            </a:r>
            <a:r>
              <a:rPr lang="es-ES" sz="1600" dirty="0">
                <a:latin typeface="Courier New" pitchFamily="49" charset="0"/>
                <a:cs typeface="Courier New" pitchFamily="49" charset="0"/>
              </a:rPr>
              <a:t>) DGRA(</a:t>
            </a:r>
            <a:r>
              <a:rPr lang="es-ES" sz="1600" dirty="0" err="1">
                <a:latin typeface="Courier New" pitchFamily="49" charset="0"/>
                <a:cs typeface="Courier New" pitchFamily="49" charset="0"/>
              </a:rPr>
              <a:t>string</a:t>
            </a:r>
            <a:r>
              <a:rPr lang="es-ES" sz="1600" dirty="0">
                <a:latin typeface="Courier New" pitchFamily="49" charset="0"/>
                <a:cs typeface="Courier New" pitchFamily="49" charset="0"/>
              </a:rPr>
              <a:t>) SGRA(</a:t>
            </a:r>
            <a:r>
              <a:rPr lang="es-ES" sz="1600" dirty="0" err="1">
                <a:latin typeface="Courier New" pitchFamily="49" charset="0"/>
                <a:cs typeface="Courier New" pitchFamily="49" charset="0"/>
              </a:rPr>
              <a:t>string</a:t>
            </a:r>
            <a:r>
              <a:rPr lang="es-ES" sz="1600" dirty="0">
                <a:latin typeface="Courier New" pitchFamily="49" charset="0"/>
                <a:cs typeface="Courier New" pitchFamily="49" charset="0"/>
              </a:rPr>
              <a:t>) EGRA(</a:t>
            </a:r>
            <a:r>
              <a:rPr lang="es-ES" sz="1600" dirty="0" err="1">
                <a:latin typeface="Courier New" pitchFamily="49" charset="0"/>
                <a:cs typeface="Courier New" pitchFamily="49" charset="0"/>
              </a:rPr>
              <a:t>string</a:t>
            </a:r>
            <a:r>
              <a:rPr lang="es-ES" sz="1600" dirty="0">
                <a:latin typeface="Courier New" pitchFamily="49" charset="0"/>
                <a:cs typeface="Courier New" pitchFamily="49" charset="0"/>
              </a:rPr>
              <a:t>)]</a:t>
            </a:r>
          </a:p>
          <a:p>
            <a:pPr algn="just"/>
            <a:endParaRPr lang="es-ES" sz="1600" dirty="0" smtClean="0">
              <a:latin typeface="Courier New" pitchFamily="49" charset="0"/>
              <a:cs typeface="Courier New" pitchFamily="49" charset="0"/>
            </a:endParaRPr>
          </a:p>
          <a:p>
            <a:pPr algn="just"/>
            <a:r>
              <a:rPr lang="en-US" sz="1600" dirty="0">
                <a:latin typeface="Courier New" pitchFamily="49" charset="0"/>
                <a:cs typeface="Courier New" pitchFamily="49" charset="0"/>
              </a:rPr>
              <a:t>Y-Axis, X-Axis, Title, Caption, Legend, Overall</a:t>
            </a:r>
          </a:p>
          <a:p>
            <a:pPr algn="just"/>
            <a:r>
              <a:rPr lang="en-US" sz="1600" dirty="0" err="1">
                <a:latin typeface="Courier New" pitchFamily="49" charset="0"/>
                <a:cs typeface="Courier New" pitchFamily="49" charset="0"/>
              </a:rPr>
              <a:t>twoway_options</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any </a:t>
            </a:r>
            <a:r>
              <a:rPr lang="en-US" sz="1600" dirty="0">
                <a:latin typeface="Courier New" pitchFamily="49" charset="0"/>
                <a:cs typeface="Courier New" pitchFamily="49" charset="0"/>
              </a:rPr>
              <a:t>of the options documented in </a:t>
            </a:r>
            <a:r>
              <a:rPr lang="en-US" sz="1600" dirty="0" smtClean="0">
                <a:latin typeface="Courier New" pitchFamily="49" charset="0"/>
                <a:cs typeface="Courier New" pitchFamily="49" charset="0"/>
              </a:rPr>
              <a:t>G</a:t>
            </a:r>
            <a:r>
              <a:rPr lang="en-US" sz="1600" dirty="0">
                <a:latin typeface="Courier New" pitchFamily="49" charset="0"/>
                <a:cs typeface="Courier New" pitchFamily="49" charset="0"/>
              </a:rPr>
              <a:t>] </a:t>
            </a:r>
            <a:r>
              <a:rPr lang="en-US" sz="1600" dirty="0" err="1" smtClean="0">
                <a:latin typeface="Courier New" pitchFamily="49" charset="0"/>
                <a:cs typeface="Courier New" pitchFamily="49" charset="0"/>
              </a:rPr>
              <a:t>twoway_options</a:t>
            </a:r>
            <a:endParaRPr lang="en-US" sz="1600" dirty="0" smtClean="0">
              <a:latin typeface="Courier New" pitchFamily="49" charset="0"/>
              <a:cs typeface="Courier New" pitchFamily="49" charset="0"/>
            </a:endParaRPr>
          </a:p>
          <a:p>
            <a:pPr algn="just"/>
            <a:endParaRPr lang="en-US" sz="1600" dirty="0">
              <a:latin typeface="Courier New" pitchFamily="49" charset="0"/>
              <a:cs typeface="Courier New" pitchFamily="49" charset="0"/>
            </a:endParaRPr>
          </a:p>
          <a:p>
            <a:pPr algn="just"/>
            <a:r>
              <a:rPr lang="es-ES" b="1" u="sng" dirty="0" err="1">
                <a:latin typeface="Courier New" pitchFamily="49" charset="0"/>
                <a:cs typeface="Courier New" pitchFamily="49" charset="0"/>
              </a:rPr>
              <a:t>Example</a:t>
            </a:r>
            <a:r>
              <a:rPr lang="es-ES" b="1" u="sng" dirty="0">
                <a:latin typeface="Courier New" pitchFamily="49" charset="0"/>
                <a:cs typeface="Courier New" pitchFamily="49" charset="0"/>
              </a:rPr>
              <a:t> </a:t>
            </a:r>
            <a:r>
              <a:rPr lang="es-ES" b="1" u="sng" dirty="0" err="1">
                <a:latin typeface="Courier New" pitchFamily="49" charset="0"/>
                <a:cs typeface="Courier New" pitchFamily="49" charset="0"/>
              </a:rPr>
              <a:t>with</a:t>
            </a:r>
            <a:r>
              <a:rPr lang="es-ES" b="1" u="sng" dirty="0">
                <a:latin typeface="Courier New" pitchFamily="49" charset="0"/>
                <a:cs typeface="Courier New" pitchFamily="49" charset="0"/>
              </a:rPr>
              <a:t> </a:t>
            </a:r>
            <a:r>
              <a:rPr lang="es-ES" b="1" u="sng" dirty="0" err="1" smtClean="0">
                <a:latin typeface="Courier New" pitchFamily="49" charset="0"/>
                <a:cs typeface="Courier New" pitchFamily="49" charset="0"/>
              </a:rPr>
              <a:t>cprog</a:t>
            </a:r>
            <a:endParaRPr lang="es-ES" b="1" u="sng" dirty="0">
              <a:latin typeface="Courier New" pitchFamily="49" charset="0"/>
              <a:cs typeface="Courier New" pitchFamily="49" charset="0"/>
            </a:endParaRPr>
          </a:p>
        </p:txBody>
      </p:sp>
      <p:sp>
        <p:nvSpPr>
          <p:cNvPr id="2" name="1 Marcador de número de diapositiva"/>
          <p:cNvSpPr>
            <a:spLocks noGrp="1"/>
          </p:cNvSpPr>
          <p:nvPr>
            <p:ph type="sldNum" sz="quarter" idx="12"/>
          </p:nvPr>
        </p:nvSpPr>
        <p:spPr/>
        <p:txBody>
          <a:bodyPr/>
          <a:lstStyle/>
          <a:p>
            <a:fld id="{E196013C-4365-4778-B0E3-208CE921812F}" type="slidenum">
              <a:rPr lang="es-ES" smtClean="0"/>
              <a:pPr/>
              <a:t>9</a:t>
            </a:fld>
            <a:endParaRPr lang="es-ES"/>
          </a:p>
        </p:txBody>
      </p:sp>
    </p:spTree>
    <p:extLst>
      <p:ext uri="{BB962C8B-B14F-4D97-AF65-F5344CB8AC3E}">
        <p14:creationId xmlns:p14="http://schemas.microsoft.com/office/powerpoint/2010/main" val="593920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1994</TotalTime>
  <Words>869</Words>
  <Application>Microsoft Office PowerPoint</Application>
  <PresentationFormat>Presentación en pantalla (4:3)</PresentationFormat>
  <Paragraphs>173</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Presentación de PowerPoint</vt:lpstr>
      <vt:lpstr>Presentación de PowerPoint</vt:lpstr>
      <vt:lpstr>Presentación de PowerPoint</vt:lpstr>
      <vt:lpstr>DASP environment in Stata</vt:lpstr>
      <vt:lpstr>Methodology to compute progressivity</vt:lpstr>
      <vt:lpstr>Scheme for computation of progressivity</vt:lpstr>
      <vt:lpstr>Methodology</vt:lpstr>
      <vt:lpstr>Means for Taxes and Transfers (ENIGH 2010)</vt:lpstr>
      <vt:lpstr>Presentación de PowerPoint</vt:lpstr>
      <vt:lpstr>Presentación de PowerPoint</vt:lpstr>
      <vt:lpstr>Presentación de PowerPoint</vt:lpstr>
      <vt:lpstr>Presentación de PowerPoint</vt:lpstr>
      <vt:lpstr>Presentación de PowerPoint</vt:lpstr>
      <vt:lpstr>Presentación de PowerPoint</vt:lpstr>
      <vt:lpstr>Basic references</vt:lpstr>
    </vt:vector>
  </TitlesOfParts>
  <Company>CIAD 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2nd Mexican Stata meeting</dc:subject>
  <dc:creator>Luis Huesca</dc:creator>
  <cp:keywords>selection biased; earnings;</cp:keywords>
  <cp:lastModifiedBy>Luis Huesca</cp:lastModifiedBy>
  <cp:revision>114</cp:revision>
  <dcterms:created xsi:type="dcterms:W3CDTF">2009-04-18T05:55:59Z</dcterms:created>
  <dcterms:modified xsi:type="dcterms:W3CDTF">2013-05-03T07:59:40Z</dcterms:modified>
</cp:coreProperties>
</file>