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1"/>
  </p:notesMasterIdLst>
  <p:sldIdLst>
    <p:sldId id="256" r:id="rId2"/>
    <p:sldId id="257" r:id="rId3"/>
    <p:sldId id="261" r:id="rId4"/>
    <p:sldId id="260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EB902F-0800-415A-A34E-9C35DFB21F82}" type="datetimeFigureOut">
              <a:rPr lang="es-MX" smtClean="0"/>
              <a:pPr/>
              <a:t>02/05/2013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1056F-C28E-481E-B90A-21E9781285A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10</a:t>
            </a:fld>
            <a:endParaRPr lang="es-MX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11</a:t>
            </a:fld>
            <a:endParaRPr lang="es-MX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12</a:t>
            </a:fld>
            <a:endParaRPr lang="es-MX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13</a:t>
            </a:fld>
            <a:endParaRPr lang="es-MX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14</a:t>
            </a:fld>
            <a:endParaRPr lang="es-MX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15</a:t>
            </a:fld>
            <a:endParaRPr lang="es-MX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16</a:t>
            </a:fld>
            <a:endParaRPr lang="es-MX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17</a:t>
            </a:fld>
            <a:endParaRPr lang="es-MX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18</a:t>
            </a:fld>
            <a:endParaRPr lang="es-MX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19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9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48D1B92-B312-4631-BE43-73B3071F5A46}" type="datetime1">
              <a:rPr lang="es-MX" smtClean="0"/>
              <a:t>02/05/2013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255765B-6AA0-4C36-872D-16DFF7EC04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21A708-F89C-48A9-8B7B-583C3F4860EB}" type="datetime1">
              <a:rPr lang="es-MX" smtClean="0"/>
              <a:t>02/05/2013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5765B-6AA0-4C36-872D-16DFF7EC04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32E5236-4E72-4169-B934-C433F612CD46}" type="datetime1">
              <a:rPr lang="es-MX" smtClean="0"/>
              <a:t>02/05/2013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255765B-6AA0-4C36-872D-16DFF7EC04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10753-0711-4B01-AB7B-B618596B5870}" type="datetime1">
              <a:rPr lang="es-MX" smtClean="0"/>
              <a:t>02/05/2013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5765B-6AA0-4C36-872D-16DFF7EC04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5846419-286C-4068-BD15-1E3BA2D7A2D4}" type="datetime1">
              <a:rPr lang="es-MX" smtClean="0"/>
              <a:t>02/05/2013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255765B-6AA0-4C36-872D-16DFF7EC04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12E6CD-21E1-4A62-A3E1-F3F22D222FAA}" type="datetime1">
              <a:rPr lang="es-MX" smtClean="0"/>
              <a:t>02/05/2013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5765B-6AA0-4C36-872D-16DFF7EC04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B65E8-73C8-4F1F-BA48-C5E17E87904C}" type="datetime1">
              <a:rPr lang="es-MX" smtClean="0"/>
              <a:t>02/05/2013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5765B-6AA0-4C36-872D-16DFF7EC04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5F1E93-EBC2-40C4-9B40-C172A4544F8E}" type="datetime1">
              <a:rPr lang="es-MX" smtClean="0"/>
              <a:t>02/05/2013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5765B-6AA0-4C36-872D-16DFF7EC04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B8AEA86-F9A1-4D77-B542-2A8A1A3ED209}" type="datetime1">
              <a:rPr lang="es-MX" smtClean="0"/>
              <a:t>02/05/2013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5765B-6AA0-4C36-872D-16DFF7EC04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1E8CD7-02AE-460B-937A-7C8903E55798}" type="datetime1">
              <a:rPr lang="es-MX" smtClean="0"/>
              <a:t>02/05/2013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5765B-6AA0-4C36-872D-16DFF7EC04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3768E3-8A97-4CA8-98D2-46A47C7BC555}" type="datetime1">
              <a:rPr lang="es-MX" smtClean="0"/>
              <a:t>02/05/2013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5765B-6AA0-4C36-872D-16DFF7EC04E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2CCC32C-15F0-42EC-AE33-A15AA6BF4E69}" type="datetime1">
              <a:rPr lang="es-MX" smtClean="0"/>
              <a:t>02/05/2013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255765B-6AA0-4C36-872D-16DFF7EC04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mx/imgres?imgurl=http://www.exergia.com.mx/imagenes/unam.jpg&amp;imgrefurl=http://www.exergia.com.mx/english/sites.html&amp;usg=__OeBC69Z2_8D-x96b2jDe4qsyRmk=&amp;h=1337&amp;w=1191&amp;sz=387&amp;hl=es&amp;start=3&amp;um=1&amp;tbnid=4X3lL5qc64R0SM:&amp;tbnh=150&amp;tbnw=134&amp;prev=/images?q=unam&amp;um=1&amp;hl=es&amp;rlz=1T4DAMX_esMX306MX306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images.google.com.mx/imgres?imgurl=http://html.rincondelvago.com/000123954.png&amp;imgrefurl=http://html.rincondelvago.com/consumidor_comportamiento_11.html&amp;usg=___rjP5LHBzACp9SR6YuWDxzecywM=&amp;h=553&amp;w=453&amp;sz=7&amp;hl=es&amp;start=1&amp;um=1&amp;tbnid=lEznMauo3UoEnM:&amp;tbnh=133&amp;tbnw=109&amp;prev=/images?q=facultad+de+economia&amp;um=1&amp;hl=es&amp;rlz=1T4DAMX_esMX306MX306&amp;sa=N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20528" y="-603448"/>
            <a:ext cx="6804000" cy="4824000"/>
          </a:xfrm>
        </p:spPr>
        <p:txBody>
          <a:bodyPr/>
          <a:lstStyle/>
          <a:p>
            <a:pPr algn="ctr"/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2800" dirty="0" smtClean="0"/>
              <a:t>Universidad nacional autónoma de méxico</a:t>
            </a:r>
            <a:br>
              <a:rPr lang="es-MX" sz="2800" dirty="0" smtClean="0"/>
            </a:br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s-MX" sz="2800" dirty="0" smtClean="0"/>
              <a:t>f</a:t>
            </a:r>
            <a:r>
              <a:rPr lang="es-MX" sz="2800" cap="none" dirty="0" smtClean="0"/>
              <a:t>acultad</a:t>
            </a:r>
            <a:r>
              <a:rPr lang="es-MX" sz="2800" dirty="0" smtClean="0"/>
              <a:t> </a:t>
            </a:r>
            <a:r>
              <a:rPr lang="es-MX" sz="2800" cap="none" dirty="0" smtClean="0"/>
              <a:t>de</a:t>
            </a:r>
            <a:r>
              <a:rPr lang="es-MX" sz="2800" dirty="0" smtClean="0"/>
              <a:t> e</a:t>
            </a:r>
            <a:r>
              <a:rPr lang="es-MX" sz="2800" cap="none" dirty="0" smtClean="0"/>
              <a:t>conomía</a:t>
            </a:r>
            <a:br>
              <a:rPr lang="es-MX" sz="2800" cap="none" dirty="0" smtClean="0"/>
            </a:br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s-MX" sz="2800" dirty="0" smtClean="0"/>
              <a:t>4°</a:t>
            </a:r>
            <a:r>
              <a:rPr lang="es-MX" sz="2800" cap="none" dirty="0" smtClean="0">
                <a:latin typeface="Arial" pitchFamily="34" charset="0"/>
                <a:cs typeface="Arial" pitchFamily="34" charset="0"/>
              </a:rPr>
              <a:t> Encuentro de Usuarios de </a:t>
            </a:r>
            <a:r>
              <a:rPr lang="es-MX" sz="2800" cap="none" dirty="0" err="1" smtClean="0">
                <a:latin typeface="Arial" pitchFamily="34" charset="0"/>
                <a:cs typeface="Arial" pitchFamily="34" charset="0"/>
              </a:rPr>
              <a:t>Stata</a:t>
            </a:r>
            <a:r>
              <a:rPr lang="es-MX" sz="2800" cap="none" dirty="0" smtClean="0">
                <a:latin typeface="Arial" pitchFamily="34" charset="0"/>
                <a:cs typeface="Arial" pitchFamily="34" charset="0"/>
              </a:rPr>
              <a:t> en México  (EUSMEX 2013)</a:t>
            </a:r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 smtClean="0"/>
              <a:t/>
            </a:r>
            <a:br>
              <a:rPr lang="es-MX" sz="4000" dirty="0" smtClean="0"/>
            </a:br>
            <a:endParaRPr lang="es-MX" sz="4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20512" y="4005064"/>
            <a:ext cx="6660000" cy="1116000"/>
          </a:xfrm>
        </p:spPr>
        <p:txBody>
          <a:bodyPr>
            <a:normAutofit fontScale="92500"/>
          </a:bodyPr>
          <a:lstStyle/>
          <a:p>
            <a:pPr algn="ctr"/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“Alternativa de un parámetro de suavización en el filtro </a:t>
            </a:r>
            <a:r>
              <a:rPr lang="es-MX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Hodrick</a:t>
            </a: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-Prescott”</a:t>
            </a:r>
            <a:endParaRPr lang="es-MX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6 Imagen" descr="http://tbn1.google.com/images?q=tbn:4X3lL5qc64R0SM:http://www.exergia.com.mx/imagenes/unam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60808"/>
            <a:ext cx="1260000" cy="14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http://tbn3.google.com/images?q=tbn:lEznMauo3UoEnM:http://html.rincondelvago.com/000123954.pn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5656" y="4653296"/>
            <a:ext cx="1260000" cy="14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2 Subtítulo"/>
          <p:cNvSpPr txBox="1">
            <a:spLocks/>
          </p:cNvSpPr>
          <p:nvPr/>
        </p:nvSpPr>
        <p:spPr>
          <a:xfrm>
            <a:off x="1187624" y="5229200"/>
            <a:ext cx="7992888" cy="1116000"/>
          </a:xfrm>
          <a:prstGeom prst="rect">
            <a:avLst/>
          </a:prstGeom>
        </p:spPr>
        <p:txBody>
          <a:bodyPr vert="horz" lIns="45720" tIns="0" rIns="45720" bIns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lang="es-MX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Ponente: Miguel Ángel Ramírez Hernández</a:t>
            </a:r>
            <a:endParaRPr kumimoji="0" lang="es-MX" sz="2400" b="1" i="1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290" name="AutoShape 2" descr="data:image/jpeg;base64,/9j/4AAQSkZJRgABAQAAAQABAAD/2wCEAAkGBhQQERUUEBAVFBQSGBYXGBgXFBcWFxQZFRYVFRUaFRUYGyYeHBojGhcVHy8gJCgqLCwsFyAxNjAqNiYrLCkBCQoKDgwOGg8PFzUcHxwsKSkpKSwsLCksLSwpKSkpLCkpKSkuLCwpLCksLCksKSwpKSkpKSkpKSksKSkpKSkpKf/AABEIAN8AsgMBIgACEQEDEQH/xAAcAAACAgMBAQAAAAAAAAAAAAAABwYIAwQFAgH/xABMEAABAwIBBQgMDQMDBQEAAAABAAIDBBEFBgcSITEXQVFhcXOB0hMWIjQ1UlNUkZKTsRQjMkJicoKUobKzwdGjwuEkM6IlQ2PT8ET/xAAYAQEAAwEAAAAAAAAAAAAAAAAAAgMEAf/EACARAQACAQUBAQEBAAAAAAAAAAABAhEDEiExURNBMiL/2gAMAwEAAhEDEQA/AHihCEFd8usfqWYjVNZV1DWtlIDWzytaBYag0OsAuH2y1fntT95m663s4HhOr50+5q4UMJe4NYCXOIaANpJNgBxklGSZ5b/bLV+e1P3mbro7Zavz2p+8zddbvaDiHmE3qj+VycQw2SneY54zG8WJa61xfZcA6kOWz2y1fntT95m66O2Wr89qfvM3XXNQjmZdLtlq/Pan7zN10dstX57U/eZuuuaslPTPkNo2OeeBrS4+hoKGZb3bLV+e1P3mbro7Zavz2p+8zddbMWRFc/W2hn6YyPfZZO0HEPMJ/VH8o7y0u2Wr89qfvM3XR2y1fntT95m663e0HEPMJvVH8o7QcQ8wm9Ufyhy0u2Wr89qfvM3XR2y1fntT95m663e0HEPMJvVH8o7QcQ8wm9Ufyhy0u2Wr89qfvM3XR2y1fntT95m663e0HEPMJvVH8o7QcQ8wm9Ufyhy0u2Wr89qfvM3XXx2U1XY/62p+8zddYcTwialeGVETonkaQa4WJBJAPJcH0LSdsKOZla7C3EwREkkmNhJOsnuRtK2lqYR3vDzcf5QttGwIQhAIQhBWjL7wnV8873BaGTp/1dPz8P6jFv5f+E6vnne4LjUVUYpGSNAJjc14B2EscHC/FcIyT2eecrOGKBnYacg1LxyiFp+c4eMd4dJ40TNM57i57i5ziSSTcknaSTtK91ta+eR8kri58ji5xO+T/wDbFhR21t0hdnJvJGpxB+jTx3aD3UjtUbOV3DxC5UhzeZtXV5E092UwO9qdMRtDTvN4XdA4Q9KHD44I2xwxtYxgsGtFgP8A7hRKtM8yguTuZqlgAdVXqZOA9zGORgNz9o9CndJQxwt0Yo2xtG8xoaPQAs6+OcALk2ARfERHT6hcaryyoojaSsgB4OytJ9AJWtuh4f59D63+EMwkSFHd0PD/AD6H1v8ACN0PD/PofW/whmEiQo7uh4f59D63+EboeH+fQ+t/hDMJEhR3dDw/z6H1v8I3Q8P8+h9b/CGYK3Pf4Qj5hn55Eu37DyKcZ2sYhqq1j6eVsrBC1pLTcAh8hI5bEelQd+w8iM1u1rMH73h5uP8AIFuLTwfveHm4/wAgW4jVAQhCAQhCCs+XvhKr5537Lgpl5zcgOwGornVLbSygtj7GbkvIAGlpW1AE3tvJaIyWjEhSzN1kUcSqO7BFPFYyHZpeKwHhO/wDlCi0EDpHNYwXc8hrQN8uNgPSVZnJHJxtBSxwNtdou93jvd8s+nUOIBEqVzLrU8DY2hrGhrWgAACwAGoADgWRCT2dbOKS51HSPs1t2zPadbjvxtPAPnHo4UX2tth2Ms88MdOXRUQE0ouC8n4ph4rfLPJq40psayoqqw3qah7x4t7MHIwdyuWtvC8Imqn9jp4nSP4Gi9hwk7AOMozzabNNfUxMPzIVbxeaWGLi7qRw5dGw/FbNTmKqAPi6qJx4C17Px1obLeFkhdrKDI2qoe+YC1uwPb3UZ+2Nh4jZcVEZ4CF7ga0uAe4taSNIhukWjfIbcXtwXTPpcx/ZWNfHiDXMeA5pEBsQRcEfGI7FZnorUJr7grvP2+wP/sUNy4yHfhcjGukEjJWkteG6Otps5pFzrFwdu+js1mEaXl+w8hXpSbIfIsYo+WMVAhfG0OAMenpNJsT8oWsbelEYjKwmC97Q81H+QLcWChp+xxMZe+g1rb7L6IAvboWdGwIQhAIQhApM++J97QA+PK7o7hnvelIpxnkqtPE3Nv8A7UUbfSC8/mUHRlvP+k6zO4L2ev7I4XbTNL/tu7lnvcehPxLPMXQ6NLPLvyS6PRGwfu9yZiL9OMQjGcXKb4BRPew2lk+Lj4nOv3X2Rc9AVcCb6zrJ/HlTKz44oX1UMAPcxRl5H0pCR+Vo9ZLVFOpOZd3I3JOTEqgRMOixvdSPtfQbxcLjsA/hWHwLJ6GiiEVPGGtG0/OefGe7aSuBmqyfFLh8biPjKj4153+6+QOQNt6Su3lPlHHQU755bkN1NaNr3H5LRy/gAUW0rFYzLrIuq2ZQZwKyseS+d0bDsjjcWNaOjW7lK0cMyrq6ZwdDVStI3i8uaeVriQUc+sLOz07ZGlr2hzXCxBAIIO8QdoSNzm5uvgJ+EUwPwdxs5u3sLjssfEO9wHVwJj5vMvG4lEQ8Bk8VtNo2OB2PZxHYRvHoUmxLD2VET4pW3ZI0tcOIi3+ehEpiLQqkm/mSyoLg+jkd8gGSK/ik920chIcOUpU4nQOp5pIX/Kie5h49EkX6dq6ORmKmlr6eW9gJGtd9V/cP/Bx9CKKziVnFCs7eC/CMOkcBd1ORKOQan/8AEk9CmgWDEaUSxSRnWJGOaftNI/dGmYzGFUVKM2WKfB8TgN9UhMTuSQWH/LRUYczRJB2tJB6NR9yzUFR2OWN42sex3quB/ZGSJxK16F5Y64vw6/SvSNgQhCAQhCCuedJ18VqeVn6bFFVMc7cGjisx8dsTvSwD9lDkZLdyfmZkf9Mbxyy/mU6S8zIVOlQPZvxzP9DmscPeUw0aadQrxnaffFZ77wiH9Nv8qHlTrPLRlmJF29LHG4dF4z+VQUhGa3crXYbGGwxgbAxgHIGgBKzPzVO/0sfzT2V54yNBo9AcfSmBkRiwqqCnkB1mNrXcTmDQd+IXCztZKvraVr4Wl0tMS4NG17CLPaOE6gQPoo0W5rwQSEFCMyY5pKlzMUhDdkjZGu4xoOf72hWFKTuZXJR5kNbI0hgaWRX+eXanuH0QNV98k8CcLjbajRpxwrnnPiDcVqbb7mHpMbCfxUXY6xBG8QfxXUysxQVVbUTD5MkjtH6o7lv4ALTwylMs0UbRcySMaPtOA/dFE8ytTA67Wk74B/BZF8aLCw3l5mk0Wlx2NBJ6BdGtVbFW2nmA2CWT87lqLJUS6b3O8ZznesSf3RBHpOa0fOc0ekgIxrWUR+LZ9VvuCzrxCzRaBwAD0al7RsCEIQCEIQJXPph+jUwTAapIyw8sbr+549CWaeueGkZPQuLXs7JTPEmjpN0rfJeLXvsdfoSKRm1I5M7MZi2hPPAT/usa9vLGSDb7Lv8AinQqt5OYyaOqinb/ANpwJHjNOp46Wkqy9PjMMjGvbMwtcA4HTbrBFxvos054wgOe7ATJTR1LBc07i1/1JLa+hwb6xSUVp62WCaN8cj43MkaWuBe3WHCxG1VwyryddQ1Doi4PZtjeCCHsJ1HV84bCOEcaI6kc5SnNPlwKOU09Q60Exu1x2RybLnga7UCd4gHhT0BuqlKb5H51aihAjlHZ4BqDSbPYOBj98fRPpCFL44k1cfzZ0Va4vkiLJHbXxO0C48LhbRJ47LRw3M9QQuDnMkmI2CV929LWgA9K94dnew+Ud1M6I8EkbhbpbcLYqs6mHMF/hYdxMY9x/Kiz/PaVxxhoAaAABYACwAGwAbwS9zsZctpoXUsDvj5hZ1j/ALTDtJ4HOGoDgJPAo/lPnsdICygiMd9XZZLF32GDUDxm/IlhNM57i57i5ziSXE3JJ2kk7SiF9T8h4U5zP4CaivEpHcUo0yd7TN2xj3u+yoXS0r5XtjjaXPeQ1rRtcTsAVj8hck24dStj1GR3dyuG+8jYPogahyX30QpXMpEo5nDxb4Nh1Q+9nOYY2/Wk7gW5Lk9CkaTOe7KMPljpGHVF8ZJ9Zwsxp5Gkn7QRfecQV67mQ2H9nxCmZa47K1x+rH8Y78Grhph5mIY21Ms80sbBEzQbpva27pDrI0jvNb/yRmrGZPMIXxjwQCDcHWCNh5F9RrCEIQCEIQVqzht/6pV6h/u/2tUeUhzh+E6vnf7WriUVIZZGRtsHSOawX2Xe4NF+K5RknthXzRHAPQmFuI1vlKf139RG4jW+Up/Xf1Ed2T4XuiOAehACYW4jW+Up/Xf1EbiNb5Sn9d/UQ2T4XyEwTmSrvKU/ru6i+biVd49P67uohsnwv0JgbiVd49P67uoskOY6sJ7qanaPrPd+Gihsnwu1t4XhMtVIIqeN0jzvNGzjcdgHGU2sIzFxNINVUvk+iwdjb0uN3HosmFg+AwUjNCmhbG3f0RrPG47SeVEo05/UXzfZt2YcOyzESVLhYn5sQO1sd9/hdv8AJtm6Fz8dx2GihdNUP0WN9LjvNaN9x4EXxERDUyvyoZh9M6Z9i75LG31vefkjk3yd4AqtVbWPmkfJI7SfI4uceEk3K7GWWV8mJTmSTuWNuI473DG/u475/YLgoz3tukLy8ajyFey0ixI1HZx2NtXSvD9h5CiC1eB97Qc1H+Rq3VpYH3tBzUf5GrdRsgIQhAIQhBWrOH4Tq+d/taufk335Tc/D+o1dDOF4Tq+dP5Wrk4RVCKohkdfRjkjebbbMe1xtx2CMk9rVhCXu7dQ+JUezHWRu30PiVHs29ZGnfX0wkJe7t9D4lR7MdZet26h8Wf2Y6yG+vpgIS/3bqHxZ/ZjrI3bqDxZ/ZjrIb6+mAhQDdsoOCf2Q6yxy58KIfJjqHfYaPe5DfX0w0XSixHPudlPR2PDLJ/awf3KFY7nDray4kqC1h+ZH8W3kNu6PSURnUiDgyszoUtDdjXCeYf8AbYRZp/8AI/Y3k1niSRykyonxCXslQ+9vksGpkY4Gt/faVyUIptebBSHIrI2TEp9Bl2xMsZZN5g4BwvO8OlcbD2RukaJ3uZHfunMbputwNbfaeNODBc6OF0cLYaeOdrG/+IXcTtc46Wtx4UKxE9ohndw5lPVwRQtDWR0zGtA3gHyek75Kgj9h5CpbnJynhxCqbLT6ei2JrDpt0TcOeTqudVnBRJ+w8hRy3a1WBn/TQc1H+Rq3lo4D3rBzUX5GreRqgIQhHQhCEFac4XhOr50/lao+n/jGaSkqp5J5Hzh8rtJ2i9obewGoFh4Fp7iFD5So9ozqIzzpzkjEJ57iFD5So9ozqI3EKHylR7RnURz52IxCee4hQ+UqPaM6iNxCh8pUe0Z1EPnYjEJ57iFD5So9ozqI3EKHylR7RnUQ+diMQnnuIUPlKj2jOojcQofKVHtGdRD52IxCee4hQ+UqPaM6iNxCh8pUe0Z1EPnYjEJ57iFD5So9ozqI3EKHylR7RnUQ+diMQnnuIUPlKj2jOojcQofKVHtGdRD52IxeX7DyFPXcQofKVHtGdRBzH0PlKj2jOoh87JrgPesHNRfkat5YqSmEcbGNvZjWtF9tmgAX9Cyo0hCEIBCEIBCEIBCEIBCEIBCEIBCEIBCEIBCEIBCEIBCEIBCEIBCEIBCxVNS2NjnvcGtYC5xJsABrJJ4EjMuc6ctW50VK50VPrFxcSS8bjta0+KOngBG1oqa+N5f0VGS2apbpj5jO7eOUNvbpsoxUZ86QHuIJ38dmN97krckskJsSm7HCNFrdckhHcsB97jvDfTkwnNDQQtHZIjO/fdI426GNIaAiEWtbpy4M+lKT3dPO0cNmO9zlJsFziUNWQ2KpaHnYyT4tx4hpaieQrSxPNPh8zSGwdhdvOicWkdBu09ISiywzfz4fK1p+MilcGxyAWuSbBrx813v3kJm1e1jQVx8aywpKN7WVM4jc5ukAWuNxci9wCNoXRw+kEUTIxsjY1vqgD9kms+nfkHMn9RyJ2nEZMePOTh7nNa2ra5zyGgBrzcuIAHyeEhSZVXwLvqDnov1Gq1COUtuc/HMehoouy1L9BmkG30S7Wb2FmgneK4G6vhvnX9OTqrQz2eDRz0fuekOiN7zE4WH3WMN86/pSdVG6xhvnX9KTqqMZK5paOqo4JpHTh8sbXO0ZGgXPANBb9TmNoyPi5qhh4S5jx6Cwe9Hc3SGlzk4dIQG1sYJ8fSZ+LwApFDUNe0OY4OadhaQQeQjUq+5YZsqjD2mS4mgG17QQWbw7IzeHGCQuJk/lRUUD9OmlLdeth1xv4nM2dO3jRH6TE8wtChRzInLOPEoNNo0JGWEkd76JOwg77TvHo3lI0WxOUfxrLyjo5exVE+g+wdbQe7U69jdoI3itDdYw3zr+lJ1Uss8/hM8zF73qKYBhfwqphgLtHsz2s0rX0b79ri6Kp1Jzg+N1fDfOv6cnVRur4b51/Tk6qijsww3q89MA/wDYtOpzETf9usjP1o3N9xKO5v4blJiTJY2SMJLJGte02Iu1wBBsRcaihYMIo5IqeGN+hpRxsa617Xa0A2uNlwhFhc57cpy1rKON1tMdkltvtBsxvISC48gSgAvs1/upHnEr+z4nUuvqa/sY5IwGe8Fa2RdGJsQpWEXBmYTyMOmfyozWnNj9yHybbQUccVu7I0pDvukcO69HyRxBd9CEaYjAWKembILPY1wBBAcAQC03ade+DrusqEdCSefTvyDmT+o5OxJPPp35BzJ/UcivU/lA8C76g56L9RqtQqr4F31Bz0X6jVahEdJAc9ng0c9H7npDp8Z7PBo56P3PSHRHU7WVzfeDKTmWe5SFR7N94MpOZZ7lIUXx08Twh7S14DmuBBB1ggixBHBZVmyzwH4DWzQD5LXXZ9R40m+gG3QrOJH58acCticPnwC/2ZHj3FFepHCO5vsoTRV0T72jkIjkG8WvIFz9U2d0FWSCqQTbXwa1azCp9OCJ52vjY70tBRzSn8I7PP4TPMxe964WQfhKk55i7uefwmeZi971F8msTbTVcEzwS2KRryG7SBwX30Vz/S0YX1LcZ86PyFR6rOusU+femA7ilndyljf7ii/fX0zULDSzF7GOLdEua11r3tcA2vxL6iasOVLC2uqgdvwif8ZXkfgQuhm6kDcUpSfKW9LHALqZ3sFMGIOkA7ipAkB3tIANeOW4B+0FEcNrjBNHK3bE9jxx6Dg63TayMs8WWtQsFDWNmjZJGbskaHNPCHC4WdGoIQhAJJ59O/IOZP6jk7Eks+nfkHMn9RyK9T+UEwLvqDnov1Gq1CqvgXfUHPRfqNVqER0kBz2eDRz0fuekOnxns8Gjno/c9IdEdTtZXN94MpOZZ7lIVHs33gyk5lnuUhRfHQSPz4zg1sLfFgF/tSP/AITvJVa84GNCrxCeRpuwERsPC2MaNxynSPSiGpPCPaN9Q39XpVrMLg7HBEw7WMY31WgKvGbvJ81tfE2144yJZDvaLDcA/WdYdJVkUR0o/SDzz+EzzMXveozkth7Kisp4ZL6EsjWusbGx22O8pNnn8JnmYve9cLIPwlSc8xFc/wBG+MzOH+LN7ZyxTZk6Bw7kzt5JQfzNKnwX1GjbHjFTQaDGsuToNDbm1zYAXNt9CyoRJHst8kmYlTGIkNkb3Ub/ABXW3/okaj/hV1xXCpaWV0U8ZZIzaDv8Bad9p3iFatcjKHJWnr2aFTEHW+S4ans+q4axybEV3puKrNhnJbStFLVutDf4uTb2O+1rvoX1g71zvbHPT1LZGh0bg5rtYc0hwPIRqSfxjMZK0k0lQ143myjRcPtNBB9AXDhyCxeldaFj2ccVSxoPQXj3IjE2rxMLAE2UJytzpQUnxdMW1FQTohrTdjSTYabxx/NGvkUB7Rsaq+5me/R3+y1QLfVY511JMlcy4gljlqpw90bmvDI22bdpDhpOdrIvvABEt1p6gzoidEaVtKwvbZfftxXSWz6d+Qcyf1HJ2Je5xc3U+J1EckUsbGsj0Dp6VydMu1WGyxR28ZjgmcC76g56L9RqtQk1Q5lKmKaOT4RC4RyMeRZ4JDXhxtq4AnKjmnEx2gOezwaOej9z0h1ZLL/Jd+I0ogjkaw9kY+7gSLNvq1cqXO4TUedw+q9EL1mZ4MbICoaMNpAXNHxLN8cC61ZjcEIvLURMA33SNHvKUe4RUedw+q9fW5h5766uH1H3RPNvG5l/nbZJG6noCTpgtfNYtAB1ERA67nxvRwpZYRg8tXKIqeMve7eGwDhcdjWjhKbOF5i4WkGpqnyfRY0Rg8riSfRZMDBsn4KNmhTQtjbv2Gt3G5x1k8qI7LWnMuXkLkYzDafQBDpX2dK/xjvBv0RvdJ31JUIRbEYIPPP4TPMxe96juRtU2KvpnyODGMlYXOcbBoG0k8CauXma+bEavs8c8bG6DGWcHE3bpXOrlUd3CanzuH1X/wAIoms5zgynZwcPG2ug6H39y1Z86WGt/wD2NP1WSO9zVANwqp87h9V/8L4cxNT53D6r/wCET3X8OCjxNksbJGaWjI1r23aQbOAcLg7NRQsOE0UkUEUb3NLo42MJANiWtDSRxXCEW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292" name="AutoShape 4" descr="data:image/jpeg;base64,/9j/4AAQSkZJRgABAQAAAQABAAD/2wCEAAkGBhQQERUUEBAVFBQSGBYXGBgXFBcWFxQZFRYVFRUaFRUYGyYeHBojGhcVHy8gJCgqLCwsFyAxNjAqNiYrLCkBCQoKDgwOGg8PFzUcHxwsKSkpKSwsLCksLSwpKSkpLCkpKSkuLCwpLCksLCksKSwpKSkpKSkpKSksKSkpKSkpKf/AABEIAN8AsgMBIgACEQEDEQH/xAAcAAACAgMBAQAAAAAAAAAAAAAABwYIAwQFAgH/xABMEAABAwIBBQgMDQMDBQEAAAABAAIDBBEFBgcSITEXQVFhcXOB0hMWIjQ1UlNUkZKTsRQjMkJicoKUobKzwdGjwuEkM6IlQ2PT8ET/xAAYAQEAAwEAAAAAAAAAAAAAAAAAAgMEAf/EACARAQACAQUBAQEBAAAAAAAAAAABAhEDEiExURNBMiL/2gAMAwEAAhEDEQA/AHihCEFd8usfqWYjVNZV1DWtlIDWzytaBYag0OsAuH2y1fntT95m663s4HhOr50+5q4UMJe4NYCXOIaANpJNgBxklGSZ5b/bLV+e1P3mbro7Zavz2p+8zddbvaDiHmE3qj+VycQw2SneY54zG8WJa61xfZcA6kOWz2y1fntT95m66O2Wr89qfvM3XXNQjmZdLtlq/Pan7zN10dstX57U/eZuuuaslPTPkNo2OeeBrS4+hoKGZb3bLV+e1P3mbro7Zavz2p+8zddbMWRFc/W2hn6YyPfZZO0HEPMJ/VH8o7y0u2Wr89qfvM3XR2y1fntT95m663e0HEPMJvVH8o7QcQ8wm9Ufyhy0u2Wr89qfvM3XR2y1fntT95m663e0HEPMJvVH8o7QcQ8wm9Ufyhy0u2Wr89qfvM3XR2y1fntT95m663e0HEPMJvVH8o7QcQ8wm9Ufyhy0u2Wr89qfvM3XXx2U1XY/62p+8zddYcTwialeGVETonkaQa4WJBJAPJcH0LSdsKOZla7C3EwREkkmNhJOsnuRtK2lqYR3vDzcf5QttGwIQhAIQhBWjL7wnV8873BaGTp/1dPz8P6jFv5f+E6vnne4LjUVUYpGSNAJjc14B2EscHC/FcIyT2eecrOGKBnYacg1LxyiFp+c4eMd4dJ40TNM57i57i5ziSSTcknaSTtK91ta+eR8kri58ji5xO+T/wDbFhR21t0hdnJvJGpxB+jTx3aD3UjtUbOV3DxC5UhzeZtXV5E092UwO9qdMRtDTvN4XdA4Q9KHD44I2xwxtYxgsGtFgP8A7hRKtM8yguTuZqlgAdVXqZOA9zGORgNz9o9CndJQxwt0Yo2xtG8xoaPQAs6+OcALk2ARfERHT6hcaryyoojaSsgB4OytJ9AJWtuh4f59D63+EMwkSFHd0PD/AD6H1v8ACN0PD/PofW/whmEiQo7uh4f59D63+EboeH+fQ+t/hDMJEhR3dDw/z6H1v8I3Q8P8+h9b/CGYK3Pf4Qj5hn55Eu37DyKcZ2sYhqq1j6eVsrBC1pLTcAh8hI5bEelQd+w8iM1u1rMH73h5uP8AIFuLTwfveHm4/wAgW4jVAQhCAQhCCs+XvhKr5537Lgpl5zcgOwGornVLbSygtj7GbkvIAGlpW1AE3tvJaIyWjEhSzN1kUcSqO7BFPFYyHZpeKwHhO/wDlCi0EDpHNYwXc8hrQN8uNgPSVZnJHJxtBSxwNtdou93jvd8s+nUOIBEqVzLrU8DY2hrGhrWgAACwAGoADgWRCT2dbOKS51HSPs1t2zPadbjvxtPAPnHo4UX2tth2Ms88MdOXRUQE0ouC8n4ph4rfLPJq40psayoqqw3qah7x4t7MHIwdyuWtvC8Imqn9jp4nSP4Gi9hwk7AOMozzabNNfUxMPzIVbxeaWGLi7qRw5dGw/FbNTmKqAPi6qJx4C17Px1obLeFkhdrKDI2qoe+YC1uwPb3UZ+2Nh4jZcVEZ4CF7ga0uAe4taSNIhukWjfIbcXtwXTPpcx/ZWNfHiDXMeA5pEBsQRcEfGI7FZnorUJr7grvP2+wP/sUNy4yHfhcjGukEjJWkteG6Otps5pFzrFwdu+js1mEaXl+w8hXpSbIfIsYo+WMVAhfG0OAMenpNJsT8oWsbelEYjKwmC97Q81H+QLcWChp+xxMZe+g1rb7L6IAvboWdGwIQhAIQhApM++J97QA+PK7o7hnvelIpxnkqtPE3Nv8A7UUbfSC8/mUHRlvP+k6zO4L2ev7I4XbTNL/tu7lnvcehPxLPMXQ6NLPLvyS6PRGwfu9yZiL9OMQjGcXKb4BRPew2lk+Lj4nOv3X2Rc9AVcCb6zrJ/HlTKz44oX1UMAPcxRl5H0pCR+Vo9ZLVFOpOZd3I3JOTEqgRMOixvdSPtfQbxcLjsA/hWHwLJ6GiiEVPGGtG0/OefGe7aSuBmqyfFLh8biPjKj4153+6+QOQNt6Su3lPlHHQU755bkN1NaNr3H5LRy/gAUW0rFYzLrIuq2ZQZwKyseS+d0bDsjjcWNaOjW7lK0cMyrq6ZwdDVStI3i8uaeVriQUc+sLOz07ZGlr2hzXCxBAIIO8QdoSNzm5uvgJ+EUwPwdxs5u3sLjssfEO9wHVwJj5vMvG4lEQ8Bk8VtNo2OB2PZxHYRvHoUmxLD2VET4pW3ZI0tcOIi3+ehEpiLQqkm/mSyoLg+jkd8gGSK/ik920chIcOUpU4nQOp5pIX/Kie5h49EkX6dq6ORmKmlr6eW9gJGtd9V/cP/Bx9CKKziVnFCs7eC/CMOkcBd1ORKOQan/8AEk9CmgWDEaUSxSRnWJGOaftNI/dGmYzGFUVKM2WKfB8TgN9UhMTuSQWH/LRUYczRJB2tJB6NR9yzUFR2OWN42sex3quB/ZGSJxK16F5Y64vw6/SvSNgQhCAQhCCuedJ18VqeVn6bFFVMc7cGjisx8dsTvSwD9lDkZLdyfmZkf9Mbxyy/mU6S8zIVOlQPZvxzP9DmscPeUw0aadQrxnaffFZ77wiH9Nv8qHlTrPLRlmJF29LHG4dF4z+VQUhGa3crXYbGGwxgbAxgHIGgBKzPzVO/0sfzT2V54yNBo9AcfSmBkRiwqqCnkB1mNrXcTmDQd+IXCztZKvraVr4Wl0tMS4NG17CLPaOE6gQPoo0W5rwQSEFCMyY5pKlzMUhDdkjZGu4xoOf72hWFKTuZXJR5kNbI0hgaWRX+eXanuH0QNV98k8CcLjbajRpxwrnnPiDcVqbb7mHpMbCfxUXY6xBG8QfxXUysxQVVbUTD5MkjtH6o7lv4ALTwylMs0UbRcySMaPtOA/dFE8ytTA67Wk74B/BZF8aLCw3l5mk0Wlx2NBJ6BdGtVbFW2nmA2CWT87lqLJUS6b3O8ZznesSf3RBHpOa0fOc0ekgIxrWUR+LZ9VvuCzrxCzRaBwAD0al7RsCEIQCEIQJXPph+jUwTAapIyw8sbr+549CWaeueGkZPQuLXs7JTPEmjpN0rfJeLXvsdfoSKRm1I5M7MZi2hPPAT/usa9vLGSDb7Lv8AinQqt5OYyaOqinb/ANpwJHjNOp46Wkqy9PjMMjGvbMwtcA4HTbrBFxvos054wgOe7ATJTR1LBc07i1/1JLa+hwb6xSUVp62WCaN8cj43MkaWuBe3WHCxG1VwyryddQ1Doi4PZtjeCCHsJ1HV84bCOEcaI6kc5SnNPlwKOU09Q60Exu1x2RybLnga7UCd4gHhT0BuqlKb5H51aihAjlHZ4BqDSbPYOBj98fRPpCFL44k1cfzZ0Va4vkiLJHbXxO0C48LhbRJ47LRw3M9QQuDnMkmI2CV929LWgA9K94dnew+Ud1M6I8EkbhbpbcLYqs6mHMF/hYdxMY9x/Kiz/PaVxxhoAaAABYACwAGwAbwS9zsZctpoXUsDvj5hZ1j/ALTDtJ4HOGoDgJPAo/lPnsdICygiMd9XZZLF32GDUDxm/IlhNM57i57i5ziSXE3JJ2kk7SiF9T8h4U5zP4CaivEpHcUo0yd7TN2xj3u+yoXS0r5XtjjaXPeQ1rRtcTsAVj8hck24dStj1GR3dyuG+8jYPogahyX30QpXMpEo5nDxb4Nh1Q+9nOYY2/Wk7gW5Lk9CkaTOe7KMPljpGHVF8ZJ9Zwsxp5Gkn7QRfecQV67mQ2H9nxCmZa47K1x+rH8Y78Grhph5mIY21Ms80sbBEzQbpva27pDrI0jvNb/yRmrGZPMIXxjwQCDcHWCNh5F9RrCEIQCEIQVqzht/6pV6h/u/2tUeUhzh+E6vnf7WriUVIZZGRtsHSOawX2Xe4NF+K5RknthXzRHAPQmFuI1vlKf139RG4jW+Up/Xf1Ed2T4XuiOAehACYW4jW+Up/Xf1EbiNb5Sn9d/UQ2T4XyEwTmSrvKU/ru6i+biVd49P67uohsnwv0JgbiVd49P67uoskOY6sJ7qanaPrPd+Gihsnwu1t4XhMtVIIqeN0jzvNGzjcdgHGU2sIzFxNINVUvk+iwdjb0uN3HosmFg+AwUjNCmhbG3f0RrPG47SeVEo05/UXzfZt2YcOyzESVLhYn5sQO1sd9/hdv8AJtm6Fz8dx2GihdNUP0WN9LjvNaN9x4EXxERDUyvyoZh9M6Z9i75LG31vefkjk3yd4AqtVbWPmkfJI7SfI4uceEk3K7GWWV8mJTmSTuWNuI473DG/u475/YLgoz3tukLy8ajyFey0ixI1HZx2NtXSvD9h5CiC1eB97Qc1H+Rq3VpYH3tBzUf5GrdRsgIQhAIQhBWrOH4Tq+d/taufk335Tc/D+o1dDOF4Tq+dP5Wrk4RVCKohkdfRjkjebbbMe1xtx2CMk9rVhCXu7dQ+JUezHWRu30PiVHs29ZGnfX0wkJe7t9D4lR7MdZet26h8Wf2Y6yG+vpgIS/3bqHxZ/ZjrI3bqDxZ/ZjrIb6+mAhQDdsoOCf2Q6yxy58KIfJjqHfYaPe5DfX0w0XSixHPudlPR2PDLJ/awf3KFY7nDray4kqC1h+ZH8W3kNu6PSURnUiDgyszoUtDdjXCeYf8AbYRZp/8AI/Y3k1niSRykyonxCXslQ+9vksGpkY4Gt/faVyUIptebBSHIrI2TEp9Bl2xMsZZN5g4BwvO8OlcbD2RukaJ3uZHfunMbputwNbfaeNODBc6OF0cLYaeOdrG/+IXcTtc46Wtx4UKxE9ohndw5lPVwRQtDWR0zGtA3gHyek75Kgj9h5CpbnJynhxCqbLT6ei2JrDpt0TcOeTqudVnBRJ+w8hRy3a1WBn/TQc1H+Rq3lo4D3rBzUX5GreRqgIQhHQhCEFac4XhOr50/lao+n/jGaSkqp5J5Hzh8rtJ2i9obewGoFh4Fp7iFD5So9ozqIzzpzkjEJ57iFD5So9ozqI3EKHylR7RnURz52IxCee4hQ+UqPaM6iNxCh8pUe0Z1EPnYjEJ57iFD5So9ozqI3EKHylR7RnUQ+diMQnnuIUPlKj2jOojcQofKVHtGdRD52IxCee4hQ+UqPaM6iNxCh8pUe0Z1EPnYjEJ57iFD5So9ozqI3EKHylR7RnUQ+diMQnnuIUPlKj2jOojcQofKVHtGdRD52IxeX7DyFPXcQofKVHtGdRBzH0PlKj2jOoh87JrgPesHNRfkat5YqSmEcbGNvZjWtF9tmgAX9Cyo0hCEIBCEIBCEIBCEIBCEIBCEIBCEIBCEIBCEIBCEIBCEIBCEIBCEIBCxVNS2NjnvcGtYC5xJsABrJJ4EjMuc6ctW50VK50VPrFxcSS8bjta0+KOngBG1oqa+N5f0VGS2apbpj5jO7eOUNvbpsoxUZ86QHuIJ38dmN97krckskJsSm7HCNFrdckhHcsB97jvDfTkwnNDQQtHZIjO/fdI426GNIaAiEWtbpy4M+lKT3dPO0cNmO9zlJsFziUNWQ2KpaHnYyT4tx4hpaieQrSxPNPh8zSGwdhdvOicWkdBu09ISiywzfz4fK1p+MilcGxyAWuSbBrx813v3kJm1e1jQVx8aywpKN7WVM4jc5ukAWuNxci9wCNoXRw+kEUTIxsjY1vqgD9kms+nfkHMn9RyJ2nEZMePOTh7nNa2ra5zyGgBrzcuIAHyeEhSZVXwLvqDnov1Gq1COUtuc/HMehoouy1L9BmkG30S7Wb2FmgneK4G6vhvnX9OTqrQz2eDRz0fuekOiN7zE4WH3WMN86/pSdVG6xhvnX9KTqqMZK5paOqo4JpHTh8sbXO0ZGgXPANBb9TmNoyPi5qhh4S5jx6Cwe9Hc3SGlzk4dIQG1sYJ8fSZ+LwApFDUNe0OY4OadhaQQeQjUq+5YZsqjD2mS4mgG17QQWbw7IzeHGCQuJk/lRUUD9OmlLdeth1xv4nM2dO3jRH6TE8wtChRzInLOPEoNNo0JGWEkd76JOwg77TvHo3lI0WxOUfxrLyjo5exVE+g+wdbQe7U69jdoI3itDdYw3zr+lJ1Uss8/hM8zF73qKYBhfwqphgLtHsz2s0rX0b79ri6Kp1Jzg+N1fDfOv6cnVRur4b51/Tk6qijsww3q89MA/wDYtOpzETf9usjP1o3N9xKO5v4blJiTJY2SMJLJGte02Iu1wBBsRcaihYMIo5IqeGN+hpRxsa617Xa0A2uNlwhFhc57cpy1rKON1tMdkltvtBsxvISC48gSgAvs1/upHnEr+z4nUuvqa/sY5IwGe8Fa2RdGJsQpWEXBmYTyMOmfyozWnNj9yHybbQUccVu7I0pDvukcO69HyRxBd9CEaYjAWKembILPY1wBBAcAQC03ade+DrusqEdCSefTvyDmT+o5OxJPPp35BzJ/UcivU/lA8C76g56L9RqtQqr4F31Bz0X6jVahEdJAc9ng0c9H7npDp8Z7PBo56P3PSHRHU7WVzfeDKTmWe5SFR7N94MpOZZ7lIUXx08Twh7S14DmuBBB1ggixBHBZVmyzwH4DWzQD5LXXZ9R40m+gG3QrOJH58acCticPnwC/2ZHj3FFepHCO5vsoTRV0T72jkIjkG8WvIFz9U2d0FWSCqQTbXwa1azCp9OCJ52vjY70tBRzSn8I7PP4TPMxe964WQfhKk55i7uefwmeZi971F8msTbTVcEzwS2KRryG7SBwX30Vz/S0YX1LcZ86PyFR6rOusU+femA7ilndyljf7ii/fX0zULDSzF7GOLdEua11r3tcA2vxL6iasOVLC2uqgdvwif8ZXkfgQuhm6kDcUpSfKW9LHALqZ3sFMGIOkA7ipAkB3tIANeOW4B+0FEcNrjBNHK3bE9jxx6Dg63TayMs8WWtQsFDWNmjZJGbskaHNPCHC4WdGoIQhAJJ59O/IOZP6jk7Eks+nfkHMn9RyK9T+UEwLvqDnov1Gq1CqvgXfUHPRfqNVqER0kBz2eDRz0fuekOnxns8Gjno/c9IdEdTtZXN94MpOZZ7lIVHs33gyk5lnuUhRfHQSPz4zg1sLfFgF/tSP/AITvJVa84GNCrxCeRpuwERsPC2MaNxynSPSiGpPCPaN9Q39XpVrMLg7HBEw7WMY31WgKvGbvJ81tfE2144yJZDvaLDcA/WdYdJVkUR0o/SDzz+EzzMXveozkth7Kisp4ZL6EsjWusbGx22O8pNnn8JnmYve9cLIPwlSc8xFc/wBG+MzOH+LN7ZyxTZk6Bw7kzt5JQfzNKnwX1GjbHjFTQaDGsuToNDbm1zYAXNt9CyoRJHst8kmYlTGIkNkb3Ub/ABXW3/okaj/hV1xXCpaWV0U8ZZIzaDv8Bad9p3iFatcjKHJWnr2aFTEHW+S4ans+q4axybEV3puKrNhnJbStFLVutDf4uTb2O+1rvoX1g71zvbHPT1LZGh0bg5rtYc0hwPIRqSfxjMZK0k0lQ143myjRcPtNBB9AXDhyCxeldaFj2ccVSxoPQXj3IjE2rxMLAE2UJytzpQUnxdMW1FQTohrTdjSTYabxx/NGvkUB7Rsaq+5me/R3+y1QLfVY511JMlcy4gljlqpw90bmvDI22bdpDhpOdrIvvABEt1p6gzoidEaVtKwvbZfftxXSWz6d+Qcyf1HJ2Je5xc3U+J1EckUsbGsj0Dp6VydMu1WGyxR28ZjgmcC76g56L9RqtQk1Q5lKmKaOT4RC4RyMeRZ4JDXhxtq4AnKjmnEx2gOezwaOej9z0h1ZLL/Jd+I0ogjkaw9kY+7gSLNvq1cqXO4TUedw+q9EL1mZ4MbICoaMNpAXNHxLN8cC61ZjcEIvLURMA33SNHvKUe4RUedw+q9fW5h5766uH1H3RPNvG5l/nbZJG6noCTpgtfNYtAB1ERA67nxvRwpZYRg8tXKIqeMve7eGwDhcdjWjhKbOF5i4WkGpqnyfRY0Rg8riSfRZMDBsn4KNmhTQtjbv2Gt3G5x1k8qI7LWnMuXkLkYzDafQBDpX2dK/xjvBv0RvdJ31JUIRbEYIPPP4TPMxe96juRtU2KvpnyODGMlYXOcbBoG0k8CauXma+bEavs8c8bG6DGWcHE3bpXOrlUd3CanzuH1X/wAIoms5zgynZwcPG2ug6H39y1Z86WGt/wD2NP1WSO9zVANwqp87h9V/8L4cxNT53D6r/wCET3X8OCjxNksbJGaWjI1r23aQbOAcLg7NRQsOE0UkUEUb3NLo42MJANiWtDSRxXCEW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2293" name="Picture 5" descr="C:\Users\Celtzin\Downloads\descarga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2276872"/>
            <a:ext cx="1436931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4624"/>
            <a:ext cx="7643192" cy="6381328"/>
          </a:xfrm>
        </p:spPr>
        <p:txBody>
          <a:bodyPr>
            <a:normAutofit/>
          </a:bodyPr>
          <a:lstStyle/>
          <a:p>
            <a:pPr algn="just"/>
            <a:r>
              <a:rPr lang="es-MX" sz="2200" dirty="0" smtClean="0"/>
              <a:t>La evidencia y pertinencia de los factores de suavizado </a:t>
            </a:r>
            <a:r>
              <a:rPr lang="el-GR" sz="2200" dirty="0" smtClean="0"/>
              <a:t>λ</a:t>
            </a:r>
            <a:r>
              <a:rPr lang="es-MX" sz="2200" dirty="0" smtClean="0"/>
              <a:t> que sugieren los autores para datos anuales es 100 y 1,600 para datos trimestrales.</a:t>
            </a:r>
          </a:p>
          <a:p>
            <a:pPr algn="just"/>
            <a:endParaRPr lang="es-MX" sz="2200" dirty="0" smtClean="0"/>
          </a:p>
          <a:p>
            <a:pPr algn="just"/>
            <a:r>
              <a:rPr lang="es-MX" sz="2200" dirty="0" smtClean="0"/>
              <a:t>Sin embargo, el parámetro </a:t>
            </a:r>
            <a:r>
              <a:rPr lang="el-GR" sz="2200" dirty="0" smtClean="0"/>
              <a:t>λ</a:t>
            </a:r>
            <a:r>
              <a:rPr lang="es-MX" sz="2200" dirty="0" smtClean="0"/>
              <a:t> presenta una serie de inconsistencias esbozadas principalmente por: </a:t>
            </a:r>
            <a:r>
              <a:rPr lang="es-MX" sz="2200" dirty="0" err="1" smtClean="0"/>
              <a:t>Cogley</a:t>
            </a:r>
            <a:r>
              <a:rPr lang="es-MX" sz="2200" dirty="0" smtClean="0"/>
              <a:t> y </a:t>
            </a:r>
            <a:r>
              <a:rPr lang="es-MX" sz="2200" dirty="0" err="1" smtClean="0"/>
              <a:t>Nason</a:t>
            </a:r>
            <a:r>
              <a:rPr lang="es-MX" sz="2200" dirty="0" smtClean="0"/>
              <a:t> (1995); Guay, ST-</a:t>
            </a:r>
            <a:r>
              <a:rPr lang="es-MX" sz="2200" dirty="0" err="1" smtClean="0"/>
              <a:t>Amant</a:t>
            </a:r>
            <a:r>
              <a:rPr lang="es-MX" sz="2200" dirty="0" smtClean="0"/>
              <a:t> (2005).</a:t>
            </a:r>
          </a:p>
          <a:p>
            <a:pPr algn="just"/>
            <a:endParaRPr lang="es-MX" sz="2200" dirty="0" smtClean="0"/>
          </a:p>
          <a:p>
            <a:pPr algn="just"/>
            <a:r>
              <a:rPr lang="es-MX" sz="2200" dirty="0" smtClean="0"/>
              <a:t>Críticas: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sz="1900" dirty="0" smtClean="0"/>
              <a:t>Los componentes ciclo y tendencia presentan desviaciones prominentes cuando el estimador </a:t>
            </a:r>
            <a:r>
              <a:rPr lang="el-GR" sz="1900" dirty="0" smtClean="0"/>
              <a:t>λ</a:t>
            </a:r>
            <a:r>
              <a:rPr lang="es-MX" sz="1900" dirty="0" smtClean="0"/>
              <a:t> no es consistente.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sz="1900" dirty="0" smtClean="0"/>
              <a:t>Ciclos reales espurios derivados de la </a:t>
            </a:r>
            <a:r>
              <a:rPr lang="es-MX" sz="1900" dirty="0" err="1" smtClean="0"/>
              <a:t>sobreidentificación</a:t>
            </a:r>
            <a:r>
              <a:rPr lang="es-MX" sz="1900" dirty="0" smtClean="0"/>
              <a:t> del orden de las series de tiempo.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sz="1900" dirty="0" smtClean="0"/>
              <a:t>Varianzas del ciclo y la tendencia corresponden a series particulares; asumir </a:t>
            </a:r>
            <a:r>
              <a:rPr lang="es-MX" sz="1900" i="1" dirty="0" smtClean="0"/>
              <a:t>a priori </a:t>
            </a:r>
            <a:r>
              <a:rPr lang="es-MX" sz="1900" dirty="0" smtClean="0"/>
              <a:t>factores de suavizado pueden perturbar inferencias, por ejemplo, la tasa de desempleo y estimaciones de la tasa natural por medio del filtro H-P. </a:t>
            </a:r>
          </a:p>
          <a:p>
            <a:pPr algn="just"/>
            <a:endParaRPr lang="es-MX" dirty="0" smtClean="0"/>
          </a:p>
          <a:p>
            <a:pPr algn="just"/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10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</a:t>
            </a:r>
            <a:r>
              <a:rPr lang="es-MX" cap="none" dirty="0" smtClean="0"/>
              <a:t>ropuesta, simulación y evidencia empírica.</a:t>
            </a:r>
            <a:endParaRPr lang="es-MX" cap="non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Propuesta: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es-MX" dirty="0" smtClean="0"/>
              <a:t>Identificar puntualmente el orden de integración de la tendencia y proceder a utilizar la varianza correspondiente</a:t>
            </a:r>
            <a:r>
              <a:rPr lang="es-MX" dirty="0" smtClean="0"/>
              <a:t>.</a:t>
            </a:r>
          </a:p>
          <a:p>
            <a:pPr marL="571500" indent="-571500" algn="just">
              <a:buFont typeface="+mj-lt"/>
              <a:buAutoNum type="romanLcPeriod"/>
            </a:pPr>
            <a:endParaRPr lang="es-MX" dirty="0" smtClean="0"/>
          </a:p>
          <a:p>
            <a:pPr marL="571500" indent="-571500" algn="just">
              <a:buFont typeface="+mj-lt"/>
              <a:buAutoNum type="romanLcPeriod"/>
            </a:pPr>
            <a:r>
              <a:rPr lang="es-MX" dirty="0" smtClean="0"/>
              <a:t>Considerar y ponderar el factor </a:t>
            </a:r>
            <a:r>
              <a:rPr lang="el-GR" sz="2800" dirty="0" smtClean="0"/>
              <a:t>λ</a:t>
            </a:r>
            <a:r>
              <a:rPr lang="es-MX" sz="2800" dirty="0" smtClean="0"/>
              <a:t> por un coeficiente inverso de “</a:t>
            </a:r>
            <a:r>
              <a:rPr lang="es-MX" sz="2800" i="1" dirty="0" smtClean="0"/>
              <a:t>frecuencia angular</a:t>
            </a:r>
            <a:r>
              <a:rPr lang="es-MX" sz="2800" i="1" dirty="0" smtClean="0"/>
              <a:t>”.</a:t>
            </a:r>
          </a:p>
          <a:p>
            <a:pPr marL="571500" indent="-571500" algn="just">
              <a:buFont typeface="+mj-lt"/>
              <a:buAutoNum type="romanLcPeriod"/>
            </a:pPr>
            <a:endParaRPr lang="es-MX" sz="2800" i="1" dirty="0" smtClean="0"/>
          </a:p>
          <a:p>
            <a:pPr marL="571500" indent="-571500">
              <a:buNone/>
            </a:pPr>
            <a:r>
              <a:rPr lang="es-MX" i="1" dirty="0" smtClean="0"/>
              <a:t>Donde: </a:t>
            </a:r>
            <a:endParaRPr lang="es-MX" i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11</a:t>
            </a:fld>
            <a:endParaRPr lang="es-MX"/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3303588" y="4724400"/>
          <a:ext cx="1385887" cy="996950"/>
        </p:xfrm>
        <a:graphic>
          <a:graphicData uri="http://schemas.openxmlformats.org/presentationml/2006/ole">
            <p:oleObj spid="_x0000_s37890" name="Ecuación" r:id="rId4" imgW="634680" imgH="457200" progId="Equation.3">
              <p:embed/>
            </p:oleObj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1835696" y="5661248"/>
          <a:ext cx="1152128" cy="804315"/>
        </p:xfrm>
        <a:graphic>
          <a:graphicData uri="http://schemas.openxmlformats.org/presentationml/2006/ole">
            <p:oleObj spid="_x0000_s37891" name="Ecuación" r:id="rId5" imgW="67284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907056"/>
          </a:xfrm>
        </p:spPr>
        <p:txBody>
          <a:bodyPr>
            <a:normAutofit/>
          </a:bodyPr>
          <a:lstStyle/>
          <a:p>
            <a:r>
              <a:rPr lang="es-MX" sz="2000" dirty="0" smtClean="0"/>
              <a:t>Estimación matricial</a:t>
            </a:r>
          </a:p>
          <a:p>
            <a:pPr>
              <a:buNone/>
            </a:pPr>
            <a:r>
              <a:rPr lang="es-MX" sz="2000" dirty="0" smtClean="0"/>
              <a:t>En términos de </a:t>
            </a:r>
            <a:r>
              <a:rPr lang="es-MX" sz="2000" dirty="0" err="1" smtClean="0"/>
              <a:t>Hodrick</a:t>
            </a:r>
            <a:r>
              <a:rPr lang="es-MX" sz="2000" dirty="0" smtClean="0"/>
              <a:t>-Prescott (1997)</a:t>
            </a:r>
          </a:p>
          <a:p>
            <a:pPr>
              <a:buNone/>
            </a:pPr>
            <a:r>
              <a:rPr lang="es-MX" sz="2000" dirty="0" smtClean="0"/>
              <a:t>Sea:</a:t>
            </a:r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 marL="0" indent="0" algn="just">
              <a:buNone/>
            </a:pPr>
            <a:r>
              <a:rPr lang="es-MX" sz="2000" dirty="0" smtClean="0"/>
              <a:t>Si el factor de suavizado es no negativo, </a:t>
            </a:r>
            <a:r>
              <a:rPr lang="es-MX" sz="2000" dirty="0" err="1" smtClean="0"/>
              <a:t>i.e.</a:t>
            </a:r>
            <a:r>
              <a:rPr lang="es-MX" sz="2000" dirty="0" smtClean="0"/>
              <a:t> </a:t>
            </a:r>
            <a:r>
              <a:rPr lang="el-GR" sz="2000" dirty="0" smtClean="0"/>
              <a:t>λ</a:t>
            </a:r>
            <a:r>
              <a:rPr lang="es-MX" sz="2000" dirty="0" smtClean="0"/>
              <a:t>&gt;0, la descomposición de la serie      se obtiene minimizando la suma ponderada de cuadrados con respecto a       :</a:t>
            </a:r>
          </a:p>
          <a:p>
            <a:pPr marL="0" indent="0" algn="just">
              <a:buNone/>
            </a:pPr>
            <a:endParaRPr lang="es-MX" sz="2000" dirty="0" smtClean="0"/>
          </a:p>
          <a:p>
            <a:pPr marL="0" indent="0" algn="just">
              <a:buNone/>
            </a:pP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r>
              <a:rPr lang="es-MX" sz="2000" dirty="0" smtClean="0"/>
              <a:t>Nota: </a:t>
            </a:r>
            <a:r>
              <a:rPr lang="es-MX" sz="2000" dirty="0" err="1" smtClean="0"/>
              <a:t>Stata</a:t>
            </a:r>
            <a:r>
              <a:rPr lang="es-MX" sz="2000" dirty="0" smtClean="0"/>
              <a:t> incorpora el comando </a:t>
            </a:r>
            <a:r>
              <a:rPr lang="es-MX" sz="2000" dirty="0" err="1" smtClean="0"/>
              <a:t>hprescott</a:t>
            </a:r>
            <a:r>
              <a:rPr lang="es-MX" sz="2000" dirty="0" smtClean="0"/>
              <a:t>.</a:t>
            </a:r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12</a:t>
            </a:fld>
            <a:endParaRPr lang="es-MX"/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4788024" y="2204864"/>
          <a:ext cx="1987550" cy="574675"/>
        </p:xfrm>
        <a:graphic>
          <a:graphicData uri="http://schemas.openxmlformats.org/presentationml/2006/ole">
            <p:oleObj spid="_x0000_s35842" name="Ecuación" r:id="rId4" imgW="787320" imgH="228600" progId="Equation.3">
              <p:embed/>
            </p:oleObj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1222375" y="1341438"/>
          <a:ext cx="3111500" cy="1295400"/>
        </p:xfrm>
        <a:graphic>
          <a:graphicData uri="http://schemas.openxmlformats.org/presentationml/2006/ole">
            <p:oleObj spid="_x0000_s35843" name="Ecuación" r:id="rId5" imgW="1676160" imgH="698400" progId="Equation.3">
              <p:embed/>
            </p:oleObj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3923928" y="3068960"/>
          <a:ext cx="432049" cy="474340"/>
        </p:xfrm>
        <a:graphic>
          <a:graphicData uri="http://schemas.openxmlformats.org/presentationml/2006/ole">
            <p:oleObj spid="_x0000_s35844" name="Ecuación" r:id="rId6" imgW="164880" imgH="228600" progId="Equation.3">
              <p:embed/>
            </p:oleObj>
          </a:graphicData>
        </a:graphic>
      </p:graphicFrame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5868144" y="3356992"/>
          <a:ext cx="360040" cy="498517"/>
        </p:xfrm>
        <a:graphic>
          <a:graphicData uri="http://schemas.openxmlformats.org/presentationml/2006/ole">
            <p:oleObj spid="_x0000_s35845" name="Ecuación" r:id="rId7" imgW="164880" imgH="228600" progId="Equation.3">
              <p:embed/>
            </p:oleObj>
          </a:graphicData>
        </a:graphic>
      </p:graphicFrame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35846" name="Object 6"/>
          <p:cNvGraphicFramePr>
            <a:graphicFrameLocks noChangeAspect="1"/>
          </p:cNvGraphicFramePr>
          <p:nvPr/>
        </p:nvGraphicFramePr>
        <p:xfrm>
          <a:off x="2123727" y="3861047"/>
          <a:ext cx="3224932" cy="1368153"/>
        </p:xfrm>
        <a:graphic>
          <a:graphicData uri="http://schemas.openxmlformats.org/presentationml/2006/ole">
            <p:oleObj spid="_x0000_s35846" name="Ecuación" r:id="rId8" imgW="1256755" imgH="53316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052736"/>
            <a:ext cx="7239000" cy="60510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000" dirty="0" smtClean="0"/>
              <a:t>La solución única de la minimización se define como:</a:t>
            </a:r>
          </a:p>
          <a:p>
            <a:pPr marL="0" indent="0" algn="just">
              <a:buNone/>
            </a:pPr>
            <a:endParaRPr lang="es-MX" sz="2000" dirty="0" smtClean="0"/>
          </a:p>
          <a:p>
            <a:pPr marL="0" indent="0" algn="just">
              <a:buNone/>
            </a:pPr>
            <a:endParaRPr lang="es-MX" sz="2000" dirty="0" smtClean="0"/>
          </a:p>
          <a:p>
            <a:pPr marL="0" indent="0" algn="just">
              <a:buNone/>
            </a:pPr>
            <a:endParaRPr lang="es-MX" sz="2000" dirty="0" smtClean="0"/>
          </a:p>
          <a:p>
            <a:pPr marL="0" indent="0" algn="just">
              <a:buNone/>
            </a:pPr>
            <a:endParaRPr lang="es-MX" sz="2000" dirty="0" smtClean="0"/>
          </a:p>
          <a:p>
            <a:pPr marL="0" indent="0" algn="just">
              <a:buNone/>
            </a:pPr>
            <a:r>
              <a:rPr lang="es-MX" sz="2000" dirty="0" smtClean="0"/>
              <a:t>Donde    denota una matriz particular de dimensión  	       e </a:t>
            </a:r>
            <a:r>
              <a:rPr lang="es-MX" sz="2000" i="1" dirty="0" smtClean="0"/>
              <a:t>I </a:t>
            </a:r>
            <a:r>
              <a:rPr lang="es-MX" sz="2000" dirty="0" smtClean="0"/>
              <a:t>indica la matriz identidad.</a:t>
            </a:r>
          </a:p>
          <a:p>
            <a:pPr marL="0" indent="0" algn="just">
              <a:buNone/>
            </a:pPr>
            <a:endParaRPr lang="es-MX" sz="2000" i="1" dirty="0" smtClean="0"/>
          </a:p>
          <a:p>
            <a:pPr marL="0" indent="0" algn="just">
              <a:buNone/>
            </a:pPr>
            <a:endParaRPr lang="es-MX" sz="2000" i="1" dirty="0" smtClean="0"/>
          </a:p>
          <a:p>
            <a:pPr marL="0" indent="0" algn="just">
              <a:buNone/>
            </a:pPr>
            <a:endParaRPr lang="es-MX" sz="2000" i="1" dirty="0" smtClean="0"/>
          </a:p>
          <a:p>
            <a:pPr marL="0" indent="0" algn="just">
              <a:buNone/>
            </a:pPr>
            <a:endParaRPr lang="es-MX" sz="2000" i="1" dirty="0" smtClean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13</a:t>
            </a:fld>
            <a:endParaRPr lang="es-MX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33793" name="Object 1"/>
          <p:cNvGraphicFramePr>
            <a:graphicFrameLocks noChangeAspect="1"/>
          </p:cNvGraphicFramePr>
          <p:nvPr/>
        </p:nvGraphicFramePr>
        <p:xfrm>
          <a:off x="2051720" y="1484784"/>
          <a:ext cx="3879850" cy="647700"/>
        </p:xfrm>
        <a:graphic>
          <a:graphicData uri="http://schemas.openxmlformats.org/presentationml/2006/ole">
            <p:oleObj spid="_x0000_s33793" name="Ecuación" r:id="rId4" imgW="1422360" imgH="241200" progId="Equation.3">
              <p:embed/>
            </p:oleObj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1259632" y="2924944"/>
          <a:ext cx="360040" cy="360040"/>
        </p:xfrm>
        <a:graphic>
          <a:graphicData uri="http://schemas.openxmlformats.org/presentationml/2006/ole">
            <p:oleObj spid="_x0000_s33795" name="Ecuación" r:id="rId5" imgW="152280" imgH="164880" progId="Equation.3">
              <p:embed/>
            </p:oleObj>
          </a:graphicData>
        </a:graphic>
      </p:graphicFrame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6516216" y="2996952"/>
          <a:ext cx="1080120" cy="360040"/>
        </p:xfrm>
        <a:graphic>
          <a:graphicData uri="http://schemas.openxmlformats.org/presentationml/2006/ole">
            <p:oleObj spid="_x0000_s33797" name="Ecuación" r:id="rId6" imgW="660113" imgH="215806" progId="Equation.3">
              <p:embed/>
            </p:oleObj>
          </a:graphicData>
        </a:graphic>
      </p:graphicFrame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33799" name="Object 7"/>
          <p:cNvGraphicFramePr>
            <a:graphicFrameLocks noChangeAspect="1"/>
          </p:cNvGraphicFramePr>
          <p:nvPr/>
        </p:nvGraphicFramePr>
        <p:xfrm>
          <a:off x="2339752" y="4077072"/>
          <a:ext cx="3600400" cy="1422380"/>
        </p:xfrm>
        <a:graphic>
          <a:graphicData uri="http://schemas.openxmlformats.org/presentationml/2006/ole">
            <p:oleObj spid="_x0000_s33799" name="Ecuación" r:id="rId7" imgW="231140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14</a:t>
            </a:fld>
            <a:endParaRPr lang="es-MX"/>
          </a:p>
        </p:txBody>
      </p:sp>
      <p:sp>
        <p:nvSpPr>
          <p:cNvPr id="6" name="2 Subtítulo"/>
          <p:cNvSpPr>
            <a:spLocks noGrp="1"/>
          </p:cNvSpPr>
          <p:nvPr>
            <p:ph idx="1"/>
          </p:nvPr>
        </p:nvSpPr>
        <p:spPr>
          <a:xfrm>
            <a:off x="395536" y="260648"/>
            <a:ext cx="7239000" cy="5980113"/>
          </a:xfrm>
        </p:spPr>
        <p:txBody>
          <a:bodyPr>
            <a:normAutofit/>
          </a:bodyPr>
          <a:lstStyle/>
          <a:p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Simulación en </a:t>
            </a:r>
            <a:r>
              <a:rPr lang="es-MX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Stata</a:t>
            </a:r>
            <a:endParaRPr lang="es-MX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s-MX" sz="2000" dirty="0" smtClean="0"/>
              <a:t>Paso 1: Definir la matriz Z.</a:t>
            </a:r>
          </a:p>
          <a:p>
            <a:pPr algn="ctr">
              <a:buNone/>
            </a:pPr>
            <a:r>
              <a:rPr lang="es-MX" sz="2000" dirty="0" err="1" smtClean="0"/>
              <a:t>mkmat</a:t>
            </a:r>
            <a:r>
              <a:rPr lang="es-MX" sz="2000" dirty="0" smtClean="0"/>
              <a:t> … … … …, </a:t>
            </a:r>
            <a:r>
              <a:rPr lang="es-MX" sz="2000" dirty="0" err="1" smtClean="0"/>
              <a:t>matrix</a:t>
            </a:r>
            <a:r>
              <a:rPr lang="es-MX" sz="2000" dirty="0" smtClean="0"/>
              <a:t>(Z)</a:t>
            </a:r>
          </a:p>
          <a:p>
            <a:pPr algn="ctr">
              <a:buNone/>
            </a:pPr>
            <a:r>
              <a:rPr lang="es-MX" sz="2000" dirty="0" err="1" smtClean="0"/>
              <a:t>mat</a:t>
            </a:r>
            <a:r>
              <a:rPr lang="es-MX" sz="2000" dirty="0" smtClean="0"/>
              <a:t> </a:t>
            </a:r>
            <a:r>
              <a:rPr lang="es-MX" sz="2000" dirty="0" err="1" smtClean="0"/>
              <a:t>list</a:t>
            </a:r>
            <a:r>
              <a:rPr lang="es-MX" sz="2000" dirty="0" smtClean="0"/>
              <a:t> Z</a:t>
            </a:r>
          </a:p>
          <a:p>
            <a:pPr>
              <a:buNone/>
            </a:pPr>
            <a:r>
              <a:rPr lang="es-MX" sz="2000" dirty="0" smtClean="0"/>
              <a:t>Paso 2: Estimar la matriz transpuesta de Z.</a:t>
            </a:r>
          </a:p>
          <a:p>
            <a:pPr algn="ctr">
              <a:buNone/>
            </a:pPr>
            <a:r>
              <a:rPr lang="es-MX" sz="2000" dirty="0" err="1" smtClean="0"/>
              <a:t>matrix</a:t>
            </a:r>
            <a:r>
              <a:rPr lang="es-MX" sz="2000" dirty="0" smtClean="0"/>
              <a:t> Z´=Z’</a:t>
            </a:r>
          </a:p>
          <a:p>
            <a:pPr algn="ctr">
              <a:buNone/>
            </a:pPr>
            <a:r>
              <a:rPr lang="es-MX" sz="2000" dirty="0" err="1" smtClean="0"/>
              <a:t>mat</a:t>
            </a:r>
            <a:r>
              <a:rPr lang="es-MX" sz="2000" dirty="0" smtClean="0"/>
              <a:t> </a:t>
            </a:r>
            <a:r>
              <a:rPr lang="es-MX" sz="2000" dirty="0" err="1" smtClean="0"/>
              <a:t>list</a:t>
            </a:r>
            <a:r>
              <a:rPr lang="es-MX" sz="2000" dirty="0" smtClean="0"/>
              <a:t> Z’</a:t>
            </a:r>
          </a:p>
          <a:p>
            <a:pPr>
              <a:buNone/>
            </a:pPr>
            <a:r>
              <a:rPr lang="es-MX" sz="2000" dirty="0" smtClean="0"/>
              <a:t>Paso 3: Definir la matriz identidad I.</a:t>
            </a:r>
          </a:p>
          <a:p>
            <a:pPr algn="ctr">
              <a:buNone/>
            </a:pPr>
            <a:r>
              <a:rPr lang="es-MX" sz="2000" dirty="0" err="1" smtClean="0"/>
              <a:t>mkmat</a:t>
            </a:r>
            <a:r>
              <a:rPr lang="es-MX" sz="2000" dirty="0" smtClean="0"/>
              <a:t> … … …, </a:t>
            </a:r>
            <a:r>
              <a:rPr lang="es-MX" sz="2000" dirty="0" err="1" smtClean="0"/>
              <a:t>matrix</a:t>
            </a:r>
            <a:r>
              <a:rPr lang="es-MX" sz="2000" dirty="0" smtClean="0"/>
              <a:t>(identidad)</a:t>
            </a:r>
          </a:p>
          <a:p>
            <a:pPr algn="ctr">
              <a:buNone/>
            </a:pPr>
            <a:r>
              <a:rPr lang="es-MX" sz="2000" dirty="0" err="1" smtClean="0"/>
              <a:t>mat</a:t>
            </a:r>
            <a:r>
              <a:rPr lang="es-MX" sz="2000" dirty="0" smtClean="0"/>
              <a:t> </a:t>
            </a:r>
            <a:r>
              <a:rPr lang="es-MX" sz="2000" dirty="0" err="1" smtClean="0"/>
              <a:t>list</a:t>
            </a:r>
            <a:r>
              <a:rPr lang="es-MX" sz="2000" dirty="0" smtClean="0"/>
              <a:t> identidad</a:t>
            </a:r>
          </a:p>
          <a:p>
            <a:pPr>
              <a:buNone/>
            </a:pPr>
            <a:r>
              <a:rPr lang="es-MX" sz="2000" dirty="0" smtClean="0"/>
              <a:t>Paso 4: Multiplicar la matriz transpuesta Z por la matriz Z.</a:t>
            </a:r>
          </a:p>
          <a:p>
            <a:pPr algn="ctr">
              <a:buNone/>
            </a:pPr>
            <a:r>
              <a:rPr lang="es-MX" sz="2000" dirty="0" err="1" smtClean="0"/>
              <a:t>matrix</a:t>
            </a:r>
            <a:r>
              <a:rPr lang="es-MX" sz="2000" dirty="0" smtClean="0"/>
              <a:t> Z´Z=Z’*Z</a:t>
            </a:r>
          </a:p>
          <a:p>
            <a:pPr>
              <a:buNone/>
            </a:pPr>
            <a:r>
              <a:rPr lang="es-MX" sz="2000" dirty="0" smtClean="0"/>
              <a:t>Paso 5: Estimar el factor de suavizado </a:t>
            </a:r>
            <a:r>
              <a:rPr lang="el-GR" sz="2000" dirty="0" smtClean="0"/>
              <a:t>λ</a:t>
            </a:r>
            <a:r>
              <a:rPr lang="es-MX" sz="2000" dirty="0" smtClean="0"/>
              <a:t> y multiplicar dicho escalar por el resultado de la matriz obtenida en el Paso 4.</a:t>
            </a:r>
          </a:p>
          <a:p>
            <a:pPr algn="ctr">
              <a:buNone/>
            </a:pPr>
            <a:r>
              <a:rPr lang="es-MX" sz="2000" dirty="0" err="1" smtClean="0"/>
              <a:t>matrix</a:t>
            </a:r>
            <a:r>
              <a:rPr lang="es-MX" sz="2000" dirty="0" smtClean="0"/>
              <a:t> </a:t>
            </a:r>
            <a:r>
              <a:rPr lang="es-MX" sz="2000" dirty="0" err="1" smtClean="0"/>
              <a:t>lambdaZ´Z</a:t>
            </a:r>
            <a:r>
              <a:rPr lang="es-MX" sz="2000" dirty="0" smtClean="0"/>
              <a:t>=</a:t>
            </a:r>
            <a:r>
              <a:rPr lang="el-GR" sz="2000" dirty="0" smtClean="0"/>
              <a:t> λ </a:t>
            </a:r>
            <a:r>
              <a:rPr lang="es-MX" sz="2000" dirty="0" smtClean="0"/>
              <a:t>*Z´Z</a:t>
            </a:r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sz="2800" dirty="0" smtClean="0"/>
          </a:p>
          <a:p>
            <a:pPr>
              <a:buNone/>
            </a:pPr>
            <a:endParaRPr lang="es-MX" sz="2800" dirty="0" smtClean="0"/>
          </a:p>
          <a:p>
            <a:pPr>
              <a:buNone/>
            </a:pPr>
            <a:endParaRPr lang="es-MX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332656"/>
            <a:ext cx="7239000" cy="7722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2000" dirty="0" smtClean="0"/>
              <a:t>Paso 6: Del resultado obtenido en el paso 5, sumar la matriz identidad.</a:t>
            </a:r>
          </a:p>
          <a:p>
            <a:pPr algn="ctr">
              <a:buNone/>
            </a:pPr>
            <a:r>
              <a:rPr lang="es-MX" sz="2000" dirty="0" err="1" smtClean="0"/>
              <a:t>matrix</a:t>
            </a:r>
            <a:r>
              <a:rPr lang="es-MX" sz="2000" dirty="0" smtClean="0"/>
              <a:t> </a:t>
            </a:r>
            <a:r>
              <a:rPr lang="es-MX" sz="2000" dirty="0" err="1" smtClean="0"/>
              <a:t>lambdaZ´Z+I</a:t>
            </a:r>
            <a:r>
              <a:rPr lang="es-MX" sz="2000" dirty="0" smtClean="0"/>
              <a:t>=</a:t>
            </a:r>
            <a:r>
              <a:rPr lang="es-MX" sz="2000" dirty="0" err="1" smtClean="0"/>
              <a:t>identidad+lambdaZ´Z</a:t>
            </a:r>
            <a:r>
              <a:rPr lang="es-MX" sz="2000" dirty="0" smtClean="0"/>
              <a:t> </a:t>
            </a:r>
          </a:p>
          <a:p>
            <a:pPr algn="ctr">
              <a:buNone/>
            </a:pPr>
            <a:r>
              <a:rPr lang="es-MX" sz="2000" dirty="0" err="1" smtClean="0"/>
              <a:t>mat</a:t>
            </a:r>
            <a:r>
              <a:rPr lang="es-MX" sz="2000" dirty="0" smtClean="0"/>
              <a:t> </a:t>
            </a:r>
            <a:r>
              <a:rPr lang="es-MX" sz="2000" dirty="0" err="1" smtClean="0"/>
              <a:t>list</a:t>
            </a:r>
            <a:r>
              <a:rPr lang="es-MX" sz="2000" dirty="0" smtClean="0"/>
              <a:t> </a:t>
            </a:r>
            <a:r>
              <a:rPr lang="es-MX" sz="2000" dirty="0" err="1" smtClean="0"/>
              <a:t>lambdaZ´Z+I</a:t>
            </a:r>
            <a:endParaRPr lang="es-MX" sz="2000" dirty="0" smtClean="0"/>
          </a:p>
          <a:p>
            <a:pPr>
              <a:buNone/>
            </a:pPr>
            <a:r>
              <a:rPr lang="es-MX" sz="2000" dirty="0" smtClean="0"/>
              <a:t>Paso 7: Estimar inversa de la matriz resultante en el paso 6.</a:t>
            </a:r>
          </a:p>
          <a:p>
            <a:pPr algn="ctr">
              <a:buNone/>
            </a:pPr>
            <a:r>
              <a:rPr lang="es-MX" sz="2000" dirty="0" err="1" smtClean="0"/>
              <a:t>matrix</a:t>
            </a:r>
            <a:r>
              <a:rPr lang="es-MX" sz="2000" dirty="0" smtClean="0"/>
              <a:t> </a:t>
            </a:r>
            <a:r>
              <a:rPr lang="es-MX" sz="2000" dirty="0" err="1" smtClean="0"/>
              <a:t>inversalambdaZ´Z+I</a:t>
            </a:r>
            <a:r>
              <a:rPr lang="es-MX" sz="2000" dirty="0" smtClean="0"/>
              <a:t>=</a:t>
            </a:r>
            <a:r>
              <a:rPr lang="es-MX" sz="2000" dirty="0" err="1" smtClean="0"/>
              <a:t>invsym</a:t>
            </a:r>
            <a:r>
              <a:rPr lang="es-MX" sz="2000" dirty="0" smtClean="0"/>
              <a:t>(</a:t>
            </a:r>
            <a:r>
              <a:rPr lang="es-MX" sz="2000" dirty="0" err="1" smtClean="0"/>
              <a:t>lambdaZ´Z+I</a:t>
            </a:r>
            <a:r>
              <a:rPr lang="es-MX" sz="2000" dirty="0" smtClean="0"/>
              <a:t>)</a:t>
            </a:r>
          </a:p>
          <a:p>
            <a:pPr>
              <a:buNone/>
            </a:pPr>
            <a:r>
              <a:rPr lang="es-MX" sz="2000" dirty="0" smtClean="0"/>
              <a:t>Paso 8: Introducir la serie de tiempo </a:t>
            </a:r>
          </a:p>
          <a:p>
            <a:pPr algn="ctr">
              <a:buNone/>
            </a:pPr>
            <a:r>
              <a:rPr lang="es-MX" sz="2000" dirty="0" err="1" smtClean="0"/>
              <a:t>mkmat</a:t>
            </a:r>
            <a:r>
              <a:rPr lang="es-MX" sz="2000" dirty="0" smtClean="0"/>
              <a:t> serie</a:t>
            </a:r>
          </a:p>
          <a:p>
            <a:pPr algn="ctr">
              <a:buNone/>
            </a:pPr>
            <a:r>
              <a:rPr lang="es-MX" sz="2000" dirty="0" err="1" smtClean="0"/>
              <a:t>matlist</a:t>
            </a:r>
            <a:endParaRPr lang="es-MX" sz="2000" dirty="0" smtClean="0"/>
          </a:p>
          <a:p>
            <a:pPr>
              <a:buNone/>
            </a:pPr>
            <a:r>
              <a:rPr lang="es-MX" sz="2000" dirty="0" smtClean="0"/>
              <a:t>Paso 9: Finalmente multiplicar el vector de la serie de tiempo por la matriz estimada en el paso 7.</a:t>
            </a:r>
          </a:p>
          <a:p>
            <a:pPr>
              <a:buNone/>
            </a:pPr>
            <a:endParaRPr lang="es-MX" sz="2000" dirty="0" smtClean="0"/>
          </a:p>
          <a:p>
            <a:pPr algn="ctr">
              <a:buNone/>
            </a:pPr>
            <a:r>
              <a:rPr lang="es-MX" sz="2000" b="1" u="sng" dirty="0" smtClean="0">
                <a:solidFill>
                  <a:schemeClr val="tx2">
                    <a:lumMod val="75000"/>
                  </a:schemeClr>
                </a:solidFill>
              </a:rPr>
              <a:t>Resultado: Tendencia de la serie de tiempo.</a:t>
            </a:r>
          </a:p>
          <a:p>
            <a:pPr>
              <a:buNone/>
            </a:pPr>
            <a:endParaRPr lang="es-MX" sz="2000" dirty="0" smtClean="0"/>
          </a:p>
          <a:p>
            <a:pPr marL="0" indent="0">
              <a:buNone/>
            </a:pPr>
            <a:r>
              <a:rPr lang="es-MX" sz="2000" b="1" dirty="0" smtClean="0"/>
              <a:t>Nota:</a:t>
            </a:r>
            <a:r>
              <a:rPr lang="es-MX" sz="2000" dirty="0" smtClean="0"/>
              <a:t> el componente ciclo se obtiene restando a la serie de tiempo su componente tendencial.</a:t>
            </a:r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  </a:t>
            </a:r>
          </a:p>
          <a:p>
            <a:pPr>
              <a:buNone/>
            </a:pP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15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43408"/>
            <a:ext cx="7239000" cy="1143000"/>
          </a:xfrm>
        </p:spPr>
        <p:txBody>
          <a:bodyPr/>
          <a:lstStyle/>
          <a:p>
            <a:r>
              <a:rPr lang="es-MX" cap="none" dirty="0" smtClean="0"/>
              <a:t>Evidencia empírica</a:t>
            </a:r>
            <a:endParaRPr lang="es-MX" cap="non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/>
          </a:bodyPr>
          <a:lstStyle/>
          <a:p>
            <a:pPr algn="just"/>
            <a:r>
              <a:rPr lang="es-MX" sz="2400" dirty="0" smtClean="0"/>
              <a:t>Se extrajo el tipo de cambio real efectivo de Noruega (REER), para un periodo de frecuencia trimestral de 1980-I a 2008-III.</a:t>
            </a:r>
          </a:p>
          <a:p>
            <a:pPr algn="just"/>
            <a:endParaRPr lang="es-MX" sz="2400" dirty="0" smtClean="0"/>
          </a:p>
          <a:p>
            <a:pPr algn="just"/>
            <a:r>
              <a:rPr lang="es-MX" sz="2400" dirty="0" smtClean="0"/>
              <a:t>Objetivo: analizar los cambios en la balanza de bienes y servicios no factoriales de un país. (REER-</a:t>
            </a:r>
            <a:r>
              <a:rPr lang="es-MX" sz="2400" i="1" dirty="0" smtClean="0"/>
              <a:t>proxy</a:t>
            </a:r>
            <a:r>
              <a:rPr lang="es-MX" sz="2400" dirty="0" smtClean="0"/>
              <a:t>)</a:t>
            </a:r>
          </a:p>
          <a:p>
            <a:pPr algn="just"/>
            <a:endParaRPr lang="es-MX" sz="2000" dirty="0" smtClean="0"/>
          </a:p>
          <a:p>
            <a:pPr algn="just"/>
            <a:endParaRPr lang="es-MX" sz="20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16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0"/>
            <a:ext cx="7239000" cy="645333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MX" sz="2000" dirty="0" smtClean="0"/>
              <a:t>Noruega: tipo de cambio real efectivo y filtros H-P con variaciones en el factor de suavizado, 1980-I a 2008-III.</a:t>
            </a:r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>
              <a:buNone/>
            </a:pPr>
            <a:r>
              <a:rPr lang="es-MX" sz="1800" dirty="0" smtClean="0"/>
              <a:t>Fuente: Elaboración propia con base en IMF y Banco Central de Noruega (2013).</a:t>
            </a:r>
          </a:p>
          <a:p>
            <a:pPr>
              <a:buNone/>
            </a:pPr>
            <a:r>
              <a:rPr lang="es-MX" sz="1800" dirty="0" smtClean="0"/>
              <a:t>	Datos simulados en </a:t>
            </a:r>
            <a:r>
              <a:rPr lang="es-MX" sz="1800" dirty="0" err="1" smtClean="0"/>
              <a:t>Stata</a:t>
            </a:r>
            <a:r>
              <a:rPr lang="es-MX" sz="1800" dirty="0" smtClean="0"/>
              <a:t>.</a:t>
            </a:r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17</a:t>
            </a:fld>
            <a:endParaRPr lang="es-MX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 cstate="print"/>
          <a:srcRect b="17456"/>
          <a:stretch>
            <a:fillRect/>
          </a:stretch>
        </p:blipFill>
        <p:spPr bwMode="auto">
          <a:xfrm>
            <a:off x="0" y="548680"/>
            <a:ext cx="896448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7 Conector recto de flecha"/>
          <p:cNvCxnSpPr/>
          <p:nvPr/>
        </p:nvCxnSpPr>
        <p:spPr>
          <a:xfrm flipV="1">
            <a:off x="3347864" y="1340768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flipH="1">
            <a:off x="2483768" y="1628800"/>
            <a:ext cx="864096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3635896" y="1484784"/>
            <a:ext cx="16561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/>
              <a:t>Propuesta alternativa</a:t>
            </a:r>
            <a:endParaRPr lang="es-MX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-243408"/>
            <a:ext cx="7239000" cy="1143000"/>
          </a:xfrm>
        </p:spPr>
        <p:txBody>
          <a:bodyPr/>
          <a:lstStyle/>
          <a:p>
            <a:r>
              <a:rPr lang="es-MX" cap="none" dirty="0" smtClean="0"/>
              <a:t>Referencias</a:t>
            </a:r>
            <a:endParaRPr lang="es-MX" cap="non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080120"/>
            <a:ext cx="8172400" cy="6021288"/>
          </a:xfrm>
        </p:spPr>
        <p:txBody>
          <a:bodyPr>
            <a:normAutofit fontScale="55000" lnSpcReduction="20000"/>
          </a:bodyPr>
          <a:lstStyle/>
          <a:p>
            <a:pPr marL="514350" lvl="0" indent="-150813">
              <a:buFont typeface="Courier New" pitchFamily="49" charset="0"/>
              <a:buChar char="o"/>
            </a:pPr>
            <a:r>
              <a:rPr lang="en-US" sz="2900" dirty="0" err="1" smtClean="0"/>
              <a:t>Cogley</a:t>
            </a:r>
            <a:r>
              <a:rPr lang="en-US" sz="2900" dirty="0" smtClean="0"/>
              <a:t>, T. and </a:t>
            </a:r>
            <a:r>
              <a:rPr lang="en-US" sz="2900" dirty="0" err="1" smtClean="0"/>
              <a:t>Nason</a:t>
            </a:r>
            <a:r>
              <a:rPr lang="en-US" sz="2900" dirty="0" smtClean="0"/>
              <a:t>, J.M. (1995), “Effects of the </a:t>
            </a:r>
            <a:r>
              <a:rPr lang="en-US" sz="2900" dirty="0" err="1" smtClean="0"/>
              <a:t>Hodrick</a:t>
            </a:r>
            <a:r>
              <a:rPr lang="en-US" sz="2900" dirty="0" smtClean="0"/>
              <a:t>–Prescott filter on trend and difference stationary time series. Implications for business cycle research”, </a:t>
            </a:r>
            <a:r>
              <a:rPr lang="en-US" sz="2900" i="1" dirty="0" smtClean="0"/>
              <a:t>Journal of Economic Dynamics and Control</a:t>
            </a:r>
            <a:r>
              <a:rPr lang="en-US" sz="2900" dirty="0" smtClean="0"/>
              <a:t>, 19, 253–278.</a:t>
            </a:r>
            <a:endParaRPr lang="es-MX" sz="2900" dirty="0" smtClean="0"/>
          </a:p>
          <a:p>
            <a:pPr marL="514350" lvl="0" indent="-150813">
              <a:buFont typeface="Courier New" pitchFamily="49" charset="0"/>
              <a:buChar char="o"/>
            </a:pPr>
            <a:r>
              <a:rPr lang="en-US" sz="2900" dirty="0" err="1" smtClean="0"/>
              <a:t>Frickey</a:t>
            </a:r>
            <a:r>
              <a:rPr lang="en-US" sz="2900" dirty="0" smtClean="0"/>
              <a:t>, E. (1934), “The problem of secular trend”, </a:t>
            </a:r>
            <a:r>
              <a:rPr lang="en-US" sz="2900" i="1" dirty="0" smtClean="0"/>
              <a:t>Review of Economics and Statistics</a:t>
            </a:r>
            <a:r>
              <a:rPr lang="en-US" sz="2900" dirty="0" smtClean="0"/>
              <a:t>, 16, 199–206.</a:t>
            </a:r>
            <a:endParaRPr lang="es-MX" sz="2900" dirty="0" smtClean="0"/>
          </a:p>
          <a:p>
            <a:pPr marL="514350" lvl="0" indent="-150813">
              <a:buFont typeface="Courier New" pitchFamily="49" charset="0"/>
              <a:buChar char="o"/>
            </a:pPr>
            <a:r>
              <a:rPr lang="en-US" sz="2900" dirty="0" smtClean="0"/>
              <a:t>Frisch, R. (1933), “Propagation problems and impulse problems in dynamic economics”, in </a:t>
            </a:r>
            <a:r>
              <a:rPr lang="en-US" sz="2900" i="1" dirty="0" smtClean="0"/>
              <a:t>Economic Essays in </a:t>
            </a:r>
            <a:r>
              <a:rPr lang="en-US" sz="2900" i="1" dirty="0" err="1" smtClean="0"/>
              <a:t>Honour</a:t>
            </a:r>
            <a:r>
              <a:rPr lang="en-US" sz="2900" i="1" dirty="0" smtClean="0"/>
              <a:t> of Gustav Cassel</a:t>
            </a:r>
            <a:r>
              <a:rPr lang="en-US" sz="2900" dirty="0" smtClean="0"/>
              <a:t>, London: George Allen &amp; </a:t>
            </a:r>
            <a:r>
              <a:rPr lang="en-US" sz="2900" dirty="0" err="1" smtClean="0"/>
              <a:t>Unwin</a:t>
            </a:r>
            <a:r>
              <a:rPr lang="en-US" sz="2900" dirty="0" smtClean="0"/>
              <a:t>, 171–205.</a:t>
            </a:r>
            <a:endParaRPr lang="es-MX" sz="2900" dirty="0" smtClean="0"/>
          </a:p>
          <a:p>
            <a:pPr marL="514350" lvl="0" indent="-150813">
              <a:buFont typeface="Courier New" pitchFamily="49" charset="0"/>
              <a:buChar char="o"/>
            </a:pPr>
            <a:r>
              <a:rPr lang="en-US" sz="2900" dirty="0" err="1" smtClean="0"/>
              <a:t>Guay</a:t>
            </a:r>
            <a:r>
              <a:rPr lang="en-US" sz="2900" dirty="0" smtClean="0"/>
              <a:t>, A. y St.-</a:t>
            </a:r>
            <a:r>
              <a:rPr lang="en-US" sz="2900" dirty="0" err="1" smtClean="0"/>
              <a:t>Amant</a:t>
            </a:r>
            <a:r>
              <a:rPr lang="en-US" sz="2900" dirty="0" smtClean="0"/>
              <a:t>, P. (2005). “Do the </a:t>
            </a:r>
            <a:r>
              <a:rPr lang="en-US" sz="2900" dirty="0" err="1" smtClean="0"/>
              <a:t>Hodrick</a:t>
            </a:r>
            <a:r>
              <a:rPr lang="en-US" sz="2900" dirty="0" smtClean="0"/>
              <a:t>-Prescott and Baxter-King Filters Provide a Good Approximation of </a:t>
            </a:r>
            <a:r>
              <a:rPr lang="en-US" sz="2900" dirty="0" err="1" smtClean="0"/>
              <a:t>BusinessCycles</a:t>
            </a:r>
            <a:r>
              <a:rPr lang="en-US" sz="2900" dirty="0" smtClean="0"/>
              <a:t>. </a:t>
            </a:r>
            <a:r>
              <a:rPr lang="en-US" sz="2900" i="1" dirty="0" smtClean="0"/>
              <a:t>Annals of Economics and Statistics / </a:t>
            </a:r>
            <a:r>
              <a:rPr lang="en-US" sz="2900" i="1" dirty="0" err="1" smtClean="0"/>
              <a:t>Annales</a:t>
            </a:r>
            <a:r>
              <a:rPr lang="en-US" sz="2900" i="1" dirty="0" smtClean="0"/>
              <a:t> </a:t>
            </a:r>
            <a:r>
              <a:rPr lang="en-US" sz="2900" i="1" dirty="0" err="1" smtClean="0"/>
              <a:t>d”Économie</a:t>
            </a:r>
            <a:r>
              <a:rPr lang="en-US" sz="2900" i="1" dirty="0" smtClean="0"/>
              <a:t> et de </a:t>
            </a:r>
            <a:r>
              <a:rPr lang="en-US" sz="2900" i="1" dirty="0" err="1" smtClean="0"/>
              <a:t>Statistique</a:t>
            </a:r>
            <a:r>
              <a:rPr lang="en-US" sz="2900" dirty="0" smtClean="0"/>
              <a:t>, 77,133-155.</a:t>
            </a:r>
            <a:endParaRPr lang="es-MX" sz="2900" dirty="0" smtClean="0"/>
          </a:p>
          <a:p>
            <a:pPr marL="514350" lvl="0" indent="-150813">
              <a:buFont typeface="Courier New" pitchFamily="49" charset="0"/>
              <a:buChar char="o"/>
            </a:pPr>
            <a:r>
              <a:rPr lang="en-US" sz="2900" dirty="0" smtClean="0"/>
              <a:t>Harvey, A.C. (1985), “Trends and cycles in macroeconomic time series”, </a:t>
            </a:r>
            <a:r>
              <a:rPr lang="en-US" sz="2900" i="1" dirty="0" smtClean="0"/>
              <a:t>Journal of Business and Economic Statistics</a:t>
            </a:r>
            <a:r>
              <a:rPr lang="en-US" sz="2900" dirty="0" smtClean="0"/>
              <a:t>, 3, 216–227.</a:t>
            </a:r>
            <a:endParaRPr lang="es-MX" sz="2900" dirty="0" smtClean="0"/>
          </a:p>
          <a:p>
            <a:pPr marL="514350" lvl="0" indent="-150813">
              <a:buFont typeface="Courier New" pitchFamily="49" charset="0"/>
              <a:buChar char="o"/>
            </a:pPr>
            <a:r>
              <a:rPr lang="en-US" sz="2900" dirty="0" err="1" smtClean="0"/>
              <a:t>Hodrick</a:t>
            </a:r>
            <a:r>
              <a:rPr lang="en-US" sz="2900" dirty="0" smtClean="0"/>
              <a:t>, R.J. and Prescott, E.C. (1997). “Postwar US business cycles: an empirical investigation”, </a:t>
            </a:r>
            <a:r>
              <a:rPr lang="en-US" sz="2900" i="1" dirty="0" smtClean="0"/>
              <a:t>Journal of Money, Credit and Banking, 29, 1–16.</a:t>
            </a:r>
            <a:r>
              <a:rPr lang="en-US" sz="2900" dirty="0" smtClean="0"/>
              <a:t> </a:t>
            </a:r>
            <a:endParaRPr lang="es-MX" sz="2900" dirty="0" smtClean="0"/>
          </a:p>
          <a:p>
            <a:pPr marL="514350" lvl="0" indent="-150813">
              <a:buFont typeface="Courier New" pitchFamily="49" charset="0"/>
              <a:buChar char="o"/>
            </a:pPr>
            <a:r>
              <a:rPr lang="en-US" sz="2900" dirty="0" smtClean="0"/>
              <a:t>Hooker, R.H. (1901), “Correlation of the marriage rate with trade”, </a:t>
            </a:r>
            <a:r>
              <a:rPr lang="en-US" sz="2900" i="1" dirty="0" smtClean="0"/>
              <a:t>Journal of the Royal Statistical Society</a:t>
            </a:r>
            <a:r>
              <a:rPr lang="en-US" sz="2900" dirty="0" smtClean="0"/>
              <a:t>, 64, 485–503.</a:t>
            </a:r>
            <a:endParaRPr lang="es-MX" sz="2900" dirty="0" smtClean="0"/>
          </a:p>
          <a:p>
            <a:pPr marL="514350" lvl="0" indent="-150813">
              <a:buFont typeface="Courier New" pitchFamily="49" charset="0"/>
              <a:buChar char="o"/>
            </a:pPr>
            <a:r>
              <a:rPr lang="en-US" sz="2900" dirty="0" smtClean="0"/>
              <a:t>Kaldor, N. (1940), “A model of the trade cycle”, </a:t>
            </a:r>
            <a:r>
              <a:rPr lang="en-US" sz="2900" i="1" dirty="0" smtClean="0"/>
              <a:t>Economic Journal</a:t>
            </a:r>
            <a:r>
              <a:rPr lang="en-US" sz="2900" dirty="0" smtClean="0"/>
              <a:t>, 50, 78–92.</a:t>
            </a:r>
            <a:endParaRPr lang="es-MX" sz="2900" dirty="0" smtClean="0"/>
          </a:p>
          <a:p>
            <a:pPr marL="514350" lvl="0" indent="-150813">
              <a:buFont typeface="Courier New" pitchFamily="49" charset="0"/>
              <a:buChar char="o"/>
            </a:pPr>
            <a:r>
              <a:rPr lang="en-US" sz="2900" dirty="0" err="1" smtClean="0"/>
              <a:t>Kitchin</a:t>
            </a:r>
            <a:r>
              <a:rPr lang="en-US" sz="2900" dirty="0" smtClean="0"/>
              <a:t>, J. (1923), “Cycles and trends in economic factors”, </a:t>
            </a:r>
            <a:r>
              <a:rPr lang="en-US" sz="2900" i="1" dirty="0" smtClean="0"/>
              <a:t>Review of Economics and Statistics</a:t>
            </a:r>
            <a:r>
              <a:rPr lang="en-US" sz="2900" dirty="0" smtClean="0"/>
              <a:t>, 5, 10–16.</a:t>
            </a:r>
            <a:endParaRPr lang="es-MX" sz="2900" dirty="0" smtClean="0"/>
          </a:p>
          <a:p>
            <a:pPr marL="514350" lvl="0" indent="-150813">
              <a:buFont typeface="Courier New" pitchFamily="49" charset="0"/>
              <a:buChar char="o"/>
            </a:pPr>
            <a:r>
              <a:rPr lang="en-US" sz="2900" dirty="0" smtClean="0"/>
              <a:t>Kuznets, S. (1929), “Random events and cyclical oscillations”, </a:t>
            </a:r>
            <a:r>
              <a:rPr lang="en-US" sz="2900" i="1" dirty="0" smtClean="0"/>
              <a:t>Journal of the American Statistical Association</a:t>
            </a:r>
            <a:r>
              <a:rPr lang="en-US" sz="2900" dirty="0" smtClean="0"/>
              <a:t>, 24, 258–275.</a:t>
            </a:r>
            <a:endParaRPr lang="es-MX" sz="2900" dirty="0" smtClean="0"/>
          </a:p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18</a:t>
            </a:fld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6444208" y="609329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Continúa…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s-MX" dirty="0" smtClean="0"/>
          </a:p>
          <a:p>
            <a:pPr marL="273050" lvl="0" indent="-185738">
              <a:buFont typeface="Courier New" pitchFamily="49" charset="0"/>
              <a:buChar char="o"/>
            </a:pPr>
            <a:r>
              <a:rPr lang="en-US" dirty="0" err="1" smtClean="0"/>
              <a:t>Kydland</a:t>
            </a:r>
            <a:r>
              <a:rPr lang="en-US" dirty="0" smtClean="0"/>
              <a:t>, F.E. and Prescott, E.C. (1982), “Time to build and aggregate fluctuations”, </a:t>
            </a:r>
            <a:r>
              <a:rPr lang="en-US" i="1" dirty="0" err="1" smtClean="0"/>
              <a:t>Econometrica</a:t>
            </a:r>
            <a:r>
              <a:rPr lang="en-US" dirty="0" smtClean="0"/>
              <a:t>, 50, 1345–1370.</a:t>
            </a:r>
            <a:endParaRPr lang="es-MX" dirty="0" smtClean="0"/>
          </a:p>
          <a:p>
            <a:pPr marL="273050" lvl="0" indent="-185738">
              <a:buFont typeface="Courier New" pitchFamily="49" charset="0"/>
              <a:buChar char="o"/>
            </a:pPr>
            <a:r>
              <a:rPr lang="en-US" dirty="0" smtClean="0"/>
              <a:t>Jevons, W.S. (1884). Investigations in currency and finance. London: Macmillan and Co. page 4.</a:t>
            </a:r>
            <a:endParaRPr lang="es-MX" dirty="0" smtClean="0"/>
          </a:p>
          <a:p>
            <a:pPr marL="273050" lvl="0" indent="-185738">
              <a:buFont typeface="Courier New" pitchFamily="49" charset="0"/>
              <a:buChar char="o"/>
            </a:pPr>
            <a:r>
              <a:rPr lang="en-US" dirty="0" smtClean="0"/>
              <a:t>Long, J.B. and Plosser, C.I. (1983), “Real business cycles”, </a:t>
            </a:r>
            <a:r>
              <a:rPr lang="en-US" i="1" dirty="0" smtClean="0"/>
              <a:t>Journal of Political Economy</a:t>
            </a:r>
            <a:r>
              <a:rPr lang="en-US" dirty="0" smtClean="0"/>
              <a:t>, 91, 39–69.</a:t>
            </a:r>
            <a:endParaRPr lang="es-MX" dirty="0" smtClean="0"/>
          </a:p>
          <a:p>
            <a:pPr marL="273050" lvl="0" indent="-185738">
              <a:buFont typeface="Courier New" pitchFamily="49" charset="0"/>
              <a:buChar char="o"/>
            </a:pPr>
            <a:r>
              <a:rPr lang="en-US" dirty="0" smtClean="0"/>
              <a:t>Lucas, R.E. (1975), “An equilibrium model of the business cycle”, </a:t>
            </a:r>
            <a:r>
              <a:rPr lang="en-US" i="1" dirty="0" smtClean="0"/>
              <a:t>Journal of Political Economy</a:t>
            </a:r>
            <a:r>
              <a:rPr lang="en-US" dirty="0" smtClean="0"/>
              <a:t>, 83, 1113–1144.</a:t>
            </a:r>
            <a:endParaRPr lang="es-MX" dirty="0" smtClean="0"/>
          </a:p>
          <a:p>
            <a:pPr marL="273050" lvl="0" indent="-185738">
              <a:buFont typeface="Courier New" pitchFamily="49" charset="0"/>
              <a:buChar char="o"/>
            </a:pPr>
            <a:r>
              <a:rPr lang="en-US" dirty="0" smtClean="0"/>
              <a:t>Metzler, L.A. (1941), “The nature and stability of inventory cycles”, </a:t>
            </a:r>
            <a:r>
              <a:rPr lang="en-US" i="1" dirty="0" smtClean="0"/>
              <a:t>Review of Economics and Statistics</a:t>
            </a:r>
            <a:r>
              <a:rPr lang="en-US" dirty="0" smtClean="0"/>
              <a:t>, 23, 113–129.</a:t>
            </a:r>
            <a:endParaRPr lang="es-MX" dirty="0" smtClean="0"/>
          </a:p>
          <a:p>
            <a:pPr marL="273050" lvl="0" indent="-185738">
              <a:buFont typeface="Courier New" pitchFamily="49" charset="0"/>
              <a:buChar char="o"/>
            </a:pPr>
            <a:r>
              <a:rPr lang="en-US" dirty="0" err="1" smtClean="0"/>
              <a:t>Nordhaus</a:t>
            </a:r>
            <a:r>
              <a:rPr lang="en-US" dirty="0" smtClean="0"/>
              <a:t>, W.D. (1975), “The political business cycle”, </a:t>
            </a:r>
            <a:r>
              <a:rPr lang="en-US" i="1" dirty="0" smtClean="0"/>
              <a:t>Review of Economic Studies</a:t>
            </a:r>
            <a:r>
              <a:rPr lang="en-US" dirty="0" smtClean="0"/>
              <a:t>, 42, 169–190.</a:t>
            </a:r>
            <a:endParaRPr lang="es-MX" dirty="0" smtClean="0"/>
          </a:p>
          <a:p>
            <a:pPr marL="273050" lvl="0" indent="-185738">
              <a:buFont typeface="Courier New" pitchFamily="49" charset="0"/>
              <a:buChar char="o"/>
            </a:pPr>
            <a:r>
              <a:rPr lang="en-US" dirty="0" smtClean="0"/>
              <a:t>Persons, W.M. Indices of Business Conditions, </a:t>
            </a:r>
            <a:r>
              <a:rPr lang="en-US" i="1" dirty="0" smtClean="0"/>
              <a:t>Review of Economic Statistics</a:t>
            </a:r>
            <a:r>
              <a:rPr lang="en-US" dirty="0" smtClean="0"/>
              <a:t> (1919), pp. 5 – 107.</a:t>
            </a:r>
            <a:endParaRPr lang="es-MX" dirty="0" smtClean="0"/>
          </a:p>
          <a:p>
            <a:pPr marL="273050" lvl="0" indent="-185738">
              <a:buFont typeface="Courier New" pitchFamily="49" charset="0"/>
              <a:buChar char="o"/>
            </a:pPr>
            <a:r>
              <a:rPr lang="en-US" dirty="0" smtClean="0"/>
              <a:t>Samuelson, P.A. (1939), “Interactions between the multiplier analysis and the principle of the accelerator”, </a:t>
            </a:r>
            <a:r>
              <a:rPr lang="en-US" i="1" dirty="0" smtClean="0"/>
              <a:t>Review of Economics and Statistics</a:t>
            </a:r>
            <a:r>
              <a:rPr lang="en-US" dirty="0" smtClean="0"/>
              <a:t>, 21, 75–78.</a:t>
            </a:r>
            <a:endParaRPr lang="es-MX" dirty="0" smtClean="0"/>
          </a:p>
          <a:p>
            <a:pPr marL="273050" lvl="0" indent="-185738">
              <a:buFont typeface="Courier New" pitchFamily="49" charset="0"/>
              <a:buChar char="o"/>
            </a:pPr>
            <a:r>
              <a:rPr lang="en-US" dirty="0" smtClean="0"/>
              <a:t>Tinbergen, J. (1939b), </a:t>
            </a:r>
            <a:r>
              <a:rPr lang="en-US" i="1" dirty="0" smtClean="0"/>
              <a:t>Statistical Testing of Business-Cycle Theories, Volume 1I: Business Cycles in the United States of America</a:t>
            </a:r>
            <a:r>
              <a:rPr lang="en-US" dirty="0" smtClean="0"/>
              <a:t>, Geneva: League of Nations.</a:t>
            </a:r>
            <a:endParaRPr lang="es-MX" dirty="0" smtClean="0"/>
          </a:p>
          <a:p>
            <a:pPr marL="273050" lvl="0" indent="-185738">
              <a:buFont typeface="Courier New" pitchFamily="49" charset="0"/>
              <a:buChar char="o"/>
            </a:pPr>
            <a:r>
              <a:rPr lang="en-US" dirty="0" smtClean="0"/>
              <a:t>Tinbergen, J. (1940), “On a method of statistical business-cycle research. A reply”, </a:t>
            </a:r>
            <a:r>
              <a:rPr lang="en-US" i="1" dirty="0" smtClean="0"/>
              <a:t>Economic Journal</a:t>
            </a:r>
            <a:r>
              <a:rPr lang="en-US" dirty="0" smtClean="0"/>
              <a:t>, 50, 141–154.</a:t>
            </a:r>
            <a:endParaRPr lang="es-MX" dirty="0" smtClean="0"/>
          </a:p>
          <a:p>
            <a:pPr marL="273050" indent="-185738">
              <a:buFont typeface="Courier New" pitchFamily="49" charset="0"/>
              <a:buChar char="o"/>
            </a:pPr>
            <a:r>
              <a:rPr lang="en-US" dirty="0" smtClean="0"/>
              <a:t>Tinbergen, J. (1942), “Critical remarks on some business-cycle theories”, </a:t>
            </a:r>
            <a:r>
              <a:rPr lang="en-US" i="1" dirty="0" err="1" smtClean="0"/>
              <a:t>Econometrica</a:t>
            </a:r>
            <a:r>
              <a:rPr lang="en-US" dirty="0" smtClean="0"/>
              <a:t>, 10, 129–146.</a:t>
            </a:r>
            <a:endParaRPr lang="es-MX" dirty="0" smtClean="0"/>
          </a:p>
          <a:p>
            <a:pPr>
              <a:buNone/>
            </a:pP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19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43408"/>
            <a:ext cx="7239000" cy="1143000"/>
          </a:xfrm>
        </p:spPr>
        <p:txBody>
          <a:bodyPr/>
          <a:lstStyle/>
          <a:p>
            <a:r>
              <a:rPr lang="es-MX" cap="none" dirty="0" smtClean="0"/>
              <a:t>Directrices de la exposición</a:t>
            </a:r>
            <a:endParaRPr lang="es-MX" cap="non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9416"/>
            <a:ext cx="7308000" cy="4846320"/>
          </a:xfrm>
        </p:spPr>
        <p:txBody>
          <a:bodyPr>
            <a:normAutofit/>
          </a:bodyPr>
          <a:lstStyle/>
          <a:p>
            <a:pPr marL="45720" indent="0"/>
            <a:r>
              <a:rPr lang="es-MX" b="1" dirty="0" smtClean="0"/>
              <a:t> Series de tiempo: retrospectiva, definición y componentes.</a:t>
            </a:r>
          </a:p>
          <a:p>
            <a:pPr marL="45720" indent="0"/>
            <a:endParaRPr lang="es-MX" b="1" dirty="0" smtClean="0"/>
          </a:p>
          <a:p>
            <a:pPr marL="45720" indent="0"/>
            <a:r>
              <a:rPr lang="es-MX" b="1" dirty="0" smtClean="0"/>
              <a:t>El filtro </a:t>
            </a:r>
            <a:r>
              <a:rPr lang="es-MX" b="1" dirty="0" err="1" smtClean="0"/>
              <a:t>Hodrick</a:t>
            </a:r>
            <a:r>
              <a:rPr lang="es-MX" b="1" dirty="0" smtClean="0"/>
              <a:t>-Prescott (1997) y críticas al parámetro de suavización (</a:t>
            </a:r>
            <a:r>
              <a:rPr lang="el-GR" b="1" dirty="0" smtClean="0"/>
              <a:t>λ</a:t>
            </a:r>
            <a:r>
              <a:rPr lang="es-MX" b="1" dirty="0" smtClean="0"/>
              <a:t>).</a:t>
            </a:r>
          </a:p>
          <a:p>
            <a:pPr marL="45720" indent="0"/>
            <a:endParaRPr lang="es-MX" b="1" dirty="0" smtClean="0"/>
          </a:p>
          <a:p>
            <a:pPr marL="45720" indent="0"/>
            <a:r>
              <a:rPr lang="es-MX" b="1" dirty="0" smtClean="0"/>
              <a:t>Propuesta, simulación y evidencia empírica.</a:t>
            </a:r>
          </a:p>
          <a:p>
            <a:pPr marL="45720" indent="0"/>
            <a:endParaRPr lang="es-MX" b="1" dirty="0" smtClean="0"/>
          </a:p>
          <a:p>
            <a:pPr marL="45720" indent="0"/>
            <a:r>
              <a:rPr lang="es-MX" b="1" dirty="0" smtClean="0"/>
              <a:t>Referencias.</a:t>
            </a:r>
          </a:p>
          <a:p>
            <a:pPr marL="45720" indent="0"/>
            <a:endParaRPr lang="es-MX" b="1" dirty="0" smtClean="0"/>
          </a:p>
          <a:p>
            <a:pPr marL="45720" indent="0"/>
            <a:endParaRPr lang="es-MX" b="1" dirty="0" smtClean="0"/>
          </a:p>
          <a:p>
            <a:pPr marL="45720" indent="0"/>
            <a:endParaRPr lang="es-MX" b="1" dirty="0" smtClean="0"/>
          </a:p>
          <a:p>
            <a:pPr marL="45720" indent="0"/>
            <a:endParaRPr lang="es-MX" b="1" dirty="0" smtClean="0"/>
          </a:p>
          <a:p>
            <a:pPr marL="45720" indent="0"/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3</a:t>
            </a:fld>
            <a:endParaRPr lang="es-MX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34547" t="10980" r="34741" b="7751"/>
          <a:stretch>
            <a:fillRect/>
          </a:stretch>
        </p:blipFill>
        <p:spPr bwMode="auto">
          <a:xfrm>
            <a:off x="0" y="0"/>
            <a:ext cx="3995936" cy="6608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3923928" y="188640"/>
            <a:ext cx="4176464" cy="7063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900" b="1" i="1" dirty="0" smtClean="0">
                <a:solidFill>
                  <a:schemeClr val="tx2">
                    <a:lumMod val="75000"/>
                  </a:schemeClr>
                </a:solidFill>
              </a:rPr>
              <a:t>“Every kind of periodic fluctuation, whether daily, weekly, monthly, quarterly, or yearly, must be detected and exhibited, not only as a subject of study in itself, but because we must ascertain and eliminate such periodic variations before we can correctly exhibit those which are irregular or non-periodic, and probably of more interest importance”</a:t>
            </a:r>
            <a:r>
              <a:rPr lang="en-US" sz="1900" b="1" i="1" baseline="30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sz="19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endParaRPr lang="en-US" b="1" i="1" dirty="0" smtClean="0"/>
          </a:p>
          <a:p>
            <a:pPr algn="r"/>
            <a:r>
              <a:rPr lang="en-US" b="1" i="1" dirty="0" smtClean="0"/>
              <a:t>William Stanley Jevons</a:t>
            </a:r>
          </a:p>
          <a:p>
            <a:pPr algn="r"/>
            <a:r>
              <a:rPr lang="en-US" b="1" i="1" dirty="0" smtClean="0"/>
              <a:t>1862</a:t>
            </a:r>
          </a:p>
          <a:p>
            <a:pPr algn="r"/>
            <a:endParaRPr lang="en-US" b="1" i="1" dirty="0" smtClean="0"/>
          </a:p>
          <a:p>
            <a:pPr algn="r"/>
            <a:endParaRPr lang="en-US" b="1" i="1" dirty="0" smtClean="0"/>
          </a:p>
          <a:p>
            <a:pPr algn="r"/>
            <a:endParaRPr lang="en-US" b="1" i="1" dirty="0" smtClean="0"/>
          </a:p>
          <a:p>
            <a:pPr algn="r"/>
            <a:endParaRPr lang="en-US" b="1" i="1" dirty="0" smtClean="0"/>
          </a:p>
          <a:p>
            <a:pPr algn="r"/>
            <a:endParaRPr lang="en-US" b="1" i="1" dirty="0" smtClean="0"/>
          </a:p>
          <a:p>
            <a:r>
              <a:rPr lang="en-US" sz="1500" b="1" i="1" baseline="30000" dirty="0" smtClean="0"/>
              <a:t>1</a:t>
            </a:r>
            <a:r>
              <a:rPr lang="en-US" sz="1500" b="1" dirty="0" smtClean="0"/>
              <a:t>Jevons, W.S. (1884). Investigations in currency and finance. London: Macmillan and Co. page 4.</a:t>
            </a:r>
            <a:endParaRPr lang="en-US" sz="1500" b="1" cap="all" dirty="0" smtClean="0"/>
          </a:p>
          <a:p>
            <a:pPr algn="r"/>
            <a:r>
              <a:rPr lang="en-US" b="1" i="1" dirty="0" smtClean="0"/>
              <a:t> </a:t>
            </a:r>
            <a:endParaRPr lang="es-MX" b="1" i="1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306288"/>
            <a:ext cx="7643192" cy="1143000"/>
          </a:xfrm>
        </p:spPr>
        <p:txBody>
          <a:bodyPr>
            <a:normAutofit/>
          </a:bodyPr>
          <a:lstStyle/>
          <a:p>
            <a:r>
              <a:rPr lang="es-MX" sz="2800" cap="none" dirty="0" smtClean="0"/>
              <a:t>Series de tiempo: retrospectiva, definición y componentes.</a:t>
            </a:r>
            <a:endParaRPr lang="es-MX" sz="2800" cap="non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08720"/>
            <a:ext cx="7239000" cy="6480720"/>
          </a:xfrm>
        </p:spPr>
        <p:txBody>
          <a:bodyPr>
            <a:normAutofit fontScale="92500" lnSpcReduction="10000"/>
          </a:bodyPr>
          <a:lstStyle/>
          <a:p>
            <a:r>
              <a:rPr lang="es-MX" sz="2400" dirty="0" smtClean="0"/>
              <a:t>Mitad del siglo XIX: W.S. </a:t>
            </a:r>
            <a:r>
              <a:rPr lang="es-MX" sz="2400" dirty="0" err="1" smtClean="0"/>
              <a:t>Jevons</a:t>
            </a:r>
            <a:r>
              <a:rPr lang="es-MX" sz="2400" dirty="0" smtClean="0"/>
              <a:t> (1862) pionero en el análisis de series temporales.</a:t>
            </a:r>
          </a:p>
          <a:p>
            <a:pPr>
              <a:buNone/>
            </a:pPr>
            <a:endParaRPr lang="es-MX" sz="2400" dirty="0" smtClean="0"/>
          </a:p>
          <a:p>
            <a:r>
              <a:rPr lang="es-MX" sz="2400" dirty="0" smtClean="0"/>
              <a:t>Inicios del siglo XX </a:t>
            </a:r>
            <a:r>
              <a:rPr lang="es-MX" sz="2400" dirty="0" err="1" smtClean="0"/>
              <a:t>Hooker</a:t>
            </a:r>
            <a:r>
              <a:rPr lang="es-MX" sz="2400" dirty="0" smtClean="0"/>
              <a:t> (1901). Concepto tendencia.</a:t>
            </a:r>
          </a:p>
          <a:p>
            <a:endParaRPr lang="es-MX" sz="2400" dirty="0" smtClean="0"/>
          </a:p>
          <a:p>
            <a:r>
              <a:rPr lang="es-MX" sz="2400" dirty="0" smtClean="0"/>
              <a:t>Primera mitad del siglo XX</a:t>
            </a:r>
          </a:p>
          <a:p>
            <a:pPr>
              <a:buFont typeface="Wingdings" pitchFamily="2" charset="2"/>
              <a:buChar char="Ø"/>
            </a:pPr>
            <a:r>
              <a:rPr lang="es-MX" sz="2400" dirty="0" smtClean="0"/>
              <a:t>   Estudio de los ciclos económicos: </a:t>
            </a:r>
          </a:p>
          <a:p>
            <a:pPr>
              <a:buNone/>
            </a:pPr>
            <a:r>
              <a:rPr lang="es-MX" sz="2400" dirty="0" smtClean="0"/>
              <a:t>	</a:t>
            </a:r>
            <a:r>
              <a:rPr lang="es-MX" sz="2400" dirty="0" err="1" smtClean="0"/>
              <a:t>Kitchin</a:t>
            </a:r>
            <a:r>
              <a:rPr lang="es-MX" sz="2400" dirty="0" smtClean="0"/>
              <a:t> (1923) y </a:t>
            </a:r>
            <a:r>
              <a:rPr lang="es-MX" sz="2400" dirty="0" err="1" smtClean="0"/>
              <a:t>Frickey</a:t>
            </a:r>
            <a:r>
              <a:rPr lang="es-MX" sz="2400" dirty="0" smtClean="0"/>
              <a:t> (1934).</a:t>
            </a:r>
          </a:p>
          <a:p>
            <a:pPr>
              <a:buFont typeface="Wingdings" pitchFamily="2" charset="2"/>
              <a:buChar char="Ø"/>
            </a:pPr>
            <a:r>
              <a:rPr lang="es-MX" sz="2400" dirty="0" smtClean="0"/>
              <a:t>   Formalización de modelos cíclicos: </a:t>
            </a:r>
          </a:p>
          <a:p>
            <a:pPr>
              <a:buNone/>
            </a:pPr>
            <a:r>
              <a:rPr lang="es-MX" sz="2400" dirty="0" smtClean="0"/>
              <a:t>	</a:t>
            </a:r>
            <a:r>
              <a:rPr lang="es-MX" sz="2400" dirty="0" err="1" smtClean="0"/>
              <a:t>Kuznets</a:t>
            </a:r>
            <a:r>
              <a:rPr lang="es-MX" sz="2400" dirty="0" smtClean="0"/>
              <a:t> (1929); </a:t>
            </a:r>
            <a:r>
              <a:rPr lang="es-MX" sz="2400" dirty="0" err="1" smtClean="0"/>
              <a:t>Frisch</a:t>
            </a:r>
            <a:r>
              <a:rPr lang="es-MX" sz="2400" dirty="0" smtClean="0"/>
              <a:t> (1933); </a:t>
            </a:r>
            <a:r>
              <a:rPr lang="es-MX" sz="2400" dirty="0" err="1" smtClean="0"/>
              <a:t>Samuelson</a:t>
            </a:r>
            <a:r>
              <a:rPr lang="es-MX" sz="2400" dirty="0" smtClean="0"/>
              <a:t> (1939); Kaldor (1940); </a:t>
            </a:r>
            <a:r>
              <a:rPr lang="es-MX" sz="2400" dirty="0" err="1" smtClean="0"/>
              <a:t>Metzler</a:t>
            </a:r>
            <a:r>
              <a:rPr lang="es-MX" sz="2400" dirty="0" smtClean="0"/>
              <a:t> (1941) y </a:t>
            </a:r>
            <a:r>
              <a:rPr lang="es-MX" sz="2400" dirty="0" err="1" smtClean="0"/>
              <a:t>Tinbergen</a:t>
            </a:r>
            <a:r>
              <a:rPr lang="es-MX" sz="2400" dirty="0" smtClean="0"/>
              <a:t> (1939,1940, 1942).</a:t>
            </a:r>
          </a:p>
          <a:p>
            <a:endParaRPr lang="es-MX" sz="2400" dirty="0" smtClean="0"/>
          </a:p>
          <a:p>
            <a:r>
              <a:rPr lang="es-MX" sz="2400" dirty="0" smtClean="0"/>
              <a:t>1950-1960: periodo de “estado estacionario” a nivel intelectual sobre ciclos económicos.</a:t>
            </a:r>
          </a:p>
          <a:p>
            <a:pPr>
              <a:buNone/>
            </a:pPr>
            <a:endParaRPr lang="es-MX" sz="2400" dirty="0" smtClean="0"/>
          </a:p>
          <a:p>
            <a:pPr>
              <a:buNone/>
            </a:pPr>
            <a:r>
              <a:rPr lang="es-MX" dirty="0" smtClean="0"/>
              <a:t>	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>
            <a:normAutofit/>
          </a:bodyPr>
          <a:lstStyle/>
          <a:p>
            <a:pPr marL="45720" indent="0" algn="just"/>
            <a:r>
              <a:rPr lang="es-MX" sz="2200" dirty="0" smtClean="0"/>
              <a:t>1970-1980: década de distinción de ciclos económicos, ciclos de crecimiento y ciclos económicos-políticos, </a:t>
            </a:r>
            <a:r>
              <a:rPr lang="es-MX" sz="2200" dirty="0" err="1" smtClean="0"/>
              <a:t>Nordhaus</a:t>
            </a:r>
            <a:r>
              <a:rPr lang="es-MX" sz="2200" dirty="0" smtClean="0"/>
              <a:t>(1975).</a:t>
            </a:r>
          </a:p>
          <a:p>
            <a:pPr marL="45720" indent="0" algn="just">
              <a:buNone/>
            </a:pPr>
            <a:r>
              <a:rPr lang="es-MX" sz="2200" dirty="0" smtClean="0"/>
              <a:t>Simultáneamente, Lucas (1975) con diferencias notables: Ciclo Económico General (CEG).</a:t>
            </a:r>
          </a:p>
          <a:p>
            <a:pPr marL="45720" indent="0">
              <a:buNone/>
            </a:pPr>
            <a:endParaRPr lang="es-MX" sz="2200" dirty="0" smtClean="0"/>
          </a:p>
          <a:p>
            <a:pPr marL="45720" indent="0"/>
            <a:r>
              <a:rPr lang="es-MX" sz="2200" dirty="0" smtClean="0"/>
              <a:t>A partir de CEG se suscitaron derivaciones con expectativas racionales</a:t>
            </a:r>
            <a:r>
              <a:rPr lang="es-MX" sz="2200" dirty="0" smtClean="0">
                <a:sym typeface="Wingdings" pitchFamily="2" charset="2"/>
              </a:rPr>
              <a:t> Desarrollo de los modelos “RBC”.</a:t>
            </a:r>
            <a:endParaRPr lang="es-MX" sz="2200" dirty="0" smtClean="0"/>
          </a:p>
          <a:p>
            <a:pPr marL="45720" indent="0">
              <a:buNone/>
            </a:pPr>
            <a:r>
              <a:rPr lang="es-MX" sz="2200" dirty="0" smtClean="0"/>
              <a:t>	</a:t>
            </a:r>
            <a:r>
              <a:rPr lang="es-MX" sz="2200" dirty="0" err="1" smtClean="0"/>
              <a:t>Kydland</a:t>
            </a:r>
            <a:r>
              <a:rPr lang="es-MX" sz="2200" dirty="0" smtClean="0"/>
              <a:t>-Prescott (1982): prototipo RBC</a:t>
            </a:r>
          </a:p>
          <a:p>
            <a:pPr marL="45720" indent="0">
              <a:buNone/>
            </a:pPr>
            <a:r>
              <a:rPr lang="es-MX" sz="2200" dirty="0" smtClean="0"/>
              <a:t>	Long y Plosser (1983). </a:t>
            </a:r>
          </a:p>
          <a:p>
            <a:pPr marL="45720" indent="0">
              <a:buNone/>
            </a:pPr>
            <a:endParaRPr lang="es-MX" sz="2200" dirty="0" smtClean="0"/>
          </a:p>
          <a:p>
            <a:pPr marL="45720" indent="0"/>
            <a:r>
              <a:rPr lang="es-MX" sz="2200" dirty="0" smtClean="0"/>
              <a:t>1980-1990: especial interés en la descomposición de series temporales: ciclo-tendencia. Harvey (1985) y;</a:t>
            </a:r>
          </a:p>
          <a:p>
            <a:pPr marL="45720" indent="0"/>
            <a:r>
              <a:rPr lang="es-MX" sz="2200" dirty="0" smtClean="0"/>
              <a:t> </a:t>
            </a:r>
            <a:r>
              <a:rPr lang="es-MX" sz="2200" dirty="0" err="1" smtClean="0"/>
              <a:t>Hodrick</a:t>
            </a:r>
            <a:r>
              <a:rPr lang="es-MX" sz="2200" dirty="0" smtClean="0"/>
              <a:t>-Prescott (1997). Amplio uso en modelos RBC.</a:t>
            </a:r>
          </a:p>
          <a:p>
            <a:pPr marL="45720" indent="0">
              <a:buNone/>
            </a:pPr>
            <a:endParaRPr lang="es-MX" dirty="0" smtClean="0"/>
          </a:p>
          <a:p>
            <a:pPr marL="502920" indent="-457200" algn="just">
              <a:buNone/>
            </a:pPr>
            <a:endParaRPr lang="es-MX" sz="3800" dirty="0" smtClean="0"/>
          </a:p>
          <a:p>
            <a:pPr marL="45720" indent="0">
              <a:buNone/>
            </a:pPr>
            <a:endParaRPr lang="es-MX" dirty="0" smtClean="0"/>
          </a:p>
          <a:p>
            <a:pPr marL="45720" indent="0">
              <a:buNone/>
            </a:pPr>
            <a:endParaRPr lang="es-MX" dirty="0" smtClean="0"/>
          </a:p>
          <a:p>
            <a:pPr marL="45720" indent="0">
              <a:buNone/>
            </a:pPr>
            <a:endParaRPr lang="es-MX" dirty="0" smtClean="0"/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/>
          <a:lstStyle/>
          <a:p>
            <a:pPr>
              <a:buNone/>
            </a:pP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Definición de serie de tiempo</a:t>
            </a:r>
            <a:endParaRPr 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es-MX" sz="2000" i="1" dirty="0" smtClean="0"/>
              <a:t>Sea 		</a:t>
            </a:r>
            <a:r>
              <a:rPr lang="es-MX" sz="2000" i="1" dirty="0" smtClean="0"/>
              <a:t>  un espacio de probabilidad.</a:t>
            </a:r>
            <a:endParaRPr lang="es-MX" sz="2000" i="1" dirty="0" smtClean="0"/>
          </a:p>
          <a:p>
            <a:pPr algn="just">
              <a:buNone/>
            </a:pPr>
            <a:r>
              <a:rPr lang="es-MX" sz="2000" i="1" dirty="0" smtClean="0"/>
              <a:t> “y” variable aleatoria, función real definida en     tal que para cada número real “a”:</a:t>
            </a:r>
          </a:p>
          <a:p>
            <a:pPr>
              <a:buNone/>
            </a:pPr>
            <a:endParaRPr lang="es-MX" sz="2000" i="1" dirty="0" smtClean="0"/>
          </a:p>
          <a:p>
            <a:pPr>
              <a:buNone/>
            </a:pPr>
            <a:r>
              <a:rPr lang="es-MX" sz="2000" dirty="0" smtClean="0"/>
              <a:t>Así, para cada “</a:t>
            </a:r>
            <a:r>
              <a:rPr lang="es-MX" sz="2000" i="1" dirty="0" smtClean="0"/>
              <a:t>a</a:t>
            </a:r>
            <a:r>
              <a:rPr lang="es-MX" sz="2000" dirty="0" smtClean="0"/>
              <a:t>”:</a:t>
            </a:r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 marL="0" indent="0" algn="just">
              <a:buNone/>
            </a:pPr>
            <a:r>
              <a:rPr lang="es-MX" sz="2000" i="1" dirty="0" smtClean="0"/>
              <a:t>Ergo, un vector aleatorio o vector de variables aleatorias de dimensión K es una función “y” de     en el espacio euclidiano </a:t>
            </a:r>
            <a:r>
              <a:rPr lang="es-MX" sz="2000" b="1" i="1" dirty="0" err="1" smtClean="0"/>
              <a:t>R</a:t>
            </a:r>
            <a:r>
              <a:rPr lang="es-MX" sz="2000" b="1" i="1" baseline="30000" dirty="0" err="1" smtClean="0"/>
              <a:t>k</a:t>
            </a:r>
            <a:endParaRPr lang="es-MX" sz="2000" b="1" i="1" dirty="0" smtClean="0"/>
          </a:p>
          <a:p>
            <a:pPr>
              <a:buNone/>
            </a:pPr>
            <a:endParaRPr lang="es-MX" i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6</a:t>
            </a:fld>
            <a:endParaRPr lang="es-MX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043608" y="980728"/>
          <a:ext cx="1440160" cy="396238"/>
        </p:xfrm>
        <a:graphic>
          <a:graphicData uri="http://schemas.openxmlformats.org/presentationml/2006/ole">
            <p:oleObj spid="_x0000_s2051" name="Ecuación" r:id="rId4" imgW="571320" imgH="20304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6300192" y="1268760"/>
          <a:ext cx="360040" cy="418748"/>
        </p:xfrm>
        <a:graphic>
          <a:graphicData uri="http://schemas.openxmlformats.org/presentationml/2006/ole">
            <p:oleObj spid="_x0000_s2053" name="Ecuación" r:id="rId5" imgW="164880" imgH="164880" progId="Equation.3">
              <p:embed/>
            </p:oleObj>
          </a:graphicData>
        </a:graphic>
      </p:graphicFrame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475656" y="1916633"/>
          <a:ext cx="4192587" cy="576263"/>
        </p:xfrm>
        <a:graphic>
          <a:graphicData uri="http://schemas.openxmlformats.org/presentationml/2006/ole">
            <p:oleObj spid="_x0000_s2054" name="Ecuación" r:id="rId6" imgW="1663560" imgH="228600" progId="Equation.3">
              <p:embed/>
            </p:oleObj>
          </a:graphicData>
        </a:graphic>
      </p:graphicFrame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2339752" y="2780928"/>
          <a:ext cx="2304256" cy="1202221"/>
        </p:xfrm>
        <a:graphic>
          <a:graphicData uri="http://schemas.openxmlformats.org/presentationml/2006/ole">
            <p:oleObj spid="_x0000_s2056" name="Ecuación" r:id="rId7" imgW="876300" imgH="457200" progId="Equation.3">
              <p:embed/>
            </p:oleObj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5220072" y="4149080"/>
          <a:ext cx="360362" cy="419100"/>
        </p:xfrm>
        <a:graphic>
          <a:graphicData uri="http://schemas.openxmlformats.org/presentationml/2006/ole">
            <p:oleObj spid="_x0000_s2058" name="Ecuación" r:id="rId8" imgW="164880" imgH="164880" progId="Equation.3">
              <p:embed/>
            </p:oleObj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1912590" y="4880570"/>
          <a:ext cx="4819650" cy="1428750"/>
        </p:xfrm>
        <a:graphic>
          <a:graphicData uri="http://schemas.openxmlformats.org/presentationml/2006/ole">
            <p:oleObj spid="_x0000_s2059" name="Ecuación" r:id="rId9" imgW="2413000" imgH="6985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/>
          <a:lstStyle/>
          <a:p>
            <a:pPr>
              <a:buNone/>
            </a:pPr>
            <a:endParaRPr lang="es-MX" dirty="0" smtClean="0"/>
          </a:p>
          <a:p>
            <a:pPr algn="ctr">
              <a:buNone/>
            </a:pPr>
            <a:r>
              <a:rPr lang="es-MX" sz="1200" i="1" dirty="0" smtClean="0"/>
              <a:t>Función  de distribución de y</a:t>
            </a:r>
          </a:p>
          <a:p>
            <a:pPr>
              <a:buNone/>
            </a:pPr>
            <a:endParaRPr lang="es-MX" i="1" dirty="0" smtClean="0"/>
          </a:p>
          <a:p>
            <a:pPr marL="0" indent="0" algn="just">
              <a:buNone/>
            </a:pPr>
            <a:r>
              <a:rPr lang="es-MX" sz="2000" i="1" dirty="0" smtClean="0"/>
              <a:t>Si suponemos un conjunto índice Z que contenga números enteros no negativos, un proceso estocástico discreto es una función real:</a:t>
            </a:r>
          </a:p>
          <a:p>
            <a:pPr marL="0" indent="0" algn="just">
              <a:buNone/>
            </a:pPr>
            <a:endParaRPr lang="es-MX" sz="2000" i="1" dirty="0" smtClean="0"/>
          </a:p>
          <a:p>
            <a:pPr marL="0" indent="0" algn="just">
              <a:buNone/>
            </a:pPr>
            <a:endParaRPr lang="es-MX" sz="2000" i="1" dirty="0" smtClean="0"/>
          </a:p>
          <a:p>
            <a:pPr marL="0" indent="0" algn="just">
              <a:buNone/>
            </a:pPr>
            <a:endParaRPr lang="es-MX" sz="2000" i="1" dirty="0" smtClean="0"/>
          </a:p>
          <a:p>
            <a:pPr marL="0" indent="0" algn="just">
              <a:buNone/>
            </a:pPr>
            <a:r>
              <a:rPr lang="es-MX" sz="2000" i="1" dirty="0" smtClean="0"/>
              <a:t>Generalmente, la variable aleatoria correspondiente a “t” se denota como {y</a:t>
            </a:r>
            <a:r>
              <a:rPr lang="es-MX" sz="2000" i="1" baseline="-25000" dirty="0" smtClean="0"/>
              <a:t>t</a:t>
            </a:r>
            <a:r>
              <a:rPr lang="es-MX" sz="2000" i="1" dirty="0" smtClean="0"/>
              <a:t>}.</a:t>
            </a:r>
          </a:p>
          <a:p>
            <a:pPr marL="0" indent="0" algn="just">
              <a:buNone/>
            </a:pPr>
            <a:endParaRPr lang="es-MX" sz="2000" i="1" dirty="0" smtClean="0"/>
          </a:p>
          <a:p>
            <a:pPr marL="0" indent="0" algn="just">
              <a:buNone/>
            </a:pPr>
            <a:r>
              <a:rPr lang="es-MX" sz="2000" i="1" dirty="0" smtClean="0"/>
              <a:t>Finalmente, una serie de tiempo se define como una realización subyacente al proceso estocástico discreto y cuya indización se ordena a una frecuencia equidistante. </a:t>
            </a:r>
          </a:p>
          <a:p>
            <a:pPr marL="0" indent="0" algn="just">
              <a:buNone/>
            </a:pPr>
            <a:endParaRPr lang="es-MX" sz="2000" i="1" dirty="0" smtClean="0"/>
          </a:p>
          <a:p>
            <a:pPr marL="0" indent="0" algn="just">
              <a:buNone/>
            </a:pPr>
            <a:endParaRPr lang="es-MX" sz="2000" i="1" dirty="0" smtClean="0"/>
          </a:p>
          <a:p>
            <a:pPr marL="0" indent="0" algn="just">
              <a:buNone/>
            </a:pPr>
            <a:endParaRPr lang="es-MX" sz="2000" i="1" dirty="0" smtClean="0"/>
          </a:p>
          <a:p>
            <a:pPr marL="0" indent="0" algn="just">
              <a:buNone/>
            </a:pPr>
            <a:endParaRPr lang="es-MX" sz="2000" i="1" dirty="0" smtClean="0"/>
          </a:p>
          <a:p>
            <a:pPr marL="0" indent="0" algn="just">
              <a:buNone/>
            </a:pPr>
            <a:endParaRPr lang="es-MX" sz="2000" i="1" dirty="0" smtClean="0"/>
          </a:p>
          <a:p>
            <a:pPr>
              <a:buNone/>
            </a:pPr>
            <a:endParaRPr lang="es-MX" i="1" dirty="0" smtClean="0"/>
          </a:p>
          <a:p>
            <a:pPr>
              <a:buNone/>
            </a:pPr>
            <a:endParaRPr lang="es-MX" i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7</a:t>
            </a:fld>
            <a:endParaRPr lang="es-MX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971600" y="404664"/>
          <a:ext cx="1992220" cy="1010140"/>
        </p:xfrm>
        <a:graphic>
          <a:graphicData uri="http://schemas.openxmlformats.org/presentationml/2006/ole">
            <p:oleObj spid="_x0000_s27652" name="Ecuación" r:id="rId4" imgW="901440" imgH="457200" progId="Equation.3">
              <p:embed/>
            </p:oleObj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2411760" y="2996952"/>
          <a:ext cx="2556284" cy="576064"/>
        </p:xfrm>
        <a:graphic>
          <a:graphicData uri="http://schemas.openxmlformats.org/presentationml/2006/ole">
            <p:oleObj spid="_x0000_s27653" name="Ecuación" r:id="rId5" imgW="901440" imgH="203040" progId="Equation.3">
              <p:embed/>
            </p:oleObj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2411760" y="2420888"/>
          <a:ext cx="2304256" cy="585208"/>
        </p:xfrm>
        <a:graphic>
          <a:graphicData uri="http://schemas.openxmlformats.org/presentationml/2006/ole">
            <p:oleObj spid="_x0000_s27654" name="Ecuación" r:id="rId6" imgW="7999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7376" y="-459432"/>
            <a:ext cx="7239000" cy="1143000"/>
          </a:xfrm>
        </p:spPr>
        <p:txBody>
          <a:bodyPr>
            <a:normAutofit/>
          </a:bodyPr>
          <a:lstStyle/>
          <a:p>
            <a:r>
              <a:rPr lang="es-MX" sz="2400" cap="none" dirty="0" smtClean="0"/>
              <a:t>Componentes clásicos de una serie de tiempo.</a:t>
            </a:r>
            <a:endParaRPr lang="es-MX" sz="2400" cap="non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24744"/>
            <a:ext cx="7239000" cy="4846320"/>
          </a:xfrm>
        </p:spPr>
        <p:txBody>
          <a:bodyPr>
            <a:normAutofit lnSpcReduction="10000"/>
          </a:bodyPr>
          <a:lstStyle/>
          <a:p>
            <a:r>
              <a:rPr lang="es-MX" sz="2000" dirty="0" err="1" smtClean="0"/>
              <a:t>Persons</a:t>
            </a:r>
            <a:r>
              <a:rPr lang="es-MX" sz="2000" dirty="0" smtClean="0"/>
              <a:t> (1919) identificó 4 componentes de las series de tiempo:</a:t>
            </a:r>
          </a:p>
          <a:p>
            <a:endParaRPr lang="es-MX" sz="2000" dirty="0" smtClean="0"/>
          </a:p>
          <a:p>
            <a:pPr marL="514350" indent="-514350">
              <a:buFont typeface="+mj-lt"/>
              <a:buAutoNum type="arabicParenR"/>
            </a:pPr>
            <a:r>
              <a:rPr lang="es-MX" sz="2000" dirty="0" smtClean="0"/>
              <a:t>Un desarrollo de largo plazo (tendencia).</a:t>
            </a:r>
          </a:p>
          <a:p>
            <a:pPr marL="514350" indent="-514350">
              <a:buFont typeface="+mj-lt"/>
              <a:buAutoNum type="arabicParenR"/>
            </a:pPr>
            <a:endParaRPr lang="es-MX" sz="2000" dirty="0" smtClean="0"/>
          </a:p>
          <a:p>
            <a:pPr marL="514350" indent="-514350">
              <a:buFont typeface="+mj-lt"/>
              <a:buAutoNum type="arabicParenR"/>
            </a:pPr>
            <a:r>
              <a:rPr lang="es-MX" sz="2000" dirty="0" smtClean="0"/>
              <a:t>Un componente cíclico con periodos superiores a </a:t>
            </a:r>
            <a:r>
              <a:rPr lang="es-MX" sz="2000" i="1" dirty="0" smtClean="0"/>
              <a:t>t+1 </a:t>
            </a:r>
            <a:r>
              <a:rPr lang="es-MX" sz="2000" dirty="0" smtClean="0"/>
              <a:t>(ciclo).</a:t>
            </a:r>
          </a:p>
          <a:p>
            <a:pPr marL="514350" indent="-514350">
              <a:buFont typeface="+mj-lt"/>
              <a:buAutoNum type="arabicParenR"/>
            </a:pPr>
            <a:endParaRPr lang="es-MX" sz="2000" dirty="0" smtClean="0"/>
          </a:p>
          <a:p>
            <a:pPr marL="514350" indent="-514350">
              <a:buFont typeface="+mj-lt"/>
              <a:buAutoNum type="arabicParenR"/>
            </a:pPr>
            <a:r>
              <a:rPr lang="es-MX" sz="2000" dirty="0" smtClean="0"/>
              <a:t>Un componente que contiene fluctuaciones ascendentes y descendentes dentro de un año (ciclo estacional/estacionalidad).</a:t>
            </a:r>
          </a:p>
          <a:p>
            <a:pPr marL="514350" indent="-514350">
              <a:buFont typeface="+mj-lt"/>
              <a:buAutoNum type="arabicParenR"/>
            </a:pPr>
            <a:endParaRPr lang="es-MX" sz="2000" dirty="0" smtClean="0"/>
          </a:p>
          <a:p>
            <a:pPr marL="514350" indent="-514350">
              <a:buFont typeface="+mj-lt"/>
              <a:buAutoNum type="arabicParenR"/>
            </a:pPr>
            <a:r>
              <a:rPr lang="es-MX" sz="2000" dirty="0" smtClean="0"/>
              <a:t>Un componente con movimientos excluidos en 1), 2) y 3). (residual/irregular).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269776"/>
            <a:ext cx="8136904" cy="1143000"/>
          </a:xfrm>
        </p:spPr>
        <p:txBody>
          <a:bodyPr>
            <a:normAutofit fontScale="90000"/>
          </a:bodyPr>
          <a:lstStyle/>
          <a:p>
            <a:r>
              <a:rPr lang="es-MX" cap="none" dirty="0" smtClean="0"/>
              <a:t/>
            </a:r>
            <a:br>
              <a:rPr lang="es-MX" cap="none" dirty="0" smtClean="0"/>
            </a:br>
            <a:r>
              <a:rPr lang="es-MX" cap="none" dirty="0" smtClean="0"/>
              <a:t/>
            </a:r>
            <a:br>
              <a:rPr lang="es-MX" cap="none" dirty="0" smtClean="0"/>
            </a:br>
            <a:r>
              <a:rPr lang="es-MX" sz="3600" cap="none" dirty="0" smtClean="0"/>
              <a:t>El filtro </a:t>
            </a:r>
            <a:r>
              <a:rPr lang="es-MX" sz="3600" cap="none" dirty="0" err="1" smtClean="0"/>
              <a:t>Hodrick</a:t>
            </a:r>
            <a:r>
              <a:rPr lang="es-MX" sz="3600" cap="none" dirty="0" smtClean="0"/>
              <a:t>-Prescott (H-P) y críticas al parámetro de suavización (</a:t>
            </a:r>
            <a:r>
              <a:rPr lang="el-GR" sz="3600" cap="none" dirty="0" smtClean="0"/>
              <a:t>λ</a:t>
            </a:r>
            <a:r>
              <a:rPr lang="es-MX" sz="3600" cap="none" dirty="0" smtClean="0"/>
              <a:t>)</a:t>
            </a:r>
            <a:endParaRPr lang="es-MX" cap="non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607016"/>
            <a:ext cx="7239000" cy="4846320"/>
          </a:xfrm>
        </p:spPr>
        <p:txBody>
          <a:bodyPr>
            <a:normAutofit/>
          </a:bodyPr>
          <a:lstStyle/>
          <a:p>
            <a:pPr algn="just"/>
            <a:r>
              <a:rPr lang="es-MX" sz="2000" dirty="0" smtClean="0"/>
              <a:t>Definen una serie de tiempo y</a:t>
            </a:r>
            <a:r>
              <a:rPr lang="es-MX" sz="2000" baseline="-25000" dirty="0" smtClean="0"/>
              <a:t>t</a:t>
            </a:r>
            <a:r>
              <a:rPr lang="es-MX" sz="2000" dirty="0" smtClean="0"/>
              <a:t> como la suma de un componente de “crecimiento”  y un componente cíclico:</a:t>
            </a:r>
          </a:p>
          <a:p>
            <a:pPr algn="just"/>
            <a:endParaRPr lang="es-MX" sz="2000" dirty="0" smtClean="0"/>
          </a:p>
          <a:p>
            <a:pPr algn="just"/>
            <a:endParaRPr lang="es-MX" sz="2000" dirty="0" smtClean="0"/>
          </a:p>
          <a:p>
            <a:pPr algn="just"/>
            <a:r>
              <a:rPr lang="es-MX" sz="2000" dirty="0" smtClean="0"/>
              <a:t>Proceso de optimización particular: minimizar la varianza del componente cíclico y la varianza de la segunda diferencia del componente de “tendencia”.</a:t>
            </a:r>
          </a:p>
          <a:p>
            <a:pPr algn="just"/>
            <a:endParaRPr lang="es-MX" sz="2000" dirty="0" smtClean="0"/>
          </a:p>
          <a:p>
            <a:pPr algn="just"/>
            <a:endParaRPr lang="es-MX" sz="2000" dirty="0" smtClean="0"/>
          </a:p>
          <a:p>
            <a:pPr algn="just"/>
            <a:endParaRPr lang="es-MX" sz="2000" dirty="0" smtClean="0"/>
          </a:p>
          <a:p>
            <a:pPr algn="just"/>
            <a:r>
              <a:rPr lang="es-MX" sz="2000" dirty="0" smtClean="0"/>
              <a:t>Factor de suavizado: </a:t>
            </a:r>
            <a:r>
              <a:rPr lang="el-GR" sz="2000" dirty="0" smtClean="0"/>
              <a:t>λ</a:t>
            </a:r>
            <a:endParaRPr lang="es-MX" sz="2000" dirty="0" smtClean="0"/>
          </a:p>
          <a:p>
            <a:pPr algn="just"/>
            <a:endParaRPr lang="es-MX" sz="2000" dirty="0" smtClean="0"/>
          </a:p>
          <a:p>
            <a:pPr algn="just"/>
            <a:endParaRPr lang="es-MX" sz="20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9</a:t>
            </a:fld>
            <a:endParaRPr lang="es-MX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41985" name="Object 1"/>
          <p:cNvGraphicFramePr>
            <a:graphicFrameLocks noChangeAspect="1"/>
          </p:cNvGraphicFramePr>
          <p:nvPr/>
        </p:nvGraphicFramePr>
        <p:xfrm>
          <a:off x="1651000" y="2349500"/>
          <a:ext cx="4519613" cy="574675"/>
        </p:xfrm>
        <a:graphic>
          <a:graphicData uri="http://schemas.openxmlformats.org/presentationml/2006/ole">
            <p:oleObj spid="_x0000_s41985" name="Ecuación" r:id="rId4" imgW="1790640" imgH="228600" progId="Equation.3">
              <p:embed/>
            </p:oleObj>
          </a:graphicData>
        </a:graphic>
      </p:graphicFrame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1187624" y="4149080"/>
          <a:ext cx="5228053" cy="936104"/>
        </p:xfrm>
        <a:graphic>
          <a:graphicData uri="http://schemas.openxmlformats.org/presentationml/2006/ole">
            <p:oleObj spid="_x0000_s41987" name="Ecuación" r:id="rId5" imgW="2819400" imgH="508000" progId="Equation.3">
              <p:embed/>
            </p:oleObj>
          </a:graphicData>
        </a:graphic>
      </p:graphicFrame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3635896" y="5301208"/>
          <a:ext cx="1080120" cy="997034"/>
        </p:xfrm>
        <a:graphic>
          <a:graphicData uri="http://schemas.openxmlformats.org/presentationml/2006/ole">
            <p:oleObj spid="_x0000_s41989" name="Ecuación" r:id="rId6" imgW="495085" imgH="457002" progId="Equation.3">
              <p:embed/>
            </p:oleObj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395536" y="6237312"/>
            <a:ext cx="7128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i="1" dirty="0" smtClean="0"/>
              <a:t>Fuente: Elaboración propia con base en </a:t>
            </a:r>
            <a:r>
              <a:rPr lang="es-MX" sz="1600" i="1" dirty="0" err="1" smtClean="0"/>
              <a:t>Hodrick</a:t>
            </a:r>
            <a:r>
              <a:rPr lang="es-MX" sz="1600" i="1" dirty="0" smtClean="0"/>
              <a:t> y Prescott (1997).</a:t>
            </a:r>
            <a:endParaRPr lang="es-MX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Montaña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1415</TotalTime>
  <Words>1644</Words>
  <Application>Microsoft Office PowerPoint</Application>
  <PresentationFormat>Presentación en pantalla (4:3)</PresentationFormat>
  <Paragraphs>280</Paragraphs>
  <Slides>19</Slides>
  <Notes>19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2" baseType="lpstr">
      <vt:lpstr>Opulento</vt:lpstr>
      <vt:lpstr>Ecuación</vt:lpstr>
      <vt:lpstr>Microsoft Editor de ecuaciones 3.0</vt:lpstr>
      <vt:lpstr>       Universidad nacional autónoma de méxico  facultad de economía  4° Encuentro de Usuarios de Stata en México  (EUSMEX 2013)  </vt:lpstr>
      <vt:lpstr>Directrices de la exposición</vt:lpstr>
      <vt:lpstr>Diapositiva 3</vt:lpstr>
      <vt:lpstr>Series de tiempo: retrospectiva, definición y componentes.</vt:lpstr>
      <vt:lpstr>Diapositiva 5</vt:lpstr>
      <vt:lpstr>Diapositiva 6</vt:lpstr>
      <vt:lpstr>Diapositiva 7</vt:lpstr>
      <vt:lpstr>Componentes clásicos de una serie de tiempo.</vt:lpstr>
      <vt:lpstr>  El filtro Hodrick-Prescott (H-P) y críticas al parámetro de suavización (λ)</vt:lpstr>
      <vt:lpstr>Diapositiva 10</vt:lpstr>
      <vt:lpstr>Propuesta, simulación y evidencia empírica.</vt:lpstr>
      <vt:lpstr>Diapositiva 12</vt:lpstr>
      <vt:lpstr>Diapositiva 13</vt:lpstr>
      <vt:lpstr>Diapositiva 14</vt:lpstr>
      <vt:lpstr>Diapositiva 15</vt:lpstr>
      <vt:lpstr>Evidencia empírica</vt:lpstr>
      <vt:lpstr>Diapositiva 17</vt:lpstr>
      <vt:lpstr>Referencias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MIGUEL ANGEL</dc:creator>
  <cp:lastModifiedBy>MIGUEL ANGEL</cp:lastModifiedBy>
  <cp:revision>20</cp:revision>
  <dcterms:created xsi:type="dcterms:W3CDTF">2013-02-20T14:20:45Z</dcterms:created>
  <dcterms:modified xsi:type="dcterms:W3CDTF">2013-05-02T19:58:46Z</dcterms:modified>
</cp:coreProperties>
</file>