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1"/>
  </p:notesMasterIdLst>
  <p:sldIdLst>
    <p:sldId id="256" r:id="rId2"/>
    <p:sldId id="257" r:id="rId3"/>
    <p:sldId id="261" r:id="rId4"/>
    <p:sldId id="260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EB902F-0800-415A-A34E-9C35DFB21F82}" type="datetimeFigureOut">
              <a:rPr lang="es-MX" smtClean="0"/>
              <a:pPr/>
              <a:t>02/05/2013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1056F-C28E-481E-B90A-21E9781285A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10</a:t>
            </a:fld>
            <a:endParaRPr lang="es-MX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11</a:t>
            </a:fld>
            <a:endParaRPr lang="es-MX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12</a:t>
            </a:fld>
            <a:endParaRPr lang="es-MX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13</a:t>
            </a:fld>
            <a:endParaRPr lang="es-MX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14</a:t>
            </a:fld>
            <a:endParaRPr lang="es-MX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15</a:t>
            </a:fld>
            <a:endParaRPr lang="es-MX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16</a:t>
            </a:fld>
            <a:endParaRPr lang="es-MX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17</a:t>
            </a:fld>
            <a:endParaRPr lang="es-MX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18</a:t>
            </a:fld>
            <a:endParaRPr lang="es-MX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19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8</a:t>
            </a:fld>
            <a:endParaRPr lang="es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1056F-C28E-481E-B90A-21E9781285A9}" type="slidenum">
              <a:rPr lang="es-MX" smtClean="0"/>
              <a:pPr/>
              <a:t>9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E953476-AD7A-4AAA-8EF4-8A30DA85792C}" type="datetime1">
              <a:rPr lang="es-MX" smtClean="0"/>
              <a:t>02/05/2013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255765B-6AA0-4C36-872D-16DFF7EC04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04A940-9E07-4A37-8003-20256CCE6E48}" type="datetime1">
              <a:rPr lang="es-MX" smtClean="0"/>
              <a:t>02/05/2013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5765B-6AA0-4C36-872D-16DFF7EC04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CB37C84-3FEE-4AB4-A751-76D007680E96}" type="datetime1">
              <a:rPr lang="es-MX" smtClean="0"/>
              <a:t>02/05/2013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255765B-6AA0-4C36-872D-16DFF7EC04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50EAC7-77AA-4E52-AD70-3961C6FD87A6}" type="datetime1">
              <a:rPr lang="es-MX" smtClean="0"/>
              <a:t>02/05/2013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5765B-6AA0-4C36-872D-16DFF7EC04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466A9D-E64C-4CE9-8850-0EBABAA48BBF}" type="datetime1">
              <a:rPr lang="es-MX" smtClean="0"/>
              <a:t>02/05/2013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255765B-6AA0-4C36-872D-16DFF7EC04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DAC5A1-B174-47FE-9864-DF89F0CDF5F8}" type="datetime1">
              <a:rPr lang="es-MX" smtClean="0"/>
              <a:t>02/05/2013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5765B-6AA0-4C36-872D-16DFF7EC04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2314E3-3876-47F4-AF06-3469AE598A96}" type="datetime1">
              <a:rPr lang="es-MX" smtClean="0"/>
              <a:t>02/05/2013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5765B-6AA0-4C36-872D-16DFF7EC04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8A04A0-28DA-4E16-966A-73A0CB462F1C}" type="datetime1">
              <a:rPr lang="es-MX" smtClean="0"/>
              <a:t>02/05/2013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5765B-6AA0-4C36-872D-16DFF7EC04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084587E-7C37-4DD3-BF0D-F8B523CBC033}" type="datetime1">
              <a:rPr lang="es-MX" smtClean="0"/>
              <a:t>02/05/2013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5765B-6AA0-4C36-872D-16DFF7EC04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D1708C-9A32-40E2-9A43-92BFF858C1A0}" type="datetime1">
              <a:rPr lang="es-MX" smtClean="0"/>
              <a:t>02/05/2013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5765B-6AA0-4C36-872D-16DFF7EC04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E552BD-0768-468F-B673-75DA1F5767E2}" type="datetime1">
              <a:rPr lang="es-MX" smtClean="0"/>
              <a:t>02/05/2013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5765B-6AA0-4C36-872D-16DFF7EC04E0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EC8B30F-B931-4F9C-B004-C49AA375AD0E}" type="datetime1">
              <a:rPr lang="es-MX" smtClean="0"/>
              <a:t>02/05/2013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r>
              <a:rPr lang="es-MX" smtClean="0"/>
              <a:t>Miguel Ángel Ramírez Hernández</a:t>
            </a:r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255765B-6AA0-4C36-872D-16DFF7EC04E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mx/imgres?imgurl=http://www.exergia.com.mx/imagenes/unam.jpg&amp;imgrefurl=http://www.exergia.com.mx/english/sites.html&amp;usg=__OeBC69Z2_8D-x96b2jDe4qsyRmk=&amp;h=1337&amp;w=1191&amp;sz=387&amp;hl=es&amp;start=3&amp;um=1&amp;tbnid=4X3lL5qc64R0SM:&amp;tbnh=150&amp;tbnw=134&amp;prev=/images?q=unam&amp;um=1&amp;hl=es&amp;rlz=1T4DAMX_esMX306MX306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images.google.com.mx/imgres?imgurl=http://html.rincondelvago.com/000123954.png&amp;imgrefurl=http://html.rincondelvago.com/consumidor_comportamiento_11.html&amp;usg=___rjP5LHBzACp9SR6YuWDxzecywM=&amp;h=553&amp;w=453&amp;sz=7&amp;hl=es&amp;start=1&amp;um=1&amp;tbnid=lEznMauo3UoEnM:&amp;tbnh=133&amp;tbnw=109&amp;prev=/images?q=facultad+de+economia&amp;um=1&amp;hl=es&amp;rlz=1T4DAMX_esMX306MX306&amp;sa=N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20528" y="-458896"/>
            <a:ext cx="6804000" cy="4824000"/>
          </a:xfrm>
        </p:spPr>
        <p:txBody>
          <a:bodyPr/>
          <a:lstStyle/>
          <a:p>
            <a:pPr algn="ctr"/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n-US" sz="2800" dirty="0" smtClean="0"/>
              <a:t> National Autonomous University of Mexico </a:t>
            </a:r>
            <a:r>
              <a:rPr lang="es-MX" sz="2800" dirty="0" smtClean="0"/>
              <a:t/>
            </a:r>
            <a:br>
              <a:rPr lang="es-MX" sz="2800" dirty="0" smtClean="0"/>
            </a:br>
            <a:r>
              <a:rPr lang="es-MX" sz="2800" dirty="0" smtClean="0"/>
              <a:t/>
            </a:r>
            <a:br>
              <a:rPr lang="es-MX" sz="2800" dirty="0" smtClean="0"/>
            </a:br>
            <a:r>
              <a:rPr lang="es-MX" sz="2800" dirty="0" err="1" smtClean="0"/>
              <a:t>f</a:t>
            </a:r>
            <a:r>
              <a:rPr lang="es-MX" sz="2800" cap="none" dirty="0" err="1" smtClean="0"/>
              <a:t>aculty</a:t>
            </a:r>
            <a:r>
              <a:rPr lang="es-MX" sz="2800" cap="none" dirty="0" smtClean="0"/>
              <a:t> of </a:t>
            </a:r>
            <a:r>
              <a:rPr lang="es-MX" sz="2800" cap="none" dirty="0" err="1" smtClean="0"/>
              <a:t>Economics</a:t>
            </a:r>
            <a:r>
              <a:rPr lang="es-MX" sz="2800" cap="none" dirty="0" smtClean="0"/>
              <a:t/>
            </a:r>
            <a:br>
              <a:rPr lang="es-MX" sz="2800" cap="none" dirty="0" smtClean="0"/>
            </a:br>
            <a:r>
              <a:rPr lang="es-MX" sz="2800" dirty="0" smtClean="0"/>
              <a:t/>
            </a:r>
            <a:br>
              <a:rPr lang="es-MX" sz="2800" dirty="0" smtClean="0"/>
            </a:br>
            <a:r>
              <a:rPr lang="en-US" sz="2800" dirty="0" smtClean="0"/>
              <a:t> </a:t>
            </a:r>
            <a:r>
              <a:rPr lang="en-US" sz="2800" cap="none" dirty="0" smtClean="0"/>
              <a:t>2013 Mexican </a:t>
            </a:r>
            <a:r>
              <a:rPr lang="en-US" sz="2800" cap="none" dirty="0" err="1" smtClean="0"/>
              <a:t>Stata</a:t>
            </a:r>
            <a:r>
              <a:rPr lang="en-US" sz="2800" cap="none" dirty="0" smtClean="0"/>
              <a:t> Users Group Meeting</a:t>
            </a:r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 smtClean="0"/>
              <a:t/>
            </a:r>
            <a:br>
              <a:rPr lang="es-MX" sz="4000" dirty="0" smtClean="0"/>
            </a:br>
            <a:endParaRPr lang="es-MX" sz="4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20512" y="4005064"/>
            <a:ext cx="6660000" cy="1116000"/>
          </a:xfrm>
        </p:spPr>
        <p:txBody>
          <a:bodyPr>
            <a:normAutofit/>
          </a:bodyPr>
          <a:lstStyle/>
          <a:p>
            <a:pPr algn="ctr"/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2400" b="1" dirty="0" smtClean="0"/>
              <a:t>The alternative of a smoother parameter in the </a:t>
            </a:r>
            <a:r>
              <a:rPr lang="en-US" sz="2400" b="1" dirty="0" err="1" smtClean="0"/>
              <a:t>Hodrick</a:t>
            </a:r>
            <a:r>
              <a:rPr lang="en-US" sz="2400" b="1" dirty="0" smtClean="0"/>
              <a:t>-Prescott filter</a:t>
            </a:r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</p:txBody>
      </p:sp>
      <p:pic>
        <p:nvPicPr>
          <p:cNvPr id="7" name="6 Imagen" descr="http://tbn1.google.com/images?q=tbn:4X3lL5qc64R0SM:http://www.exergia.com.mx/imagenes/unam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60808"/>
            <a:ext cx="1260000" cy="14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http://tbn3.google.com/images?q=tbn:lEznMauo3UoEnM:http://html.rincondelvago.com/000123954.pn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5656" y="4653296"/>
            <a:ext cx="1260000" cy="14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2 Subtítulo"/>
          <p:cNvSpPr txBox="1">
            <a:spLocks/>
          </p:cNvSpPr>
          <p:nvPr/>
        </p:nvSpPr>
        <p:spPr>
          <a:xfrm>
            <a:off x="1187624" y="5229200"/>
            <a:ext cx="7992888" cy="1116000"/>
          </a:xfrm>
          <a:prstGeom prst="rect">
            <a:avLst/>
          </a:prstGeom>
        </p:spPr>
        <p:txBody>
          <a:bodyPr vert="horz" lIns="45720" tIns="0" rIns="45720" bIns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lang="es-MX" sz="24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Speaker: Miguel Ángel Ramírez Hernández</a:t>
            </a:r>
            <a:endParaRPr kumimoji="0" lang="es-MX" sz="2400" b="1" i="1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290" name="AutoShape 2" descr="data:image/jpeg;base64,/9j/4AAQSkZJRgABAQAAAQABAAD/2wCEAAkGBhQQERUUEBAVFBQSGBYXGBgXFBcWFxQZFRYVFRUaFRUYGyYeHBojGhcVHy8gJCgqLCwsFyAxNjAqNiYrLCkBCQoKDgwOGg8PFzUcHxwsKSkpKSwsLCksLSwpKSkpLCkpKSkuLCwpLCksLCksKSwpKSkpKSkpKSksKSkpKSkpKf/AABEIAN8AsgMBIgACEQEDEQH/xAAcAAACAgMBAQAAAAAAAAAAAAAABwYIAwQFAgH/xABMEAABAwIBBQgMDQMDBQEAAAABAAIDBBEFBgcSITEXQVFhcXOB0hMWIjQ1UlNUkZKTsRQjMkJicoKUobKzwdGjwuEkM6IlQ2PT8ET/xAAYAQEAAwEAAAAAAAAAAAAAAAAAAgMEAf/EACARAQACAQUBAQEBAAAAAAAAAAABAhEDEiExURNBMiL/2gAMAwEAAhEDEQA/AHihCEFd8usfqWYjVNZV1DWtlIDWzytaBYag0OsAuH2y1fntT95m663s4HhOr50+5q4UMJe4NYCXOIaANpJNgBxklGSZ5b/bLV+e1P3mbro7Zavz2p+8zddbvaDiHmE3qj+VycQw2SneY54zG8WJa61xfZcA6kOWz2y1fntT95m66O2Wr89qfvM3XXNQjmZdLtlq/Pan7zN10dstX57U/eZuuuaslPTPkNo2OeeBrS4+hoKGZb3bLV+e1P3mbro7Zavz2p+8zddbMWRFc/W2hn6YyPfZZO0HEPMJ/VH8o7y0u2Wr89qfvM3XR2y1fntT95m663e0HEPMJvVH8o7QcQ8wm9Ufyhy0u2Wr89qfvM3XR2y1fntT95m663e0HEPMJvVH8o7QcQ8wm9Ufyhy0u2Wr89qfvM3XR2y1fntT95m663e0HEPMJvVH8o7QcQ8wm9Ufyhy0u2Wr89qfvM3XXx2U1XY/62p+8zddYcTwialeGVETonkaQa4WJBJAPJcH0LSdsKOZla7C3EwREkkmNhJOsnuRtK2lqYR3vDzcf5QttGwIQhAIQhBWjL7wnV8873BaGTp/1dPz8P6jFv5f+E6vnne4LjUVUYpGSNAJjc14B2EscHC/FcIyT2eecrOGKBnYacg1LxyiFp+c4eMd4dJ40TNM57i57i5ziSSTcknaSTtK91ta+eR8kri58ji5xO+T/wDbFhR21t0hdnJvJGpxB+jTx3aD3UjtUbOV3DxC5UhzeZtXV5E092UwO9qdMRtDTvN4XdA4Q9KHD44I2xwxtYxgsGtFgP8A7hRKtM8yguTuZqlgAdVXqZOA9zGORgNz9o9CndJQxwt0Yo2xtG8xoaPQAs6+OcALk2ARfERHT6hcaryyoojaSsgB4OytJ9AJWtuh4f59D63+EMwkSFHd0PD/AD6H1v8ACN0PD/PofW/whmEiQo7uh4f59D63+EboeH+fQ+t/hDMJEhR3dDw/z6H1v8I3Q8P8+h9b/CGYK3Pf4Qj5hn55Eu37DyKcZ2sYhqq1j6eVsrBC1pLTcAh8hI5bEelQd+w8iM1u1rMH73h5uP8AIFuLTwfveHm4/wAgW4jVAQhCAQhCCs+XvhKr5537Lgpl5zcgOwGornVLbSygtj7GbkvIAGlpW1AE3tvJaIyWjEhSzN1kUcSqO7BFPFYyHZpeKwHhO/wDlCi0EDpHNYwXc8hrQN8uNgPSVZnJHJxtBSxwNtdou93jvd8s+nUOIBEqVzLrU8DY2hrGhrWgAACwAGoADgWRCT2dbOKS51HSPs1t2zPadbjvxtPAPnHo4UX2tth2Ms88MdOXRUQE0ouC8n4ph4rfLPJq40psayoqqw3qah7x4t7MHIwdyuWtvC8Imqn9jp4nSP4Gi9hwk7AOMozzabNNfUxMPzIVbxeaWGLi7qRw5dGw/FbNTmKqAPi6qJx4C17Px1obLeFkhdrKDI2qoe+YC1uwPb3UZ+2Nh4jZcVEZ4CF7ga0uAe4taSNIhukWjfIbcXtwXTPpcx/ZWNfHiDXMeA5pEBsQRcEfGI7FZnorUJr7grvP2+wP/sUNy4yHfhcjGukEjJWkteG6Otps5pFzrFwdu+js1mEaXl+w8hXpSbIfIsYo+WMVAhfG0OAMenpNJsT8oWsbelEYjKwmC97Q81H+QLcWChp+xxMZe+g1rb7L6IAvboWdGwIQhAIQhApM++J97QA+PK7o7hnvelIpxnkqtPE3Nv8A7UUbfSC8/mUHRlvP+k6zO4L2ev7I4XbTNL/tu7lnvcehPxLPMXQ6NLPLvyS6PRGwfu9yZiL9OMQjGcXKb4BRPew2lk+Lj4nOv3X2Rc9AVcCb6zrJ/HlTKz44oX1UMAPcxRl5H0pCR+Vo9ZLVFOpOZd3I3JOTEqgRMOixvdSPtfQbxcLjsA/hWHwLJ6GiiEVPGGtG0/OefGe7aSuBmqyfFLh8biPjKj4153+6+QOQNt6Su3lPlHHQU755bkN1NaNr3H5LRy/gAUW0rFYzLrIuq2ZQZwKyseS+d0bDsjjcWNaOjW7lK0cMyrq6ZwdDVStI3i8uaeVriQUc+sLOz07ZGlr2hzXCxBAIIO8QdoSNzm5uvgJ+EUwPwdxs5u3sLjssfEO9wHVwJj5vMvG4lEQ8Bk8VtNo2OB2PZxHYRvHoUmxLD2VET4pW3ZI0tcOIi3+ehEpiLQqkm/mSyoLg+jkd8gGSK/ik920chIcOUpU4nQOp5pIX/Kie5h49EkX6dq6ORmKmlr6eW9gJGtd9V/cP/Bx9CKKziVnFCs7eC/CMOkcBd1ORKOQan/8AEk9CmgWDEaUSxSRnWJGOaftNI/dGmYzGFUVKM2WKfB8TgN9UhMTuSQWH/LRUYczRJB2tJB6NR9yzUFR2OWN42sex3quB/ZGSJxK16F5Y64vw6/SvSNgQhCAQhCCuedJ18VqeVn6bFFVMc7cGjisx8dsTvSwD9lDkZLdyfmZkf9Mbxyy/mU6S8zIVOlQPZvxzP9DmscPeUw0aadQrxnaffFZ77wiH9Nv8qHlTrPLRlmJF29LHG4dF4z+VQUhGa3crXYbGGwxgbAxgHIGgBKzPzVO/0sfzT2V54yNBo9AcfSmBkRiwqqCnkB1mNrXcTmDQd+IXCztZKvraVr4Wl0tMS4NG17CLPaOE6gQPoo0W5rwQSEFCMyY5pKlzMUhDdkjZGu4xoOf72hWFKTuZXJR5kNbI0hgaWRX+eXanuH0QNV98k8CcLjbajRpxwrnnPiDcVqbb7mHpMbCfxUXY6xBG8QfxXUysxQVVbUTD5MkjtH6o7lv4ALTwylMs0UbRcySMaPtOA/dFE8ytTA67Wk74B/BZF8aLCw3l5mk0Wlx2NBJ6BdGtVbFW2nmA2CWT87lqLJUS6b3O8ZznesSf3RBHpOa0fOc0ekgIxrWUR+LZ9VvuCzrxCzRaBwAD0al7RsCEIQCEIQJXPph+jUwTAapIyw8sbr+549CWaeueGkZPQuLXs7JTPEmjpN0rfJeLXvsdfoSKRm1I5M7MZi2hPPAT/usa9vLGSDb7Lv8AinQqt5OYyaOqinb/ANpwJHjNOp46Wkqy9PjMMjGvbMwtcA4HTbrBFxvos054wgOe7ATJTR1LBc07i1/1JLa+hwb6xSUVp62WCaN8cj43MkaWuBe3WHCxG1VwyryddQ1Doi4PZtjeCCHsJ1HV84bCOEcaI6kc5SnNPlwKOU09Q60Exu1x2RybLnga7UCd4gHhT0BuqlKb5H51aihAjlHZ4BqDSbPYOBj98fRPpCFL44k1cfzZ0Va4vkiLJHbXxO0C48LhbRJ47LRw3M9QQuDnMkmI2CV929LWgA9K94dnew+Ud1M6I8EkbhbpbcLYqs6mHMF/hYdxMY9x/Kiz/PaVxxhoAaAABYACwAGwAbwS9zsZctpoXUsDvj5hZ1j/ALTDtJ4HOGoDgJPAo/lPnsdICygiMd9XZZLF32GDUDxm/IlhNM57i57i5ziSXE3JJ2kk7SiF9T8h4U5zP4CaivEpHcUo0yd7TN2xj3u+yoXS0r5XtjjaXPeQ1rRtcTsAVj8hck24dStj1GR3dyuG+8jYPogahyX30QpXMpEo5nDxb4Nh1Q+9nOYY2/Wk7gW5Lk9CkaTOe7KMPljpGHVF8ZJ9Zwsxp5Gkn7QRfecQV67mQ2H9nxCmZa47K1x+rH8Y78Grhph5mIY21Ms80sbBEzQbpva27pDrI0jvNb/yRmrGZPMIXxjwQCDcHWCNh5F9RrCEIQCEIQVqzht/6pV6h/u/2tUeUhzh+E6vnf7WriUVIZZGRtsHSOawX2Xe4NF+K5RknthXzRHAPQmFuI1vlKf139RG4jW+Up/Xf1Ed2T4XuiOAehACYW4jW+Up/Xf1EbiNb5Sn9d/UQ2T4XyEwTmSrvKU/ru6i+biVd49P67uohsnwv0JgbiVd49P67uoskOY6sJ7qanaPrPd+Gihsnwu1t4XhMtVIIqeN0jzvNGzjcdgHGU2sIzFxNINVUvk+iwdjb0uN3HosmFg+AwUjNCmhbG3f0RrPG47SeVEo05/UXzfZt2YcOyzESVLhYn5sQO1sd9/hdv8AJtm6Fz8dx2GihdNUP0WN9LjvNaN9x4EXxERDUyvyoZh9M6Z9i75LG31vefkjk3yd4AqtVbWPmkfJI7SfI4uceEk3K7GWWV8mJTmSTuWNuI473DG/u475/YLgoz3tukLy8ajyFey0ixI1HZx2NtXSvD9h5CiC1eB97Qc1H+Rq3VpYH3tBzUf5GrdRsgIQhAIQhBWrOH4Tq+d/taufk335Tc/D+o1dDOF4Tq+dP5Wrk4RVCKohkdfRjkjebbbMe1xtx2CMk9rVhCXu7dQ+JUezHWRu30PiVHs29ZGnfX0wkJe7t9D4lR7MdZet26h8Wf2Y6yG+vpgIS/3bqHxZ/ZjrI3bqDxZ/ZjrIb6+mAhQDdsoOCf2Q6yxy58KIfJjqHfYaPe5DfX0w0XSixHPudlPR2PDLJ/awf3KFY7nDray4kqC1h+ZH8W3kNu6PSURnUiDgyszoUtDdjXCeYf8AbYRZp/8AI/Y3k1niSRykyonxCXslQ+9vksGpkY4Gt/faVyUIptebBSHIrI2TEp9Bl2xMsZZN5g4BwvO8OlcbD2RukaJ3uZHfunMbputwNbfaeNODBc6OF0cLYaeOdrG/+IXcTtc46Wtx4UKxE9ohndw5lPVwRQtDWR0zGtA3gHyek75Kgj9h5CpbnJynhxCqbLT6ei2JrDpt0TcOeTqudVnBRJ+w8hRy3a1WBn/TQc1H+Rq3lo4D3rBzUX5GreRqgIQhHQhCEFac4XhOr50/lao+n/jGaSkqp5J5Hzh8rtJ2i9obewGoFh4Fp7iFD5So9ozqIzzpzkjEJ57iFD5So9ozqI3EKHylR7RnURz52IxCee4hQ+UqPaM6iNxCh8pUe0Z1EPnYjEJ57iFD5So9ozqI3EKHylR7RnUQ+diMQnnuIUPlKj2jOojcQofKVHtGdRD52IxCee4hQ+UqPaM6iNxCh8pUe0Z1EPnYjEJ57iFD5So9ozqI3EKHylR7RnUQ+diMQnnuIUPlKj2jOojcQofKVHtGdRD52IxeX7DyFPXcQofKVHtGdRBzH0PlKj2jOoh87JrgPesHNRfkat5YqSmEcbGNvZjWtF9tmgAX9Cyo0hCEIBCEIBCEIBCEIBCEIBCEIBCEIBCEIBCEIBCEIBCEIBCEIBCEIBCxVNS2NjnvcGtYC5xJsABrJJ4EjMuc6ctW50VK50VPrFxcSS8bjta0+KOngBG1oqa+N5f0VGS2apbpj5jO7eOUNvbpsoxUZ86QHuIJ38dmN97krckskJsSm7HCNFrdckhHcsB97jvDfTkwnNDQQtHZIjO/fdI426GNIaAiEWtbpy4M+lKT3dPO0cNmO9zlJsFziUNWQ2KpaHnYyT4tx4hpaieQrSxPNPh8zSGwdhdvOicWkdBu09ISiywzfz4fK1p+MilcGxyAWuSbBrx813v3kJm1e1jQVx8aywpKN7WVM4jc5ukAWuNxci9wCNoXRw+kEUTIxsjY1vqgD9kms+nfkHMn9RyJ2nEZMePOTh7nNa2ra5zyGgBrzcuIAHyeEhSZVXwLvqDnov1Gq1COUtuc/HMehoouy1L9BmkG30S7Wb2FmgneK4G6vhvnX9OTqrQz2eDRz0fuekOiN7zE4WH3WMN86/pSdVG6xhvnX9KTqqMZK5paOqo4JpHTh8sbXO0ZGgXPANBb9TmNoyPi5qhh4S5jx6Cwe9Hc3SGlzk4dIQG1sYJ8fSZ+LwApFDUNe0OY4OadhaQQeQjUq+5YZsqjD2mS4mgG17QQWbw7IzeHGCQuJk/lRUUD9OmlLdeth1xv4nM2dO3jRH6TE8wtChRzInLOPEoNNo0JGWEkd76JOwg77TvHo3lI0WxOUfxrLyjo5exVE+g+wdbQe7U69jdoI3itDdYw3zr+lJ1Uss8/hM8zF73qKYBhfwqphgLtHsz2s0rX0b79ri6Kp1Jzg+N1fDfOv6cnVRur4b51/Tk6qijsww3q89MA/wDYtOpzETf9usjP1o3N9xKO5v4blJiTJY2SMJLJGte02Iu1wBBsRcaihYMIo5IqeGN+hpRxsa617Xa0A2uNlwhFhc57cpy1rKON1tMdkltvtBsxvISC48gSgAvs1/upHnEr+z4nUuvqa/sY5IwGe8Fa2RdGJsQpWEXBmYTyMOmfyozWnNj9yHybbQUccVu7I0pDvukcO69HyRxBd9CEaYjAWKembILPY1wBBAcAQC03ade+DrusqEdCSefTvyDmT+o5OxJPPp35BzJ/UcivU/lA8C76g56L9RqtQqr4F31Bz0X6jVahEdJAc9ng0c9H7npDp8Z7PBo56P3PSHRHU7WVzfeDKTmWe5SFR7N94MpOZZ7lIUXx08Twh7S14DmuBBB1ggixBHBZVmyzwH4DWzQD5LXXZ9R40m+gG3QrOJH58acCticPnwC/2ZHj3FFepHCO5vsoTRV0T72jkIjkG8WvIFz9U2d0FWSCqQTbXwa1azCp9OCJ52vjY70tBRzSn8I7PP4TPMxe964WQfhKk55i7uefwmeZi971F8msTbTVcEzwS2KRryG7SBwX30Vz/S0YX1LcZ86PyFR6rOusU+femA7ilndyljf7ii/fX0zULDSzF7GOLdEua11r3tcA2vxL6iasOVLC2uqgdvwif8ZXkfgQuhm6kDcUpSfKW9LHALqZ3sFMGIOkA7ipAkB3tIANeOW4B+0FEcNrjBNHK3bE9jxx6Dg63TayMs8WWtQsFDWNmjZJGbskaHNPCHC4WdGoIQhAJJ59O/IOZP6jk7Eks+nfkHMn9RyK9T+UEwLvqDnov1Gq1CqvgXfUHPRfqNVqER0kBz2eDRz0fuekOnxns8Gjno/c9IdEdTtZXN94MpOZZ7lIVHs33gyk5lnuUhRfHQSPz4zg1sLfFgF/tSP/AITvJVa84GNCrxCeRpuwERsPC2MaNxynSPSiGpPCPaN9Q39XpVrMLg7HBEw7WMY31WgKvGbvJ81tfE2144yJZDvaLDcA/WdYdJVkUR0o/SDzz+EzzMXveozkth7Kisp4ZL6EsjWusbGx22O8pNnn8JnmYve9cLIPwlSc8xFc/wBG+MzOH+LN7ZyxTZk6Bw7kzt5JQfzNKnwX1GjbHjFTQaDGsuToNDbm1zYAXNt9CyoRJHst8kmYlTGIkNkb3Ub/ABXW3/okaj/hV1xXCpaWV0U8ZZIzaDv8Bad9p3iFatcjKHJWnr2aFTEHW+S4ans+q4axybEV3puKrNhnJbStFLVutDf4uTb2O+1rvoX1g71zvbHPT1LZGh0bg5rtYc0hwPIRqSfxjMZK0k0lQ143myjRcPtNBB9AXDhyCxeldaFj2ccVSxoPQXj3IjE2rxMLAE2UJytzpQUnxdMW1FQTohrTdjSTYabxx/NGvkUB7Rsaq+5me/R3+y1QLfVY511JMlcy4gljlqpw90bmvDI22bdpDhpOdrIvvABEt1p6gzoidEaVtKwvbZfftxXSWz6d+Qcyf1HJ2Je5xc3U+J1EckUsbGsj0Dp6VydMu1WGyxR28ZjgmcC76g56L9RqtQk1Q5lKmKaOT4RC4RyMeRZ4JDXhxtq4AnKjmnEx2gOezwaOej9z0h1ZLL/Jd+I0ogjkaw9kY+7gSLNvq1cqXO4TUedw+q9EL1mZ4MbICoaMNpAXNHxLN8cC61ZjcEIvLURMA33SNHvKUe4RUedw+q9fW5h5766uH1H3RPNvG5l/nbZJG6noCTpgtfNYtAB1ERA67nxvRwpZYRg8tXKIqeMve7eGwDhcdjWjhKbOF5i4WkGpqnyfRY0Rg8riSfRZMDBsn4KNmhTQtjbv2Gt3G5x1k8qI7LWnMuXkLkYzDafQBDpX2dK/xjvBv0RvdJ31JUIRbEYIPPP4TPMxe96juRtU2KvpnyODGMlYXOcbBoG0k8CauXma+bEavs8c8bG6DGWcHE3bpXOrlUd3CanzuH1X/wAIoms5zgynZwcPG2ug6H39y1Z86WGt/wD2NP1WSO9zVANwqp87h9V/8L4cxNT53D6r/wCET3X8OCjxNksbJGaWjI1r23aQbOAcLg7NRQsOE0UkUEUb3NLo42MJANiWtDSRxXCEW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292" name="AutoShape 4" descr="data:image/jpeg;base64,/9j/4AAQSkZJRgABAQAAAQABAAD/2wCEAAkGBhQQERUUEBAVFBQSGBYXGBgXFBcWFxQZFRYVFRUaFRUYGyYeHBojGhcVHy8gJCgqLCwsFyAxNjAqNiYrLCkBCQoKDgwOGg8PFzUcHxwsKSkpKSwsLCksLSwpKSkpLCkpKSkuLCwpLCksLCksKSwpKSkpKSkpKSksKSkpKSkpKf/AABEIAN8AsgMBIgACEQEDEQH/xAAcAAACAgMBAQAAAAAAAAAAAAAABwYIAwQFAgH/xABMEAABAwIBBQgMDQMDBQEAAAABAAIDBBEFBgcSITEXQVFhcXOB0hMWIjQ1UlNUkZKTsRQjMkJicoKUobKzwdGjwuEkM6IlQ2PT8ET/xAAYAQEAAwEAAAAAAAAAAAAAAAAAAgMEAf/EACARAQACAQUBAQEBAAAAAAAAAAABAhEDEiExURNBMiL/2gAMAwEAAhEDEQA/AHihCEFd8usfqWYjVNZV1DWtlIDWzytaBYag0OsAuH2y1fntT95m663s4HhOr50+5q4UMJe4NYCXOIaANpJNgBxklGSZ5b/bLV+e1P3mbro7Zavz2p+8zddbvaDiHmE3qj+VycQw2SneY54zG8WJa61xfZcA6kOWz2y1fntT95m66O2Wr89qfvM3XXNQjmZdLtlq/Pan7zN10dstX57U/eZuuuaslPTPkNo2OeeBrS4+hoKGZb3bLV+e1P3mbro7Zavz2p+8zddbMWRFc/W2hn6YyPfZZO0HEPMJ/VH8o7y0u2Wr89qfvM3XR2y1fntT95m663e0HEPMJvVH8o7QcQ8wm9Ufyhy0u2Wr89qfvM3XR2y1fntT95m663e0HEPMJvVH8o7QcQ8wm9Ufyhy0u2Wr89qfvM3XR2y1fntT95m663e0HEPMJvVH8o7QcQ8wm9Ufyhy0u2Wr89qfvM3XXx2U1XY/62p+8zddYcTwialeGVETonkaQa4WJBJAPJcH0LSdsKOZla7C3EwREkkmNhJOsnuRtK2lqYR3vDzcf5QttGwIQhAIQhBWjL7wnV8873BaGTp/1dPz8P6jFv5f+E6vnne4LjUVUYpGSNAJjc14B2EscHC/FcIyT2eecrOGKBnYacg1LxyiFp+c4eMd4dJ40TNM57i57i5ziSSTcknaSTtK91ta+eR8kri58ji5xO+T/wDbFhR21t0hdnJvJGpxB+jTx3aD3UjtUbOV3DxC5UhzeZtXV5E092UwO9qdMRtDTvN4XdA4Q9KHD44I2xwxtYxgsGtFgP8A7hRKtM8yguTuZqlgAdVXqZOA9zGORgNz9o9CndJQxwt0Yo2xtG8xoaPQAs6+OcALk2ARfERHT6hcaryyoojaSsgB4OytJ9AJWtuh4f59D63+EMwkSFHd0PD/AD6H1v8ACN0PD/PofW/whmEiQo7uh4f59D63+EboeH+fQ+t/hDMJEhR3dDw/z6H1v8I3Q8P8+h9b/CGYK3Pf4Qj5hn55Eu37DyKcZ2sYhqq1j6eVsrBC1pLTcAh8hI5bEelQd+w8iM1u1rMH73h5uP8AIFuLTwfveHm4/wAgW4jVAQhCAQhCCs+XvhKr5537Lgpl5zcgOwGornVLbSygtj7GbkvIAGlpW1AE3tvJaIyWjEhSzN1kUcSqO7BFPFYyHZpeKwHhO/wDlCi0EDpHNYwXc8hrQN8uNgPSVZnJHJxtBSxwNtdou93jvd8s+nUOIBEqVzLrU8DY2hrGhrWgAACwAGoADgWRCT2dbOKS51HSPs1t2zPadbjvxtPAPnHo4UX2tth2Ms88MdOXRUQE0ouC8n4ph4rfLPJq40psayoqqw3qah7x4t7MHIwdyuWtvC8Imqn9jp4nSP4Gi9hwk7AOMozzabNNfUxMPzIVbxeaWGLi7qRw5dGw/FbNTmKqAPi6qJx4C17Px1obLeFkhdrKDI2qoe+YC1uwPb3UZ+2Nh4jZcVEZ4CF7ga0uAe4taSNIhukWjfIbcXtwXTPpcx/ZWNfHiDXMeA5pEBsQRcEfGI7FZnorUJr7grvP2+wP/sUNy4yHfhcjGukEjJWkteG6Otps5pFzrFwdu+js1mEaXl+w8hXpSbIfIsYo+WMVAhfG0OAMenpNJsT8oWsbelEYjKwmC97Q81H+QLcWChp+xxMZe+g1rb7L6IAvboWdGwIQhAIQhApM++J97QA+PK7o7hnvelIpxnkqtPE3Nv8A7UUbfSC8/mUHRlvP+k6zO4L2ev7I4XbTNL/tu7lnvcehPxLPMXQ6NLPLvyS6PRGwfu9yZiL9OMQjGcXKb4BRPew2lk+Lj4nOv3X2Rc9AVcCb6zrJ/HlTKz44oX1UMAPcxRl5H0pCR+Vo9ZLVFOpOZd3I3JOTEqgRMOixvdSPtfQbxcLjsA/hWHwLJ6GiiEVPGGtG0/OefGe7aSuBmqyfFLh8biPjKj4153+6+QOQNt6Su3lPlHHQU755bkN1NaNr3H5LRy/gAUW0rFYzLrIuq2ZQZwKyseS+d0bDsjjcWNaOjW7lK0cMyrq6ZwdDVStI3i8uaeVriQUc+sLOz07ZGlr2hzXCxBAIIO8QdoSNzm5uvgJ+EUwPwdxs5u3sLjssfEO9wHVwJj5vMvG4lEQ8Bk8VtNo2OB2PZxHYRvHoUmxLD2VET4pW3ZI0tcOIi3+ehEpiLQqkm/mSyoLg+jkd8gGSK/ik920chIcOUpU4nQOp5pIX/Kie5h49EkX6dq6ORmKmlr6eW9gJGtd9V/cP/Bx9CKKziVnFCs7eC/CMOkcBd1ORKOQan/8AEk9CmgWDEaUSxSRnWJGOaftNI/dGmYzGFUVKM2WKfB8TgN9UhMTuSQWH/LRUYczRJB2tJB6NR9yzUFR2OWN42sex3quB/ZGSJxK16F5Y64vw6/SvSNgQhCAQhCCuedJ18VqeVn6bFFVMc7cGjisx8dsTvSwD9lDkZLdyfmZkf9Mbxyy/mU6S8zIVOlQPZvxzP9DmscPeUw0aadQrxnaffFZ77wiH9Nv8qHlTrPLRlmJF29LHG4dF4z+VQUhGa3crXYbGGwxgbAxgHIGgBKzPzVO/0sfzT2V54yNBo9AcfSmBkRiwqqCnkB1mNrXcTmDQd+IXCztZKvraVr4Wl0tMS4NG17CLPaOE6gQPoo0W5rwQSEFCMyY5pKlzMUhDdkjZGu4xoOf72hWFKTuZXJR5kNbI0hgaWRX+eXanuH0QNV98k8CcLjbajRpxwrnnPiDcVqbb7mHpMbCfxUXY6xBG8QfxXUysxQVVbUTD5MkjtH6o7lv4ALTwylMs0UbRcySMaPtOA/dFE8ytTA67Wk74B/BZF8aLCw3l5mk0Wlx2NBJ6BdGtVbFW2nmA2CWT87lqLJUS6b3O8ZznesSf3RBHpOa0fOc0ekgIxrWUR+LZ9VvuCzrxCzRaBwAD0al7RsCEIQCEIQJXPph+jUwTAapIyw8sbr+549CWaeueGkZPQuLXs7JTPEmjpN0rfJeLXvsdfoSKRm1I5M7MZi2hPPAT/usa9vLGSDb7Lv8AinQqt5OYyaOqinb/ANpwJHjNOp46Wkqy9PjMMjGvbMwtcA4HTbrBFxvos054wgOe7ATJTR1LBc07i1/1JLa+hwb6xSUVp62WCaN8cj43MkaWuBe3WHCxG1VwyryddQ1Doi4PZtjeCCHsJ1HV84bCOEcaI6kc5SnNPlwKOU09Q60Exu1x2RybLnga7UCd4gHhT0BuqlKb5H51aihAjlHZ4BqDSbPYOBj98fRPpCFL44k1cfzZ0Va4vkiLJHbXxO0C48LhbRJ47LRw3M9QQuDnMkmI2CV929LWgA9K94dnew+Ud1M6I8EkbhbpbcLYqs6mHMF/hYdxMY9x/Kiz/PaVxxhoAaAABYACwAGwAbwS9zsZctpoXUsDvj5hZ1j/ALTDtJ4HOGoDgJPAo/lPnsdICygiMd9XZZLF32GDUDxm/IlhNM57i57i5ziSXE3JJ2kk7SiF9T8h4U5zP4CaivEpHcUo0yd7TN2xj3u+yoXS0r5XtjjaXPeQ1rRtcTsAVj8hck24dStj1GR3dyuG+8jYPogahyX30QpXMpEo5nDxb4Nh1Q+9nOYY2/Wk7gW5Lk9CkaTOe7KMPljpGHVF8ZJ9Zwsxp5Gkn7QRfecQV67mQ2H9nxCmZa47K1x+rH8Y78Grhph5mIY21Ms80sbBEzQbpva27pDrI0jvNb/yRmrGZPMIXxjwQCDcHWCNh5F9RrCEIQCEIQVqzht/6pV6h/u/2tUeUhzh+E6vnf7WriUVIZZGRtsHSOawX2Xe4NF+K5RknthXzRHAPQmFuI1vlKf139RG4jW+Up/Xf1Ed2T4XuiOAehACYW4jW+Up/Xf1EbiNb5Sn9d/UQ2T4XyEwTmSrvKU/ru6i+biVd49P67uohsnwv0JgbiVd49P67uoskOY6sJ7qanaPrPd+Gihsnwu1t4XhMtVIIqeN0jzvNGzjcdgHGU2sIzFxNINVUvk+iwdjb0uN3HosmFg+AwUjNCmhbG3f0RrPG47SeVEo05/UXzfZt2YcOyzESVLhYn5sQO1sd9/hdv8AJtm6Fz8dx2GihdNUP0WN9LjvNaN9x4EXxERDUyvyoZh9M6Z9i75LG31vefkjk3yd4AqtVbWPmkfJI7SfI4uceEk3K7GWWV8mJTmSTuWNuI473DG/u475/YLgoz3tukLy8ajyFey0ixI1HZx2NtXSvD9h5CiC1eB97Qc1H+Rq3VpYH3tBzUf5GrdRsgIQhAIQhBWrOH4Tq+d/taufk335Tc/D+o1dDOF4Tq+dP5Wrk4RVCKohkdfRjkjebbbMe1xtx2CMk9rVhCXu7dQ+JUezHWRu30PiVHs29ZGnfX0wkJe7t9D4lR7MdZet26h8Wf2Y6yG+vpgIS/3bqHxZ/ZjrI3bqDxZ/ZjrIb6+mAhQDdsoOCf2Q6yxy58KIfJjqHfYaPe5DfX0w0XSixHPudlPR2PDLJ/awf3KFY7nDray4kqC1h+ZH8W3kNu6PSURnUiDgyszoUtDdjXCeYf8AbYRZp/8AI/Y3k1niSRykyonxCXslQ+9vksGpkY4Gt/faVyUIptebBSHIrI2TEp9Bl2xMsZZN5g4BwvO8OlcbD2RukaJ3uZHfunMbputwNbfaeNODBc6OF0cLYaeOdrG/+IXcTtc46Wtx4UKxE9ohndw5lPVwRQtDWR0zGtA3gHyek75Kgj9h5CpbnJynhxCqbLT6ei2JrDpt0TcOeTqudVnBRJ+w8hRy3a1WBn/TQc1H+Rq3lo4D3rBzUX5GreRqgIQhHQhCEFac4XhOr50/lao+n/jGaSkqp5J5Hzh8rtJ2i9obewGoFh4Fp7iFD5So9ozqIzzpzkjEJ57iFD5So9ozqI3EKHylR7RnURz52IxCee4hQ+UqPaM6iNxCh8pUe0Z1EPnYjEJ57iFD5So9ozqI3EKHylR7RnUQ+diMQnnuIUPlKj2jOojcQofKVHtGdRD52IxCee4hQ+UqPaM6iNxCh8pUe0Z1EPnYjEJ57iFD5So9ozqI3EKHylR7RnUQ+diMQnnuIUPlKj2jOojcQofKVHtGdRD52IxeX7DyFPXcQofKVHtGdRBzH0PlKj2jOoh87JrgPesHNRfkat5YqSmEcbGNvZjWtF9tmgAX9Cyo0hCEIBCEIBCEIBCEIBCEIBCEIBCEIBCEIBCEIBCEIBCEIBCEIBCEIBCxVNS2NjnvcGtYC5xJsABrJJ4EjMuc6ctW50VK50VPrFxcSS8bjta0+KOngBG1oqa+N5f0VGS2apbpj5jO7eOUNvbpsoxUZ86QHuIJ38dmN97krckskJsSm7HCNFrdckhHcsB97jvDfTkwnNDQQtHZIjO/fdI426GNIaAiEWtbpy4M+lKT3dPO0cNmO9zlJsFziUNWQ2KpaHnYyT4tx4hpaieQrSxPNPh8zSGwdhdvOicWkdBu09ISiywzfz4fK1p+MilcGxyAWuSbBrx813v3kJm1e1jQVx8aywpKN7WVM4jc5ukAWuNxci9wCNoXRw+kEUTIxsjY1vqgD9kms+nfkHMn9RyJ2nEZMePOTh7nNa2ra5zyGgBrzcuIAHyeEhSZVXwLvqDnov1Gq1COUtuc/HMehoouy1L9BmkG30S7Wb2FmgneK4G6vhvnX9OTqrQz2eDRz0fuekOiN7zE4WH3WMN86/pSdVG6xhvnX9KTqqMZK5paOqo4JpHTh8sbXO0ZGgXPANBb9TmNoyPi5qhh4S5jx6Cwe9Hc3SGlzk4dIQG1sYJ8fSZ+LwApFDUNe0OY4OadhaQQeQjUq+5YZsqjD2mS4mgG17QQWbw7IzeHGCQuJk/lRUUD9OmlLdeth1xv4nM2dO3jRH6TE8wtChRzInLOPEoNNo0JGWEkd76JOwg77TvHo3lI0WxOUfxrLyjo5exVE+g+wdbQe7U69jdoI3itDdYw3zr+lJ1Uss8/hM8zF73qKYBhfwqphgLtHsz2s0rX0b79ri6Kp1Jzg+N1fDfOv6cnVRur4b51/Tk6qijsww3q89MA/wDYtOpzETf9usjP1o3N9xKO5v4blJiTJY2SMJLJGte02Iu1wBBsRcaihYMIo5IqeGN+hpRxsa617Xa0A2uNlwhFhc57cpy1rKON1tMdkltvtBsxvISC48gSgAvs1/upHnEr+z4nUuvqa/sY5IwGe8Fa2RdGJsQpWEXBmYTyMOmfyozWnNj9yHybbQUccVu7I0pDvukcO69HyRxBd9CEaYjAWKembILPY1wBBAcAQC03ade+DrusqEdCSefTvyDmT+o5OxJPPp35BzJ/UcivU/lA8C76g56L9RqtQqr4F31Bz0X6jVahEdJAc9ng0c9H7npDp8Z7PBo56P3PSHRHU7WVzfeDKTmWe5SFR7N94MpOZZ7lIUXx08Twh7S14DmuBBB1ggixBHBZVmyzwH4DWzQD5LXXZ9R40m+gG3QrOJH58acCticPnwC/2ZHj3FFepHCO5vsoTRV0T72jkIjkG8WvIFz9U2d0FWSCqQTbXwa1azCp9OCJ52vjY70tBRzSn8I7PP4TPMxe964WQfhKk55i7uefwmeZi971F8msTbTVcEzwS2KRryG7SBwX30Vz/S0YX1LcZ86PyFR6rOusU+femA7ilndyljf7ii/fX0zULDSzF7GOLdEua11r3tcA2vxL6iasOVLC2uqgdvwif8ZXkfgQuhm6kDcUpSfKW9LHALqZ3sFMGIOkA7ipAkB3tIANeOW4B+0FEcNrjBNHK3bE9jxx6Dg63TayMs8WWtQsFDWNmjZJGbskaHNPCHC4WdGoIQhAJJ59O/IOZP6jk7Eks+nfkHMn9RyK9T+UEwLvqDnov1Gq1CqvgXfUHPRfqNVqER0kBz2eDRz0fuekOnxns8Gjno/c9IdEdTtZXN94MpOZZ7lIVHs33gyk5lnuUhRfHQSPz4zg1sLfFgF/tSP/AITvJVa84GNCrxCeRpuwERsPC2MaNxynSPSiGpPCPaN9Q39XpVrMLg7HBEw7WMY31WgKvGbvJ81tfE2144yJZDvaLDcA/WdYdJVkUR0o/SDzz+EzzMXveozkth7Kisp4ZL6EsjWusbGx22O8pNnn8JnmYve9cLIPwlSc8xFc/wBG+MzOH+LN7ZyxTZk6Bw7kzt5JQfzNKnwX1GjbHjFTQaDGsuToNDbm1zYAXNt9CyoRJHst8kmYlTGIkNkb3Ub/ABXW3/okaj/hV1xXCpaWV0U8ZZIzaDv8Bad9p3iFatcjKHJWnr2aFTEHW+S4ans+q4axybEV3puKrNhnJbStFLVutDf4uTb2O+1rvoX1g71zvbHPT1LZGh0bg5rtYc0hwPIRqSfxjMZK0k0lQ143myjRcPtNBB9AXDhyCxeldaFj2ccVSxoPQXj3IjE2rxMLAE2UJytzpQUnxdMW1FQTohrTdjSTYabxx/NGvkUB7Rsaq+5me/R3+y1QLfVY511JMlcy4gljlqpw90bmvDI22bdpDhpOdrIvvABEt1p6gzoidEaVtKwvbZfftxXSWz6d+Qcyf1HJ2Je5xc3U+J1EckUsbGsj0Dp6VydMu1WGyxR28ZjgmcC76g56L9RqtQk1Q5lKmKaOT4RC4RyMeRZ4JDXhxtq4AnKjmnEx2gOezwaOej9z0h1ZLL/Jd+I0ogjkaw9kY+7gSLNvq1cqXO4TUedw+q9EL1mZ4MbICoaMNpAXNHxLN8cC61ZjcEIvLURMA33SNHvKUe4RUedw+q9fW5h5766uH1H3RPNvG5l/nbZJG6noCTpgtfNYtAB1ERA67nxvRwpZYRg8tXKIqeMve7eGwDhcdjWjhKbOF5i4WkGpqnyfRY0Rg8riSfRZMDBsn4KNmhTQtjbv2Gt3G5x1k8qI7LWnMuXkLkYzDafQBDpX2dK/xjvBv0RvdJ31JUIRbEYIPPP4TPMxe96juRtU2KvpnyODGMlYXOcbBoG0k8CauXma+bEavs8c8bG6DGWcHE3bpXOrlUd3CanzuH1X/wAIoms5zgynZwcPG2ug6H39y1Z86WGt/wD2NP1WSO9zVANwqp87h9V/8L4cxNT53D6r/wCET3X8OCjxNksbJGaWjI1r23aQbOAcLg7NRQsOE0UkUEUb3NLo42MJANiWtDSRxXCEW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2293" name="Picture 5" descr="C:\Users\Celtzin\Downloads\descarga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512" y="2276872"/>
            <a:ext cx="1436931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4624"/>
            <a:ext cx="7643192" cy="6381328"/>
          </a:xfrm>
        </p:spPr>
        <p:txBody>
          <a:bodyPr>
            <a:normAutofit/>
          </a:bodyPr>
          <a:lstStyle/>
          <a:p>
            <a:pPr algn="just"/>
            <a:r>
              <a:rPr lang="en-US" sz="2200" dirty="0" smtClean="0"/>
              <a:t>The evidence and relevance of λ smoothing factors that suggest the authors to annual data is 100 and 1600 for quarterly data.</a:t>
            </a:r>
          </a:p>
          <a:p>
            <a:pPr algn="just"/>
            <a:endParaRPr lang="es-MX" sz="2200" dirty="0" smtClean="0"/>
          </a:p>
          <a:p>
            <a:pPr algn="just"/>
            <a:r>
              <a:rPr lang="en-US" sz="2200" dirty="0" smtClean="0"/>
              <a:t>However, the parameter λ has a number of inconsistencies outlined mainly by </a:t>
            </a:r>
            <a:r>
              <a:rPr lang="en-US" sz="2200" dirty="0" err="1" smtClean="0"/>
              <a:t>Cogley</a:t>
            </a:r>
            <a:r>
              <a:rPr lang="en-US" sz="2200" dirty="0" smtClean="0"/>
              <a:t> and </a:t>
            </a:r>
            <a:r>
              <a:rPr lang="en-US" sz="2200" dirty="0" err="1" smtClean="0"/>
              <a:t>Nason</a:t>
            </a:r>
            <a:r>
              <a:rPr lang="en-US" sz="2200" dirty="0" smtClean="0"/>
              <a:t> (1995); </a:t>
            </a:r>
            <a:r>
              <a:rPr lang="en-US" sz="2200" dirty="0" err="1" smtClean="0"/>
              <a:t>Guay</a:t>
            </a:r>
            <a:r>
              <a:rPr lang="en-US" sz="2200" dirty="0" smtClean="0"/>
              <a:t>, ST-</a:t>
            </a:r>
            <a:r>
              <a:rPr lang="en-US" sz="2200" dirty="0" err="1" smtClean="0"/>
              <a:t>Amant</a:t>
            </a:r>
            <a:r>
              <a:rPr lang="en-US" sz="2200" dirty="0" smtClean="0"/>
              <a:t> (2005).</a:t>
            </a:r>
          </a:p>
          <a:p>
            <a:pPr algn="just"/>
            <a:endParaRPr lang="es-MX" sz="2200" dirty="0" smtClean="0"/>
          </a:p>
          <a:p>
            <a:pPr algn="just"/>
            <a:r>
              <a:rPr lang="es-MX" sz="2200" dirty="0" err="1" smtClean="0"/>
              <a:t>Reviews</a:t>
            </a:r>
            <a:r>
              <a:rPr lang="es-MX" sz="2200" dirty="0" smtClean="0"/>
              <a:t>: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1900" dirty="0" smtClean="0"/>
              <a:t>The trend and cycle components present deviations prominent when the estimator λ is not consistent.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1900" dirty="0" smtClean="0"/>
              <a:t>Real Cycles Spurious, derivatives of </a:t>
            </a:r>
            <a:r>
              <a:rPr lang="en-US" sz="1900" dirty="0" err="1" smtClean="0"/>
              <a:t>overidentifying</a:t>
            </a:r>
            <a:r>
              <a:rPr lang="en-US" sz="1900" dirty="0" smtClean="0"/>
              <a:t> in the order of time series.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1900" dirty="0" smtClean="0"/>
              <a:t>Variance and trend cycle series are particular; assume a priori smoothing factors can disturb inferences, for example, the unemployment rate and the natural rate estimates by the HP filter.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720" indent="0"/>
            <a:r>
              <a:rPr lang="en-US" cap="none" dirty="0" smtClean="0"/>
              <a:t>Proposal, simulation and empirical evidence.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algn="just">
              <a:buFont typeface="+mj-lt"/>
              <a:buAutoNum type="romanLcPeriod"/>
            </a:pPr>
            <a:r>
              <a:rPr lang="es-MX" sz="2400" dirty="0" err="1" smtClean="0"/>
              <a:t>Proposal</a:t>
            </a:r>
            <a:r>
              <a:rPr lang="es-MX" sz="2400" dirty="0" smtClean="0"/>
              <a:t>: </a:t>
            </a:r>
            <a:r>
              <a:rPr lang="en-US" sz="2400" dirty="0" smtClean="0"/>
              <a:t>Promptly identify the order of integration of the trend and proceed to use the corresponding variance.</a:t>
            </a:r>
          </a:p>
          <a:p>
            <a:pPr marL="571500" indent="-571500" algn="just">
              <a:buFont typeface="+mj-lt"/>
              <a:buAutoNum type="romanLcPeriod"/>
            </a:pPr>
            <a:endParaRPr lang="en-US" sz="2400" dirty="0" smtClean="0"/>
          </a:p>
          <a:p>
            <a:pPr marL="571500" indent="-571500" algn="just">
              <a:buFont typeface="+mj-lt"/>
              <a:buAutoNum type="romanLcPeriod"/>
            </a:pPr>
            <a:r>
              <a:rPr lang="en-US" sz="2400" dirty="0" smtClean="0"/>
              <a:t>Consider and weight the factor λ by a coefficient inverse of "angular frequency".</a:t>
            </a:r>
          </a:p>
          <a:p>
            <a:endParaRPr lang="es-MX" dirty="0" smtClean="0"/>
          </a:p>
          <a:p>
            <a:pPr marL="571500" indent="-571500">
              <a:buFont typeface="+mj-lt"/>
              <a:buAutoNum type="romanLcPeriod"/>
            </a:pPr>
            <a:endParaRPr lang="en-US" i="1" dirty="0" smtClean="0"/>
          </a:p>
          <a:p>
            <a:pPr marL="571500" indent="-571500">
              <a:buNone/>
            </a:pPr>
            <a:r>
              <a:rPr lang="en-US" i="1" dirty="0" smtClean="0"/>
              <a:t>	Where: </a:t>
            </a:r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3229546" y="4149080"/>
          <a:ext cx="1414462" cy="996950"/>
        </p:xfrm>
        <a:graphic>
          <a:graphicData uri="http://schemas.openxmlformats.org/presentationml/2006/ole">
            <p:oleObj spid="_x0000_s37890" name="Ecuación" r:id="rId4" imgW="647640" imgH="457200" progId="Equation.3">
              <p:embed/>
            </p:oleObj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2195736" y="5373216"/>
          <a:ext cx="1224136" cy="838760"/>
        </p:xfrm>
        <a:graphic>
          <a:graphicData uri="http://schemas.openxmlformats.org/presentationml/2006/ole">
            <p:oleObj spid="_x0000_s37892" name="Ecuación" r:id="rId5" imgW="685800" imgH="469800" progId="Equation.3">
              <p:embed/>
            </p:oleObj>
          </a:graphicData>
        </a:graphic>
      </p:graphicFrame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11</a:t>
            </a:fld>
            <a:endParaRPr lang="es-MX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907056"/>
          </a:xfrm>
        </p:spPr>
        <p:txBody>
          <a:bodyPr>
            <a:normAutofit/>
          </a:bodyPr>
          <a:lstStyle/>
          <a:p>
            <a:r>
              <a:rPr lang="es-MX" sz="2000" dirty="0" err="1" smtClean="0"/>
              <a:t>Matrix</a:t>
            </a:r>
            <a:r>
              <a:rPr lang="es-MX" sz="2000" dirty="0" smtClean="0"/>
              <a:t> </a:t>
            </a:r>
            <a:r>
              <a:rPr lang="es-MX" sz="2000" dirty="0" err="1" smtClean="0"/>
              <a:t>estimation</a:t>
            </a:r>
            <a:endParaRPr lang="es-MX" sz="2000" dirty="0" smtClean="0"/>
          </a:p>
          <a:p>
            <a:pPr>
              <a:buNone/>
            </a:pPr>
            <a:r>
              <a:rPr lang="en-US" sz="2000" dirty="0" smtClean="0"/>
              <a:t>In terms of </a:t>
            </a:r>
            <a:r>
              <a:rPr lang="en-US" sz="2000" dirty="0" err="1" smtClean="0"/>
              <a:t>Hodrick</a:t>
            </a:r>
            <a:r>
              <a:rPr lang="en-US" sz="2000" dirty="0" smtClean="0"/>
              <a:t>-Prescott (1997)</a:t>
            </a:r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pPr marL="0" indent="0" algn="just">
              <a:buNone/>
            </a:pPr>
            <a:r>
              <a:rPr lang="en-US" sz="2000" dirty="0" smtClean="0"/>
              <a:t>If the smoothing parameter is non-negative, i.e. λ&gt; 0, the breakdown of the series   is obtained by minimizing the weighted sum of squares with respect to    :</a:t>
            </a:r>
            <a:endParaRPr lang="es-MX" sz="2000" dirty="0" smtClean="0"/>
          </a:p>
          <a:p>
            <a:pPr marL="0" indent="0" algn="just">
              <a:buNone/>
            </a:pPr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r>
              <a:rPr lang="it-IT" sz="2000" dirty="0" smtClean="0"/>
              <a:t>Note: Stata incorporates </a:t>
            </a:r>
            <a:r>
              <a:rPr lang="it-IT" sz="2000" i="1" dirty="0" smtClean="0"/>
              <a:t>hprescott</a:t>
            </a:r>
            <a:r>
              <a:rPr lang="it-IT" sz="2000" dirty="0" smtClean="0"/>
              <a:t> command.</a:t>
            </a:r>
            <a:endParaRPr lang="es-MX" dirty="0"/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4788024" y="2204864"/>
          <a:ext cx="1987550" cy="574675"/>
        </p:xfrm>
        <a:graphic>
          <a:graphicData uri="http://schemas.openxmlformats.org/presentationml/2006/ole">
            <p:oleObj spid="_x0000_s35842" name="Ecuación" r:id="rId4" imgW="787320" imgH="228600" progId="Equation.3">
              <p:embed/>
            </p:oleObj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1222375" y="1341438"/>
          <a:ext cx="3111500" cy="1295400"/>
        </p:xfrm>
        <a:graphic>
          <a:graphicData uri="http://schemas.openxmlformats.org/presentationml/2006/ole">
            <p:oleObj spid="_x0000_s35843" name="Ecuación" r:id="rId5" imgW="1676160" imgH="698400" progId="Equation.3">
              <p:embed/>
            </p:oleObj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3563888" y="3068960"/>
          <a:ext cx="432049" cy="474340"/>
        </p:xfrm>
        <a:graphic>
          <a:graphicData uri="http://schemas.openxmlformats.org/presentationml/2006/ole">
            <p:oleObj spid="_x0000_s35844" name="Ecuación" r:id="rId6" imgW="164880" imgH="228600" progId="Equation.3">
              <p:embed/>
            </p:oleObj>
          </a:graphicData>
        </a:graphic>
      </p:graphicFrame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5148064" y="3356992"/>
          <a:ext cx="360040" cy="498517"/>
        </p:xfrm>
        <a:graphic>
          <a:graphicData uri="http://schemas.openxmlformats.org/presentationml/2006/ole">
            <p:oleObj spid="_x0000_s35845" name="Ecuación" r:id="rId7" imgW="164880" imgH="228600" progId="Equation.3">
              <p:embed/>
            </p:oleObj>
          </a:graphicData>
        </a:graphic>
      </p:graphicFrame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35846" name="Object 6"/>
          <p:cNvGraphicFramePr>
            <a:graphicFrameLocks noChangeAspect="1"/>
          </p:cNvGraphicFramePr>
          <p:nvPr/>
        </p:nvGraphicFramePr>
        <p:xfrm>
          <a:off x="2123727" y="3861047"/>
          <a:ext cx="3224932" cy="1368153"/>
        </p:xfrm>
        <a:graphic>
          <a:graphicData uri="http://schemas.openxmlformats.org/presentationml/2006/ole">
            <p:oleObj spid="_x0000_s35846" name="Ecuación" r:id="rId8" imgW="1256755" imgH="533169" progId="Equation.3">
              <p:embed/>
            </p:oleObj>
          </a:graphicData>
        </a:graphic>
      </p:graphicFrame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12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052736"/>
            <a:ext cx="7239000" cy="60510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 smtClean="0"/>
              <a:t>The unique solution of the minimization is defined as:</a:t>
            </a:r>
            <a:endParaRPr lang="es-MX" sz="2000" dirty="0" smtClean="0"/>
          </a:p>
          <a:p>
            <a:pPr marL="0" indent="0" algn="just">
              <a:buNone/>
            </a:pPr>
            <a:endParaRPr lang="es-MX" sz="2000" dirty="0" smtClean="0"/>
          </a:p>
          <a:p>
            <a:pPr marL="0" indent="0" algn="just">
              <a:buNone/>
            </a:pPr>
            <a:endParaRPr lang="es-MX" sz="2000" dirty="0" smtClean="0"/>
          </a:p>
          <a:p>
            <a:pPr marL="0" indent="0" algn="just">
              <a:buNone/>
            </a:pPr>
            <a:endParaRPr lang="es-MX" sz="2000" dirty="0" smtClean="0"/>
          </a:p>
          <a:p>
            <a:pPr marL="0" indent="0" algn="just">
              <a:buNone/>
            </a:pPr>
            <a:r>
              <a:rPr lang="en-US" sz="2000" dirty="0" smtClean="0"/>
              <a:t>Where   denotes a particular matrix, dimension              and “I” denotes the identity matrix.</a:t>
            </a:r>
            <a:endParaRPr lang="es-MX" sz="2000" i="1" dirty="0" smtClean="0"/>
          </a:p>
          <a:p>
            <a:pPr marL="0" indent="0" algn="just">
              <a:buNone/>
            </a:pPr>
            <a:endParaRPr lang="es-MX" sz="2000" i="1" dirty="0" smtClean="0"/>
          </a:p>
          <a:p>
            <a:pPr marL="0" indent="0" algn="just">
              <a:buNone/>
            </a:pPr>
            <a:endParaRPr lang="es-MX" sz="2000" i="1" dirty="0" smtClean="0"/>
          </a:p>
          <a:p>
            <a:pPr marL="0" indent="0" algn="just">
              <a:buNone/>
            </a:pPr>
            <a:endParaRPr lang="es-MX" sz="2000" i="1" dirty="0" smtClean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33793" name="Object 1"/>
          <p:cNvGraphicFramePr>
            <a:graphicFrameLocks noChangeAspect="1"/>
          </p:cNvGraphicFramePr>
          <p:nvPr/>
        </p:nvGraphicFramePr>
        <p:xfrm>
          <a:off x="2051720" y="1484784"/>
          <a:ext cx="3879850" cy="647700"/>
        </p:xfrm>
        <a:graphic>
          <a:graphicData uri="http://schemas.openxmlformats.org/presentationml/2006/ole">
            <p:oleObj spid="_x0000_s33793" name="Ecuación" r:id="rId4" imgW="1422360" imgH="241200" progId="Equation.3">
              <p:embed/>
            </p:oleObj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1259632" y="2564904"/>
          <a:ext cx="360040" cy="360040"/>
        </p:xfrm>
        <a:graphic>
          <a:graphicData uri="http://schemas.openxmlformats.org/presentationml/2006/ole">
            <p:oleObj spid="_x0000_s33795" name="Ecuación" r:id="rId5" imgW="152280" imgH="164880" progId="Equation.3">
              <p:embed/>
            </p:oleObj>
          </a:graphicData>
        </a:graphic>
      </p:graphicFrame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6084168" y="2636912"/>
          <a:ext cx="1080120" cy="360040"/>
        </p:xfrm>
        <a:graphic>
          <a:graphicData uri="http://schemas.openxmlformats.org/presentationml/2006/ole">
            <p:oleObj spid="_x0000_s33797" name="Ecuación" r:id="rId6" imgW="660240" imgH="215640" progId="Equation.3">
              <p:embed/>
            </p:oleObj>
          </a:graphicData>
        </a:graphic>
      </p:graphicFrame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33799" name="Object 7"/>
          <p:cNvGraphicFramePr>
            <a:graphicFrameLocks noChangeAspect="1"/>
          </p:cNvGraphicFramePr>
          <p:nvPr/>
        </p:nvGraphicFramePr>
        <p:xfrm>
          <a:off x="2339752" y="4077072"/>
          <a:ext cx="3600400" cy="1422380"/>
        </p:xfrm>
        <a:graphic>
          <a:graphicData uri="http://schemas.openxmlformats.org/presentationml/2006/ole">
            <p:oleObj spid="_x0000_s33799" name="Ecuación" r:id="rId7" imgW="2311400" imgH="914400" progId="Equation.3">
              <p:embed/>
            </p:oleObj>
          </a:graphicData>
        </a:graphic>
      </p:graphicFrame>
      <p:sp>
        <p:nvSpPr>
          <p:cNvPr id="12" name="1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13</a:t>
            </a:fld>
            <a:endParaRPr lang="es-MX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Subtítulo"/>
          <p:cNvSpPr>
            <a:spLocks noGrp="1"/>
          </p:cNvSpPr>
          <p:nvPr>
            <p:ph idx="1"/>
          </p:nvPr>
        </p:nvSpPr>
        <p:spPr>
          <a:xfrm>
            <a:off x="395536" y="260648"/>
            <a:ext cx="7239000" cy="5980113"/>
          </a:xfrm>
        </p:spPr>
        <p:txBody>
          <a:bodyPr>
            <a:normAutofit/>
          </a:bodyPr>
          <a:lstStyle/>
          <a:p>
            <a:r>
              <a:rPr lang="es-MX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Simulation</a:t>
            </a:r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s-MX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Stata</a:t>
            </a:r>
            <a:endParaRPr lang="es-MX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2000" dirty="0" smtClean="0"/>
              <a:t>Step 1: Define the matrix Z.</a:t>
            </a:r>
          </a:p>
          <a:p>
            <a:pPr>
              <a:buNone/>
            </a:pPr>
            <a:r>
              <a:rPr lang="en-US" sz="2000" dirty="0" smtClean="0"/>
              <a:t>			</a:t>
            </a:r>
            <a:r>
              <a:rPr lang="es-MX" sz="2000" dirty="0" err="1" smtClean="0"/>
              <a:t>mkmat</a:t>
            </a:r>
            <a:r>
              <a:rPr lang="es-MX" sz="2000" dirty="0" smtClean="0"/>
              <a:t> … … … …, </a:t>
            </a:r>
            <a:r>
              <a:rPr lang="es-MX" sz="2000" dirty="0" err="1" smtClean="0"/>
              <a:t>matrix</a:t>
            </a:r>
            <a:r>
              <a:rPr lang="es-MX" sz="2000" dirty="0" smtClean="0"/>
              <a:t>(Z)</a:t>
            </a:r>
          </a:p>
          <a:p>
            <a:pPr algn="ctr">
              <a:buNone/>
            </a:pPr>
            <a:r>
              <a:rPr lang="es-MX" sz="2000" dirty="0" err="1" smtClean="0"/>
              <a:t>mat</a:t>
            </a:r>
            <a:r>
              <a:rPr lang="es-MX" sz="2000" dirty="0" smtClean="0"/>
              <a:t> </a:t>
            </a:r>
            <a:r>
              <a:rPr lang="es-MX" sz="2000" dirty="0" err="1" smtClean="0"/>
              <a:t>list</a:t>
            </a:r>
            <a:r>
              <a:rPr lang="es-MX" sz="2000" dirty="0" smtClean="0"/>
              <a:t> Z</a:t>
            </a:r>
          </a:p>
          <a:p>
            <a:pPr>
              <a:buNone/>
            </a:pPr>
            <a:r>
              <a:rPr lang="en-US" sz="2000" dirty="0" smtClean="0"/>
              <a:t>Step 2: Estimate the transpose of Z.</a:t>
            </a:r>
          </a:p>
          <a:p>
            <a:pPr algn="ctr">
              <a:buNone/>
            </a:pPr>
            <a:r>
              <a:rPr lang="es-MX" sz="2000" dirty="0" err="1" smtClean="0"/>
              <a:t>matrix</a:t>
            </a:r>
            <a:r>
              <a:rPr lang="es-MX" sz="2000" dirty="0" smtClean="0"/>
              <a:t> Z´=Z’</a:t>
            </a:r>
          </a:p>
          <a:p>
            <a:pPr algn="ctr">
              <a:buNone/>
            </a:pPr>
            <a:r>
              <a:rPr lang="es-MX" sz="2000" dirty="0" err="1" smtClean="0"/>
              <a:t>mat</a:t>
            </a:r>
            <a:r>
              <a:rPr lang="es-MX" sz="2000" dirty="0" smtClean="0"/>
              <a:t> </a:t>
            </a:r>
            <a:r>
              <a:rPr lang="es-MX" sz="2000" dirty="0" err="1" smtClean="0"/>
              <a:t>list</a:t>
            </a:r>
            <a:r>
              <a:rPr lang="es-MX" sz="2000" dirty="0" smtClean="0"/>
              <a:t> Z’</a:t>
            </a:r>
          </a:p>
          <a:p>
            <a:pPr>
              <a:buNone/>
            </a:pPr>
            <a:r>
              <a:rPr lang="en-US" sz="2000" dirty="0" smtClean="0"/>
              <a:t>Step 3: Define the identity matrix I.</a:t>
            </a:r>
          </a:p>
          <a:p>
            <a:pPr algn="ctr">
              <a:buNone/>
            </a:pPr>
            <a:r>
              <a:rPr lang="es-MX" sz="2000" dirty="0" err="1" smtClean="0"/>
              <a:t>mkmat</a:t>
            </a:r>
            <a:r>
              <a:rPr lang="es-MX" sz="2000" dirty="0" smtClean="0"/>
              <a:t> … … …, </a:t>
            </a:r>
            <a:r>
              <a:rPr lang="es-MX" sz="2000" dirty="0" err="1" smtClean="0"/>
              <a:t>matrix</a:t>
            </a:r>
            <a:r>
              <a:rPr lang="es-MX" sz="2000" dirty="0" smtClean="0"/>
              <a:t>(</a:t>
            </a:r>
            <a:r>
              <a:rPr lang="es-MX" sz="2000" dirty="0" err="1" smtClean="0"/>
              <a:t>identity</a:t>
            </a:r>
            <a:r>
              <a:rPr lang="es-MX" sz="2000" dirty="0" smtClean="0"/>
              <a:t>)</a:t>
            </a:r>
          </a:p>
          <a:p>
            <a:pPr algn="ctr">
              <a:buNone/>
            </a:pPr>
            <a:r>
              <a:rPr lang="es-MX" sz="2000" dirty="0" err="1" smtClean="0"/>
              <a:t>mat</a:t>
            </a:r>
            <a:r>
              <a:rPr lang="es-MX" sz="2000" dirty="0" smtClean="0"/>
              <a:t> </a:t>
            </a:r>
            <a:r>
              <a:rPr lang="es-MX" sz="2000" dirty="0" err="1" smtClean="0"/>
              <a:t>list</a:t>
            </a:r>
            <a:r>
              <a:rPr lang="es-MX" sz="2000" dirty="0" smtClean="0"/>
              <a:t> </a:t>
            </a:r>
            <a:r>
              <a:rPr lang="es-MX" sz="2000" dirty="0" err="1" smtClean="0"/>
              <a:t>identity</a:t>
            </a:r>
            <a:endParaRPr lang="es-MX" sz="2000" dirty="0" smtClean="0"/>
          </a:p>
          <a:p>
            <a:pPr>
              <a:buNone/>
            </a:pPr>
            <a:r>
              <a:rPr lang="en-US" sz="2000" dirty="0" smtClean="0"/>
              <a:t>Step 4: Multiply the transpose matrix Z  by matrix Z.</a:t>
            </a:r>
          </a:p>
          <a:p>
            <a:pPr algn="ctr">
              <a:buNone/>
            </a:pPr>
            <a:r>
              <a:rPr lang="es-MX" sz="2000" dirty="0" err="1" smtClean="0"/>
              <a:t>matrix</a:t>
            </a:r>
            <a:r>
              <a:rPr lang="es-MX" sz="2000" dirty="0" smtClean="0"/>
              <a:t> Z´Z=Z’*Z</a:t>
            </a:r>
          </a:p>
          <a:p>
            <a:pPr>
              <a:buNone/>
            </a:pPr>
            <a:r>
              <a:rPr lang="en-US" sz="2000" dirty="0" smtClean="0"/>
              <a:t>Step 5: Estimate the smoothing parameter λ and multiply this scalar by the result of the matrix obtained in Step 4.</a:t>
            </a:r>
          </a:p>
          <a:p>
            <a:pPr algn="ctr">
              <a:buNone/>
            </a:pPr>
            <a:r>
              <a:rPr lang="es-MX" sz="2000" dirty="0" err="1" smtClean="0"/>
              <a:t>matrix</a:t>
            </a:r>
            <a:r>
              <a:rPr lang="es-MX" sz="2000" dirty="0" smtClean="0"/>
              <a:t> </a:t>
            </a:r>
            <a:r>
              <a:rPr lang="es-MX" sz="2000" dirty="0" err="1" smtClean="0"/>
              <a:t>lambdaZ´Z</a:t>
            </a:r>
            <a:r>
              <a:rPr lang="es-MX" sz="2000" dirty="0" smtClean="0"/>
              <a:t>=</a:t>
            </a:r>
            <a:r>
              <a:rPr lang="el-GR" sz="2000" dirty="0" smtClean="0"/>
              <a:t> λ </a:t>
            </a:r>
            <a:r>
              <a:rPr lang="es-MX" sz="2000" dirty="0" smtClean="0"/>
              <a:t>*Z´Z</a:t>
            </a:r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endParaRPr lang="es-MX" sz="2800" dirty="0" smtClean="0"/>
          </a:p>
          <a:p>
            <a:pPr>
              <a:buNone/>
            </a:pPr>
            <a:endParaRPr lang="es-MX" sz="2800" dirty="0" smtClean="0"/>
          </a:p>
          <a:p>
            <a:pPr>
              <a:buNone/>
            </a:pPr>
            <a:endParaRPr lang="es-MX" sz="2800" dirty="0" smtClean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332656"/>
            <a:ext cx="7239000" cy="7722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Step 6: The result obtained in step 5, add the identity matrix.</a:t>
            </a:r>
          </a:p>
          <a:p>
            <a:pPr algn="ctr">
              <a:buNone/>
            </a:pPr>
            <a:r>
              <a:rPr lang="es-MX" sz="2000" dirty="0" err="1" smtClean="0"/>
              <a:t>matrix</a:t>
            </a:r>
            <a:r>
              <a:rPr lang="es-MX" sz="2000" dirty="0" smtClean="0"/>
              <a:t> </a:t>
            </a:r>
            <a:r>
              <a:rPr lang="es-MX" sz="2000" dirty="0" err="1" smtClean="0"/>
              <a:t>lambdaZ´Z+I</a:t>
            </a:r>
            <a:r>
              <a:rPr lang="es-MX" sz="2000" dirty="0" smtClean="0"/>
              <a:t>=</a:t>
            </a:r>
            <a:r>
              <a:rPr lang="es-MX" sz="2000" dirty="0" err="1" smtClean="0"/>
              <a:t>identity+lambdaZ´Z</a:t>
            </a:r>
            <a:r>
              <a:rPr lang="es-MX" sz="2000" dirty="0" smtClean="0"/>
              <a:t> </a:t>
            </a:r>
          </a:p>
          <a:p>
            <a:pPr algn="ctr">
              <a:buNone/>
            </a:pPr>
            <a:r>
              <a:rPr lang="es-MX" sz="2000" dirty="0" err="1" smtClean="0"/>
              <a:t>mat</a:t>
            </a:r>
            <a:r>
              <a:rPr lang="es-MX" sz="2000" dirty="0" smtClean="0"/>
              <a:t> </a:t>
            </a:r>
            <a:r>
              <a:rPr lang="es-MX" sz="2000" dirty="0" err="1" smtClean="0"/>
              <a:t>list</a:t>
            </a:r>
            <a:r>
              <a:rPr lang="es-MX" sz="2000" dirty="0" smtClean="0"/>
              <a:t> </a:t>
            </a:r>
            <a:r>
              <a:rPr lang="es-MX" sz="2000" dirty="0" err="1" smtClean="0"/>
              <a:t>lambdaZ´Z+I</a:t>
            </a:r>
            <a:endParaRPr lang="es-MX" sz="2000" dirty="0" smtClean="0"/>
          </a:p>
          <a:p>
            <a:pPr>
              <a:buNone/>
            </a:pPr>
            <a:r>
              <a:rPr lang="en-US" sz="2000" dirty="0" smtClean="0"/>
              <a:t>Step 7: Estimate inverse of the resulting matrix in step 6.</a:t>
            </a:r>
          </a:p>
          <a:p>
            <a:pPr algn="ctr">
              <a:buNone/>
            </a:pPr>
            <a:r>
              <a:rPr lang="es-MX" sz="2000" dirty="0" err="1" smtClean="0"/>
              <a:t>matrix</a:t>
            </a:r>
            <a:r>
              <a:rPr lang="es-MX" sz="2000" dirty="0" smtClean="0"/>
              <a:t> </a:t>
            </a:r>
            <a:r>
              <a:rPr lang="es-MX" sz="2000" dirty="0" err="1" smtClean="0"/>
              <a:t>inversalambdaZ´Z+I</a:t>
            </a:r>
            <a:r>
              <a:rPr lang="es-MX" sz="2000" dirty="0" smtClean="0"/>
              <a:t>=</a:t>
            </a:r>
            <a:r>
              <a:rPr lang="es-MX" sz="2000" dirty="0" err="1" smtClean="0"/>
              <a:t>invsym</a:t>
            </a:r>
            <a:r>
              <a:rPr lang="es-MX" sz="2000" dirty="0" smtClean="0"/>
              <a:t>(</a:t>
            </a:r>
            <a:r>
              <a:rPr lang="es-MX" sz="2000" dirty="0" err="1" smtClean="0"/>
              <a:t>lambdaZ´Z+I</a:t>
            </a:r>
            <a:r>
              <a:rPr lang="es-MX" sz="2000" dirty="0" smtClean="0"/>
              <a:t>)</a:t>
            </a:r>
          </a:p>
          <a:p>
            <a:pPr>
              <a:buNone/>
            </a:pPr>
            <a:r>
              <a:rPr lang="en-US" sz="2000" dirty="0" smtClean="0"/>
              <a:t>Step 8: Enter the time series</a:t>
            </a:r>
          </a:p>
          <a:p>
            <a:pPr algn="ctr">
              <a:buNone/>
            </a:pPr>
            <a:r>
              <a:rPr lang="es-MX" sz="2000" dirty="0" err="1" smtClean="0"/>
              <a:t>mkmat</a:t>
            </a:r>
            <a:r>
              <a:rPr lang="es-MX" sz="2000" dirty="0" smtClean="0"/>
              <a:t> serie</a:t>
            </a:r>
          </a:p>
          <a:p>
            <a:pPr algn="ctr">
              <a:buNone/>
            </a:pPr>
            <a:r>
              <a:rPr lang="es-MX" sz="2000" dirty="0" err="1" smtClean="0"/>
              <a:t>matlist</a:t>
            </a:r>
            <a:endParaRPr lang="es-MX" sz="2000" dirty="0" smtClean="0"/>
          </a:p>
          <a:p>
            <a:pPr>
              <a:buNone/>
            </a:pPr>
            <a:r>
              <a:rPr lang="en-US" sz="2000" dirty="0" smtClean="0"/>
              <a:t>Step 9: Finally multiply the vector of the time series estimated by the matrix in step 7.</a:t>
            </a:r>
          </a:p>
          <a:p>
            <a:pPr>
              <a:buNone/>
            </a:pPr>
            <a:endParaRPr lang="es-MX" sz="2000" dirty="0" smtClean="0"/>
          </a:p>
          <a:p>
            <a:pPr algn="ctr">
              <a:buNone/>
            </a:pPr>
            <a:r>
              <a:rPr lang="en-US" sz="2000" b="1" u="sng" dirty="0" smtClean="0">
                <a:solidFill>
                  <a:schemeClr val="tx2">
                    <a:lumMod val="75000"/>
                  </a:schemeClr>
                </a:solidFill>
              </a:rPr>
              <a:t>Outcome: Trend of the time series.</a:t>
            </a:r>
          </a:p>
          <a:p>
            <a:pPr algn="ctr">
              <a:buNone/>
            </a:pPr>
            <a:endParaRPr lang="es-MX" sz="2000" dirty="0" smtClean="0"/>
          </a:p>
          <a:p>
            <a:pPr>
              <a:buNone/>
            </a:pPr>
            <a:r>
              <a:rPr lang="en-US" sz="2000" dirty="0" smtClean="0"/>
              <a:t>Note: The cycle component is obtained by subtracting the trend component in original time series.</a:t>
            </a:r>
            <a:endParaRPr lang="es-MX" sz="2000" dirty="0" smtClean="0"/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  </a:t>
            </a:r>
          </a:p>
          <a:p>
            <a:pPr>
              <a:buNone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43408"/>
            <a:ext cx="7239000" cy="1143000"/>
          </a:xfrm>
        </p:spPr>
        <p:txBody>
          <a:bodyPr/>
          <a:lstStyle/>
          <a:p>
            <a:r>
              <a:rPr lang="es-MX" cap="none" dirty="0" err="1" smtClean="0"/>
              <a:t>Empirical</a:t>
            </a:r>
            <a:r>
              <a:rPr lang="es-MX" cap="none" dirty="0" smtClean="0"/>
              <a:t> </a:t>
            </a:r>
            <a:r>
              <a:rPr lang="es-MX" cap="none" dirty="0" err="1" smtClean="0"/>
              <a:t>evidence</a:t>
            </a:r>
            <a:endParaRPr lang="es-MX" cap="non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I extracted the real effective exchange rate of Norway (REER) for a quarterly period 1980-I to 2008-III.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Objective: To analyze the changes in the balance of goods and non-factor services. (REER-proxy).</a:t>
            </a:r>
            <a:endParaRPr lang="es-MX" sz="2000" dirty="0" smtClean="0"/>
          </a:p>
          <a:p>
            <a:pPr algn="just"/>
            <a:endParaRPr lang="es-MX" sz="200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0"/>
            <a:ext cx="7239000" cy="64533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000" dirty="0" smtClean="0"/>
              <a:t>Norway: real effective exchange rate and HP filters with variations in the smoothing parameter, 1980-I to 2008-III.</a:t>
            </a: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>
              <a:buNone/>
            </a:pPr>
            <a:r>
              <a:rPr lang="en-US" sz="1800" dirty="0" smtClean="0"/>
              <a:t>Source: Authors' calculations based on IMF and Central Bank of Norway (2013).</a:t>
            </a:r>
          </a:p>
          <a:p>
            <a:pPr>
              <a:buNone/>
            </a:pPr>
            <a:r>
              <a:rPr lang="en-US" sz="1800" dirty="0" smtClean="0"/>
              <a:t>Simulated data in </a:t>
            </a:r>
            <a:r>
              <a:rPr lang="en-US" sz="1800" dirty="0" err="1" smtClean="0"/>
              <a:t>Stata</a:t>
            </a:r>
            <a:r>
              <a:rPr lang="en-US" sz="1800" dirty="0" smtClean="0"/>
              <a:t>.</a:t>
            </a: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 algn="ctr">
              <a:buNone/>
            </a:pPr>
            <a:endParaRPr lang="es-MX" sz="2000" dirty="0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 cstate="print"/>
          <a:srcRect b="17456"/>
          <a:stretch>
            <a:fillRect/>
          </a:stretch>
        </p:blipFill>
        <p:spPr bwMode="auto">
          <a:xfrm>
            <a:off x="0" y="548680"/>
            <a:ext cx="896448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7 Conector recto de flecha"/>
          <p:cNvCxnSpPr/>
          <p:nvPr/>
        </p:nvCxnSpPr>
        <p:spPr>
          <a:xfrm flipV="1">
            <a:off x="3347864" y="1340768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 flipH="1">
            <a:off x="2483768" y="1628800"/>
            <a:ext cx="864096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3635896" y="1484784"/>
            <a:ext cx="16561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err="1" smtClean="0"/>
              <a:t>Alternative</a:t>
            </a:r>
            <a:r>
              <a:rPr lang="es-MX" sz="1100" dirty="0" smtClean="0"/>
              <a:t> </a:t>
            </a:r>
            <a:r>
              <a:rPr lang="es-MX" sz="1100" dirty="0" err="1" smtClean="0"/>
              <a:t>proposal</a:t>
            </a:r>
            <a:endParaRPr lang="es-MX" sz="1100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17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-243408"/>
            <a:ext cx="7239000" cy="1143000"/>
          </a:xfrm>
        </p:spPr>
        <p:txBody>
          <a:bodyPr/>
          <a:lstStyle/>
          <a:p>
            <a:r>
              <a:rPr lang="es-MX" cap="none" dirty="0" err="1" smtClean="0"/>
              <a:t>References</a:t>
            </a:r>
            <a:endParaRPr lang="es-MX" cap="non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080120"/>
            <a:ext cx="8172400" cy="6021288"/>
          </a:xfrm>
        </p:spPr>
        <p:txBody>
          <a:bodyPr>
            <a:normAutofit fontScale="55000" lnSpcReduction="20000"/>
          </a:bodyPr>
          <a:lstStyle/>
          <a:p>
            <a:pPr marL="514350" lvl="0" indent="-150813">
              <a:buFont typeface="Courier New" pitchFamily="49" charset="0"/>
              <a:buChar char="o"/>
            </a:pPr>
            <a:r>
              <a:rPr lang="en-US" sz="2900" dirty="0" err="1" smtClean="0"/>
              <a:t>Cogley</a:t>
            </a:r>
            <a:r>
              <a:rPr lang="en-US" sz="2900" dirty="0" smtClean="0"/>
              <a:t>, T. and </a:t>
            </a:r>
            <a:r>
              <a:rPr lang="en-US" sz="2900" dirty="0" err="1" smtClean="0"/>
              <a:t>Nason</a:t>
            </a:r>
            <a:r>
              <a:rPr lang="en-US" sz="2900" dirty="0" smtClean="0"/>
              <a:t>, J.M. (1995), “Effects of the </a:t>
            </a:r>
            <a:r>
              <a:rPr lang="en-US" sz="2900" dirty="0" err="1" smtClean="0"/>
              <a:t>Hodrick</a:t>
            </a:r>
            <a:r>
              <a:rPr lang="en-US" sz="2900" dirty="0" smtClean="0"/>
              <a:t>–Prescott filter on trend and difference stationary time series. Implications for business cycle research”, </a:t>
            </a:r>
            <a:r>
              <a:rPr lang="en-US" sz="2900" i="1" dirty="0" smtClean="0"/>
              <a:t>Journal of Economic Dynamics and Control</a:t>
            </a:r>
            <a:r>
              <a:rPr lang="en-US" sz="2900" dirty="0" smtClean="0"/>
              <a:t>, 19, 253–278.</a:t>
            </a:r>
            <a:endParaRPr lang="es-MX" sz="2900" dirty="0" smtClean="0"/>
          </a:p>
          <a:p>
            <a:pPr marL="514350" lvl="0" indent="-150813">
              <a:buFont typeface="Courier New" pitchFamily="49" charset="0"/>
              <a:buChar char="o"/>
            </a:pPr>
            <a:r>
              <a:rPr lang="en-US" sz="2900" dirty="0" err="1" smtClean="0"/>
              <a:t>Frickey</a:t>
            </a:r>
            <a:r>
              <a:rPr lang="en-US" sz="2900" dirty="0" smtClean="0"/>
              <a:t>, E. (1934), “The problem of secular trend”, </a:t>
            </a:r>
            <a:r>
              <a:rPr lang="en-US" sz="2900" i="1" dirty="0" smtClean="0"/>
              <a:t>Review of Economics and Statistics</a:t>
            </a:r>
            <a:r>
              <a:rPr lang="en-US" sz="2900" dirty="0" smtClean="0"/>
              <a:t>, 16, 199–206.</a:t>
            </a:r>
            <a:endParaRPr lang="es-MX" sz="2900" dirty="0" smtClean="0"/>
          </a:p>
          <a:p>
            <a:pPr marL="514350" lvl="0" indent="-150813">
              <a:buFont typeface="Courier New" pitchFamily="49" charset="0"/>
              <a:buChar char="o"/>
            </a:pPr>
            <a:r>
              <a:rPr lang="en-US" sz="2900" dirty="0" smtClean="0"/>
              <a:t>Frisch, R. (1933), “Propagation problems and impulse problems in dynamic economics”, in </a:t>
            </a:r>
            <a:r>
              <a:rPr lang="en-US" sz="2900" i="1" dirty="0" smtClean="0"/>
              <a:t>Economic Essays in </a:t>
            </a:r>
            <a:r>
              <a:rPr lang="en-US" sz="2900" i="1" dirty="0" err="1" smtClean="0"/>
              <a:t>Honour</a:t>
            </a:r>
            <a:r>
              <a:rPr lang="en-US" sz="2900" i="1" dirty="0" smtClean="0"/>
              <a:t> of Gustav Cassel</a:t>
            </a:r>
            <a:r>
              <a:rPr lang="en-US" sz="2900" dirty="0" smtClean="0"/>
              <a:t>, London: George Allen &amp; </a:t>
            </a:r>
            <a:r>
              <a:rPr lang="en-US" sz="2900" dirty="0" err="1" smtClean="0"/>
              <a:t>Unwin</a:t>
            </a:r>
            <a:r>
              <a:rPr lang="en-US" sz="2900" dirty="0" smtClean="0"/>
              <a:t>, 171–205.</a:t>
            </a:r>
            <a:endParaRPr lang="es-MX" sz="2900" dirty="0" smtClean="0"/>
          </a:p>
          <a:p>
            <a:pPr marL="514350" lvl="0" indent="-150813">
              <a:buFont typeface="Courier New" pitchFamily="49" charset="0"/>
              <a:buChar char="o"/>
            </a:pPr>
            <a:r>
              <a:rPr lang="en-US" sz="2900" dirty="0" err="1" smtClean="0"/>
              <a:t>Guay</a:t>
            </a:r>
            <a:r>
              <a:rPr lang="en-US" sz="2900" dirty="0" smtClean="0"/>
              <a:t>, A. y St.-</a:t>
            </a:r>
            <a:r>
              <a:rPr lang="en-US" sz="2900" dirty="0" err="1" smtClean="0"/>
              <a:t>Amant</a:t>
            </a:r>
            <a:r>
              <a:rPr lang="en-US" sz="2900" dirty="0" smtClean="0"/>
              <a:t>, P. (2005). “Do the </a:t>
            </a:r>
            <a:r>
              <a:rPr lang="en-US" sz="2900" dirty="0" err="1" smtClean="0"/>
              <a:t>Hodrick</a:t>
            </a:r>
            <a:r>
              <a:rPr lang="en-US" sz="2900" dirty="0" smtClean="0"/>
              <a:t>-Prescott and Baxter-King Filters Provide a Good Approximation of </a:t>
            </a:r>
            <a:r>
              <a:rPr lang="en-US" sz="2900" dirty="0" err="1" smtClean="0"/>
              <a:t>BusinessCycles</a:t>
            </a:r>
            <a:r>
              <a:rPr lang="en-US" sz="2900" dirty="0" smtClean="0"/>
              <a:t>. </a:t>
            </a:r>
            <a:r>
              <a:rPr lang="en-US" sz="2900" i="1" dirty="0" smtClean="0"/>
              <a:t>Annals of Economics and Statistics / </a:t>
            </a:r>
            <a:r>
              <a:rPr lang="en-US" sz="2900" i="1" dirty="0" err="1" smtClean="0"/>
              <a:t>Annales</a:t>
            </a:r>
            <a:r>
              <a:rPr lang="en-US" sz="2900" i="1" dirty="0" smtClean="0"/>
              <a:t> </a:t>
            </a:r>
            <a:r>
              <a:rPr lang="en-US" sz="2900" i="1" dirty="0" err="1" smtClean="0"/>
              <a:t>d”Économie</a:t>
            </a:r>
            <a:r>
              <a:rPr lang="en-US" sz="2900" i="1" dirty="0" smtClean="0"/>
              <a:t> et de </a:t>
            </a:r>
            <a:r>
              <a:rPr lang="en-US" sz="2900" i="1" dirty="0" err="1" smtClean="0"/>
              <a:t>Statistique</a:t>
            </a:r>
            <a:r>
              <a:rPr lang="en-US" sz="2900" dirty="0" smtClean="0"/>
              <a:t>, 77,133-155.</a:t>
            </a:r>
            <a:endParaRPr lang="es-MX" sz="2900" dirty="0" smtClean="0"/>
          </a:p>
          <a:p>
            <a:pPr marL="514350" lvl="0" indent="-150813">
              <a:buFont typeface="Courier New" pitchFamily="49" charset="0"/>
              <a:buChar char="o"/>
            </a:pPr>
            <a:r>
              <a:rPr lang="en-US" sz="2900" dirty="0" smtClean="0"/>
              <a:t>Harvey, A.C. (1985), “Trends and cycles in macroeconomic time series”, </a:t>
            </a:r>
            <a:r>
              <a:rPr lang="en-US" sz="2900" i="1" dirty="0" smtClean="0"/>
              <a:t>Journal of Business and Economic Statistics</a:t>
            </a:r>
            <a:r>
              <a:rPr lang="en-US" sz="2900" dirty="0" smtClean="0"/>
              <a:t>, 3, 216–227.</a:t>
            </a:r>
            <a:endParaRPr lang="es-MX" sz="2900" dirty="0" smtClean="0"/>
          </a:p>
          <a:p>
            <a:pPr marL="514350" lvl="0" indent="-150813">
              <a:buFont typeface="Courier New" pitchFamily="49" charset="0"/>
              <a:buChar char="o"/>
            </a:pPr>
            <a:r>
              <a:rPr lang="en-US" sz="2900" dirty="0" err="1" smtClean="0"/>
              <a:t>Hodrick</a:t>
            </a:r>
            <a:r>
              <a:rPr lang="en-US" sz="2900" dirty="0" smtClean="0"/>
              <a:t>, R.J. and Prescott, E.C. (1997). “Postwar US business cycles: an empirical investigation”, </a:t>
            </a:r>
            <a:r>
              <a:rPr lang="en-US" sz="2900" i="1" dirty="0" smtClean="0"/>
              <a:t>Journal of Money, Credit and Banking, 29, 1–16.</a:t>
            </a:r>
            <a:r>
              <a:rPr lang="en-US" sz="2900" dirty="0" smtClean="0"/>
              <a:t> </a:t>
            </a:r>
            <a:endParaRPr lang="es-MX" sz="2900" dirty="0" smtClean="0"/>
          </a:p>
          <a:p>
            <a:pPr marL="514350" lvl="0" indent="-150813">
              <a:buFont typeface="Courier New" pitchFamily="49" charset="0"/>
              <a:buChar char="o"/>
            </a:pPr>
            <a:r>
              <a:rPr lang="en-US" sz="2900" dirty="0" smtClean="0"/>
              <a:t>Hooker, R.H. (1901), “Correlation of the marriage rate with trade”, </a:t>
            </a:r>
            <a:r>
              <a:rPr lang="en-US" sz="2900" i="1" dirty="0" smtClean="0"/>
              <a:t>Journal of the Royal Statistical Society</a:t>
            </a:r>
            <a:r>
              <a:rPr lang="en-US" sz="2900" dirty="0" smtClean="0"/>
              <a:t>, 64, 485–503.</a:t>
            </a:r>
            <a:endParaRPr lang="es-MX" sz="2900" dirty="0" smtClean="0"/>
          </a:p>
          <a:p>
            <a:pPr marL="514350" lvl="0" indent="-150813">
              <a:buFont typeface="Courier New" pitchFamily="49" charset="0"/>
              <a:buChar char="o"/>
            </a:pPr>
            <a:r>
              <a:rPr lang="en-US" sz="2900" dirty="0" smtClean="0"/>
              <a:t>Kaldor, N. (1940), “A model of the trade cycle”, </a:t>
            </a:r>
            <a:r>
              <a:rPr lang="en-US" sz="2900" i="1" dirty="0" smtClean="0"/>
              <a:t>Economic Journal</a:t>
            </a:r>
            <a:r>
              <a:rPr lang="en-US" sz="2900" dirty="0" smtClean="0"/>
              <a:t>, 50, 78–92.</a:t>
            </a:r>
            <a:endParaRPr lang="es-MX" sz="2900" dirty="0" smtClean="0"/>
          </a:p>
          <a:p>
            <a:pPr marL="514350" lvl="0" indent="-150813">
              <a:buFont typeface="Courier New" pitchFamily="49" charset="0"/>
              <a:buChar char="o"/>
            </a:pPr>
            <a:r>
              <a:rPr lang="en-US" sz="2900" dirty="0" err="1" smtClean="0"/>
              <a:t>Kitchin</a:t>
            </a:r>
            <a:r>
              <a:rPr lang="en-US" sz="2900" dirty="0" smtClean="0"/>
              <a:t>, J. (1923), “Cycles and trends in economic factors”, </a:t>
            </a:r>
            <a:r>
              <a:rPr lang="en-US" sz="2900" i="1" dirty="0" smtClean="0"/>
              <a:t>Review of Economics and Statistics</a:t>
            </a:r>
            <a:r>
              <a:rPr lang="en-US" sz="2900" dirty="0" smtClean="0"/>
              <a:t>, 5, 10–16.</a:t>
            </a:r>
            <a:endParaRPr lang="es-MX" sz="2900" dirty="0" smtClean="0"/>
          </a:p>
          <a:p>
            <a:pPr marL="514350" lvl="0" indent="-150813">
              <a:buFont typeface="Courier New" pitchFamily="49" charset="0"/>
              <a:buChar char="o"/>
            </a:pPr>
            <a:r>
              <a:rPr lang="en-US" sz="2900" dirty="0" smtClean="0"/>
              <a:t>Kuznets, S. (1929), “Random events and cyclical oscillations”, </a:t>
            </a:r>
            <a:r>
              <a:rPr lang="en-US" sz="2900" i="1" dirty="0" smtClean="0"/>
              <a:t>Journal of the American Statistical Association</a:t>
            </a:r>
            <a:r>
              <a:rPr lang="en-US" sz="2900" dirty="0" smtClean="0"/>
              <a:t>, 24, 258–275.</a:t>
            </a:r>
            <a:endParaRPr lang="es-MX" sz="2900" dirty="0" smtClean="0"/>
          </a:p>
          <a:p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6444208" y="609329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Continue</a:t>
            </a:r>
            <a:r>
              <a:rPr lang="es-MX" dirty="0" smtClean="0"/>
              <a:t>…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s-MX" dirty="0" smtClean="0"/>
          </a:p>
          <a:p>
            <a:pPr marL="273050" lvl="0" indent="-185738">
              <a:buFont typeface="Courier New" pitchFamily="49" charset="0"/>
              <a:buChar char="o"/>
            </a:pPr>
            <a:r>
              <a:rPr lang="en-US" dirty="0" err="1" smtClean="0"/>
              <a:t>Kydland</a:t>
            </a:r>
            <a:r>
              <a:rPr lang="en-US" dirty="0" smtClean="0"/>
              <a:t>, F.E. and Prescott, E.C. (1982), “Time to build and aggregate fluctuations”, </a:t>
            </a:r>
            <a:r>
              <a:rPr lang="en-US" i="1" dirty="0" err="1" smtClean="0"/>
              <a:t>Econometrica</a:t>
            </a:r>
            <a:r>
              <a:rPr lang="en-US" dirty="0" smtClean="0"/>
              <a:t>, 50, 1345–1370.</a:t>
            </a:r>
            <a:endParaRPr lang="es-MX" dirty="0" smtClean="0"/>
          </a:p>
          <a:p>
            <a:pPr marL="273050" lvl="0" indent="-185738">
              <a:buFont typeface="Courier New" pitchFamily="49" charset="0"/>
              <a:buChar char="o"/>
            </a:pPr>
            <a:r>
              <a:rPr lang="en-US" dirty="0" smtClean="0"/>
              <a:t>Jevons, W.S. (1884). Investigations in currency and finance. London: Macmillan and Co. page 4.</a:t>
            </a:r>
            <a:endParaRPr lang="es-MX" dirty="0" smtClean="0"/>
          </a:p>
          <a:p>
            <a:pPr marL="273050" lvl="0" indent="-185738">
              <a:buFont typeface="Courier New" pitchFamily="49" charset="0"/>
              <a:buChar char="o"/>
            </a:pPr>
            <a:r>
              <a:rPr lang="en-US" dirty="0" smtClean="0"/>
              <a:t>Long, J.B. and Plosser, C.I. (1983), “Real business cycles”, </a:t>
            </a:r>
            <a:r>
              <a:rPr lang="en-US" i="1" dirty="0" smtClean="0"/>
              <a:t>Journal of Political Economy</a:t>
            </a:r>
            <a:r>
              <a:rPr lang="en-US" dirty="0" smtClean="0"/>
              <a:t>, 91, 39–69.</a:t>
            </a:r>
            <a:endParaRPr lang="es-MX" dirty="0" smtClean="0"/>
          </a:p>
          <a:p>
            <a:pPr marL="273050" lvl="0" indent="-185738">
              <a:buFont typeface="Courier New" pitchFamily="49" charset="0"/>
              <a:buChar char="o"/>
            </a:pPr>
            <a:r>
              <a:rPr lang="en-US" dirty="0" smtClean="0"/>
              <a:t>Lucas, R.E. (1975), “An equilibrium model of the business cycle”, </a:t>
            </a:r>
            <a:r>
              <a:rPr lang="en-US" i="1" dirty="0" smtClean="0"/>
              <a:t>Journal of Political Economy</a:t>
            </a:r>
            <a:r>
              <a:rPr lang="en-US" dirty="0" smtClean="0"/>
              <a:t>, 83, 1113–1144.</a:t>
            </a:r>
            <a:endParaRPr lang="es-MX" dirty="0" smtClean="0"/>
          </a:p>
          <a:p>
            <a:pPr marL="273050" lvl="0" indent="-185738">
              <a:buFont typeface="Courier New" pitchFamily="49" charset="0"/>
              <a:buChar char="o"/>
            </a:pPr>
            <a:r>
              <a:rPr lang="en-US" dirty="0" smtClean="0"/>
              <a:t>Metzler, L.A. (1941), “The nature and stability of inventory cycles”, </a:t>
            </a:r>
            <a:r>
              <a:rPr lang="en-US" i="1" dirty="0" smtClean="0"/>
              <a:t>Review of Economics and Statistics</a:t>
            </a:r>
            <a:r>
              <a:rPr lang="en-US" dirty="0" smtClean="0"/>
              <a:t>, 23, 113–129.</a:t>
            </a:r>
            <a:endParaRPr lang="es-MX" dirty="0" smtClean="0"/>
          </a:p>
          <a:p>
            <a:pPr marL="273050" lvl="0" indent="-185738">
              <a:buFont typeface="Courier New" pitchFamily="49" charset="0"/>
              <a:buChar char="o"/>
            </a:pPr>
            <a:r>
              <a:rPr lang="en-US" dirty="0" err="1" smtClean="0"/>
              <a:t>Nordhaus</a:t>
            </a:r>
            <a:r>
              <a:rPr lang="en-US" dirty="0" smtClean="0"/>
              <a:t>, W.D. (1975), “The political business cycle”, </a:t>
            </a:r>
            <a:r>
              <a:rPr lang="en-US" i="1" dirty="0" smtClean="0"/>
              <a:t>Review of Economic Studies</a:t>
            </a:r>
            <a:r>
              <a:rPr lang="en-US" dirty="0" smtClean="0"/>
              <a:t>, 42, 169–190.</a:t>
            </a:r>
            <a:endParaRPr lang="es-MX" dirty="0" smtClean="0"/>
          </a:p>
          <a:p>
            <a:pPr marL="273050" lvl="0" indent="-185738">
              <a:buFont typeface="Courier New" pitchFamily="49" charset="0"/>
              <a:buChar char="o"/>
            </a:pPr>
            <a:r>
              <a:rPr lang="en-US" dirty="0" smtClean="0"/>
              <a:t>Persons, W.M. Indices of Business Conditions, </a:t>
            </a:r>
            <a:r>
              <a:rPr lang="en-US" i="1" dirty="0" smtClean="0"/>
              <a:t>Review of Economic Statistics</a:t>
            </a:r>
            <a:r>
              <a:rPr lang="en-US" dirty="0" smtClean="0"/>
              <a:t> (1919), pp. 5 – 107.</a:t>
            </a:r>
            <a:endParaRPr lang="es-MX" dirty="0" smtClean="0"/>
          </a:p>
          <a:p>
            <a:pPr marL="273050" lvl="0" indent="-185738">
              <a:buFont typeface="Courier New" pitchFamily="49" charset="0"/>
              <a:buChar char="o"/>
            </a:pPr>
            <a:r>
              <a:rPr lang="en-US" dirty="0" smtClean="0"/>
              <a:t>Samuelson, P.A. (1939), “Interactions between the multiplier analysis and the principle of the accelerator”, </a:t>
            </a:r>
            <a:r>
              <a:rPr lang="en-US" i="1" dirty="0" smtClean="0"/>
              <a:t>Review of Economics and Statistics</a:t>
            </a:r>
            <a:r>
              <a:rPr lang="en-US" dirty="0" smtClean="0"/>
              <a:t>, 21, 75–78.</a:t>
            </a:r>
            <a:endParaRPr lang="es-MX" dirty="0" smtClean="0"/>
          </a:p>
          <a:p>
            <a:pPr marL="273050" lvl="0" indent="-185738">
              <a:buFont typeface="Courier New" pitchFamily="49" charset="0"/>
              <a:buChar char="o"/>
            </a:pPr>
            <a:r>
              <a:rPr lang="en-US" dirty="0" smtClean="0"/>
              <a:t>Tinbergen, J. (1939b), </a:t>
            </a:r>
            <a:r>
              <a:rPr lang="en-US" i="1" dirty="0" smtClean="0"/>
              <a:t>Statistical Testing of Business-Cycle Theories, Volume 1I: Business Cycles in the United States of America</a:t>
            </a:r>
            <a:r>
              <a:rPr lang="en-US" dirty="0" smtClean="0"/>
              <a:t>, Geneva: League of Nations.</a:t>
            </a:r>
            <a:endParaRPr lang="es-MX" dirty="0" smtClean="0"/>
          </a:p>
          <a:p>
            <a:pPr marL="273050" lvl="0" indent="-185738">
              <a:buFont typeface="Courier New" pitchFamily="49" charset="0"/>
              <a:buChar char="o"/>
            </a:pPr>
            <a:r>
              <a:rPr lang="en-US" dirty="0" smtClean="0"/>
              <a:t>Tinbergen, J. (1940), “On a method of statistical business-cycle research. A reply”, </a:t>
            </a:r>
            <a:r>
              <a:rPr lang="en-US" i="1" dirty="0" smtClean="0"/>
              <a:t>Economic Journal</a:t>
            </a:r>
            <a:r>
              <a:rPr lang="en-US" dirty="0" smtClean="0"/>
              <a:t>, 50, 141–154.</a:t>
            </a:r>
            <a:endParaRPr lang="es-MX" dirty="0" smtClean="0"/>
          </a:p>
          <a:p>
            <a:pPr marL="273050" indent="-185738">
              <a:buFont typeface="Courier New" pitchFamily="49" charset="0"/>
              <a:buChar char="o"/>
            </a:pPr>
            <a:r>
              <a:rPr lang="en-US" dirty="0" smtClean="0"/>
              <a:t>Tinbergen, J. (1942), “Critical remarks on some business-cycle theories”, </a:t>
            </a:r>
            <a:r>
              <a:rPr lang="en-US" i="1" dirty="0" err="1" smtClean="0"/>
              <a:t>Econometrica</a:t>
            </a:r>
            <a:r>
              <a:rPr lang="en-US" dirty="0" smtClean="0"/>
              <a:t>, 10, 129–146.</a:t>
            </a:r>
            <a:endParaRPr lang="es-MX" dirty="0" smtClean="0"/>
          </a:p>
          <a:p>
            <a:pPr>
              <a:buNone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43408"/>
            <a:ext cx="7239000" cy="1143000"/>
          </a:xfrm>
        </p:spPr>
        <p:txBody>
          <a:bodyPr/>
          <a:lstStyle/>
          <a:p>
            <a:r>
              <a:rPr lang="es-MX" cap="none" dirty="0" err="1" smtClean="0"/>
              <a:t>Exposure</a:t>
            </a:r>
            <a:r>
              <a:rPr lang="es-MX" cap="none" dirty="0" smtClean="0"/>
              <a:t> </a:t>
            </a:r>
            <a:r>
              <a:rPr lang="es-MX" cap="none" dirty="0" err="1" smtClean="0"/>
              <a:t>lines</a:t>
            </a:r>
            <a:endParaRPr lang="es-MX" cap="non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9416"/>
            <a:ext cx="7308000" cy="4846320"/>
          </a:xfrm>
        </p:spPr>
        <p:txBody>
          <a:bodyPr>
            <a:normAutofit/>
          </a:bodyPr>
          <a:lstStyle/>
          <a:p>
            <a:pPr marL="45720" indent="0"/>
            <a:r>
              <a:rPr lang="en-US" b="1" dirty="0" smtClean="0"/>
              <a:t>Time Series: Retrospective, definition and components.</a:t>
            </a:r>
          </a:p>
          <a:p>
            <a:pPr marL="45720" indent="0"/>
            <a:endParaRPr lang="en-US" b="1" dirty="0" smtClean="0"/>
          </a:p>
          <a:p>
            <a:pPr marL="45720" indent="0"/>
            <a:r>
              <a:rPr lang="en-US" b="1" dirty="0" smtClean="0"/>
              <a:t>The </a:t>
            </a:r>
            <a:r>
              <a:rPr lang="en-US" b="1" dirty="0" err="1" smtClean="0"/>
              <a:t>Hodrick</a:t>
            </a:r>
            <a:r>
              <a:rPr lang="en-US" b="1" dirty="0" smtClean="0"/>
              <a:t>-Prescott filter (1997) and criticism of the smoothing parameter (λ).</a:t>
            </a:r>
          </a:p>
          <a:p>
            <a:pPr marL="45720" indent="0">
              <a:buNone/>
            </a:pPr>
            <a:endParaRPr lang="en-US" b="1" dirty="0" smtClean="0"/>
          </a:p>
          <a:p>
            <a:pPr marL="45720" indent="0"/>
            <a:r>
              <a:rPr lang="en-US" b="1" dirty="0" smtClean="0"/>
              <a:t>Proposal, simulation and empirical evidence.</a:t>
            </a:r>
          </a:p>
          <a:p>
            <a:pPr marL="45720" indent="0"/>
            <a:endParaRPr lang="en-US" b="1" dirty="0" smtClean="0"/>
          </a:p>
          <a:p>
            <a:pPr marL="45720" indent="0"/>
            <a:r>
              <a:rPr lang="en-US" b="1" dirty="0" smtClean="0"/>
              <a:t>References.</a:t>
            </a:r>
            <a:endParaRPr lang="es-MX" b="1" dirty="0" smtClean="0"/>
          </a:p>
          <a:p>
            <a:pPr marL="45720" indent="0"/>
            <a:endParaRPr lang="es-MX" b="1" dirty="0" smtClean="0"/>
          </a:p>
          <a:p>
            <a:pPr marL="45720" indent="0"/>
            <a:endParaRPr lang="es-MX" b="1" dirty="0" smtClean="0"/>
          </a:p>
          <a:p>
            <a:pPr marL="45720" indent="0"/>
            <a:endParaRPr lang="es-MX" b="1" dirty="0" smtClean="0"/>
          </a:p>
          <a:p>
            <a:pPr marL="45720" indent="0"/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34547" t="10980" r="34741" b="7751"/>
          <a:stretch>
            <a:fillRect/>
          </a:stretch>
        </p:blipFill>
        <p:spPr bwMode="auto">
          <a:xfrm>
            <a:off x="0" y="0"/>
            <a:ext cx="3995936" cy="6608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3923928" y="188640"/>
            <a:ext cx="4176464" cy="7063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900" b="1" i="1" dirty="0" smtClean="0">
                <a:solidFill>
                  <a:schemeClr val="tx2">
                    <a:lumMod val="75000"/>
                  </a:schemeClr>
                </a:solidFill>
              </a:rPr>
              <a:t>“Every kind of periodic fluctuation, whether daily, weekly, monthly, quarterly, or yearly, must be detected and exhibited, not only as a subject of study in itself, but because we must ascertain and eliminate such periodic variations before we can correctly exhibit those which are irregular or non-periodic, and probably of more interest importance”</a:t>
            </a:r>
            <a:r>
              <a:rPr lang="en-US" sz="1900" b="1" i="1" baseline="30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n-US" sz="19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endParaRPr lang="en-US" b="1" i="1" dirty="0" smtClean="0"/>
          </a:p>
          <a:p>
            <a:pPr algn="r"/>
            <a:r>
              <a:rPr lang="en-US" b="1" i="1" dirty="0" smtClean="0"/>
              <a:t>William Stanley Jevons</a:t>
            </a:r>
          </a:p>
          <a:p>
            <a:pPr algn="r"/>
            <a:r>
              <a:rPr lang="en-US" b="1" i="1" dirty="0" smtClean="0"/>
              <a:t>1862</a:t>
            </a:r>
          </a:p>
          <a:p>
            <a:pPr algn="r"/>
            <a:endParaRPr lang="en-US" b="1" i="1" dirty="0" smtClean="0"/>
          </a:p>
          <a:p>
            <a:pPr algn="r"/>
            <a:endParaRPr lang="en-US" b="1" i="1" dirty="0" smtClean="0"/>
          </a:p>
          <a:p>
            <a:pPr algn="r"/>
            <a:endParaRPr lang="en-US" b="1" i="1" dirty="0" smtClean="0"/>
          </a:p>
          <a:p>
            <a:pPr algn="r"/>
            <a:endParaRPr lang="en-US" b="1" i="1" dirty="0" smtClean="0"/>
          </a:p>
          <a:p>
            <a:pPr algn="r"/>
            <a:endParaRPr lang="en-US" b="1" i="1" dirty="0" smtClean="0"/>
          </a:p>
          <a:p>
            <a:r>
              <a:rPr lang="en-US" sz="1500" b="1" i="1" baseline="30000" dirty="0" smtClean="0"/>
              <a:t>1</a:t>
            </a:r>
            <a:r>
              <a:rPr lang="en-US" sz="1500" b="1" dirty="0" smtClean="0"/>
              <a:t>Jevons, W.S. (1884). Investigations in currency and finance. London: Macmillan and Co. page 4.</a:t>
            </a:r>
            <a:endParaRPr lang="en-US" sz="1500" b="1" cap="all" dirty="0" smtClean="0"/>
          </a:p>
          <a:p>
            <a:pPr algn="r"/>
            <a:r>
              <a:rPr lang="en-US" b="1" i="1" dirty="0" smtClean="0"/>
              <a:t> </a:t>
            </a:r>
            <a:endParaRPr lang="es-MX" b="1" i="1" dirty="0" smtClean="0"/>
          </a:p>
          <a:p>
            <a:endParaRPr lang="es-MX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306288"/>
            <a:ext cx="7643192" cy="1143000"/>
          </a:xfrm>
        </p:spPr>
        <p:txBody>
          <a:bodyPr>
            <a:normAutofit/>
          </a:bodyPr>
          <a:lstStyle/>
          <a:p>
            <a:pPr marL="45720" indent="0"/>
            <a:r>
              <a:rPr lang="en-US" sz="2800" cap="none" dirty="0" smtClean="0"/>
              <a:t>Time Series: Retrospective, definition and components.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908720"/>
            <a:ext cx="7239000" cy="648072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In the half nineteenth century: W. S. Jevons (1862) pioneered the analysis of time series.</a:t>
            </a:r>
          </a:p>
          <a:p>
            <a:endParaRPr lang="en-US" sz="2400" dirty="0" smtClean="0"/>
          </a:p>
          <a:p>
            <a:r>
              <a:rPr lang="en-US" sz="2400" dirty="0" smtClean="0"/>
              <a:t>Early twentieth century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smtClean="0"/>
              <a:t>Hooker (1901): Concept trend.</a:t>
            </a:r>
          </a:p>
          <a:p>
            <a:endParaRPr lang="en-US" sz="2400" dirty="0" smtClean="0"/>
          </a:p>
          <a:p>
            <a:r>
              <a:rPr lang="en-US" sz="2400" dirty="0" smtClean="0"/>
              <a:t>First half of the twentieth century</a:t>
            </a:r>
          </a:p>
          <a:p>
            <a:pPr marL="450850" indent="-273050">
              <a:buFont typeface="Wingdings" pitchFamily="2" charset="2"/>
              <a:buChar char="Ø"/>
            </a:pPr>
            <a:r>
              <a:rPr lang="en-US" sz="2400" dirty="0" smtClean="0"/>
              <a:t> Study of business cycles: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dirty="0" err="1" smtClean="0"/>
              <a:t>Kitchin</a:t>
            </a:r>
            <a:r>
              <a:rPr lang="en-US" sz="2400" dirty="0" smtClean="0"/>
              <a:t> (1923) and </a:t>
            </a:r>
            <a:r>
              <a:rPr lang="en-US" sz="2400" dirty="0" err="1" smtClean="0"/>
              <a:t>Frickey</a:t>
            </a:r>
            <a:r>
              <a:rPr lang="en-US" sz="2400" dirty="0" smtClean="0"/>
              <a:t> (1934).</a:t>
            </a:r>
          </a:p>
          <a:p>
            <a:pPr marL="450850" indent="-273050">
              <a:buFont typeface="Wingdings" pitchFamily="2" charset="2"/>
              <a:buChar char="Ø"/>
            </a:pPr>
            <a:r>
              <a:rPr lang="en-US" sz="2400" dirty="0" smtClean="0"/>
              <a:t> Formalizing cyclic models:</a:t>
            </a:r>
          </a:p>
          <a:p>
            <a:pPr>
              <a:buNone/>
            </a:pPr>
            <a:r>
              <a:rPr lang="en-US" sz="2400" dirty="0" smtClean="0"/>
              <a:t>		Kuznets (1929); Frisch (1933); Samuelson (1939); 	Kaldor (1940); Metzler (1941) and Tinbergen 	(1939.1940, 1942).</a:t>
            </a:r>
          </a:p>
          <a:p>
            <a:endParaRPr lang="en-US" sz="2400" dirty="0" smtClean="0"/>
          </a:p>
          <a:p>
            <a:r>
              <a:rPr lang="en-US" sz="2400" dirty="0" smtClean="0"/>
              <a:t>1950-1960: period of "steady state" in the level intellectual of cycles.</a:t>
            </a:r>
            <a:endParaRPr lang="es-MX" sz="2400" dirty="0" smtClean="0"/>
          </a:p>
          <a:p>
            <a:pPr>
              <a:buNone/>
            </a:pPr>
            <a:r>
              <a:rPr lang="es-MX" dirty="0" smtClean="0"/>
              <a:t>	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>
            <a:normAutofit lnSpcReduction="10000"/>
          </a:bodyPr>
          <a:lstStyle/>
          <a:p>
            <a:pPr marL="45720" indent="0" algn="just"/>
            <a:r>
              <a:rPr lang="es-MX" sz="2200" dirty="0" smtClean="0"/>
              <a:t>1970-1980: </a:t>
            </a:r>
            <a:r>
              <a:rPr lang="es-MX" sz="2200" dirty="0" err="1" smtClean="0"/>
              <a:t>early</a:t>
            </a:r>
            <a:r>
              <a:rPr lang="es-MX" sz="2200" dirty="0" smtClean="0"/>
              <a:t> </a:t>
            </a:r>
            <a:r>
              <a:rPr lang="es-MX" sz="2200" dirty="0" err="1" smtClean="0"/>
              <a:t>distinction</a:t>
            </a:r>
            <a:r>
              <a:rPr lang="es-MX" sz="2200" dirty="0" smtClean="0"/>
              <a:t> of </a:t>
            </a:r>
            <a:r>
              <a:rPr lang="es-MX" sz="2200" dirty="0" err="1" smtClean="0"/>
              <a:t>economic</a:t>
            </a:r>
            <a:r>
              <a:rPr lang="es-MX" sz="2200" dirty="0" smtClean="0"/>
              <a:t> </a:t>
            </a:r>
            <a:r>
              <a:rPr lang="es-MX" sz="2200" dirty="0" err="1" smtClean="0"/>
              <a:t>cycles</a:t>
            </a:r>
            <a:r>
              <a:rPr lang="es-MX" sz="2200" dirty="0" smtClean="0"/>
              <a:t>, </a:t>
            </a:r>
            <a:r>
              <a:rPr lang="es-MX" sz="2200" dirty="0" err="1" smtClean="0"/>
              <a:t>growth</a:t>
            </a:r>
            <a:r>
              <a:rPr lang="es-MX" sz="2200" dirty="0" smtClean="0"/>
              <a:t> </a:t>
            </a:r>
            <a:r>
              <a:rPr lang="es-MX" sz="2200" dirty="0" err="1" smtClean="0"/>
              <a:t>cycles</a:t>
            </a:r>
            <a:r>
              <a:rPr lang="es-MX" sz="2200" dirty="0" smtClean="0"/>
              <a:t> and </a:t>
            </a:r>
            <a:r>
              <a:rPr lang="es-MX" sz="2200" dirty="0" err="1" smtClean="0"/>
              <a:t>political-economic</a:t>
            </a:r>
            <a:r>
              <a:rPr lang="es-MX" sz="2200" dirty="0" smtClean="0"/>
              <a:t> </a:t>
            </a:r>
            <a:r>
              <a:rPr lang="es-MX" sz="2200" dirty="0" err="1" smtClean="0"/>
              <a:t>cycles</a:t>
            </a:r>
            <a:r>
              <a:rPr lang="es-MX" sz="2200" dirty="0" smtClean="0"/>
              <a:t>, </a:t>
            </a:r>
            <a:r>
              <a:rPr lang="es-MX" sz="2200" dirty="0" err="1" smtClean="0"/>
              <a:t>Nordhaus</a:t>
            </a:r>
            <a:r>
              <a:rPr lang="es-MX" sz="2200" dirty="0" smtClean="0"/>
              <a:t> (1975).</a:t>
            </a:r>
          </a:p>
          <a:p>
            <a:pPr marL="45720" indent="0" algn="just">
              <a:buNone/>
            </a:pPr>
            <a:endParaRPr lang="es-MX" sz="2200" dirty="0" smtClean="0"/>
          </a:p>
          <a:p>
            <a:pPr marL="45720" indent="0" algn="just">
              <a:buNone/>
            </a:pPr>
            <a:r>
              <a:rPr lang="es-MX" sz="2200" dirty="0" err="1" smtClean="0"/>
              <a:t>Simultaneously</a:t>
            </a:r>
            <a:r>
              <a:rPr lang="es-MX" sz="2200" dirty="0" smtClean="0"/>
              <a:t>, Lucas (1975) </a:t>
            </a:r>
            <a:r>
              <a:rPr lang="es-MX" sz="2200" dirty="0" err="1" smtClean="0"/>
              <a:t>with</a:t>
            </a:r>
            <a:r>
              <a:rPr lang="es-MX" sz="2200" dirty="0" smtClean="0"/>
              <a:t> notable </a:t>
            </a:r>
            <a:r>
              <a:rPr lang="es-MX" sz="2200" dirty="0" err="1" smtClean="0"/>
              <a:t>differences</a:t>
            </a:r>
            <a:r>
              <a:rPr lang="es-MX" sz="2200" dirty="0" smtClean="0"/>
              <a:t>: General </a:t>
            </a:r>
            <a:r>
              <a:rPr lang="es-MX" sz="2200" dirty="0" err="1" smtClean="0"/>
              <a:t>Economic</a:t>
            </a:r>
            <a:r>
              <a:rPr lang="es-MX" sz="2200" dirty="0" smtClean="0"/>
              <a:t> </a:t>
            </a:r>
            <a:r>
              <a:rPr lang="es-MX" sz="2200" dirty="0" err="1" smtClean="0"/>
              <a:t>Cycle</a:t>
            </a:r>
            <a:r>
              <a:rPr lang="es-MX" sz="2200" dirty="0" smtClean="0"/>
              <a:t> (GEC).</a:t>
            </a:r>
          </a:p>
          <a:p>
            <a:pPr marL="45720" indent="0" algn="just"/>
            <a:endParaRPr lang="es-MX" sz="2200" dirty="0" smtClean="0"/>
          </a:p>
          <a:p>
            <a:pPr marL="45720" indent="0" algn="just"/>
            <a:r>
              <a:rPr lang="es-MX" sz="2200" dirty="0" smtClean="0"/>
              <a:t> </a:t>
            </a:r>
            <a:r>
              <a:rPr lang="en-US" sz="2200" dirty="0" smtClean="0"/>
              <a:t>From GEC were raised derivations with rational expectation.</a:t>
            </a:r>
            <a:r>
              <a:rPr lang="en-US" sz="2200" dirty="0" smtClean="0">
                <a:sym typeface="Wingdings" pitchFamily="2" charset="2"/>
              </a:rPr>
              <a:t> </a:t>
            </a:r>
            <a:r>
              <a:rPr lang="en-US" sz="2200" dirty="0" smtClean="0"/>
              <a:t>Development of "RBC“ models.</a:t>
            </a:r>
            <a:endParaRPr lang="es-MX" sz="2200" dirty="0" smtClean="0"/>
          </a:p>
          <a:p>
            <a:pPr marL="45720" indent="0" algn="just">
              <a:buNone/>
            </a:pPr>
            <a:r>
              <a:rPr lang="es-MX" sz="2200" dirty="0" smtClean="0"/>
              <a:t>	</a:t>
            </a:r>
            <a:r>
              <a:rPr lang="es-MX" sz="2200" dirty="0" err="1" smtClean="0"/>
              <a:t>Kydland</a:t>
            </a:r>
            <a:r>
              <a:rPr lang="es-MX" sz="2200" dirty="0" smtClean="0"/>
              <a:t>-Prescott (1982): </a:t>
            </a:r>
            <a:r>
              <a:rPr lang="es-MX" sz="2200" dirty="0" err="1" smtClean="0"/>
              <a:t>prototype</a:t>
            </a:r>
            <a:r>
              <a:rPr lang="es-MX" sz="2200" dirty="0" smtClean="0"/>
              <a:t> RBC</a:t>
            </a:r>
          </a:p>
          <a:p>
            <a:pPr marL="45720" indent="0" algn="just">
              <a:buNone/>
            </a:pPr>
            <a:r>
              <a:rPr lang="es-MX" sz="2200" dirty="0" smtClean="0"/>
              <a:t>	Long and Plosser (1983).</a:t>
            </a:r>
          </a:p>
          <a:p>
            <a:pPr marL="45720" indent="0" algn="just"/>
            <a:endParaRPr lang="es-MX" sz="2200" dirty="0" smtClean="0"/>
          </a:p>
          <a:p>
            <a:pPr marL="45720" indent="0" algn="just"/>
            <a:r>
              <a:rPr lang="es-MX" sz="2200" dirty="0" smtClean="0"/>
              <a:t>1980-1990: </a:t>
            </a:r>
            <a:r>
              <a:rPr lang="es-MX" sz="2200" dirty="0" err="1" smtClean="0"/>
              <a:t>special</a:t>
            </a:r>
            <a:r>
              <a:rPr lang="es-MX" sz="2200" dirty="0" smtClean="0"/>
              <a:t> </a:t>
            </a:r>
            <a:r>
              <a:rPr lang="es-MX" sz="2200" dirty="0" err="1" smtClean="0"/>
              <a:t>interest</a:t>
            </a:r>
            <a:r>
              <a:rPr lang="es-MX" sz="2200" dirty="0" smtClean="0"/>
              <a:t> in time series </a:t>
            </a:r>
            <a:r>
              <a:rPr lang="es-MX" sz="2200" dirty="0" err="1" smtClean="0"/>
              <a:t>decomposition</a:t>
            </a:r>
            <a:r>
              <a:rPr lang="es-MX" sz="2200" dirty="0" smtClean="0"/>
              <a:t>: </a:t>
            </a:r>
            <a:r>
              <a:rPr lang="es-MX" sz="2200" dirty="0" err="1" smtClean="0"/>
              <a:t>trend-cycle</a:t>
            </a:r>
            <a:r>
              <a:rPr lang="es-MX" sz="2200" dirty="0" smtClean="0"/>
              <a:t>. </a:t>
            </a:r>
          </a:p>
          <a:p>
            <a:pPr marL="45720" indent="0" algn="just"/>
            <a:endParaRPr lang="es-MX" sz="2200" dirty="0" smtClean="0"/>
          </a:p>
          <a:p>
            <a:pPr marL="45720" indent="0" algn="just">
              <a:buNone/>
            </a:pPr>
            <a:r>
              <a:rPr lang="es-MX" sz="2200" dirty="0" smtClean="0"/>
              <a:t>Harvey (1985) and </a:t>
            </a:r>
            <a:r>
              <a:rPr lang="es-MX" sz="2200" dirty="0" err="1" smtClean="0"/>
              <a:t>Hodrick</a:t>
            </a:r>
            <a:r>
              <a:rPr lang="es-MX" sz="2200" dirty="0" smtClean="0"/>
              <a:t>-Prescott (1997). </a:t>
            </a:r>
            <a:r>
              <a:rPr lang="es-MX" sz="2200" dirty="0" err="1" smtClean="0"/>
              <a:t>Extensive</a:t>
            </a:r>
            <a:r>
              <a:rPr lang="es-MX" sz="2200" dirty="0" smtClean="0"/>
              <a:t> use in RBC </a:t>
            </a:r>
            <a:r>
              <a:rPr lang="es-MX" sz="2200" dirty="0" err="1" smtClean="0"/>
              <a:t>models</a:t>
            </a:r>
            <a:r>
              <a:rPr lang="es-MX" sz="2200" dirty="0" smtClean="0"/>
              <a:t>.</a:t>
            </a:r>
          </a:p>
          <a:p>
            <a:pPr marL="45720" indent="0">
              <a:buNone/>
            </a:pPr>
            <a:endParaRPr lang="es-MX" dirty="0" smtClean="0"/>
          </a:p>
          <a:p>
            <a:pPr marL="502920" indent="-457200" algn="just">
              <a:buNone/>
            </a:pPr>
            <a:endParaRPr lang="es-MX" sz="3800" dirty="0" smtClean="0"/>
          </a:p>
          <a:p>
            <a:pPr marL="45720" indent="0">
              <a:buNone/>
            </a:pPr>
            <a:endParaRPr lang="es-MX" dirty="0" smtClean="0"/>
          </a:p>
          <a:p>
            <a:pPr marL="45720" indent="0">
              <a:buNone/>
            </a:pPr>
            <a:endParaRPr lang="es-MX" dirty="0" smtClean="0"/>
          </a:p>
          <a:p>
            <a:pPr marL="45720" indent="0">
              <a:buNone/>
            </a:pPr>
            <a:endParaRPr lang="es-MX" dirty="0" smtClean="0"/>
          </a:p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</p:spPr>
        <p:txBody>
          <a:bodyPr/>
          <a:lstStyle/>
          <a:p>
            <a:pPr>
              <a:buNone/>
            </a:pP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 series </a:t>
            </a:r>
            <a:r>
              <a:rPr lang="es-MX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</a:t>
            </a:r>
            <a:endParaRPr lang="es-MX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es-MX" sz="2000" i="1" dirty="0" err="1" smtClean="0"/>
              <a:t>Probability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space</a:t>
            </a:r>
            <a:r>
              <a:rPr lang="es-MX" sz="2000" i="1" dirty="0" smtClean="0"/>
              <a:t>:  		</a:t>
            </a:r>
          </a:p>
          <a:p>
            <a:pPr algn="just">
              <a:buNone/>
            </a:pPr>
            <a:r>
              <a:rPr lang="es-MX" sz="2000" i="1" dirty="0" smtClean="0"/>
              <a:t> “y” </a:t>
            </a:r>
            <a:r>
              <a:rPr lang="es-MX" sz="2000" i="1" dirty="0" err="1" smtClean="0"/>
              <a:t>is</a:t>
            </a:r>
            <a:r>
              <a:rPr lang="es-MX" sz="2000" i="1" dirty="0" smtClean="0"/>
              <a:t> a </a:t>
            </a:r>
            <a:r>
              <a:rPr lang="es-MX" sz="2000" i="1" dirty="0" err="1" smtClean="0"/>
              <a:t>random</a:t>
            </a:r>
            <a:r>
              <a:rPr lang="es-MX" sz="2000" i="1" dirty="0" smtClean="0"/>
              <a:t> variable, real </a:t>
            </a:r>
            <a:r>
              <a:rPr lang="es-MX" sz="2000" i="1" dirty="0" err="1" smtClean="0"/>
              <a:t>function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defined</a:t>
            </a:r>
            <a:r>
              <a:rPr lang="es-MX" sz="2000" i="1" dirty="0" smtClean="0"/>
              <a:t> in       </a:t>
            </a:r>
            <a:r>
              <a:rPr lang="en-US" sz="2000" i="1" dirty="0" smtClean="0"/>
              <a:t>such that for every real number “a”</a:t>
            </a:r>
            <a:endParaRPr lang="es-MX" sz="2000" i="1" dirty="0" smtClean="0"/>
          </a:p>
          <a:p>
            <a:pPr>
              <a:buNone/>
            </a:pPr>
            <a:r>
              <a:rPr lang="es-MX" sz="2000" dirty="0" err="1" smtClean="0"/>
              <a:t>Thus</a:t>
            </a:r>
            <a:r>
              <a:rPr lang="es-MX" sz="2000" dirty="0" smtClean="0"/>
              <a:t>, </a:t>
            </a:r>
            <a:r>
              <a:rPr lang="es-MX" sz="2000" dirty="0" err="1" smtClean="0"/>
              <a:t>for</a:t>
            </a:r>
            <a:r>
              <a:rPr lang="es-MX" sz="2000" dirty="0" smtClean="0"/>
              <a:t> </a:t>
            </a:r>
            <a:r>
              <a:rPr lang="es-MX" sz="2000" dirty="0" err="1" smtClean="0"/>
              <a:t>each</a:t>
            </a:r>
            <a:r>
              <a:rPr lang="es-MX" sz="2000" dirty="0" smtClean="0"/>
              <a:t> “</a:t>
            </a:r>
            <a:r>
              <a:rPr lang="es-MX" sz="2000" i="1" dirty="0" smtClean="0"/>
              <a:t>a</a:t>
            </a:r>
            <a:r>
              <a:rPr lang="es-MX" sz="2000" dirty="0" smtClean="0"/>
              <a:t>”:</a:t>
            </a:r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pPr marL="0" indent="0" algn="just">
              <a:buNone/>
            </a:pPr>
            <a:endParaRPr lang="es-MX" sz="2000" i="1" dirty="0" smtClean="0"/>
          </a:p>
          <a:p>
            <a:pPr marL="0" indent="0" algn="just">
              <a:buNone/>
            </a:pPr>
            <a:r>
              <a:rPr lang="en-US" sz="2000" i="1" dirty="0" smtClean="0"/>
              <a:t>Therefore, a random vector or vector of random variables of dimension K is a function “y" of     in Euclidean space </a:t>
            </a:r>
            <a:r>
              <a:rPr lang="es-MX" sz="2000" b="1" i="1" dirty="0" err="1" smtClean="0"/>
              <a:t>R</a:t>
            </a:r>
            <a:r>
              <a:rPr lang="es-MX" sz="2000" b="1" i="1" baseline="30000" dirty="0" err="1" smtClean="0"/>
              <a:t>k</a:t>
            </a:r>
            <a:endParaRPr lang="es-MX" sz="2000" b="1" i="1" dirty="0" smtClean="0"/>
          </a:p>
          <a:p>
            <a:pPr>
              <a:buNone/>
            </a:pPr>
            <a:endParaRPr lang="es-MX" i="1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699792" y="980728"/>
          <a:ext cx="1440160" cy="396238"/>
        </p:xfrm>
        <a:graphic>
          <a:graphicData uri="http://schemas.openxmlformats.org/presentationml/2006/ole">
            <p:oleObj spid="_x0000_s2051" name="Ecuación" r:id="rId4" imgW="571320" imgH="20304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6588224" y="1282060"/>
          <a:ext cx="360040" cy="418748"/>
        </p:xfrm>
        <a:graphic>
          <a:graphicData uri="http://schemas.openxmlformats.org/presentationml/2006/ole">
            <p:oleObj spid="_x0000_s2053" name="Ecuación" r:id="rId5" imgW="164880" imgH="164880" progId="Equation.3">
              <p:embed/>
            </p:oleObj>
          </a:graphicData>
        </a:graphic>
      </p:graphicFrame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547664" y="2348880"/>
          <a:ext cx="4192587" cy="576263"/>
        </p:xfrm>
        <a:graphic>
          <a:graphicData uri="http://schemas.openxmlformats.org/presentationml/2006/ole">
            <p:oleObj spid="_x0000_s2054" name="Ecuación" r:id="rId6" imgW="1663560" imgH="228600" progId="Equation.3">
              <p:embed/>
            </p:oleObj>
          </a:graphicData>
        </a:graphic>
      </p:graphicFrame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2555776" y="2780928"/>
          <a:ext cx="2304256" cy="1202221"/>
        </p:xfrm>
        <a:graphic>
          <a:graphicData uri="http://schemas.openxmlformats.org/presentationml/2006/ole">
            <p:oleObj spid="_x0000_s2056" name="Ecuación" r:id="rId7" imgW="876240" imgH="457200" progId="Equation.3">
              <p:embed/>
            </p:oleObj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4139952" y="4221088"/>
          <a:ext cx="360362" cy="419100"/>
        </p:xfrm>
        <a:graphic>
          <a:graphicData uri="http://schemas.openxmlformats.org/presentationml/2006/ole">
            <p:oleObj spid="_x0000_s2058" name="Ecuación" r:id="rId8" imgW="164880" imgH="164880" progId="Equation.3">
              <p:embed/>
            </p:oleObj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1912590" y="4880570"/>
          <a:ext cx="4819650" cy="1428750"/>
        </p:xfrm>
        <a:graphic>
          <a:graphicData uri="http://schemas.openxmlformats.org/presentationml/2006/ole">
            <p:oleObj spid="_x0000_s2059" name="Ecuación" r:id="rId9" imgW="2413000" imgH="698500" progId="Equation.3">
              <p:embed/>
            </p:oleObj>
          </a:graphicData>
        </a:graphic>
      </p:graphicFrame>
      <p:sp>
        <p:nvSpPr>
          <p:cNvPr id="14" name="1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6</a:t>
            </a:fld>
            <a:endParaRPr lang="es-MX"/>
          </a:p>
        </p:txBody>
      </p:sp>
      <p:sp>
        <p:nvSpPr>
          <p:cNvPr id="13" name="1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/>
          <a:lstStyle/>
          <a:p>
            <a:pPr>
              <a:buNone/>
            </a:pPr>
            <a:endParaRPr lang="es-MX" dirty="0" smtClean="0"/>
          </a:p>
          <a:p>
            <a:pPr algn="ctr">
              <a:buNone/>
            </a:pPr>
            <a:r>
              <a:rPr lang="es-MX" sz="1200" i="1" dirty="0" err="1" smtClean="0"/>
              <a:t>Distribution</a:t>
            </a:r>
            <a:r>
              <a:rPr lang="es-MX" sz="1200" i="1" dirty="0" smtClean="0"/>
              <a:t> </a:t>
            </a:r>
            <a:r>
              <a:rPr lang="es-MX" sz="1200" i="1" dirty="0" err="1" smtClean="0"/>
              <a:t>function</a:t>
            </a:r>
            <a:r>
              <a:rPr lang="es-MX" sz="1200" i="1" dirty="0" smtClean="0"/>
              <a:t> “y”</a:t>
            </a:r>
          </a:p>
          <a:p>
            <a:pPr>
              <a:buNone/>
            </a:pPr>
            <a:endParaRPr lang="es-MX" i="1" dirty="0" smtClean="0"/>
          </a:p>
          <a:p>
            <a:pPr marL="0" indent="0" algn="just">
              <a:buNone/>
            </a:pPr>
            <a:r>
              <a:rPr lang="en-US" sz="2000" i="1" dirty="0" smtClean="0"/>
              <a:t>Assuming an index set Z that contains non-negative integers, discrete stochastic process is a real function:</a:t>
            </a:r>
          </a:p>
          <a:p>
            <a:pPr marL="0" indent="0" algn="just">
              <a:buNone/>
            </a:pPr>
            <a:endParaRPr lang="en-US" sz="2000" i="1" dirty="0" smtClean="0"/>
          </a:p>
          <a:p>
            <a:pPr marL="0" indent="0" algn="just">
              <a:buNone/>
            </a:pPr>
            <a:endParaRPr lang="es-MX" sz="2000" i="1" dirty="0" smtClean="0"/>
          </a:p>
          <a:p>
            <a:pPr marL="0" indent="0" algn="just">
              <a:buNone/>
            </a:pPr>
            <a:endParaRPr lang="es-MX" sz="2000" i="1" dirty="0" smtClean="0"/>
          </a:p>
          <a:p>
            <a:pPr marL="0" indent="0" algn="just">
              <a:buNone/>
            </a:pPr>
            <a:endParaRPr lang="es-MX" sz="2000" i="1" dirty="0" smtClean="0"/>
          </a:p>
          <a:p>
            <a:pPr marL="0" indent="0" algn="just">
              <a:buNone/>
            </a:pPr>
            <a:r>
              <a:rPr lang="en-US" sz="2000" i="1" dirty="0" smtClean="0"/>
              <a:t>Generally, the random variable corresponding to "t" is denoted as {yt}.</a:t>
            </a:r>
          </a:p>
          <a:p>
            <a:pPr marL="0" indent="0" algn="just">
              <a:buNone/>
            </a:pPr>
            <a:endParaRPr lang="es-MX" sz="2000" i="1" dirty="0" smtClean="0"/>
          </a:p>
          <a:p>
            <a:pPr marL="0" indent="0" algn="just">
              <a:buNone/>
            </a:pPr>
            <a:r>
              <a:rPr lang="en-US" sz="2000" i="1" dirty="0" smtClean="0"/>
              <a:t>Finally, a time series is defined as an underlying stochastic process embodiment and whose order performs to equidistant frequency.</a:t>
            </a:r>
            <a:endParaRPr lang="es-MX" sz="2000" i="1" dirty="0" smtClean="0"/>
          </a:p>
          <a:p>
            <a:pPr marL="0" indent="0" algn="just">
              <a:buNone/>
            </a:pPr>
            <a:endParaRPr lang="es-MX" sz="2000" i="1" dirty="0" smtClean="0"/>
          </a:p>
          <a:p>
            <a:pPr marL="0" indent="0" algn="just">
              <a:buNone/>
            </a:pPr>
            <a:endParaRPr lang="es-MX" sz="2000" i="1" dirty="0" smtClean="0"/>
          </a:p>
          <a:p>
            <a:pPr marL="0" indent="0" algn="just">
              <a:buNone/>
            </a:pPr>
            <a:endParaRPr lang="es-MX" sz="2000" i="1" dirty="0" smtClean="0"/>
          </a:p>
          <a:p>
            <a:pPr>
              <a:buNone/>
            </a:pPr>
            <a:endParaRPr lang="es-MX" i="1" dirty="0" smtClean="0"/>
          </a:p>
          <a:p>
            <a:pPr>
              <a:buNone/>
            </a:pPr>
            <a:endParaRPr lang="es-MX" i="1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971600" y="404664"/>
          <a:ext cx="1992220" cy="1010140"/>
        </p:xfrm>
        <a:graphic>
          <a:graphicData uri="http://schemas.openxmlformats.org/presentationml/2006/ole">
            <p:oleObj spid="_x0000_s27652" name="Ecuación" r:id="rId4" imgW="901440" imgH="457200" progId="Equation.3">
              <p:embed/>
            </p:oleObj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2411760" y="2996952"/>
          <a:ext cx="2556284" cy="576064"/>
        </p:xfrm>
        <a:graphic>
          <a:graphicData uri="http://schemas.openxmlformats.org/presentationml/2006/ole">
            <p:oleObj spid="_x0000_s27653" name="Ecuación" r:id="rId5" imgW="901440" imgH="203040" progId="Equation.3">
              <p:embed/>
            </p:oleObj>
          </a:graphicData>
        </a:graphic>
      </p:graphicFrame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2411760" y="2420888"/>
          <a:ext cx="2304256" cy="585208"/>
        </p:xfrm>
        <a:graphic>
          <a:graphicData uri="http://schemas.openxmlformats.org/presentationml/2006/ole">
            <p:oleObj spid="_x0000_s27654" name="Ecuación" r:id="rId6" imgW="799920" imgH="203040" progId="Equation.3">
              <p:embed/>
            </p:oleObj>
          </a:graphicData>
        </a:graphic>
      </p:graphicFrame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7376" y="-459432"/>
            <a:ext cx="7239000" cy="1143000"/>
          </a:xfrm>
        </p:spPr>
        <p:txBody>
          <a:bodyPr>
            <a:normAutofit/>
          </a:bodyPr>
          <a:lstStyle/>
          <a:p>
            <a:r>
              <a:rPr lang="en-US" sz="2400" cap="none" dirty="0" smtClean="0"/>
              <a:t>Classic Components of a time series.</a:t>
            </a:r>
            <a:endParaRPr lang="es-MX" sz="2400" cap="non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124744"/>
            <a:ext cx="7239000" cy="484632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Persons (1919) identified four components of the time series:</a:t>
            </a:r>
            <a:endParaRPr lang="es-MX" sz="2000" dirty="0" smtClean="0"/>
          </a:p>
          <a:p>
            <a:pPr marL="514350" indent="-514350">
              <a:buFont typeface="+mj-lt"/>
              <a:buAutoNum type="arabicParenR"/>
            </a:pPr>
            <a:r>
              <a:rPr lang="es-MX" sz="2000" dirty="0" smtClean="0"/>
              <a:t>A </a:t>
            </a:r>
            <a:r>
              <a:rPr lang="es-MX" sz="2000" dirty="0" err="1" smtClean="0"/>
              <a:t>long-term</a:t>
            </a:r>
            <a:r>
              <a:rPr lang="es-MX" sz="2000" dirty="0" smtClean="0"/>
              <a:t> </a:t>
            </a:r>
            <a:r>
              <a:rPr lang="es-MX" sz="2000" dirty="0" err="1" smtClean="0"/>
              <a:t>development</a:t>
            </a:r>
            <a:r>
              <a:rPr lang="es-MX" sz="2000" dirty="0" smtClean="0"/>
              <a:t> (</a:t>
            </a:r>
            <a:r>
              <a:rPr lang="es-MX" sz="2000" dirty="0" err="1" smtClean="0"/>
              <a:t>trend</a:t>
            </a:r>
            <a:r>
              <a:rPr lang="es-MX" sz="2000" dirty="0" smtClean="0"/>
              <a:t>).</a:t>
            </a:r>
          </a:p>
          <a:p>
            <a:pPr marL="514350" indent="-514350">
              <a:buFont typeface="+mj-lt"/>
              <a:buAutoNum type="arabicParenR"/>
            </a:pPr>
            <a:endParaRPr lang="es-MX" sz="2000" dirty="0" smtClean="0"/>
          </a:p>
          <a:p>
            <a:pPr marL="514350" indent="-514350">
              <a:buFont typeface="+mj-lt"/>
              <a:buAutoNum type="arabicParenR"/>
            </a:pPr>
            <a:r>
              <a:rPr lang="en-US" sz="2000" dirty="0" smtClean="0"/>
              <a:t>A cyclical component with periods longer than t +1 (cycle).</a:t>
            </a:r>
          </a:p>
          <a:p>
            <a:pPr marL="514350" indent="-514350">
              <a:buFont typeface="+mj-lt"/>
              <a:buAutoNum type="arabicParenR"/>
            </a:pPr>
            <a:endParaRPr lang="es-MX" sz="2000" dirty="0" smtClean="0"/>
          </a:p>
          <a:p>
            <a:pPr marL="514350" indent="-514350">
              <a:buFont typeface="+mj-lt"/>
              <a:buAutoNum type="arabicParenR"/>
            </a:pPr>
            <a:r>
              <a:rPr lang="en-US" sz="2000" dirty="0" smtClean="0"/>
              <a:t>A component that contains fluctuations up and down within a year (seasonal cycle / seasonal).</a:t>
            </a:r>
          </a:p>
          <a:p>
            <a:pPr marL="514350" indent="-514350">
              <a:buFont typeface="+mj-lt"/>
              <a:buAutoNum type="arabicParenR"/>
            </a:pPr>
            <a:endParaRPr lang="es-MX" sz="2000" dirty="0" smtClean="0"/>
          </a:p>
          <a:p>
            <a:pPr marL="514350" indent="-514350">
              <a:buFont typeface="+mj-lt"/>
              <a:buAutoNum type="arabicParenR"/>
            </a:pPr>
            <a:r>
              <a:rPr lang="en-US" sz="2000" dirty="0" smtClean="0"/>
              <a:t>A component excluding movements in 1), 2) and 3). (residual / irregular/random element</a:t>
            </a:r>
            <a:r>
              <a:rPr lang="es-MX" sz="2000" dirty="0" smtClean="0"/>
              <a:t>).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269776"/>
            <a:ext cx="8136904" cy="1143000"/>
          </a:xfrm>
        </p:spPr>
        <p:txBody>
          <a:bodyPr>
            <a:normAutofit fontScale="90000"/>
          </a:bodyPr>
          <a:lstStyle/>
          <a:p>
            <a:r>
              <a:rPr lang="es-MX" cap="none" dirty="0" smtClean="0"/>
              <a:t/>
            </a:r>
            <a:br>
              <a:rPr lang="es-MX" cap="none" dirty="0" smtClean="0"/>
            </a:br>
            <a:r>
              <a:rPr lang="es-MX" cap="none" dirty="0" smtClean="0"/>
              <a:t/>
            </a:r>
            <a:br>
              <a:rPr lang="es-MX" cap="none" dirty="0" smtClean="0"/>
            </a:br>
            <a:r>
              <a:rPr lang="en-US" sz="3600" cap="none" dirty="0" smtClean="0"/>
              <a:t> The </a:t>
            </a:r>
            <a:r>
              <a:rPr lang="en-US" sz="3600" cap="none" dirty="0" err="1" smtClean="0"/>
              <a:t>Hodrick</a:t>
            </a:r>
            <a:r>
              <a:rPr lang="en-US" sz="3600" cap="none" dirty="0" smtClean="0"/>
              <a:t>-Prescott filter (HP) and criticism to smoothing parameter (λ)</a:t>
            </a:r>
            <a:endParaRPr lang="es-MX" cap="non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607016"/>
            <a:ext cx="7239000" cy="4846320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/>
              <a:t>Define a time series </a:t>
            </a:r>
            <a:r>
              <a:rPr lang="es-MX" sz="2000" dirty="0" smtClean="0"/>
              <a:t>y</a:t>
            </a:r>
            <a:r>
              <a:rPr lang="es-MX" sz="2000" baseline="-25000" dirty="0" smtClean="0"/>
              <a:t>t</a:t>
            </a:r>
            <a:r>
              <a:rPr lang="en-US" sz="2000" dirty="0" smtClean="0"/>
              <a:t> as the sum of a component of "growth" and a cyclical component </a:t>
            </a:r>
            <a:r>
              <a:rPr lang="es-MX" sz="2000" dirty="0" smtClean="0"/>
              <a:t>:</a:t>
            </a:r>
          </a:p>
          <a:p>
            <a:pPr algn="just"/>
            <a:endParaRPr lang="es-MX" sz="2000" dirty="0" smtClean="0"/>
          </a:p>
          <a:p>
            <a:pPr algn="just"/>
            <a:endParaRPr lang="es-MX" sz="2000" dirty="0" smtClean="0"/>
          </a:p>
          <a:p>
            <a:pPr algn="just"/>
            <a:r>
              <a:rPr lang="en-US" sz="2000" dirty="0" smtClean="0"/>
              <a:t>Optimization process particular: minimizing the variance of cyclical component and the variance of trend "second difference of </a:t>
            </a:r>
            <a:r>
              <a:rPr lang="en-US" sz="2000" dirty="0" err="1" smtClean="0"/>
              <a:t>serie</a:t>
            </a:r>
            <a:r>
              <a:rPr lang="en-US" sz="2000" dirty="0" smtClean="0"/>
              <a:t>".</a:t>
            </a:r>
          </a:p>
          <a:p>
            <a:pPr algn="just"/>
            <a:endParaRPr lang="es-MX" sz="2000" dirty="0" smtClean="0"/>
          </a:p>
          <a:p>
            <a:pPr algn="just"/>
            <a:endParaRPr lang="es-MX" sz="2000" dirty="0" smtClean="0"/>
          </a:p>
          <a:p>
            <a:pPr algn="just"/>
            <a:endParaRPr lang="es-MX" sz="2000" dirty="0" smtClean="0"/>
          </a:p>
          <a:p>
            <a:pPr algn="just"/>
            <a:r>
              <a:rPr lang="es-MX" sz="2000" dirty="0" err="1" smtClean="0"/>
              <a:t>Smoothing</a:t>
            </a:r>
            <a:r>
              <a:rPr lang="es-MX" sz="2000" dirty="0" smtClean="0"/>
              <a:t> </a:t>
            </a:r>
            <a:r>
              <a:rPr lang="es-MX" sz="2000" dirty="0" err="1" smtClean="0"/>
              <a:t>parameter</a:t>
            </a:r>
            <a:r>
              <a:rPr lang="es-MX" sz="2000" dirty="0" smtClean="0"/>
              <a:t>: </a:t>
            </a:r>
            <a:r>
              <a:rPr lang="el-GR" sz="2000" dirty="0" smtClean="0"/>
              <a:t>λ</a:t>
            </a:r>
            <a:endParaRPr lang="es-MX" sz="2000" dirty="0" smtClean="0"/>
          </a:p>
          <a:p>
            <a:pPr algn="just"/>
            <a:endParaRPr lang="es-MX" sz="2000" dirty="0" smtClean="0"/>
          </a:p>
          <a:p>
            <a:pPr algn="just"/>
            <a:endParaRPr lang="es-MX" sz="2000" dirty="0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41985" name="Object 1"/>
          <p:cNvGraphicFramePr>
            <a:graphicFrameLocks noChangeAspect="1"/>
          </p:cNvGraphicFramePr>
          <p:nvPr/>
        </p:nvGraphicFramePr>
        <p:xfrm>
          <a:off x="1762125" y="2349500"/>
          <a:ext cx="4295775" cy="574675"/>
        </p:xfrm>
        <a:graphic>
          <a:graphicData uri="http://schemas.openxmlformats.org/presentationml/2006/ole">
            <p:oleObj spid="_x0000_s41985" name="Ecuación" r:id="rId4" imgW="1701720" imgH="228600" progId="Equation.3">
              <p:embed/>
            </p:oleObj>
          </a:graphicData>
        </a:graphic>
      </p:graphicFrame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1187624" y="4149080"/>
          <a:ext cx="5228053" cy="936104"/>
        </p:xfrm>
        <a:graphic>
          <a:graphicData uri="http://schemas.openxmlformats.org/presentationml/2006/ole">
            <p:oleObj spid="_x0000_s41987" name="Ecuación" r:id="rId5" imgW="2819400" imgH="508000" progId="Equation.3">
              <p:embed/>
            </p:oleObj>
          </a:graphicData>
        </a:graphic>
      </p:graphicFrame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3635896" y="5301208"/>
          <a:ext cx="1080120" cy="997034"/>
        </p:xfrm>
        <a:graphic>
          <a:graphicData uri="http://schemas.openxmlformats.org/presentationml/2006/ole">
            <p:oleObj spid="_x0000_s41989" name="Ecuación" r:id="rId6" imgW="495085" imgH="457002" progId="Equation.3">
              <p:embed/>
            </p:oleObj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395536" y="6237312"/>
            <a:ext cx="7128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Source: Authors' calculations based on </a:t>
            </a:r>
            <a:r>
              <a:rPr lang="en-US" sz="1600" i="1" dirty="0" err="1" smtClean="0"/>
              <a:t>Hodrick</a:t>
            </a:r>
            <a:r>
              <a:rPr lang="en-US" sz="1600" i="1" dirty="0" smtClean="0"/>
              <a:t> and Prescott (1997).</a:t>
            </a:r>
            <a:endParaRPr lang="es-MX" sz="1600" i="1" dirty="0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765B-6AA0-4C36-872D-16DFF7EC04E0}" type="slidenum">
              <a:rPr lang="es-MX" smtClean="0"/>
              <a:pPr/>
              <a:t>9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Miguel Ángel Ramírez Hernández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Montaña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1419</TotalTime>
  <Words>1544</Words>
  <Application>Microsoft Office PowerPoint</Application>
  <PresentationFormat>Presentación en pantalla (4:3)</PresentationFormat>
  <Paragraphs>272</Paragraphs>
  <Slides>19</Slides>
  <Notes>19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1" baseType="lpstr">
      <vt:lpstr>Opulento</vt:lpstr>
      <vt:lpstr>Ecuación</vt:lpstr>
      <vt:lpstr>        National Autonomous University of Mexico   faculty of Economics   2013 Mexican Stata Users Group Meeting  </vt:lpstr>
      <vt:lpstr>Exposure lines</vt:lpstr>
      <vt:lpstr>Diapositiva 3</vt:lpstr>
      <vt:lpstr>Time Series: Retrospective, definition and components.</vt:lpstr>
      <vt:lpstr>Diapositiva 5</vt:lpstr>
      <vt:lpstr>Diapositiva 6</vt:lpstr>
      <vt:lpstr>Diapositiva 7</vt:lpstr>
      <vt:lpstr>Classic Components of a time series.</vt:lpstr>
      <vt:lpstr>   The Hodrick-Prescott filter (HP) and criticism to smoothing parameter (λ)</vt:lpstr>
      <vt:lpstr>Diapositiva 10</vt:lpstr>
      <vt:lpstr>Proposal, simulation and empirical evidence.</vt:lpstr>
      <vt:lpstr>Diapositiva 12</vt:lpstr>
      <vt:lpstr>Diapositiva 13</vt:lpstr>
      <vt:lpstr>Diapositiva 14</vt:lpstr>
      <vt:lpstr>Diapositiva 15</vt:lpstr>
      <vt:lpstr>Empirical evidence</vt:lpstr>
      <vt:lpstr>Diapositiva 17</vt:lpstr>
      <vt:lpstr>References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MIGUEL ANGEL</dc:creator>
  <cp:lastModifiedBy>MIGUEL ANGEL</cp:lastModifiedBy>
  <cp:revision>23</cp:revision>
  <dcterms:created xsi:type="dcterms:W3CDTF">2013-02-20T14:20:45Z</dcterms:created>
  <dcterms:modified xsi:type="dcterms:W3CDTF">2013-05-02T19:58:33Z</dcterms:modified>
</cp:coreProperties>
</file>