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sldIdLst>
    <p:sldId id="256" r:id="rId2"/>
    <p:sldId id="274" r:id="rId3"/>
    <p:sldId id="316" r:id="rId4"/>
    <p:sldId id="267" r:id="rId5"/>
    <p:sldId id="317" r:id="rId6"/>
    <p:sldId id="314" r:id="rId7"/>
    <p:sldId id="303" r:id="rId8"/>
    <p:sldId id="278" r:id="rId9"/>
    <p:sldId id="275" r:id="rId10"/>
    <p:sldId id="323" r:id="rId11"/>
    <p:sldId id="304" r:id="rId12"/>
    <p:sldId id="309" r:id="rId13"/>
    <p:sldId id="271" r:id="rId14"/>
    <p:sldId id="306" r:id="rId15"/>
    <p:sldId id="280" r:id="rId16"/>
    <p:sldId id="315" r:id="rId17"/>
    <p:sldId id="305" r:id="rId18"/>
    <p:sldId id="298" r:id="rId19"/>
  </p:sldIdLst>
  <p:sldSz cx="9144000" cy="6858000" type="screen4x3"/>
  <p:notesSz cx="6946900" cy="92202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8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83077" autoAdjust="0"/>
  </p:normalViewPr>
  <p:slideViewPr>
    <p:cSldViewPr showGuides="1">
      <p:cViewPr>
        <p:scale>
          <a:sx n="100" d="100"/>
          <a:sy n="100" d="100"/>
        </p:scale>
        <p:origin x="-1224" y="348"/>
      </p:cViewPr>
      <p:guideLst>
        <p:guide orient="horz" pos="527"/>
        <p:guide pos="2880"/>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p:scale>
          <a:sx n="110" d="100"/>
          <a:sy n="110" d="100"/>
        </p:scale>
        <p:origin x="-2496" y="1512"/>
      </p:cViewPr>
      <p:guideLst>
        <p:guide orient="horz" pos="2904"/>
        <p:guide pos="218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10953" cy="461325"/>
          </a:xfrm>
          <a:prstGeom prst="rect">
            <a:avLst/>
          </a:prstGeom>
        </p:spPr>
        <p:txBody>
          <a:bodyPr vert="horz" lIns="90654" tIns="45327" rIns="90654" bIns="45327" rtlCol="0"/>
          <a:lstStyle>
            <a:lvl1pPr algn="l">
              <a:defRPr sz="1200"/>
            </a:lvl1pPr>
          </a:lstStyle>
          <a:p>
            <a:endParaRPr lang="es-MX"/>
          </a:p>
        </p:txBody>
      </p:sp>
      <p:sp>
        <p:nvSpPr>
          <p:cNvPr id="3" name="2 Marcador de fecha"/>
          <p:cNvSpPr>
            <a:spLocks noGrp="1"/>
          </p:cNvSpPr>
          <p:nvPr>
            <p:ph type="dt" idx="1"/>
          </p:nvPr>
        </p:nvSpPr>
        <p:spPr>
          <a:xfrm>
            <a:off x="3934375" y="0"/>
            <a:ext cx="3010953" cy="461325"/>
          </a:xfrm>
          <a:prstGeom prst="rect">
            <a:avLst/>
          </a:prstGeom>
        </p:spPr>
        <p:txBody>
          <a:bodyPr vert="horz" lIns="90654" tIns="45327" rIns="90654" bIns="45327" rtlCol="0"/>
          <a:lstStyle>
            <a:lvl1pPr algn="r">
              <a:defRPr sz="1200"/>
            </a:lvl1pPr>
          </a:lstStyle>
          <a:p>
            <a:fld id="{F1DFF807-61C9-4C45-A6E8-AB0BFB0DD174}" type="datetimeFigureOut">
              <a:rPr lang="es-MX" smtClean="0"/>
              <a:t>02/05/2013</a:t>
            </a:fld>
            <a:endParaRPr lang="es-MX"/>
          </a:p>
        </p:txBody>
      </p:sp>
      <p:sp>
        <p:nvSpPr>
          <p:cNvPr id="4" name="3 Marcador de imagen de diapositiva"/>
          <p:cNvSpPr>
            <a:spLocks noGrp="1" noRot="1" noChangeAspect="1"/>
          </p:cNvSpPr>
          <p:nvPr>
            <p:ph type="sldImg" idx="2"/>
          </p:nvPr>
        </p:nvSpPr>
        <p:spPr>
          <a:xfrm>
            <a:off x="1168400" y="690563"/>
            <a:ext cx="4610100" cy="3457575"/>
          </a:xfrm>
          <a:prstGeom prst="rect">
            <a:avLst/>
          </a:prstGeom>
          <a:noFill/>
          <a:ln w="12700">
            <a:solidFill>
              <a:prstClr val="black"/>
            </a:solidFill>
          </a:ln>
        </p:spPr>
        <p:txBody>
          <a:bodyPr vert="horz" lIns="90654" tIns="45327" rIns="90654" bIns="45327" rtlCol="0" anchor="ctr"/>
          <a:lstStyle/>
          <a:p>
            <a:endParaRPr lang="es-MX"/>
          </a:p>
        </p:txBody>
      </p:sp>
      <p:sp>
        <p:nvSpPr>
          <p:cNvPr id="5" name="4 Marcador de notas"/>
          <p:cNvSpPr>
            <a:spLocks noGrp="1"/>
          </p:cNvSpPr>
          <p:nvPr>
            <p:ph type="body" sz="quarter" idx="3"/>
          </p:nvPr>
        </p:nvSpPr>
        <p:spPr>
          <a:xfrm>
            <a:off x="695319" y="4380225"/>
            <a:ext cx="5556262" cy="4148776"/>
          </a:xfrm>
          <a:prstGeom prst="rect">
            <a:avLst/>
          </a:prstGeom>
        </p:spPr>
        <p:txBody>
          <a:bodyPr vert="horz" lIns="90654" tIns="45327" rIns="90654" bIns="453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757301"/>
            <a:ext cx="3010953" cy="461325"/>
          </a:xfrm>
          <a:prstGeom prst="rect">
            <a:avLst/>
          </a:prstGeom>
        </p:spPr>
        <p:txBody>
          <a:bodyPr vert="horz" lIns="90654" tIns="45327" rIns="90654" bIns="45327"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34375" y="8757301"/>
            <a:ext cx="3010953" cy="461325"/>
          </a:xfrm>
          <a:prstGeom prst="rect">
            <a:avLst/>
          </a:prstGeom>
        </p:spPr>
        <p:txBody>
          <a:bodyPr vert="horz" lIns="90654" tIns="45327" rIns="90654" bIns="45327" rtlCol="0" anchor="b"/>
          <a:lstStyle>
            <a:lvl1pPr algn="r">
              <a:defRPr sz="1200"/>
            </a:lvl1pPr>
          </a:lstStyle>
          <a:p>
            <a:fld id="{9A9FC48E-D3A6-4166-9BF3-54BCADB07250}" type="slidenum">
              <a:rPr lang="es-MX" smtClean="0"/>
              <a:t>‹Nº›</a:t>
            </a:fld>
            <a:endParaRPr lang="es-MX"/>
          </a:p>
        </p:txBody>
      </p:sp>
    </p:spTree>
    <p:extLst>
      <p:ext uri="{BB962C8B-B14F-4D97-AF65-F5344CB8AC3E}">
        <p14:creationId xmlns:p14="http://schemas.microsoft.com/office/powerpoint/2010/main" val="367005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file:///d:\User%20Profiles\f11972\Documents\Investigaci&#243;n\Inflation%20and%20poverty\Data\Cuentas%20nacionales%20y%20precios\Canasta%20b&#225;sica.xlsx!Canasta!F3C2:F31C1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a:t>
            </a:fld>
            <a:endParaRPr lang="es-MX"/>
          </a:p>
        </p:txBody>
      </p:sp>
    </p:spTree>
    <p:extLst>
      <p:ext uri="{BB962C8B-B14F-4D97-AF65-F5344CB8AC3E}">
        <p14:creationId xmlns:p14="http://schemas.microsoft.com/office/powerpoint/2010/main" val="2413662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10</a:t>
            </a:fld>
            <a:endParaRPr lang="es-MX"/>
          </a:p>
        </p:txBody>
      </p:sp>
    </p:spTree>
    <p:extLst>
      <p:ext uri="{BB962C8B-B14F-4D97-AF65-F5344CB8AC3E}">
        <p14:creationId xmlns:p14="http://schemas.microsoft.com/office/powerpoint/2010/main" val="2350634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11</a:t>
            </a:fld>
            <a:endParaRPr lang="es-MX"/>
          </a:p>
        </p:txBody>
      </p:sp>
    </p:spTree>
    <p:extLst>
      <p:ext uri="{BB962C8B-B14F-4D97-AF65-F5344CB8AC3E}">
        <p14:creationId xmlns:p14="http://schemas.microsoft.com/office/powerpoint/2010/main" val="3517701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12</a:t>
            </a:fld>
            <a:endParaRPr lang="es-MX"/>
          </a:p>
        </p:txBody>
      </p:sp>
    </p:spTree>
    <p:extLst>
      <p:ext uri="{BB962C8B-B14F-4D97-AF65-F5344CB8AC3E}">
        <p14:creationId xmlns:p14="http://schemas.microsoft.com/office/powerpoint/2010/main" val="2755373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r>
              <a:rPr lang="es-MX" dirty="0" smtClean="0"/>
              <a:t>En la literatura sobre este tema se ha encontrado que el crecimiento económico es también un importante determinante de la pobreza.</a:t>
            </a:r>
          </a:p>
          <a:p>
            <a:pPr algn="just"/>
            <a:r>
              <a:rPr lang="es-MX" dirty="0" smtClean="0"/>
              <a:t>De esta manera, se tienen dos medidas de pobreza como variable dependiente, porcentaje de pobreza y brecha de pobreza. Como variables explicativas se incluye:  inflación, inflación al cuadrado y crecimiento regional del PIB.</a:t>
            </a:r>
          </a:p>
          <a:p>
            <a:pPr algn="just"/>
            <a:r>
              <a:rPr lang="es-MX" dirty="0" smtClean="0"/>
              <a:t>Según nuestro conocimiento, esta es la primera vez en que se analizan efectos no lineales de la inflación sobre la pobreza.</a:t>
            </a:r>
          </a:p>
          <a:p>
            <a:pPr algn="just"/>
            <a:r>
              <a:rPr lang="es-MX" dirty="0" smtClean="0"/>
              <a:t>También incluye tendencias de tiempo por estado.</a:t>
            </a:r>
          </a:p>
          <a:p>
            <a:pPr algn="just"/>
            <a:r>
              <a:rPr lang="es-MX" dirty="0" smtClean="0"/>
              <a:t>Todas las variables se encuentran en logaritmos.</a:t>
            </a:r>
          </a:p>
          <a:p>
            <a:pPr algn="just"/>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13</a:t>
            </a:fld>
            <a:endParaRPr lang="es-MX"/>
          </a:p>
        </p:txBody>
      </p:sp>
    </p:spTree>
    <p:extLst>
      <p:ext uri="{BB962C8B-B14F-4D97-AF65-F5344CB8AC3E}">
        <p14:creationId xmlns:p14="http://schemas.microsoft.com/office/powerpoint/2010/main" val="2755373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14</a:t>
            </a:fld>
            <a:endParaRPr lang="es-MX"/>
          </a:p>
        </p:txBody>
      </p:sp>
    </p:spTree>
    <p:extLst>
      <p:ext uri="{BB962C8B-B14F-4D97-AF65-F5344CB8AC3E}">
        <p14:creationId xmlns:p14="http://schemas.microsoft.com/office/powerpoint/2010/main" val="2446840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a:xfrm>
            <a:off x="695319" y="4178052"/>
            <a:ext cx="5556262" cy="4148776"/>
          </a:xfrm>
        </p:spPr>
        <p:txBody>
          <a:bodyPr/>
          <a:lstStyle/>
          <a:p>
            <a:pPr marL="169976" indent="-169976">
              <a:buFont typeface="Arial" pitchFamily="34" charset="0"/>
              <a:buChar char="•"/>
            </a:pPr>
            <a:r>
              <a:rPr lang="es-MX" dirty="0" smtClean="0"/>
              <a:t>En el modelo lineal, un aumento de la inflación de 10% parece aumentar el porcentaje de pobreza en cerca de 9.4%. </a:t>
            </a:r>
          </a:p>
          <a:p>
            <a:pPr marL="169976" indent="-169976">
              <a:buFont typeface="Arial" pitchFamily="34" charset="0"/>
              <a:buChar char="•"/>
            </a:pPr>
            <a:r>
              <a:rPr lang="es-MX" dirty="0" smtClean="0"/>
              <a:t>Por su parte, el mismo cambio en la inflación causa un aumento de cerca de 11.8% en la brecha de pobreza. </a:t>
            </a:r>
          </a:p>
          <a:p>
            <a:pPr marL="169976" indent="-169976">
              <a:buFont typeface="Arial" pitchFamily="34" charset="0"/>
              <a:buChar char="•"/>
            </a:pPr>
            <a:r>
              <a:rPr lang="es-MX" dirty="0" smtClean="0"/>
              <a:t>No obstante, el modelo no linear indica que la inflación comienza a  tener efectos sobre la pobreza cuando ésta alcanza un nivel cercano al 15%. A partir de este nivel, a medida que la inflación crece, su efecto sobre la pobreza aumenta más que proporcionalmente.</a:t>
            </a:r>
          </a:p>
          <a:p>
            <a:pPr marL="169976" indent="-169976">
              <a:buFont typeface="Arial" pitchFamily="34" charset="0"/>
              <a:buChar char="•"/>
            </a:pPr>
            <a:r>
              <a:rPr lang="es-MX" dirty="0" smtClean="0"/>
              <a:t>Al incluir la inflación al cuadrado en la regresión la proporción de la variación explicada por el modelo (R2) sube de 0.23 a 0.43, éste es el aumento más importante en R2 a medida que se le van agregando variables explicativas. Lo anterior revela la importancia de considerar una relación no lineal entre las variables de interés. </a:t>
            </a:r>
          </a:p>
          <a:p>
            <a:pPr algn="just">
              <a:spcBef>
                <a:spcPts val="600"/>
              </a:spcBef>
              <a:spcAft>
                <a:spcPts val="600"/>
              </a:spcAft>
            </a:pPr>
            <a:r>
              <a:rPr lang="es-MX" sz="1200" dirty="0" smtClean="0"/>
              <a:t>Otro resultado importante es que la elasticidad de las dos medidas de pobreza ante cambios en el PIB del estado al que pertenece la ciudad es mayor a 1. En particular un aumento de 10% en el PIB estatal reduce la pobreza en 14% y la brecha de pobreza en 17%.</a:t>
            </a:r>
          </a:p>
          <a:p>
            <a:pPr algn="just">
              <a:spcBef>
                <a:spcPts val="600"/>
              </a:spcBef>
              <a:spcAft>
                <a:spcPts val="600"/>
              </a:spcAft>
            </a:pPr>
            <a:r>
              <a:rPr lang="es-MX" sz="1200" dirty="0" smtClean="0"/>
              <a:t>El hecho de que la inflación afecte más a la brecha de pobreza que al porcentaje de pobreza es consistente con evidencia publicada sobre el tema de que la inflación afecta más a los más pobres en México (</a:t>
            </a:r>
            <a:r>
              <a:rPr lang="es-MX" sz="1200" dirty="0" err="1" smtClean="0"/>
              <a:t>Goñi</a:t>
            </a:r>
            <a:r>
              <a:rPr lang="es-MX" sz="1200" dirty="0" smtClean="0"/>
              <a:t>, López y </a:t>
            </a:r>
            <a:r>
              <a:rPr lang="es-MX" sz="1200" dirty="0" err="1" smtClean="0"/>
              <a:t>Servén</a:t>
            </a:r>
            <a:r>
              <a:rPr lang="es-MX" sz="1200" dirty="0" smtClean="0"/>
              <a:t>, 2006; y Valero-Gil y Valero, 2008).</a:t>
            </a:r>
          </a:p>
          <a:p>
            <a:pPr marL="0" indent="0">
              <a:buFont typeface="Arial" pitchFamily="34" charset="0"/>
              <a:buNone/>
            </a:pPr>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15</a:t>
            </a:fld>
            <a:endParaRPr lang="es-MX"/>
          </a:p>
        </p:txBody>
      </p:sp>
    </p:spTree>
    <p:extLst>
      <p:ext uri="{BB962C8B-B14F-4D97-AF65-F5344CB8AC3E}">
        <p14:creationId xmlns:p14="http://schemas.microsoft.com/office/powerpoint/2010/main" val="687777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16</a:t>
            </a:fld>
            <a:endParaRPr lang="es-MX"/>
          </a:p>
        </p:txBody>
      </p:sp>
    </p:spTree>
    <p:extLst>
      <p:ext uri="{BB962C8B-B14F-4D97-AF65-F5344CB8AC3E}">
        <p14:creationId xmlns:p14="http://schemas.microsoft.com/office/powerpoint/2010/main" val="2755373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17</a:t>
            </a:fld>
            <a:endParaRPr lang="es-MX"/>
          </a:p>
        </p:txBody>
      </p:sp>
    </p:spTree>
    <p:extLst>
      <p:ext uri="{BB962C8B-B14F-4D97-AF65-F5344CB8AC3E}">
        <p14:creationId xmlns:p14="http://schemas.microsoft.com/office/powerpoint/2010/main" val="7331801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Martínez 1998,</a:t>
            </a:r>
            <a:r>
              <a:rPr lang="es-MX" baseline="0" dirty="0" smtClean="0"/>
              <a:t> con una metodología diferente y otra medida de ingreso (ingreso total) encontró una elasticidad de 0.8, es decir un aumento en la inflación del 10% se traduce en un aumento de la pobreza de 8%. </a:t>
            </a:r>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18</a:t>
            </a:fld>
            <a:endParaRPr lang="es-MX"/>
          </a:p>
        </p:txBody>
      </p:sp>
    </p:spTree>
    <p:extLst>
      <p:ext uri="{BB962C8B-B14F-4D97-AF65-F5344CB8AC3E}">
        <p14:creationId xmlns:p14="http://schemas.microsoft.com/office/powerpoint/2010/main" val="2582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2</a:t>
            </a:fld>
            <a:endParaRPr lang="es-MX"/>
          </a:p>
        </p:txBody>
      </p:sp>
    </p:spTree>
    <p:extLst>
      <p:ext uri="{BB962C8B-B14F-4D97-AF65-F5344CB8AC3E}">
        <p14:creationId xmlns:p14="http://schemas.microsoft.com/office/powerpoint/2010/main" val="3828032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3</a:t>
            </a:fld>
            <a:endParaRPr lang="es-MX"/>
          </a:p>
        </p:txBody>
      </p:sp>
    </p:spTree>
    <p:extLst>
      <p:ext uri="{BB962C8B-B14F-4D97-AF65-F5344CB8AC3E}">
        <p14:creationId xmlns:p14="http://schemas.microsoft.com/office/powerpoint/2010/main" val="1851514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4</a:t>
            </a:fld>
            <a:endParaRPr lang="es-MX"/>
          </a:p>
        </p:txBody>
      </p:sp>
    </p:spTree>
    <p:extLst>
      <p:ext uri="{BB962C8B-B14F-4D97-AF65-F5344CB8AC3E}">
        <p14:creationId xmlns:p14="http://schemas.microsoft.com/office/powerpoint/2010/main" val="1851514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5</a:t>
            </a:fld>
            <a:endParaRPr lang="es-MX"/>
          </a:p>
        </p:txBody>
      </p:sp>
    </p:spTree>
    <p:extLst>
      <p:ext uri="{BB962C8B-B14F-4D97-AF65-F5344CB8AC3E}">
        <p14:creationId xmlns:p14="http://schemas.microsoft.com/office/powerpoint/2010/main" val="1851514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6</a:t>
            </a:fld>
            <a:endParaRPr lang="es-MX"/>
          </a:p>
        </p:txBody>
      </p:sp>
    </p:spTree>
    <p:extLst>
      <p:ext uri="{BB962C8B-B14F-4D97-AF65-F5344CB8AC3E}">
        <p14:creationId xmlns:p14="http://schemas.microsoft.com/office/powerpoint/2010/main" val="1851514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9A9FC48E-D3A6-4166-9BF3-54BCADB07250}" type="slidenum">
              <a:rPr lang="es-MX" smtClean="0"/>
              <a:t>7</a:t>
            </a:fld>
            <a:endParaRPr lang="es-MX"/>
          </a:p>
        </p:txBody>
      </p:sp>
    </p:spTree>
    <p:extLst>
      <p:ext uri="{BB962C8B-B14F-4D97-AF65-F5344CB8AC3E}">
        <p14:creationId xmlns:p14="http://schemas.microsoft.com/office/powerpoint/2010/main" val="3320065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Homogeneización de la serie</a:t>
            </a:r>
          </a:p>
          <a:p>
            <a:endParaRPr lang="es-MX" dirty="0" smtClean="0"/>
          </a:p>
          <a:p>
            <a:r>
              <a:rPr lang="es-MX" dirty="0" smtClean="0"/>
              <a:t>Ciudades: </a:t>
            </a:r>
          </a:p>
          <a:p>
            <a:r>
              <a:rPr lang="es-MX" dirty="0" smtClean="0"/>
              <a:t>Se excluyen observaciones de ciudades que no permanecen en las encuestas durante todo el período de estudio. Como resultado, nos quedamos con 28 ciudades las cuales representan el 80% de la población que vive en ciudades mayores  a 15,000 habitantes.</a:t>
            </a:r>
          </a:p>
          <a:p>
            <a:endParaRPr lang="es-MX" dirty="0" smtClean="0"/>
          </a:p>
          <a:p>
            <a:r>
              <a:rPr lang="es-MX" dirty="0" smtClean="0"/>
              <a:t>Trabajadores</a:t>
            </a:r>
            <a:r>
              <a:rPr lang="es-MX" dirty="0" smtClean="0"/>
              <a:t>: </a:t>
            </a:r>
          </a:p>
          <a:p>
            <a:r>
              <a:rPr lang="es-MX" dirty="0" smtClean="0"/>
              <a:t>La ENOE presenta nuevos criterios para identificar a la población económicamente activa: </a:t>
            </a:r>
          </a:p>
          <a:p>
            <a:r>
              <a:rPr lang="es-MX" dirty="0" smtClean="0"/>
              <a:t>Realizan una actividad de mercado (en la ENEU el estatus laboral del trabajador dependía de lo que contestaba el trabajador) y </a:t>
            </a:r>
          </a:p>
          <a:p>
            <a:r>
              <a:rPr lang="es-MX" dirty="0" smtClean="0"/>
              <a:t>Son mayores de 14 años (en la ENEU personas mayores a 12 años podían considerarse económicamente activas). </a:t>
            </a:r>
          </a:p>
          <a:p>
            <a:endParaRPr lang="es-MX" dirty="0" smtClean="0"/>
          </a:p>
          <a:p>
            <a:r>
              <a:rPr lang="es-MX" dirty="0" smtClean="0"/>
              <a:t>En consecuencia, se quitan de la ENEU a los individuos que tienen las siguientes características:</a:t>
            </a:r>
          </a:p>
          <a:p>
            <a:r>
              <a:rPr lang="es-MX" dirty="0" smtClean="0"/>
              <a:t>Menores de 14 años.</a:t>
            </a:r>
          </a:p>
          <a:p>
            <a:r>
              <a:rPr lang="es-MX" dirty="0" smtClean="0"/>
              <a:t>Empleo de lavacoches sin establecimiento, payasos, malabaristas y similares en vía pública y ocupaciones afines (CMO 7212, 7213 y 7219) debido a que no son consideradas actividades de mercado laboral.</a:t>
            </a:r>
          </a:p>
          <a:p>
            <a:endParaRPr lang="es-MX" dirty="0"/>
          </a:p>
        </p:txBody>
      </p:sp>
      <p:sp>
        <p:nvSpPr>
          <p:cNvPr id="4" name="3 Marcador de número de diapositiva"/>
          <p:cNvSpPr>
            <a:spLocks noGrp="1"/>
          </p:cNvSpPr>
          <p:nvPr>
            <p:ph type="sldNum" sz="quarter" idx="10"/>
          </p:nvPr>
        </p:nvSpPr>
        <p:spPr/>
        <p:txBody>
          <a:bodyPr/>
          <a:lstStyle/>
          <a:p>
            <a:fld id="{9A9FC48E-D3A6-4166-9BF3-54BCADB07250}" type="slidenum">
              <a:rPr lang="es-MX" smtClean="0"/>
              <a:t>8</a:t>
            </a:fld>
            <a:endParaRPr lang="es-MX"/>
          </a:p>
        </p:txBody>
      </p:sp>
    </p:spTree>
    <p:extLst>
      <p:ext uri="{BB962C8B-B14F-4D97-AF65-F5344CB8AC3E}">
        <p14:creationId xmlns:p14="http://schemas.microsoft.com/office/powerpoint/2010/main" val="1884178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a:xfrm>
            <a:off x="119730" y="7181140"/>
            <a:ext cx="6707440" cy="1062190"/>
          </a:xfrm>
        </p:spPr>
        <p:txBody>
          <a:bodyPr/>
          <a:lstStyle/>
          <a:p>
            <a:r>
              <a:rPr lang="es-MX" dirty="0" smtClean="0"/>
              <a:t>La segunda es la brecha de pobreza. Este indicador se calcula de la siguiente manera: primero se obtiene la media del ingreso salarial per cápita de todos los hogares que se encuentran por debajo de la línea de pobreza en una ciudad y después se obtiene que porcentaje representa esta media en relación a línea de pobreza. </a:t>
            </a:r>
          </a:p>
          <a:p>
            <a:r>
              <a:rPr lang="es-MX" dirty="0" smtClean="0"/>
              <a:t>Esta medición complementa a la medición tradicional porque considera el ingreso promedio de las familias que se encuentran por debajo de la línea de pobreza, y por lo tanto da una idea del margen intensivo de la pobreza en una ciudad. </a:t>
            </a:r>
          </a:p>
          <a:p>
            <a:r>
              <a:rPr lang="es-MX" dirty="0"/>
              <a:t>Este indicador es útil porque permite capturar, por ejemplo, una situación en la que el porcentaje de familias pobres permanezca sin cambio y que el ingreso de los hogares pobres disminuya. </a:t>
            </a:r>
          </a:p>
        </p:txBody>
      </p:sp>
      <p:sp>
        <p:nvSpPr>
          <p:cNvPr id="4" name="3 Marcador de número de diapositiva"/>
          <p:cNvSpPr>
            <a:spLocks noGrp="1"/>
          </p:cNvSpPr>
          <p:nvPr>
            <p:ph type="sldNum" sz="quarter" idx="10"/>
          </p:nvPr>
        </p:nvSpPr>
        <p:spPr/>
        <p:txBody>
          <a:bodyPr/>
          <a:lstStyle/>
          <a:p>
            <a:fld id="{9A9FC48E-D3A6-4166-9BF3-54BCADB07250}" type="slidenum">
              <a:rPr lang="es-MX" smtClean="0"/>
              <a:t>9</a:t>
            </a:fld>
            <a:endParaRPr lang="es-MX"/>
          </a:p>
        </p:txBody>
      </p:sp>
      <p:graphicFrame>
        <p:nvGraphicFramePr>
          <p:cNvPr id="5" name="4 Objeto"/>
          <p:cNvGraphicFramePr>
            <a:graphicFrameLocks noChangeAspect="1"/>
          </p:cNvGraphicFramePr>
          <p:nvPr>
            <p:extLst>
              <p:ext uri="{D42A27DB-BD31-4B8C-83A1-F6EECF244321}">
                <p14:modId xmlns:p14="http://schemas.microsoft.com/office/powerpoint/2010/main" val="3111836694"/>
              </p:ext>
            </p:extLst>
          </p:nvPr>
        </p:nvGraphicFramePr>
        <p:xfrm>
          <a:off x="637980" y="4253011"/>
          <a:ext cx="5190210" cy="2932877"/>
        </p:xfrm>
        <a:graphic>
          <a:graphicData uri="http://schemas.openxmlformats.org/presentationml/2006/ole">
            <mc:AlternateContent xmlns:mc="http://schemas.openxmlformats.org/markup-compatibility/2006">
              <mc:Choice xmlns:v="urn:schemas-microsoft-com:vml" Requires="v">
                <p:oleObj spid="_x0000_s18474" name="Hoja de cálculo" r:id="rId4" imgW="8553379" imgH="4829252" progId="Excel.Sheet.12">
                  <p:link updateAutomatic="1"/>
                </p:oleObj>
              </mc:Choice>
              <mc:Fallback>
                <p:oleObj name="Hoja de cálculo" r:id="rId4" imgW="8553379" imgH="4829252" progId="Excel.Sheet.12">
                  <p:link updateAutomatic="1"/>
                  <p:pic>
                    <p:nvPicPr>
                      <p:cNvPr id="0" name="3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980" y="4253011"/>
                        <a:ext cx="5190210" cy="293287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5859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3776AE8-EDD1-4DDA-B8BD-6EAF453087CE}" type="datetime1">
              <a:rPr lang="es-MX" smtClean="0"/>
              <a:t>02/05/2013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3216895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35E841B-E934-45E1-8880-B2B92B9F4CEB}" type="datetime1">
              <a:rPr lang="es-MX" smtClean="0"/>
              <a:t>02/05/2013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365789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F09F4CE-9CD5-4999-B39C-4C3DBC0C4EE7}" type="datetime1">
              <a:rPr lang="es-MX" smtClean="0"/>
              <a:t>02/05/2013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229535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79DB8A0-9986-4861-90F9-B90AACB291FF}" type="datetime1">
              <a:rPr lang="es-MX" smtClean="0"/>
              <a:t>02/05/2013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cxnSp>
        <p:nvCxnSpPr>
          <p:cNvPr id="7" name="6 Conector recto"/>
          <p:cNvCxnSpPr/>
          <p:nvPr userDrawn="1"/>
        </p:nvCxnSpPr>
        <p:spPr>
          <a:xfrm>
            <a:off x="251520" y="764704"/>
            <a:ext cx="889248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264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473376B-2FCD-431B-AA15-14AC7BCB8CA5}" type="datetime1">
              <a:rPr lang="es-MX" smtClean="0"/>
              <a:t>02/05/2013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125665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463B641-8667-44B4-AD2A-88A54B167E76}" type="datetime1">
              <a:rPr lang="es-MX" smtClean="0"/>
              <a:t>02/05/2013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27697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BC0727C1-6AFA-4468-AB30-6FF22832E58F}" type="datetime1">
              <a:rPr lang="es-MX" smtClean="0"/>
              <a:t>02/05/2013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85503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9587E65-4B8E-4749-81F2-CB2FE0095852}" type="datetime1">
              <a:rPr lang="es-MX" smtClean="0"/>
              <a:t>02/05/2013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1523986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E120E9-6E1A-41F0-95D1-DA0A86BC5027}" type="datetime1">
              <a:rPr lang="es-MX" smtClean="0"/>
              <a:t>02/05/2013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59429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C1BF8E-CF39-481D-BDA3-3C27F04B7FB5}" type="datetime1">
              <a:rPr lang="es-MX" smtClean="0"/>
              <a:t>02/05/2013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2697647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1575B2F-3F7C-4C64-A8D4-7FDBE5F4D45D}" type="datetime1">
              <a:rPr lang="es-MX" smtClean="0"/>
              <a:t>02/05/2013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1C4261A-E7EC-4780-858E-E36D94BDF53D}" type="slidenum">
              <a:rPr lang="es-MX" smtClean="0"/>
              <a:t>‹Nº›</a:t>
            </a:fld>
            <a:endParaRPr lang="es-MX"/>
          </a:p>
        </p:txBody>
      </p:sp>
    </p:spTree>
    <p:extLst>
      <p:ext uri="{BB962C8B-B14F-4D97-AF65-F5344CB8AC3E}">
        <p14:creationId xmlns:p14="http://schemas.microsoft.com/office/powerpoint/2010/main" val="246636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a:t>
            </a:r>
            <a:endParaRPr lang="es-MX"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BB56E-1F3D-4896-87D8-98F024F593EA}" type="datetime1">
              <a:rPr lang="es-MX" smtClean="0"/>
              <a:t>02/05/2013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4261A-E7EC-4780-858E-E36D94BDF53D}" type="slidenum">
              <a:rPr lang="es-MX" smtClean="0"/>
              <a:t>‹Nº›</a:t>
            </a:fld>
            <a:endParaRPr lang="es-MX"/>
          </a:p>
        </p:txBody>
      </p:sp>
    </p:spTree>
    <p:extLst>
      <p:ext uri="{BB962C8B-B14F-4D97-AF65-F5344CB8AC3E}">
        <p14:creationId xmlns:p14="http://schemas.microsoft.com/office/powerpoint/2010/main" val="106204186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708920"/>
            <a:ext cx="7772400" cy="1470025"/>
          </a:xfrm>
        </p:spPr>
        <p:txBody>
          <a:bodyPr>
            <a:normAutofit fontScale="90000"/>
          </a:bodyPr>
          <a:lstStyle/>
          <a:p>
            <a:r>
              <a:rPr lang="es-MX" dirty="0" smtClean="0"/>
              <a:t>Efectos de la inflación sobre la pobreza laboral urbana en México, 1993 – 2009</a:t>
            </a:r>
            <a:br>
              <a:rPr lang="es-MX" dirty="0" smtClean="0"/>
            </a:br>
            <a:r>
              <a:rPr lang="es-MX" sz="3100" dirty="0" smtClean="0"/>
              <a:t>Carlo Alcaraz </a:t>
            </a:r>
            <a:br>
              <a:rPr lang="es-MX" sz="3100" dirty="0" smtClean="0"/>
            </a:br>
            <a:r>
              <a:rPr lang="es-MX" sz="3100" dirty="0" smtClean="0"/>
              <a:t>Banco de México, 2013</a:t>
            </a:r>
            <a:endParaRPr lang="es-MX" sz="3100" dirty="0"/>
          </a:p>
        </p:txBody>
      </p:sp>
      <p:sp>
        <p:nvSpPr>
          <p:cNvPr id="3" name="2 Rectángulo"/>
          <p:cNvSpPr/>
          <p:nvPr/>
        </p:nvSpPr>
        <p:spPr>
          <a:xfrm>
            <a:off x="0" y="6237312"/>
            <a:ext cx="9180512" cy="62068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Marcador de número de diapositiva"/>
          <p:cNvSpPr>
            <a:spLocks noGrp="1"/>
          </p:cNvSpPr>
          <p:nvPr>
            <p:ph type="sldNum" sz="quarter" idx="12"/>
          </p:nvPr>
        </p:nvSpPr>
        <p:spPr/>
        <p:txBody>
          <a:bodyPr/>
          <a:lstStyle/>
          <a:p>
            <a:fld id="{01C4261A-E7EC-4780-858E-E36D94BDF53D}" type="slidenum">
              <a:rPr lang="es-MX" smtClean="0"/>
              <a:t>1</a:t>
            </a:fld>
            <a:endParaRPr lang="es-MX"/>
          </a:p>
        </p:txBody>
      </p:sp>
    </p:spTree>
    <p:extLst>
      <p:ext uri="{BB962C8B-B14F-4D97-AF65-F5344CB8AC3E}">
        <p14:creationId xmlns:p14="http://schemas.microsoft.com/office/powerpoint/2010/main" val="939653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457200" y="922710"/>
            <a:ext cx="8229600" cy="562074"/>
          </a:xfrm>
          <a:prstGeom prst="rect">
            <a:avLst/>
          </a:prstGeom>
        </p:spPr>
        <p:txBody>
          <a:bodyPr vert="horz" lIns="91440" tIns="45720" rIns="91440" bIns="45720" rtlCol="0" anchor="ctr">
            <a:normAutofit fontScale="3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b="1" dirty="0" smtClean="0"/>
              <a:t>Porcentaje de Pobres, PIB e INPC</a:t>
            </a:r>
          </a:p>
          <a:p>
            <a:r>
              <a:rPr lang="es-MX" dirty="0"/>
              <a:t>Índices inicio de la crisis = 100</a:t>
            </a:r>
          </a:p>
        </p:txBody>
      </p:sp>
      <p:sp>
        <p:nvSpPr>
          <p:cNvPr id="6" name="5 CuadroTexto"/>
          <p:cNvSpPr txBox="1"/>
          <p:nvPr/>
        </p:nvSpPr>
        <p:spPr>
          <a:xfrm>
            <a:off x="827584" y="6487133"/>
            <a:ext cx="5976664" cy="276999"/>
          </a:xfrm>
          <a:prstGeom prst="rect">
            <a:avLst/>
          </a:prstGeom>
          <a:noFill/>
        </p:spPr>
        <p:txBody>
          <a:bodyPr wrap="square" rtlCol="0">
            <a:spAutoFit/>
          </a:bodyPr>
          <a:lstStyle/>
          <a:p>
            <a:r>
              <a:rPr lang="es-MX" sz="1200" dirty="0" smtClean="0"/>
              <a:t>Fuente: Elaboración propia con datos de Banco de México y de INEGI.</a:t>
            </a:r>
            <a:endParaRPr lang="es-MX" sz="1200" dirty="0"/>
          </a:p>
        </p:txBody>
      </p:sp>
      <p:sp>
        <p:nvSpPr>
          <p:cNvPr id="7" name="1 Título"/>
          <p:cNvSpPr txBox="1">
            <a:spLocks/>
          </p:cNvSpPr>
          <p:nvPr/>
        </p:nvSpPr>
        <p:spPr>
          <a:xfrm>
            <a:off x="457200" y="202630"/>
            <a:ext cx="8229600" cy="5620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dirty="0" smtClean="0"/>
              <a:t>Análisis descriptivo</a:t>
            </a:r>
            <a:endParaRPr lang="es-MX" dirty="0"/>
          </a:p>
        </p:txBody>
      </p:sp>
      <p:sp>
        <p:nvSpPr>
          <p:cNvPr id="2" name="1 Marcador de número de diapositiva"/>
          <p:cNvSpPr>
            <a:spLocks noGrp="1"/>
          </p:cNvSpPr>
          <p:nvPr>
            <p:ph type="sldNum" sz="quarter" idx="12"/>
          </p:nvPr>
        </p:nvSpPr>
        <p:spPr/>
        <p:txBody>
          <a:bodyPr/>
          <a:lstStyle/>
          <a:p>
            <a:fld id="{01C4261A-E7EC-4780-858E-E36D94BDF53D}" type="slidenum">
              <a:rPr lang="es-MX" smtClean="0"/>
              <a:t>10</a:t>
            </a:fld>
            <a:endParaRPr lang="es-MX"/>
          </a:p>
        </p:txBody>
      </p:sp>
      <p:grpSp>
        <p:nvGrpSpPr>
          <p:cNvPr id="9478" name="9477 Grupo"/>
          <p:cNvGrpSpPr/>
          <p:nvPr/>
        </p:nvGrpSpPr>
        <p:grpSpPr>
          <a:xfrm>
            <a:off x="1475656" y="4533354"/>
            <a:ext cx="4845050" cy="469900"/>
            <a:chOff x="1475656" y="4679950"/>
            <a:chExt cx="4845050" cy="469900"/>
          </a:xfrm>
        </p:grpSpPr>
        <p:grpSp>
          <p:nvGrpSpPr>
            <p:cNvPr id="9472" name="9471 Grupo"/>
            <p:cNvGrpSpPr/>
            <p:nvPr/>
          </p:nvGrpSpPr>
          <p:grpSpPr>
            <a:xfrm>
              <a:off x="1475656" y="4679950"/>
              <a:ext cx="4845050" cy="469900"/>
              <a:chOff x="1458913" y="4679950"/>
              <a:chExt cx="4845050" cy="469900"/>
            </a:xfrm>
          </p:grpSpPr>
          <p:sp>
            <p:nvSpPr>
              <p:cNvPr id="9366" name="Freeform 183"/>
              <p:cNvSpPr>
                <a:spLocks/>
              </p:cNvSpPr>
              <p:nvPr/>
            </p:nvSpPr>
            <p:spPr bwMode="auto">
              <a:xfrm>
                <a:off x="1458913" y="4725144"/>
                <a:ext cx="4808538" cy="376237"/>
              </a:xfrm>
              <a:custGeom>
                <a:avLst/>
                <a:gdLst>
                  <a:gd name="T0" fmla="*/ 88 w 16814"/>
                  <a:gd name="T1" fmla="*/ 100 h 1319"/>
                  <a:gd name="T2" fmla="*/ 1760 w 16814"/>
                  <a:gd name="T3" fmla="*/ 908 h 1319"/>
                  <a:gd name="T4" fmla="*/ 1746 w 16814"/>
                  <a:gd name="T5" fmla="*/ 903 h 1319"/>
                  <a:gd name="T6" fmla="*/ 3410 w 16814"/>
                  <a:gd name="T7" fmla="*/ 1207 h 1319"/>
                  <a:gd name="T8" fmla="*/ 3395 w 16814"/>
                  <a:gd name="T9" fmla="*/ 1207 h 1319"/>
                  <a:gd name="T10" fmla="*/ 5067 w 16814"/>
                  <a:gd name="T11" fmla="*/ 1087 h 1319"/>
                  <a:gd name="T12" fmla="*/ 5059 w 16814"/>
                  <a:gd name="T13" fmla="*/ 1088 h 1319"/>
                  <a:gd name="T14" fmla="*/ 6731 w 16814"/>
                  <a:gd name="T15" fmla="*/ 720 h 1319"/>
                  <a:gd name="T16" fmla="*/ 6747 w 16814"/>
                  <a:gd name="T17" fmla="*/ 719 h 1319"/>
                  <a:gd name="T18" fmla="*/ 8411 w 16814"/>
                  <a:gd name="T19" fmla="*/ 815 h 1319"/>
                  <a:gd name="T20" fmla="*/ 10077 w 16814"/>
                  <a:gd name="T21" fmla="*/ 727 h 1319"/>
                  <a:gd name="T22" fmla="*/ 11746 w 16814"/>
                  <a:gd name="T23" fmla="*/ 567 h 1319"/>
                  <a:gd name="T24" fmla="*/ 11736 w 16814"/>
                  <a:gd name="T25" fmla="*/ 569 h 1319"/>
                  <a:gd name="T26" fmla="*/ 13400 w 16814"/>
                  <a:gd name="T27" fmla="*/ 97 h 1319"/>
                  <a:gd name="T28" fmla="*/ 13428 w 16814"/>
                  <a:gd name="T29" fmla="*/ 96 h 1319"/>
                  <a:gd name="T30" fmla="*/ 15100 w 16814"/>
                  <a:gd name="T31" fmla="*/ 464 h 1319"/>
                  <a:gd name="T32" fmla="*/ 15073 w 16814"/>
                  <a:gd name="T33" fmla="*/ 464 h 1319"/>
                  <a:gd name="T34" fmla="*/ 16737 w 16814"/>
                  <a:gd name="T35" fmla="*/ 8 h 1319"/>
                  <a:gd name="T36" fmla="*/ 16805 w 16814"/>
                  <a:gd name="T37" fmla="*/ 48 h 1319"/>
                  <a:gd name="T38" fmla="*/ 16766 w 16814"/>
                  <a:gd name="T39" fmla="*/ 116 h 1319"/>
                  <a:gd name="T40" fmla="*/ 15102 w 16814"/>
                  <a:gd name="T41" fmla="*/ 572 h 1319"/>
                  <a:gd name="T42" fmla="*/ 15075 w 16814"/>
                  <a:gd name="T43" fmla="*/ 573 h 1319"/>
                  <a:gd name="T44" fmla="*/ 13403 w 16814"/>
                  <a:gd name="T45" fmla="*/ 205 h 1319"/>
                  <a:gd name="T46" fmla="*/ 13431 w 16814"/>
                  <a:gd name="T47" fmla="*/ 204 h 1319"/>
                  <a:gd name="T48" fmla="*/ 11767 w 16814"/>
                  <a:gd name="T49" fmla="*/ 676 h 1319"/>
                  <a:gd name="T50" fmla="*/ 11757 w 16814"/>
                  <a:gd name="T51" fmla="*/ 678 h 1319"/>
                  <a:gd name="T52" fmla="*/ 10082 w 16814"/>
                  <a:gd name="T53" fmla="*/ 838 h 1319"/>
                  <a:gd name="T54" fmla="*/ 8404 w 16814"/>
                  <a:gd name="T55" fmla="*/ 926 h 1319"/>
                  <a:gd name="T56" fmla="*/ 6740 w 16814"/>
                  <a:gd name="T57" fmla="*/ 830 h 1319"/>
                  <a:gd name="T58" fmla="*/ 6756 w 16814"/>
                  <a:gd name="T59" fmla="*/ 829 h 1319"/>
                  <a:gd name="T60" fmla="*/ 5084 w 16814"/>
                  <a:gd name="T61" fmla="*/ 1197 h 1319"/>
                  <a:gd name="T62" fmla="*/ 5075 w 16814"/>
                  <a:gd name="T63" fmla="*/ 1198 h 1319"/>
                  <a:gd name="T64" fmla="*/ 3403 w 16814"/>
                  <a:gd name="T65" fmla="*/ 1318 h 1319"/>
                  <a:gd name="T66" fmla="*/ 3389 w 16814"/>
                  <a:gd name="T67" fmla="*/ 1318 h 1319"/>
                  <a:gd name="T68" fmla="*/ 1725 w 16814"/>
                  <a:gd name="T69" fmla="*/ 1014 h 1319"/>
                  <a:gd name="T70" fmla="*/ 1711 w 16814"/>
                  <a:gd name="T71" fmla="*/ 1009 h 1319"/>
                  <a:gd name="T72" fmla="*/ 39 w 16814"/>
                  <a:gd name="T73" fmla="*/ 201 h 1319"/>
                  <a:gd name="T74" fmla="*/ 13 w 16814"/>
                  <a:gd name="T75" fmla="*/ 126 h 1319"/>
                  <a:gd name="T76" fmla="*/ 88 w 16814"/>
                  <a:gd name="T77" fmla="*/ 10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14" h="1319">
                    <a:moveTo>
                      <a:pt x="88" y="100"/>
                    </a:moveTo>
                    <a:lnTo>
                      <a:pt x="1760" y="908"/>
                    </a:lnTo>
                    <a:lnTo>
                      <a:pt x="1746" y="903"/>
                    </a:lnTo>
                    <a:lnTo>
                      <a:pt x="3410" y="1207"/>
                    </a:lnTo>
                    <a:lnTo>
                      <a:pt x="3395" y="1207"/>
                    </a:lnTo>
                    <a:lnTo>
                      <a:pt x="5067" y="1087"/>
                    </a:lnTo>
                    <a:lnTo>
                      <a:pt x="5059" y="1088"/>
                    </a:lnTo>
                    <a:lnTo>
                      <a:pt x="6731" y="720"/>
                    </a:lnTo>
                    <a:cubicBezTo>
                      <a:pt x="6736" y="719"/>
                      <a:pt x="6742" y="718"/>
                      <a:pt x="6747" y="719"/>
                    </a:cubicBezTo>
                    <a:lnTo>
                      <a:pt x="8411" y="815"/>
                    </a:lnTo>
                    <a:lnTo>
                      <a:pt x="10077" y="727"/>
                    </a:lnTo>
                    <a:lnTo>
                      <a:pt x="11746" y="567"/>
                    </a:lnTo>
                    <a:lnTo>
                      <a:pt x="11736" y="569"/>
                    </a:lnTo>
                    <a:lnTo>
                      <a:pt x="13400" y="97"/>
                    </a:lnTo>
                    <a:cubicBezTo>
                      <a:pt x="13409" y="94"/>
                      <a:pt x="13418" y="94"/>
                      <a:pt x="13428" y="96"/>
                    </a:cubicBezTo>
                    <a:lnTo>
                      <a:pt x="15100" y="464"/>
                    </a:lnTo>
                    <a:lnTo>
                      <a:pt x="15073" y="464"/>
                    </a:lnTo>
                    <a:lnTo>
                      <a:pt x="16737" y="8"/>
                    </a:lnTo>
                    <a:cubicBezTo>
                      <a:pt x="16766" y="0"/>
                      <a:pt x="16797" y="18"/>
                      <a:pt x="16805" y="48"/>
                    </a:cubicBezTo>
                    <a:cubicBezTo>
                      <a:pt x="16814" y="77"/>
                      <a:pt x="16796" y="108"/>
                      <a:pt x="16766" y="116"/>
                    </a:cubicBezTo>
                    <a:lnTo>
                      <a:pt x="15102" y="572"/>
                    </a:lnTo>
                    <a:cubicBezTo>
                      <a:pt x="15094" y="575"/>
                      <a:pt x="15084" y="575"/>
                      <a:pt x="15075" y="573"/>
                    </a:cubicBezTo>
                    <a:lnTo>
                      <a:pt x="13403" y="205"/>
                    </a:lnTo>
                    <a:lnTo>
                      <a:pt x="13431" y="204"/>
                    </a:lnTo>
                    <a:lnTo>
                      <a:pt x="11767" y="676"/>
                    </a:lnTo>
                    <a:cubicBezTo>
                      <a:pt x="11763" y="677"/>
                      <a:pt x="11760" y="678"/>
                      <a:pt x="11757" y="678"/>
                    </a:cubicBezTo>
                    <a:lnTo>
                      <a:pt x="10082" y="838"/>
                    </a:lnTo>
                    <a:lnTo>
                      <a:pt x="8404" y="926"/>
                    </a:lnTo>
                    <a:lnTo>
                      <a:pt x="6740" y="830"/>
                    </a:lnTo>
                    <a:lnTo>
                      <a:pt x="6756" y="829"/>
                    </a:lnTo>
                    <a:lnTo>
                      <a:pt x="5084" y="1197"/>
                    </a:lnTo>
                    <a:cubicBezTo>
                      <a:pt x="5081" y="1198"/>
                      <a:pt x="5078" y="1198"/>
                      <a:pt x="5075" y="1198"/>
                    </a:cubicBezTo>
                    <a:lnTo>
                      <a:pt x="3403" y="1318"/>
                    </a:lnTo>
                    <a:cubicBezTo>
                      <a:pt x="3399" y="1319"/>
                      <a:pt x="3394" y="1318"/>
                      <a:pt x="3389" y="1318"/>
                    </a:cubicBezTo>
                    <a:lnTo>
                      <a:pt x="1725" y="1014"/>
                    </a:lnTo>
                    <a:cubicBezTo>
                      <a:pt x="1720" y="1013"/>
                      <a:pt x="1716" y="1011"/>
                      <a:pt x="1711" y="1009"/>
                    </a:cubicBezTo>
                    <a:lnTo>
                      <a:pt x="39" y="201"/>
                    </a:lnTo>
                    <a:cubicBezTo>
                      <a:pt x="11" y="187"/>
                      <a:pt x="0" y="154"/>
                      <a:pt x="13" y="126"/>
                    </a:cubicBezTo>
                    <a:cubicBezTo>
                      <a:pt x="27" y="98"/>
                      <a:pt x="60" y="87"/>
                      <a:pt x="88" y="100"/>
                    </a:cubicBezTo>
                    <a:close/>
                  </a:path>
                </a:pathLst>
              </a:custGeom>
              <a:solidFill>
                <a:srgbClr val="FF9900"/>
              </a:solidFill>
              <a:ln w="1" cap="flat">
                <a:solidFill>
                  <a:srgbClr val="FF99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368" name="Oval 185"/>
              <p:cNvSpPr>
                <a:spLocks noChangeArrowheads="1"/>
              </p:cNvSpPr>
              <p:nvPr/>
            </p:nvSpPr>
            <p:spPr bwMode="auto">
              <a:xfrm>
                <a:off x="1905000" y="4967288"/>
                <a:ext cx="96838" cy="96837"/>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69" name="Oval 186"/>
              <p:cNvSpPr>
                <a:spLocks noChangeArrowheads="1"/>
              </p:cNvSpPr>
              <p:nvPr/>
            </p:nvSpPr>
            <p:spPr bwMode="auto">
              <a:xfrm>
                <a:off x="2382838" y="5054600"/>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0" name="Oval 187"/>
              <p:cNvSpPr>
                <a:spLocks noChangeArrowheads="1"/>
              </p:cNvSpPr>
              <p:nvPr/>
            </p:nvSpPr>
            <p:spPr bwMode="auto">
              <a:xfrm>
                <a:off x="2860675" y="5019675"/>
                <a:ext cx="96838" cy="96837"/>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1" name="Oval 188"/>
              <p:cNvSpPr>
                <a:spLocks noChangeArrowheads="1"/>
              </p:cNvSpPr>
              <p:nvPr/>
            </p:nvSpPr>
            <p:spPr bwMode="auto">
              <a:xfrm>
                <a:off x="3336925" y="4918075"/>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2" name="Oval 189"/>
              <p:cNvSpPr>
                <a:spLocks noChangeArrowheads="1"/>
              </p:cNvSpPr>
              <p:nvPr/>
            </p:nvSpPr>
            <p:spPr bwMode="auto">
              <a:xfrm>
                <a:off x="3814763" y="4945063"/>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3" name="Oval 190"/>
              <p:cNvSpPr>
                <a:spLocks noChangeArrowheads="1"/>
              </p:cNvSpPr>
              <p:nvPr/>
            </p:nvSpPr>
            <p:spPr bwMode="auto">
              <a:xfrm>
                <a:off x="4291013" y="4919663"/>
                <a:ext cx="96838" cy="96837"/>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4" name="Oval 191"/>
              <p:cNvSpPr>
                <a:spLocks noChangeArrowheads="1"/>
              </p:cNvSpPr>
              <p:nvPr/>
            </p:nvSpPr>
            <p:spPr bwMode="auto">
              <a:xfrm>
                <a:off x="4768850" y="4873625"/>
                <a:ext cx="96838" cy="96837"/>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5" name="Oval 192"/>
              <p:cNvSpPr>
                <a:spLocks noChangeArrowheads="1"/>
              </p:cNvSpPr>
              <p:nvPr/>
            </p:nvSpPr>
            <p:spPr bwMode="auto">
              <a:xfrm>
                <a:off x="5246688" y="4737100"/>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28" name="Oval 193"/>
              <p:cNvSpPr>
                <a:spLocks noChangeArrowheads="1"/>
              </p:cNvSpPr>
              <p:nvPr/>
            </p:nvSpPr>
            <p:spPr bwMode="auto">
              <a:xfrm>
                <a:off x="5722938" y="4845050"/>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93" name="Freeform 230"/>
              <p:cNvSpPr>
                <a:spLocks noEditPoints="1"/>
              </p:cNvSpPr>
              <p:nvPr/>
            </p:nvSpPr>
            <p:spPr bwMode="auto">
              <a:xfrm>
                <a:off x="6194425" y="4679950"/>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sp>
          <p:nvSpPr>
            <p:cNvPr id="129" name="Oval 194"/>
            <p:cNvSpPr>
              <a:spLocks noChangeArrowheads="1"/>
            </p:cNvSpPr>
            <p:nvPr/>
          </p:nvSpPr>
          <p:spPr bwMode="auto">
            <a:xfrm>
              <a:off x="6200775" y="4711700"/>
              <a:ext cx="96838" cy="96837"/>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9476" name="9475 Grupo"/>
          <p:cNvGrpSpPr/>
          <p:nvPr/>
        </p:nvGrpSpPr>
        <p:grpSpPr>
          <a:xfrm>
            <a:off x="1475656" y="1864767"/>
            <a:ext cx="4838700" cy="2793999"/>
            <a:chOff x="1458913" y="2011363"/>
            <a:chExt cx="4838700" cy="2793999"/>
          </a:xfrm>
        </p:grpSpPr>
        <p:sp>
          <p:nvSpPr>
            <p:cNvPr id="130" name="Freeform 195"/>
            <p:cNvSpPr>
              <a:spLocks/>
            </p:cNvSpPr>
            <p:nvPr/>
          </p:nvSpPr>
          <p:spPr bwMode="auto">
            <a:xfrm>
              <a:off x="1458913" y="2041525"/>
              <a:ext cx="4808538" cy="2763837"/>
            </a:xfrm>
            <a:custGeom>
              <a:avLst/>
              <a:gdLst>
                <a:gd name="T0" fmla="*/ 39 w 16815"/>
                <a:gd name="T1" fmla="*/ 9565 h 9679"/>
                <a:gd name="T2" fmla="*/ 1711 w 16815"/>
                <a:gd name="T3" fmla="*/ 8733 h 9679"/>
                <a:gd name="T4" fmla="*/ 1695 w 16815"/>
                <a:gd name="T5" fmla="*/ 8744 h 9679"/>
                <a:gd name="T6" fmla="*/ 3359 w 16815"/>
                <a:gd name="T7" fmla="*/ 7032 h 9679"/>
                <a:gd name="T8" fmla="*/ 3375 w 16815"/>
                <a:gd name="T9" fmla="*/ 7021 h 9679"/>
                <a:gd name="T10" fmla="*/ 5047 w 16815"/>
                <a:gd name="T11" fmla="*/ 6189 h 9679"/>
                <a:gd name="T12" fmla="*/ 6719 w 16815"/>
                <a:gd name="T13" fmla="*/ 5357 h 9679"/>
                <a:gd name="T14" fmla="*/ 6711 w 16815"/>
                <a:gd name="T15" fmla="*/ 5362 h 9679"/>
                <a:gd name="T16" fmla="*/ 8375 w 16815"/>
                <a:gd name="T17" fmla="*/ 4194 h 9679"/>
                <a:gd name="T18" fmla="*/ 10051 w 16815"/>
                <a:gd name="T19" fmla="*/ 3207 h 9679"/>
                <a:gd name="T20" fmla="*/ 10058 w 16815"/>
                <a:gd name="T21" fmla="*/ 3204 h 9679"/>
                <a:gd name="T22" fmla="*/ 11730 w 16815"/>
                <a:gd name="T23" fmla="*/ 2516 h 9679"/>
                <a:gd name="T24" fmla="*/ 13392 w 16815"/>
                <a:gd name="T25" fmla="*/ 1749 h 9679"/>
                <a:gd name="T26" fmla="*/ 13384 w 16815"/>
                <a:gd name="T27" fmla="*/ 1753 h 9679"/>
                <a:gd name="T28" fmla="*/ 15056 w 16815"/>
                <a:gd name="T29" fmla="*/ 617 h 9679"/>
                <a:gd name="T30" fmla="*/ 15068 w 16815"/>
                <a:gd name="T31" fmla="*/ 611 h 9679"/>
                <a:gd name="T32" fmla="*/ 16732 w 16815"/>
                <a:gd name="T33" fmla="*/ 11 h 9679"/>
                <a:gd name="T34" fmla="*/ 16804 w 16815"/>
                <a:gd name="T35" fmla="*/ 44 h 9679"/>
                <a:gd name="T36" fmla="*/ 16770 w 16815"/>
                <a:gd name="T37" fmla="*/ 116 h 9679"/>
                <a:gd name="T38" fmla="*/ 15106 w 16815"/>
                <a:gd name="T39" fmla="*/ 716 h 9679"/>
                <a:gd name="T40" fmla="*/ 15119 w 16815"/>
                <a:gd name="T41" fmla="*/ 710 h 9679"/>
                <a:gd name="T42" fmla="*/ 13447 w 16815"/>
                <a:gd name="T43" fmla="*/ 1846 h 9679"/>
                <a:gd name="T44" fmla="*/ 13439 w 16815"/>
                <a:gd name="T45" fmla="*/ 1850 h 9679"/>
                <a:gd name="T46" fmla="*/ 11773 w 16815"/>
                <a:gd name="T47" fmla="*/ 2619 h 9679"/>
                <a:gd name="T48" fmla="*/ 10101 w 16815"/>
                <a:gd name="T49" fmla="*/ 3307 h 9679"/>
                <a:gd name="T50" fmla="*/ 10108 w 16815"/>
                <a:gd name="T51" fmla="*/ 3304 h 9679"/>
                <a:gd name="T52" fmla="*/ 8440 w 16815"/>
                <a:gd name="T53" fmla="*/ 4285 h 9679"/>
                <a:gd name="T54" fmla="*/ 6776 w 16815"/>
                <a:gd name="T55" fmla="*/ 5453 h 9679"/>
                <a:gd name="T56" fmla="*/ 6768 w 16815"/>
                <a:gd name="T57" fmla="*/ 5458 h 9679"/>
                <a:gd name="T58" fmla="*/ 5096 w 16815"/>
                <a:gd name="T59" fmla="*/ 6290 h 9679"/>
                <a:gd name="T60" fmla="*/ 3424 w 16815"/>
                <a:gd name="T61" fmla="*/ 7122 h 9679"/>
                <a:gd name="T62" fmla="*/ 3440 w 16815"/>
                <a:gd name="T63" fmla="*/ 7110 h 9679"/>
                <a:gd name="T64" fmla="*/ 1776 w 16815"/>
                <a:gd name="T65" fmla="*/ 8822 h 9679"/>
                <a:gd name="T66" fmla="*/ 1760 w 16815"/>
                <a:gd name="T67" fmla="*/ 8834 h 9679"/>
                <a:gd name="T68" fmla="*/ 88 w 16815"/>
                <a:gd name="T69" fmla="*/ 9666 h 9679"/>
                <a:gd name="T70" fmla="*/ 13 w 16815"/>
                <a:gd name="T71" fmla="*/ 9640 h 9679"/>
                <a:gd name="T72" fmla="*/ 39 w 16815"/>
                <a:gd name="T73" fmla="*/ 9565 h 9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815" h="9679">
                  <a:moveTo>
                    <a:pt x="39" y="9565"/>
                  </a:moveTo>
                  <a:lnTo>
                    <a:pt x="1711" y="8733"/>
                  </a:lnTo>
                  <a:lnTo>
                    <a:pt x="1695" y="8744"/>
                  </a:lnTo>
                  <a:lnTo>
                    <a:pt x="3359" y="7032"/>
                  </a:lnTo>
                  <a:cubicBezTo>
                    <a:pt x="3364" y="7028"/>
                    <a:pt x="3369" y="7024"/>
                    <a:pt x="3375" y="7021"/>
                  </a:cubicBezTo>
                  <a:lnTo>
                    <a:pt x="5047" y="6189"/>
                  </a:lnTo>
                  <a:lnTo>
                    <a:pt x="6719" y="5357"/>
                  </a:lnTo>
                  <a:lnTo>
                    <a:pt x="6711" y="5362"/>
                  </a:lnTo>
                  <a:lnTo>
                    <a:pt x="8375" y="4194"/>
                  </a:lnTo>
                  <a:lnTo>
                    <a:pt x="10051" y="3207"/>
                  </a:lnTo>
                  <a:cubicBezTo>
                    <a:pt x="10053" y="3206"/>
                    <a:pt x="10056" y="3205"/>
                    <a:pt x="10058" y="3204"/>
                  </a:cubicBezTo>
                  <a:lnTo>
                    <a:pt x="11730" y="2516"/>
                  </a:lnTo>
                  <a:lnTo>
                    <a:pt x="13392" y="1749"/>
                  </a:lnTo>
                  <a:lnTo>
                    <a:pt x="13384" y="1753"/>
                  </a:lnTo>
                  <a:lnTo>
                    <a:pt x="15056" y="617"/>
                  </a:lnTo>
                  <a:cubicBezTo>
                    <a:pt x="15060" y="615"/>
                    <a:pt x="15064" y="612"/>
                    <a:pt x="15068" y="611"/>
                  </a:cubicBezTo>
                  <a:lnTo>
                    <a:pt x="16732" y="11"/>
                  </a:lnTo>
                  <a:cubicBezTo>
                    <a:pt x="16762" y="0"/>
                    <a:pt x="16794" y="15"/>
                    <a:pt x="16804" y="44"/>
                  </a:cubicBezTo>
                  <a:cubicBezTo>
                    <a:pt x="16815" y="74"/>
                    <a:pt x="16800" y="106"/>
                    <a:pt x="16770" y="116"/>
                  </a:cubicBezTo>
                  <a:lnTo>
                    <a:pt x="15106" y="716"/>
                  </a:lnTo>
                  <a:lnTo>
                    <a:pt x="15119" y="710"/>
                  </a:lnTo>
                  <a:lnTo>
                    <a:pt x="13447" y="1846"/>
                  </a:lnTo>
                  <a:cubicBezTo>
                    <a:pt x="13444" y="1848"/>
                    <a:pt x="13442" y="1849"/>
                    <a:pt x="13439" y="1850"/>
                  </a:cubicBezTo>
                  <a:lnTo>
                    <a:pt x="11773" y="2619"/>
                  </a:lnTo>
                  <a:lnTo>
                    <a:pt x="10101" y="3307"/>
                  </a:lnTo>
                  <a:lnTo>
                    <a:pt x="10108" y="3304"/>
                  </a:lnTo>
                  <a:lnTo>
                    <a:pt x="8440" y="4285"/>
                  </a:lnTo>
                  <a:lnTo>
                    <a:pt x="6776" y="5453"/>
                  </a:lnTo>
                  <a:cubicBezTo>
                    <a:pt x="6773" y="5455"/>
                    <a:pt x="6771" y="5456"/>
                    <a:pt x="6768" y="5458"/>
                  </a:cubicBezTo>
                  <a:lnTo>
                    <a:pt x="5096" y="6290"/>
                  </a:lnTo>
                  <a:lnTo>
                    <a:pt x="3424" y="7122"/>
                  </a:lnTo>
                  <a:lnTo>
                    <a:pt x="3440" y="7110"/>
                  </a:lnTo>
                  <a:lnTo>
                    <a:pt x="1776" y="8822"/>
                  </a:lnTo>
                  <a:cubicBezTo>
                    <a:pt x="1771" y="8827"/>
                    <a:pt x="1766" y="8831"/>
                    <a:pt x="1760" y="8834"/>
                  </a:cubicBezTo>
                  <a:lnTo>
                    <a:pt x="88" y="9666"/>
                  </a:lnTo>
                  <a:cubicBezTo>
                    <a:pt x="61" y="9679"/>
                    <a:pt x="27" y="9668"/>
                    <a:pt x="13" y="9640"/>
                  </a:cubicBezTo>
                  <a:cubicBezTo>
                    <a:pt x="0" y="9613"/>
                    <a:pt x="11" y="9579"/>
                    <a:pt x="39" y="9565"/>
                  </a:cubicBezTo>
                  <a:close/>
                </a:path>
              </a:pathLst>
            </a:custGeom>
            <a:solidFill>
              <a:srgbClr val="3333FF"/>
            </a:solidFill>
            <a:ln w="1" cap="flat">
              <a:solidFill>
                <a:srgbClr val="3333FF"/>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132" name="Oval 197"/>
            <p:cNvSpPr>
              <a:spLocks noChangeArrowheads="1"/>
            </p:cNvSpPr>
            <p:nvPr/>
          </p:nvSpPr>
          <p:spPr bwMode="auto">
            <a:xfrm>
              <a:off x="1905000" y="4502150"/>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3" name="Oval 198"/>
            <p:cNvSpPr>
              <a:spLocks noChangeArrowheads="1"/>
            </p:cNvSpPr>
            <p:nvPr/>
          </p:nvSpPr>
          <p:spPr bwMode="auto">
            <a:xfrm>
              <a:off x="2382838" y="4013200"/>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4" name="Oval 199"/>
            <p:cNvSpPr>
              <a:spLocks noChangeArrowheads="1"/>
            </p:cNvSpPr>
            <p:nvPr/>
          </p:nvSpPr>
          <p:spPr bwMode="auto">
            <a:xfrm>
              <a:off x="2860675" y="3773488"/>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5" name="Oval 200"/>
            <p:cNvSpPr>
              <a:spLocks noChangeArrowheads="1"/>
            </p:cNvSpPr>
            <p:nvPr/>
          </p:nvSpPr>
          <p:spPr bwMode="auto">
            <a:xfrm>
              <a:off x="3336925" y="3538538"/>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6" name="Oval 201"/>
            <p:cNvSpPr>
              <a:spLocks noChangeArrowheads="1"/>
            </p:cNvSpPr>
            <p:nvPr/>
          </p:nvSpPr>
          <p:spPr bwMode="auto">
            <a:xfrm>
              <a:off x="3814763" y="3201988"/>
              <a:ext cx="96838" cy="96837"/>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7" name="Oval 202"/>
            <p:cNvSpPr>
              <a:spLocks noChangeArrowheads="1"/>
            </p:cNvSpPr>
            <p:nvPr/>
          </p:nvSpPr>
          <p:spPr bwMode="auto">
            <a:xfrm>
              <a:off x="4291013" y="2924175"/>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8" name="Oval 203"/>
            <p:cNvSpPr>
              <a:spLocks noChangeArrowheads="1"/>
            </p:cNvSpPr>
            <p:nvPr/>
          </p:nvSpPr>
          <p:spPr bwMode="auto">
            <a:xfrm>
              <a:off x="4768850" y="2727325"/>
              <a:ext cx="96838" cy="95250"/>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39" name="Oval 204"/>
            <p:cNvSpPr>
              <a:spLocks noChangeArrowheads="1"/>
            </p:cNvSpPr>
            <p:nvPr/>
          </p:nvSpPr>
          <p:spPr bwMode="auto">
            <a:xfrm>
              <a:off x="5246688" y="2505075"/>
              <a:ext cx="96838" cy="96837"/>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0" name="Oval 205"/>
            <p:cNvSpPr>
              <a:spLocks noChangeArrowheads="1"/>
            </p:cNvSpPr>
            <p:nvPr/>
          </p:nvSpPr>
          <p:spPr bwMode="auto">
            <a:xfrm>
              <a:off x="5722938" y="2182813"/>
              <a:ext cx="96838" cy="96837"/>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41" name="Oval 206"/>
            <p:cNvSpPr>
              <a:spLocks noChangeArrowheads="1"/>
            </p:cNvSpPr>
            <p:nvPr/>
          </p:nvSpPr>
          <p:spPr bwMode="auto">
            <a:xfrm>
              <a:off x="6200775" y="2011363"/>
              <a:ext cx="96838" cy="96837"/>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9477" name="9476 Grupo"/>
          <p:cNvGrpSpPr/>
          <p:nvPr/>
        </p:nvGrpSpPr>
        <p:grpSpPr>
          <a:xfrm>
            <a:off x="1475656" y="2390229"/>
            <a:ext cx="4838700" cy="2268538"/>
            <a:chOff x="1458913" y="2536825"/>
            <a:chExt cx="4838700" cy="2268538"/>
          </a:xfrm>
        </p:grpSpPr>
        <p:sp>
          <p:nvSpPr>
            <p:cNvPr id="154" name="Freeform 207"/>
            <p:cNvSpPr>
              <a:spLocks/>
            </p:cNvSpPr>
            <p:nvPr/>
          </p:nvSpPr>
          <p:spPr bwMode="auto">
            <a:xfrm>
              <a:off x="1458913" y="2570163"/>
              <a:ext cx="4806950" cy="2235200"/>
            </a:xfrm>
            <a:custGeom>
              <a:avLst/>
              <a:gdLst>
                <a:gd name="T0" fmla="*/ 18 w 16811"/>
                <a:gd name="T1" fmla="*/ 7736 h 7832"/>
                <a:gd name="T2" fmla="*/ 1690 w 16811"/>
                <a:gd name="T3" fmla="*/ 5336 h 7832"/>
                <a:gd name="T4" fmla="*/ 3351 w 16811"/>
                <a:gd name="T5" fmla="*/ 2524 h 7832"/>
                <a:gd name="T6" fmla="*/ 3375 w 16811"/>
                <a:gd name="T7" fmla="*/ 2502 h 7832"/>
                <a:gd name="T8" fmla="*/ 5047 w 16811"/>
                <a:gd name="T9" fmla="*/ 1694 h 7832"/>
                <a:gd name="T10" fmla="*/ 5061 w 16811"/>
                <a:gd name="T11" fmla="*/ 1689 h 7832"/>
                <a:gd name="T12" fmla="*/ 6733 w 16811"/>
                <a:gd name="T13" fmla="*/ 1377 h 7832"/>
                <a:gd name="T14" fmla="*/ 6715 w 16811"/>
                <a:gd name="T15" fmla="*/ 1384 h 7832"/>
                <a:gd name="T16" fmla="*/ 8379 w 16811"/>
                <a:gd name="T17" fmla="*/ 408 h 7832"/>
                <a:gd name="T18" fmla="*/ 8394 w 16811"/>
                <a:gd name="T19" fmla="*/ 402 h 7832"/>
                <a:gd name="T20" fmla="*/ 10066 w 16811"/>
                <a:gd name="T21" fmla="*/ 2 h 7832"/>
                <a:gd name="T22" fmla="*/ 10083 w 16811"/>
                <a:gd name="T23" fmla="*/ 1 h 7832"/>
                <a:gd name="T24" fmla="*/ 11755 w 16811"/>
                <a:gd name="T25" fmla="*/ 105 h 7832"/>
                <a:gd name="T26" fmla="*/ 11763 w 16811"/>
                <a:gd name="T27" fmla="*/ 106 h 7832"/>
                <a:gd name="T28" fmla="*/ 13427 w 16811"/>
                <a:gd name="T29" fmla="*/ 466 h 7832"/>
                <a:gd name="T30" fmla="*/ 13415 w 16811"/>
                <a:gd name="T31" fmla="*/ 464 h 7832"/>
                <a:gd name="T32" fmla="*/ 15087 w 16811"/>
                <a:gd name="T33" fmla="*/ 448 h 7832"/>
                <a:gd name="T34" fmla="*/ 16758 w 16811"/>
                <a:gd name="T35" fmla="*/ 633 h 7832"/>
                <a:gd name="T36" fmla="*/ 16807 w 16811"/>
                <a:gd name="T37" fmla="*/ 695 h 7832"/>
                <a:gd name="T38" fmla="*/ 16745 w 16811"/>
                <a:gd name="T39" fmla="*/ 744 h 7832"/>
                <a:gd name="T40" fmla="*/ 15088 w 16811"/>
                <a:gd name="T41" fmla="*/ 560 h 7832"/>
                <a:gd name="T42" fmla="*/ 13416 w 16811"/>
                <a:gd name="T43" fmla="*/ 576 h 7832"/>
                <a:gd name="T44" fmla="*/ 13404 w 16811"/>
                <a:gd name="T45" fmla="*/ 575 h 7832"/>
                <a:gd name="T46" fmla="*/ 11740 w 16811"/>
                <a:gd name="T47" fmla="*/ 215 h 7832"/>
                <a:gd name="T48" fmla="*/ 11748 w 16811"/>
                <a:gd name="T49" fmla="*/ 216 h 7832"/>
                <a:gd name="T50" fmla="*/ 10076 w 16811"/>
                <a:gd name="T51" fmla="*/ 112 h 7832"/>
                <a:gd name="T52" fmla="*/ 10092 w 16811"/>
                <a:gd name="T53" fmla="*/ 111 h 7832"/>
                <a:gd name="T54" fmla="*/ 8420 w 16811"/>
                <a:gd name="T55" fmla="*/ 511 h 7832"/>
                <a:gd name="T56" fmla="*/ 8436 w 16811"/>
                <a:gd name="T57" fmla="*/ 505 h 7832"/>
                <a:gd name="T58" fmla="*/ 6772 w 16811"/>
                <a:gd name="T59" fmla="*/ 1481 h 7832"/>
                <a:gd name="T60" fmla="*/ 6754 w 16811"/>
                <a:gd name="T61" fmla="*/ 1488 h 7832"/>
                <a:gd name="T62" fmla="*/ 5082 w 16811"/>
                <a:gd name="T63" fmla="*/ 1800 h 7832"/>
                <a:gd name="T64" fmla="*/ 5096 w 16811"/>
                <a:gd name="T65" fmla="*/ 1795 h 7832"/>
                <a:gd name="T66" fmla="*/ 3424 w 16811"/>
                <a:gd name="T67" fmla="*/ 2603 h 7832"/>
                <a:gd name="T68" fmla="*/ 3448 w 16811"/>
                <a:gd name="T69" fmla="*/ 2581 h 7832"/>
                <a:gd name="T70" fmla="*/ 1781 w 16811"/>
                <a:gd name="T71" fmla="*/ 5400 h 7832"/>
                <a:gd name="T72" fmla="*/ 109 w 16811"/>
                <a:gd name="T73" fmla="*/ 7800 h 7832"/>
                <a:gd name="T74" fmla="*/ 31 w 16811"/>
                <a:gd name="T75" fmla="*/ 7814 h 7832"/>
                <a:gd name="T76" fmla="*/ 18 w 16811"/>
                <a:gd name="T77" fmla="*/ 7736 h 7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11" h="7832">
                  <a:moveTo>
                    <a:pt x="18" y="7736"/>
                  </a:moveTo>
                  <a:lnTo>
                    <a:pt x="1690" y="5336"/>
                  </a:lnTo>
                  <a:lnTo>
                    <a:pt x="3351" y="2524"/>
                  </a:lnTo>
                  <a:cubicBezTo>
                    <a:pt x="3357" y="2514"/>
                    <a:pt x="3365" y="2507"/>
                    <a:pt x="3375" y="2502"/>
                  </a:cubicBezTo>
                  <a:lnTo>
                    <a:pt x="5047" y="1694"/>
                  </a:lnTo>
                  <a:cubicBezTo>
                    <a:pt x="5052" y="1692"/>
                    <a:pt x="5056" y="1690"/>
                    <a:pt x="5061" y="1689"/>
                  </a:cubicBezTo>
                  <a:lnTo>
                    <a:pt x="6733" y="1377"/>
                  </a:lnTo>
                  <a:lnTo>
                    <a:pt x="6715" y="1384"/>
                  </a:lnTo>
                  <a:lnTo>
                    <a:pt x="8379" y="408"/>
                  </a:lnTo>
                  <a:cubicBezTo>
                    <a:pt x="8384" y="405"/>
                    <a:pt x="8389" y="403"/>
                    <a:pt x="8394" y="402"/>
                  </a:cubicBezTo>
                  <a:lnTo>
                    <a:pt x="10066" y="2"/>
                  </a:lnTo>
                  <a:cubicBezTo>
                    <a:pt x="10072" y="1"/>
                    <a:pt x="10077" y="0"/>
                    <a:pt x="10083" y="1"/>
                  </a:cubicBezTo>
                  <a:lnTo>
                    <a:pt x="11755" y="105"/>
                  </a:lnTo>
                  <a:cubicBezTo>
                    <a:pt x="11758" y="105"/>
                    <a:pt x="11761" y="105"/>
                    <a:pt x="11763" y="106"/>
                  </a:cubicBezTo>
                  <a:lnTo>
                    <a:pt x="13427" y="466"/>
                  </a:lnTo>
                  <a:lnTo>
                    <a:pt x="13415" y="464"/>
                  </a:lnTo>
                  <a:lnTo>
                    <a:pt x="15087" y="448"/>
                  </a:lnTo>
                  <a:lnTo>
                    <a:pt x="16758" y="633"/>
                  </a:lnTo>
                  <a:cubicBezTo>
                    <a:pt x="16788" y="636"/>
                    <a:pt x="16811" y="664"/>
                    <a:pt x="16807" y="695"/>
                  </a:cubicBezTo>
                  <a:cubicBezTo>
                    <a:pt x="16804" y="725"/>
                    <a:pt x="16776" y="748"/>
                    <a:pt x="16745" y="744"/>
                  </a:cubicBezTo>
                  <a:lnTo>
                    <a:pt x="15088" y="560"/>
                  </a:lnTo>
                  <a:lnTo>
                    <a:pt x="13416" y="576"/>
                  </a:lnTo>
                  <a:cubicBezTo>
                    <a:pt x="13412" y="577"/>
                    <a:pt x="13408" y="576"/>
                    <a:pt x="13404" y="575"/>
                  </a:cubicBezTo>
                  <a:lnTo>
                    <a:pt x="11740" y="215"/>
                  </a:lnTo>
                  <a:lnTo>
                    <a:pt x="11748" y="216"/>
                  </a:lnTo>
                  <a:lnTo>
                    <a:pt x="10076" y="112"/>
                  </a:lnTo>
                  <a:lnTo>
                    <a:pt x="10092" y="111"/>
                  </a:lnTo>
                  <a:lnTo>
                    <a:pt x="8420" y="511"/>
                  </a:lnTo>
                  <a:lnTo>
                    <a:pt x="8436" y="505"/>
                  </a:lnTo>
                  <a:lnTo>
                    <a:pt x="6772" y="1481"/>
                  </a:lnTo>
                  <a:cubicBezTo>
                    <a:pt x="6766" y="1484"/>
                    <a:pt x="6760" y="1486"/>
                    <a:pt x="6754" y="1488"/>
                  </a:cubicBezTo>
                  <a:lnTo>
                    <a:pt x="5082" y="1800"/>
                  </a:lnTo>
                  <a:lnTo>
                    <a:pt x="5096" y="1795"/>
                  </a:lnTo>
                  <a:lnTo>
                    <a:pt x="3424" y="2603"/>
                  </a:lnTo>
                  <a:lnTo>
                    <a:pt x="3448" y="2581"/>
                  </a:lnTo>
                  <a:lnTo>
                    <a:pt x="1781" y="5400"/>
                  </a:lnTo>
                  <a:lnTo>
                    <a:pt x="109" y="7800"/>
                  </a:lnTo>
                  <a:cubicBezTo>
                    <a:pt x="92" y="7826"/>
                    <a:pt x="57" y="7832"/>
                    <a:pt x="31" y="7814"/>
                  </a:cubicBezTo>
                  <a:cubicBezTo>
                    <a:pt x="6" y="7797"/>
                    <a:pt x="0" y="7762"/>
                    <a:pt x="18" y="7736"/>
                  </a:cubicBezTo>
                  <a:close/>
                </a:path>
              </a:pathLst>
            </a:custGeom>
            <a:solidFill>
              <a:srgbClr val="FF0000"/>
            </a:solidFill>
            <a:ln w="1"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156" name="Oval 209"/>
            <p:cNvSpPr>
              <a:spLocks noChangeArrowheads="1"/>
            </p:cNvSpPr>
            <p:nvPr/>
          </p:nvSpPr>
          <p:spPr bwMode="auto">
            <a:xfrm>
              <a:off x="1905000" y="4054475"/>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7" name="Oval 210"/>
            <p:cNvSpPr>
              <a:spLocks noChangeArrowheads="1"/>
            </p:cNvSpPr>
            <p:nvPr/>
          </p:nvSpPr>
          <p:spPr bwMode="auto">
            <a:xfrm>
              <a:off x="2382838" y="3248025"/>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8" name="Oval 211"/>
            <p:cNvSpPr>
              <a:spLocks noChangeArrowheads="1"/>
            </p:cNvSpPr>
            <p:nvPr/>
          </p:nvSpPr>
          <p:spPr bwMode="auto">
            <a:xfrm>
              <a:off x="2860675" y="3019425"/>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159" name="Oval 212"/>
            <p:cNvSpPr>
              <a:spLocks noChangeArrowheads="1"/>
            </p:cNvSpPr>
            <p:nvPr/>
          </p:nvSpPr>
          <p:spPr bwMode="auto">
            <a:xfrm>
              <a:off x="3336925" y="2927350"/>
              <a:ext cx="96838" cy="96837"/>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6" name="Oval 213"/>
            <p:cNvSpPr>
              <a:spLocks noChangeArrowheads="1"/>
            </p:cNvSpPr>
            <p:nvPr/>
          </p:nvSpPr>
          <p:spPr bwMode="auto">
            <a:xfrm>
              <a:off x="3814763" y="2649538"/>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7" name="Oval 214"/>
            <p:cNvSpPr>
              <a:spLocks noChangeArrowheads="1"/>
            </p:cNvSpPr>
            <p:nvPr/>
          </p:nvSpPr>
          <p:spPr bwMode="auto">
            <a:xfrm>
              <a:off x="4291013" y="2536825"/>
              <a:ext cx="96838" cy="96837"/>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8" name="Oval 215"/>
            <p:cNvSpPr>
              <a:spLocks noChangeArrowheads="1"/>
            </p:cNvSpPr>
            <p:nvPr/>
          </p:nvSpPr>
          <p:spPr bwMode="auto">
            <a:xfrm>
              <a:off x="4768850" y="2565400"/>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79" name="Oval 216"/>
            <p:cNvSpPr>
              <a:spLocks noChangeArrowheads="1"/>
            </p:cNvSpPr>
            <p:nvPr/>
          </p:nvSpPr>
          <p:spPr bwMode="auto">
            <a:xfrm>
              <a:off x="5246688" y="2667000"/>
              <a:ext cx="96838" cy="96837"/>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0" name="Oval 217"/>
            <p:cNvSpPr>
              <a:spLocks noChangeArrowheads="1"/>
            </p:cNvSpPr>
            <p:nvPr/>
          </p:nvSpPr>
          <p:spPr bwMode="auto">
            <a:xfrm>
              <a:off x="5722938" y="2663825"/>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1" name="Oval 218"/>
            <p:cNvSpPr>
              <a:spLocks noChangeArrowheads="1"/>
            </p:cNvSpPr>
            <p:nvPr/>
          </p:nvSpPr>
          <p:spPr bwMode="auto">
            <a:xfrm>
              <a:off x="6200775" y="2717800"/>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9473" name="9472 Grupo"/>
          <p:cNvGrpSpPr/>
          <p:nvPr/>
        </p:nvGrpSpPr>
        <p:grpSpPr>
          <a:xfrm>
            <a:off x="1478831" y="4571454"/>
            <a:ext cx="4805363" cy="388937"/>
            <a:chOff x="1462088" y="4718050"/>
            <a:chExt cx="4805363" cy="388937"/>
          </a:xfrm>
        </p:grpSpPr>
        <p:sp>
          <p:nvSpPr>
            <p:cNvPr id="9382" name="Freeform 219"/>
            <p:cNvSpPr>
              <a:spLocks/>
            </p:cNvSpPr>
            <p:nvPr/>
          </p:nvSpPr>
          <p:spPr bwMode="auto">
            <a:xfrm>
              <a:off x="1462088" y="4718050"/>
              <a:ext cx="4805363" cy="350837"/>
            </a:xfrm>
            <a:custGeom>
              <a:avLst/>
              <a:gdLst>
                <a:gd name="T0" fmla="*/ 58 w 16805"/>
                <a:gd name="T1" fmla="*/ 188 h 1229"/>
                <a:gd name="T2" fmla="*/ 1730 w 16805"/>
                <a:gd name="T3" fmla="*/ 220 h 1229"/>
                <a:gd name="T4" fmla="*/ 3392 w 16805"/>
                <a:gd name="T5" fmla="*/ 220 h 1229"/>
                <a:gd name="T6" fmla="*/ 3419 w 16805"/>
                <a:gd name="T7" fmla="*/ 227 h 1229"/>
                <a:gd name="T8" fmla="*/ 5091 w 16805"/>
                <a:gd name="T9" fmla="*/ 1123 h 1229"/>
                <a:gd name="T10" fmla="*/ 5061 w 16805"/>
                <a:gd name="T11" fmla="*/ 1117 h 1229"/>
                <a:gd name="T12" fmla="*/ 6733 w 16805"/>
                <a:gd name="T13" fmla="*/ 1021 h 1229"/>
                <a:gd name="T14" fmla="*/ 8390 w 16805"/>
                <a:gd name="T15" fmla="*/ 701 h 1229"/>
                <a:gd name="T16" fmla="*/ 10062 w 16805"/>
                <a:gd name="T17" fmla="*/ 389 h 1229"/>
                <a:gd name="T18" fmla="*/ 10085 w 16805"/>
                <a:gd name="T19" fmla="*/ 390 h 1229"/>
                <a:gd name="T20" fmla="*/ 11757 w 16805"/>
                <a:gd name="T21" fmla="*/ 774 h 1229"/>
                <a:gd name="T22" fmla="*/ 11733 w 16805"/>
                <a:gd name="T23" fmla="*/ 774 h 1229"/>
                <a:gd name="T24" fmla="*/ 13397 w 16805"/>
                <a:gd name="T25" fmla="*/ 422 h 1229"/>
                <a:gd name="T26" fmla="*/ 15075 w 16805"/>
                <a:gd name="T27" fmla="*/ 269 h 1229"/>
                <a:gd name="T28" fmla="*/ 16736 w 16805"/>
                <a:gd name="T29" fmla="*/ 5 h 1229"/>
                <a:gd name="T30" fmla="*/ 16800 w 16805"/>
                <a:gd name="T31" fmla="*/ 52 h 1229"/>
                <a:gd name="T32" fmla="*/ 16753 w 16805"/>
                <a:gd name="T33" fmla="*/ 116 h 1229"/>
                <a:gd name="T34" fmla="*/ 15086 w 16805"/>
                <a:gd name="T35" fmla="*/ 380 h 1229"/>
                <a:gd name="T36" fmla="*/ 13420 w 16805"/>
                <a:gd name="T37" fmla="*/ 531 h 1229"/>
                <a:gd name="T38" fmla="*/ 11756 w 16805"/>
                <a:gd name="T39" fmla="*/ 883 h 1229"/>
                <a:gd name="T40" fmla="*/ 11732 w 16805"/>
                <a:gd name="T41" fmla="*/ 883 h 1229"/>
                <a:gd name="T42" fmla="*/ 10060 w 16805"/>
                <a:gd name="T43" fmla="*/ 499 h 1229"/>
                <a:gd name="T44" fmla="*/ 10083 w 16805"/>
                <a:gd name="T45" fmla="*/ 500 h 1229"/>
                <a:gd name="T46" fmla="*/ 8411 w 16805"/>
                <a:gd name="T47" fmla="*/ 811 h 1229"/>
                <a:gd name="T48" fmla="*/ 6740 w 16805"/>
                <a:gd name="T49" fmla="*/ 1132 h 1229"/>
                <a:gd name="T50" fmla="*/ 5068 w 16805"/>
                <a:gd name="T51" fmla="*/ 1228 h 1229"/>
                <a:gd name="T52" fmla="*/ 5038 w 16805"/>
                <a:gd name="T53" fmla="*/ 1222 h 1229"/>
                <a:gd name="T54" fmla="*/ 3366 w 16805"/>
                <a:gd name="T55" fmla="*/ 326 h 1229"/>
                <a:gd name="T56" fmla="*/ 3392 w 16805"/>
                <a:gd name="T57" fmla="*/ 332 h 1229"/>
                <a:gd name="T58" fmla="*/ 1727 w 16805"/>
                <a:gd name="T59" fmla="*/ 332 h 1229"/>
                <a:gd name="T60" fmla="*/ 55 w 16805"/>
                <a:gd name="T61" fmla="*/ 300 h 1229"/>
                <a:gd name="T62" fmla="*/ 0 w 16805"/>
                <a:gd name="T63" fmla="*/ 243 h 1229"/>
                <a:gd name="T64" fmla="*/ 58 w 16805"/>
                <a:gd name="T65" fmla="*/ 188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805" h="1229">
                  <a:moveTo>
                    <a:pt x="58" y="188"/>
                  </a:moveTo>
                  <a:lnTo>
                    <a:pt x="1730" y="220"/>
                  </a:lnTo>
                  <a:lnTo>
                    <a:pt x="3392" y="220"/>
                  </a:lnTo>
                  <a:cubicBezTo>
                    <a:pt x="3402" y="220"/>
                    <a:pt x="3411" y="223"/>
                    <a:pt x="3419" y="227"/>
                  </a:cubicBezTo>
                  <a:lnTo>
                    <a:pt x="5091" y="1123"/>
                  </a:lnTo>
                  <a:lnTo>
                    <a:pt x="5061" y="1117"/>
                  </a:lnTo>
                  <a:lnTo>
                    <a:pt x="6733" y="1021"/>
                  </a:lnTo>
                  <a:lnTo>
                    <a:pt x="8390" y="701"/>
                  </a:lnTo>
                  <a:lnTo>
                    <a:pt x="10062" y="389"/>
                  </a:lnTo>
                  <a:cubicBezTo>
                    <a:pt x="10070" y="388"/>
                    <a:pt x="10078" y="388"/>
                    <a:pt x="10085" y="390"/>
                  </a:cubicBezTo>
                  <a:lnTo>
                    <a:pt x="11757" y="774"/>
                  </a:lnTo>
                  <a:lnTo>
                    <a:pt x="11733" y="774"/>
                  </a:lnTo>
                  <a:lnTo>
                    <a:pt x="13397" y="422"/>
                  </a:lnTo>
                  <a:lnTo>
                    <a:pt x="15075" y="269"/>
                  </a:lnTo>
                  <a:lnTo>
                    <a:pt x="16736" y="5"/>
                  </a:lnTo>
                  <a:cubicBezTo>
                    <a:pt x="16766" y="0"/>
                    <a:pt x="16795" y="21"/>
                    <a:pt x="16800" y="52"/>
                  </a:cubicBezTo>
                  <a:cubicBezTo>
                    <a:pt x="16805" y="82"/>
                    <a:pt x="16784" y="111"/>
                    <a:pt x="16753" y="116"/>
                  </a:cubicBezTo>
                  <a:lnTo>
                    <a:pt x="15086" y="380"/>
                  </a:lnTo>
                  <a:lnTo>
                    <a:pt x="13420" y="531"/>
                  </a:lnTo>
                  <a:lnTo>
                    <a:pt x="11756" y="883"/>
                  </a:lnTo>
                  <a:cubicBezTo>
                    <a:pt x="11748" y="885"/>
                    <a:pt x="11740" y="885"/>
                    <a:pt x="11732" y="883"/>
                  </a:cubicBezTo>
                  <a:lnTo>
                    <a:pt x="10060" y="499"/>
                  </a:lnTo>
                  <a:lnTo>
                    <a:pt x="10083" y="500"/>
                  </a:lnTo>
                  <a:lnTo>
                    <a:pt x="8411" y="811"/>
                  </a:lnTo>
                  <a:lnTo>
                    <a:pt x="6740" y="1132"/>
                  </a:lnTo>
                  <a:lnTo>
                    <a:pt x="5068" y="1228"/>
                  </a:lnTo>
                  <a:cubicBezTo>
                    <a:pt x="5057" y="1229"/>
                    <a:pt x="5047" y="1227"/>
                    <a:pt x="5038" y="1222"/>
                  </a:cubicBezTo>
                  <a:lnTo>
                    <a:pt x="3366" y="326"/>
                  </a:lnTo>
                  <a:lnTo>
                    <a:pt x="3392" y="332"/>
                  </a:lnTo>
                  <a:lnTo>
                    <a:pt x="1727" y="332"/>
                  </a:lnTo>
                  <a:lnTo>
                    <a:pt x="55" y="300"/>
                  </a:lnTo>
                  <a:cubicBezTo>
                    <a:pt x="24" y="300"/>
                    <a:pt x="0" y="274"/>
                    <a:pt x="0" y="243"/>
                  </a:cubicBezTo>
                  <a:cubicBezTo>
                    <a:pt x="1" y="212"/>
                    <a:pt x="27" y="188"/>
                    <a:pt x="58" y="188"/>
                  </a:cubicBezTo>
                  <a:close/>
                </a:path>
              </a:pathLst>
            </a:custGeom>
            <a:solidFill>
              <a:srgbClr val="FF9900"/>
            </a:solidFill>
            <a:ln w="1" cap="flat">
              <a:solidFill>
                <a:srgbClr val="FF99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384" name="Freeform 221"/>
            <p:cNvSpPr>
              <a:spLocks noEditPoints="1"/>
            </p:cNvSpPr>
            <p:nvPr/>
          </p:nvSpPr>
          <p:spPr bwMode="auto">
            <a:xfrm>
              <a:off x="1898650" y="4741863"/>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5" name="Freeform 222"/>
            <p:cNvSpPr>
              <a:spLocks noEditPoints="1"/>
            </p:cNvSpPr>
            <p:nvPr/>
          </p:nvSpPr>
          <p:spPr bwMode="auto">
            <a:xfrm>
              <a:off x="2376488" y="4740275"/>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6" name="Freeform 223"/>
            <p:cNvSpPr>
              <a:spLocks noEditPoints="1"/>
            </p:cNvSpPr>
            <p:nvPr/>
          </p:nvSpPr>
          <p:spPr bwMode="auto">
            <a:xfrm>
              <a:off x="2854325" y="4997450"/>
              <a:ext cx="109538" cy="109537"/>
            </a:xfrm>
            <a:custGeom>
              <a:avLst/>
              <a:gdLst>
                <a:gd name="T0" fmla="*/ 61 w 69"/>
                <a:gd name="T1" fmla="*/ 69 h 69"/>
                <a:gd name="T2" fmla="*/ 0 w 69"/>
                <a:gd name="T3" fmla="*/ 9 h 69"/>
                <a:gd name="T4" fmla="*/ 9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9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9" y="0"/>
                  </a:lnTo>
                  <a:lnTo>
                    <a:pt x="69" y="61"/>
                  </a:lnTo>
                  <a:lnTo>
                    <a:pt x="61" y="69"/>
                  </a:lnTo>
                  <a:close/>
                  <a:moveTo>
                    <a:pt x="0" y="61"/>
                  </a:moveTo>
                  <a:lnTo>
                    <a:pt x="61" y="0"/>
                  </a:lnTo>
                  <a:lnTo>
                    <a:pt x="69" y="9"/>
                  </a:lnTo>
                  <a:lnTo>
                    <a:pt x="9"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7" name="Freeform 224"/>
            <p:cNvSpPr>
              <a:spLocks noEditPoints="1"/>
            </p:cNvSpPr>
            <p:nvPr/>
          </p:nvSpPr>
          <p:spPr bwMode="auto">
            <a:xfrm>
              <a:off x="3330575" y="4968875"/>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8" name="Freeform 225"/>
            <p:cNvSpPr>
              <a:spLocks noEditPoints="1"/>
            </p:cNvSpPr>
            <p:nvPr/>
          </p:nvSpPr>
          <p:spPr bwMode="auto">
            <a:xfrm>
              <a:off x="3808413" y="4876800"/>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89" name="Freeform 226"/>
            <p:cNvSpPr>
              <a:spLocks noEditPoints="1"/>
            </p:cNvSpPr>
            <p:nvPr/>
          </p:nvSpPr>
          <p:spPr bwMode="auto">
            <a:xfrm>
              <a:off x="4284663" y="4789488"/>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90" name="Freeform 227"/>
            <p:cNvSpPr>
              <a:spLocks noEditPoints="1"/>
            </p:cNvSpPr>
            <p:nvPr/>
          </p:nvSpPr>
          <p:spPr bwMode="auto">
            <a:xfrm>
              <a:off x="4762500" y="4899025"/>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91" name="Freeform 228"/>
            <p:cNvSpPr>
              <a:spLocks noEditPoints="1"/>
            </p:cNvSpPr>
            <p:nvPr/>
          </p:nvSpPr>
          <p:spPr bwMode="auto">
            <a:xfrm>
              <a:off x="5240338" y="4797425"/>
              <a:ext cx="109538" cy="107950"/>
            </a:xfrm>
            <a:custGeom>
              <a:avLst/>
              <a:gdLst>
                <a:gd name="T0" fmla="*/ 61 w 69"/>
                <a:gd name="T1" fmla="*/ 68 h 68"/>
                <a:gd name="T2" fmla="*/ 0 w 69"/>
                <a:gd name="T3" fmla="*/ 8 h 68"/>
                <a:gd name="T4" fmla="*/ 9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9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9" y="0"/>
                  </a:lnTo>
                  <a:lnTo>
                    <a:pt x="69" y="60"/>
                  </a:lnTo>
                  <a:lnTo>
                    <a:pt x="61" y="68"/>
                  </a:lnTo>
                  <a:close/>
                  <a:moveTo>
                    <a:pt x="0" y="60"/>
                  </a:moveTo>
                  <a:lnTo>
                    <a:pt x="61" y="0"/>
                  </a:lnTo>
                  <a:lnTo>
                    <a:pt x="69" y="8"/>
                  </a:lnTo>
                  <a:lnTo>
                    <a:pt x="9" y="68"/>
                  </a:lnTo>
                  <a:lnTo>
                    <a:pt x="0" y="60"/>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392" name="Freeform 229"/>
            <p:cNvSpPr>
              <a:spLocks noEditPoints="1"/>
            </p:cNvSpPr>
            <p:nvPr/>
          </p:nvSpPr>
          <p:spPr bwMode="auto">
            <a:xfrm>
              <a:off x="5716588" y="4756150"/>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9900"/>
            </a:solidFill>
            <a:ln w="0" cap="flat">
              <a:solidFill>
                <a:srgbClr val="FF99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sp>
        <p:nvSpPr>
          <p:cNvPr id="9397" name="Freeform 234"/>
          <p:cNvSpPr>
            <a:spLocks noEditPoints="1"/>
          </p:cNvSpPr>
          <p:nvPr/>
        </p:nvSpPr>
        <p:spPr bwMode="auto">
          <a:xfrm>
            <a:off x="1905000" y="4558754"/>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399" name="Freeform 236"/>
          <p:cNvSpPr>
            <a:spLocks noEditPoints="1"/>
          </p:cNvSpPr>
          <p:nvPr/>
        </p:nvSpPr>
        <p:spPr bwMode="auto">
          <a:xfrm>
            <a:off x="2382838" y="4498429"/>
            <a:ext cx="96838" cy="96837"/>
          </a:xfrm>
          <a:custGeom>
            <a:avLst/>
            <a:gdLst>
              <a:gd name="T0" fmla="*/ 61 w 61"/>
              <a:gd name="T1" fmla="*/ 61 h 61"/>
              <a:gd name="T2" fmla="*/ 0 w 61"/>
              <a:gd name="T3" fmla="*/ 0 h 61"/>
              <a:gd name="T4" fmla="*/ 61 w 61"/>
              <a:gd name="T5" fmla="*/ 61 h 61"/>
              <a:gd name="T6" fmla="*/ 0 w 61"/>
              <a:gd name="T7" fmla="*/ 61 h 61"/>
              <a:gd name="T8" fmla="*/ 61 w 61"/>
              <a:gd name="T9" fmla="*/ 0 h 61"/>
              <a:gd name="T10" fmla="*/ 0 w 61"/>
              <a:gd name="T11" fmla="*/ 61 h 61"/>
            </a:gdLst>
            <a:ahLst/>
            <a:cxnLst>
              <a:cxn ang="0">
                <a:pos x="T0" y="T1"/>
              </a:cxn>
              <a:cxn ang="0">
                <a:pos x="T2" y="T3"/>
              </a:cxn>
              <a:cxn ang="0">
                <a:pos x="T4" y="T5"/>
              </a:cxn>
              <a:cxn ang="0">
                <a:pos x="T6" y="T7"/>
              </a:cxn>
              <a:cxn ang="0">
                <a:pos x="T8" y="T9"/>
              </a:cxn>
              <a:cxn ang="0">
                <a:pos x="T10" y="T11"/>
              </a:cxn>
            </a:cxnLst>
            <a:rect l="0" t="0" r="r" b="b"/>
            <a:pathLst>
              <a:path w="61" h="61">
                <a:moveTo>
                  <a:pt x="61" y="61"/>
                </a:moveTo>
                <a:lnTo>
                  <a:pt x="0" y="0"/>
                </a:lnTo>
                <a:lnTo>
                  <a:pt x="61" y="61"/>
                </a:lnTo>
                <a:close/>
                <a:moveTo>
                  <a:pt x="0" y="61"/>
                </a:moveTo>
                <a:lnTo>
                  <a:pt x="61" y="0"/>
                </a:lnTo>
                <a:lnTo>
                  <a:pt x="0" y="61"/>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01" name="Freeform 238"/>
          <p:cNvSpPr>
            <a:spLocks noEditPoints="1"/>
          </p:cNvSpPr>
          <p:nvPr/>
        </p:nvSpPr>
        <p:spPr bwMode="auto">
          <a:xfrm>
            <a:off x="2860675" y="4461917"/>
            <a:ext cx="96838" cy="96837"/>
          </a:xfrm>
          <a:custGeom>
            <a:avLst/>
            <a:gdLst>
              <a:gd name="T0" fmla="*/ 61 w 61"/>
              <a:gd name="T1" fmla="*/ 61 h 61"/>
              <a:gd name="T2" fmla="*/ 0 w 61"/>
              <a:gd name="T3" fmla="*/ 0 h 61"/>
              <a:gd name="T4" fmla="*/ 61 w 61"/>
              <a:gd name="T5" fmla="*/ 61 h 61"/>
              <a:gd name="T6" fmla="*/ 0 w 61"/>
              <a:gd name="T7" fmla="*/ 61 h 61"/>
              <a:gd name="T8" fmla="*/ 61 w 61"/>
              <a:gd name="T9" fmla="*/ 0 h 61"/>
              <a:gd name="T10" fmla="*/ 0 w 61"/>
              <a:gd name="T11" fmla="*/ 61 h 61"/>
            </a:gdLst>
            <a:ahLst/>
            <a:cxnLst>
              <a:cxn ang="0">
                <a:pos x="T0" y="T1"/>
              </a:cxn>
              <a:cxn ang="0">
                <a:pos x="T2" y="T3"/>
              </a:cxn>
              <a:cxn ang="0">
                <a:pos x="T4" y="T5"/>
              </a:cxn>
              <a:cxn ang="0">
                <a:pos x="T6" y="T7"/>
              </a:cxn>
              <a:cxn ang="0">
                <a:pos x="T8" y="T9"/>
              </a:cxn>
              <a:cxn ang="0">
                <a:pos x="T10" y="T11"/>
              </a:cxn>
            </a:cxnLst>
            <a:rect l="0" t="0" r="r" b="b"/>
            <a:pathLst>
              <a:path w="61" h="61">
                <a:moveTo>
                  <a:pt x="61" y="61"/>
                </a:moveTo>
                <a:lnTo>
                  <a:pt x="0" y="0"/>
                </a:lnTo>
                <a:lnTo>
                  <a:pt x="61" y="61"/>
                </a:lnTo>
                <a:close/>
                <a:moveTo>
                  <a:pt x="0" y="61"/>
                </a:moveTo>
                <a:lnTo>
                  <a:pt x="61" y="0"/>
                </a:lnTo>
                <a:lnTo>
                  <a:pt x="0" y="61"/>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03" name="Freeform 240"/>
          <p:cNvSpPr>
            <a:spLocks noEditPoints="1"/>
          </p:cNvSpPr>
          <p:nvPr/>
        </p:nvSpPr>
        <p:spPr bwMode="auto">
          <a:xfrm>
            <a:off x="3336925" y="4444454"/>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05" name="Freeform 242"/>
          <p:cNvSpPr>
            <a:spLocks noEditPoints="1"/>
          </p:cNvSpPr>
          <p:nvPr/>
        </p:nvSpPr>
        <p:spPr bwMode="auto">
          <a:xfrm>
            <a:off x="3814763" y="4428579"/>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07" name="Freeform 244"/>
          <p:cNvSpPr>
            <a:spLocks noEditPoints="1"/>
          </p:cNvSpPr>
          <p:nvPr/>
        </p:nvSpPr>
        <p:spPr bwMode="auto">
          <a:xfrm>
            <a:off x="4291013" y="4396829"/>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09" name="Freeform 246"/>
          <p:cNvSpPr>
            <a:spLocks noEditPoints="1"/>
          </p:cNvSpPr>
          <p:nvPr/>
        </p:nvSpPr>
        <p:spPr bwMode="auto">
          <a:xfrm>
            <a:off x="4768850" y="4339679"/>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11" name="Freeform 248"/>
          <p:cNvSpPr>
            <a:spLocks noEditPoints="1"/>
          </p:cNvSpPr>
          <p:nvPr/>
        </p:nvSpPr>
        <p:spPr bwMode="auto">
          <a:xfrm>
            <a:off x="5246688" y="4341267"/>
            <a:ext cx="96838" cy="96837"/>
          </a:xfrm>
          <a:custGeom>
            <a:avLst/>
            <a:gdLst>
              <a:gd name="T0" fmla="*/ 61 w 61"/>
              <a:gd name="T1" fmla="*/ 61 h 61"/>
              <a:gd name="T2" fmla="*/ 0 w 61"/>
              <a:gd name="T3" fmla="*/ 0 h 61"/>
              <a:gd name="T4" fmla="*/ 61 w 61"/>
              <a:gd name="T5" fmla="*/ 61 h 61"/>
              <a:gd name="T6" fmla="*/ 0 w 61"/>
              <a:gd name="T7" fmla="*/ 61 h 61"/>
              <a:gd name="T8" fmla="*/ 61 w 61"/>
              <a:gd name="T9" fmla="*/ 0 h 61"/>
              <a:gd name="T10" fmla="*/ 0 w 61"/>
              <a:gd name="T11" fmla="*/ 61 h 61"/>
            </a:gdLst>
            <a:ahLst/>
            <a:cxnLst>
              <a:cxn ang="0">
                <a:pos x="T0" y="T1"/>
              </a:cxn>
              <a:cxn ang="0">
                <a:pos x="T2" y="T3"/>
              </a:cxn>
              <a:cxn ang="0">
                <a:pos x="T4" y="T5"/>
              </a:cxn>
              <a:cxn ang="0">
                <a:pos x="T6" y="T7"/>
              </a:cxn>
              <a:cxn ang="0">
                <a:pos x="T8" y="T9"/>
              </a:cxn>
              <a:cxn ang="0">
                <a:pos x="T10" y="T11"/>
              </a:cxn>
            </a:cxnLst>
            <a:rect l="0" t="0" r="r" b="b"/>
            <a:pathLst>
              <a:path w="61" h="61">
                <a:moveTo>
                  <a:pt x="61" y="61"/>
                </a:moveTo>
                <a:lnTo>
                  <a:pt x="0" y="0"/>
                </a:lnTo>
                <a:lnTo>
                  <a:pt x="61" y="61"/>
                </a:lnTo>
                <a:close/>
                <a:moveTo>
                  <a:pt x="0" y="61"/>
                </a:moveTo>
                <a:lnTo>
                  <a:pt x="61" y="0"/>
                </a:lnTo>
                <a:lnTo>
                  <a:pt x="0" y="61"/>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13" name="Freeform 250"/>
          <p:cNvSpPr>
            <a:spLocks noEditPoints="1"/>
          </p:cNvSpPr>
          <p:nvPr/>
        </p:nvSpPr>
        <p:spPr bwMode="auto">
          <a:xfrm>
            <a:off x="5722938" y="4331742"/>
            <a:ext cx="96838" cy="96837"/>
          </a:xfrm>
          <a:custGeom>
            <a:avLst/>
            <a:gdLst>
              <a:gd name="T0" fmla="*/ 61 w 61"/>
              <a:gd name="T1" fmla="*/ 61 h 61"/>
              <a:gd name="T2" fmla="*/ 0 w 61"/>
              <a:gd name="T3" fmla="*/ 0 h 61"/>
              <a:gd name="T4" fmla="*/ 61 w 61"/>
              <a:gd name="T5" fmla="*/ 61 h 61"/>
              <a:gd name="T6" fmla="*/ 0 w 61"/>
              <a:gd name="T7" fmla="*/ 61 h 61"/>
              <a:gd name="T8" fmla="*/ 61 w 61"/>
              <a:gd name="T9" fmla="*/ 0 h 61"/>
              <a:gd name="T10" fmla="*/ 0 w 61"/>
              <a:gd name="T11" fmla="*/ 61 h 61"/>
            </a:gdLst>
            <a:ahLst/>
            <a:cxnLst>
              <a:cxn ang="0">
                <a:pos x="T0" y="T1"/>
              </a:cxn>
              <a:cxn ang="0">
                <a:pos x="T2" y="T3"/>
              </a:cxn>
              <a:cxn ang="0">
                <a:pos x="T4" y="T5"/>
              </a:cxn>
              <a:cxn ang="0">
                <a:pos x="T6" y="T7"/>
              </a:cxn>
              <a:cxn ang="0">
                <a:pos x="T8" y="T9"/>
              </a:cxn>
              <a:cxn ang="0">
                <a:pos x="T10" y="T11"/>
              </a:cxn>
            </a:cxnLst>
            <a:rect l="0" t="0" r="r" b="b"/>
            <a:pathLst>
              <a:path w="61" h="61">
                <a:moveTo>
                  <a:pt x="61" y="61"/>
                </a:moveTo>
                <a:lnTo>
                  <a:pt x="0" y="0"/>
                </a:lnTo>
                <a:lnTo>
                  <a:pt x="61" y="61"/>
                </a:lnTo>
                <a:close/>
                <a:moveTo>
                  <a:pt x="0" y="61"/>
                </a:moveTo>
                <a:lnTo>
                  <a:pt x="61" y="0"/>
                </a:lnTo>
                <a:lnTo>
                  <a:pt x="0" y="61"/>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15" name="Freeform 252"/>
          <p:cNvSpPr>
            <a:spLocks noEditPoints="1"/>
          </p:cNvSpPr>
          <p:nvPr/>
        </p:nvSpPr>
        <p:spPr bwMode="auto">
          <a:xfrm>
            <a:off x="6200775" y="4284117"/>
            <a:ext cx="96838" cy="96837"/>
          </a:xfrm>
          <a:custGeom>
            <a:avLst/>
            <a:gdLst>
              <a:gd name="T0" fmla="*/ 61 w 61"/>
              <a:gd name="T1" fmla="*/ 61 h 61"/>
              <a:gd name="T2" fmla="*/ 0 w 61"/>
              <a:gd name="T3" fmla="*/ 0 h 61"/>
              <a:gd name="T4" fmla="*/ 61 w 61"/>
              <a:gd name="T5" fmla="*/ 61 h 61"/>
              <a:gd name="T6" fmla="*/ 0 w 61"/>
              <a:gd name="T7" fmla="*/ 61 h 61"/>
              <a:gd name="T8" fmla="*/ 61 w 61"/>
              <a:gd name="T9" fmla="*/ 0 h 61"/>
              <a:gd name="T10" fmla="*/ 0 w 61"/>
              <a:gd name="T11" fmla="*/ 61 h 61"/>
            </a:gdLst>
            <a:ahLst/>
            <a:cxnLst>
              <a:cxn ang="0">
                <a:pos x="T0" y="T1"/>
              </a:cxn>
              <a:cxn ang="0">
                <a:pos x="T2" y="T3"/>
              </a:cxn>
              <a:cxn ang="0">
                <a:pos x="T4" y="T5"/>
              </a:cxn>
              <a:cxn ang="0">
                <a:pos x="T6" y="T7"/>
              </a:cxn>
              <a:cxn ang="0">
                <a:pos x="T8" y="T9"/>
              </a:cxn>
              <a:cxn ang="0">
                <a:pos x="T10" y="T11"/>
              </a:cxn>
            </a:cxnLst>
            <a:rect l="0" t="0" r="r" b="b"/>
            <a:pathLst>
              <a:path w="61" h="61">
                <a:moveTo>
                  <a:pt x="61" y="61"/>
                </a:moveTo>
                <a:lnTo>
                  <a:pt x="0" y="0"/>
                </a:lnTo>
                <a:lnTo>
                  <a:pt x="61" y="61"/>
                </a:lnTo>
                <a:close/>
                <a:moveTo>
                  <a:pt x="0" y="61"/>
                </a:moveTo>
                <a:lnTo>
                  <a:pt x="61" y="0"/>
                </a:lnTo>
                <a:lnTo>
                  <a:pt x="0" y="61"/>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grpSp>
        <p:nvGrpSpPr>
          <p:cNvPr id="9474" name="9473 Grupo"/>
          <p:cNvGrpSpPr/>
          <p:nvPr/>
        </p:nvGrpSpPr>
        <p:grpSpPr>
          <a:xfrm>
            <a:off x="1477243" y="4277767"/>
            <a:ext cx="4843463" cy="382587"/>
            <a:chOff x="1460500" y="4424363"/>
            <a:chExt cx="4843463" cy="382587"/>
          </a:xfrm>
        </p:grpSpPr>
        <p:sp>
          <p:nvSpPr>
            <p:cNvPr id="9394" name="Freeform 231"/>
            <p:cNvSpPr>
              <a:spLocks/>
            </p:cNvSpPr>
            <p:nvPr/>
          </p:nvSpPr>
          <p:spPr bwMode="auto">
            <a:xfrm>
              <a:off x="1460500" y="4462463"/>
              <a:ext cx="4805363" cy="341312"/>
            </a:xfrm>
            <a:custGeom>
              <a:avLst/>
              <a:gdLst>
                <a:gd name="T0" fmla="*/ 54 w 16805"/>
                <a:gd name="T1" fmla="*/ 1083 h 1197"/>
                <a:gd name="T2" fmla="*/ 1726 w 16805"/>
                <a:gd name="T3" fmla="*/ 963 h 1197"/>
                <a:gd name="T4" fmla="*/ 3388 w 16805"/>
                <a:gd name="T5" fmla="*/ 763 h 1197"/>
                <a:gd name="T6" fmla="*/ 5062 w 16805"/>
                <a:gd name="T7" fmla="*/ 635 h 1197"/>
                <a:gd name="T8" fmla="*/ 6736 w 16805"/>
                <a:gd name="T9" fmla="*/ 571 h 1197"/>
                <a:gd name="T10" fmla="*/ 8401 w 16805"/>
                <a:gd name="T11" fmla="*/ 515 h 1197"/>
                <a:gd name="T12" fmla="*/ 10071 w 16805"/>
                <a:gd name="T13" fmla="*/ 403 h 1197"/>
                <a:gd name="T14" fmla="*/ 11740 w 16805"/>
                <a:gd name="T15" fmla="*/ 203 h 1197"/>
                <a:gd name="T16" fmla="*/ 13411 w 16805"/>
                <a:gd name="T17" fmla="*/ 210 h 1197"/>
                <a:gd name="T18" fmla="*/ 15081 w 16805"/>
                <a:gd name="T19" fmla="*/ 178 h 1197"/>
                <a:gd name="T20" fmla="*/ 16741 w 16805"/>
                <a:gd name="T21" fmla="*/ 3 h 1197"/>
                <a:gd name="T22" fmla="*/ 16802 w 16805"/>
                <a:gd name="T23" fmla="*/ 53 h 1197"/>
                <a:gd name="T24" fmla="*/ 16752 w 16805"/>
                <a:gd name="T25" fmla="*/ 114 h 1197"/>
                <a:gd name="T26" fmla="*/ 15084 w 16805"/>
                <a:gd name="T27" fmla="*/ 290 h 1197"/>
                <a:gd name="T28" fmla="*/ 13410 w 16805"/>
                <a:gd name="T29" fmla="*/ 322 h 1197"/>
                <a:gd name="T30" fmla="*/ 11753 w 16805"/>
                <a:gd name="T31" fmla="*/ 314 h 1197"/>
                <a:gd name="T32" fmla="*/ 10078 w 16805"/>
                <a:gd name="T33" fmla="*/ 514 h 1197"/>
                <a:gd name="T34" fmla="*/ 8404 w 16805"/>
                <a:gd name="T35" fmla="*/ 626 h 1197"/>
                <a:gd name="T36" fmla="*/ 6741 w 16805"/>
                <a:gd name="T37" fmla="*/ 682 h 1197"/>
                <a:gd name="T38" fmla="*/ 5071 w 16805"/>
                <a:gd name="T39" fmla="*/ 746 h 1197"/>
                <a:gd name="T40" fmla="*/ 3401 w 16805"/>
                <a:gd name="T41" fmla="*/ 874 h 1197"/>
                <a:gd name="T42" fmla="*/ 1734 w 16805"/>
                <a:gd name="T43" fmla="*/ 1074 h 1197"/>
                <a:gd name="T44" fmla="*/ 62 w 16805"/>
                <a:gd name="T45" fmla="*/ 1194 h 1197"/>
                <a:gd name="T46" fmla="*/ 3 w 16805"/>
                <a:gd name="T47" fmla="*/ 1142 h 1197"/>
                <a:gd name="T48" fmla="*/ 54 w 16805"/>
                <a:gd name="T49" fmla="*/ 1083 h 1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805" h="1197">
                  <a:moveTo>
                    <a:pt x="54" y="1083"/>
                  </a:moveTo>
                  <a:lnTo>
                    <a:pt x="1726" y="963"/>
                  </a:lnTo>
                  <a:lnTo>
                    <a:pt x="3388" y="763"/>
                  </a:lnTo>
                  <a:lnTo>
                    <a:pt x="5062" y="635"/>
                  </a:lnTo>
                  <a:lnTo>
                    <a:pt x="6736" y="571"/>
                  </a:lnTo>
                  <a:lnTo>
                    <a:pt x="8401" y="515"/>
                  </a:lnTo>
                  <a:lnTo>
                    <a:pt x="10071" y="403"/>
                  </a:lnTo>
                  <a:lnTo>
                    <a:pt x="11740" y="203"/>
                  </a:lnTo>
                  <a:lnTo>
                    <a:pt x="13411" y="210"/>
                  </a:lnTo>
                  <a:lnTo>
                    <a:pt x="15081" y="178"/>
                  </a:lnTo>
                  <a:lnTo>
                    <a:pt x="16741" y="3"/>
                  </a:lnTo>
                  <a:cubicBezTo>
                    <a:pt x="16771" y="0"/>
                    <a:pt x="16799" y="22"/>
                    <a:pt x="16802" y="53"/>
                  </a:cubicBezTo>
                  <a:cubicBezTo>
                    <a:pt x="16805" y="83"/>
                    <a:pt x="16783" y="111"/>
                    <a:pt x="16752" y="114"/>
                  </a:cubicBezTo>
                  <a:lnTo>
                    <a:pt x="15084" y="290"/>
                  </a:lnTo>
                  <a:lnTo>
                    <a:pt x="13410" y="322"/>
                  </a:lnTo>
                  <a:lnTo>
                    <a:pt x="11753" y="314"/>
                  </a:lnTo>
                  <a:lnTo>
                    <a:pt x="10078" y="514"/>
                  </a:lnTo>
                  <a:lnTo>
                    <a:pt x="8404" y="626"/>
                  </a:lnTo>
                  <a:lnTo>
                    <a:pt x="6741" y="682"/>
                  </a:lnTo>
                  <a:lnTo>
                    <a:pt x="5071" y="746"/>
                  </a:lnTo>
                  <a:lnTo>
                    <a:pt x="3401" y="874"/>
                  </a:lnTo>
                  <a:lnTo>
                    <a:pt x="1734" y="1074"/>
                  </a:lnTo>
                  <a:lnTo>
                    <a:pt x="62" y="1194"/>
                  </a:lnTo>
                  <a:cubicBezTo>
                    <a:pt x="32" y="1197"/>
                    <a:pt x="5" y="1173"/>
                    <a:pt x="3" y="1142"/>
                  </a:cubicBezTo>
                  <a:cubicBezTo>
                    <a:pt x="0" y="1112"/>
                    <a:pt x="24" y="1085"/>
                    <a:pt x="54" y="1083"/>
                  </a:cubicBezTo>
                  <a:close/>
                </a:path>
              </a:pathLst>
            </a:custGeom>
            <a:solidFill>
              <a:srgbClr val="3333FF"/>
            </a:solidFill>
            <a:ln w="1" cap="flat">
              <a:solidFill>
                <a:srgbClr val="3333FF"/>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398" name="Freeform 235"/>
            <p:cNvSpPr>
              <a:spLocks noEditPoints="1"/>
            </p:cNvSpPr>
            <p:nvPr/>
          </p:nvSpPr>
          <p:spPr bwMode="auto">
            <a:xfrm>
              <a:off x="1898650" y="4699000"/>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00" name="Freeform 237"/>
            <p:cNvSpPr>
              <a:spLocks noEditPoints="1"/>
            </p:cNvSpPr>
            <p:nvPr/>
          </p:nvSpPr>
          <p:spPr bwMode="auto">
            <a:xfrm>
              <a:off x="2376488" y="4638675"/>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02" name="Freeform 239"/>
            <p:cNvSpPr>
              <a:spLocks noEditPoints="1"/>
            </p:cNvSpPr>
            <p:nvPr/>
          </p:nvSpPr>
          <p:spPr bwMode="auto">
            <a:xfrm>
              <a:off x="2854325" y="4602163"/>
              <a:ext cx="109538" cy="109537"/>
            </a:xfrm>
            <a:custGeom>
              <a:avLst/>
              <a:gdLst>
                <a:gd name="T0" fmla="*/ 61 w 69"/>
                <a:gd name="T1" fmla="*/ 69 h 69"/>
                <a:gd name="T2" fmla="*/ 0 w 69"/>
                <a:gd name="T3" fmla="*/ 9 h 69"/>
                <a:gd name="T4" fmla="*/ 9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9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9" y="0"/>
                  </a:lnTo>
                  <a:lnTo>
                    <a:pt x="69" y="61"/>
                  </a:lnTo>
                  <a:lnTo>
                    <a:pt x="61" y="69"/>
                  </a:lnTo>
                  <a:close/>
                  <a:moveTo>
                    <a:pt x="0" y="61"/>
                  </a:moveTo>
                  <a:lnTo>
                    <a:pt x="61" y="0"/>
                  </a:lnTo>
                  <a:lnTo>
                    <a:pt x="69" y="9"/>
                  </a:lnTo>
                  <a:lnTo>
                    <a:pt x="9" y="69"/>
                  </a:lnTo>
                  <a:lnTo>
                    <a:pt x="0" y="61"/>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04" name="Freeform 241"/>
            <p:cNvSpPr>
              <a:spLocks noEditPoints="1"/>
            </p:cNvSpPr>
            <p:nvPr/>
          </p:nvSpPr>
          <p:spPr bwMode="auto">
            <a:xfrm>
              <a:off x="3330575" y="4584700"/>
              <a:ext cx="109538" cy="109537"/>
            </a:xfrm>
            <a:custGeom>
              <a:avLst/>
              <a:gdLst>
                <a:gd name="T0" fmla="*/ 61 w 69"/>
                <a:gd name="T1" fmla="*/ 69 h 69"/>
                <a:gd name="T2" fmla="*/ 0 w 69"/>
                <a:gd name="T3" fmla="*/ 8 h 69"/>
                <a:gd name="T4" fmla="*/ 8 w 69"/>
                <a:gd name="T5" fmla="*/ 0 h 69"/>
                <a:gd name="T6" fmla="*/ 69 w 69"/>
                <a:gd name="T7" fmla="*/ 60 h 69"/>
                <a:gd name="T8" fmla="*/ 61 w 69"/>
                <a:gd name="T9" fmla="*/ 69 h 69"/>
                <a:gd name="T10" fmla="*/ 0 w 69"/>
                <a:gd name="T11" fmla="*/ 60 h 69"/>
                <a:gd name="T12" fmla="*/ 61 w 69"/>
                <a:gd name="T13" fmla="*/ 0 h 69"/>
                <a:gd name="T14" fmla="*/ 69 w 69"/>
                <a:gd name="T15" fmla="*/ 8 h 69"/>
                <a:gd name="T16" fmla="*/ 8 w 69"/>
                <a:gd name="T17" fmla="*/ 69 h 69"/>
                <a:gd name="T18" fmla="*/ 0 w 69"/>
                <a:gd name="T19" fmla="*/ 6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0"/>
                  </a:lnTo>
                  <a:lnTo>
                    <a:pt x="61" y="69"/>
                  </a:lnTo>
                  <a:close/>
                  <a:moveTo>
                    <a:pt x="0" y="60"/>
                  </a:moveTo>
                  <a:lnTo>
                    <a:pt x="61" y="0"/>
                  </a:lnTo>
                  <a:lnTo>
                    <a:pt x="69" y="8"/>
                  </a:lnTo>
                  <a:lnTo>
                    <a:pt x="8" y="69"/>
                  </a:lnTo>
                  <a:lnTo>
                    <a:pt x="0" y="60"/>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06" name="Freeform 243"/>
            <p:cNvSpPr>
              <a:spLocks noEditPoints="1"/>
            </p:cNvSpPr>
            <p:nvPr/>
          </p:nvSpPr>
          <p:spPr bwMode="auto">
            <a:xfrm>
              <a:off x="3808413" y="4568825"/>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08" name="Freeform 245"/>
            <p:cNvSpPr>
              <a:spLocks noEditPoints="1"/>
            </p:cNvSpPr>
            <p:nvPr/>
          </p:nvSpPr>
          <p:spPr bwMode="auto">
            <a:xfrm>
              <a:off x="4284663" y="4537075"/>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10" name="Freeform 247"/>
            <p:cNvSpPr>
              <a:spLocks noEditPoints="1"/>
            </p:cNvSpPr>
            <p:nvPr/>
          </p:nvSpPr>
          <p:spPr bwMode="auto">
            <a:xfrm>
              <a:off x="4762500" y="4479925"/>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12" name="Freeform 249"/>
            <p:cNvSpPr>
              <a:spLocks noEditPoints="1"/>
            </p:cNvSpPr>
            <p:nvPr/>
          </p:nvSpPr>
          <p:spPr bwMode="auto">
            <a:xfrm>
              <a:off x="5240338" y="4481513"/>
              <a:ext cx="109538" cy="109537"/>
            </a:xfrm>
            <a:custGeom>
              <a:avLst/>
              <a:gdLst>
                <a:gd name="T0" fmla="*/ 61 w 69"/>
                <a:gd name="T1" fmla="*/ 69 h 69"/>
                <a:gd name="T2" fmla="*/ 0 w 69"/>
                <a:gd name="T3" fmla="*/ 8 h 69"/>
                <a:gd name="T4" fmla="*/ 9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9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9" y="0"/>
                  </a:lnTo>
                  <a:lnTo>
                    <a:pt x="69" y="61"/>
                  </a:lnTo>
                  <a:lnTo>
                    <a:pt x="61" y="69"/>
                  </a:lnTo>
                  <a:close/>
                  <a:moveTo>
                    <a:pt x="0" y="61"/>
                  </a:moveTo>
                  <a:lnTo>
                    <a:pt x="61" y="0"/>
                  </a:lnTo>
                  <a:lnTo>
                    <a:pt x="69" y="8"/>
                  </a:lnTo>
                  <a:lnTo>
                    <a:pt x="9" y="69"/>
                  </a:lnTo>
                  <a:lnTo>
                    <a:pt x="0" y="61"/>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14" name="Freeform 251"/>
            <p:cNvSpPr>
              <a:spLocks noEditPoints="1"/>
            </p:cNvSpPr>
            <p:nvPr/>
          </p:nvSpPr>
          <p:spPr bwMode="auto">
            <a:xfrm>
              <a:off x="5716588" y="4471988"/>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16" name="Freeform 253"/>
            <p:cNvSpPr>
              <a:spLocks noEditPoints="1"/>
            </p:cNvSpPr>
            <p:nvPr/>
          </p:nvSpPr>
          <p:spPr bwMode="auto">
            <a:xfrm>
              <a:off x="6194425" y="4424363"/>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3333FF"/>
            </a:solidFill>
            <a:ln w="0" cap="flat">
              <a:solidFill>
                <a:srgbClr val="3333FF"/>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9475" name="9474 Grupo"/>
          <p:cNvGrpSpPr/>
          <p:nvPr/>
        </p:nvGrpSpPr>
        <p:grpSpPr>
          <a:xfrm>
            <a:off x="1475656" y="4069804"/>
            <a:ext cx="4845050" cy="588962"/>
            <a:chOff x="1458913" y="4216400"/>
            <a:chExt cx="4845050" cy="588962"/>
          </a:xfrm>
        </p:grpSpPr>
        <p:sp>
          <p:nvSpPr>
            <p:cNvPr id="9417" name="Freeform 254"/>
            <p:cNvSpPr>
              <a:spLocks/>
            </p:cNvSpPr>
            <p:nvPr/>
          </p:nvSpPr>
          <p:spPr bwMode="auto">
            <a:xfrm>
              <a:off x="1458913" y="4254500"/>
              <a:ext cx="4806950" cy="550862"/>
            </a:xfrm>
            <a:custGeom>
              <a:avLst/>
              <a:gdLst>
                <a:gd name="T0" fmla="*/ 45 w 16809"/>
                <a:gd name="T1" fmla="*/ 1813 h 1929"/>
                <a:gd name="T2" fmla="*/ 1717 w 16809"/>
                <a:gd name="T3" fmla="*/ 1277 h 1929"/>
                <a:gd name="T4" fmla="*/ 3379 w 16809"/>
                <a:gd name="T5" fmla="*/ 678 h 1929"/>
                <a:gd name="T6" fmla="*/ 3392 w 16809"/>
                <a:gd name="T7" fmla="*/ 675 h 1929"/>
                <a:gd name="T8" fmla="*/ 5064 w 16809"/>
                <a:gd name="T9" fmla="*/ 467 h 1929"/>
                <a:gd name="T10" fmla="*/ 6734 w 16809"/>
                <a:gd name="T11" fmla="*/ 203 h 1929"/>
                <a:gd name="T12" fmla="*/ 6746 w 16809"/>
                <a:gd name="T13" fmla="*/ 203 h 1929"/>
                <a:gd name="T14" fmla="*/ 8410 w 16809"/>
                <a:gd name="T15" fmla="*/ 307 h 1929"/>
                <a:gd name="T16" fmla="*/ 10075 w 16809"/>
                <a:gd name="T17" fmla="*/ 203 h 1929"/>
                <a:gd name="T18" fmla="*/ 11748 w 16809"/>
                <a:gd name="T19" fmla="*/ 131 h 1929"/>
                <a:gd name="T20" fmla="*/ 13418 w 16809"/>
                <a:gd name="T21" fmla="*/ 251 h 1929"/>
                <a:gd name="T22" fmla="*/ 15084 w 16809"/>
                <a:gd name="T23" fmla="*/ 163 h 1929"/>
                <a:gd name="T24" fmla="*/ 16745 w 16809"/>
                <a:gd name="T25" fmla="*/ 3 h 1929"/>
                <a:gd name="T26" fmla="*/ 16806 w 16809"/>
                <a:gd name="T27" fmla="*/ 53 h 1929"/>
                <a:gd name="T28" fmla="*/ 16756 w 16809"/>
                <a:gd name="T29" fmla="*/ 114 h 1929"/>
                <a:gd name="T30" fmla="*/ 15089 w 16809"/>
                <a:gd name="T31" fmla="*/ 274 h 1929"/>
                <a:gd name="T32" fmla="*/ 13410 w 16809"/>
                <a:gd name="T33" fmla="*/ 362 h 1929"/>
                <a:gd name="T34" fmla="*/ 11753 w 16809"/>
                <a:gd name="T35" fmla="*/ 242 h 1929"/>
                <a:gd name="T36" fmla="*/ 10082 w 16809"/>
                <a:gd name="T37" fmla="*/ 314 h 1929"/>
                <a:gd name="T38" fmla="*/ 8403 w 16809"/>
                <a:gd name="T39" fmla="*/ 418 h 1929"/>
                <a:gd name="T40" fmla="*/ 6739 w 16809"/>
                <a:gd name="T41" fmla="*/ 314 h 1929"/>
                <a:gd name="T42" fmla="*/ 6751 w 16809"/>
                <a:gd name="T43" fmla="*/ 314 h 1929"/>
                <a:gd name="T44" fmla="*/ 5077 w 16809"/>
                <a:gd name="T45" fmla="*/ 578 h 1929"/>
                <a:gd name="T46" fmla="*/ 3405 w 16809"/>
                <a:gd name="T47" fmla="*/ 786 h 1929"/>
                <a:gd name="T48" fmla="*/ 3417 w 16809"/>
                <a:gd name="T49" fmla="*/ 783 h 1929"/>
                <a:gd name="T50" fmla="*/ 1752 w 16809"/>
                <a:gd name="T51" fmla="*/ 1384 h 1929"/>
                <a:gd name="T52" fmla="*/ 80 w 16809"/>
                <a:gd name="T53" fmla="*/ 1920 h 1929"/>
                <a:gd name="T54" fmla="*/ 9 w 16809"/>
                <a:gd name="T55" fmla="*/ 1884 h 1929"/>
                <a:gd name="T56" fmla="*/ 45 w 16809"/>
                <a:gd name="T57" fmla="*/ 1813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809" h="1929">
                  <a:moveTo>
                    <a:pt x="45" y="1813"/>
                  </a:moveTo>
                  <a:lnTo>
                    <a:pt x="1717" y="1277"/>
                  </a:lnTo>
                  <a:lnTo>
                    <a:pt x="3379" y="678"/>
                  </a:lnTo>
                  <a:cubicBezTo>
                    <a:pt x="3383" y="676"/>
                    <a:pt x="3387" y="675"/>
                    <a:pt x="3392" y="675"/>
                  </a:cubicBezTo>
                  <a:lnTo>
                    <a:pt x="5064" y="467"/>
                  </a:lnTo>
                  <a:lnTo>
                    <a:pt x="6734" y="203"/>
                  </a:lnTo>
                  <a:cubicBezTo>
                    <a:pt x="6738" y="203"/>
                    <a:pt x="6742" y="202"/>
                    <a:pt x="6746" y="203"/>
                  </a:cubicBezTo>
                  <a:lnTo>
                    <a:pt x="8410" y="307"/>
                  </a:lnTo>
                  <a:lnTo>
                    <a:pt x="10075" y="203"/>
                  </a:lnTo>
                  <a:lnTo>
                    <a:pt x="11748" y="131"/>
                  </a:lnTo>
                  <a:lnTo>
                    <a:pt x="13418" y="251"/>
                  </a:lnTo>
                  <a:lnTo>
                    <a:pt x="15084" y="163"/>
                  </a:lnTo>
                  <a:lnTo>
                    <a:pt x="16745" y="3"/>
                  </a:lnTo>
                  <a:cubicBezTo>
                    <a:pt x="16776" y="0"/>
                    <a:pt x="16803" y="22"/>
                    <a:pt x="16806" y="53"/>
                  </a:cubicBezTo>
                  <a:cubicBezTo>
                    <a:pt x="16809" y="84"/>
                    <a:pt x="16787" y="111"/>
                    <a:pt x="16756" y="114"/>
                  </a:cubicBezTo>
                  <a:lnTo>
                    <a:pt x="15089" y="274"/>
                  </a:lnTo>
                  <a:lnTo>
                    <a:pt x="13410" y="362"/>
                  </a:lnTo>
                  <a:lnTo>
                    <a:pt x="11753" y="242"/>
                  </a:lnTo>
                  <a:lnTo>
                    <a:pt x="10082" y="314"/>
                  </a:lnTo>
                  <a:lnTo>
                    <a:pt x="8403" y="418"/>
                  </a:lnTo>
                  <a:lnTo>
                    <a:pt x="6739" y="314"/>
                  </a:lnTo>
                  <a:lnTo>
                    <a:pt x="6751" y="314"/>
                  </a:lnTo>
                  <a:lnTo>
                    <a:pt x="5077" y="578"/>
                  </a:lnTo>
                  <a:lnTo>
                    <a:pt x="3405" y="786"/>
                  </a:lnTo>
                  <a:lnTo>
                    <a:pt x="3417" y="783"/>
                  </a:lnTo>
                  <a:lnTo>
                    <a:pt x="1752" y="1384"/>
                  </a:lnTo>
                  <a:lnTo>
                    <a:pt x="80" y="1920"/>
                  </a:lnTo>
                  <a:cubicBezTo>
                    <a:pt x="50" y="1929"/>
                    <a:pt x="19" y="1913"/>
                    <a:pt x="9" y="1884"/>
                  </a:cubicBezTo>
                  <a:cubicBezTo>
                    <a:pt x="0" y="1854"/>
                    <a:pt x="16" y="1823"/>
                    <a:pt x="45" y="1813"/>
                  </a:cubicBezTo>
                  <a:close/>
                </a:path>
              </a:pathLst>
            </a:custGeom>
            <a:solidFill>
              <a:srgbClr val="FF0000"/>
            </a:solidFill>
            <a:ln w="1"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19" name="Freeform 256"/>
            <p:cNvSpPr>
              <a:spLocks noEditPoints="1"/>
            </p:cNvSpPr>
            <p:nvPr/>
          </p:nvSpPr>
          <p:spPr bwMode="auto">
            <a:xfrm>
              <a:off x="1898650" y="4579938"/>
              <a:ext cx="109538" cy="109537"/>
            </a:xfrm>
            <a:custGeom>
              <a:avLst/>
              <a:gdLst>
                <a:gd name="T0" fmla="*/ 61 w 69"/>
                <a:gd name="T1" fmla="*/ 69 h 69"/>
                <a:gd name="T2" fmla="*/ 0 w 69"/>
                <a:gd name="T3" fmla="*/ 8 h 69"/>
                <a:gd name="T4" fmla="*/ 8 w 69"/>
                <a:gd name="T5" fmla="*/ 0 h 69"/>
                <a:gd name="T6" fmla="*/ 69 w 69"/>
                <a:gd name="T7" fmla="*/ 60 h 69"/>
                <a:gd name="T8" fmla="*/ 61 w 69"/>
                <a:gd name="T9" fmla="*/ 69 h 69"/>
                <a:gd name="T10" fmla="*/ 0 w 69"/>
                <a:gd name="T11" fmla="*/ 60 h 69"/>
                <a:gd name="T12" fmla="*/ 61 w 69"/>
                <a:gd name="T13" fmla="*/ 0 h 69"/>
                <a:gd name="T14" fmla="*/ 69 w 69"/>
                <a:gd name="T15" fmla="*/ 8 h 69"/>
                <a:gd name="T16" fmla="*/ 8 w 69"/>
                <a:gd name="T17" fmla="*/ 69 h 69"/>
                <a:gd name="T18" fmla="*/ 0 w 69"/>
                <a:gd name="T19" fmla="*/ 6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0"/>
                  </a:lnTo>
                  <a:lnTo>
                    <a:pt x="61" y="69"/>
                  </a:lnTo>
                  <a:close/>
                  <a:moveTo>
                    <a:pt x="0" y="60"/>
                  </a:moveTo>
                  <a:lnTo>
                    <a:pt x="61" y="0"/>
                  </a:lnTo>
                  <a:lnTo>
                    <a:pt x="69" y="8"/>
                  </a:lnTo>
                  <a:lnTo>
                    <a:pt x="8" y="69"/>
                  </a:lnTo>
                  <a:lnTo>
                    <a:pt x="0" y="6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0" name="Freeform 257"/>
            <p:cNvSpPr>
              <a:spLocks noEditPoints="1"/>
            </p:cNvSpPr>
            <p:nvPr/>
          </p:nvSpPr>
          <p:spPr bwMode="auto">
            <a:xfrm>
              <a:off x="2376488" y="4406900"/>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1" name="Freeform 258"/>
            <p:cNvSpPr>
              <a:spLocks noEditPoints="1"/>
            </p:cNvSpPr>
            <p:nvPr/>
          </p:nvSpPr>
          <p:spPr bwMode="auto">
            <a:xfrm>
              <a:off x="2854325" y="4346575"/>
              <a:ext cx="109538" cy="109537"/>
            </a:xfrm>
            <a:custGeom>
              <a:avLst/>
              <a:gdLst>
                <a:gd name="T0" fmla="*/ 61 w 69"/>
                <a:gd name="T1" fmla="*/ 69 h 69"/>
                <a:gd name="T2" fmla="*/ 0 w 69"/>
                <a:gd name="T3" fmla="*/ 8 h 69"/>
                <a:gd name="T4" fmla="*/ 9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9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9" y="0"/>
                  </a:lnTo>
                  <a:lnTo>
                    <a:pt x="69" y="61"/>
                  </a:lnTo>
                  <a:lnTo>
                    <a:pt x="61" y="69"/>
                  </a:lnTo>
                  <a:close/>
                  <a:moveTo>
                    <a:pt x="0" y="61"/>
                  </a:moveTo>
                  <a:lnTo>
                    <a:pt x="61" y="0"/>
                  </a:lnTo>
                  <a:lnTo>
                    <a:pt x="69" y="8"/>
                  </a:lnTo>
                  <a:lnTo>
                    <a:pt x="9"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2" name="Freeform 259"/>
            <p:cNvSpPr>
              <a:spLocks noEditPoints="1"/>
            </p:cNvSpPr>
            <p:nvPr/>
          </p:nvSpPr>
          <p:spPr bwMode="auto">
            <a:xfrm>
              <a:off x="3330575" y="4271963"/>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3" name="Freeform 260"/>
            <p:cNvSpPr>
              <a:spLocks noEditPoints="1"/>
            </p:cNvSpPr>
            <p:nvPr/>
          </p:nvSpPr>
          <p:spPr bwMode="auto">
            <a:xfrm>
              <a:off x="3808413" y="4300538"/>
              <a:ext cx="109538" cy="109537"/>
            </a:xfrm>
            <a:custGeom>
              <a:avLst/>
              <a:gdLst>
                <a:gd name="T0" fmla="*/ 61 w 69"/>
                <a:gd name="T1" fmla="*/ 69 h 69"/>
                <a:gd name="T2" fmla="*/ 0 w 69"/>
                <a:gd name="T3" fmla="*/ 9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8" y="0"/>
                  </a:lnTo>
                  <a:lnTo>
                    <a:pt x="69" y="61"/>
                  </a:lnTo>
                  <a:lnTo>
                    <a:pt x="61" y="69"/>
                  </a:lnTo>
                  <a:close/>
                  <a:moveTo>
                    <a:pt x="0" y="61"/>
                  </a:moveTo>
                  <a:lnTo>
                    <a:pt x="61" y="0"/>
                  </a:lnTo>
                  <a:lnTo>
                    <a:pt x="69" y="9"/>
                  </a:lnTo>
                  <a:lnTo>
                    <a:pt x="8"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4" name="Freeform 261"/>
            <p:cNvSpPr>
              <a:spLocks noEditPoints="1"/>
            </p:cNvSpPr>
            <p:nvPr/>
          </p:nvSpPr>
          <p:spPr bwMode="auto">
            <a:xfrm>
              <a:off x="4284663" y="4271963"/>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5" name="Freeform 262"/>
            <p:cNvSpPr>
              <a:spLocks noEditPoints="1"/>
            </p:cNvSpPr>
            <p:nvPr/>
          </p:nvSpPr>
          <p:spPr bwMode="auto">
            <a:xfrm>
              <a:off x="4762500" y="4252913"/>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6" name="Freeform 263"/>
            <p:cNvSpPr>
              <a:spLocks noEditPoints="1"/>
            </p:cNvSpPr>
            <p:nvPr/>
          </p:nvSpPr>
          <p:spPr bwMode="auto">
            <a:xfrm>
              <a:off x="5240338" y="4284663"/>
              <a:ext cx="109538" cy="109537"/>
            </a:xfrm>
            <a:custGeom>
              <a:avLst/>
              <a:gdLst>
                <a:gd name="T0" fmla="*/ 61 w 69"/>
                <a:gd name="T1" fmla="*/ 69 h 69"/>
                <a:gd name="T2" fmla="*/ 0 w 69"/>
                <a:gd name="T3" fmla="*/ 9 h 69"/>
                <a:gd name="T4" fmla="*/ 9 w 69"/>
                <a:gd name="T5" fmla="*/ 0 h 69"/>
                <a:gd name="T6" fmla="*/ 69 w 69"/>
                <a:gd name="T7" fmla="*/ 61 h 69"/>
                <a:gd name="T8" fmla="*/ 61 w 69"/>
                <a:gd name="T9" fmla="*/ 69 h 69"/>
                <a:gd name="T10" fmla="*/ 0 w 69"/>
                <a:gd name="T11" fmla="*/ 61 h 69"/>
                <a:gd name="T12" fmla="*/ 61 w 69"/>
                <a:gd name="T13" fmla="*/ 0 h 69"/>
                <a:gd name="T14" fmla="*/ 69 w 69"/>
                <a:gd name="T15" fmla="*/ 9 h 69"/>
                <a:gd name="T16" fmla="*/ 9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9"/>
                  </a:lnTo>
                  <a:lnTo>
                    <a:pt x="9" y="0"/>
                  </a:lnTo>
                  <a:lnTo>
                    <a:pt x="69" y="61"/>
                  </a:lnTo>
                  <a:lnTo>
                    <a:pt x="61" y="69"/>
                  </a:lnTo>
                  <a:close/>
                  <a:moveTo>
                    <a:pt x="0" y="61"/>
                  </a:moveTo>
                  <a:lnTo>
                    <a:pt x="61" y="0"/>
                  </a:lnTo>
                  <a:lnTo>
                    <a:pt x="69" y="9"/>
                  </a:lnTo>
                  <a:lnTo>
                    <a:pt x="9"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7" name="Freeform 264"/>
            <p:cNvSpPr>
              <a:spLocks noEditPoints="1"/>
            </p:cNvSpPr>
            <p:nvPr/>
          </p:nvSpPr>
          <p:spPr bwMode="auto">
            <a:xfrm>
              <a:off x="5716588" y="4262438"/>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28" name="Freeform 265"/>
            <p:cNvSpPr>
              <a:spLocks noEditPoints="1"/>
            </p:cNvSpPr>
            <p:nvPr/>
          </p:nvSpPr>
          <p:spPr bwMode="auto">
            <a:xfrm>
              <a:off x="6194425" y="4216400"/>
              <a:ext cx="109538" cy="109537"/>
            </a:xfrm>
            <a:custGeom>
              <a:avLst/>
              <a:gdLst>
                <a:gd name="T0" fmla="*/ 61 w 69"/>
                <a:gd name="T1" fmla="*/ 69 h 69"/>
                <a:gd name="T2" fmla="*/ 0 w 69"/>
                <a:gd name="T3" fmla="*/ 8 h 69"/>
                <a:gd name="T4" fmla="*/ 8 w 69"/>
                <a:gd name="T5" fmla="*/ 0 h 69"/>
                <a:gd name="T6" fmla="*/ 69 w 69"/>
                <a:gd name="T7" fmla="*/ 61 h 69"/>
                <a:gd name="T8" fmla="*/ 61 w 69"/>
                <a:gd name="T9" fmla="*/ 69 h 69"/>
                <a:gd name="T10" fmla="*/ 0 w 69"/>
                <a:gd name="T11" fmla="*/ 61 h 69"/>
                <a:gd name="T12" fmla="*/ 61 w 69"/>
                <a:gd name="T13" fmla="*/ 0 h 69"/>
                <a:gd name="T14" fmla="*/ 69 w 69"/>
                <a:gd name="T15" fmla="*/ 8 h 69"/>
                <a:gd name="T16" fmla="*/ 8 w 69"/>
                <a:gd name="T17" fmla="*/ 69 h 69"/>
                <a:gd name="T18" fmla="*/ 0 w 69"/>
                <a:gd name="T19"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1"/>
                  </a:lnTo>
                  <a:lnTo>
                    <a:pt x="61" y="69"/>
                  </a:lnTo>
                  <a:close/>
                  <a:moveTo>
                    <a:pt x="0" y="61"/>
                  </a:moveTo>
                  <a:lnTo>
                    <a:pt x="61" y="0"/>
                  </a:lnTo>
                  <a:lnTo>
                    <a:pt x="69" y="8"/>
                  </a:lnTo>
                  <a:lnTo>
                    <a:pt x="8" y="69"/>
                  </a:lnTo>
                  <a:lnTo>
                    <a:pt x="0" y="61"/>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grpSp>
      <p:grpSp>
        <p:nvGrpSpPr>
          <p:cNvPr id="9468" name="9467 Grupo"/>
          <p:cNvGrpSpPr/>
          <p:nvPr/>
        </p:nvGrpSpPr>
        <p:grpSpPr>
          <a:xfrm>
            <a:off x="628650" y="1556792"/>
            <a:ext cx="617538" cy="4227512"/>
            <a:chOff x="628650" y="1703388"/>
            <a:chExt cx="617538" cy="4227512"/>
          </a:xfrm>
        </p:grpSpPr>
        <p:sp>
          <p:nvSpPr>
            <p:cNvPr id="9362" name="Rectangle 179"/>
            <p:cNvSpPr>
              <a:spLocks noChangeArrowheads="1"/>
            </p:cNvSpPr>
            <p:nvPr/>
          </p:nvSpPr>
          <p:spPr bwMode="auto">
            <a:xfrm>
              <a:off x="1231900" y="1828800"/>
              <a:ext cx="14288" cy="3944937"/>
            </a:xfrm>
            <a:prstGeom prst="rect">
              <a:avLst/>
            </a:prstGeom>
            <a:solidFill>
              <a:srgbClr val="868686"/>
            </a:solidFill>
            <a:ln w="1"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363" name="Freeform 180"/>
            <p:cNvSpPr>
              <a:spLocks noEditPoints="1"/>
            </p:cNvSpPr>
            <p:nvPr/>
          </p:nvSpPr>
          <p:spPr bwMode="auto">
            <a:xfrm>
              <a:off x="1177925" y="1822450"/>
              <a:ext cx="61913" cy="3959225"/>
            </a:xfrm>
            <a:custGeom>
              <a:avLst/>
              <a:gdLst>
                <a:gd name="T0" fmla="*/ 0 w 39"/>
                <a:gd name="T1" fmla="*/ 2485 h 2494"/>
                <a:gd name="T2" fmla="*/ 39 w 39"/>
                <a:gd name="T3" fmla="*/ 2485 h 2494"/>
                <a:gd name="T4" fmla="*/ 39 w 39"/>
                <a:gd name="T5" fmla="*/ 2494 h 2494"/>
                <a:gd name="T6" fmla="*/ 0 w 39"/>
                <a:gd name="T7" fmla="*/ 2494 h 2494"/>
                <a:gd name="T8" fmla="*/ 0 w 39"/>
                <a:gd name="T9" fmla="*/ 2485 h 2494"/>
                <a:gd name="T10" fmla="*/ 0 w 39"/>
                <a:gd name="T11" fmla="*/ 2174 h 2494"/>
                <a:gd name="T12" fmla="*/ 39 w 39"/>
                <a:gd name="T13" fmla="*/ 2174 h 2494"/>
                <a:gd name="T14" fmla="*/ 39 w 39"/>
                <a:gd name="T15" fmla="*/ 2183 h 2494"/>
                <a:gd name="T16" fmla="*/ 0 w 39"/>
                <a:gd name="T17" fmla="*/ 2183 h 2494"/>
                <a:gd name="T18" fmla="*/ 0 w 39"/>
                <a:gd name="T19" fmla="*/ 2174 h 2494"/>
                <a:gd name="T20" fmla="*/ 0 w 39"/>
                <a:gd name="T21" fmla="*/ 1863 h 2494"/>
                <a:gd name="T22" fmla="*/ 39 w 39"/>
                <a:gd name="T23" fmla="*/ 1863 h 2494"/>
                <a:gd name="T24" fmla="*/ 39 w 39"/>
                <a:gd name="T25" fmla="*/ 1872 h 2494"/>
                <a:gd name="T26" fmla="*/ 0 w 39"/>
                <a:gd name="T27" fmla="*/ 1872 h 2494"/>
                <a:gd name="T28" fmla="*/ 0 w 39"/>
                <a:gd name="T29" fmla="*/ 1863 h 2494"/>
                <a:gd name="T30" fmla="*/ 0 w 39"/>
                <a:gd name="T31" fmla="*/ 1553 h 2494"/>
                <a:gd name="T32" fmla="*/ 39 w 39"/>
                <a:gd name="T33" fmla="*/ 1553 h 2494"/>
                <a:gd name="T34" fmla="*/ 39 w 39"/>
                <a:gd name="T35" fmla="*/ 1561 h 2494"/>
                <a:gd name="T36" fmla="*/ 0 w 39"/>
                <a:gd name="T37" fmla="*/ 1561 h 2494"/>
                <a:gd name="T38" fmla="*/ 0 w 39"/>
                <a:gd name="T39" fmla="*/ 1553 h 2494"/>
                <a:gd name="T40" fmla="*/ 0 w 39"/>
                <a:gd name="T41" fmla="*/ 1243 h 2494"/>
                <a:gd name="T42" fmla="*/ 39 w 39"/>
                <a:gd name="T43" fmla="*/ 1243 h 2494"/>
                <a:gd name="T44" fmla="*/ 39 w 39"/>
                <a:gd name="T45" fmla="*/ 1252 h 2494"/>
                <a:gd name="T46" fmla="*/ 0 w 39"/>
                <a:gd name="T47" fmla="*/ 1252 h 2494"/>
                <a:gd name="T48" fmla="*/ 0 w 39"/>
                <a:gd name="T49" fmla="*/ 1243 h 2494"/>
                <a:gd name="T50" fmla="*/ 0 w 39"/>
                <a:gd name="T51" fmla="*/ 932 h 2494"/>
                <a:gd name="T52" fmla="*/ 39 w 39"/>
                <a:gd name="T53" fmla="*/ 932 h 2494"/>
                <a:gd name="T54" fmla="*/ 39 w 39"/>
                <a:gd name="T55" fmla="*/ 941 h 2494"/>
                <a:gd name="T56" fmla="*/ 0 w 39"/>
                <a:gd name="T57" fmla="*/ 941 h 2494"/>
                <a:gd name="T58" fmla="*/ 0 w 39"/>
                <a:gd name="T59" fmla="*/ 932 h 2494"/>
                <a:gd name="T60" fmla="*/ 0 w 39"/>
                <a:gd name="T61" fmla="*/ 622 h 2494"/>
                <a:gd name="T62" fmla="*/ 39 w 39"/>
                <a:gd name="T63" fmla="*/ 622 h 2494"/>
                <a:gd name="T64" fmla="*/ 39 w 39"/>
                <a:gd name="T65" fmla="*/ 630 h 2494"/>
                <a:gd name="T66" fmla="*/ 0 w 39"/>
                <a:gd name="T67" fmla="*/ 630 h 2494"/>
                <a:gd name="T68" fmla="*/ 0 w 39"/>
                <a:gd name="T69" fmla="*/ 622 h 2494"/>
                <a:gd name="T70" fmla="*/ 0 w 39"/>
                <a:gd name="T71" fmla="*/ 311 h 2494"/>
                <a:gd name="T72" fmla="*/ 39 w 39"/>
                <a:gd name="T73" fmla="*/ 311 h 2494"/>
                <a:gd name="T74" fmla="*/ 39 w 39"/>
                <a:gd name="T75" fmla="*/ 319 h 2494"/>
                <a:gd name="T76" fmla="*/ 0 w 39"/>
                <a:gd name="T77" fmla="*/ 319 h 2494"/>
                <a:gd name="T78" fmla="*/ 0 w 39"/>
                <a:gd name="T79" fmla="*/ 311 h 2494"/>
                <a:gd name="T80" fmla="*/ 0 w 39"/>
                <a:gd name="T81" fmla="*/ 0 h 2494"/>
                <a:gd name="T82" fmla="*/ 39 w 39"/>
                <a:gd name="T83" fmla="*/ 0 h 2494"/>
                <a:gd name="T84" fmla="*/ 39 w 39"/>
                <a:gd name="T85" fmla="*/ 9 h 2494"/>
                <a:gd name="T86" fmla="*/ 0 w 39"/>
                <a:gd name="T87" fmla="*/ 9 h 2494"/>
                <a:gd name="T88" fmla="*/ 0 w 39"/>
                <a:gd name="T89" fmla="*/ 0 h 2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9" h="2494">
                  <a:moveTo>
                    <a:pt x="0" y="2485"/>
                  </a:moveTo>
                  <a:lnTo>
                    <a:pt x="39" y="2485"/>
                  </a:lnTo>
                  <a:lnTo>
                    <a:pt x="39" y="2494"/>
                  </a:lnTo>
                  <a:lnTo>
                    <a:pt x="0" y="2494"/>
                  </a:lnTo>
                  <a:lnTo>
                    <a:pt x="0" y="2485"/>
                  </a:lnTo>
                  <a:close/>
                  <a:moveTo>
                    <a:pt x="0" y="2174"/>
                  </a:moveTo>
                  <a:lnTo>
                    <a:pt x="39" y="2174"/>
                  </a:lnTo>
                  <a:lnTo>
                    <a:pt x="39" y="2183"/>
                  </a:lnTo>
                  <a:lnTo>
                    <a:pt x="0" y="2183"/>
                  </a:lnTo>
                  <a:lnTo>
                    <a:pt x="0" y="2174"/>
                  </a:lnTo>
                  <a:close/>
                  <a:moveTo>
                    <a:pt x="0" y="1863"/>
                  </a:moveTo>
                  <a:lnTo>
                    <a:pt x="39" y="1863"/>
                  </a:lnTo>
                  <a:lnTo>
                    <a:pt x="39" y="1872"/>
                  </a:lnTo>
                  <a:lnTo>
                    <a:pt x="0" y="1872"/>
                  </a:lnTo>
                  <a:lnTo>
                    <a:pt x="0" y="1863"/>
                  </a:lnTo>
                  <a:close/>
                  <a:moveTo>
                    <a:pt x="0" y="1553"/>
                  </a:moveTo>
                  <a:lnTo>
                    <a:pt x="39" y="1553"/>
                  </a:lnTo>
                  <a:lnTo>
                    <a:pt x="39" y="1561"/>
                  </a:lnTo>
                  <a:lnTo>
                    <a:pt x="0" y="1561"/>
                  </a:lnTo>
                  <a:lnTo>
                    <a:pt x="0" y="1553"/>
                  </a:lnTo>
                  <a:close/>
                  <a:moveTo>
                    <a:pt x="0" y="1243"/>
                  </a:moveTo>
                  <a:lnTo>
                    <a:pt x="39" y="1243"/>
                  </a:lnTo>
                  <a:lnTo>
                    <a:pt x="39" y="1252"/>
                  </a:lnTo>
                  <a:lnTo>
                    <a:pt x="0" y="1252"/>
                  </a:lnTo>
                  <a:lnTo>
                    <a:pt x="0" y="1243"/>
                  </a:lnTo>
                  <a:close/>
                  <a:moveTo>
                    <a:pt x="0" y="932"/>
                  </a:moveTo>
                  <a:lnTo>
                    <a:pt x="39" y="932"/>
                  </a:lnTo>
                  <a:lnTo>
                    <a:pt x="39" y="941"/>
                  </a:lnTo>
                  <a:lnTo>
                    <a:pt x="0" y="941"/>
                  </a:lnTo>
                  <a:lnTo>
                    <a:pt x="0" y="932"/>
                  </a:lnTo>
                  <a:close/>
                  <a:moveTo>
                    <a:pt x="0" y="622"/>
                  </a:moveTo>
                  <a:lnTo>
                    <a:pt x="39" y="622"/>
                  </a:lnTo>
                  <a:lnTo>
                    <a:pt x="39" y="630"/>
                  </a:lnTo>
                  <a:lnTo>
                    <a:pt x="0" y="630"/>
                  </a:lnTo>
                  <a:lnTo>
                    <a:pt x="0" y="622"/>
                  </a:lnTo>
                  <a:close/>
                  <a:moveTo>
                    <a:pt x="0" y="311"/>
                  </a:moveTo>
                  <a:lnTo>
                    <a:pt x="39" y="311"/>
                  </a:lnTo>
                  <a:lnTo>
                    <a:pt x="39" y="319"/>
                  </a:lnTo>
                  <a:lnTo>
                    <a:pt x="0" y="319"/>
                  </a:lnTo>
                  <a:lnTo>
                    <a:pt x="0" y="311"/>
                  </a:lnTo>
                  <a:close/>
                  <a:moveTo>
                    <a:pt x="0" y="0"/>
                  </a:moveTo>
                  <a:lnTo>
                    <a:pt x="39" y="0"/>
                  </a:lnTo>
                  <a:lnTo>
                    <a:pt x="39" y="9"/>
                  </a:lnTo>
                  <a:lnTo>
                    <a:pt x="0" y="9"/>
                  </a:lnTo>
                  <a:lnTo>
                    <a:pt x="0" y="0"/>
                  </a:lnTo>
                  <a:close/>
                </a:path>
              </a:pathLst>
            </a:custGeom>
            <a:solidFill>
              <a:srgbClr val="868686"/>
            </a:solidFill>
            <a:ln w="1"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29" name="Rectangle 266"/>
            <p:cNvSpPr>
              <a:spLocks noChangeArrowheads="1"/>
            </p:cNvSpPr>
            <p:nvPr/>
          </p:nvSpPr>
          <p:spPr bwMode="auto">
            <a:xfrm>
              <a:off x="725488" y="5649913"/>
              <a:ext cx="4365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60.0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0" name="Rectangle 267"/>
            <p:cNvSpPr>
              <a:spLocks noChangeArrowheads="1"/>
            </p:cNvSpPr>
            <p:nvPr/>
          </p:nvSpPr>
          <p:spPr bwMode="auto">
            <a:xfrm>
              <a:off x="725488" y="5156200"/>
              <a:ext cx="4365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80.0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1" name="Rectangle 268"/>
            <p:cNvSpPr>
              <a:spLocks noChangeArrowheads="1"/>
            </p:cNvSpPr>
            <p:nvPr/>
          </p:nvSpPr>
          <p:spPr bwMode="auto">
            <a:xfrm>
              <a:off x="628650" y="4664075"/>
              <a:ext cx="5334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100.0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2" name="Rectangle 269"/>
            <p:cNvSpPr>
              <a:spLocks noChangeArrowheads="1"/>
            </p:cNvSpPr>
            <p:nvPr/>
          </p:nvSpPr>
          <p:spPr bwMode="auto">
            <a:xfrm>
              <a:off x="628650" y="4170363"/>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120.0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3" name="Rectangle 270"/>
            <p:cNvSpPr>
              <a:spLocks noChangeArrowheads="1"/>
            </p:cNvSpPr>
            <p:nvPr/>
          </p:nvSpPr>
          <p:spPr bwMode="auto">
            <a:xfrm>
              <a:off x="628650" y="3676650"/>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140.0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4" name="Rectangle 271"/>
            <p:cNvSpPr>
              <a:spLocks noChangeArrowheads="1"/>
            </p:cNvSpPr>
            <p:nvPr/>
          </p:nvSpPr>
          <p:spPr bwMode="auto">
            <a:xfrm>
              <a:off x="628650" y="3182938"/>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160.0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5" name="Rectangle 272"/>
            <p:cNvSpPr>
              <a:spLocks noChangeArrowheads="1"/>
            </p:cNvSpPr>
            <p:nvPr/>
          </p:nvSpPr>
          <p:spPr bwMode="auto">
            <a:xfrm>
              <a:off x="628650" y="2690813"/>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180.0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6" name="Rectangle 273"/>
            <p:cNvSpPr>
              <a:spLocks noChangeArrowheads="1"/>
            </p:cNvSpPr>
            <p:nvPr/>
          </p:nvSpPr>
          <p:spPr bwMode="auto">
            <a:xfrm>
              <a:off x="628650" y="2197100"/>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200.0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7" name="Rectangle 274"/>
            <p:cNvSpPr>
              <a:spLocks noChangeArrowheads="1"/>
            </p:cNvSpPr>
            <p:nvPr/>
          </p:nvSpPr>
          <p:spPr bwMode="auto">
            <a:xfrm>
              <a:off x="628650" y="1703388"/>
              <a:ext cx="5334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220.0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9469" name="9468 Grupo"/>
          <p:cNvGrpSpPr/>
          <p:nvPr/>
        </p:nvGrpSpPr>
        <p:grpSpPr>
          <a:xfrm>
            <a:off x="1231900" y="5620792"/>
            <a:ext cx="5264150" cy="411162"/>
            <a:chOff x="1231900" y="5767388"/>
            <a:chExt cx="5264150" cy="411162"/>
          </a:xfrm>
        </p:grpSpPr>
        <p:sp>
          <p:nvSpPr>
            <p:cNvPr id="9364" name="Rectangle 181"/>
            <p:cNvSpPr>
              <a:spLocks noChangeArrowheads="1"/>
            </p:cNvSpPr>
            <p:nvPr/>
          </p:nvSpPr>
          <p:spPr bwMode="auto">
            <a:xfrm>
              <a:off x="1239838" y="5767388"/>
              <a:ext cx="5249863" cy="14287"/>
            </a:xfrm>
            <a:prstGeom prst="rect">
              <a:avLst/>
            </a:prstGeom>
            <a:solidFill>
              <a:srgbClr val="868686"/>
            </a:solidFill>
            <a:ln w="1"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365" name="Freeform 182"/>
            <p:cNvSpPr>
              <a:spLocks noEditPoints="1"/>
            </p:cNvSpPr>
            <p:nvPr/>
          </p:nvSpPr>
          <p:spPr bwMode="auto">
            <a:xfrm>
              <a:off x="1231900" y="5773738"/>
              <a:ext cx="5264150" cy="61912"/>
            </a:xfrm>
            <a:custGeom>
              <a:avLst/>
              <a:gdLst>
                <a:gd name="T0" fmla="*/ 9 w 3316"/>
                <a:gd name="T1" fmla="*/ 0 h 39"/>
                <a:gd name="T2" fmla="*/ 9 w 3316"/>
                <a:gd name="T3" fmla="*/ 39 h 39"/>
                <a:gd name="T4" fmla="*/ 0 w 3316"/>
                <a:gd name="T5" fmla="*/ 39 h 39"/>
                <a:gd name="T6" fmla="*/ 0 w 3316"/>
                <a:gd name="T7" fmla="*/ 0 h 39"/>
                <a:gd name="T8" fmla="*/ 9 w 3316"/>
                <a:gd name="T9" fmla="*/ 0 h 39"/>
                <a:gd name="T10" fmla="*/ 309 w 3316"/>
                <a:gd name="T11" fmla="*/ 0 h 39"/>
                <a:gd name="T12" fmla="*/ 309 w 3316"/>
                <a:gd name="T13" fmla="*/ 39 h 39"/>
                <a:gd name="T14" fmla="*/ 300 w 3316"/>
                <a:gd name="T15" fmla="*/ 39 h 39"/>
                <a:gd name="T16" fmla="*/ 300 w 3316"/>
                <a:gd name="T17" fmla="*/ 0 h 39"/>
                <a:gd name="T18" fmla="*/ 309 w 3316"/>
                <a:gd name="T19" fmla="*/ 0 h 39"/>
                <a:gd name="T20" fmla="*/ 610 w 3316"/>
                <a:gd name="T21" fmla="*/ 0 h 39"/>
                <a:gd name="T22" fmla="*/ 610 w 3316"/>
                <a:gd name="T23" fmla="*/ 39 h 39"/>
                <a:gd name="T24" fmla="*/ 601 w 3316"/>
                <a:gd name="T25" fmla="*/ 39 h 39"/>
                <a:gd name="T26" fmla="*/ 601 w 3316"/>
                <a:gd name="T27" fmla="*/ 0 h 39"/>
                <a:gd name="T28" fmla="*/ 610 w 3316"/>
                <a:gd name="T29" fmla="*/ 0 h 39"/>
                <a:gd name="T30" fmla="*/ 911 w 3316"/>
                <a:gd name="T31" fmla="*/ 0 h 39"/>
                <a:gd name="T32" fmla="*/ 911 w 3316"/>
                <a:gd name="T33" fmla="*/ 39 h 39"/>
                <a:gd name="T34" fmla="*/ 903 w 3316"/>
                <a:gd name="T35" fmla="*/ 39 h 39"/>
                <a:gd name="T36" fmla="*/ 903 w 3316"/>
                <a:gd name="T37" fmla="*/ 0 h 39"/>
                <a:gd name="T38" fmla="*/ 911 w 3316"/>
                <a:gd name="T39" fmla="*/ 0 h 39"/>
                <a:gd name="T40" fmla="*/ 1211 w 3316"/>
                <a:gd name="T41" fmla="*/ 0 h 39"/>
                <a:gd name="T42" fmla="*/ 1211 w 3316"/>
                <a:gd name="T43" fmla="*/ 39 h 39"/>
                <a:gd name="T44" fmla="*/ 1202 w 3316"/>
                <a:gd name="T45" fmla="*/ 39 h 39"/>
                <a:gd name="T46" fmla="*/ 1202 w 3316"/>
                <a:gd name="T47" fmla="*/ 0 h 39"/>
                <a:gd name="T48" fmla="*/ 1211 w 3316"/>
                <a:gd name="T49" fmla="*/ 0 h 39"/>
                <a:gd name="T50" fmla="*/ 1512 w 3316"/>
                <a:gd name="T51" fmla="*/ 0 h 39"/>
                <a:gd name="T52" fmla="*/ 1512 w 3316"/>
                <a:gd name="T53" fmla="*/ 39 h 39"/>
                <a:gd name="T54" fmla="*/ 1503 w 3316"/>
                <a:gd name="T55" fmla="*/ 39 h 39"/>
                <a:gd name="T56" fmla="*/ 1503 w 3316"/>
                <a:gd name="T57" fmla="*/ 0 h 39"/>
                <a:gd name="T58" fmla="*/ 1512 w 3316"/>
                <a:gd name="T59" fmla="*/ 0 h 39"/>
                <a:gd name="T60" fmla="*/ 1813 w 3316"/>
                <a:gd name="T61" fmla="*/ 0 h 39"/>
                <a:gd name="T62" fmla="*/ 1813 w 3316"/>
                <a:gd name="T63" fmla="*/ 39 h 39"/>
                <a:gd name="T64" fmla="*/ 1805 w 3316"/>
                <a:gd name="T65" fmla="*/ 39 h 39"/>
                <a:gd name="T66" fmla="*/ 1805 w 3316"/>
                <a:gd name="T67" fmla="*/ 0 h 39"/>
                <a:gd name="T68" fmla="*/ 1813 w 3316"/>
                <a:gd name="T69" fmla="*/ 0 h 39"/>
                <a:gd name="T70" fmla="*/ 2113 w 3316"/>
                <a:gd name="T71" fmla="*/ 0 h 39"/>
                <a:gd name="T72" fmla="*/ 2113 w 3316"/>
                <a:gd name="T73" fmla="*/ 39 h 39"/>
                <a:gd name="T74" fmla="*/ 2104 w 3316"/>
                <a:gd name="T75" fmla="*/ 39 h 39"/>
                <a:gd name="T76" fmla="*/ 2104 w 3316"/>
                <a:gd name="T77" fmla="*/ 0 h 39"/>
                <a:gd name="T78" fmla="*/ 2113 w 3316"/>
                <a:gd name="T79" fmla="*/ 0 h 39"/>
                <a:gd name="T80" fmla="*/ 2414 w 3316"/>
                <a:gd name="T81" fmla="*/ 0 h 39"/>
                <a:gd name="T82" fmla="*/ 2414 w 3316"/>
                <a:gd name="T83" fmla="*/ 39 h 39"/>
                <a:gd name="T84" fmla="*/ 2405 w 3316"/>
                <a:gd name="T85" fmla="*/ 39 h 39"/>
                <a:gd name="T86" fmla="*/ 2405 w 3316"/>
                <a:gd name="T87" fmla="*/ 0 h 39"/>
                <a:gd name="T88" fmla="*/ 2414 w 3316"/>
                <a:gd name="T89" fmla="*/ 0 h 39"/>
                <a:gd name="T90" fmla="*/ 2714 w 3316"/>
                <a:gd name="T91" fmla="*/ 0 h 39"/>
                <a:gd name="T92" fmla="*/ 2714 w 3316"/>
                <a:gd name="T93" fmla="*/ 39 h 39"/>
                <a:gd name="T94" fmla="*/ 2705 w 3316"/>
                <a:gd name="T95" fmla="*/ 39 h 39"/>
                <a:gd name="T96" fmla="*/ 2705 w 3316"/>
                <a:gd name="T97" fmla="*/ 0 h 39"/>
                <a:gd name="T98" fmla="*/ 2714 w 3316"/>
                <a:gd name="T99" fmla="*/ 0 h 39"/>
                <a:gd name="T100" fmla="*/ 3015 w 3316"/>
                <a:gd name="T101" fmla="*/ 0 h 39"/>
                <a:gd name="T102" fmla="*/ 3015 w 3316"/>
                <a:gd name="T103" fmla="*/ 39 h 39"/>
                <a:gd name="T104" fmla="*/ 3006 w 3316"/>
                <a:gd name="T105" fmla="*/ 39 h 39"/>
                <a:gd name="T106" fmla="*/ 3006 w 3316"/>
                <a:gd name="T107" fmla="*/ 0 h 39"/>
                <a:gd name="T108" fmla="*/ 3015 w 3316"/>
                <a:gd name="T109" fmla="*/ 0 h 39"/>
                <a:gd name="T110" fmla="*/ 3316 w 3316"/>
                <a:gd name="T111" fmla="*/ 0 h 39"/>
                <a:gd name="T112" fmla="*/ 3316 w 3316"/>
                <a:gd name="T113" fmla="*/ 39 h 39"/>
                <a:gd name="T114" fmla="*/ 3308 w 3316"/>
                <a:gd name="T115" fmla="*/ 39 h 39"/>
                <a:gd name="T116" fmla="*/ 3308 w 3316"/>
                <a:gd name="T117" fmla="*/ 0 h 39"/>
                <a:gd name="T118" fmla="*/ 3316 w 3316"/>
                <a:gd name="T11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316" h="39">
                  <a:moveTo>
                    <a:pt x="9" y="0"/>
                  </a:moveTo>
                  <a:lnTo>
                    <a:pt x="9" y="39"/>
                  </a:lnTo>
                  <a:lnTo>
                    <a:pt x="0" y="39"/>
                  </a:lnTo>
                  <a:lnTo>
                    <a:pt x="0" y="0"/>
                  </a:lnTo>
                  <a:lnTo>
                    <a:pt x="9" y="0"/>
                  </a:lnTo>
                  <a:close/>
                  <a:moveTo>
                    <a:pt x="309" y="0"/>
                  </a:moveTo>
                  <a:lnTo>
                    <a:pt x="309" y="39"/>
                  </a:lnTo>
                  <a:lnTo>
                    <a:pt x="300" y="39"/>
                  </a:lnTo>
                  <a:lnTo>
                    <a:pt x="300" y="0"/>
                  </a:lnTo>
                  <a:lnTo>
                    <a:pt x="309" y="0"/>
                  </a:lnTo>
                  <a:close/>
                  <a:moveTo>
                    <a:pt x="610" y="0"/>
                  </a:moveTo>
                  <a:lnTo>
                    <a:pt x="610" y="39"/>
                  </a:lnTo>
                  <a:lnTo>
                    <a:pt x="601" y="39"/>
                  </a:lnTo>
                  <a:lnTo>
                    <a:pt x="601" y="0"/>
                  </a:lnTo>
                  <a:lnTo>
                    <a:pt x="610" y="0"/>
                  </a:lnTo>
                  <a:close/>
                  <a:moveTo>
                    <a:pt x="911" y="0"/>
                  </a:moveTo>
                  <a:lnTo>
                    <a:pt x="911" y="39"/>
                  </a:lnTo>
                  <a:lnTo>
                    <a:pt x="903" y="39"/>
                  </a:lnTo>
                  <a:lnTo>
                    <a:pt x="903" y="0"/>
                  </a:lnTo>
                  <a:lnTo>
                    <a:pt x="911" y="0"/>
                  </a:lnTo>
                  <a:close/>
                  <a:moveTo>
                    <a:pt x="1211" y="0"/>
                  </a:moveTo>
                  <a:lnTo>
                    <a:pt x="1211" y="39"/>
                  </a:lnTo>
                  <a:lnTo>
                    <a:pt x="1202" y="39"/>
                  </a:lnTo>
                  <a:lnTo>
                    <a:pt x="1202" y="0"/>
                  </a:lnTo>
                  <a:lnTo>
                    <a:pt x="1211" y="0"/>
                  </a:lnTo>
                  <a:close/>
                  <a:moveTo>
                    <a:pt x="1512" y="0"/>
                  </a:moveTo>
                  <a:lnTo>
                    <a:pt x="1512" y="39"/>
                  </a:lnTo>
                  <a:lnTo>
                    <a:pt x="1503" y="39"/>
                  </a:lnTo>
                  <a:lnTo>
                    <a:pt x="1503" y="0"/>
                  </a:lnTo>
                  <a:lnTo>
                    <a:pt x="1512" y="0"/>
                  </a:lnTo>
                  <a:close/>
                  <a:moveTo>
                    <a:pt x="1813" y="0"/>
                  </a:moveTo>
                  <a:lnTo>
                    <a:pt x="1813" y="39"/>
                  </a:lnTo>
                  <a:lnTo>
                    <a:pt x="1805" y="39"/>
                  </a:lnTo>
                  <a:lnTo>
                    <a:pt x="1805" y="0"/>
                  </a:lnTo>
                  <a:lnTo>
                    <a:pt x="1813" y="0"/>
                  </a:lnTo>
                  <a:close/>
                  <a:moveTo>
                    <a:pt x="2113" y="0"/>
                  </a:moveTo>
                  <a:lnTo>
                    <a:pt x="2113" y="39"/>
                  </a:lnTo>
                  <a:lnTo>
                    <a:pt x="2104" y="39"/>
                  </a:lnTo>
                  <a:lnTo>
                    <a:pt x="2104" y="0"/>
                  </a:lnTo>
                  <a:lnTo>
                    <a:pt x="2113" y="0"/>
                  </a:lnTo>
                  <a:close/>
                  <a:moveTo>
                    <a:pt x="2414" y="0"/>
                  </a:moveTo>
                  <a:lnTo>
                    <a:pt x="2414" y="39"/>
                  </a:lnTo>
                  <a:lnTo>
                    <a:pt x="2405" y="39"/>
                  </a:lnTo>
                  <a:lnTo>
                    <a:pt x="2405" y="0"/>
                  </a:lnTo>
                  <a:lnTo>
                    <a:pt x="2414" y="0"/>
                  </a:lnTo>
                  <a:close/>
                  <a:moveTo>
                    <a:pt x="2714" y="0"/>
                  </a:moveTo>
                  <a:lnTo>
                    <a:pt x="2714" y="39"/>
                  </a:lnTo>
                  <a:lnTo>
                    <a:pt x="2705" y="39"/>
                  </a:lnTo>
                  <a:lnTo>
                    <a:pt x="2705" y="0"/>
                  </a:lnTo>
                  <a:lnTo>
                    <a:pt x="2714" y="0"/>
                  </a:lnTo>
                  <a:close/>
                  <a:moveTo>
                    <a:pt x="3015" y="0"/>
                  </a:moveTo>
                  <a:lnTo>
                    <a:pt x="3015" y="39"/>
                  </a:lnTo>
                  <a:lnTo>
                    <a:pt x="3006" y="39"/>
                  </a:lnTo>
                  <a:lnTo>
                    <a:pt x="3006" y="0"/>
                  </a:lnTo>
                  <a:lnTo>
                    <a:pt x="3015" y="0"/>
                  </a:lnTo>
                  <a:close/>
                  <a:moveTo>
                    <a:pt x="3316" y="0"/>
                  </a:moveTo>
                  <a:lnTo>
                    <a:pt x="3316" y="39"/>
                  </a:lnTo>
                  <a:lnTo>
                    <a:pt x="3308" y="39"/>
                  </a:lnTo>
                  <a:lnTo>
                    <a:pt x="3308" y="0"/>
                  </a:lnTo>
                  <a:lnTo>
                    <a:pt x="3316" y="0"/>
                  </a:lnTo>
                  <a:close/>
                </a:path>
              </a:pathLst>
            </a:custGeom>
            <a:solidFill>
              <a:srgbClr val="868686"/>
            </a:solidFill>
            <a:ln w="1" cap="flat">
              <a:solidFill>
                <a:srgbClr val="868686"/>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38" name="Rectangle 275"/>
            <p:cNvSpPr>
              <a:spLocks noChangeArrowheads="1"/>
            </p:cNvSpPr>
            <p:nvPr/>
          </p:nvSpPr>
          <p:spPr bwMode="auto">
            <a:xfrm>
              <a:off x="1430338" y="5897563"/>
              <a:ext cx="1952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39" name="Rectangle 276"/>
            <p:cNvSpPr>
              <a:spLocks noChangeArrowheads="1"/>
            </p:cNvSpPr>
            <p:nvPr/>
          </p:nvSpPr>
          <p:spPr bwMode="auto">
            <a:xfrm>
              <a:off x="1908175" y="5897563"/>
              <a:ext cx="1936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2</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0" name="Rectangle 277"/>
            <p:cNvSpPr>
              <a:spLocks noChangeArrowheads="1"/>
            </p:cNvSpPr>
            <p:nvPr/>
          </p:nvSpPr>
          <p:spPr bwMode="auto">
            <a:xfrm>
              <a:off x="2384425" y="5897563"/>
              <a:ext cx="1952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3</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1" name="Rectangle 278"/>
            <p:cNvSpPr>
              <a:spLocks noChangeArrowheads="1"/>
            </p:cNvSpPr>
            <p:nvPr/>
          </p:nvSpPr>
          <p:spPr bwMode="auto">
            <a:xfrm>
              <a:off x="2862263" y="5897563"/>
              <a:ext cx="1952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4</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2" name="Rectangle 279"/>
            <p:cNvSpPr>
              <a:spLocks noChangeArrowheads="1"/>
            </p:cNvSpPr>
            <p:nvPr/>
          </p:nvSpPr>
          <p:spPr bwMode="auto">
            <a:xfrm>
              <a:off x="3340100" y="5897563"/>
              <a:ext cx="1936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5</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3" name="Rectangle 280"/>
            <p:cNvSpPr>
              <a:spLocks noChangeArrowheads="1"/>
            </p:cNvSpPr>
            <p:nvPr/>
          </p:nvSpPr>
          <p:spPr bwMode="auto">
            <a:xfrm>
              <a:off x="3816350" y="5897563"/>
              <a:ext cx="1952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6</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4" name="Rectangle 281"/>
            <p:cNvSpPr>
              <a:spLocks noChangeArrowheads="1"/>
            </p:cNvSpPr>
            <p:nvPr/>
          </p:nvSpPr>
          <p:spPr bwMode="auto">
            <a:xfrm>
              <a:off x="4294188" y="5897563"/>
              <a:ext cx="1936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7</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5" name="Rectangle 282"/>
            <p:cNvSpPr>
              <a:spLocks noChangeArrowheads="1"/>
            </p:cNvSpPr>
            <p:nvPr/>
          </p:nvSpPr>
          <p:spPr bwMode="auto">
            <a:xfrm>
              <a:off x="4772025" y="5897563"/>
              <a:ext cx="1936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8</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6" name="Rectangle 283"/>
            <p:cNvSpPr>
              <a:spLocks noChangeArrowheads="1"/>
            </p:cNvSpPr>
            <p:nvPr/>
          </p:nvSpPr>
          <p:spPr bwMode="auto">
            <a:xfrm>
              <a:off x="5248275" y="5897563"/>
              <a:ext cx="19526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9</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7" name="Rectangle 284"/>
            <p:cNvSpPr>
              <a:spLocks noChangeArrowheads="1"/>
            </p:cNvSpPr>
            <p:nvPr/>
          </p:nvSpPr>
          <p:spPr bwMode="auto">
            <a:xfrm>
              <a:off x="5676900" y="5897563"/>
              <a:ext cx="2936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10</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48" name="Rectangle 285"/>
            <p:cNvSpPr>
              <a:spLocks noChangeArrowheads="1"/>
            </p:cNvSpPr>
            <p:nvPr/>
          </p:nvSpPr>
          <p:spPr bwMode="auto">
            <a:xfrm>
              <a:off x="6154738" y="5897563"/>
              <a:ext cx="2936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11</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9462" name="Freeform 299"/>
          <p:cNvSpPr>
            <a:spLocks noEditPoints="1"/>
          </p:cNvSpPr>
          <p:nvPr/>
        </p:nvSpPr>
        <p:spPr bwMode="auto">
          <a:xfrm>
            <a:off x="6635750" y="4460329"/>
            <a:ext cx="96838" cy="95250"/>
          </a:xfrm>
          <a:custGeom>
            <a:avLst/>
            <a:gdLst>
              <a:gd name="T0" fmla="*/ 61 w 61"/>
              <a:gd name="T1" fmla="*/ 60 h 60"/>
              <a:gd name="T2" fmla="*/ 0 w 61"/>
              <a:gd name="T3" fmla="*/ 0 h 60"/>
              <a:gd name="T4" fmla="*/ 61 w 61"/>
              <a:gd name="T5" fmla="*/ 60 h 60"/>
              <a:gd name="T6" fmla="*/ 0 w 61"/>
              <a:gd name="T7" fmla="*/ 60 h 60"/>
              <a:gd name="T8" fmla="*/ 61 w 61"/>
              <a:gd name="T9" fmla="*/ 0 h 60"/>
              <a:gd name="T10" fmla="*/ 0 w 61"/>
              <a:gd name="T11" fmla="*/ 60 h 60"/>
            </a:gdLst>
            <a:ahLst/>
            <a:cxnLst>
              <a:cxn ang="0">
                <a:pos x="T0" y="T1"/>
              </a:cxn>
              <a:cxn ang="0">
                <a:pos x="T2" y="T3"/>
              </a:cxn>
              <a:cxn ang="0">
                <a:pos x="T4" y="T5"/>
              </a:cxn>
              <a:cxn ang="0">
                <a:pos x="T6" y="T7"/>
              </a:cxn>
              <a:cxn ang="0">
                <a:pos x="T8" y="T9"/>
              </a:cxn>
              <a:cxn ang="0">
                <a:pos x="T10" y="T11"/>
              </a:cxn>
            </a:cxnLst>
            <a:rect l="0" t="0" r="r" b="b"/>
            <a:pathLst>
              <a:path w="61" h="60">
                <a:moveTo>
                  <a:pt x="61" y="60"/>
                </a:moveTo>
                <a:lnTo>
                  <a:pt x="0" y="0"/>
                </a:lnTo>
                <a:lnTo>
                  <a:pt x="61" y="60"/>
                </a:lnTo>
                <a:close/>
                <a:moveTo>
                  <a:pt x="0" y="60"/>
                </a:moveTo>
                <a:lnTo>
                  <a:pt x="61" y="0"/>
                </a:lnTo>
                <a:lnTo>
                  <a:pt x="0" y="60"/>
                </a:lnTo>
                <a:close/>
              </a:path>
            </a:pathLst>
          </a:custGeom>
          <a:solidFill>
            <a:srgbClr val="DB84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grpSp>
        <p:nvGrpSpPr>
          <p:cNvPr id="9471" name="9470 Grupo"/>
          <p:cNvGrpSpPr/>
          <p:nvPr/>
        </p:nvGrpSpPr>
        <p:grpSpPr>
          <a:xfrm>
            <a:off x="6484938" y="2290217"/>
            <a:ext cx="1990725" cy="2897187"/>
            <a:chOff x="6484938" y="2436813"/>
            <a:chExt cx="1990725" cy="2897187"/>
          </a:xfrm>
        </p:grpSpPr>
        <p:sp>
          <p:nvSpPr>
            <p:cNvPr id="9450" name="Oval 287"/>
            <p:cNvSpPr>
              <a:spLocks noChangeArrowheads="1"/>
            </p:cNvSpPr>
            <p:nvPr/>
          </p:nvSpPr>
          <p:spPr bwMode="auto">
            <a:xfrm>
              <a:off x="6635750" y="2514600"/>
              <a:ext cx="96838" cy="95250"/>
            </a:xfrm>
            <a:prstGeom prst="ellipse">
              <a:avLst/>
            </a:prstGeom>
            <a:solidFill>
              <a:srgbClr val="FF99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53" name="Oval 290"/>
            <p:cNvSpPr>
              <a:spLocks noChangeArrowheads="1"/>
            </p:cNvSpPr>
            <p:nvPr/>
          </p:nvSpPr>
          <p:spPr bwMode="auto">
            <a:xfrm>
              <a:off x="6635750" y="3036888"/>
              <a:ext cx="96838" cy="96837"/>
            </a:xfrm>
            <a:prstGeom prst="ellipse">
              <a:avLst/>
            </a:prstGeom>
            <a:solidFill>
              <a:srgbClr val="3333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63" name="Freeform 300"/>
            <p:cNvSpPr>
              <a:spLocks noEditPoints="1"/>
            </p:cNvSpPr>
            <p:nvPr/>
          </p:nvSpPr>
          <p:spPr bwMode="auto">
            <a:xfrm>
              <a:off x="6629400" y="4600575"/>
              <a:ext cx="109538" cy="109537"/>
            </a:xfrm>
            <a:custGeom>
              <a:avLst/>
              <a:gdLst>
                <a:gd name="T0" fmla="*/ 61 w 69"/>
                <a:gd name="T1" fmla="*/ 69 h 69"/>
                <a:gd name="T2" fmla="*/ 0 w 69"/>
                <a:gd name="T3" fmla="*/ 8 h 69"/>
                <a:gd name="T4" fmla="*/ 8 w 69"/>
                <a:gd name="T5" fmla="*/ 0 h 69"/>
                <a:gd name="T6" fmla="*/ 69 w 69"/>
                <a:gd name="T7" fmla="*/ 60 h 69"/>
                <a:gd name="T8" fmla="*/ 61 w 69"/>
                <a:gd name="T9" fmla="*/ 69 h 69"/>
                <a:gd name="T10" fmla="*/ 0 w 69"/>
                <a:gd name="T11" fmla="*/ 60 h 69"/>
                <a:gd name="T12" fmla="*/ 61 w 69"/>
                <a:gd name="T13" fmla="*/ 0 h 69"/>
                <a:gd name="T14" fmla="*/ 69 w 69"/>
                <a:gd name="T15" fmla="*/ 8 h 69"/>
                <a:gd name="T16" fmla="*/ 8 w 69"/>
                <a:gd name="T17" fmla="*/ 69 h 69"/>
                <a:gd name="T18" fmla="*/ 0 w 69"/>
                <a:gd name="T19" fmla="*/ 6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9">
                  <a:moveTo>
                    <a:pt x="61" y="69"/>
                  </a:moveTo>
                  <a:lnTo>
                    <a:pt x="0" y="8"/>
                  </a:lnTo>
                  <a:lnTo>
                    <a:pt x="8" y="0"/>
                  </a:lnTo>
                  <a:lnTo>
                    <a:pt x="69" y="60"/>
                  </a:lnTo>
                  <a:lnTo>
                    <a:pt x="61" y="69"/>
                  </a:lnTo>
                  <a:close/>
                  <a:moveTo>
                    <a:pt x="0" y="60"/>
                  </a:moveTo>
                  <a:lnTo>
                    <a:pt x="61" y="0"/>
                  </a:lnTo>
                  <a:lnTo>
                    <a:pt x="69" y="8"/>
                  </a:lnTo>
                  <a:lnTo>
                    <a:pt x="8" y="69"/>
                  </a:lnTo>
                  <a:lnTo>
                    <a:pt x="0" y="60"/>
                  </a:lnTo>
                  <a:close/>
                </a:path>
              </a:pathLst>
            </a:custGeom>
            <a:solidFill>
              <a:srgbClr val="3333FF"/>
            </a:solidFill>
            <a:ln w="1" cap="flat">
              <a:solidFill>
                <a:srgbClr val="3333FF"/>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grpSp>
          <p:nvGrpSpPr>
            <p:cNvPr id="9470" name="9469 Grupo"/>
            <p:cNvGrpSpPr/>
            <p:nvPr/>
          </p:nvGrpSpPr>
          <p:grpSpPr>
            <a:xfrm>
              <a:off x="6484938" y="2436813"/>
              <a:ext cx="1990725" cy="2897187"/>
              <a:chOff x="6484938" y="2436813"/>
              <a:chExt cx="1990725" cy="2897187"/>
            </a:xfrm>
          </p:grpSpPr>
          <p:sp>
            <p:nvSpPr>
              <p:cNvPr id="9449" name="Freeform 286"/>
              <p:cNvSpPr>
                <a:spLocks/>
              </p:cNvSpPr>
              <p:nvPr/>
            </p:nvSpPr>
            <p:spPr bwMode="auto">
              <a:xfrm>
                <a:off x="6484938" y="2546350"/>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FF9900"/>
              </a:solidFill>
              <a:ln w="1" cap="flat">
                <a:solidFill>
                  <a:srgbClr val="FF99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51" name="Rectangle 288"/>
              <p:cNvSpPr>
                <a:spLocks noChangeArrowheads="1"/>
              </p:cNvSpPr>
              <p:nvPr/>
            </p:nvSpPr>
            <p:spPr bwMode="auto">
              <a:xfrm>
                <a:off x="6907213" y="2436813"/>
                <a:ext cx="119380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dirty="0" smtClean="0">
                    <a:ln>
                      <a:noFill/>
                    </a:ln>
                    <a:solidFill>
                      <a:srgbClr val="000000"/>
                    </a:solidFill>
                    <a:effectLst/>
                    <a:latin typeface="Calibri" pitchFamily="34" charset="0"/>
                    <a:cs typeface="Arial" pitchFamily="34" charset="0"/>
                  </a:rPr>
                  <a:t>PIB Base 94.IV</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452" name="Freeform 289"/>
              <p:cNvSpPr>
                <a:spLocks/>
              </p:cNvSpPr>
              <p:nvPr/>
            </p:nvSpPr>
            <p:spPr bwMode="auto">
              <a:xfrm>
                <a:off x="6484938" y="3070225"/>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3333FF"/>
              </a:solidFill>
              <a:ln w="1" cap="flat">
                <a:solidFill>
                  <a:srgbClr val="3333FF"/>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54" name="Rectangle 291"/>
              <p:cNvSpPr>
                <a:spLocks noChangeArrowheads="1"/>
              </p:cNvSpPr>
              <p:nvPr/>
            </p:nvSpPr>
            <p:spPr bwMode="auto">
              <a:xfrm>
                <a:off x="6907213" y="2960688"/>
                <a:ext cx="131603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dirty="0" smtClean="0">
                    <a:ln>
                      <a:noFill/>
                    </a:ln>
                    <a:solidFill>
                      <a:srgbClr val="000000"/>
                    </a:solidFill>
                    <a:effectLst/>
                    <a:latin typeface="Calibri" pitchFamily="34" charset="0"/>
                    <a:cs typeface="Arial" pitchFamily="34" charset="0"/>
                  </a:rPr>
                  <a:t>INPC Base 94.IV</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455" name="Freeform 292"/>
              <p:cNvSpPr>
                <a:spLocks/>
              </p:cNvSpPr>
              <p:nvPr/>
            </p:nvSpPr>
            <p:spPr bwMode="auto">
              <a:xfrm>
                <a:off x="6484938" y="3592513"/>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FF0000"/>
              </a:solidFill>
              <a:ln w="1"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56" name="Oval 293"/>
              <p:cNvSpPr>
                <a:spLocks noChangeArrowheads="1"/>
              </p:cNvSpPr>
              <p:nvPr/>
            </p:nvSpPr>
            <p:spPr bwMode="auto">
              <a:xfrm>
                <a:off x="6635750" y="3560763"/>
                <a:ext cx="96838" cy="95250"/>
              </a:xfrm>
              <a:prstGeom prst="ellipse">
                <a:avLst/>
              </a:pr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MX"/>
              </a:p>
            </p:txBody>
          </p:sp>
          <p:sp>
            <p:nvSpPr>
              <p:cNvPr id="9457" name="Rectangle 294"/>
              <p:cNvSpPr>
                <a:spLocks noChangeArrowheads="1"/>
              </p:cNvSpPr>
              <p:nvPr/>
            </p:nvSpPr>
            <p:spPr bwMode="auto">
              <a:xfrm>
                <a:off x="6907213" y="3482975"/>
                <a:ext cx="1568450"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Pobreza Base 94.IV</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58" name="Freeform 295"/>
              <p:cNvSpPr>
                <a:spLocks/>
              </p:cNvSpPr>
              <p:nvPr/>
            </p:nvSpPr>
            <p:spPr bwMode="auto">
              <a:xfrm>
                <a:off x="6484938" y="4116388"/>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FF9900"/>
              </a:solidFill>
              <a:ln w="1" cap="flat">
                <a:solidFill>
                  <a:srgbClr val="FF99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59" name="Freeform 296"/>
              <p:cNvSpPr>
                <a:spLocks noEditPoints="1"/>
              </p:cNvSpPr>
              <p:nvPr/>
            </p:nvSpPr>
            <p:spPr bwMode="auto">
              <a:xfrm>
                <a:off x="6629400" y="4078288"/>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9900"/>
              </a:solidFill>
              <a:ln w="1" cap="flat">
                <a:solidFill>
                  <a:srgbClr val="FF99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60" name="Rectangle 297"/>
              <p:cNvSpPr>
                <a:spLocks noChangeArrowheads="1"/>
              </p:cNvSpPr>
              <p:nvPr/>
            </p:nvSpPr>
            <p:spPr bwMode="auto">
              <a:xfrm>
                <a:off x="6907213" y="4006850"/>
                <a:ext cx="11318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PIB Base 08.II</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61" name="Freeform 298"/>
              <p:cNvSpPr>
                <a:spLocks/>
              </p:cNvSpPr>
              <p:nvPr/>
            </p:nvSpPr>
            <p:spPr bwMode="auto">
              <a:xfrm>
                <a:off x="6484938" y="4638675"/>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3333FF"/>
              </a:solidFill>
              <a:ln w="1" cap="flat">
                <a:solidFill>
                  <a:srgbClr val="3333FF"/>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64" name="Rectangle 301"/>
              <p:cNvSpPr>
                <a:spLocks noChangeArrowheads="1"/>
              </p:cNvSpPr>
              <p:nvPr/>
            </p:nvSpPr>
            <p:spPr bwMode="auto">
              <a:xfrm>
                <a:off x="6907213" y="4530725"/>
                <a:ext cx="12541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INPC Base 08.II</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9465" name="Freeform 302"/>
              <p:cNvSpPr>
                <a:spLocks/>
              </p:cNvSpPr>
              <p:nvPr/>
            </p:nvSpPr>
            <p:spPr bwMode="auto">
              <a:xfrm>
                <a:off x="6484938" y="5162550"/>
                <a:ext cx="398463" cy="31750"/>
              </a:xfrm>
              <a:custGeom>
                <a:avLst/>
                <a:gdLst>
                  <a:gd name="T0" fmla="*/ 56 w 1392"/>
                  <a:gd name="T1" fmla="*/ 0 h 112"/>
                  <a:gd name="T2" fmla="*/ 1336 w 1392"/>
                  <a:gd name="T3" fmla="*/ 0 h 112"/>
                  <a:gd name="T4" fmla="*/ 1392 w 1392"/>
                  <a:gd name="T5" fmla="*/ 56 h 112"/>
                  <a:gd name="T6" fmla="*/ 1336 w 1392"/>
                  <a:gd name="T7" fmla="*/ 112 h 112"/>
                  <a:gd name="T8" fmla="*/ 56 w 1392"/>
                  <a:gd name="T9" fmla="*/ 112 h 112"/>
                  <a:gd name="T10" fmla="*/ 0 w 1392"/>
                  <a:gd name="T11" fmla="*/ 56 h 112"/>
                  <a:gd name="T12" fmla="*/ 56 w 1392"/>
                  <a:gd name="T13" fmla="*/ 0 h 112"/>
                </a:gdLst>
                <a:ahLst/>
                <a:cxnLst>
                  <a:cxn ang="0">
                    <a:pos x="T0" y="T1"/>
                  </a:cxn>
                  <a:cxn ang="0">
                    <a:pos x="T2" y="T3"/>
                  </a:cxn>
                  <a:cxn ang="0">
                    <a:pos x="T4" y="T5"/>
                  </a:cxn>
                  <a:cxn ang="0">
                    <a:pos x="T6" y="T7"/>
                  </a:cxn>
                  <a:cxn ang="0">
                    <a:pos x="T8" y="T9"/>
                  </a:cxn>
                  <a:cxn ang="0">
                    <a:pos x="T10" y="T11"/>
                  </a:cxn>
                  <a:cxn ang="0">
                    <a:pos x="T12" y="T13"/>
                  </a:cxn>
                </a:cxnLst>
                <a:rect l="0" t="0" r="r" b="b"/>
                <a:pathLst>
                  <a:path w="1392" h="112">
                    <a:moveTo>
                      <a:pt x="56" y="0"/>
                    </a:moveTo>
                    <a:lnTo>
                      <a:pt x="1336" y="0"/>
                    </a:lnTo>
                    <a:cubicBezTo>
                      <a:pt x="1367" y="0"/>
                      <a:pt x="1392" y="26"/>
                      <a:pt x="1392" y="56"/>
                    </a:cubicBezTo>
                    <a:cubicBezTo>
                      <a:pt x="1392" y="87"/>
                      <a:pt x="1367" y="112"/>
                      <a:pt x="1336" y="112"/>
                    </a:cubicBezTo>
                    <a:lnTo>
                      <a:pt x="56" y="112"/>
                    </a:lnTo>
                    <a:cubicBezTo>
                      <a:pt x="26" y="112"/>
                      <a:pt x="0" y="87"/>
                      <a:pt x="0" y="56"/>
                    </a:cubicBezTo>
                    <a:cubicBezTo>
                      <a:pt x="0" y="26"/>
                      <a:pt x="26" y="0"/>
                      <a:pt x="56" y="0"/>
                    </a:cubicBezTo>
                    <a:close/>
                  </a:path>
                </a:pathLst>
              </a:custGeom>
              <a:solidFill>
                <a:srgbClr val="FF0000"/>
              </a:solidFill>
              <a:ln w="1"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66" name="Freeform 303"/>
              <p:cNvSpPr>
                <a:spLocks noEditPoints="1"/>
              </p:cNvSpPr>
              <p:nvPr/>
            </p:nvSpPr>
            <p:spPr bwMode="auto">
              <a:xfrm>
                <a:off x="6629400" y="5124450"/>
                <a:ext cx="109538" cy="107950"/>
              </a:xfrm>
              <a:custGeom>
                <a:avLst/>
                <a:gdLst>
                  <a:gd name="T0" fmla="*/ 61 w 69"/>
                  <a:gd name="T1" fmla="*/ 68 h 68"/>
                  <a:gd name="T2" fmla="*/ 0 w 69"/>
                  <a:gd name="T3" fmla="*/ 8 h 68"/>
                  <a:gd name="T4" fmla="*/ 8 w 69"/>
                  <a:gd name="T5" fmla="*/ 0 h 68"/>
                  <a:gd name="T6" fmla="*/ 69 w 69"/>
                  <a:gd name="T7" fmla="*/ 60 h 68"/>
                  <a:gd name="T8" fmla="*/ 61 w 69"/>
                  <a:gd name="T9" fmla="*/ 68 h 68"/>
                  <a:gd name="T10" fmla="*/ 0 w 69"/>
                  <a:gd name="T11" fmla="*/ 60 h 68"/>
                  <a:gd name="T12" fmla="*/ 61 w 69"/>
                  <a:gd name="T13" fmla="*/ 0 h 68"/>
                  <a:gd name="T14" fmla="*/ 69 w 69"/>
                  <a:gd name="T15" fmla="*/ 8 h 68"/>
                  <a:gd name="T16" fmla="*/ 8 w 69"/>
                  <a:gd name="T17" fmla="*/ 68 h 68"/>
                  <a:gd name="T18" fmla="*/ 0 w 69"/>
                  <a:gd name="T19" fmla="*/ 6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68">
                    <a:moveTo>
                      <a:pt x="61" y="68"/>
                    </a:moveTo>
                    <a:lnTo>
                      <a:pt x="0" y="8"/>
                    </a:lnTo>
                    <a:lnTo>
                      <a:pt x="8" y="0"/>
                    </a:lnTo>
                    <a:lnTo>
                      <a:pt x="69" y="60"/>
                    </a:lnTo>
                    <a:lnTo>
                      <a:pt x="61" y="68"/>
                    </a:lnTo>
                    <a:close/>
                    <a:moveTo>
                      <a:pt x="0" y="60"/>
                    </a:moveTo>
                    <a:lnTo>
                      <a:pt x="61" y="0"/>
                    </a:lnTo>
                    <a:lnTo>
                      <a:pt x="69" y="8"/>
                    </a:lnTo>
                    <a:lnTo>
                      <a:pt x="8" y="68"/>
                    </a:lnTo>
                    <a:lnTo>
                      <a:pt x="0" y="60"/>
                    </a:lnTo>
                    <a:close/>
                  </a:path>
                </a:pathLst>
              </a:custGeom>
              <a:solidFill>
                <a:srgbClr val="FF0000"/>
              </a:solidFill>
              <a:ln w="1"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s-MX"/>
              </a:p>
            </p:txBody>
          </p:sp>
          <p:sp>
            <p:nvSpPr>
              <p:cNvPr id="9467" name="Rectangle 304"/>
              <p:cNvSpPr>
                <a:spLocks noChangeArrowheads="1"/>
              </p:cNvSpPr>
              <p:nvPr/>
            </p:nvSpPr>
            <p:spPr bwMode="auto">
              <a:xfrm>
                <a:off x="6907213" y="5053013"/>
                <a:ext cx="1509713"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500" b="0" i="0" u="none" strike="noStrike" cap="none" normalizeH="0" baseline="0" smtClean="0">
                    <a:ln>
                      <a:noFill/>
                    </a:ln>
                    <a:solidFill>
                      <a:srgbClr val="000000"/>
                    </a:solidFill>
                    <a:effectLst/>
                    <a:latin typeface="Calibri" pitchFamily="34" charset="0"/>
                    <a:cs typeface="Arial" pitchFamily="34" charset="0"/>
                  </a:rPr>
                  <a:t>Pobreza Base 08.II</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grpSp>
      </p:grpSp>
      <p:sp>
        <p:nvSpPr>
          <p:cNvPr id="3" name="2 CuadroTexto"/>
          <p:cNvSpPr txBox="1"/>
          <p:nvPr/>
        </p:nvSpPr>
        <p:spPr>
          <a:xfrm>
            <a:off x="1619672" y="6001543"/>
            <a:ext cx="4344194" cy="307777"/>
          </a:xfrm>
          <a:prstGeom prst="rect">
            <a:avLst/>
          </a:prstGeom>
          <a:noFill/>
        </p:spPr>
        <p:txBody>
          <a:bodyPr wrap="square" rtlCol="0">
            <a:spAutoFit/>
          </a:bodyPr>
          <a:lstStyle/>
          <a:p>
            <a:pPr algn="ctr"/>
            <a:r>
              <a:rPr lang="es-MX" sz="1400" dirty="0" smtClean="0"/>
              <a:t>Trimestres después de la crisis</a:t>
            </a:r>
            <a:endParaRPr lang="es-MX" sz="1400" dirty="0"/>
          </a:p>
        </p:txBody>
      </p:sp>
    </p:spTree>
    <p:extLst>
      <p:ext uri="{BB962C8B-B14F-4D97-AF65-F5344CB8AC3E}">
        <p14:creationId xmlns:p14="http://schemas.microsoft.com/office/powerpoint/2010/main" val="309055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4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4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4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9473"/>
                                        </p:tgtEl>
                                      </p:cBhvr>
                                    </p:animEffect>
                                    <p:set>
                                      <p:cBhvr>
                                        <p:cTn id="31" dur="1" fill="hold">
                                          <p:stCondLst>
                                            <p:cond delay="499"/>
                                          </p:stCondLst>
                                        </p:cTn>
                                        <p:tgtEl>
                                          <p:spTgt spid="9473"/>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9478"/>
                                        </p:tgtEl>
                                      </p:cBhvr>
                                    </p:animEffect>
                                    <p:set>
                                      <p:cBhvr>
                                        <p:cTn id="34" dur="1" fill="hold">
                                          <p:stCondLst>
                                            <p:cond delay="499"/>
                                          </p:stCondLst>
                                        </p:cTn>
                                        <p:tgtEl>
                                          <p:spTgt spid="94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171400"/>
            <a:ext cx="8229600" cy="1143000"/>
          </a:xfrm>
        </p:spPr>
        <p:txBody>
          <a:bodyPr/>
          <a:lstStyle/>
          <a:p>
            <a:pPr algn="l"/>
            <a:r>
              <a:rPr lang="es-MX" dirty="0"/>
              <a:t>Í</a:t>
            </a:r>
            <a:r>
              <a:rPr lang="es-MX" dirty="0" smtClean="0"/>
              <a:t>ndice</a:t>
            </a:r>
            <a:endParaRPr lang="es-MX" dirty="0"/>
          </a:p>
        </p:txBody>
      </p:sp>
      <p:sp>
        <p:nvSpPr>
          <p:cNvPr id="3" name="2 Marcador de contenido"/>
          <p:cNvSpPr>
            <a:spLocks noGrp="1"/>
          </p:cNvSpPr>
          <p:nvPr>
            <p:ph idx="4294967295"/>
          </p:nvPr>
        </p:nvSpPr>
        <p:spPr>
          <a:xfrm>
            <a:off x="395536" y="980728"/>
            <a:ext cx="7920880" cy="5760640"/>
          </a:xfrm>
        </p:spPr>
        <p:txBody>
          <a:bodyPr>
            <a:normAutofit/>
          </a:bodyPr>
          <a:lstStyle/>
          <a:p>
            <a:pPr marL="0" indent="0">
              <a:lnSpc>
                <a:spcPct val="160000"/>
              </a:lnSpc>
              <a:buNone/>
            </a:pPr>
            <a:r>
              <a:rPr lang="es-MX" b="1" dirty="0" smtClean="0">
                <a:solidFill>
                  <a:schemeClr val="bg1">
                    <a:lumMod val="75000"/>
                  </a:schemeClr>
                </a:solidFill>
              </a:rPr>
              <a:t>Introducción</a:t>
            </a:r>
          </a:p>
          <a:p>
            <a:pPr marL="0" indent="0">
              <a:lnSpc>
                <a:spcPct val="160000"/>
              </a:lnSpc>
              <a:buNone/>
            </a:pPr>
            <a:r>
              <a:rPr lang="es-MX" b="1" dirty="0" smtClean="0">
                <a:solidFill>
                  <a:schemeClr val="bg1">
                    <a:lumMod val="75000"/>
                  </a:schemeClr>
                </a:solidFill>
              </a:rPr>
              <a:t>Descripción de los datos y análisis descriptivo</a:t>
            </a:r>
            <a:endParaRPr lang="es-MX" b="1" dirty="0">
              <a:solidFill>
                <a:schemeClr val="bg1">
                  <a:lumMod val="75000"/>
                </a:schemeClr>
              </a:solidFill>
            </a:endParaRPr>
          </a:p>
          <a:p>
            <a:pPr marL="0" indent="0">
              <a:lnSpc>
                <a:spcPct val="160000"/>
              </a:lnSpc>
              <a:buNone/>
            </a:pPr>
            <a:r>
              <a:rPr lang="es-MX" b="1" dirty="0" smtClean="0"/>
              <a:t>Modelo econométrico</a:t>
            </a:r>
          </a:p>
          <a:p>
            <a:pPr marL="0" indent="0">
              <a:lnSpc>
                <a:spcPct val="160000"/>
              </a:lnSpc>
              <a:buNone/>
            </a:pPr>
            <a:r>
              <a:rPr lang="es-MX" b="1" dirty="0" smtClean="0">
                <a:solidFill>
                  <a:schemeClr val="bg1">
                    <a:lumMod val="75000"/>
                  </a:schemeClr>
                </a:solidFill>
              </a:rPr>
              <a:t>Resultados </a:t>
            </a:r>
          </a:p>
          <a:p>
            <a:pPr marL="0" indent="0">
              <a:lnSpc>
                <a:spcPct val="160000"/>
              </a:lnSpc>
              <a:buNone/>
            </a:pPr>
            <a:r>
              <a:rPr lang="es-MX" b="1" dirty="0" smtClean="0">
                <a:solidFill>
                  <a:schemeClr val="bg1">
                    <a:lumMod val="75000"/>
                  </a:schemeClr>
                </a:solidFill>
              </a:rPr>
              <a:t>Conclusiones</a:t>
            </a:r>
            <a:endParaRPr lang="es-MX" b="1" dirty="0">
              <a:solidFill>
                <a:schemeClr val="bg1">
                  <a:lumMod val="75000"/>
                </a:schemeClr>
              </a:solidFill>
            </a:endParaRPr>
          </a:p>
        </p:txBody>
      </p:sp>
      <p:sp>
        <p:nvSpPr>
          <p:cNvPr id="4" name="3 Rectángulo"/>
          <p:cNvSpPr/>
          <p:nvPr/>
        </p:nvSpPr>
        <p:spPr>
          <a:xfrm>
            <a:off x="8244408" y="0"/>
            <a:ext cx="899592"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11</a:t>
            </a:fld>
            <a:endParaRPr lang="es-MX"/>
          </a:p>
        </p:txBody>
      </p:sp>
    </p:spTree>
    <p:extLst>
      <p:ext uri="{BB962C8B-B14F-4D97-AF65-F5344CB8AC3E}">
        <p14:creationId xmlns:p14="http://schemas.microsoft.com/office/powerpoint/2010/main" val="3472734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71400"/>
            <a:ext cx="9144000" cy="1143000"/>
          </a:xfrm>
        </p:spPr>
        <p:txBody>
          <a:bodyPr>
            <a:noAutofit/>
          </a:bodyPr>
          <a:lstStyle/>
          <a:p>
            <a:pPr algn="l"/>
            <a:r>
              <a:rPr lang="es-MX" sz="3000" dirty="0" smtClean="0"/>
              <a:t>Modelo econométrico</a:t>
            </a:r>
            <a:endParaRPr lang="es-MX" sz="3000" dirty="0"/>
          </a:p>
        </p:txBody>
      </p:sp>
      <p:sp>
        <p:nvSpPr>
          <p:cNvPr id="3" name="2 Marcador de contenido"/>
          <p:cNvSpPr>
            <a:spLocks noGrp="1"/>
          </p:cNvSpPr>
          <p:nvPr>
            <p:ph idx="1"/>
          </p:nvPr>
        </p:nvSpPr>
        <p:spPr>
          <a:xfrm>
            <a:off x="251520" y="980728"/>
            <a:ext cx="8640960" cy="5976664"/>
          </a:xfrm>
        </p:spPr>
        <p:txBody>
          <a:bodyPr>
            <a:normAutofit fontScale="92500"/>
          </a:bodyPr>
          <a:lstStyle/>
          <a:p>
            <a:pPr algn="just">
              <a:spcBef>
                <a:spcPts val="600"/>
              </a:spcBef>
              <a:spcAft>
                <a:spcPts val="600"/>
              </a:spcAft>
            </a:pPr>
            <a:r>
              <a:rPr lang="es-MX" sz="2400" dirty="0"/>
              <a:t>Esta estrategia de identificación se ha utilizado en otros trabajos que buscan analizar los efectos de la inflación sobre la </a:t>
            </a:r>
            <a:r>
              <a:rPr lang="es-MX" sz="2400" dirty="0" smtClean="0"/>
              <a:t>pobreza, </a:t>
            </a:r>
            <a:r>
              <a:rPr lang="es-MX" sz="2400" dirty="0"/>
              <a:t>ver por ejemplo Ferreira et al. (2011) y </a:t>
            </a:r>
            <a:r>
              <a:rPr lang="es-MX" sz="2400" dirty="0" err="1"/>
              <a:t>Ravallion</a:t>
            </a:r>
            <a:r>
              <a:rPr lang="es-MX" sz="2400" dirty="0"/>
              <a:t> y </a:t>
            </a:r>
            <a:r>
              <a:rPr lang="es-MX" sz="2400" dirty="0" err="1"/>
              <a:t>Datt</a:t>
            </a:r>
            <a:r>
              <a:rPr lang="es-MX" sz="2400" dirty="0"/>
              <a:t>, (1996</a:t>
            </a:r>
            <a:r>
              <a:rPr lang="es-MX" sz="2400" dirty="0" smtClean="0"/>
              <a:t>).</a:t>
            </a:r>
          </a:p>
          <a:p>
            <a:pPr algn="just">
              <a:spcBef>
                <a:spcPts val="600"/>
              </a:spcBef>
              <a:spcAft>
                <a:spcPts val="600"/>
              </a:spcAft>
            </a:pPr>
            <a:r>
              <a:rPr lang="es-MX" sz="2400" dirty="0" smtClean="0"/>
              <a:t>La presencia de heterogeneidad </a:t>
            </a:r>
            <a:r>
              <a:rPr lang="es-MX" sz="2400" dirty="0"/>
              <a:t>observada y no observada que no cambie en el tiempo entre las ciudades y que afecte las variables de </a:t>
            </a:r>
            <a:r>
              <a:rPr lang="es-MX" sz="2400" dirty="0" smtClean="0"/>
              <a:t>interés puede sesgar los resultados.</a:t>
            </a:r>
            <a:r>
              <a:rPr lang="es-MX" sz="2400" dirty="0"/>
              <a:t> </a:t>
            </a:r>
            <a:r>
              <a:rPr lang="es-MX" sz="2400" dirty="0" smtClean="0"/>
              <a:t>En consecuencia, para la estimación del modelo se emplea una regresión con datos panel de efectos fijos.</a:t>
            </a:r>
          </a:p>
          <a:p>
            <a:pPr algn="just">
              <a:spcBef>
                <a:spcPts val="600"/>
              </a:spcBef>
              <a:spcAft>
                <a:spcPts val="600"/>
              </a:spcAft>
            </a:pPr>
            <a:r>
              <a:rPr lang="es-MX" sz="2400" dirty="0"/>
              <a:t>E</a:t>
            </a:r>
            <a:r>
              <a:rPr lang="es-MX" sz="2400" dirty="0" smtClean="0"/>
              <a:t>n </a:t>
            </a:r>
            <a:r>
              <a:rPr lang="es-MX" sz="2400" dirty="0"/>
              <a:t>las estadísticas descriptivas, durante el período de estudio, México atravesó por etapas en las que se registraron aumentos muy fuertes de la inflación en los que se observa una clara correlación positiva entre inflación y pobreza seguido por </a:t>
            </a:r>
            <a:r>
              <a:rPr lang="es-MX" sz="2400" dirty="0" smtClean="0"/>
              <a:t>períodos </a:t>
            </a:r>
            <a:r>
              <a:rPr lang="es-MX" sz="2400" dirty="0"/>
              <a:t>de inflación estable y baja en los que no se aprecia una relación clara entre inflación y pobreza. </a:t>
            </a:r>
            <a:endParaRPr lang="es-MX" sz="2400" dirty="0" smtClean="0"/>
          </a:p>
          <a:p>
            <a:pPr algn="just">
              <a:spcBef>
                <a:spcPts val="600"/>
              </a:spcBef>
              <a:spcAft>
                <a:spcPts val="600"/>
              </a:spcAft>
            </a:pPr>
            <a:r>
              <a:rPr lang="es-MX" sz="2400" dirty="0" smtClean="0"/>
              <a:t>Esto </a:t>
            </a:r>
            <a:r>
              <a:rPr lang="es-MX" sz="2400" dirty="0"/>
              <a:t>podría sugerir una relación no lineal entre las variables de interés, por lo que se </a:t>
            </a:r>
            <a:r>
              <a:rPr lang="es-MX" sz="2400" dirty="0" smtClean="0"/>
              <a:t>estiman especificaciones </a:t>
            </a:r>
            <a:r>
              <a:rPr lang="es-MX" sz="2400" dirty="0"/>
              <a:t>lineales y </a:t>
            </a:r>
            <a:r>
              <a:rPr lang="es-MX" sz="2400" dirty="0" smtClean="0"/>
              <a:t>no lineales</a:t>
            </a:r>
            <a:r>
              <a:rPr lang="es-MX" sz="2400" dirty="0"/>
              <a:t>. </a:t>
            </a:r>
            <a:endParaRPr lang="es-MX" sz="2400" dirty="0" smtClean="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12</a:t>
            </a:fld>
            <a:endParaRPr lang="es-MX"/>
          </a:p>
        </p:txBody>
      </p:sp>
    </p:spTree>
    <p:extLst>
      <p:ext uri="{BB962C8B-B14F-4D97-AF65-F5344CB8AC3E}">
        <p14:creationId xmlns:p14="http://schemas.microsoft.com/office/powerpoint/2010/main" val="3495649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71400"/>
            <a:ext cx="9144000" cy="1143000"/>
          </a:xfrm>
        </p:spPr>
        <p:txBody>
          <a:bodyPr>
            <a:noAutofit/>
          </a:bodyPr>
          <a:lstStyle/>
          <a:p>
            <a:pPr algn="l"/>
            <a:r>
              <a:rPr lang="es-MX" sz="3000" dirty="0" smtClean="0"/>
              <a:t>Modelo econométrico</a:t>
            </a:r>
            <a:endParaRPr lang="es-MX" sz="3000"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251520" y="980728"/>
                <a:ext cx="8892480" cy="5544616"/>
              </a:xfrm>
            </p:spPr>
            <p:txBody>
              <a:bodyPr>
                <a:normAutofit/>
              </a:bodyPr>
              <a:lstStyle/>
              <a:p>
                <a:pPr marL="0" indent="0" algn="just">
                  <a:spcBef>
                    <a:spcPts val="600"/>
                  </a:spcBef>
                  <a:spcAft>
                    <a:spcPts val="600"/>
                  </a:spcAft>
                  <a:buNone/>
                </a:pPr>
                <a14:m>
                  <m:oMathPara xmlns:m="http://schemas.openxmlformats.org/officeDocument/2006/math">
                    <m:oMathParaPr>
                      <m:jc m:val="centerGroup"/>
                    </m:oMathParaPr>
                    <m:oMath xmlns:m="http://schemas.openxmlformats.org/officeDocument/2006/math">
                      <m:r>
                        <m:rPr>
                          <m:sty m:val="p"/>
                        </m:rPr>
                        <a:rPr lang="es-MX" sz="2400" smtClean="0">
                          <a:latin typeface="Cambria Math"/>
                        </a:rPr>
                        <m:t>Δln</m:t>
                      </m:r>
                      <m:sSub>
                        <m:sSubPr>
                          <m:ctrlPr>
                            <a:rPr lang="es-MX" sz="2400" i="1">
                              <a:latin typeface="Cambria Math"/>
                            </a:rPr>
                          </m:ctrlPr>
                        </m:sSubPr>
                        <m:e>
                          <m:r>
                            <m:rPr>
                              <m:sty m:val="p"/>
                            </m:rPr>
                            <a:rPr lang="es-MX" sz="2400">
                              <a:latin typeface="Cambria Math"/>
                            </a:rPr>
                            <m:t>P</m:t>
                          </m:r>
                        </m:e>
                        <m:sub>
                          <m:r>
                            <m:rPr>
                              <m:sty m:val="p"/>
                            </m:rPr>
                            <a:rPr lang="es-MX" sz="2400">
                              <a:latin typeface="Cambria Math"/>
                            </a:rPr>
                            <m:t>it</m:t>
                          </m:r>
                        </m:sub>
                      </m:sSub>
                      <m:r>
                        <a:rPr lang="es-MX" sz="2400">
                          <a:latin typeface="Cambria Math"/>
                        </a:rPr>
                        <m:t>=</m:t>
                      </m:r>
                      <m:sSub>
                        <m:sSubPr>
                          <m:ctrlPr>
                            <a:rPr lang="es-MX" sz="2400" i="1">
                              <a:latin typeface="Cambria Math"/>
                            </a:rPr>
                          </m:ctrlPr>
                        </m:sSubPr>
                        <m:e>
                          <m:r>
                            <m:rPr>
                              <m:sty m:val="p"/>
                            </m:rPr>
                            <a:rPr lang="es-MX" sz="2400" b="0" i="0" smtClean="0">
                              <a:latin typeface="Cambria Math"/>
                            </a:rPr>
                            <m:t>c</m:t>
                          </m:r>
                          <m:r>
                            <a:rPr lang="es-MX" sz="2400" b="0" i="0" smtClean="0">
                              <a:latin typeface="Cambria Math"/>
                            </a:rPr>
                            <m:t>+</m:t>
                          </m:r>
                          <m:r>
                            <m:rPr>
                              <m:sty m:val="p"/>
                            </m:rPr>
                            <a:rPr lang="es-MX" sz="2400">
                              <a:latin typeface="Cambria Math"/>
                            </a:rPr>
                            <m:t>γ</m:t>
                          </m:r>
                        </m:e>
                        <m:sub>
                          <m:r>
                            <a:rPr lang="es-MX" sz="2400" b="0" i="0" smtClean="0">
                              <a:latin typeface="Cambria Math"/>
                            </a:rPr>
                            <m:t>1</m:t>
                          </m:r>
                        </m:sub>
                      </m:sSub>
                      <m:r>
                        <m:rPr>
                          <m:sty m:val="p"/>
                        </m:rPr>
                        <a:rPr lang="es-MX" sz="2400">
                          <a:latin typeface="Cambria Math"/>
                        </a:rPr>
                        <m:t>Δln</m:t>
                      </m:r>
                      <m:sSub>
                        <m:sSubPr>
                          <m:ctrlPr>
                            <a:rPr lang="es-MX" sz="2400" i="1">
                              <a:latin typeface="Cambria Math"/>
                            </a:rPr>
                          </m:ctrlPr>
                        </m:sSubPr>
                        <m:e>
                          <m:r>
                            <m:rPr>
                              <m:sty m:val="p"/>
                            </m:rPr>
                            <a:rPr lang="es-MX" sz="2400">
                              <a:latin typeface="Cambria Math"/>
                            </a:rPr>
                            <m:t>INPC</m:t>
                          </m:r>
                        </m:e>
                        <m:sub>
                          <m:r>
                            <a:rPr lang="es-MX" sz="2400" b="0" i="1" smtClean="0">
                              <a:latin typeface="Cambria Math"/>
                            </a:rPr>
                            <m:t>𝑖</m:t>
                          </m:r>
                          <m:r>
                            <m:rPr>
                              <m:sty m:val="p"/>
                            </m:rPr>
                            <a:rPr lang="es-MX" sz="2400">
                              <a:latin typeface="Cambria Math"/>
                            </a:rPr>
                            <m:t>t</m:t>
                          </m:r>
                        </m:sub>
                      </m:sSub>
                      <m:r>
                        <a:rPr lang="es-MX" sz="2400" b="0" i="0" smtClean="0">
                          <a:latin typeface="Cambria Math"/>
                        </a:rPr>
                        <m:t>+</m:t>
                      </m:r>
                      <m:sSub>
                        <m:sSubPr>
                          <m:ctrlPr>
                            <a:rPr lang="es-MX" sz="2400" i="1">
                              <a:latin typeface="Cambria Math"/>
                            </a:rPr>
                          </m:ctrlPr>
                        </m:sSubPr>
                        <m:e>
                          <m:r>
                            <m:rPr>
                              <m:sty m:val="p"/>
                            </m:rPr>
                            <a:rPr lang="es-MX" sz="2400">
                              <a:latin typeface="Cambria Math"/>
                            </a:rPr>
                            <m:t>γ</m:t>
                          </m:r>
                        </m:e>
                        <m:sub>
                          <m:r>
                            <a:rPr lang="es-MX" sz="2400" b="0" i="0" smtClean="0">
                              <a:latin typeface="Cambria Math"/>
                            </a:rPr>
                            <m:t>2</m:t>
                          </m:r>
                        </m:sub>
                      </m:sSub>
                      <m:r>
                        <m:rPr>
                          <m:sty m:val="p"/>
                        </m:rPr>
                        <a:rPr lang="es-MX" sz="2400" smtClean="0">
                          <a:latin typeface="Cambria Math"/>
                        </a:rPr>
                        <m:t>Δln</m:t>
                      </m:r>
                      <m:sSub>
                        <m:sSubPr>
                          <m:ctrlPr>
                            <a:rPr lang="es-MX" sz="2400" i="1">
                              <a:latin typeface="Cambria Math"/>
                            </a:rPr>
                          </m:ctrlPr>
                        </m:sSubPr>
                        <m:e>
                          <m:sSup>
                            <m:sSupPr>
                              <m:ctrlPr>
                                <a:rPr lang="es-MX" sz="2400" i="1" smtClean="0">
                                  <a:latin typeface="Cambria Math"/>
                                </a:rPr>
                              </m:ctrlPr>
                            </m:sSupPr>
                            <m:e>
                              <m:r>
                                <m:rPr>
                                  <m:sty m:val="p"/>
                                </m:rPr>
                                <a:rPr lang="es-MX" sz="2400">
                                  <a:latin typeface="Cambria Math"/>
                                </a:rPr>
                                <m:t>INPC</m:t>
                              </m:r>
                            </m:e>
                            <m:sup>
                              <m:r>
                                <a:rPr lang="es-MX" sz="2400" b="0" i="1" smtClean="0">
                                  <a:latin typeface="Cambria Math"/>
                                </a:rPr>
                                <m:t>2</m:t>
                              </m:r>
                            </m:sup>
                          </m:sSup>
                        </m:e>
                        <m:sub>
                          <m:r>
                            <a:rPr lang="es-MX" sz="2400" i="1">
                              <a:latin typeface="Cambria Math"/>
                            </a:rPr>
                            <m:t>𝑖</m:t>
                          </m:r>
                          <m:r>
                            <m:rPr>
                              <m:sty m:val="p"/>
                            </m:rPr>
                            <a:rPr lang="es-MX" sz="2400">
                              <a:latin typeface="Cambria Math"/>
                            </a:rPr>
                            <m:t>t</m:t>
                          </m:r>
                        </m:sub>
                      </m:sSub>
                      <m:r>
                        <a:rPr lang="es-MX" sz="2400">
                          <a:latin typeface="Cambria Math"/>
                        </a:rPr>
                        <m:t>+</m:t>
                      </m:r>
                      <m:sSub>
                        <m:sSubPr>
                          <m:ctrlPr>
                            <a:rPr lang="es-MX" sz="2400" i="1">
                              <a:latin typeface="Cambria Math"/>
                            </a:rPr>
                          </m:ctrlPr>
                        </m:sSubPr>
                        <m:e>
                          <m:r>
                            <m:rPr>
                              <m:sty m:val="p"/>
                            </m:rPr>
                            <a:rPr lang="es-MX" sz="2400">
                              <a:latin typeface="Cambria Math"/>
                            </a:rPr>
                            <m:t>γ</m:t>
                          </m:r>
                        </m:e>
                        <m:sub>
                          <m:r>
                            <a:rPr lang="es-MX" sz="2400" b="0" i="0" smtClean="0">
                              <a:latin typeface="Cambria Math"/>
                            </a:rPr>
                            <m:t>3</m:t>
                          </m:r>
                        </m:sub>
                      </m:sSub>
                      <m:r>
                        <m:rPr>
                          <m:sty m:val="p"/>
                        </m:rPr>
                        <a:rPr lang="es-MX" sz="2400">
                          <a:latin typeface="Cambria Math"/>
                        </a:rPr>
                        <m:t>Δln</m:t>
                      </m:r>
                      <m:sSub>
                        <m:sSubPr>
                          <m:ctrlPr>
                            <a:rPr lang="es-MX" sz="2400" i="1">
                              <a:latin typeface="Cambria Math"/>
                            </a:rPr>
                          </m:ctrlPr>
                        </m:sSubPr>
                        <m:e>
                          <m:r>
                            <m:rPr>
                              <m:sty m:val="p"/>
                            </m:rPr>
                            <a:rPr lang="es-MX" sz="2400" b="0" i="0" smtClean="0">
                              <a:latin typeface="Cambria Math"/>
                            </a:rPr>
                            <m:t>PIB</m:t>
                          </m:r>
                        </m:e>
                        <m:sub>
                          <m:r>
                            <m:rPr>
                              <m:sty m:val="p"/>
                            </m:rPr>
                            <a:rPr lang="es-MX" sz="2400">
                              <a:latin typeface="Cambria Math"/>
                            </a:rPr>
                            <m:t>it</m:t>
                          </m:r>
                        </m:sub>
                      </m:sSub>
                      <m:r>
                        <a:rPr lang="es-MX" sz="2400">
                          <a:latin typeface="Cambria Math"/>
                        </a:rPr>
                        <m:t>+</m:t>
                      </m:r>
                      <m:sSub>
                        <m:sSubPr>
                          <m:ctrlPr>
                            <a:rPr lang="es-MX" sz="2400" i="1">
                              <a:latin typeface="Cambria Math"/>
                            </a:rPr>
                          </m:ctrlPr>
                        </m:sSubPr>
                        <m:e>
                          <m:sSub>
                            <m:sSubPr>
                              <m:ctrlPr>
                                <a:rPr lang="es-MX" sz="2400" i="1">
                                  <a:latin typeface="Cambria Math"/>
                                </a:rPr>
                              </m:ctrlPr>
                            </m:sSubPr>
                            <m:e>
                              <m:r>
                                <m:rPr>
                                  <m:sty m:val="p"/>
                                </m:rPr>
                                <a:rPr lang="es-MX" sz="2400">
                                  <a:latin typeface="Cambria Math"/>
                                </a:rPr>
                                <m:t>γ</m:t>
                              </m:r>
                            </m:e>
                            <m:sub>
                              <m:r>
                                <a:rPr lang="es-MX" sz="2400" b="0" i="0" smtClean="0">
                                  <a:latin typeface="Cambria Math"/>
                                </a:rPr>
                                <m:t>4</m:t>
                              </m:r>
                            </m:sub>
                          </m:sSub>
                          <m:r>
                            <m:rPr>
                              <m:sty m:val="p"/>
                            </m:rPr>
                            <a:rPr lang="es-MX" sz="2400">
                              <a:latin typeface="Cambria Math"/>
                            </a:rPr>
                            <m:t>ttrend</m:t>
                          </m:r>
                        </m:e>
                        <m:sub>
                          <m:r>
                            <m:rPr>
                              <m:sty m:val="p"/>
                            </m:rPr>
                            <a:rPr lang="es-MX" sz="2400">
                              <a:latin typeface="Cambria Math"/>
                            </a:rPr>
                            <m:t>i</m:t>
                          </m:r>
                        </m:sub>
                      </m:sSub>
                      <m:r>
                        <a:rPr lang="es-MX" sz="2400">
                          <a:latin typeface="Cambria Math"/>
                        </a:rPr>
                        <m:t>+</m:t>
                      </m:r>
                      <m:sSub>
                        <m:sSubPr>
                          <m:ctrlPr>
                            <a:rPr lang="es-MX" sz="2400" i="1">
                              <a:latin typeface="Cambria Math"/>
                            </a:rPr>
                          </m:ctrlPr>
                        </m:sSubPr>
                        <m:e>
                          <m:sSub>
                            <m:sSubPr>
                              <m:ctrlPr>
                                <a:rPr lang="es-MX" sz="2400" i="1">
                                  <a:latin typeface="Cambria Math"/>
                                </a:rPr>
                              </m:ctrlPr>
                            </m:sSubPr>
                            <m:e>
                              <m:r>
                                <a:rPr lang="es-MX" sz="2400" i="1">
                                  <a:latin typeface="Cambria Math"/>
                                </a:rPr>
                                <m:t>𝜋</m:t>
                              </m:r>
                            </m:e>
                            <m:sub>
                              <m:r>
                                <a:rPr lang="es-MX" sz="2400" i="1">
                                  <a:latin typeface="Cambria Math"/>
                                </a:rPr>
                                <m:t>𝑖</m:t>
                              </m:r>
                            </m:sub>
                          </m:sSub>
                          <m:r>
                            <a:rPr lang="es-MX" sz="2400">
                              <a:latin typeface="Cambria Math"/>
                            </a:rPr>
                            <m:t>+</m:t>
                          </m:r>
                          <m:r>
                            <m:rPr>
                              <m:sty m:val="p"/>
                            </m:rPr>
                            <a:rPr lang="es-MX" sz="2400">
                              <a:latin typeface="Cambria Math"/>
                            </a:rPr>
                            <m:t>u</m:t>
                          </m:r>
                        </m:e>
                        <m:sub>
                          <m:r>
                            <m:rPr>
                              <m:sty m:val="p"/>
                            </m:rPr>
                            <a:rPr lang="es-MX" sz="2400">
                              <a:latin typeface="Cambria Math"/>
                            </a:rPr>
                            <m:t>it</m:t>
                          </m:r>
                        </m:sub>
                      </m:sSub>
                      <m:r>
                        <a:rPr lang="es-MX" sz="2400" b="0" i="0" smtClean="0">
                          <a:latin typeface="Cambria Math"/>
                          <a:ea typeface="Cambria Math"/>
                        </a:rPr>
                        <m:t>,</m:t>
                      </m:r>
                    </m:oMath>
                  </m:oMathPara>
                </a14:m>
                <a:endParaRPr lang="es-MX" sz="2400" b="0" dirty="0" smtClean="0">
                  <a:ea typeface="Cambria Math"/>
                </a:endParaRPr>
              </a:p>
              <a:p>
                <a:pPr marL="0" indent="0" algn="just">
                  <a:spcBef>
                    <a:spcPts val="600"/>
                  </a:spcBef>
                  <a:spcAft>
                    <a:spcPts val="600"/>
                  </a:spcAft>
                  <a:buNone/>
                </a:pPr>
                <a:r>
                  <a:rPr lang="es-MX" sz="2400" dirty="0" smtClean="0"/>
                  <a:t>donde:</a:t>
                </a:r>
              </a:p>
              <a:p>
                <a:pPr marL="0" indent="0" algn="just">
                  <a:spcBef>
                    <a:spcPts val="600"/>
                  </a:spcBef>
                  <a:spcAft>
                    <a:spcPts val="600"/>
                  </a:spcAft>
                  <a:buNone/>
                </a:pPr>
                <a:r>
                  <a:rPr lang="es-MX" sz="2400" i="1" dirty="0" smtClean="0">
                    <a:latin typeface="Cambria Math"/>
                    <a:ea typeface="Cambria Math"/>
                  </a:rPr>
                  <a:t>i t </a:t>
                </a:r>
                <a:r>
                  <a:rPr lang="es-MX" sz="2400" dirty="0" smtClean="0"/>
                  <a:t>	es ciudad y tiempo, respectivamente;</a:t>
                </a:r>
              </a:p>
              <a:p>
                <a:pPr marL="0" indent="0" algn="just">
                  <a:spcBef>
                    <a:spcPts val="600"/>
                  </a:spcBef>
                  <a:spcAft>
                    <a:spcPts val="600"/>
                  </a:spcAft>
                  <a:buNone/>
                </a:pPr>
                <a14:m>
                  <m:oMath xmlns:m="http://schemas.openxmlformats.org/officeDocument/2006/math">
                    <m:sSub>
                      <m:sSubPr>
                        <m:ctrlPr>
                          <a:rPr lang="es-MX" sz="2400" i="1" smtClean="0">
                            <a:latin typeface="Cambria Math"/>
                            <a:ea typeface="Cambria Math"/>
                          </a:rPr>
                        </m:ctrlPr>
                      </m:sSubPr>
                      <m:e>
                        <m:r>
                          <a:rPr lang="es-MX" sz="2400" i="1">
                            <a:latin typeface="Cambria Math"/>
                            <a:ea typeface="Cambria Math"/>
                          </a:rPr>
                          <m:t>𝑃</m:t>
                        </m:r>
                      </m:e>
                      <m:sub>
                        <m:r>
                          <a:rPr lang="es-MX" sz="2400" i="1">
                            <a:latin typeface="Cambria Math"/>
                            <a:ea typeface="Cambria Math"/>
                          </a:rPr>
                          <m:t>𝑖𝑡</m:t>
                        </m:r>
                      </m:sub>
                    </m:sSub>
                  </m:oMath>
                </a14:m>
                <a:r>
                  <a:rPr lang="es-MX" sz="2400" i="1" dirty="0" smtClean="0">
                    <a:latin typeface="Cambria Math"/>
                    <a:ea typeface="Cambria Math"/>
                  </a:rPr>
                  <a:t>	</a:t>
                </a:r>
                <a:r>
                  <a:rPr lang="es-MX" sz="2400" dirty="0" smtClean="0"/>
                  <a:t>es una de las dos medidas de pobreza;</a:t>
                </a:r>
              </a:p>
              <a:p>
                <a:pPr marL="0" indent="0" algn="just">
                  <a:spcBef>
                    <a:spcPts val="600"/>
                  </a:spcBef>
                  <a:spcAft>
                    <a:spcPts val="600"/>
                  </a:spcAft>
                  <a:buNone/>
                </a:pPr>
                <a14:m>
                  <m:oMath xmlns:m="http://schemas.openxmlformats.org/officeDocument/2006/math">
                    <m:sSub>
                      <m:sSubPr>
                        <m:ctrlPr>
                          <a:rPr lang="es-MX" sz="2400" i="1">
                            <a:latin typeface="Cambria Math"/>
                            <a:ea typeface="Cambria Math"/>
                          </a:rPr>
                        </m:ctrlPr>
                      </m:sSubPr>
                      <m:e>
                        <m:r>
                          <a:rPr lang="es-MX" sz="2400" i="1">
                            <a:latin typeface="Cambria Math"/>
                            <a:ea typeface="Cambria Math"/>
                          </a:rPr>
                          <m:t>𝐼𝑁𝑃𝐶</m:t>
                        </m:r>
                      </m:e>
                      <m:sub>
                        <m:r>
                          <a:rPr lang="es-MX" sz="2400" i="1">
                            <a:latin typeface="Cambria Math"/>
                            <a:ea typeface="Cambria Math"/>
                          </a:rPr>
                          <m:t>𝑖𝑡</m:t>
                        </m:r>
                      </m:sub>
                    </m:sSub>
                  </m:oMath>
                </a14:m>
                <a:r>
                  <a:rPr lang="es-MX" sz="2400" dirty="0"/>
                  <a:t>	es el índice de precios al consumidor en la ciudad </a:t>
                </a:r>
                <a:r>
                  <a:rPr lang="es-MX" sz="2400" i="1" dirty="0"/>
                  <a:t>i</a:t>
                </a:r>
                <a:r>
                  <a:rPr lang="es-MX" sz="2400" dirty="0"/>
                  <a:t>;</a:t>
                </a:r>
              </a:p>
              <a:p>
                <a:pPr marL="0" indent="0" algn="just">
                  <a:spcBef>
                    <a:spcPts val="600"/>
                  </a:spcBef>
                  <a:spcAft>
                    <a:spcPts val="600"/>
                  </a:spcAft>
                  <a:buNone/>
                </a:pPr>
                <a14:m>
                  <m:oMath xmlns:m="http://schemas.openxmlformats.org/officeDocument/2006/math">
                    <m:sSubSup>
                      <m:sSubSupPr>
                        <m:ctrlPr>
                          <a:rPr lang="es-MX" sz="2400" i="1">
                            <a:latin typeface="Cambria Math"/>
                            <a:ea typeface="Cambria Math"/>
                          </a:rPr>
                        </m:ctrlPr>
                      </m:sSubSupPr>
                      <m:e>
                        <m:r>
                          <a:rPr lang="es-MX" sz="2400" b="0" i="1" smtClean="0">
                            <a:latin typeface="Cambria Math"/>
                            <a:ea typeface="Cambria Math"/>
                          </a:rPr>
                          <m:t>𝑃𝐼𝐵</m:t>
                        </m:r>
                      </m:e>
                      <m:sub>
                        <m:r>
                          <a:rPr lang="es-MX" sz="2400" i="1">
                            <a:latin typeface="Cambria Math"/>
                            <a:ea typeface="Cambria Math"/>
                          </a:rPr>
                          <m:t>𝑖𝑡</m:t>
                        </m:r>
                      </m:sub>
                      <m:sup/>
                    </m:sSubSup>
                  </m:oMath>
                </a14:m>
                <a:r>
                  <a:rPr lang="es-MX" sz="2400" dirty="0" smtClean="0"/>
                  <a:t> 	es el PIB </a:t>
                </a:r>
                <a:r>
                  <a:rPr lang="es-MX" sz="2400" dirty="0"/>
                  <a:t>en </a:t>
                </a:r>
                <a:r>
                  <a:rPr lang="es-MX" sz="2400" dirty="0" smtClean="0"/>
                  <a:t>el estado de la </a:t>
                </a:r>
                <a:r>
                  <a:rPr lang="es-MX" sz="2400" dirty="0"/>
                  <a:t>ciudad </a:t>
                </a:r>
                <a:r>
                  <a:rPr lang="es-MX" sz="2400" i="1" dirty="0"/>
                  <a:t>i</a:t>
                </a:r>
                <a:r>
                  <a:rPr lang="es-MX" sz="2400" dirty="0"/>
                  <a:t>;</a:t>
                </a:r>
              </a:p>
              <a:p>
                <a:pPr marL="0" indent="0" algn="just">
                  <a:spcBef>
                    <a:spcPts val="600"/>
                  </a:spcBef>
                  <a:spcAft>
                    <a:spcPts val="600"/>
                  </a:spcAft>
                  <a:buNone/>
                </a:pPr>
                <a14:m>
                  <m:oMath xmlns:m="http://schemas.openxmlformats.org/officeDocument/2006/math">
                    <m:sSub>
                      <m:sSubPr>
                        <m:ctrlPr>
                          <a:rPr lang="es-MX" sz="2400" i="1">
                            <a:latin typeface="Cambria Math"/>
                            <a:ea typeface="Cambria Math"/>
                          </a:rPr>
                        </m:ctrlPr>
                      </m:sSubPr>
                      <m:e>
                        <m:r>
                          <a:rPr lang="es-MX" sz="2400" i="1">
                            <a:latin typeface="Cambria Math"/>
                            <a:ea typeface="Cambria Math"/>
                          </a:rPr>
                          <m:t>𝑡𝑡𝑟𝑒𝑛𝑑</m:t>
                        </m:r>
                      </m:e>
                      <m:sub>
                        <m:r>
                          <a:rPr lang="es-MX" sz="2400" i="1">
                            <a:latin typeface="Cambria Math"/>
                            <a:ea typeface="Cambria Math"/>
                          </a:rPr>
                          <m:t>𝑖</m:t>
                        </m:r>
                      </m:sub>
                    </m:sSub>
                  </m:oMath>
                </a14:m>
                <a:r>
                  <a:rPr lang="es-MX" sz="2400" dirty="0" smtClean="0"/>
                  <a:t> es una tendencia de tiempo específica para cada estado.</a:t>
                </a:r>
                <a:endParaRPr lang="es-MX" sz="2400" dirty="0"/>
              </a:p>
              <a:p>
                <a:pPr marL="0" indent="0" algn="just">
                  <a:spcBef>
                    <a:spcPts val="600"/>
                  </a:spcBef>
                  <a:spcAft>
                    <a:spcPts val="600"/>
                  </a:spcAft>
                  <a:buNone/>
                </a:pPr>
                <a14:m>
                  <m:oMath xmlns:m="http://schemas.openxmlformats.org/officeDocument/2006/math">
                    <m:sSub>
                      <m:sSubPr>
                        <m:ctrlPr>
                          <a:rPr lang="es-MX" sz="2400" i="1">
                            <a:latin typeface="Cambria Math"/>
                          </a:rPr>
                        </m:ctrlPr>
                      </m:sSubPr>
                      <m:e>
                        <m:r>
                          <a:rPr lang="es-MX" sz="2400" i="1">
                            <a:latin typeface="Cambria Math"/>
                          </a:rPr>
                          <m:t>𝜋</m:t>
                        </m:r>
                      </m:e>
                      <m:sub>
                        <m:r>
                          <a:rPr lang="es-MX" sz="2400" i="1">
                            <a:latin typeface="Cambria Math"/>
                          </a:rPr>
                          <m:t>𝑖</m:t>
                        </m:r>
                      </m:sub>
                    </m:sSub>
                  </m:oMath>
                </a14:m>
                <a:r>
                  <a:rPr lang="es-MX" sz="2400" dirty="0"/>
                  <a:t> </a:t>
                </a:r>
                <a:r>
                  <a:rPr lang="es-MX" sz="2400" dirty="0" smtClean="0"/>
                  <a:t>	es </a:t>
                </a:r>
                <a:r>
                  <a:rPr lang="es-MX" sz="2400" dirty="0"/>
                  <a:t>el efecto fijo por ciudad.</a:t>
                </a:r>
                <a:endParaRPr lang="es-MX" sz="2400"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251520" y="980728"/>
                <a:ext cx="8892480" cy="5544616"/>
              </a:xfrm>
              <a:blipFill rotWithShape="1">
                <a:blip r:embed="rId3"/>
                <a:stretch>
                  <a:fillRect l="-1028"/>
                </a:stretch>
              </a:blipFill>
            </p:spPr>
            <p:txBody>
              <a:bodyPr/>
              <a:lstStyle/>
              <a:p>
                <a:r>
                  <a:rPr lang="es-MX">
                    <a:noFill/>
                  </a:rPr>
                  <a:t> </a:t>
                </a:r>
              </a:p>
            </p:txBody>
          </p:sp>
        </mc:Fallback>
      </mc:AlternateContent>
      <p:sp>
        <p:nvSpPr>
          <p:cNvPr id="4" name="3 Marcador de número de diapositiva"/>
          <p:cNvSpPr>
            <a:spLocks noGrp="1"/>
          </p:cNvSpPr>
          <p:nvPr>
            <p:ph type="sldNum" sz="quarter" idx="12"/>
          </p:nvPr>
        </p:nvSpPr>
        <p:spPr/>
        <p:txBody>
          <a:bodyPr/>
          <a:lstStyle/>
          <a:p>
            <a:fld id="{01C4261A-E7EC-4780-858E-E36D94BDF53D}" type="slidenum">
              <a:rPr lang="es-MX" smtClean="0"/>
              <a:t>13</a:t>
            </a:fld>
            <a:endParaRPr lang="es-MX"/>
          </a:p>
        </p:txBody>
      </p:sp>
    </p:spTree>
    <p:extLst>
      <p:ext uri="{BB962C8B-B14F-4D97-AF65-F5344CB8AC3E}">
        <p14:creationId xmlns:p14="http://schemas.microsoft.com/office/powerpoint/2010/main" val="4155863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171400"/>
            <a:ext cx="8229600" cy="1143000"/>
          </a:xfrm>
        </p:spPr>
        <p:txBody>
          <a:bodyPr/>
          <a:lstStyle/>
          <a:p>
            <a:pPr algn="l"/>
            <a:r>
              <a:rPr lang="es-MX" dirty="0"/>
              <a:t>Í</a:t>
            </a:r>
            <a:r>
              <a:rPr lang="es-MX" dirty="0" smtClean="0"/>
              <a:t>ndice</a:t>
            </a:r>
            <a:endParaRPr lang="es-MX" dirty="0"/>
          </a:p>
        </p:txBody>
      </p:sp>
      <p:sp>
        <p:nvSpPr>
          <p:cNvPr id="3" name="2 Marcador de contenido"/>
          <p:cNvSpPr>
            <a:spLocks noGrp="1"/>
          </p:cNvSpPr>
          <p:nvPr>
            <p:ph idx="4294967295"/>
          </p:nvPr>
        </p:nvSpPr>
        <p:spPr>
          <a:xfrm>
            <a:off x="395536" y="980728"/>
            <a:ext cx="7920880" cy="5760640"/>
          </a:xfrm>
        </p:spPr>
        <p:txBody>
          <a:bodyPr>
            <a:normAutofit/>
          </a:bodyPr>
          <a:lstStyle/>
          <a:p>
            <a:pPr marL="0" indent="0">
              <a:lnSpc>
                <a:spcPct val="160000"/>
              </a:lnSpc>
              <a:buNone/>
            </a:pPr>
            <a:r>
              <a:rPr lang="es-MX" b="1" dirty="0" smtClean="0">
                <a:solidFill>
                  <a:schemeClr val="bg1">
                    <a:lumMod val="75000"/>
                  </a:schemeClr>
                </a:solidFill>
              </a:rPr>
              <a:t>Introducción</a:t>
            </a:r>
          </a:p>
          <a:p>
            <a:pPr marL="0" indent="0">
              <a:lnSpc>
                <a:spcPct val="160000"/>
              </a:lnSpc>
              <a:buNone/>
            </a:pPr>
            <a:r>
              <a:rPr lang="es-MX" b="1" dirty="0" smtClean="0">
                <a:solidFill>
                  <a:schemeClr val="bg1">
                    <a:lumMod val="75000"/>
                  </a:schemeClr>
                </a:solidFill>
              </a:rPr>
              <a:t>Descripción de los datos y análisis descriptivo</a:t>
            </a:r>
            <a:endParaRPr lang="es-MX" b="1" dirty="0">
              <a:solidFill>
                <a:schemeClr val="bg1">
                  <a:lumMod val="75000"/>
                </a:schemeClr>
              </a:solidFill>
            </a:endParaRPr>
          </a:p>
          <a:p>
            <a:pPr marL="0" indent="0">
              <a:lnSpc>
                <a:spcPct val="160000"/>
              </a:lnSpc>
              <a:buNone/>
            </a:pPr>
            <a:r>
              <a:rPr lang="es-MX" b="1" dirty="0" smtClean="0">
                <a:solidFill>
                  <a:schemeClr val="bg1">
                    <a:lumMod val="75000"/>
                  </a:schemeClr>
                </a:solidFill>
              </a:rPr>
              <a:t>Modelo econométrico</a:t>
            </a:r>
          </a:p>
          <a:p>
            <a:pPr marL="0" indent="0">
              <a:lnSpc>
                <a:spcPct val="160000"/>
              </a:lnSpc>
              <a:buNone/>
            </a:pPr>
            <a:r>
              <a:rPr lang="es-MX" b="1" dirty="0" smtClean="0"/>
              <a:t>Resultados </a:t>
            </a:r>
          </a:p>
          <a:p>
            <a:pPr marL="0" indent="0">
              <a:lnSpc>
                <a:spcPct val="160000"/>
              </a:lnSpc>
              <a:buNone/>
            </a:pPr>
            <a:r>
              <a:rPr lang="es-MX" b="1" dirty="0" smtClean="0">
                <a:solidFill>
                  <a:schemeClr val="bg1">
                    <a:lumMod val="75000"/>
                  </a:schemeClr>
                </a:solidFill>
              </a:rPr>
              <a:t>Conclusiones</a:t>
            </a:r>
            <a:endParaRPr lang="es-MX" b="1" dirty="0">
              <a:solidFill>
                <a:schemeClr val="bg1">
                  <a:lumMod val="75000"/>
                </a:schemeClr>
              </a:solidFill>
            </a:endParaRPr>
          </a:p>
        </p:txBody>
      </p:sp>
      <p:sp>
        <p:nvSpPr>
          <p:cNvPr id="4" name="3 Rectángulo"/>
          <p:cNvSpPr/>
          <p:nvPr/>
        </p:nvSpPr>
        <p:spPr>
          <a:xfrm>
            <a:off x="8244408" y="0"/>
            <a:ext cx="899592"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14</a:t>
            </a:fld>
            <a:endParaRPr lang="es-MX"/>
          </a:p>
        </p:txBody>
      </p:sp>
    </p:spTree>
    <p:extLst>
      <p:ext uri="{BB962C8B-B14F-4D97-AF65-F5344CB8AC3E}">
        <p14:creationId xmlns:p14="http://schemas.microsoft.com/office/powerpoint/2010/main" val="31603049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pPr algn="l"/>
            <a:r>
              <a:rPr lang="es-MX" dirty="0" smtClean="0"/>
              <a:t>Resultados</a:t>
            </a:r>
            <a:endParaRPr lang="es-MX"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15</a:t>
            </a:fld>
            <a:endParaRPr lang="es-MX"/>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06" y="1556793"/>
            <a:ext cx="9018698" cy="3816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 Título"/>
          <p:cNvSpPr txBox="1">
            <a:spLocks/>
          </p:cNvSpPr>
          <p:nvPr/>
        </p:nvSpPr>
        <p:spPr>
          <a:xfrm>
            <a:off x="35496" y="83671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sz="2200" dirty="0" smtClean="0"/>
              <a:t>Determinantes de la inflación en México, 1993 – 2009, efectos fijos. </a:t>
            </a:r>
            <a:endParaRPr lang="es-MX" sz="2200" dirty="0"/>
          </a:p>
        </p:txBody>
      </p:sp>
    </p:spTree>
    <p:extLst>
      <p:ext uri="{BB962C8B-B14F-4D97-AF65-F5344CB8AC3E}">
        <p14:creationId xmlns:p14="http://schemas.microsoft.com/office/powerpoint/2010/main" val="2210287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71400"/>
            <a:ext cx="9144000" cy="1143000"/>
          </a:xfrm>
        </p:spPr>
        <p:txBody>
          <a:bodyPr>
            <a:noAutofit/>
          </a:bodyPr>
          <a:lstStyle/>
          <a:p>
            <a:pPr algn="l"/>
            <a:r>
              <a:rPr lang="es-MX" sz="3000" dirty="0" smtClean="0"/>
              <a:t>Resultados</a:t>
            </a:r>
            <a:endParaRPr lang="es-MX" sz="30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16</a:t>
            </a:fld>
            <a:endParaRPr lang="es-MX"/>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139" y="1196752"/>
            <a:ext cx="7792269" cy="493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2875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171400"/>
            <a:ext cx="8229600" cy="1143000"/>
          </a:xfrm>
        </p:spPr>
        <p:txBody>
          <a:bodyPr/>
          <a:lstStyle/>
          <a:p>
            <a:pPr algn="l"/>
            <a:r>
              <a:rPr lang="es-MX" dirty="0"/>
              <a:t>Í</a:t>
            </a:r>
            <a:r>
              <a:rPr lang="es-MX" dirty="0" smtClean="0"/>
              <a:t>ndice</a:t>
            </a:r>
            <a:endParaRPr lang="es-MX" dirty="0"/>
          </a:p>
        </p:txBody>
      </p:sp>
      <p:sp>
        <p:nvSpPr>
          <p:cNvPr id="3" name="2 Marcador de contenido"/>
          <p:cNvSpPr>
            <a:spLocks noGrp="1"/>
          </p:cNvSpPr>
          <p:nvPr>
            <p:ph idx="4294967295"/>
          </p:nvPr>
        </p:nvSpPr>
        <p:spPr>
          <a:xfrm>
            <a:off x="395536" y="980728"/>
            <a:ext cx="7920880" cy="5760640"/>
          </a:xfrm>
        </p:spPr>
        <p:txBody>
          <a:bodyPr>
            <a:normAutofit/>
          </a:bodyPr>
          <a:lstStyle/>
          <a:p>
            <a:pPr marL="0" indent="0">
              <a:lnSpc>
                <a:spcPct val="160000"/>
              </a:lnSpc>
              <a:buNone/>
            </a:pPr>
            <a:r>
              <a:rPr lang="es-MX" b="1" dirty="0" smtClean="0">
                <a:solidFill>
                  <a:schemeClr val="bg1">
                    <a:lumMod val="75000"/>
                  </a:schemeClr>
                </a:solidFill>
              </a:rPr>
              <a:t>Introducción</a:t>
            </a:r>
          </a:p>
          <a:p>
            <a:pPr marL="0" indent="0">
              <a:lnSpc>
                <a:spcPct val="160000"/>
              </a:lnSpc>
              <a:buNone/>
            </a:pPr>
            <a:r>
              <a:rPr lang="es-MX" b="1" dirty="0" smtClean="0">
                <a:solidFill>
                  <a:schemeClr val="bg1">
                    <a:lumMod val="75000"/>
                  </a:schemeClr>
                </a:solidFill>
              </a:rPr>
              <a:t>Descripción de los datos y análisis descriptivo</a:t>
            </a:r>
            <a:endParaRPr lang="es-MX" b="1" dirty="0">
              <a:solidFill>
                <a:schemeClr val="bg1">
                  <a:lumMod val="75000"/>
                </a:schemeClr>
              </a:solidFill>
            </a:endParaRPr>
          </a:p>
          <a:p>
            <a:pPr marL="0" indent="0">
              <a:lnSpc>
                <a:spcPct val="160000"/>
              </a:lnSpc>
              <a:buNone/>
            </a:pPr>
            <a:r>
              <a:rPr lang="es-MX" b="1" dirty="0" smtClean="0">
                <a:solidFill>
                  <a:schemeClr val="bg1">
                    <a:lumMod val="75000"/>
                  </a:schemeClr>
                </a:solidFill>
              </a:rPr>
              <a:t>Modelo econométrico</a:t>
            </a:r>
          </a:p>
          <a:p>
            <a:pPr marL="0" indent="0">
              <a:lnSpc>
                <a:spcPct val="160000"/>
              </a:lnSpc>
              <a:buNone/>
            </a:pPr>
            <a:r>
              <a:rPr lang="es-MX" b="1" dirty="0" smtClean="0">
                <a:solidFill>
                  <a:schemeClr val="bg1">
                    <a:lumMod val="75000"/>
                  </a:schemeClr>
                </a:solidFill>
              </a:rPr>
              <a:t>Resultados </a:t>
            </a:r>
          </a:p>
          <a:p>
            <a:pPr marL="0" indent="0">
              <a:lnSpc>
                <a:spcPct val="160000"/>
              </a:lnSpc>
              <a:buNone/>
            </a:pPr>
            <a:r>
              <a:rPr lang="es-MX" b="1" dirty="0" smtClean="0"/>
              <a:t>Conclusiones</a:t>
            </a:r>
            <a:endParaRPr lang="es-MX" b="1" dirty="0"/>
          </a:p>
        </p:txBody>
      </p:sp>
      <p:sp>
        <p:nvSpPr>
          <p:cNvPr id="4" name="3 Rectángulo"/>
          <p:cNvSpPr/>
          <p:nvPr/>
        </p:nvSpPr>
        <p:spPr>
          <a:xfrm>
            <a:off x="8244408" y="0"/>
            <a:ext cx="899592"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17</a:t>
            </a:fld>
            <a:endParaRPr lang="es-MX"/>
          </a:p>
        </p:txBody>
      </p:sp>
    </p:spTree>
    <p:extLst>
      <p:ext uri="{BB962C8B-B14F-4D97-AF65-F5344CB8AC3E}">
        <p14:creationId xmlns:p14="http://schemas.microsoft.com/office/powerpoint/2010/main" val="31603049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pPr algn="l"/>
            <a:r>
              <a:rPr lang="es-MX" dirty="0" smtClean="0"/>
              <a:t>Conclusiones</a:t>
            </a:r>
            <a:endParaRPr lang="es-MX" dirty="0"/>
          </a:p>
        </p:txBody>
      </p:sp>
      <p:sp>
        <p:nvSpPr>
          <p:cNvPr id="3" name="2 Marcador de contenido"/>
          <p:cNvSpPr>
            <a:spLocks noGrp="1"/>
          </p:cNvSpPr>
          <p:nvPr>
            <p:ph idx="1"/>
          </p:nvPr>
        </p:nvSpPr>
        <p:spPr>
          <a:xfrm>
            <a:off x="-36512" y="692696"/>
            <a:ext cx="9001000" cy="5573216"/>
          </a:xfrm>
        </p:spPr>
        <p:txBody>
          <a:bodyPr>
            <a:noAutofit/>
          </a:bodyPr>
          <a:lstStyle/>
          <a:p>
            <a:pPr algn="just">
              <a:lnSpc>
                <a:spcPct val="120000"/>
              </a:lnSpc>
              <a:spcBef>
                <a:spcPts val="600"/>
              </a:spcBef>
              <a:spcAft>
                <a:spcPts val="600"/>
              </a:spcAft>
            </a:pPr>
            <a:r>
              <a:rPr lang="es-MX" sz="2200" dirty="0"/>
              <a:t>En este trabajo se </a:t>
            </a:r>
            <a:r>
              <a:rPr lang="es-MX" sz="2200" dirty="0" smtClean="0"/>
              <a:t>estudian </a:t>
            </a:r>
            <a:r>
              <a:rPr lang="es-MX" sz="2200" dirty="0"/>
              <a:t>los </a:t>
            </a:r>
            <a:r>
              <a:rPr lang="es-MX" sz="2200" dirty="0" smtClean="0"/>
              <a:t>efectos de la inflación sobre la </a:t>
            </a:r>
            <a:r>
              <a:rPr lang="es-MX" sz="2200" dirty="0"/>
              <a:t>pobreza laboral en  México de 1993 a 2009.</a:t>
            </a:r>
          </a:p>
          <a:p>
            <a:pPr algn="just">
              <a:lnSpc>
                <a:spcPct val="120000"/>
              </a:lnSpc>
              <a:spcBef>
                <a:spcPts val="600"/>
              </a:spcBef>
              <a:spcAft>
                <a:spcPts val="600"/>
              </a:spcAft>
            </a:pPr>
            <a:r>
              <a:rPr lang="es-MX" sz="2200" dirty="0" smtClean="0"/>
              <a:t>Se </a:t>
            </a:r>
            <a:r>
              <a:rPr lang="es-MX" sz="2200" dirty="0"/>
              <a:t>encontró que:</a:t>
            </a:r>
          </a:p>
          <a:p>
            <a:pPr marL="914400" lvl="1" indent="-457200" algn="just">
              <a:lnSpc>
                <a:spcPct val="120000"/>
              </a:lnSpc>
              <a:spcBef>
                <a:spcPts val="600"/>
              </a:spcBef>
              <a:spcAft>
                <a:spcPts val="600"/>
              </a:spcAft>
              <a:buAutoNum type="arabicParenR"/>
            </a:pPr>
            <a:r>
              <a:rPr lang="es-MX" sz="2200" dirty="0"/>
              <a:t>En el modelo lineal</a:t>
            </a:r>
            <a:r>
              <a:rPr lang="es-MX" sz="2200" dirty="0" smtClean="0"/>
              <a:t>, un aumento en la </a:t>
            </a:r>
            <a:r>
              <a:rPr lang="es-MX" sz="2200" dirty="0"/>
              <a:t>inflación de 10% parece aumentar el porcentaje de pobreza en cerca de 9.4%. </a:t>
            </a:r>
          </a:p>
          <a:p>
            <a:pPr marL="914400" lvl="1" indent="-457200" algn="just">
              <a:lnSpc>
                <a:spcPct val="120000"/>
              </a:lnSpc>
              <a:spcBef>
                <a:spcPts val="600"/>
              </a:spcBef>
              <a:spcAft>
                <a:spcPts val="600"/>
              </a:spcAft>
              <a:buAutoNum type="arabicParenR"/>
            </a:pPr>
            <a:r>
              <a:rPr lang="es-MX" sz="2200" dirty="0"/>
              <a:t>Por su parte, este nivel de inflación causa un aumento de cerca de 11.8% en la brecha de pobreza. </a:t>
            </a:r>
          </a:p>
          <a:p>
            <a:pPr marL="914400" lvl="1" indent="-457200" algn="just">
              <a:lnSpc>
                <a:spcPct val="120000"/>
              </a:lnSpc>
              <a:spcBef>
                <a:spcPts val="600"/>
              </a:spcBef>
              <a:spcAft>
                <a:spcPts val="600"/>
              </a:spcAft>
              <a:buAutoNum type="arabicParenR"/>
            </a:pPr>
            <a:r>
              <a:rPr lang="es-MX" sz="2200" dirty="0"/>
              <a:t>No obstante, el modelo no linear indica que la inflación comienza a  tener efectos sobre la pobreza cuando ésta alcanza un nivel cercano al 15%. A partir de este nivel, a medida que la inflación crece, su efecto sobre la pobreza aumenta más que proporcionalmente.</a:t>
            </a:r>
          </a:p>
          <a:p>
            <a:pPr>
              <a:lnSpc>
                <a:spcPct val="120000"/>
              </a:lnSpc>
            </a:pPr>
            <a:endParaRPr lang="es-MX" sz="22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18</a:t>
            </a:fld>
            <a:endParaRPr lang="es-MX"/>
          </a:p>
        </p:txBody>
      </p:sp>
    </p:spTree>
    <p:extLst>
      <p:ext uri="{BB962C8B-B14F-4D97-AF65-F5344CB8AC3E}">
        <p14:creationId xmlns:p14="http://schemas.microsoft.com/office/powerpoint/2010/main" val="1418644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171400"/>
            <a:ext cx="8229600" cy="1143000"/>
          </a:xfrm>
        </p:spPr>
        <p:txBody>
          <a:bodyPr/>
          <a:lstStyle/>
          <a:p>
            <a:pPr algn="l"/>
            <a:r>
              <a:rPr lang="es-MX" dirty="0"/>
              <a:t>Í</a:t>
            </a:r>
            <a:r>
              <a:rPr lang="es-MX" dirty="0" smtClean="0"/>
              <a:t>ndice</a:t>
            </a:r>
            <a:endParaRPr lang="es-MX" dirty="0"/>
          </a:p>
        </p:txBody>
      </p:sp>
      <p:sp>
        <p:nvSpPr>
          <p:cNvPr id="3" name="2 Marcador de contenido"/>
          <p:cNvSpPr>
            <a:spLocks noGrp="1"/>
          </p:cNvSpPr>
          <p:nvPr>
            <p:ph idx="4294967295"/>
          </p:nvPr>
        </p:nvSpPr>
        <p:spPr>
          <a:xfrm>
            <a:off x="395536" y="980728"/>
            <a:ext cx="7920880" cy="5760640"/>
          </a:xfrm>
        </p:spPr>
        <p:txBody>
          <a:bodyPr>
            <a:normAutofit/>
          </a:bodyPr>
          <a:lstStyle/>
          <a:p>
            <a:pPr marL="0" indent="0">
              <a:lnSpc>
                <a:spcPct val="160000"/>
              </a:lnSpc>
              <a:buNone/>
            </a:pPr>
            <a:r>
              <a:rPr lang="es-MX" b="1" dirty="0" smtClean="0"/>
              <a:t>Introducción</a:t>
            </a:r>
          </a:p>
          <a:p>
            <a:pPr marL="0" indent="0">
              <a:lnSpc>
                <a:spcPct val="160000"/>
              </a:lnSpc>
              <a:buNone/>
            </a:pPr>
            <a:r>
              <a:rPr lang="es-MX" b="1" dirty="0" smtClean="0">
                <a:solidFill>
                  <a:schemeClr val="bg1">
                    <a:lumMod val="75000"/>
                  </a:schemeClr>
                </a:solidFill>
              </a:rPr>
              <a:t>Descripción de los datos y análisis descriptivo</a:t>
            </a:r>
            <a:endParaRPr lang="es-MX" b="1" dirty="0">
              <a:solidFill>
                <a:schemeClr val="bg1">
                  <a:lumMod val="75000"/>
                </a:schemeClr>
              </a:solidFill>
            </a:endParaRPr>
          </a:p>
          <a:p>
            <a:pPr marL="0" indent="0">
              <a:lnSpc>
                <a:spcPct val="160000"/>
              </a:lnSpc>
              <a:buNone/>
            </a:pPr>
            <a:r>
              <a:rPr lang="es-MX" b="1" dirty="0" smtClean="0">
                <a:solidFill>
                  <a:schemeClr val="bg1">
                    <a:lumMod val="75000"/>
                  </a:schemeClr>
                </a:solidFill>
              </a:rPr>
              <a:t>Modelo econométrico</a:t>
            </a:r>
          </a:p>
          <a:p>
            <a:pPr marL="0" indent="0">
              <a:lnSpc>
                <a:spcPct val="160000"/>
              </a:lnSpc>
              <a:buNone/>
            </a:pPr>
            <a:r>
              <a:rPr lang="es-MX" b="1" dirty="0" smtClean="0">
                <a:solidFill>
                  <a:schemeClr val="bg1">
                    <a:lumMod val="75000"/>
                  </a:schemeClr>
                </a:solidFill>
              </a:rPr>
              <a:t>Resultados </a:t>
            </a:r>
          </a:p>
          <a:p>
            <a:pPr marL="0" indent="0">
              <a:lnSpc>
                <a:spcPct val="160000"/>
              </a:lnSpc>
              <a:buNone/>
            </a:pPr>
            <a:r>
              <a:rPr lang="es-MX" b="1" dirty="0" smtClean="0">
                <a:solidFill>
                  <a:schemeClr val="bg1">
                    <a:lumMod val="75000"/>
                  </a:schemeClr>
                </a:solidFill>
              </a:rPr>
              <a:t>Conclusiones</a:t>
            </a:r>
            <a:endParaRPr lang="es-MX" b="1" dirty="0">
              <a:solidFill>
                <a:schemeClr val="bg1">
                  <a:lumMod val="75000"/>
                </a:schemeClr>
              </a:solidFill>
            </a:endParaRPr>
          </a:p>
        </p:txBody>
      </p:sp>
      <p:sp>
        <p:nvSpPr>
          <p:cNvPr id="4" name="3 Rectángulo"/>
          <p:cNvSpPr/>
          <p:nvPr/>
        </p:nvSpPr>
        <p:spPr>
          <a:xfrm>
            <a:off x="8244408" y="0"/>
            <a:ext cx="899592"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2</a:t>
            </a:fld>
            <a:endParaRPr lang="es-MX"/>
          </a:p>
        </p:txBody>
      </p:sp>
    </p:spTree>
    <p:extLst>
      <p:ext uri="{BB962C8B-B14F-4D97-AF65-F5344CB8AC3E}">
        <p14:creationId xmlns:p14="http://schemas.microsoft.com/office/powerpoint/2010/main" val="1422898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80728"/>
            <a:ext cx="8579296" cy="5544616"/>
          </a:xfrm>
        </p:spPr>
        <p:txBody>
          <a:bodyPr>
            <a:normAutofit lnSpcReduction="10000"/>
          </a:bodyPr>
          <a:lstStyle/>
          <a:p>
            <a:pPr algn="just">
              <a:spcBef>
                <a:spcPts val="600"/>
              </a:spcBef>
              <a:spcAft>
                <a:spcPts val="600"/>
              </a:spcAft>
            </a:pPr>
            <a:r>
              <a:rPr lang="es-MX" sz="2800" dirty="0" smtClean="0"/>
              <a:t>En períodos de elevada inflación, los salarios se pueden ajustar más lentamente que los precios lo cual se traduce en reducciones en los salarios reales de los integrantes de los hogares</a:t>
            </a:r>
            <a:r>
              <a:rPr lang="es-MX" sz="2800" dirty="0"/>
              <a:t>. </a:t>
            </a:r>
            <a:endParaRPr lang="es-MX" sz="2800" dirty="0" smtClean="0"/>
          </a:p>
          <a:p>
            <a:pPr algn="just">
              <a:spcBef>
                <a:spcPts val="600"/>
              </a:spcBef>
              <a:spcAft>
                <a:spcPts val="600"/>
              </a:spcAft>
            </a:pPr>
            <a:r>
              <a:rPr lang="es-MX" sz="2800" dirty="0" smtClean="0"/>
              <a:t>En </a:t>
            </a:r>
            <a:r>
              <a:rPr lang="es-MX" sz="2800" dirty="0"/>
              <a:t>efecto, </a:t>
            </a:r>
            <a:r>
              <a:rPr lang="es-MX" sz="2800" dirty="0" smtClean="0"/>
              <a:t>se ha documentado que las </a:t>
            </a:r>
            <a:r>
              <a:rPr lang="es-MX" sz="2800" dirty="0"/>
              <a:t>crisis de balanza de pagos que se dieron en la década de los </a:t>
            </a:r>
            <a:r>
              <a:rPr lang="es-MX" sz="2800" dirty="0" smtClean="0"/>
              <a:t>80’s </a:t>
            </a:r>
            <a:r>
              <a:rPr lang="es-MX" sz="2800" dirty="0"/>
              <a:t>y 90’s fueron </a:t>
            </a:r>
            <a:r>
              <a:rPr lang="es-MX" sz="2800" dirty="0" smtClean="0"/>
              <a:t>acompañadas </a:t>
            </a:r>
            <a:r>
              <a:rPr lang="es-MX" sz="2800" dirty="0"/>
              <a:t>por importantes procesos inflacionarios y </a:t>
            </a:r>
            <a:r>
              <a:rPr lang="es-MX" sz="2800" dirty="0" smtClean="0"/>
              <a:t>en consecuencia, caídas </a:t>
            </a:r>
            <a:r>
              <a:rPr lang="es-MX" sz="2800" dirty="0"/>
              <a:t>en los ingresos laborales reales </a:t>
            </a:r>
            <a:r>
              <a:rPr lang="es-MX" sz="2800" dirty="0" smtClean="0"/>
              <a:t>(por ejemplo, ver Cardoso, </a:t>
            </a:r>
            <a:r>
              <a:rPr lang="es-MX" sz="2800" dirty="0"/>
              <a:t>1992</a:t>
            </a:r>
            <a:r>
              <a:rPr lang="es-MX" sz="2800" dirty="0" smtClean="0"/>
              <a:t>).</a:t>
            </a:r>
          </a:p>
          <a:p>
            <a:pPr algn="just">
              <a:spcBef>
                <a:spcPts val="600"/>
              </a:spcBef>
              <a:spcAft>
                <a:spcPts val="600"/>
              </a:spcAft>
            </a:pPr>
            <a:r>
              <a:rPr lang="es-MX" sz="2800" dirty="0" smtClean="0"/>
              <a:t>Considerando que la principal fuente de ingreso familiar en países en desarrollo es el ingreso laboral (</a:t>
            </a:r>
            <a:r>
              <a:rPr lang="es-MX" sz="2800" dirty="0" err="1" smtClean="0"/>
              <a:t>Fields</a:t>
            </a:r>
            <a:r>
              <a:rPr lang="es-MX" sz="2800" dirty="0" smtClean="0"/>
              <a:t>, 1990), también se ha mostrado que la </a:t>
            </a:r>
            <a:r>
              <a:rPr lang="es-MX" sz="2800" dirty="0"/>
              <a:t>inflación </a:t>
            </a:r>
            <a:r>
              <a:rPr lang="es-MX" sz="2800" dirty="0" smtClean="0"/>
              <a:t>tiene efectos adversos sobre </a:t>
            </a:r>
            <a:r>
              <a:rPr lang="es-MX" sz="2800" dirty="0"/>
              <a:t>la </a:t>
            </a:r>
            <a:r>
              <a:rPr lang="es-MX" sz="2800" dirty="0" smtClean="0"/>
              <a:t>pobreza.</a:t>
            </a:r>
            <a:endParaRPr lang="es-MX" sz="2800" dirty="0"/>
          </a:p>
          <a:p>
            <a:pPr marL="0" indent="0" algn="just">
              <a:spcBef>
                <a:spcPts val="600"/>
              </a:spcBef>
              <a:spcAft>
                <a:spcPts val="600"/>
              </a:spcAft>
              <a:buNone/>
            </a:pPr>
            <a:endParaRPr lang="es-MX" sz="2800" dirty="0"/>
          </a:p>
          <a:p>
            <a:pPr algn="just">
              <a:spcBef>
                <a:spcPts val="600"/>
              </a:spcBef>
              <a:spcAft>
                <a:spcPts val="600"/>
              </a:spcAft>
            </a:pPr>
            <a:endParaRPr lang="es-MX" sz="2800" dirty="0" smtClean="0"/>
          </a:p>
          <a:p>
            <a:pPr algn="just">
              <a:spcBef>
                <a:spcPts val="600"/>
              </a:spcBef>
              <a:spcAft>
                <a:spcPts val="600"/>
              </a:spcAft>
            </a:pPr>
            <a:endParaRPr lang="es-MX" sz="28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3</a:t>
            </a:fld>
            <a:endParaRPr lang="es-MX"/>
          </a:p>
        </p:txBody>
      </p:sp>
      <p:sp>
        <p:nvSpPr>
          <p:cNvPr id="6" name="1 Título"/>
          <p:cNvSpPr>
            <a:spLocks noGrp="1"/>
          </p:cNvSpPr>
          <p:nvPr>
            <p:ph type="title"/>
          </p:nvPr>
        </p:nvSpPr>
        <p:spPr>
          <a:xfrm>
            <a:off x="457200" y="-99392"/>
            <a:ext cx="8229600" cy="1143000"/>
          </a:xfrm>
        </p:spPr>
        <p:txBody>
          <a:bodyPr/>
          <a:lstStyle/>
          <a:p>
            <a:pPr algn="l"/>
            <a:r>
              <a:rPr lang="es-MX" dirty="0" smtClean="0"/>
              <a:t>Introducción</a:t>
            </a:r>
            <a:endParaRPr lang="es-MX" dirty="0"/>
          </a:p>
        </p:txBody>
      </p:sp>
    </p:spTree>
    <p:extLst>
      <p:ext uri="{BB962C8B-B14F-4D97-AF65-F5344CB8AC3E}">
        <p14:creationId xmlns:p14="http://schemas.microsoft.com/office/powerpoint/2010/main" val="3672424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pPr algn="l"/>
            <a:r>
              <a:rPr lang="es-MX" dirty="0" smtClean="0"/>
              <a:t>Introducción</a:t>
            </a:r>
            <a:endParaRPr lang="es-MX" dirty="0"/>
          </a:p>
        </p:txBody>
      </p:sp>
      <p:sp>
        <p:nvSpPr>
          <p:cNvPr id="3" name="2 Marcador de contenido"/>
          <p:cNvSpPr>
            <a:spLocks noGrp="1"/>
          </p:cNvSpPr>
          <p:nvPr>
            <p:ph idx="1"/>
          </p:nvPr>
        </p:nvSpPr>
        <p:spPr>
          <a:xfrm>
            <a:off x="251520" y="980728"/>
            <a:ext cx="8579296" cy="5760640"/>
          </a:xfrm>
        </p:spPr>
        <p:txBody>
          <a:bodyPr>
            <a:normAutofit lnSpcReduction="10000"/>
          </a:bodyPr>
          <a:lstStyle/>
          <a:p>
            <a:pPr algn="just">
              <a:spcBef>
                <a:spcPts val="600"/>
              </a:spcBef>
              <a:spcAft>
                <a:spcPts val="600"/>
              </a:spcAft>
            </a:pPr>
            <a:r>
              <a:rPr lang="es-MX" sz="2800" dirty="0" smtClean="0"/>
              <a:t>En este trabajo se estudia el efecto de la inflación sobre  la pobreza laboral en  México de 1993 a 2009.</a:t>
            </a:r>
          </a:p>
          <a:p>
            <a:pPr algn="just">
              <a:spcBef>
                <a:spcPts val="600"/>
              </a:spcBef>
              <a:spcAft>
                <a:spcPts val="600"/>
              </a:spcAft>
            </a:pPr>
            <a:r>
              <a:rPr lang="es-MX" sz="2800" dirty="0" smtClean="0"/>
              <a:t>En este sentido, se considera que un hogar es pobre cuando el promedio de los ingresos laborales de los integrantes de un hogar es menor a un umbral determinado por el CONEVAL. </a:t>
            </a:r>
          </a:p>
          <a:p>
            <a:pPr algn="just">
              <a:spcBef>
                <a:spcPts val="600"/>
              </a:spcBef>
              <a:spcAft>
                <a:spcPts val="600"/>
              </a:spcAft>
            </a:pPr>
            <a:r>
              <a:rPr lang="es-MX" sz="2800" dirty="0" smtClean="0"/>
              <a:t>Se estima un modelo de efectos </a:t>
            </a:r>
            <a:r>
              <a:rPr lang="es-MX" sz="2800" dirty="0" smtClean="0"/>
              <a:t>fijos a nivel ciudad. </a:t>
            </a:r>
            <a:r>
              <a:rPr lang="es-MX" sz="2800" dirty="0" smtClean="0"/>
              <a:t>Como variables dependientes se incluyen el porcentaje de pobreza y la brecha de pobreza. </a:t>
            </a:r>
          </a:p>
          <a:p>
            <a:pPr algn="just">
              <a:spcBef>
                <a:spcPts val="600"/>
              </a:spcBef>
              <a:spcAft>
                <a:spcPts val="600"/>
              </a:spcAft>
            </a:pPr>
            <a:r>
              <a:rPr lang="es-MX" sz="2800" dirty="0" smtClean="0"/>
              <a:t>La variable principal de interés del lado derecho es la inflación regional, también se incluye al PIB regional y a tendencias de tiempo por ciudad como controles adicionales.</a:t>
            </a:r>
          </a:p>
          <a:p>
            <a:pPr algn="just">
              <a:spcBef>
                <a:spcPts val="600"/>
              </a:spcBef>
              <a:spcAft>
                <a:spcPts val="600"/>
              </a:spcAft>
            </a:pPr>
            <a:endParaRPr lang="es-MX" sz="28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4</a:t>
            </a:fld>
            <a:endParaRPr lang="es-MX"/>
          </a:p>
        </p:txBody>
      </p:sp>
    </p:spTree>
    <p:extLst>
      <p:ext uri="{BB962C8B-B14F-4D97-AF65-F5344CB8AC3E}">
        <p14:creationId xmlns:p14="http://schemas.microsoft.com/office/powerpoint/2010/main" val="1240112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pPr algn="l"/>
            <a:r>
              <a:rPr lang="es-MX" dirty="0" smtClean="0"/>
              <a:t>Introducción</a:t>
            </a:r>
            <a:endParaRPr lang="es-MX" dirty="0"/>
          </a:p>
        </p:txBody>
      </p:sp>
      <p:sp>
        <p:nvSpPr>
          <p:cNvPr id="3" name="2 Marcador de contenido"/>
          <p:cNvSpPr>
            <a:spLocks noGrp="1"/>
          </p:cNvSpPr>
          <p:nvPr>
            <p:ph idx="1"/>
          </p:nvPr>
        </p:nvSpPr>
        <p:spPr>
          <a:xfrm>
            <a:off x="251520" y="980728"/>
            <a:ext cx="8579296" cy="5544616"/>
          </a:xfrm>
        </p:spPr>
        <p:txBody>
          <a:bodyPr>
            <a:normAutofit/>
          </a:bodyPr>
          <a:lstStyle/>
          <a:p>
            <a:pPr algn="just">
              <a:spcBef>
                <a:spcPts val="600"/>
              </a:spcBef>
              <a:spcAft>
                <a:spcPts val="600"/>
              </a:spcAft>
            </a:pPr>
            <a:r>
              <a:rPr lang="es-MX" sz="2800" dirty="0"/>
              <a:t>Se estiman también efectos no lineales entre inflación y pobreza.</a:t>
            </a:r>
            <a:endParaRPr lang="es-MX" sz="2400" dirty="0"/>
          </a:p>
          <a:p>
            <a:pPr algn="just">
              <a:spcBef>
                <a:spcPts val="600"/>
              </a:spcBef>
              <a:spcAft>
                <a:spcPts val="600"/>
              </a:spcAft>
            </a:pPr>
            <a:r>
              <a:rPr lang="es-MX" sz="2800" dirty="0" smtClean="0"/>
              <a:t>La </a:t>
            </a:r>
            <a:r>
              <a:rPr lang="es-MX" sz="2800" dirty="0"/>
              <a:t>presencia de heterogeneidad no observada entre las ciudades correlacionada con las variables de interés podría sesgar los resultados. El modelo econométrico utilizado en este estudio permite controlar por este factor</a:t>
            </a:r>
            <a:r>
              <a:rPr lang="es-MX" sz="2800" dirty="0" smtClean="0"/>
              <a:t>.</a:t>
            </a:r>
          </a:p>
          <a:p>
            <a:pPr algn="just">
              <a:spcBef>
                <a:spcPts val="600"/>
              </a:spcBef>
              <a:spcAft>
                <a:spcPts val="600"/>
              </a:spcAft>
            </a:pPr>
            <a:r>
              <a:rPr lang="es-MX" sz="2800" dirty="0" smtClean="0"/>
              <a:t>Las crisis de 1995 y 2009 causaron una variación importante en las variables utilizadas en este modelo lo cual nos permite identificar los efectos de interés.</a:t>
            </a:r>
          </a:p>
          <a:p>
            <a:pPr marL="0" indent="0" algn="just">
              <a:spcBef>
                <a:spcPts val="600"/>
              </a:spcBef>
              <a:spcAft>
                <a:spcPts val="600"/>
              </a:spcAft>
              <a:buNone/>
            </a:pPr>
            <a:endParaRPr lang="es-MX" sz="2800" dirty="0" smtClean="0"/>
          </a:p>
          <a:p>
            <a:pPr marL="0" indent="0" algn="just">
              <a:spcBef>
                <a:spcPts val="600"/>
              </a:spcBef>
              <a:spcAft>
                <a:spcPts val="600"/>
              </a:spcAft>
              <a:buNone/>
            </a:pPr>
            <a:endParaRPr lang="es-MX" sz="2400" dirty="0"/>
          </a:p>
          <a:p>
            <a:pPr marL="914400" lvl="1" indent="-457200" algn="just">
              <a:spcBef>
                <a:spcPts val="600"/>
              </a:spcBef>
              <a:spcAft>
                <a:spcPts val="600"/>
              </a:spcAft>
              <a:buAutoNum type="arabicParenR"/>
            </a:pPr>
            <a:endParaRPr lang="es-MX" sz="2400" dirty="0" smtClean="0"/>
          </a:p>
          <a:p>
            <a:pPr algn="just">
              <a:spcBef>
                <a:spcPts val="600"/>
              </a:spcBef>
              <a:spcAft>
                <a:spcPts val="600"/>
              </a:spcAft>
            </a:pPr>
            <a:endParaRPr lang="es-MX" sz="28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5</a:t>
            </a:fld>
            <a:endParaRPr lang="es-MX"/>
          </a:p>
        </p:txBody>
      </p:sp>
    </p:spTree>
    <p:extLst>
      <p:ext uri="{BB962C8B-B14F-4D97-AF65-F5344CB8AC3E}">
        <p14:creationId xmlns:p14="http://schemas.microsoft.com/office/powerpoint/2010/main" val="2472835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pPr algn="l"/>
            <a:r>
              <a:rPr lang="es-MX" dirty="0" smtClean="0"/>
              <a:t>Introducción</a:t>
            </a:r>
            <a:endParaRPr lang="es-MX" dirty="0"/>
          </a:p>
        </p:txBody>
      </p:sp>
      <p:sp>
        <p:nvSpPr>
          <p:cNvPr id="3" name="2 Marcador de contenido"/>
          <p:cNvSpPr>
            <a:spLocks noGrp="1"/>
          </p:cNvSpPr>
          <p:nvPr>
            <p:ph idx="1"/>
          </p:nvPr>
        </p:nvSpPr>
        <p:spPr>
          <a:xfrm>
            <a:off x="251520" y="980728"/>
            <a:ext cx="8579296" cy="5544616"/>
          </a:xfrm>
        </p:spPr>
        <p:txBody>
          <a:bodyPr>
            <a:normAutofit/>
          </a:bodyPr>
          <a:lstStyle/>
          <a:p>
            <a:pPr algn="just">
              <a:spcBef>
                <a:spcPts val="600"/>
              </a:spcBef>
              <a:spcAft>
                <a:spcPts val="600"/>
              </a:spcAft>
            </a:pPr>
            <a:r>
              <a:rPr lang="es-MX" sz="2800" dirty="0" smtClean="0"/>
              <a:t>Se encontró que:</a:t>
            </a:r>
            <a:endParaRPr lang="es-MX" sz="2400" dirty="0"/>
          </a:p>
          <a:p>
            <a:pPr marL="914400" lvl="1" indent="-457200" algn="just">
              <a:spcBef>
                <a:spcPts val="600"/>
              </a:spcBef>
              <a:spcAft>
                <a:spcPts val="600"/>
              </a:spcAft>
              <a:buAutoNum type="arabicParenR"/>
            </a:pPr>
            <a:r>
              <a:rPr lang="es-MX" sz="2400" dirty="0"/>
              <a:t>A</a:t>
            </a:r>
            <a:r>
              <a:rPr lang="es-MX" sz="2400" dirty="0" smtClean="0"/>
              <a:t>umentos </a:t>
            </a:r>
            <a:r>
              <a:rPr lang="es-MX" sz="2400" dirty="0"/>
              <a:t>en la inflación </a:t>
            </a:r>
            <a:r>
              <a:rPr lang="es-MX" sz="2400" dirty="0" smtClean="0"/>
              <a:t>incrementan </a:t>
            </a:r>
            <a:r>
              <a:rPr lang="es-MX" sz="2400" dirty="0"/>
              <a:t>la pobreza laboral en </a:t>
            </a:r>
            <a:r>
              <a:rPr lang="es-MX" sz="2400" dirty="0" smtClean="0"/>
              <a:t>México. Además, se encontró que esta relación no es lineal. En efecto, la inflación comienza a afectar a la pobreza cuando esta alcanza cerca del 15% y a </a:t>
            </a:r>
            <a:r>
              <a:rPr lang="es-MX" sz="2400" dirty="0"/>
              <a:t>partir de este nivel, a medida que la inflación crece, su efecto sobre la pobreza aumenta más que </a:t>
            </a:r>
            <a:r>
              <a:rPr lang="es-MX" sz="2400" dirty="0" smtClean="0"/>
              <a:t>proporcionalmente.</a:t>
            </a:r>
          </a:p>
          <a:p>
            <a:pPr marL="914400" lvl="1" indent="-457200" algn="just">
              <a:spcBef>
                <a:spcPts val="600"/>
              </a:spcBef>
              <a:spcAft>
                <a:spcPts val="600"/>
              </a:spcAft>
              <a:buFont typeface="Arial" pitchFamily="34" charset="0"/>
              <a:buAutoNum type="arabicParenR"/>
            </a:pPr>
            <a:r>
              <a:rPr lang="es-MX" sz="2400" dirty="0" smtClean="0"/>
              <a:t>Un aumento en el 1% del PIB se traduce en una reducción del 1.4% en la pobreza. </a:t>
            </a:r>
            <a:endParaRPr lang="es-MX" sz="2400" dirty="0"/>
          </a:p>
          <a:p>
            <a:pPr marL="914400" lvl="1" indent="-457200" algn="just">
              <a:spcBef>
                <a:spcPts val="600"/>
              </a:spcBef>
              <a:spcAft>
                <a:spcPts val="600"/>
              </a:spcAft>
              <a:buAutoNum type="arabicParenR"/>
            </a:pPr>
            <a:endParaRPr lang="es-MX" sz="2400" dirty="0" smtClean="0"/>
          </a:p>
          <a:p>
            <a:pPr algn="just">
              <a:spcBef>
                <a:spcPts val="600"/>
              </a:spcBef>
              <a:spcAft>
                <a:spcPts val="600"/>
              </a:spcAft>
            </a:pPr>
            <a:endParaRPr lang="es-MX" sz="2800" dirty="0"/>
          </a:p>
        </p:txBody>
      </p:sp>
      <p:sp>
        <p:nvSpPr>
          <p:cNvPr id="4" name="3 Marcador de número de diapositiva"/>
          <p:cNvSpPr>
            <a:spLocks noGrp="1"/>
          </p:cNvSpPr>
          <p:nvPr>
            <p:ph type="sldNum" sz="quarter" idx="12"/>
          </p:nvPr>
        </p:nvSpPr>
        <p:spPr/>
        <p:txBody>
          <a:bodyPr/>
          <a:lstStyle/>
          <a:p>
            <a:fld id="{01C4261A-E7EC-4780-858E-E36D94BDF53D}" type="slidenum">
              <a:rPr lang="es-MX" smtClean="0"/>
              <a:t>6</a:t>
            </a:fld>
            <a:endParaRPr lang="es-MX"/>
          </a:p>
        </p:txBody>
      </p:sp>
    </p:spTree>
    <p:extLst>
      <p:ext uri="{BB962C8B-B14F-4D97-AF65-F5344CB8AC3E}">
        <p14:creationId xmlns:p14="http://schemas.microsoft.com/office/powerpoint/2010/main" val="3359561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171400"/>
            <a:ext cx="8229600" cy="1143000"/>
          </a:xfrm>
        </p:spPr>
        <p:txBody>
          <a:bodyPr/>
          <a:lstStyle/>
          <a:p>
            <a:pPr algn="l"/>
            <a:r>
              <a:rPr lang="es-MX" dirty="0"/>
              <a:t>Í</a:t>
            </a:r>
            <a:r>
              <a:rPr lang="es-MX" dirty="0" smtClean="0"/>
              <a:t>ndice</a:t>
            </a:r>
            <a:endParaRPr lang="es-MX" dirty="0"/>
          </a:p>
        </p:txBody>
      </p:sp>
      <p:sp>
        <p:nvSpPr>
          <p:cNvPr id="3" name="2 Marcador de contenido"/>
          <p:cNvSpPr>
            <a:spLocks noGrp="1"/>
          </p:cNvSpPr>
          <p:nvPr>
            <p:ph idx="4294967295"/>
          </p:nvPr>
        </p:nvSpPr>
        <p:spPr>
          <a:xfrm>
            <a:off x="395536" y="980728"/>
            <a:ext cx="7920880" cy="5760640"/>
          </a:xfrm>
        </p:spPr>
        <p:txBody>
          <a:bodyPr>
            <a:normAutofit/>
          </a:bodyPr>
          <a:lstStyle/>
          <a:p>
            <a:pPr marL="0" indent="0">
              <a:lnSpc>
                <a:spcPct val="160000"/>
              </a:lnSpc>
              <a:buNone/>
            </a:pPr>
            <a:r>
              <a:rPr lang="es-MX" b="1" dirty="0" smtClean="0">
                <a:solidFill>
                  <a:schemeClr val="bg1">
                    <a:lumMod val="75000"/>
                  </a:schemeClr>
                </a:solidFill>
              </a:rPr>
              <a:t>Introducción</a:t>
            </a:r>
          </a:p>
          <a:p>
            <a:pPr marL="0" indent="0">
              <a:lnSpc>
                <a:spcPct val="160000"/>
              </a:lnSpc>
              <a:buNone/>
            </a:pPr>
            <a:r>
              <a:rPr lang="es-MX" b="1" dirty="0" smtClean="0"/>
              <a:t>Descripción de los datos y análisis descriptivo</a:t>
            </a:r>
            <a:endParaRPr lang="es-MX" b="1" dirty="0"/>
          </a:p>
          <a:p>
            <a:pPr marL="0" indent="0">
              <a:lnSpc>
                <a:spcPct val="160000"/>
              </a:lnSpc>
              <a:buNone/>
            </a:pPr>
            <a:r>
              <a:rPr lang="es-MX" b="1" dirty="0" smtClean="0">
                <a:solidFill>
                  <a:schemeClr val="bg1">
                    <a:lumMod val="75000"/>
                  </a:schemeClr>
                </a:solidFill>
              </a:rPr>
              <a:t>Modelo econométrico</a:t>
            </a:r>
          </a:p>
          <a:p>
            <a:pPr marL="0" indent="0">
              <a:lnSpc>
                <a:spcPct val="160000"/>
              </a:lnSpc>
              <a:buNone/>
            </a:pPr>
            <a:r>
              <a:rPr lang="es-MX" b="1" dirty="0" smtClean="0">
                <a:solidFill>
                  <a:schemeClr val="bg1">
                    <a:lumMod val="75000"/>
                  </a:schemeClr>
                </a:solidFill>
              </a:rPr>
              <a:t>Resultados </a:t>
            </a:r>
          </a:p>
          <a:p>
            <a:pPr marL="0" indent="0">
              <a:lnSpc>
                <a:spcPct val="160000"/>
              </a:lnSpc>
              <a:buNone/>
            </a:pPr>
            <a:r>
              <a:rPr lang="es-MX" b="1" dirty="0" smtClean="0">
                <a:solidFill>
                  <a:schemeClr val="bg1">
                    <a:lumMod val="75000"/>
                  </a:schemeClr>
                </a:solidFill>
              </a:rPr>
              <a:t>Conclusiones</a:t>
            </a:r>
            <a:endParaRPr lang="es-MX" b="1" dirty="0">
              <a:solidFill>
                <a:schemeClr val="bg1">
                  <a:lumMod val="75000"/>
                </a:schemeClr>
              </a:solidFill>
            </a:endParaRPr>
          </a:p>
        </p:txBody>
      </p:sp>
      <p:sp>
        <p:nvSpPr>
          <p:cNvPr id="4" name="3 Rectángulo"/>
          <p:cNvSpPr/>
          <p:nvPr/>
        </p:nvSpPr>
        <p:spPr>
          <a:xfrm>
            <a:off x="8244408" y="0"/>
            <a:ext cx="899592"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Marcador de número de diapositiva"/>
          <p:cNvSpPr>
            <a:spLocks noGrp="1"/>
          </p:cNvSpPr>
          <p:nvPr>
            <p:ph type="sldNum" sz="quarter" idx="12"/>
          </p:nvPr>
        </p:nvSpPr>
        <p:spPr/>
        <p:txBody>
          <a:bodyPr/>
          <a:lstStyle/>
          <a:p>
            <a:fld id="{01C4261A-E7EC-4780-858E-E36D94BDF53D}" type="slidenum">
              <a:rPr lang="es-MX" smtClean="0"/>
              <a:t>7</a:t>
            </a:fld>
            <a:endParaRPr lang="es-MX"/>
          </a:p>
        </p:txBody>
      </p:sp>
    </p:spTree>
    <p:extLst>
      <p:ext uri="{BB962C8B-B14F-4D97-AF65-F5344CB8AC3E}">
        <p14:creationId xmlns:p14="http://schemas.microsoft.com/office/powerpoint/2010/main" val="1421931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908720"/>
            <a:ext cx="8928992" cy="5616624"/>
          </a:xfrm>
        </p:spPr>
        <p:txBody>
          <a:bodyPr>
            <a:normAutofit/>
          </a:bodyPr>
          <a:lstStyle/>
          <a:p>
            <a:pPr algn="just">
              <a:lnSpc>
                <a:spcPct val="120000"/>
              </a:lnSpc>
              <a:spcBef>
                <a:spcPts val="600"/>
              </a:spcBef>
              <a:spcAft>
                <a:spcPts val="600"/>
              </a:spcAft>
            </a:pPr>
            <a:r>
              <a:rPr lang="es-MX" sz="2800" dirty="0" smtClean="0"/>
              <a:t>En este estudio, se emplean datos </a:t>
            </a:r>
            <a:r>
              <a:rPr lang="es-MX" sz="2800" dirty="0"/>
              <a:t>panel de </a:t>
            </a:r>
            <a:r>
              <a:rPr lang="es-MX" sz="2800" dirty="0" smtClean="0"/>
              <a:t>la ENEU </a:t>
            </a:r>
            <a:r>
              <a:rPr lang="es-MX" sz="2800" dirty="0"/>
              <a:t>y </a:t>
            </a:r>
            <a:r>
              <a:rPr lang="es-MX" sz="2800" dirty="0" smtClean="0"/>
              <a:t>de la ENOE </a:t>
            </a:r>
            <a:r>
              <a:rPr lang="es-MX" sz="2800" dirty="0"/>
              <a:t>de 28 áreas metropolitanas, del Banco de México y de Cuentas Nacionales (INEGI). </a:t>
            </a:r>
          </a:p>
          <a:p>
            <a:pPr algn="just">
              <a:lnSpc>
                <a:spcPct val="120000"/>
              </a:lnSpc>
              <a:spcBef>
                <a:spcPts val="600"/>
              </a:spcBef>
              <a:spcAft>
                <a:spcPts val="600"/>
              </a:spcAft>
            </a:pPr>
            <a:r>
              <a:rPr lang="es-MX" sz="2800" dirty="0" smtClean="0"/>
              <a:t>Los datos de pobreza, ingreso laboral provienen de la ENEU (1988-2004) y de la ENOE (2005-2009).</a:t>
            </a:r>
          </a:p>
          <a:p>
            <a:pPr algn="just">
              <a:lnSpc>
                <a:spcPct val="120000"/>
              </a:lnSpc>
              <a:spcBef>
                <a:spcPts val="600"/>
              </a:spcBef>
              <a:spcAft>
                <a:spcPts val="600"/>
              </a:spcAft>
            </a:pPr>
            <a:r>
              <a:rPr lang="es-MX" sz="2800" dirty="0" smtClean="0"/>
              <a:t>Los datos del PIB sectorial provienen de las estadísticas de cuentas nacionales del INEGI.</a:t>
            </a:r>
          </a:p>
          <a:p>
            <a:pPr algn="just">
              <a:lnSpc>
                <a:spcPct val="120000"/>
              </a:lnSpc>
              <a:spcBef>
                <a:spcPts val="600"/>
              </a:spcBef>
              <a:spcAft>
                <a:spcPts val="600"/>
              </a:spcAft>
            </a:pPr>
            <a:r>
              <a:rPr lang="es-MX" sz="2800" dirty="0" smtClean="0"/>
              <a:t>Por su parte, los datos de inflación se obtuvieron del Banco de México.</a:t>
            </a:r>
          </a:p>
        </p:txBody>
      </p:sp>
      <p:sp>
        <p:nvSpPr>
          <p:cNvPr id="4" name="1 Título"/>
          <p:cNvSpPr>
            <a:spLocks noGrp="1"/>
          </p:cNvSpPr>
          <p:nvPr>
            <p:ph type="title"/>
          </p:nvPr>
        </p:nvSpPr>
        <p:spPr>
          <a:xfrm>
            <a:off x="457200" y="-99392"/>
            <a:ext cx="8229600" cy="1143000"/>
          </a:xfrm>
        </p:spPr>
        <p:txBody>
          <a:bodyPr/>
          <a:lstStyle/>
          <a:p>
            <a:pPr algn="l"/>
            <a:r>
              <a:rPr lang="es-MX" dirty="0" smtClean="0"/>
              <a:t>Datos</a:t>
            </a:r>
            <a:endParaRPr lang="es-MX" dirty="0"/>
          </a:p>
        </p:txBody>
      </p:sp>
      <p:sp>
        <p:nvSpPr>
          <p:cNvPr id="2" name="1 Marcador de número de diapositiva"/>
          <p:cNvSpPr>
            <a:spLocks noGrp="1"/>
          </p:cNvSpPr>
          <p:nvPr>
            <p:ph type="sldNum" sz="quarter" idx="12"/>
          </p:nvPr>
        </p:nvSpPr>
        <p:spPr/>
        <p:txBody>
          <a:bodyPr/>
          <a:lstStyle/>
          <a:p>
            <a:fld id="{01C4261A-E7EC-4780-858E-E36D94BDF53D}" type="slidenum">
              <a:rPr lang="es-MX" smtClean="0"/>
              <a:t>8</a:t>
            </a:fld>
            <a:endParaRPr lang="es-MX"/>
          </a:p>
        </p:txBody>
      </p:sp>
    </p:spTree>
    <p:extLst>
      <p:ext uri="{BB962C8B-B14F-4D97-AF65-F5344CB8AC3E}">
        <p14:creationId xmlns:p14="http://schemas.microsoft.com/office/powerpoint/2010/main" val="1679583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47762"/>
            <a:ext cx="8229600" cy="5289550"/>
          </a:xfrm>
        </p:spPr>
        <p:txBody>
          <a:bodyPr>
            <a:normAutofit fontScale="85000" lnSpcReduction="20000"/>
          </a:bodyPr>
          <a:lstStyle/>
          <a:p>
            <a:pPr algn="just"/>
            <a:r>
              <a:rPr lang="es-MX" dirty="0" smtClean="0"/>
              <a:t>La idea de medir la pobreza utilizando únicamente ingresos laborales fue propuesta por el CONEVAL como una medida de pobreza alternativa a la tradicional.</a:t>
            </a:r>
          </a:p>
          <a:p>
            <a:pPr algn="just"/>
            <a:r>
              <a:rPr lang="es-MX" dirty="0" smtClean="0"/>
              <a:t>Esta medida no incluye transferencias del gobierno, herencias o rentas. </a:t>
            </a:r>
          </a:p>
          <a:p>
            <a:pPr algn="just"/>
            <a:r>
              <a:rPr lang="es-MX" dirty="0" smtClean="0"/>
              <a:t>La línea de pobreza se obtiene de la canasta básica alimentaria elaborada por el CONEVAL a precios de 2008.</a:t>
            </a:r>
          </a:p>
          <a:p>
            <a:pPr algn="just"/>
            <a:r>
              <a:rPr lang="es-MX" dirty="0" smtClean="0"/>
              <a:t>Se emplean dos medidas de pobreza:</a:t>
            </a:r>
          </a:p>
          <a:p>
            <a:pPr lvl="1" algn="just"/>
            <a:r>
              <a:rPr lang="es-MX" b="1" u="sng" dirty="0" smtClean="0"/>
              <a:t>Porcentaje de pobreza:</a:t>
            </a:r>
            <a:r>
              <a:rPr lang="es-MX" b="1" dirty="0" smtClean="0"/>
              <a:t> </a:t>
            </a:r>
            <a:r>
              <a:rPr lang="es-MX" dirty="0"/>
              <a:t>Es el porcentaje </a:t>
            </a:r>
            <a:r>
              <a:rPr lang="es-MX" dirty="0" smtClean="0"/>
              <a:t>de personas que habitan en hogares en los que el ingreso laboral real del hogar per cápita es menor que la línea de pobreza.</a:t>
            </a:r>
          </a:p>
          <a:p>
            <a:pPr lvl="1" algn="just"/>
            <a:r>
              <a:rPr lang="es-MX" b="1" u="sng" dirty="0" smtClean="0"/>
              <a:t>Brecha de pobreza:</a:t>
            </a:r>
            <a:r>
              <a:rPr lang="es-MX" b="1" dirty="0" smtClean="0"/>
              <a:t> </a:t>
            </a:r>
            <a:r>
              <a:rPr lang="es-MX" dirty="0" smtClean="0"/>
              <a:t>Es el ingreso laboral medio de las personas que se encuentran en la pobreza como porcentaje de la línea de pobreza.</a:t>
            </a:r>
            <a:endParaRPr lang="es-MX" dirty="0"/>
          </a:p>
        </p:txBody>
      </p:sp>
      <p:sp>
        <p:nvSpPr>
          <p:cNvPr id="2" name="1 Marcador de número de diapositiva"/>
          <p:cNvSpPr>
            <a:spLocks noGrp="1"/>
          </p:cNvSpPr>
          <p:nvPr>
            <p:ph type="sldNum" sz="quarter" idx="12"/>
          </p:nvPr>
        </p:nvSpPr>
        <p:spPr/>
        <p:txBody>
          <a:bodyPr/>
          <a:lstStyle/>
          <a:p>
            <a:fld id="{01C4261A-E7EC-4780-858E-E36D94BDF53D}" type="slidenum">
              <a:rPr lang="es-MX" smtClean="0"/>
              <a:t>9</a:t>
            </a:fld>
            <a:endParaRPr lang="es-MX"/>
          </a:p>
        </p:txBody>
      </p:sp>
      <p:sp>
        <p:nvSpPr>
          <p:cNvPr id="6" name="1 Título"/>
          <p:cNvSpPr txBox="1">
            <a:spLocks/>
          </p:cNvSpPr>
          <p:nvPr/>
        </p:nvSpPr>
        <p:spPr>
          <a:xfrm>
            <a:off x="457200" y="-9939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dirty="0" smtClean="0"/>
              <a:t>Datos: pobreza</a:t>
            </a:r>
            <a:endParaRPr lang="es-MX" dirty="0"/>
          </a:p>
        </p:txBody>
      </p:sp>
    </p:spTree>
    <p:extLst>
      <p:ext uri="{BB962C8B-B14F-4D97-AF65-F5344CB8AC3E}">
        <p14:creationId xmlns:p14="http://schemas.microsoft.com/office/powerpoint/2010/main" val="3277480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13190</TotalTime>
  <Words>1877</Words>
  <Application>Microsoft Office PowerPoint</Application>
  <PresentationFormat>Presentación en pantalla (4:3)</PresentationFormat>
  <Paragraphs>181</Paragraphs>
  <Slides>18</Slides>
  <Notes>18</Notes>
  <HiddenSlides>0</HiddenSlides>
  <MMClips>0</MMClips>
  <ScaleCrop>false</ScaleCrop>
  <HeadingPairs>
    <vt:vector size="6" baseType="variant">
      <vt:variant>
        <vt:lpstr>Tema</vt:lpstr>
      </vt:variant>
      <vt:variant>
        <vt:i4>1</vt:i4>
      </vt:variant>
      <vt:variant>
        <vt:lpstr>Vínculos</vt:lpstr>
      </vt:variant>
      <vt:variant>
        <vt:i4>1</vt:i4>
      </vt:variant>
      <vt:variant>
        <vt:lpstr>Títulos de diapositiva</vt:lpstr>
      </vt:variant>
      <vt:variant>
        <vt:i4>18</vt:i4>
      </vt:variant>
    </vt:vector>
  </HeadingPairs>
  <TitlesOfParts>
    <vt:vector size="20" baseType="lpstr">
      <vt:lpstr>Tema de Office</vt:lpstr>
      <vt:lpstr>d:\User Profiles\f11972\Documents\Investigación\Inflation and poverty\Data\Cuentas nacionales y precios\Canasta básica.xlsx!Canasta!F3C2:F31C10</vt:lpstr>
      <vt:lpstr>Efectos de la inflación sobre la pobreza laboral urbana en México, 1993 – 2009 Carlo Alcaraz  Banco de México, 2013</vt:lpstr>
      <vt:lpstr>Índice</vt:lpstr>
      <vt:lpstr>Introducción</vt:lpstr>
      <vt:lpstr>Introducción</vt:lpstr>
      <vt:lpstr>Introducción</vt:lpstr>
      <vt:lpstr>Introducción</vt:lpstr>
      <vt:lpstr>Índice</vt:lpstr>
      <vt:lpstr>Datos</vt:lpstr>
      <vt:lpstr>Presentación de PowerPoint</vt:lpstr>
      <vt:lpstr>Presentación de PowerPoint</vt:lpstr>
      <vt:lpstr>Índice</vt:lpstr>
      <vt:lpstr>Modelo econométrico</vt:lpstr>
      <vt:lpstr>Modelo econométrico</vt:lpstr>
      <vt:lpstr>Índice</vt:lpstr>
      <vt:lpstr>Resultados</vt:lpstr>
      <vt:lpstr>Resultados</vt:lpstr>
      <vt:lpstr>Índice</vt:lpstr>
      <vt:lpstr>Conclusiones</vt:lpstr>
    </vt:vector>
  </TitlesOfParts>
  <Company>Banco de México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Banxico</dc:creator>
  <cp:lastModifiedBy>CAP</cp:lastModifiedBy>
  <cp:revision>216</cp:revision>
  <cp:lastPrinted>2013-05-03T02:12:22Z</cp:lastPrinted>
  <dcterms:created xsi:type="dcterms:W3CDTF">2011-07-18T21:41:47Z</dcterms:created>
  <dcterms:modified xsi:type="dcterms:W3CDTF">2013-05-03T02:15:00Z</dcterms:modified>
</cp:coreProperties>
</file>