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4"/>
  </p:notesMasterIdLst>
  <p:sldIdLst>
    <p:sldId id="270" r:id="rId2"/>
    <p:sldId id="257" r:id="rId3"/>
    <p:sldId id="274" r:id="rId4"/>
    <p:sldId id="275" r:id="rId5"/>
    <p:sldId id="276" r:id="rId6"/>
    <p:sldId id="277" r:id="rId7"/>
    <p:sldId id="261" r:id="rId8"/>
    <p:sldId id="258" r:id="rId9"/>
    <p:sldId id="271" r:id="rId10"/>
    <p:sldId id="262" r:id="rId11"/>
    <p:sldId id="259" r:id="rId12"/>
    <p:sldId id="260" r:id="rId13"/>
    <p:sldId id="263" r:id="rId14"/>
    <p:sldId id="268" r:id="rId15"/>
    <p:sldId id="272" r:id="rId16"/>
    <p:sldId id="278" r:id="rId17"/>
    <p:sldId id="279" r:id="rId18"/>
    <p:sldId id="264" r:id="rId19"/>
    <p:sldId id="273" r:id="rId20"/>
    <p:sldId id="265" r:id="rId21"/>
    <p:sldId id="266" r:id="rId22"/>
    <p:sldId id="26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96F5FC-A985-40AE-BB1A-173183466DDB}" type="datetimeFigureOut">
              <a:rPr lang="en-US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EFD27DC-0921-44AA-870B-3EB53BA31F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F520F-CEA5-42FB-A0AB-92FBEE418B65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2933289-F1E7-4BBE-A243-B133FBD9BB05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EF798F-ECF2-40B5-BE00-F663BD1819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101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8C274-1EAE-4A3F-AD0A-5EBF6C855098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966E-02D6-47B3-9B3E-A452E83B28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4B496-2393-45B8-804C-36E0EE4B7E68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4786B-29DB-4C1B-8187-7525A04A2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BF0BD-4D91-4860-A736-1C9F53C70789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D21E-EB76-4BF2-B672-838DFB056F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D7840-8662-4E9D-B200-C7F342FC5470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F46A1-8DF9-4B58-BCC4-97895F05FE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33492-3BA3-49A4-A54A-E334DF071677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BAEF-0CE3-4F4F-A821-5B096C8815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7CB70-5996-4FF2-BCB2-7B99917B7A45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5B57-BE38-4B58-9A88-4AFCAF4FC3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672CC-827F-4338-9468-164AB959915E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A295-3BEB-4B09-AA93-D895014031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9B258-3AA3-48B6-8680-A4EDC8EE85EA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25332-15A1-4677-861D-28284151A6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4FE41-D883-47FE-A197-EEA9B58D4D90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1759A-BD9C-4814-943C-452F98B589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4219E-874F-4F80-B12A-A3A6686142EA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2646-1931-49DE-A689-805BD49D5D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F2AB6C20-14E4-42C5-B5D2-9D03028D155E}" type="datetimeFigureOut">
              <a:rPr lang="en-US"/>
              <a:pPr/>
              <a:t>5/26/2011</a:t>
            </a:fld>
            <a:endParaRPr lang="en-US" alt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355B713-C398-4A25-8BCD-C47E442E30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99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ta.com/customerservice/alerts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6553200" cy="1600200"/>
          </a:xfrm>
        </p:spPr>
        <p:txBody>
          <a:bodyPr anchor="ctr"/>
          <a:lstStyle/>
          <a:p>
            <a:r>
              <a:rPr lang="en-US" sz="6300" b="1"/>
              <a:t>Report to Users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2286000"/>
            <a:ext cx="6397625" cy="16811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2800"/>
              <a:t>Gustavo Sánchez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40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/>
              <a:t>Senior Statistician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600"/>
              <a:t>StataCorp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33600" y="4800600"/>
            <a:ext cx="5557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sz="2000"/>
              <a:t>2011 Mexican Stata Users Group Meeting 2011</a:t>
            </a: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673350"/>
            <a:ext cx="7235825" cy="20558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Trainings</a:t>
            </a:r>
          </a:p>
          <a:p>
            <a:pPr marL="0" indent="0"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4175"/>
            <a:ext cx="7772400" cy="989013"/>
          </a:xfrm>
        </p:spPr>
        <p:txBody>
          <a:bodyPr anchor="ctr"/>
          <a:lstStyle/>
          <a:p>
            <a:r>
              <a:rPr lang="en-US" sz="4400" b="1"/>
              <a:t>Public Trainings Sessions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1679575"/>
            <a:ext cx="6553200" cy="3429000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000" b="1" i="1"/>
              <a:t>Using Stata Effectively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July 12–1		Chicago, IL3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August 04–05	 	Miami, FL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September 07–08	Washington, DC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October 13–14		San Francisco, CA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November 03–04	New York City, NY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endParaRPr lang="en-US" sz="800"/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000" b="1" i="1"/>
              <a:t>Multilevel/Mixed Models Using Stata	</a:t>
            </a:r>
          </a:p>
          <a:p>
            <a:pPr marL="798513" lvl="1" indent="-454025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/>
              <a:t>October 05–06 		Washington, DC 	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1295400"/>
            <a:ext cx="7086600" cy="411480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Aft>
                <a:spcPts val="600"/>
              </a:spcAft>
            </a:pPr>
            <a:r>
              <a:rPr lang="en-US" sz="2100" b="1" i="1"/>
              <a:t>NetCourses</a:t>
            </a:r>
          </a:p>
          <a:p>
            <a:pPr marL="798513" lvl="1" indent="-454025">
              <a:lnSpc>
                <a:spcPct val="90000"/>
              </a:lnSpc>
              <a:buFont typeface="Arial" charset="0"/>
              <a:buChar char="•"/>
            </a:pPr>
            <a:r>
              <a:rPr lang="en-US" sz="2100" i="1"/>
              <a:t>NetCourse 101</a:t>
            </a:r>
            <a:r>
              <a:rPr lang="en-US" sz="2100"/>
              <a:t>	 Introduction to Stata</a:t>
            </a:r>
          </a:p>
          <a:p>
            <a:pPr marL="798513" lvl="1" indent="-4540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100" i="1"/>
              <a:t>NetCourse 151</a:t>
            </a:r>
            <a:r>
              <a:rPr lang="en-US" sz="2100"/>
              <a:t> 	Introduction to Stata Programming</a:t>
            </a:r>
          </a:p>
          <a:p>
            <a:pPr marL="1255713" lvl="2" indent="-584200"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July 8–August 19, 2011</a:t>
            </a:r>
          </a:p>
          <a:p>
            <a:pPr marL="1255713" lvl="2" indent="-58420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400"/>
          </a:p>
          <a:p>
            <a:pPr marL="798513" lvl="1" indent="-454025">
              <a:lnSpc>
                <a:spcPct val="90000"/>
              </a:lnSpc>
              <a:buFont typeface="Arial" charset="0"/>
              <a:buChar char="•"/>
            </a:pPr>
            <a:r>
              <a:rPr lang="en-US" sz="2100" i="1"/>
              <a:t>NetCourse 152</a:t>
            </a:r>
            <a:r>
              <a:rPr lang="en-US" sz="2100"/>
              <a:t>	Advanced Stata Programming</a:t>
            </a:r>
          </a:p>
          <a:p>
            <a:pPr marL="798513" lvl="1" indent="-454025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100" i="1"/>
              <a:t>NetCourse 461</a:t>
            </a:r>
            <a:r>
              <a:rPr lang="en-US" sz="2100"/>
              <a:t>	Introduction to Time  Series</a:t>
            </a:r>
          </a:p>
          <a:p>
            <a:pPr marL="798513" lvl="1" indent="-4540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100"/>
              <a:t>				 with Stata</a:t>
            </a:r>
          </a:p>
          <a:p>
            <a:pPr marL="1255713" lvl="2" indent="-584200"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October 7–November 25, 2011</a:t>
            </a:r>
          </a:p>
          <a:p>
            <a:pPr marL="798513" lvl="1" indent="-454025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100" i="1"/>
              <a:t>NetCourseNow</a:t>
            </a:r>
            <a:r>
              <a:rPr lang="en-US" sz="2100"/>
              <a:t> </a:t>
            </a:r>
          </a:p>
          <a:p>
            <a:pPr marL="798513" lvl="1" indent="-454025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500"/>
          </a:p>
          <a:p>
            <a:pPr marL="341313" indent="-341313">
              <a:lnSpc>
                <a:spcPct val="90000"/>
              </a:lnSpc>
              <a:spcAft>
                <a:spcPts val="600"/>
              </a:spcAft>
            </a:pPr>
            <a:r>
              <a:rPr lang="en-US" sz="2100" b="1" i="1"/>
              <a:t>On-site training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57400" y="3048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2"/>
                </a:solidFill>
              </a:rPr>
              <a:t>Other Trainings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209800"/>
            <a:ext cx="7235825" cy="19034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Stata Press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1371600"/>
            <a:ext cx="69342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700" b="1" dirty="0">
                <a:latin typeface="+mn-lt"/>
              </a:rPr>
              <a:t>Maximum Likelihood Estimation with Stata, 4th Edition </a:t>
            </a:r>
          </a:p>
          <a:p>
            <a:pPr>
              <a:defRPr/>
            </a:pPr>
            <a:r>
              <a:rPr lang="en-US" sz="1700" dirty="0">
                <a:latin typeface="+mn-lt"/>
              </a:rPr>
              <a:t>    William Gould, Jeffery Pitblado and Brian Poi.</a:t>
            </a:r>
            <a:endParaRPr lang="en-US" sz="1700" i="1" dirty="0">
              <a:latin typeface="+mn-lt"/>
            </a:endParaRPr>
          </a:p>
          <a:p>
            <a:pPr>
              <a:defRPr/>
            </a:pPr>
            <a:endParaRPr lang="en-US" i="1" dirty="0">
              <a:latin typeface="+mn-lt"/>
            </a:endParaRPr>
          </a:p>
          <a:p>
            <a:pPr>
              <a:defRPr/>
            </a:pPr>
            <a:endParaRPr lang="en-US" i="1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700" b="1" dirty="0">
                <a:latin typeface="+mn-lt"/>
              </a:rPr>
              <a:t>An Introduction to Survival Analysis Using Stata, 3rd Edition </a:t>
            </a:r>
          </a:p>
          <a:p>
            <a:pPr>
              <a:defRPr/>
            </a:pPr>
            <a:r>
              <a:rPr lang="en-US" sz="1700" dirty="0">
                <a:latin typeface="+mn-lt"/>
              </a:rPr>
              <a:t>    Mario Cleves, William Gould, Roberto G. Gutierrez, and </a:t>
            </a:r>
          </a:p>
          <a:p>
            <a:pPr>
              <a:defRPr/>
            </a:pPr>
            <a:r>
              <a:rPr lang="en-US" sz="1700" dirty="0">
                <a:latin typeface="+mn-lt"/>
              </a:rPr>
              <a:t>    Yulia V. Marchenko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700" b="1" dirty="0">
                <a:latin typeface="+mn-lt"/>
              </a:rPr>
              <a:t>A Gentle Introduction to Stata, 3rd Edition</a:t>
            </a:r>
          </a:p>
          <a:p>
            <a:pPr>
              <a:defRPr/>
            </a:pPr>
            <a:r>
              <a:rPr lang="en-US" sz="1700" dirty="0">
                <a:latin typeface="+mn-lt"/>
              </a:rPr>
              <a:t>    Alan C. Acock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sz="2400" b="1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700" b="1" dirty="0">
                <a:latin typeface="+mn-lt"/>
              </a:rPr>
              <a:t>An Introduction to Stata for Health Researchers, 3rd Edition </a:t>
            </a:r>
          </a:p>
          <a:p>
            <a:pPr>
              <a:defRPr/>
            </a:pPr>
            <a:r>
              <a:rPr lang="en-US" sz="1700" dirty="0">
                <a:latin typeface="+mn-lt"/>
              </a:rPr>
              <a:t>    Svend Juul and Morten Frydenberg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667000" y="228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Recent Books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143000"/>
            <a:ext cx="85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438400"/>
            <a:ext cx="87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876800"/>
            <a:ext cx="85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657600"/>
            <a:ext cx="85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447800" y="1600200"/>
            <a:ext cx="6172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Flexible Parametric Survival Analysis Using Stata: 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Beyond the Cox Model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Patrick Royston and Paul Lambert</a:t>
            </a:r>
          </a:p>
          <a:p>
            <a:pPr>
              <a:defRPr/>
            </a:pPr>
            <a:endParaRPr lang="en-US" i="1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Causal Inference: Measuring the Effect of x on y 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Austin Nichols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A Gentle Guide to Advanced Statistics Using Stata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Alan C. Acock and Peter Lachenbruch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… and see more at: </a:t>
            </a:r>
          </a:p>
          <a:p>
            <a:pPr marL="231775" indent="-231775">
              <a:defRPr/>
            </a:pPr>
            <a:r>
              <a:rPr lang="en-US" b="1" dirty="0">
                <a:latin typeface="+mn-lt"/>
              </a:rPr>
              <a:t>		</a:t>
            </a:r>
            <a:r>
              <a:rPr lang="en-US" dirty="0">
                <a:latin typeface="+mn-lt"/>
              </a:rPr>
              <a:t>http://www.stata-press.com/forthcoming.html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90800" y="381000"/>
            <a:ext cx="399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Upcoming Books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590800" y="381000"/>
            <a:ext cx="3668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Upcoming Books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38200" y="1066800"/>
            <a:ext cx="79248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 b="1" dirty="0"/>
              <a:t>Aplicaciones Económicas y Sociales con Stata</a:t>
            </a:r>
          </a:p>
          <a:p>
            <a:endParaRPr lang="es-ES" sz="800" dirty="0"/>
          </a:p>
          <a:p>
            <a:pPr algn="ctr"/>
            <a:r>
              <a:rPr lang="es-ES" sz="2000" b="1" dirty="0"/>
              <a:t>Contenido</a:t>
            </a:r>
          </a:p>
          <a:p>
            <a:pPr algn="ctr"/>
            <a:endParaRPr lang="es-ES" sz="500" dirty="0"/>
          </a:p>
          <a:p>
            <a:r>
              <a:rPr lang="es-ES" dirty="0"/>
              <a:t>1.  Comandos básicos y manejo de bases económicas en  STATA</a:t>
            </a:r>
          </a:p>
          <a:p>
            <a:r>
              <a:rPr lang="es-ES" dirty="0"/>
              <a:t>	</a:t>
            </a:r>
            <a:r>
              <a:rPr lang="es-ES" sz="1600" b="1" dirty="0"/>
              <a:t>Dr. Ignacio Ibarra López</a:t>
            </a:r>
          </a:p>
          <a:p>
            <a:r>
              <a:rPr lang="es-ES" sz="1600" dirty="0"/>
              <a:t>	Centro de Investigación e Inteligencia Económica, UPAEP</a:t>
            </a:r>
          </a:p>
          <a:p>
            <a:endParaRPr lang="es-ES" sz="1000" dirty="0"/>
          </a:p>
          <a:p>
            <a:r>
              <a:rPr lang="es-ES" dirty="0"/>
              <a:t>2.  Estadística Descriptiva y Análisis de Regresión</a:t>
            </a:r>
          </a:p>
          <a:p>
            <a:r>
              <a:rPr lang="es-ES" dirty="0"/>
              <a:t>	</a:t>
            </a:r>
            <a:r>
              <a:rPr lang="es-ES" sz="1600" b="1" dirty="0"/>
              <a:t>Dr. Alfonso Mendoza-Velázquez</a:t>
            </a:r>
          </a:p>
          <a:p>
            <a:r>
              <a:rPr lang="es-ES" sz="1600" dirty="0"/>
              <a:t>	Centro de Investigación e Inteligencia Económica, UPAEP</a:t>
            </a:r>
          </a:p>
          <a:p>
            <a:endParaRPr lang="es-ES" sz="1000" dirty="0"/>
          </a:p>
          <a:p>
            <a:r>
              <a:rPr lang="es-ES" dirty="0"/>
              <a:t>3.  Migración y Distribución de Salarios en México </a:t>
            </a:r>
          </a:p>
          <a:p>
            <a:r>
              <a:rPr lang="es-ES" dirty="0"/>
              <a:t>	</a:t>
            </a:r>
            <a:r>
              <a:rPr lang="es-ES" sz="1600" b="1" dirty="0"/>
              <a:t>Dr. Alfredo </a:t>
            </a:r>
            <a:r>
              <a:rPr lang="es-ES" sz="1600" b="1" dirty="0" err="1"/>
              <a:t>Cuecuecha</a:t>
            </a:r>
            <a:endParaRPr lang="es-ES" sz="1600" b="1" dirty="0"/>
          </a:p>
          <a:p>
            <a:r>
              <a:rPr lang="es-ES" sz="1600" dirty="0"/>
              <a:t>	Universidad Iberoamericana, Campus Puebla</a:t>
            </a:r>
          </a:p>
          <a:p>
            <a:endParaRPr lang="es-ES" sz="1000" dirty="0"/>
          </a:p>
          <a:p>
            <a:r>
              <a:rPr lang="es-ES" dirty="0"/>
              <a:t>4.  Introducción a la Valoración Contingente usando STATA</a:t>
            </a:r>
          </a:p>
          <a:p>
            <a:r>
              <a:rPr lang="es-ES" dirty="0"/>
              <a:t>	</a:t>
            </a:r>
            <a:r>
              <a:rPr lang="es-ES" sz="1600" b="1" dirty="0"/>
              <a:t>Dr. Alejandro López </a:t>
            </a:r>
            <a:r>
              <a:rPr lang="es-ES" sz="1600" b="1" dirty="0" err="1"/>
              <a:t>Feldman</a:t>
            </a:r>
            <a:endParaRPr lang="es-ES" sz="1600" b="1" dirty="0"/>
          </a:p>
          <a:p>
            <a:r>
              <a:rPr lang="es-ES" sz="1600" dirty="0"/>
              <a:t>	Centro de Investigación y Docencia Económica (CIDE)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590800" y="381000"/>
            <a:ext cx="3668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Upcoming Books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8200" y="1066800"/>
            <a:ext cx="7924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 b="1" dirty="0"/>
              <a:t>Aplicaciones Económicas y Sociales con Stata</a:t>
            </a:r>
          </a:p>
          <a:p>
            <a:endParaRPr lang="es-ES" sz="500" dirty="0"/>
          </a:p>
          <a:p>
            <a:pPr algn="ctr"/>
            <a:r>
              <a:rPr lang="es-ES" sz="2000" b="1" dirty="0"/>
              <a:t>Contenido</a:t>
            </a:r>
          </a:p>
          <a:p>
            <a:endParaRPr lang="es-ES" sz="500" dirty="0"/>
          </a:p>
          <a:p>
            <a:r>
              <a:rPr lang="es-ES" sz="1700" dirty="0"/>
              <a:t>5.  Análisis de las preferencias electorales en la contienda presidencial 2006 </a:t>
            </a:r>
          </a:p>
          <a:p>
            <a:r>
              <a:rPr lang="es-ES" sz="1700" dirty="0"/>
              <a:t>	</a:t>
            </a:r>
            <a:r>
              <a:rPr lang="es-ES" sz="1700" b="1" dirty="0"/>
              <a:t>Dr. Ignacio Ibarra López</a:t>
            </a:r>
          </a:p>
          <a:p>
            <a:r>
              <a:rPr lang="es-ES" sz="1700" dirty="0"/>
              <a:t>	Centro de Investigación e Inteligencia Económica, UPAEP</a:t>
            </a:r>
          </a:p>
          <a:p>
            <a:endParaRPr lang="es-ES" sz="500" dirty="0"/>
          </a:p>
          <a:p>
            <a:r>
              <a:rPr lang="es-ES" sz="1700" dirty="0"/>
              <a:t>6.  Técnicas de Medición de Calidad de Vida</a:t>
            </a:r>
          </a:p>
          <a:p>
            <a:r>
              <a:rPr lang="es-ES" sz="1700" dirty="0"/>
              <a:t>	</a:t>
            </a:r>
            <a:r>
              <a:rPr lang="es-ES" sz="1700" b="1" dirty="0"/>
              <a:t>Dr. </a:t>
            </a:r>
            <a:r>
              <a:rPr lang="es-ES" sz="1700" b="1" dirty="0" err="1"/>
              <a:t>Maikol</a:t>
            </a:r>
            <a:r>
              <a:rPr lang="es-ES" sz="1700" b="1" dirty="0"/>
              <a:t> Elizondo</a:t>
            </a:r>
          </a:p>
          <a:p>
            <a:r>
              <a:rPr lang="es-ES" sz="1700" dirty="0"/>
              <a:t>	Merck </a:t>
            </a:r>
            <a:r>
              <a:rPr lang="es-ES" sz="1700" dirty="0" err="1"/>
              <a:t>Serono</a:t>
            </a:r>
            <a:r>
              <a:rPr lang="es-ES" sz="1700" dirty="0"/>
              <a:t> – </a:t>
            </a:r>
            <a:r>
              <a:rPr lang="es-ES" sz="1700" dirty="0" err="1"/>
              <a:t>Mexico</a:t>
            </a:r>
            <a:endParaRPr lang="es-ES" sz="1700" dirty="0"/>
          </a:p>
          <a:p>
            <a:endParaRPr lang="es-ES" sz="500" dirty="0"/>
          </a:p>
          <a:p>
            <a:r>
              <a:rPr lang="es-ES" sz="1700" dirty="0"/>
              <a:t>7.  Medición de Igualdad de Oportunidades </a:t>
            </a:r>
          </a:p>
          <a:p>
            <a:r>
              <a:rPr lang="es-ES" sz="1700" dirty="0"/>
              <a:t>	</a:t>
            </a:r>
            <a:r>
              <a:rPr lang="es-ES" sz="1700" b="1" dirty="0"/>
              <a:t>Dr. Isidro </a:t>
            </a:r>
            <a:r>
              <a:rPr lang="es-ES" sz="1700" b="1" dirty="0" err="1"/>
              <a:t>Soloaga</a:t>
            </a:r>
            <a:endParaRPr lang="es-ES" sz="1700" b="1" dirty="0"/>
          </a:p>
          <a:p>
            <a:r>
              <a:rPr lang="es-ES" sz="1700" dirty="0"/>
              <a:t>	El Colegio de México</a:t>
            </a:r>
          </a:p>
          <a:p>
            <a:endParaRPr lang="es-ES" sz="500" dirty="0"/>
          </a:p>
          <a:p>
            <a:r>
              <a:rPr lang="es-ES" sz="1700" dirty="0"/>
              <a:t>8.  Riesgo Crediticio de las Finanzas Públicas de Gobiernos Locales</a:t>
            </a:r>
          </a:p>
          <a:p>
            <a:r>
              <a:rPr lang="es-ES" sz="1700" dirty="0"/>
              <a:t>	</a:t>
            </a:r>
            <a:r>
              <a:rPr lang="es-ES" sz="1700" b="1" dirty="0"/>
              <a:t>Dr. </a:t>
            </a:r>
            <a:r>
              <a:rPr lang="es-ES" sz="1700" b="1" dirty="0" err="1"/>
              <a:t>Afonso</a:t>
            </a:r>
            <a:r>
              <a:rPr lang="es-ES" sz="1700" b="1" dirty="0"/>
              <a:t> Mendoza-Velázquez</a:t>
            </a:r>
          </a:p>
          <a:p>
            <a:r>
              <a:rPr lang="es-ES" sz="1700" dirty="0"/>
              <a:t>	Centro de Investigación e Inteligencia Económica, UPAEP.</a:t>
            </a:r>
          </a:p>
          <a:p>
            <a:endParaRPr lang="es-ES" sz="500" dirty="0"/>
          </a:p>
          <a:p>
            <a:r>
              <a:rPr lang="es-ES" sz="1700" dirty="0"/>
              <a:t>9.  Medición del Ciclo Económico en México</a:t>
            </a:r>
          </a:p>
          <a:p>
            <a:r>
              <a:rPr lang="es-ES" sz="1700" dirty="0"/>
              <a:t>	</a:t>
            </a:r>
            <a:r>
              <a:rPr lang="es-ES" sz="1700" b="1" dirty="0"/>
              <a:t>Dr. Carlo </a:t>
            </a:r>
            <a:r>
              <a:rPr lang="es-ES" sz="1700" b="1" dirty="0" err="1"/>
              <a:t>Alcara</a:t>
            </a:r>
            <a:endParaRPr lang="es-ES" sz="1700" b="1" dirty="0"/>
          </a:p>
          <a:p>
            <a:r>
              <a:rPr lang="es-ES" sz="1700" dirty="0"/>
              <a:t>	Banco de México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19200" y="1600200"/>
            <a:ext cx="6858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</a:rPr>
              <a:t>Stata professionals review your Stata code and output</a:t>
            </a:r>
          </a:p>
          <a:p>
            <a:pPr marL="231775" indent="-231775">
              <a:defRPr/>
            </a:pPr>
            <a:endParaRPr lang="en-US" sz="800" dirty="0"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</a:rPr>
              <a:t>• Stata production specialists help you format</a:t>
            </a:r>
          </a:p>
          <a:p>
            <a:pPr marL="282575" indent="-282575">
              <a:defRPr/>
            </a:pPr>
            <a:r>
              <a:rPr lang="en-US" sz="2800" dirty="0">
                <a:latin typeface="Calibri" pitchFamily="34" charset="0"/>
              </a:rPr>
              <a:t>	Stata output, including graphs</a:t>
            </a:r>
          </a:p>
          <a:p>
            <a:pPr marL="282575" indent="-282575">
              <a:defRPr/>
            </a:pPr>
            <a:endParaRPr lang="en-US" sz="800" dirty="0"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</a:rPr>
              <a:t>• Stata editors and statisticians review the</a:t>
            </a:r>
          </a:p>
          <a:p>
            <a:pPr marL="282575" indent="-282575">
              <a:defRPr/>
            </a:pPr>
            <a:r>
              <a:rPr lang="en-US" sz="2800" dirty="0">
                <a:latin typeface="Calibri" pitchFamily="34" charset="0"/>
              </a:rPr>
              <a:t>	accuracy of Stata-related content</a:t>
            </a:r>
          </a:p>
          <a:p>
            <a:pPr marL="282575" indent="-282575">
              <a:defRPr/>
            </a:pPr>
            <a:endParaRPr lang="en-US" sz="800" dirty="0"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latin typeface="Calibri" pitchFamily="34" charset="0"/>
              </a:rPr>
              <a:t>• It’s free and open to all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526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Author Support Program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209800"/>
            <a:ext cx="7235825" cy="19034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Other Items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07975"/>
            <a:ext cx="7773988" cy="1065213"/>
          </a:xfrm>
        </p:spPr>
        <p:txBody>
          <a:bodyPr anchor="ctr"/>
          <a:lstStyle/>
          <a:p>
            <a:r>
              <a:rPr lang="en-US" sz="5000" b="1"/>
              <a:t>Outline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1524000"/>
            <a:ext cx="7239000" cy="38862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800"/>
              <a:t>Stata 11.1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/>
              <a:t>Meetings and Conferences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/>
              <a:t>Trainings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/>
              <a:t>Stata Press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/>
              <a:t>Other</a:t>
            </a:r>
          </a:p>
          <a:p>
            <a:pPr marL="1196975" lvl="2" indent="-525463"/>
            <a:r>
              <a:rPr lang="en-US"/>
              <a:t>Internships</a:t>
            </a:r>
          </a:p>
          <a:p>
            <a:pPr marL="1196975" lvl="2" indent="-525463"/>
            <a:r>
              <a:rPr lang="en-US"/>
              <a:t>Keeping in touch</a:t>
            </a:r>
          </a:p>
          <a:p>
            <a:pPr marL="514350" indent="-514350"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295400" y="990600"/>
            <a:ext cx="67818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Has been in existence since 2007</a:t>
            </a:r>
          </a:p>
          <a:p>
            <a:pPr marL="231775" indent="-231775"/>
            <a:endParaRPr lang="en-US" sz="400">
              <a:latin typeface="Calibri" pitchFamily="34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Gives experience in software development and support</a:t>
            </a:r>
          </a:p>
          <a:p>
            <a:pPr marL="231775" indent="-231775"/>
            <a:endParaRPr lang="en-US" sz="400">
              <a:latin typeface="Calibri" pitchFamily="34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Open to the world</a:t>
            </a:r>
          </a:p>
          <a:p>
            <a:pPr marL="231775" indent="-231775"/>
            <a:endParaRPr lang="en-US" sz="400">
              <a:latin typeface="Calibri" pitchFamily="34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Go to http://www.stata.com/internships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09800" y="3048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Internship Program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40386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00200" y="1447800"/>
            <a:ext cx="6096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Subscribe to our RSS feed</a:t>
            </a:r>
          </a:p>
          <a:p>
            <a:pPr marL="166688" indent="-166688">
              <a:defRPr/>
            </a:pPr>
            <a:endParaRPr lang="en-US" sz="800" dirty="0">
              <a:latin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Sign up for email alerts at</a:t>
            </a:r>
          </a:p>
          <a:p>
            <a:pPr marL="166688" indent="-166688">
              <a:defRPr/>
            </a:pPr>
            <a:endParaRPr lang="en-US" sz="200" dirty="0">
              <a:latin typeface="Calibri" pitchFamily="34" charset="0"/>
            </a:endParaRPr>
          </a:p>
          <a:p>
            <a:pPr marL="682625">
              <a:defRPr/>
            </a:pPr>
            <a:r>
              <a:rPr lang="en-US" sz="2200" dirty="0">
                <a:latin typeface="Calibri" pitchFamily="34" charset="0"/>
                <a:hlinkClick r:id="rId2"/>
              </a:rPr>
              <a:t>www.stata.com/customerservice/alerts.html</a:t>
            </a:r>
            <a:endParaRPr lang="en-US" sz="2200" dirty="0">
              <a:latin typeface="Calibri" pitchFamily="34" charset="0"/>
            </a:endParaRPr>
          </a:p>
          <a:p>
            <a:pPr marL="682625">
              <a:defRPr/>
            </a:pPr>
            <a:endParaRPr lang="en-US" sz="200" dirty="0">
              <a:latin typeface="Calibri" pitchFamily="34" charset="0"/>
            </a:endParaRPr>
          </a:p>
          <a:p>
            <a:pPr marL="623888" lvl="1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New releases</a:t>
            </a:r>
          </a:p>
          <a:p>
            <a:pPr marL="623888" lvl="1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Stata Press books</a:t>
            </a:r>
          </a:p>
          <a:p>
            <a:pPr marL="623888" lvl="1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Stata Conferences and User Group meetings</a:t>
            </a:r>
          </a:p>
          <a:p>
            <a:pPr marL="623888" lvl="1" indent="-166688">
              <a:defRPr/>
            </a:pPr>
            <a:endParaRPr lang="en-US" sz="800" dirty="0">
              <a:latin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Facebook </a:t>
            </a:r>
          </a:p>
          <a:p>
            <a:pPr marL="166688" indent="-166688">
              <a:defRPr/>
            </a:pPr>
            <a:endParaRPr lang="en-US" sz="800" dirty="0">
              <a:latin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Twiter</a:t>
            </a:r>
          </a:p>
          <a:p>
            <a:pPr marL="166688" indent="-166688">
              <a:defRPr/>
            </a:pPr>
            <a:endParaRPr lang="en-US" sz="800" dirty="0">
              <a:latin typeface="Calibri" pitchFamily="34" charset="0"/>
            </a:endParaRP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Blog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19400" y="381000"/>
            <a:ext cx="4078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Keeping in Touch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209800"/>
            <a:ext cx="7235825" cy="19034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QUESTIONS?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209800"/>
            <a:ext cx="7235825" cy="12985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Stata 11.1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772400" cy="1524000"/>
          </a:xfrm>
        </p:spPr>
        <p:txBody>
          <a:bodyPr anchor="ctr"/>
          <a:lstStyle/>
          <a:p>
            <a:r>
              <a:rPr lang="en-US" sz="4600" b="1" i="1"/>
              <a:t>Stata 11.1</a:t>
            </a:r>
            <a:br>
              <a:rPr lang="en-US" sz="4600" b="1" i="1"/>
            </a:br>
            <a:r>
              <a:rPr lang="en-US" sz="4600" b="1" i="1"/>
              <a:t>Released on June 3</a:t>
            </a:r>
            <a:r>
              <a:rPr lang="en-US" sz="4600" b="1" i="1" baseline="30000"/>
              <a:t>rd</a:t>
            </a:r>
            <a:r>
              <a:rPr lang="en-US" sz="4600" b="1" i="1"/>
              <a:t> </a:t>
            </a:r>
            <a:r>
              <a:rPr lang="en-US" sz="4600" b="1"/>
              <a:t>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130425"/>
            <a:ext cx="7848600" cy="336073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600" b="1" i="1"/>
              <a:t>Multiple imputation</a:t>
            </a:r>
            <a:r>
              <a:rPr lang="en-US" sz="1600" i="1"/>
              <a:t>. </a:t>
            </a:r>
            <a:r>
              <a:rPr lang="en-US" sz="1600" b="1"/>
              <a:t>mi</a:t>
            </a:r>
            <a:r>
              <a:rPr lang="en-US" sz="1600"/>
              <a:t> command now supports panel-data and multilevel models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600" b="1" i="1"/>
              <a:t>Truncated count-data models.</a:t>
            </a:r>
            <a:r>
              <a:rPr lang="en-US" sz="1600"/>
              <a:t> New commands </a:t>
            </a:r>
            <a:r>
              <a:rPr lang="en-US" sz="1600" b="1"/>
              <a:t>tpoisson</a:t>
            </a:r>
            <a:r>
              <a:rPr lang="en-US" sz="1600"/>
              <a:t> and </a:t>
            </a:r>
            <a:r>
              <a:rPr lang="en-US" sz="1600" b="1"/>
              <a:t>tnbreg</a:t>
            </a:r>
            <a:r>
              <a:rPr lang="en-US" sz="1600"/>
              <a:t> fit models of count-data outcomes with any form of left truncation, including truncation that varies by observations.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600"/>
              <a:t> </a:t>
            </a:r>
            <a:r>
              <a:rPr lang="en-US" sz="1600" b="1" i="1"/>
              <a:t>Mixed models. </a:t>
            </a:r>
            <a:r>
              <a:rPr lang="en-US" sz="1600"/>
              <a:t>Linear mixed (multilevel) models have new covariance structures for these residuals: exponential, banded, and Toeplitz.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600" b="1" i="1"/>
              <a:t>Probability predictions. </a:t>
            </a:r>
            <a:r>
              <a:rPr lang="en-US" sz="1600" b="1"/>
              <a:t>predict</a:t>
            </a:r>
            <a:r>
              <a:rPr lang="en-US" sz="1600"/>
              <a:t> after count-data models, such as </a:t>
            </a:r>
            <a:r>
              <a:rPr lang="en-US" sz="1600" b="1"/>
              <a:t>poisson</a:t>
            </a:r>
            <a:r>
              <a:rPr lang="en-US" sz="1600"/>
              <a:t> and </a:t>
            </a:r>
            <a:r>
              <a:rPr lang="en-US" sz="1600" b="1"/>
              <a:t>nbreg</a:t>
            </a:r>
            <a:r>
              <a:rPr lang="en-US" sz="1600"/>
              <a:t>, can now predict the probability of any count or any count range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600" b="1" i="1"/>
              <a:t>Survey bootstrap. </a:t>
            </a:r>
            <a:r>
              <a:rPr lang="en-US" sz="1600"/>
              <a:t>Estimation commands can now estimate survey bootstrap standard errors (SEs) using user-supplied bootstrap replicate weights</a:t>
            </a:r>
            <a:endParaRPr lang="en-US" sz="1600" b="1"/>
          </a:p>
          <a:p>
            <a:pPr marL="341313" indent="-341313">
              <a:lnSpc>
                <a:spcPct val="80000"/>
              </a:lnSpc>
              <a:buFontTx/>
              <a:buChar char="-"/>
            </a:pPr>
            <a:endParaRPr lang="en-US" sz="160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772400" cy="1524000"/>
          </a:xfrm>
        </p:spPr>
        <p:txBody>
          <a:bodyPr anchor="ctr"/>
          <a:lstStyle/>
          <a:p>
            <a:r>
              <a:rPr lang="en-US" sz="4600" b="1" i="1"/>
              <a:t>Stata 11.1</a:t>
            </a:r>
            <a:br>
              <a:rPr lang="en-US" sz="4600" b="1" i="1"/>
            </a:br>
            <a:r>
              <a:rPr lang="en-US" sz="4600" b="1" i="1"/>
              <a:t>Released on June 3</a:t>
            </a:r>
            <a:r>
              <a:rPr lang="en-US" sz="4600" b="1" i="1" baseline="30000"/>
              <a:t>rd</a:t>
            </a:r>
            <a:r>
              <a:rPr lang="en-US" sz="4600" b="1" i="1"/>
              <a:t> </a:t>
            </a:r>
            <a:r>
              <a:rPr lang="en-US" sz="4600" b="1"/>
              <a:t>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130425"/>
            <a:ext cx="7848600" cy="336073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800" b="1" i="1"/>
              <a:t>Survey SDR weights. </a:t>
            </a:r>
            <a:r>
              <a:rPr lang="en-US" sz="1800"/>
              <a:t>Successive difference replicate (SDR) weights are now supported when estimating with survey data. These weights are supplied with many datasets from the United States Census Bureau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800" b="1" i="1"/>
              <a:t>Concordance. </a:t>
            </a:r>
            <a:r>
              <a:rPr lang="en-US" sz="1800" b="1"/>
              <a:t>estat concordance </a:t>
            </a:r>
            <a:r>
              <a:rPr lang="en-US" sz="1800"/>
              <a:t>adds a new measure of concordance, Gönen and Heller’s K, that is robust in the presence of censoring.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800" b="1" i="1"/>
              <a:t>Survey GOF. </a:t>
            </a:r>
            <a:r>
              <a:rPr lang="en-US" sz="1800"/>
              <a:t>Goodness-of-fit (GOF) tests are now available after probit and logistic estimates on survey data Mixed models. 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800" b="1" i="1"/>
              <a:t>Robust SEs.</a:t>
            </a:r>
            <a:r>
              <a:rPr lang="en-US" sz="1800"/>
              <a:t> Cluster–robust SEs have been added to </a:t>
            </a:r>
            <a:r>
              <a:rPr lang="en-US" sz="1800" b="1"/>
              <a:t>xtpoisson, fe</a:t>
            </a:r>
            <a:r>
              <a:rPr lang="en-US" sz="1800"/>
              <a:t>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800" b="1" i="1"/>
              <a:t>Survey CV. </a:t>
            </a:r>
            <a:r>
              <a:rPr lang="en-US" sz="1800"/>
              <a:t>The coefficient of variation (CV) is now available after estimation with survey data.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772400" cy="1524000"/>
          </a:xfrm>
        </p:spPr>
        <p:txBody>
          <a:bodyPr anchor="ctr"/>
          <a:lstStyle/>
          <a:p>
            <a:r>
              <a:rPr lang="en-US" sz="4600" b="1" i="1"/>
              <a:t>Stata 11.1</a:t>
            </a:r>
            <a:br>
              <a:rPr lang="en-US" sz="4600" b="1" i="1"/>
            </a:br>
            <a:r>
              <a:rPr lang="en-US" sz="4600" b="1" i="1"/>
              <a:t>Released on June 3</a:t>
            </a:r>
            <a:r>
              <a:rPr lang="en-US" sz="4600" b="1" i="1" baseline="30000"/>
              <a:t>rd</a:t>
            </a:r>
            <a:r>
              <a:rPr lang="en-US" sz="4600" b="1" i="1"/>
              <a:t> </a:t>
            </a:r>
            <a:r>
              <a:rPr lang="en-US" sz="4600" b="1"/>
              <a:t>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650" y="1989138"/>
            <a:ext cx="7856538" cy="382905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Estimation formatting. </a:t>
            </a:r>
            <a:r>
              <a:rPr lang="en-US" sz="1300"/>
              <a:t>Numerical formats can now be customized on regression results.</a:t>
            </a:r>
            <a:endParaRPr lang="en-US" sz="1300" b="1" i="1"/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Stata/MP performance. </a:t>
            </a:r>
            <a:r>
              <a:rPr lang="en-US" sz="1300"/>
              <a:t>Stata/MP, the parallel version of Stata, has several performance improvements, including even more parallelized panel-data estimators, improved parallelization of estimations with more than 200 covariates, and improved tuning of MP on large numbers of  processors/cores.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Clipboard improvements. </a:t>
            </a:r>
            <a:r>
              <a:rPr lang="en-US" sz="1300"/>
              <a:t>Clipboard support in the Data Editor has been enhanced. Copies to the Clipboard now retain variable formats and other characteristics of the data when pasted from within Stata.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Windows XP. </a:t>
            </a:r>
            <a:r>
              <a:rPr lang="en-US" sz="1300"/>
              <a:t>The amount of memory available to Stata has been increased on 32-bit Windows XP.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Do-file Editor. </a:t>
            </a:r>
            <a:r>
              <a:rPr lang="en-US" sz="1300"/>
              <a:t>Syntax highlighting, bookmarks, and other Do-file Editor features have been added to Stata for Mac.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 b="1" i="1"/>
              <a:t>Dialog boxes. </a:t>
            </a:r>
            <a:r>
              <a:rPr lang="en-US" sz="1300"/>
              <a:t>Dialog boxes on Unix now have varlist controls that allow you to select variables from a list of variables in your dataset.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1300"/>
              <a:t>… and see more at: http://www.stata.com/news/statanews.25.2.pdf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4294967295"/>
          </p:nvPr>
        </p:nvSpPr>
        <p:spPr>
          <a:xfrm>
            <a:off x="1069975" y="2209800"/>
            <a:ext cx="7235825" cy="19034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5400" b="1" i="1">
                <a:solidFill>
                  <a:schemeClr val="tx2"/>
                </a:solidFill>
              </a:rPr>
              <a:t>Meetings and Conferences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81000"/>
            <a:ext cx="7772400" cy="1524000"/>
          </a:xfrm>
        </p:spPr>
        <p:txBody>
          <a:bodyPr anchor="ctr"/>
          <a:lstStyle/>
          <a:p>
            <a:pPr algn="ctr"/>
            <a:r>
              <a:rPr lang="en-US" b="1"/>
              <a:t>Users Group Meetings and Conferences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130425"/>
            <a:ext cx="7848600" cy="351313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Mexican Stata Users Group meeting (May 12)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German Stata Users Group meeting(July 1)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 </a:t>
            </a:r>
            <a:r>
              <a:rPr lang="en-US" sz="2300" b="1" i="1"/>
              <a:t>Stata Conference in Chicago  (July 14-15)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UK Stata Users Group meeting (September 15-16)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Spanish Stata Users Group meeting(September 22)</a:t>
            </a:r>
          </a:p>
          <a:p>
            <a:pPr marL="341313" indent="-341313">
              <a:lnSpc>
                <a:spcPct val="80000"/>
              </a:lnSpc>
              <a:spcAft>
                <a:spcPts val="600"/>
              </a:spcAft>
            </a:pPr>
            <a:r>
              <a:rPr lang="en-US" sz="2300"/>
              <a:t>Nordic and Baltic Stata Users Group meeting (November 11)</a:t>
            </a:r>
            <a:endParaRPr lang="en-US" sz="2300" b="1"/>
          </a:p>
          <a:p>
            <a:pPr marL="341313" indent="-341313">
              <a:lnSpc>
                <a:spcPct val="80000"/>
              </a:lnSpc>
              <a:buFontTx/>
              <a:buChar char="-"/>
            </a:pPr>
            <a:endParaRPr lang="en-US" sz="230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572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152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Conference Booths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4191000"/>
            <a:ext cx="7162800" cy="205740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Bef>
                <a:spcPct val="0"/>
              </a:spcBef>
            </a:pPr>
            <a:r>
              <a:rPr lang="en-US" sz="2000"/>
              <a:t>Allied Social Science Association (ASSA)  Meeting </a:t>
            </a:r>
          </a:p>
          <a:p>
            <a:pPr marL="341313" indent="-3413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/>
              <a:t>	January 7-9, 2011  Denver. </a:t>
            </a:r>
          </a:p>
          <a:p>
            <a:pPr marL="341313" indent="-341313">
              <a:lnSpc>
                <a:spcPct val="90000"/>
              </a:lnSpc>
            </a:pPr>
            <a:r>
              <a:rPr lang="en-US" sz="2100"/>
              <a:t> </a:t>
            </a:r>
            <a:r>
              <a:rPr lang="en-US" sz="2000"/>
              <a:t>Joint Statistical Meetings (JSM). Miami, </a:t>
            </a:r>
          </a:p>
          <a:p>
            <a:pPr marL="341313" indent="-3413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/>
              <a:t>	July 30-Aug 3</a:t>
            </a:r>
          </a:p>
          <a:p>
            <a:pPr marL="341313" indent="-34131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/>
              <a:t>American Public Health Association (APHA) Meeting</a:t>
            </a:r>
            <a:br>
              <a:rPr lang="en-US" sz="2000"/>
            </a:br>
            <a:r>
              <a:rPr lang="en-US" sz="2000"/>
              <a:t>Washington DC. Oct 29-Nov 2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1357</TotalTime>
  <Words>760</Words>
  <Application>Microsoft Office PowerPoint</Application>
  <PresentationFormat>On-screen Show (4:3)</PresentationFormat>
  <Paragraphs>184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Calibri</vt:lpstr>
      <vt:lpstr>Edge</vt:lpstr>
      <vt:lpstr>Report to Users</vt:lpstr>
      <vt:lpstr>Outline</vt:lpstr>
      <vt:lpstr>Slide 3</vt:lpstr>
      <vt:lpstr>Stata 11.1 Released on June 3rd 2010</vt:lpstr>
      <vt:lpstr>Stata 11.1 Released on June 3rd 2010</vt:lpstr>
      <vt:lpstr>Stata 11.1 Released on June 3rd 2010</vt:lpstr>
      <vt:lpstr>Slide 7</vt:lpstr>
      <vt:lpstr>Users Group Meetings and Conferences 2011</vt:lpstr>
      <vt:lpstr>Slide 9</vt:lpstr>
      <vt:lpstr>Slide 10</vt:lpstr>
      <vt:lpstr>Public Trainings Sessions 2011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Users</dc:title>
  <dc:creator>Gustavo Sanchez</dc:creator>
  <cp:lastModifiedBy>Gustavo Sanchez</cp:lastModifiedBy>
  <cp:revision>63</cp:revision>
  <dcterms:created xsi:type="dcterms:W3CDTF">2011-05-05T20:09:35Z</dcterms:created>
  <dcterms:modified xsi:type="dcterms:W3CDTF">2011-05-26T15:29:34Z</dcterms:modified>
</cp:coreProperties>
</file>