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vml" ContentType="application/vnd.openxmlformats-officedocument.vmlDrawing"/>
  <Default Extension="jpeg" ContentType="image/jpeg"/>
  <Default Extension="png" ContentType="image/pn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49" r:id="rId2"/>
  </p:sldMasterIdLst>
  <p:notesMasterIdLst>
    <p:notesMasterId r:id="rId26"/>
  </p:notesMasterIdLst>
  <p:sldIdLst>
    <p:sldId id="256" r:id="rId3"/>
    <p:sldId id="402" r:id="rId4"/>
    <p:sldId id="403" r:id="rId5"/>
    <p:sldId id="404" r:id="rId6"/>
    <p:sldId id="399" r:id="rId7"/>
    <p:sldId id="343" r:id="rId8"/>
    <p:sldId id="370" r:id="rId9"/>
    <p:sldId id="372" r:id="rId10"/>
    <p:sldId id="382" r:id="rId11"/>
    <p:sldId id="420" r:id="rId12"/>
    <p:sldId id="375" r:id="rId13"/>
    <p:sldId id="406" r:id="rId14"/>
    <p:sldId id="414" r:id="rId15"/>
    <p:sldId id="415" r:id="rId16"/>
    <p:sldId id="376" r:id="rId17"/>
    <p:sldId id="422" r:id="rId18"/>
    <p:sldId id="417" r:id="rId19"/>
    <p:sldId id="418" r:id="rId20"/>
    <p:sldId id="419" r:id="rId21"/>
    <p:sldId id="423" r:id="rId22"/>
    <p:sldId id="407" r:id="rId23"/>
    <p:sldId id="409" r:id="rId24"/>
    <p:sldId id="410" r:id="rId25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CC"/>
    <a:srgbClr val="FF3300"/>
    <a:srgbClr val="DDDDDD"/>
    <a:srgbClr val="0136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824" autoAdjust="0"/>
    <p:restoredTop sz="86323" autoAdjust="0"/>
  </p:normalViewPr>
  <p:slideViewPr>
    <p:cSldViewPr>
      <p:cViewPr>
        <p:scale>
          <a:sx n="87" d="100"/>
          <a:sy n="87" d="100"/>
        </p:scale>
        <p:origin x="-2168" y="-2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1" Type="http://schemas.openxmlformats.org/officeDocument/2006/relationships/tableStyles" Target="tableStyles.xml"/><Relationship Id="rId7" Type="http://schemas.openxmlformats.org/officeDocument/2006/relationships/slide" Target="slides/slide5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0" Type="http://schemas.openxmlformats.org/officeDocument/2006/relationships/slide" Target="slides/slide8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9" Type="http://schemas.openxmlformats.org/officeDocument/2006/relationships/slide" Target="slides/slide7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7" Type="http://schemas.openxmlformats.org/officeDocument/2006/relationships/printerSettings" Target="printerSettings/printerSettings1.bin"/><Relationship Id="rId14" Type="http://schemas.openxmlformats.org/officeDocument/2006/relationships/slide" Target="slides/slide12.xml"/><Relationship Id="rId23" Type="http://schemas.openxmlformats.org/officeDocument/2006/relationships/slide" Target="slides/slide21.xml"/><Relationship Id="rId4" Type="http://schemas.openxmlformats.org/officeDocument/2006/relationships/slide" Target="slides/slide2.xml"/><Relationship Id="rId28" Type="http://schemas.openxmlformats.org/officeDocument/2006/relationships/presProps" Target="presProps.xml"/><Relationship Id="rId26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11" Type="http://schemas.openxmlformats.org/officeDocument/2006/relationships/slide" Target="slides/slide9.xml"/><Relationship Id="rId29" Type="http://schemas.openxmlformats.org/officeDocument/2006/relationships/viewProps" Target="viewProps.xml"/><Relationship Id="rId6" Type="http://schemas.openxmlformats.org/officeDocument/2006/relationships/slide" Target="slides/slide4.xml"/><Relationship Id="rId16" Type="http://schemas.openxmlformats.org/officeDocument/2006/relationships/slide" Target="slides/slide14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" Type="http://schemas.openxmlformats.org/officeDocument/2006/relationships/slideMaster" Target="slideMasters/slideMaster2.xml"/></Relationships>
</file>

<file path=ppt/drawings/_rels/vmlDrawing1.vml.rels><?xml version="1.0" encoding="UTF-8" standalone="yes"?>
<Relationships xmlns="http://schemas.openxmlformats.org/package/2006/relationships"><Relationship Id="rId4" Type="http://schemas.openxmlformats.org/officeDocument/2006/relationships/image" Target="../media/image6.wmf"/><Relationship Id="rId1" Type="http://schemas.openxmlformats.org/officeDocument/2006/relationships/image" Target="../media/image3.wmf"/><Relationship Id="rId2" Type="http://schemas.openxmlformats.org/officeDocument/2006/relationships/image" Target="../media/image4.wmf"/><Relationship Id="rId3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Haga clic para modificar el estilo de texto del patrón</a:t>
            </a:r>
          </a:p>
          <a:p>
            <a:pPr lvl="1"/>
            <a:r>
              <a:rPr lang="en-US" noProof="0" smtClean="0"/>
              <a:t>Segundo nivel</a:t>
            </a:r>
          </a:p>
          <a:p>
            <a:pPr lvl="2"/>
            <a:r>
              <a:rPr lang="en-US" noProof="0" smtClean="0"/>
              <a:t>Tercer nivel</a:t>
            </a:r>
          </a:p>
          <a:p>
            <a:pPr lvl="3"/>
            <a:r>
              <a:rPr lang="en-US" noProof="0" smtClean="0"/>
              <a:t>Cuarto nivel</a:t>
            </a:r>
          </a:p>
          <a:p>
            <a:pPr lvl="4"/>
            <a:r>
              <a:rPr lang="en-US" noProof="0" smtClean="0"/>
              <a:t>Quinto nivel</a:t>
            </a:r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D991377-F55A-4913-A722-D4D6A54844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403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32B034-97ED-42DC-BF2B-0232603A0B61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14" Type="http://schemas.openxmlformats.org/officeDocument/2006/relationships/image" Target="../media/image1.png"/><Relationship Id="rId4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9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2484438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2484438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4" Type="http://schemas.openxmlformats.org/officeDocument/2006/relationships/image" Target="../media/image3.wmf"/><Relationship Id="rId10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7" Type="http://schemas.openxmlformats.org/officeDocument/2006/relationships/oleObject" Target="../embeddings/oleObject3.bin"/><Relationship Id="rId11" Type="http://schemas.openxmlformats.org/officeDocument/2006/relationships/image" Target="../media/image6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3.xml"/><Relationship Id="rId9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6" Type="http://schemas.openxmlformats.org/officeDocument/2006/relationships/image" Target="../media/image4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2" Type="http://schemas.openxmlformats.org/officeDocument/2006/relationships/hyperlink" Target="mailto:carlos.guerrero.de.lizardi@itesm.mx" TargetMode="External"/><Relationship Id="rId3" Type="http://schemas.openxmlformats.org/officeDocument/2006/relationships/hyperlink" Target="mailto:manuellara64@gmail.com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3"/>
          <p:cNvSpPr txBox="1">
            <a:spLocks noChangeArrowheads="1"/>
          </p:cNvSpPr>
          <p:nvPr/>
        </p:nvSpPr>
        <p:spPr bwMode="auto">
          <a:xfrm>
            <a:off x="0" y="1989138"/>
            <a:ext cx="91440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>
                <a:cs typeface="Times New Roman" pitchFamily="18" charset="0"/>
              </a:rPr>
              <a:t>Pitfalls in the analysis of complex surveys using Stata</a:t>
            </a:r>
            <a:endParaRPr lang="es-ES" sz="4400">
              <a:cs typeface="Times New Roman" pitchFamily="18" charset="0"/>
            </a:endParaRPr>
          </a:p>
        </p:txBody>
      </p:sp>
      <p:sp>
        <p:nvSpPr>
          <p:cNvPr id="3" name="Text Box 38"/>
          <p:cNvSpPr txBox="1">
            <a:spLocks noChangeArrowheads="1"/>
          </p:cNvSpPr>
          <p:nvPr/>
        </p:nvSpPr>
        <p:spPr bwMode="auto">
          <a:xfrm>
            <a:off x="0" y="4725144"/>
            <a:ext cx="831641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s-MX" sz="2800" dirty="0" smtClean="0"/>
              <a:t>Carlos Guerrero de Lizardi</a:t>
            </a:r>
          </a:p>
          <a:p>
            <a:pPr algn="r"/>
            <a:r>
              <a:rPr lang="es-MX" sz="2800" dirty="0" smtClean="0"/>
              <a:t>Manuel Lara Caballero</a:t>
            </a:r>
            <a:endParaRPr lang="es-MX" sz="2800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3002602" cy="103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467544" y="1556792"/>
            <a:ext cx="8064896" cy="3674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n-US" sz="2400" smtClean="0"/>
              <a:t>Pros: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smtClean="0"/>
              <a:t> Good </a:t>
            </a:r>
            <a:r>
              <a:rPr lang="en-US" sz="2400" dirty="0" smtClean="0"/>
              <a:t>large </a:t>
            </a:r>
            <a:r>
              <a:rPr lang="en-US" sz="2400" smtClean="0"/>
              <a:t>sample properties.</a:t>
            </a:r>
            <a:endParaRPr lang="en-US" sz="2400" dirty="0" smtClean="0"/>
          </a:p>
          <a:p>
            <a:pPr algn="just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/>
              <a:t> </a:t>
            </a:r>
            <a:r>
              <a:rPr lang="en-US" sz="2400" dirty="0" smtClean="0"/>
              <a:t>C</a:t>
            </a:r>
            <a:r>
              <a:rPr lang="en-US" sz="2400" smtClean="0"/>
              <a:t>an </a:t>
            </a:r>
            <a:r>
              <a:rPr lang="en-US" sz="2400" dirty="0" smtClean="0"/>
              <a:t>be </a:t>
            </a:r>
            <a:r>
              <a:rPr lang="en-US" sz="2400" smtClean="0"/>
              <a:t>efficient computationally.</a:t>
            </a:r>
            <a:endParaRPr lang="en-US" sz="2400" dirty="0" smtClean="0"/>
          </a:p>
          <a:p>
            <a:pPr algn="just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smtClean="0"/>
              <a:t> Applies </a:t>
            </a:r>
            <a:r>
              <a:rPr lang="en-US" sz="2400" dirty="0" smtClean="0"/>
              <a:t>to complex forms </a:t>
            </a:r>
            <a:r>
              <a:rPr lang="en-US" sz="2400" smtClean="0"/>
              <a:t>of estimates.</a:t>
            </a:r>
            <a:endParaRPr lang="en-US" sz="2400" dirty="0" smtClean="0"/>
          </a:p>
          <a:p>
            <a:pPr algn="just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smtClean="0"/>
              <a:t> Maximizes </a:t>
            </a:r>
            <a:r>
              <a:rPr lang="en-US" sz="2400" dirty="0" smtClean="0"/>
              <a:t>degrees of freedom (</a:t>
            </a:r>
            <a:r>
              <a:rPr lang="en-US" sz="2400" smtClean="0"/>
              <a:t>stability).</a:t>
            </a:r>
            <a:endParaRPr lang="en-US" sz="2400" dirty="0"/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 sz="2400" dirty="0"/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n-US" sz="2400" smtClean="0"/>
              <a:t>Cons: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smtClean="0"/>
              <a:t> Requires </a:t>
            </a:r>
            <a:r>
              <a:rPr lang="en-US" sz="2400" dirty="0" smtClean="0"/>
              <a:t>assumptions about </a:t>
            </a:r>
            <a:r>
              <a:rPr lang="en-US" sz="2400" smtClean="0"/>
              <a:t>large data.</a:t>
            </a:r>
            <a:endParaRPr lang="en-US" sz="2400" dirty="0" smtClean="0"/>
          </a:p>
          <a:p>
            <a:pPr algn="just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/>
              <a:t> </a:t>
            </a:r>
            <a:r>
              <a:rPr lang="en-US" sz="2400" dirty="0" smtClean="0"/>
              <a:t>N</a:t>
            </a:r>
            <a:r>
              <a:rPr lang="en-US" sz="2400" smtClean="0"/>
              <a:t>eeds </a:t>
            </a:r>
            <a:r>
              <a:rPr lang="en-US" sz="2400" dirty="0" smtClean="0"/>
              <a:t>to tell software full </a:t>
            </a:r>
            <a:r>
              <a:rPr lang="en-US" sz="2400" smtClean="0"/>
              <a:t>sampling design.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2 Rectángulo"/>
          <p:cNvSpPr>
            <a:spLocks noChangeArrowheads="1"/>
          </p:cNvSpPr>
          <p:nvPr/>
        </p:nvSpPr>
        <p:spPr bwMode="auto">
          <a:xfrm>
            <a:off x="971550" y="1292225"/>
            <a:ext cx="6985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/>
              <a:t>. svy linear, level(95): mean poblp1 poblp2 poblp3 ;</a:t>
            </a:r>
          </a:p>
          <a:p>
            <a:r>
              <a:rPr lang="es-MX"/>
              <a:t>(running mean on estimation sample)</a:t>
            </a:r>
          </a:p>
          <a:p>
            <a:endParaRPr lang="es-MX"/>
          </a:p>
          <a:p>
            <a:r>
              <a:rPr lang="es-MX"/>
              <a:t>Survey: Mean estimation</a:t>
            </a:r>
          </a:p>
          <a:p>
            <a:endParaRPr lang="es-MX"/>
          </a:p>
          <a:p>
            <a:r>
              <a:rPr lang="es-MX"/>
              <a:t>Number of strata   =      294       Number of obs   =          29468</a:t>
            </a:r>
          </a:p>
          <a:p>
            <a:r>
              <a:rPr lang="es-MX"/>
              <a:t>Number of PSUs  =     4690       Population size  =  106719348</a:t>
            </a:r>
          </a:p>
          <a:p>
            <a:r>
              <a:rPr lang="es-MX"/>
              <a:t>Design df              =     4396</a:t>
            </a:r>
          </a:p>
          <a:p>
            <a:endParaRPr lang="es-MX"/>
          </a:p>
          <a:p>
            <a:r>
              <a:rPr lang="es-MX"/>
              <a:t>-------------------------------------------------------------------</a:t>
            </a:r>
          </a:p>
          <a:p>
            <a:r>
              <a:rPr lang="es-MX"/>
              <a:t>                  |             Linearized</a:t>
            </a:r>
          </a:p>
          <a:p>
            <a:r>
              <a:rPr lang="es-MX"/>
              <a:t>                 </a:t>
            </a:r>
            <a:r>
              <a:rPr lang="es-MX" smtClean="0"/>
              <a:t> </a:t>
            </a:r>
            <a:r>
              <a:rPr lang="es-MX"/>
              <a:t>|       Mean   Std. Err.     [95% Conf. Interval]</a:t>
            </a:r>
          </a:p>
          <a:p>
            <a:r>
              <a:rPr lang="es-MX"/>
              <a:t>-------------------------------------------------------------------</a:t>
            </a:r>
          </a:p>
          <a:p>
            <a:r>
              <a:rPr lang="es-MX"/>
              <a:t>      poblp1 |     .18234   .0055304      .171496    .193182</a:t>
            </a:r>
          </a:p>
          <a:p>
            <a:r>
              <a:rPr lang="es-MX"/>
              <a:t>      poblp2 |     .25080   .0059848      .239068    .262533</a:t>
            </a:r>
          </a:p>
          <a:p>
            <a:r>
              <a:rPr lang="es-MX"/>
              <a:t>      poblp3 |     .47368   .0064075      .461111     .486242</a:t>
            </a:r>
          </a:p>
          <a:p>
            <a:r>
              <a:rPr lang="es-MX"/>
              <a:t>-------------------------------------------------------------------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23528" y="1484784"/>
            <a:ext cx="8424863" cy="4782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n-US" sz="2400" dirty="0"/>
              <a:t>The </a:t>
            </a:r>
            <a:r>
              <a:rPr lang="en-US" sz="2400" dirty="0" err="1"/>
              <a:t>linearized</a:t>
            </a:r>
            <a:r>
              <a:rPr lang="en-US" sz="2400" dirty="0"/>
              <a:t> standard errors </a:t>
            </a:r>
            <a:r>
              <a:rPr lang="en-US" sz="2400"/>
              <a:t>need </a:t>
            </a:r>
            <a:r>
              <a:rPr lang="en-US" sz="2400" smtClean="0"/>
              <a:t>information about PSU, stratus and sampling weights.</a:t>
            </a:r>
            <a:endParaRPr lang="en-US" sz="2400" dirty="0"/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 sz="2400" dirty="0"/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n-US" sz="2400" dirty="0"/>
              <a:t>Unfortunately, the </a:t>
            </a:r>
            <a:r>
              <a:rPr lang="en-US" sz="2400"/>
              <a:t>PSU </a:t>
            </a:r>
            <a:r>
              <a:rPr lang="en-US" sz="2400" smtClean="0"/>
              <a:t>and stratus information is </a:t>
            </a:r>
            <a:r>
              <a:rPr lang="en-US" sz="2400" dirty="0"/>
              <a:t>not frequently publicly available. 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 sz="2400" dirty="0"/>
          </a:p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smtClean="0"/>
              <a:t>It is worthwhile to mention that, currently, the boostrap standard errors is not a solution for this problem. The prefix boostrap is not intended to work with </a:t>
            </a:r>
            <a:r>
              <a:rPr lang="en-US" sz="2400" i="1" smtClean="0"/>
              <a:t>weighted</a:t>
            </a:r>
            <a:r>
              <a:rPr lang="en-US" sz="2400" smtClean="0"/>
              <a:t> data. A bad example is, among others, Urzúa, Macías, and Sandoval (2008): they made use of bootstrapping to estimate confidence intervals for poverty statistics base in a complex survey!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ChangeArrowheads="1"/>
          </p:cNvSpPr>
          <p:nvPr/>
        </p:nvSpPr>
        <p:spPr bwMode="auto">
          <a:xfrm>
            <a:off x="395536" y="1628800"/>
            <a:ext cx="8280921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endParaRPr lang="en-US" sz="2400" dirty="0">
              <a:cs typeface="+mn-cs"/>
            </a:endParaRPr>
          </a:p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dirty="0" err="1">
                <a:cs typeface="+mn-cs"/>
              </a:rPr>
              <a:t>Stata's</a:t>
            </a:r>
            <a:r>
              <a:rPr lang="en-US" sz="2400" dirty="0">
                <a:cs typeface="+mn-cs"/>
              </a:rPr>
              <a:t> programming language let users write commands that enhances it capabilities. 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endParaRPr lang="en-US" sz="2400" dirty="0">
              <a:cs typeface="+mn-cs"/>
            </a:endParaRPr>
          </a:p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dirty="0">
                <a:cs typeface="+mn-cs"/>
              </a:rPr>
              <a:t>The channels where you can find the user-written commands are the </a:t>
            </a:r>
            <a:r>
              <a:rPr lang="en-US" sz="2400" dirty="0" err="1">
                <a:cs typeface="+mn-cs"/>
              </a:rPr>
              <a:t>Stata</a:t>
            </a:r>
            <a:r>
              <a:rPr lang="en-US" sz="2400" dirty="0">
                <a:cs typeface="+mn-cs"/>
              </a:rPr>
              <a:t> Journal, the Statistical Software Components (SSC) archive, universities databases or the writer's personal website.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endParaRPr lang="en-US" sz="2400" dirty="0">
              <a:cs typeface="+mn-cs"/>
            </a:endParaRPr>
          </a:p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dirty="0">
                <a:cs typeface="+mn-cs"/>
              </a:rPr>
              <a:t>To find the official and the user-written commands about a specific subject, you can use </a:t>
            </a:r>
            <a:r>
              <a:rPr lang="en-US" sz="2400" dirty="0" err="1">
                <a:cs typeface="+mn-cs"/>
              </a:rPr>
              <a:t>Stata´s</a:t>
            </a:r>
            <a:r>
              <a:rPr lang="en-US" sz="2400" dirty="0">
                <a:cs typeface="+mn-cs"/>
              </a:rPr>
              <a:t> </a:t>
            </a:r>
            <a:r>
              <a:rPr lang="en-US" sz="2400" b="1" dirty="0" err="1">
                <a:latin typeface="+mj-lt"/>
                <a:cs typeface="+mn-cs"/>
              </a:rPr>
              <a:t>findit</a:t>
            </a:r>
            <a:r>
              <a:rPr lang="en-US" sz="2400" dirty="0">
                <a:cs typeface="+mn-cs"/>
              </a:rPr>
              <a:t> command.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ChangeArrowheads="1"/>
          </p:cNvSpPr>
          <p:nvPr/>
        </p:nvSpPr>
        <p:spPr bwMode="auto">
          <a:xfrm>
            <a:off x="251520" y="1844824"/>
            <a:ext cx="849788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smtClean="0">
                <a:cs typeface="+mn-cs"/>
              </a:rPr>
              <a:t>We </a:t>
            </a:r>
            <a:r>
              <a:rPr lang="en-US" sz="2400" dirty="0">
                <a:cs typeface="+mn-cs"/>
              </a:rPr>
              <a:t>found the following user-written </a:t>
            </a:r>
            <a:r>
              <a:rPr lang="en-US" sz="2400">
                <a:cs typeface="+mn-cs"/>
              </a:rPr>
              <a:t>commands</a:t>
            </a:r>
            <a:r>
              <a:rPr lang="en-US" sz="2400" smtClean="0">
                <a:cs typeface="+mn-cs"/>
              </a:rPr>
              <a:t>: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endParaRPr lang="en-US" sz="2400" smtClean="0">
              <a:cs typeface="+mn-cs"/>
            </a:endParaRPr>
          </a:p>
          <a:p>
            <a:pPr marL="457200" indent="-457200" algn="just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smtClean="0">
                <a:latin typeface="+mj-lt"/>
                <a:cs typeface="+mn-cs"/>
              </a:rPr>
              <a:t>1) </a:t>
            </a:r>
            <a:r>
              <a:rPr lang="en-US" sz="2400" b="1" smtClean="0">
                <a:latin typeface="+mj-lt"/>
                <a:cs typeface="+mn-cs"/>
              </a:rPr>
              <a:t>bsweights</a:t>
            </a:r>
            <a:r>
              <a:rPr lang="en-US" sz="2400" smtClean="0">
                <a:cs typeface="+mn-cs"/>
              </a:rPr>
              <a:t>  </a:t>
            </a:r>
            <a:r>
              <a:rPr lang="en-US" sz="2400" dirty="0">
                <a:cs typeface="+mn-cs"/>
              </a:rPr>
              <a:t>provides the bootstrap resampling weights (</a:t>
            </a:r>
            <a:r>
              <a:rPr lang="es-MX" sz="2400" dirty="0" err="1">
                <a:cs typeface="+mn-cs"/>
              </a:rPr>
              <a:t>Kolenilov</a:t>
            </a:r>
            <a:r>
              <a:rPr lang="es-MX" sz="2400" dirty="0">
                <a:cs typeface="+mn-cs"/>
              </a:rPr>
              <a:t>, </a:t>
            </a:r>
            <a:r>
              <a:rPr lang="es-MX" sz="2400">
                <a:cs typeface="+mn-cs"/>
              </a:rPr>
              <a:t>2010</a:t>
            </a:r>
            <a:r>
              <a:rPr lang="es-MX" sz="2400" smtClean="0">
                <a:cs typeface="+mn-cs"/>
              </a:rPr>
              <a:t>), and</a:t>
            </a:r>
          </a:p>
          <a:p>
            <a:pPr marL="457200" indent="-457200" algn="just">
              <a:lnSpc>
                <a:spcPct val="90000"/>
              </a:lnSpc>
              <a:spcBef>
                <a:spcPct val="20000"/>
              </a:spcBef>
              <a:defRPr/>
            </a:pPr>
            <a:r>
              <a:rPr lang="es-MX" sz="2400" smtClean="0">
                <a:cs typeface="+mn-cs"/>
              </a:rPr>
              <a:t>2)</a:t>
            </a:r>
            <a:r>
              <a:rPr lang="en-US" sz="2400" smtClean="0">
                <a:cs typeface="Times New Roman" pitchFamily="18" charset="0"/>
              </a:rPr>
              <a:t>  </a:t>
            </a:r>
            <a:r>
              <a:rPr lang="en-US" sz="2400" b="1" smtClean="0">
                <a:latin typeface="+mj-lt"/>
                <a:cs typeface="Times New Roman" pitchFamily="18" charset="0"/>
              </a:rPr>
              <a:t>bs4rw</a:t>
            </a:r>
            <a:r>
              <a:rPr lang="en-US" sz="2400" smtClean="0">
                <a:cs typeface="Times New Roman" pitchFamily="18" charset="0"/>
              </a:rPr>
              <a:t> </a:t>
            </a:r>
            <a:r>
              <a:rPr lang="en-US" sz="2400" dirty="0">
                <a:cs typeface="Times New Roman" pitchFamily="18" charset="0"/>
              </a:rPr>
              <a:t>performs bootstrap estimation using replicate weight variables (</a:t>
            </a:r>
            <a:r>
              <a:rPr lang="es-MX" sz="2400" dirty="0" err="1">
                <a:cs typeface="+mn-cs"/>
              </a:rPr>
              <a:t>Pitblado</a:t>
            </a:r>
            <a:r>
              <a:rPr lang="es-MX" sz="2400" dirty="0">
                <a:cs typeface="+mn-cs"/>
              </a:rPr>
              <a:t>, </a:t>
            </a:r>
            <a:r>
              <a:rPr lang="es-MX" sz="2400">
                <a:cs typeface="+mn-cs"/>
              </a:rPr>
              <a:t>2010</a:t>
            </a:r>
            <a:r>
              <a:rPr lang="es-MX" sz="2400" smtClean="0">
                <a:cs typeface="+mn-cs"/>
              </a:rPr>
              <a:t>). </a:t>
            </a:r>
            <a:endParaRPr lang="en-US" sz="2400" dirty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323528" y="1124744"/>
            <a:ext cx="8424863" cy="4856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n-US" sz="2400"/>
              <a:t>We could also be interested to know if the </a:t>
            </a:r>
            <a:r>
              <a:rPr lang="en-US" sz="2400" i="1"/>
              <a:t>variations of an estimated population parameter</a:t>
            </a:r>
            <a:r>
              <a:rPr lang="en-US" sz="2400"/>
              <a:t> are statistically significant from one period to another. 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 sz="2400"/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n-US" sz="2400"/>
              <a:t>It is necessary to conduct tests of statistical significance because the variations could be explained by random fluctuations (incidental variations) that are intrinsic to all complex surveys.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 sz="2400"/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n-US" sz="2400"/>
              <a:t>We need to perform a hypothesis test for the difference between proportions of independent samples when the variances are known.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 sz="2400"/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n-US" sz="2400"/>
              <a:t>The values of the known variances come from the standard errors of the linearized estimation </a:t>
            </a:r>
            <a:r>
              <a:rPr lang="en-US" sz="2400" smtClean="0"/>
              <a:t>method or bootstrap.</a:t>
            </a:r>
            <a:endParaRPr lang="en-US" sz="24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323528" y="1052736"/>
            <a:ext cx="8424863" cy="4819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n-US" sz="2400" dirty="0" smtClean="0"/>
              <a:t>The statistic test for the difference between proportions of independent samples is the following: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 sz="2400" dirty="0" smtClean="0"/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 sz="2400" dirty="0" smtClean="0"/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 sz="2400" dirty="0" smtClean="0"/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 sz="2400" dirty="0" smtClean="0"/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 sz="2400" smtClean="0"/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n-US" sz="2400" smtClean="0"/>
              <a:t>Where</a:t>
            </a:r>
            <a:r>
              <a:rPr lang="en-US" sz="2400" dirty="0" smtClean="0"/>
              <a:t>: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n-US" sz="2400" dirty="0" smtClean="0"/>
              <a:t>          = incidence of poverty estimated from ENIGH 2006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n-US" sz="2400" dirty="0" smtClean="0"/>
              <a:t>          = incidence of poverty estimated from ENIGH 2008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n-US" sz="2400" dirty="0" smtClean="0"/>
              <a:t>          = square standard error considering </a:t>
            </a:r>
            <a:r>
              <a:rPr lang="en-US" sz="2400" smtClean="0"/>
              <a:t>ENIGH 2006</a:t>
            </a:r>
            <a:endParaRPr lang="en-US" sz="2400" dirty="0" smtClean="0"/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n-US" sz="2400" dirty="0" smtClean="0"/>
              <a:t>          = square standard error considering </a:t>
            </a:r>
            <a:r>
              <a:rPr lang="en-US" sz="2400" smtClean="0"/>
              <a:t>ENIGH 2008</a:t>
            </a:r>
            <a:endParaRPr lang="en-US" sz="2400" dirty="0"/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/>
        </p:nvGraphicFramePr>
        <p:xfrm>
          <a:off x="3132908" y="2060848"/>
          <a:ext cx="2591220" cy="144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cuación" r:id="rId3" imgW="1066800" imgH="469900" progId="Equation.3">
                  <p:embed/>
                </p:oleObj>
              </mc:Choice>
              <mc:Fallback>
                <p:oleObj name="Ecuación" r:id="rId3" imgW="1066800" imgH="4699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908" y="2060848"/>
                        <a:ext cx="2591220" cy="14401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28596" y="4089801"/>
          <a:ext cx="857256" cy="4822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cuación" r:id="rId5" imgW="304668" imgH="228501" progId="Equation.3">
                  <p:embed/>
                </p:oleObj>
              </mc:Choice>
              <mc:Fallback>
                <p:oleObj name="Ecuación" r:id="rId5" imgW="304668" imgH="228501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4089801"/>
                        <a:ext cx="857256" cy="4822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428596" y="4518036"/>
          <a:ext cx="85725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cuación" r:id="rId7" imgW="304668" imgH="228501" progId="Equation.3">
                  <p:embed/>
                </p:oleObj>
              </mc:Choice>
              <mc:Fallback>
                <p:oleObj name="Ecuación" r:id="rId7" imgW="304668" imgH="228501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4518036"/>
                        <a:ext cx="85725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446088" y="4933950"/>
          <a:ext cx="820737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cuación" r:id="rId8" imgW="291973" imgH="241195" progId="Equation.3">
                  <p:embed/>
                </p:oleObj>
              </mc:Choice>
              <mc:Fallback>
                <p:oleObj name="Ecuación" r:id="rId8" imgW="291973" imgH="241195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088" y="4933950"/>
                        <a:ext cx="820737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395536" y="5373216"/>
          <a:ext cx="820737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cuación" r:id="rId10" imgW="291973" imgH="241195" progId="Equation.3">
                  <p:embed/>
                </p:oleObj>
              </mc:Choice>
              <mc:Fallback>
                <p:oleObj name="Ecuación" r:id="rId10" imgW="291973" imgH="241195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5373216"/>
                        <a:ext cx="820737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323528" y="1052736"/>
            <a:ext cx="8424863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n-US" sz="2400"/>
              <a:t>When we work with </a:t>
            </a:r>
            <a:r>
              <a:rPr lang="en-US" sz="2400" i="1"/>
              <a:t>econometric models</a:t>
            </a:r>
            <a:r>
              <a:rPr lang="en-US" sz="2400"/>
              <a:t> it is important to include the complex design.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 sz="2400"/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n-US" sz="2400"/>
              <a:t>Stata allows to work with a great variety of econometric methods (linear, binary, ordinal, categorical, count, among others) in a complex survey context.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n-US" sz="2400"/>
              <a:t> 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n-US" sz="2400"/>
              <a:t>The </a:t>
            </a:r>
            <a:r>
              <a:rPr lang="en-US" sz="2400" b="1"/>
              <a:t>svy</a:t>
            </a:r>
            <a:r>
              <a:rPr lang="en-US" sz="2400"/>
              <a:t> prefix before </a:t>
            </a:r>
            <a:r>
              <a:rPr lang="en-US" sz="2400" b="1"/>
              <a:t>regress</a:t>
            </a:r>
            <a:r>
              <a:rPr lang="en-US" sz="2400"/>
              <a:t> (or any other econometric model) simultaneously controls for settings declared in the preceding </a:t>
            </a:r>
            <a:r>
              <a:rPr lang="en-US" sz="2400" b="1"/>
              <a:t>svyset</a:t>
            </a:r>
            <a:r>
              <a:rPr lang="en-US" sz="2400"/>
              <a:t> command.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 sz="2400"/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n-US" sz="2400" i="1"/>
              <a:t>Warning</a:t>
            </a:r>
            <a:r>
              <a:rPr lang="en-US" sz="2400"/>
              <a:t>: the omission of the clustering and stratification features can skew the standard errors from results of statistical analysis.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Rectángulo"/>
          <p:cNvSpPr>
            <a:spLocks noChangeArrowheads="1"/>
          </p:cNvSpPr>
          <p:nvPr/>
        </p:nvSpPr>
        <p:spPr bwMode="auto">
          <a:xfrm>
            <a:off x="468313" y="1268413"/>
            <a:ext cx="8424862" cy="480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b="1"/>
              <a:t>regress intpc sexo tam_hog rururb</a:t>
            </a:r>
          </a:p>
          <a:p>
            <a:endParaRPr lang="es-MX"/>
          </a:p>
          <a:p>
            <a:r>
              <a:rPr lang="es-MX"/>
              <a:t>      Source |       SS       </a:t>
            </a:r>
            <a:r>
              <a:rPr lang="es-MX" smtClean="0"/>
              <a:t>       df               MS                              Number </a:t>
            </a:r>
            <a:r>
              <a:rPr lang="es-MX"/>
              <a:t>of obs =   29468</a:t>
            </a:r>
          </a:p>
          <a:p>
            <a:r>
              <a:rPr lang="es-MX" smtClean="0"/>
              <a:t>-------------+------------------------------------------                       F</a:t>
            </a:r>
            <a:r>
              <a:rPr lang="es-MX"/>
              <a:t>(  3, 29464) =  270.81</a:t>
            </a:r>
          </a:p>
          <a:p>
            <a:r>
              <a:rPr lang="es-MX"/>
              <a:t>       Model </a:t>
            </a:r>
            <a:r>
              <a:rPr lang="es-MX" smtClean="0"/>
              <a:t>|  </a:t>
            </a:r>
            <a:r>
              <a:rPr lang="es-MX"/>
              <a:t>8.8656e+10     3  </a:t>
            </a:r>
            <a:r>
              <a:rPr lang="es-MX" smtClean="0"/>
              <a:t>       2.9552e+10                       Prob </a:t>
            </a:r>
            <a:r>
              <a:rPr lang="es-MX"/>
              <a:t>&gt; F      =  0.0000</a:t>
            </a:r>
          </a:p>
          <a:p>
            <a:r>
              <a:rPr lang="es-MX"/>
              <a:t>    Residual |  3.2152e+12 </a:t>
            </a:r>
            <a:r>
              <a:rPr lang="es-MX" smtClean="0"/>
              <a:t> 29464   </a:t>
            </a:r>
            <a:r>
              <a:rPr lang="es-MX"/>
              <a:t>109124449    </a:t>
            </a:r>
            <a:r>
              <a:rPr lang="es-MX" smtClean="0"/>
              <a:t>                     R-squared     </a:t>
            </a:r>
            <a:r>
              <a:rPr lang="es-MX"/>
              <a:t>=  0.0268</a:t>
            </a:r>
          </a:p>
          <a:p>
            <a:r>
              <a:rPr lang="es-MX" smtClean="0"/>
              <a:t>-------------+------------------------------------------                       Adj </a:t>
            </a:r>
            <a:r>
              <a:rPr lang="es-MX"/>
              <a:t>R-squared =  0.0267</a:t>
            </a:r>
          </a:p>
          <a:p>
            <a:r>
              <a:rPr lang="es-MX"/>
              <a:t>       Total |  3.3039e+12 </a:t>
            </a:r>
            <a:r>
              <a:rPr lang="es-MX" smtClean="0"/>
              <a:t>    29467   </a:t>
            </a:r>
            <a:r>
              <a:rPr lang="es-MX"/>
              <a:t>112121995 </a:t>
            </a:r>
            <a:r>
              <a:rPr lang="es-MX" smtClean="0"/>
              <a:t>                        Root </a:t>
            </a:r>
            <a:r>
              <a:rPr lang="es-MX"/>
              <a:t>MSE      =   10446</a:t>
            </a:r>
          </a:p>
          <a:p>
            <a:endParaRPr lang="es-MX"/>
          </a:p>
          <a:p>
            <a:r>
              <a:rPr lang="es-MX"/>
              <a:t>------------------------------------------------------------------------------</a:t>
            </a:r>
          </a:p>
          <a:p>
            <a:r>
              <a:rPr lang="es-MX"/>
              <a:t>       intpc |      Coef.   Std. Err.      t    P&gt;|t|     [95% Conf. Interval]</a:t>
            </a:r>
          </a:p>
          <a:p>
            <a:r>
              <a:rPr lang="es-MX"/>
              <a:t>-------------+----------------------------------------------------------------</a:t>
            </a:r>
          </a:p>
          <a:p>
            <a:r>
              <a:rPr lang="es-MX"/>
              <a:t>         sexo |  -609.6556   143.1631    -4.26   0.000    -890.2616   -329.0496</a:t>
            </a:r>
          </a:p>
          <a:p>
            <a:r>
              <a:rPr lang="es-MX"/>
              <a:t>     m_hog |  -651.6507   30.57254   -21.31   0.000    -711.5742   -591.7271</a:t>
            </a:r>
          </a:p>
          <a:p>
            <a:r>
              <a:rPr lang="es-MX"/>
              <a:t>      rururb |  -2178.444   128.7991   -16.91   0.000    -2430.896   -1925.992</a:t>
            </a:r>
          </a:p>
          <a:p>
            <a:r>
              <a:rPr lang="es-MX"/>
              <a:t>       _cons |   7670.772   244.0624    31.43   0.000     7192.399    8149.145</a:t>
            </a:r>
          </a:p>
          <a:p>
            <a:r>
              <a:rPr lang="es-MX"/>
              <a:t>------------------------------------------------------------------------------</a:t>
            </a:r>
          </a:p>
        </p:txBody>
      </p:sp>
      <p:sp>
        <p:nvSpPr>
          <p:cNvPr id="3" name="2 Elipse"/>
          <p:cNvSpPr/>
          <p:nvPr/>
        </p:nvSpPr>
        <p:spPr>
          <a:xfrm>
            <a:off x="1238250" y="4437063"/>
            <a:ext cx="3455988" cy="14398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Rectángulo"/>
          <p:cNvSpPr>
            <a:spLocks noChangeArrowheads="1"/>
          </p:cNvSpPr>
          <p:nvPr/>
        </p:nvSpPr>
        <p:spPr bwMode="auto">
          <a:xfrm>
            <a:off x="251520" y="620688"/>
            <a:ext cx="8642350" cy="590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b="1"/>
              <a:t>. svy linearized : regress intpc sexo tam_hog rururb</a:t>
            </a:r>
          </a:p>
          <a:p>
            <a:r>
              <a:rPr lang="es-MX"/>
              <a:t>(running regress on estimation sample)</a:t>
            </a:r>
          </a:p>
          <a:p>
            <a:endParaRPr lang="es-MX"/>
          </a:p>
          <a:p>
            <a:r>
              <a:rPr lang="es-MX"/>
              <a:t>Survey: Linear regression</a:t>
            </a:r>
          </a:p>
          <a:p>
            <a:endParaRPr lang="es-MX"/>
          </a:p>
          <a:p>
            <a:r>
              <a:rPr lang="es-MX"/>
              <a:t>Number of strata   </a:t>
            </a:r>
            <a:r>
              <a:rPr lang="es-MX" smtClean="0"/>
              <a:t>  =       </a:t>
            </a:r>
            <a:r>
              <a:rPr lang="es-MX"/>
              <a:t>294                 </a:t>
            </a:r>
            <a:r>
              <a:rPr lang="es-MX" smtClean="0"/>
              <a:t> Number </a:t>
            </a:r>
            <a:r>
              <a:rPr lang="es-MX"/>
              <a:t>of obs      =      29468</a:t>
            </a:r>
          </a:p>
          <a:p>
            <a:r>
              <a:rPr lang="es-MX"/>
              <a:t>Number of PSUs     =      4690                 Population size   </a:t>
            </a:r>
            <a:r>
              <a:rPr lang="es-MX" smtClean="0"/>
              <a:t>  =  </a:t>
            </a:r>
            <a:r>
              <a:rPr lang="es-MX"/>
              <a:t>106719348</a:t>
            </a:r>
          </a:p>
          <a:p>
            <a:r>
              <a:rPr lang="es-MX"/>
              <a:t>                                               Design df         </a:t>
            </a:r>
            <a:r>
              <a:rPr lang="es-MX" smtClean="0"/>
              <a:t>=       </a:t>
            </a:r>
            <a:r>
              <a:rPr lang="es-MX"/>
              <a:t>4396</a:t>
            </a:r>
          </a:p>
          <a:p>
            <a:r>
              <a:rPr lang="es-MX"/>
              <a:t>                                               F(   3,   4394)   </a:t>
            </a:r>
            <a:r>
              <a:rPr lang="es-MX" smtClean="0"/>
              <a:t>=       </a:t>
            </a:r>
            <a:r>
              <a:rPr lang="es-MX"/>
              <a:t>271.63</a:t>
            </a:r>
          </a:p>
          <a:p>
            <a:r>
              <a:rPr lang="es-MX"/>
              <a:t>                                               Prob &gt; F          </a:t>
            </a:r>
            <a:r>
              <a:rPr lang="es-MX" smtClean="0"/>
              <a:t> =       0.0000</a:t>
            </a:r>
            <a:endParaRPr lang="es-MX"/>
          </a:p>
          <a:p>
            <a:r>
              <a:rPr lang="es-MX"/>
              <a:t>                                               R-squared         </a:t>
            </a:r>
            <a:r>
              <a:rPr lang="es-MX" smtClean="0"/>
              <a:t>=       0.0321</a:t>
            </a:r>
            <a:endParaRPr lang="es-MX"/>
          </a:p>
          <a:p>
            <a:endParaRPr lang="es-MX"/>
          </a:p>
          <a:p>
            <a:r>
              <a:rPr lang="es-MX" smtClean="0"/>
              <a:t>------------------------------------------------------------------------------------------</a:t>
            </a:r>
            <a:endParaRPr lang="es-MX"/>
          </a:p>
          <a:p>
            <a:r>
              <a:rPr lang="es-MX"/>
              <a:t>                |             Linearized</a:t>
            </a:r>
          </a:p>
          <a:p>
            <a:r>
              <a:rPr lang="es-MX"/>
              <a:t>       intpc |      Coef.   Std. Err.      t    P&gt;|t|     [95% Conf. Interval]</a:t>
            </a:r>
          </a:p>
          <a:p>
            <a:r>
              <a:rPr lang="es-MX" smtClean="0"/>
              <a:t>-------------+---------------------------------------------------------------------------</a:t>
            </a:r>
            <a:endParaRPr lang="es-MX"/>
          </a:p>
          <a:p>
            <a:r>
              <a:rPr lang="es-MX"/>
              <a:t>        sexo |  -311.2704   81.76038    -3.81   0.000    -471.5619   -150.9789</a:t>
            </a:r>
          </a:p>
          <a:p>
            <a:r>
              <a:rPr lang="es-MX"/>
              <a:t>  tam_hog |  -361.5975   41.09509    -8.80   0.000    -442.1646   -281.0304</a:t>
            </a:r>
          </a:p>
          <a:p>
            <a:r>
              <a:rPr lang="es-MX"/>
              <a:t>      rururb |  -1766.232   71.70119   -24.63   0.000    -1906.802   -1625.661</a:t>
            </a:r>
          </a:p>
          <a:p>
            <a:r>
              <a:rPr lang="es-MX"/>
              <a:t>       _cons |   5645.947   294.5865    19.17   0.000     5068.409    6223.485</a:t>
            </a:r>
          </a:p>
          <a:p>
            <a:r>
              <a:rPr lang="es-MX" smtClean="0"/>
              <a:t>------------------------------------------------------------------------------------------</a:t>
            </a:r>
            <a:endParaRPr lang="es-MX"/>
          </a:p>
        </p:txBody>
      </p:sp>
      <p:sp>
        <p:nvSpPr>
          <p:cNvPr id="3" name="2 Elipse"/>
          <p:cNvSpPr/>
          <p:nvPr/>
        </p:nvSpPr>
        <p:spPr>
          <a:xfrm>
            <a:off x="1042988" y="5229225"/>
            <a:ext cx="3457575" cy="14398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ChangeArrowheads="1"/>
          </p:cNvSpPr>
          <p:nvPr/>
        </p:nvSpPr>
        <p:spPr bwMode="auto">
          <a:xfrm>
            <a:off x="395536" y="1628800"/>
            <a:ext cx="8352928" cy="4191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smtClean="0">
                <a:cs typeface="+mn-cs"/>
              </a:rPr>
              <a:t>A survey </a:t>
            </a:r>
            <a:r>
              <a:rPr lang="en-US" sz="2400" dirty="0">
                <a:cs typeface="+mn-cs"/>
              </a:rPr>
              <a:t>data collects specific information for demographic, economical and </a:t>
            </a:r>
            <a:r>
              <a:rPr lang="en-US" sz="2400">
                <a:cs typeface="+mn-cs"/>
              </a:rPr>
              <a:t>social </a:t>
            </a:r>
            <a:r>
              <a:rPr lang="en-US" sz="2400" smtClean="0">
                <a:cs typeface="+mn-cs"/>
              </a:rPr>
              <a:t>processes. </a:t>
            </a:r>
            <a:endParaRPr lang="en-US" sz="2400" dirty="0">
              <a:cs typeface="+mn-cs"/>
            </a:endParaRPr>
          </a:p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endParaRPr lang="en-US" sz="2400" dirty="0">
              <a:cs typeface="+mn-cs"/>
            </a:endParaRPr>
          </a:p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smtClean="0">
                <a:cs typeface="+mn-cs"/>
              </a:rPr>
              <a:t>The </a:t>
            </a:r>
            <a:r>
              <a:rPr lang="en-US" sz="2400">
                <a:cs typeface="+mn-cs"/>
              </a:rPr>
              <a:t>estimates </a:t>
            </a:r>
            <a:r>
              <a:rPr lang="en-US" sz="2400" smtClean="0">
                <a:cs typeface="+mn-cs"/>
              </a:rPr>
              <a:t>obtained from the survey can </a:t>
            </a:r>
            <a:r>
              <a:rPr lang="en-US" sz="2400" dirty="0">
                <a:cs typeface="+mn-cs"/>
              </a:rPr>
              <a:t>be made </a:t>
            </a:r>
            <a:r>
              <a:rPr lang="en-US" sz="2400">
                <a:cs typeface="+mn-cs"/>
              </a:rPr>
              <a:t>accurate </a:t>
            </a:r>
            <a:r>
              <a:rPr lang="en-US" sz="2400" smtClean="0">
                <a:cs typeface="+mn-cs"/>
              </a:rPr>
              <a:t>when properly considering its </a:t>
            </a:r>
            <a:r>
              <a:rPr lang="en-US" sz="2400">
                <a:cs typeface="+mn-cs"/>
              </a:rPr>
              <a:t>design</a:t>
            </a:r>
            <a:r>
              <a:rPr lang="en-US" sz="2400" smtClean="0">
                <a:cs typeface="+mn-cs"/>
              </a:rPr>
              <a:t>.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endParaRPr lang="es-MX" sz="2400" smtClean="0">
              <a:cs typeface="+mn-cs"/>
            </a:endParaRPr>
          </a:p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r>
              <a:rPr lang="es-MX" sz="2400" smtClean="0">
                <a:cs typeface="+mn-cs"/>
              </a:rPr>
              <a:t>The special considerations that have to be taken into account in a complex survey sample may be due to the following: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endParaRPr lang="es-MX" sz="2400" smtClean="0">
              <a:cs typeface="+mn-cs"/>
            </a:endParaRPr>
          </a:p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smtClean="0"/>
              <a:t>1) Stratification. Division of the population into relatively homogenous groups (strata).</a:t>
            </a:r>
            <a:endParaRPr lang="en-US" sz="2400" dirty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ChangeArrowheads="1"/>
          </p:cNvSpPr>
          <p:nvPr/>
        </p:nvSpPr>
        <p:spPr bwMode="auto">
          <a:xfrm>
            <a:off x="323528" y="764704"/>
            <a:ext cx="8280921" cy="5226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endParaRPr lang="en-US" sz="2400" dirty="0">
              <a:cs typeface="+mn-cs"/>
            </a:endParaRPr>
          </a:p>
          <a:p>
            <a:pPr algn="just"/>
            <a:r>
              <a:rPr lang="en-US" sz="2400" smtClean="0"/>
              <a:t>A comment by Professor A. Colin Cameron.</a:t>
            </a:r>
          </a:p>
          <a:p>
            <a:pPr algn="just"/>
            <a:r>
              <a:rPr lang="en-US" sz="2400" smtClean="0"/>
              <a:t> </a:t>
            </a:r>
          </a:p>
          <a:p>
            <a:pPr algn="just"/>
            <a:r>
              <a:rPr lang="en-US" sz="2400" smtClean="0"/>
              <a:t>Kindly professor Cameron drew our attention to the following. Not always is necessary to take into account the design of a complex survey. If you are running a regression, and among others the assumption of linearity is verified, then the information about the stratification, clustering or weighting is not required. In other words, the data are a “cluster”.</a:t>
            </a:r>
          </a:p>
          <a:p>
            <a:pPr algn="just"/>
            <a:r>
              <a:rPr lang="en-US" sz="2400" smtClean="0"/>
              <a:t> </a:t>
            </a:r>
          </a:p>
          <a:p>
            <a:pPr algn="just"/>
            <a:r>
              <a:rPr lang="en-US" sz="2400" smtClean="0"/>
              <a:t>From our point of view, the issue proposed by Professor Cameron is, in some sense, methodological, e.g. it is valid to ignore the design of a complex survey if the modeller is willing to make use of the “axiom of correct specification” (Leamer, 1983).</a:t>
            </a:r>
            <a:endParaRPr lang="en-US" sz="24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251520" y="1124745"/>
            <a:ext cx="8640960" cy="5336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n-US" sz="2400"/>
              <a:t>Some Final Thoughts: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 sz="2400"/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n-US" sz="2400"/>
              <a:t>When we work with complex surveys </a:t>
            </a:r>
            <a:r>
              <a:rPr lang="en-US" sz="2400" smtClean="0"/>
              <a:t>it </a:t>
            </a:r>
            <a:r>
              <a:rPr lang="en-US" sz="2400"/>
              <a:t>is </a:t>
            </a:r>
            <a:r>
              <a:rPr lang="en-US" sz="2400" smtClean="0"/>
              <a:t>always important </a:t>
            </a:r>
            <a:r>
              <a:rPr lang="en-US" sz="2400"/>
              <a:t>to </a:t>
            </a:r>
            <a:r>
              <a:rPr lang="en-US" sz="2400" smtClean="0"/>
              <a:t>consider </a:t>
            </a:r>
            <a:r>
              <a:rPr lang="en-US" sz="2400"/>
              <a:t>the sampling design to have </a:t>
            </a:r>
            <a:r>
              <a:rPr lang="en-US" sz="2400" smtClean="0"/>
              <a:t>the correct </a:t>
            </a:r>
            <a:r>
              <a:rPr lang="en-US" sz="2400"/>
              <a:t>estimations.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 sz="2400"/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n-US" sz="2400"/>
              <a:t>This apply not only for point estimations and their standard errors, but also for different type of </a:t>
            </a:r>
            <a:r>
              <a:rPr lang="en-US" sz="2400" smtClean="0"/>
              <a:t>statistical models.</a:t>
            </a:r>
            <a:endParaRPr lang="en-US" sz="2400"/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 sz="2400"/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n-US" sz="2400"/>
              <a:t>If the complete sampling design is not available, the bootstrap method to estimate standard errors could </a:t>
            </a:r>
            <a:r>
              <a:rPr lang="en-US" sz="2400" smtClean="0"/>
              <a:t>be </a:t>
            </a:r>
            <a:r>
              <a:rPr lang="en-US" sz="2400"/>
              <a:t>an interesting approach</a:t>
            </a:r>
            <a:r>
              <a:rPr lang="en-US" sz="2400" smtClean="0"/>
              <a:t>.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 sz="2400" smtClean="0"/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n-US" sz="2400" smtClean="0"/>
              <a:t>Stata is a survey-capable software to analyze complex surveys. It has the advantage to enhance its capabilities with user-written commands.</a:t>
            </a:r>
            <a:endParaRPr lang="en-US" sz="24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>
            <a:spLocks noGrp="1"/>
          </p:cNvSpPr>
          <p:nvPr>
            <p:ph idx="1"/>
          </p:nvPr>
        </p:nvSpPr>
        <p:spPr bwMode="auto">
          <a:xfrm>
            <a:off x="785813" y="1340768"/>
            <a:ext cx="7286625" cy="5184576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s-MX" sz="2000" smtClean="0">
                <a:latin typeface="Times New Roman" pitchFamily="18" charset="0"/>
              </a:rPr>
              <a:t>	¡MUCHAS GRACIAS!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es-MX" sz="2000" smtClean="0">
              <a:latin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s-MX" sz="2000" smtClean="0">
                <a:latin typeface="Times New Roman" pitchFamily="18" charset="0"/>
              </a:rPr>
              <a:t>	</a:t>
            </a:r>
            <a:r>
              <a:rPr lang="es-MX" sz="2000" smtClean="0">
                <a:latin typeface="Times New Roman" pitchFamily="18" charset="0"/>
                <a:cs typeface="Times New Roman" pitchFamily="18" charset="0"/>
              </a:rPr>
              <a:t>Carlos Guerrero de Lizardi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s-MX" sz="2000" smtClean="0">
                <a:latin typeface="Times New Roman" pitchFamily="18" charset="0"/>
              </a:rPr>
              <a:t>	</a:t>
            </a:r>
            <a:r>
              <a:rPr lang="es-MX" sz="2000" smtClean="0">
                <a:latin typeface="Times New Roman" pitchFamily="18" charset="0"/>
                <a:hlinkClick r:id="rId2"/>
              </a:rPr>
              <a:t>carlos.guerrero.de.lizardi@itesm.mx</a:t>
            </a:r>
            <a:endParaRPr lang="es-MX" sz="2000" smtClean="0">
              <a:latin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s-MX" sz="2000" smtClean="0">
                <a:latin typeface="Times New Roman" pitchFamily="18" charset="0"/>
              </a:rPr>
              <a:t>	&amp;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s-MX" sz="2000" smtClean="0">
                <a:latin typeface="Times New Roman" pitchFamily="18" charset="0"/>
              </a:rPr>
              <a:t>	</a:t>
            </a:r>
            <a:r>
              <a:rPr lang="es-MX" sz="2000" smtClean="0">
                <a:latin typeface="Times New Roman" pitchFamily="18" charset="0"/>
                <a:cs typeface="Times New Roman" pitchFamily="18" charset="0"/>
              </a:rPr>
              <a:t>Manuel Lara Caballero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s-MX" sz="2000" smtClean="0">
                <a:latin typeface="Times New Roman" pitchFamily="18" charset="0"/>
              </a:rPr>
              <a:t>	</a:t>
            </a:r>
            <a:r>
              <a:rPr lang="es-MX" sz="2000" smtClean="0">
                <a:latin typeface="Times New Roman" pitchFamily="18" charset="0"/>
                <a:hlinkClick r:id="rId3"/>
              </a:rPr>
              <a:t>manuellara64@gmail.com</a:t>
            </a:r>
            <a:endParaRPr lang="es-MX" sz="2000" smtClean="0">
              <a:latin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es-MX" sz="2000" smtClean="0">
              <a:latin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s-MX" sz="2000" smtClean="0">
                <a:latin typeface="Times New Roman" pitchFamily="18" charset="0"/>
              </a:rPr>
              <a:t>	</a:t>
            </a:r>
            <a:r>
              <a:rPr lang="en-US" sz="2000" smtClean="0">
                <a:latin typeface="Times New Roman" pitchFamily="18" charset="0"/>
              </a:rPr>
              <a:t>Doctorate in Public Policy (Public Economics)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latin typeface="Times New Roman" pitchFamily="18" charset="0"/>
              </a:rPr>
              <a:t>	Master in Economics and Public Policy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latin typeface="Times New Roman" pitchFamily="18" charset="0"/>
              </a:rPr>
              <a:t>	EGAP Mexico City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latin typeface="Times New Roman" pitchFamily="18" charset="0"/>
              </a:rPr>
              <a:t>     Tecnologico de Monterrey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es-MX" sz="2000" smtClean="0">
              <a:latin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s-MX" sz="2000" smtClean="0">
                <a:latin typeface="Times New Roman" pitchFamily="18" charset="0"/>
              </a:rPr>
              <a:t>	Thanks are due to Humberto Soto de la Rosa, Alfonso Miranda and Isabel Cañette.</a:t>
            </a:r>
            <a:endParaRPr lang="en-US" sz="2000" smtClean="0">
              <a:latin typeface="Times New Roman" pitchFamily="18" charset="0"/>
            </a:endParaRPr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3002602" cy="103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79512" y="116633"/>
            <a:ext cx="8712968" cy="6741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n-US" sz="2000" b="1"/>
              <a:t>References</a:t>
            </a:r>
            <a:r>
              <a:rPr lang="en-US" sz="2000"/>
              <a:t>: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s-MX" sz="2000"/>
          </a:p>
          <a:p>
            <a:pPr algn="just"/>
            <a:r>
              <a:rPr lang="es-MX" sz="2000"/>
              <a:t>Cameron, A. &amp; Trivedi, P. (2009</a:t>
            </a:r>
            <a:r>
              <a:rPr lang="es-MX" sz="2000" smtClean="0"/>
              <a:t>). </a:t>
            </a:r>
            <a:r>
              <a:rPr lang="es-MX" sz="2000" i="1"/>
              <a:t>Microeconometris Using Stata</a:t>
            </a:r>
            <a:r>
              <a:rPr lang="es-MX" sz="2000"/>
              <a:t>, Stata Press.</a:t>
            </a:r>
          </a:p>
          <a:p>
            <a:pPr algn="just"/>
            <a:endParaRPr lang="es-MX" sz="2000"/>
          </a:p>
          <a:p>
            <a:pPr algn="just"/>
            <a:r>
              <a:rPr lang="es-MX" sz="2000"/>
              <a:t>Consejo Nacional de Evaluación de la Política de Desarrollo Social (2009b). Cifras de pobreza por ingresos 2008. </a:t>
            </a:r>
            <a:r>
              <a:rPr lang="es-MX" sz="2000" i="1"/>
              <a:t>Comunicados de prensa. </a:t>
            </a:r>
            <a:r>
              <a:rPr lang="es-MX" sz="2000"/>
              <a:t>México.</a:t>
            </a:r>
          </a:p>
          <a:p>
            <a:pPr algn="just"/>
            <a:endParaRPr lang="es-MX" sz="2000" smtClean="0"/>
          </a:p>
          <a:p>
            <a:pPr algn="just"/>
            <a:r>
              <a:rPr lang="es-MX" sz="2000" smtClean="0"/>
              <a:t>INEGI (2009). </a:t>
            </a:r>
            <a:r>
              <a:rPr lang="es-MX" sz="2000" i="1" smtClean="0"/>
              <a:t>Encuesta Nacional de Ingresos y Gastos de los Hogares 2008. Diseño muestral. </a:t>
            </a:r>
            <a:r>
              <a:rPr lang="es-MX" sz="2000" smtClean="0"/>
              <a:t>INEGI.</a:t>
            </a:r>
          </a:p>
          <a:p>
            <a:pPr algn="just"/>
            <a:endParaRPr lang="es-MX" sz="2000"/>
          </a:p>
          <a:p>
            <a:pPr algn="just"/>
            <a:r>
              <a:rPr lang="es-MX" sz="2000"/>
              <a:t>Kolenilov, S. (2010</a:t>
            </a:r>
            <a:r>
              <a:rPr lang="es-MX" sz="2000" smtClean="0"/>
              <a:t>). </a:t>
            </a:r>
            <a:r>
              <a:rPr lang="es-MX" sz="2000"/>
              <a:t>“Resampling variance estimation for complex survey data”, </a:t>
            </a:r>
            <a:r>
              <a:rPr lang="es-MX" sz="2000" i="1"/>
              <a:t>Stata Journal</a:t>
            </a:r>
            <a:r>
              <a:rPr lang="es-MX" sz="2000"/>
              <a:t>, </a:t>
            </a:r>
            <a:r>
              <a:rPr lang="es-MX" sz="2000" smtClean="0"/>
              <a:t>10: </a:t>
            </a:r>
            <a:r>
              <a:rPr lang="es-MX" sz="2000"/>
              <a:t>2</a:t>
            </a:r>
            <a:r>
              <a:rPr lang="es-MX" sz="2000" smtClean="0"/>
              <a:t>.</a:t>
            </a:r>
          </a:p>
          <a:p>
            <a:pPr algn="just"/>
            <a:endParaRPr lang="es-MX" sz="2000" smtClean="0"/>
          </a:p>
          <a:p>
            <a:pPr algn="just"/>
            <a:r>
              <a:rPr lang="en-US" sz="2000" smtClean="0"/>
              <a:t>Leamer, E. E. (1983). “Let’s take the con out of econometrics”, </a:t>
            </a:r>
            <a:r>
              <a:rPr lang="en-US" sz="2000" i="1" smtClean="0"/>
              <a:t>The American Economic Review</a:t>
            </a:r>
            <a:r>
              <a:rPr lang="en-US" sz="2000" smtClean="0"/>
              <a:t>, 73: 1.</a:t>
            </a:r>
          </a:p>
          <a:p>
            <a:pPr algn="just"/>
            <a:endParaRPr lang="es-MX" sz="2000" smtClean="0"/>
          </a:p>
          <a:p>
            <a:pPr algn="just"/>
            <a:r>
              <a:rPr lang="es-MX" sz="2000" smtClean="0"/>
              <a:t>Urzúa, C. M. , A. Macías, and H. H. Sandoval (2008). “TIPs for the analysis of poverty in Mexico, 1992-2005”, </a:t>
            </a:r>
            <a:r>
              <a:rPr lang="es-MX" sz="2000" i="1" smtClean="0"/>
              <a:t>Journal of Managment, Finance and Economics</a:t>
            </a:r>
            <a:r>
              <a:rPr lang="es-MX" sz="2000" smtClean="0"/>
              <a:t>, 2: 1.</a:t>
            </a:r>
          </a:p>
          <a:p>
            <a:pPr algn="just"/>
            <a:endParaRPr lang="es-MX" sz="2000"/>
          </a:p>
          <a:p>
            <a:pPr algn="just"/>
            <a:r>
              <a:rPr lang="es-MX" sz="2000"/>
              <a:t>Pitblado, J. (2010</a:t>
            </a:r>
            <a:r>
              <a:rPr lang="es-MX" sz="2000" smtClean="0"/>
              <a:t>). </a:t>
            </a:r>
            <a:r>
              <a:rPr lang="es-MX" sz="2000" i="1"/>
              <a:t>Bootstrap using replicate weight variables, </a:t>
            </a:r>
            <a:r>
              <a:rPr lang="es-MX" sz="2000"/>
              <a:t>Statacorp.</a:t>
            </a:r>
            <a:endParaRPr lang="es-MX" sz="24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95536" y="1700808"/>
            <a:ext cx="8280920" cy="404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n-US" sz="2400" smtClean="0"/>
              <a:t>2</a:t>
            </a:r>
            <a:r>
              <a:rPr lang="en-US" sz="2400"/>
              <a:t>) Clustering. </a:t>
            </a:r>
            <a:r>
              <a:rPr lang="en-US" sz="2400" smtClean="0"/>
              <a:t>Division of </a:t>
            </a:r>
            <a:r>
              <a:rPr lang="en-US" sz="2400"/>
              <a:t>the population into groups and sampling from a random subset of these groups (primary sampling units like geographical locations).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 sz="2400"/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n-US" sz="2400"/>
              <a:t>3) Weighting. Denote the inverse of the probability of being included in the sample due to the sampling </a:t>
            </a:r>
            <a:r>
              <a:rPr lang="en-US" sz="2400" smtClean="0"/>
              <a:t>design. It is linked to 1) and 2).</a:t>
            </a:r>
            <a:endParaRPr lang="en-US" sz="2400"/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 sz="2400"/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n-US" sz="2400"/>
              <a:t>4) The finite population correction. </a:t>
            </a:r>
            <a:r>
              <a:rPr lang="en-US" sz="2400" smtClean="0"/>
              <a:t>It is </a:t>
            </a:r>
            <a:r>
              <a:rPr lang="en-US" sz="2400"/>
              <a:t>an adjustment applied to the variance because we are sampling without </a:t>
            </a:r>
            <a:r>
              <a:rPr lang="en-US" sz="2400" smtClean="0"/>
              <a:t>replacement from a finite population.</a:t>
            </a:r>
            <a:endParaRPr lang="en-US" sz="24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ChangeArrowheads="1"/>
          </p:cNvSpPr>
          <p:nvPr/>
        </p:nvSpPr>
        <p:spPr bwMode="auto">
          <a:xfrm>
            <a:off x="467544" y="908720"/>
            <a:ext cx="8208912" cy="5336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dirty="0">
                <a:cs typeface="+mn-cs"/>
              </a:rPr>
              <a:t>In Mexico we have a significant number of complex surveys available, which cover, among other issues: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endParaRPr lang="en-US" sz="2400" dirty="0">
              <a:cs typeface="+mn-cs"/>
            </a:endParaRP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err="1">
                <a:cs typeface="+mn-cs"/>
              </a:rPr>
              <a:t>Houshold</a:t>
            </a:r>
            <a:r>
              <a:rPr lang="en-US" sz="2400" dirty="0">
                <a:cs typeface="+mn-cs"/>
              </a:rPr>
              <a:t> income and expenditures (</a:t>
            </a:r>
            <a:r>
              <a:rPr lang="en-US" sz="2400">
                <a:cs typeface="+mn-cs"/>
              </a:rPr>
              <a:t>ENIGH</a:t>
            </a:r>
            <a:r>
              <a:rPr lang="en-US" sz="2400" smtClean="0">
                <a:cs typeface="+mn-cs"/>
              </a:rPr>
              <a:t>).</a:t>
            </a:r>
            <a:endParaRPr lang="en-US" sz="2400" dirty="0">
              <a:cs typeface="+mn-cs"/>
            </a:endParaRP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>
                <a:cs typeface="+mn-cs"/>
              </a:rPr>
              <a:t>Labor market (</a:t>
            </a:r>
            <a:r>
              <a:rPr lang="en-US" sz="2400">
                <a:cs typeface="+mn-cs"/>
              </a:rPr>
              <a:t>ENOE</a:t>
            </a:r>
            <a:r>
              <a:rPr lang="en-US" sz="2400" smtClean="0">
                <a:cs typeface="+mn-cs"/>
              </a:rPr>
              <a:t>). </a:t>
            </a:r>
            <a:endParaRPr lang="en-US" sz="2400" dirty="0">
              <a:cs typeface="+mn-cs"/>
            </a:endParaRP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>
                <a:cs typeface="+mn-cs"/>
              </a:rPr>
              <a:t>Consumer confidence (</a:t>
            </a:r>
            <a:r>
              <a:rPr lang="en-US" sz="2400">
                <a:cs typeface="+mn-cs"/>
              </a:rPr>
              <a:t>ENCO</a:t>
            </a:r>
            <a:r>
              <a:rPr lang="en-US" sz="2400" smtClean="0">
                <a:cs typeface="+mn-cs"/>
              </a:rPr>
              <a:t>).</a:t>
            </a:r>
            <a:endParaRPr lang="en-US" sz="2400" dirty="0">
              <a:cs typeface="+mn-cs"/>
            </a:endParaRP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>
                <a:cs typeface="+mn-cs"/>
              </a:rPr>
              <a:t>Public security perception (</a:t>
            </a:r>
            <a:r>
              <a:rPr lang="en-US" sz="2400">
                <a:cs typeface="+mn-cs"/>
              </a:rPr>
              <a:t>ECOSEP</a:t>
            </a:r>
            <a:r>
              <a:rPr lang="en-US" sz="2400" smtClean="0">
                <a:cs typeface="+mn-cs"/>
              </a:rPr>
              <a:t>).</a:t>
            </a:r>
            <a:endParaRPr lang="en-US" sz="2400" dirty="0">
              <a:cs typeface="+mn-cs"/>
            </a:endParaRP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>
                <a:cs typeface="+mn-cs"/>
              </a:rPr>
              <a:t>Family life (</a:t>
            </a:r>
            <a:r>
              <a:rPr lang="en-US" sz="2400">
                <a:cs typeface="+mn-cs"/>
              </a:rPr>
              <a:t>ENNVIH</a:t>
            </a:r>
            <a:r>
              <a:rPr lang="en-US" sz="2400" smtClean="0">
                <a:cs typeface="+mn-cs"/>
              </a:rPr>
              <a:t>).</a:t>
            </a:r>
            <a:endParaRPr lang="en-US" sz="2400" dirty="0">
              <a:cs typeface="+mn-cs"/>
            </a:endParaRPr>
          </a:p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endParaRPr lang="en-US" sz="2400" dirty="0">
              <a:cs typeface="+mn-cs"/>
            </a:endParaRPr>
          </a:p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dirty="0">
                <a:cs typeface="+mn-cs"/>
              </a:rPr>
              <a:t>The heart of the matter is the following: if you ignore the sampling design of a complex survey (basically the probability weights, the clustering, and the stratification</a:t>
            </a:r>
            <a:r>
              <a:rPr lang="en-US" sz="2400">
                <a:cs typeface="+mn-cs"/>
              </a:rPr>
              <a:t>), </a:t>
            </a:r>
            <a:r>
              <a:rPr lang="en-US" sz="2400" i="1" smtClean="0">
                <a:cs typeface="+mn-cs"/>
              </a:rPr>
              <a:t>almost sure</a:t>
            </a:r>
            <a:r>
              <a:rPr lang="en-US" sz="2400" smtClean="0">
                <a:cs typeface="+mn-cs"/>
              </a:rPr>
              <a:t> you </a:t>
            </a:r>
            <a:r>
              <a:rPr lang="en-US" sz="2400" dirty="0">
                <a:cs typeface="+mn-cs"/>
              </a:rPr>
              <a:t>will get an erroneous estimation of whatever you are dealing with.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ChangeArrowheads="1"/>
          </p:cNvSpPr>
          <p:nvPr/>
        </p:nvSpPr>
        <p:spPr bwMode="auto">
          <a:xfrm>
            <a:off x="467544" y="980728"/>
            <a:ext cx="8280920" cy="5004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dirty="0">
                <a:cs typeface="+mn-cs"/>
              </a:rPr>
              <a:t>The purpose of this presentation is to show some common mistakes in the analysis of complex surveys using the </a:t>
            </a:r>
            <a:r>
              <a:rPr lang="en-US" sz="2400" i="1" dirty="0">
                <a:cs typeface="+mn-cs"/>
              </a:rPr>
              <a:t>National Household Income and Expenditure Survey</a:t>
            </a:r>
            <a:r>
              <a:rPr lang="en-US" sz="2400" dirty="0">
                <a:cs typeface="+mn-cs"/>
              </a:rPr>
              <a:t> (ENIGH).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endParaRPr lang="en-US" sz="2400" dirty="0">
              <a:cs typeface="+mn-cs"/>
            </a:endParaRPr>
          </a:p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dirty="0">
                <a:cs typeface="+mn-cs"/>
              </a:rPr>
              <a:t>We illustrate, as far as we know, the best practices in the analysis of complex surveys using </a:t>
            </a:r>
            <a:r>
              <a:rPr lang="en-US" sz="2400" dirty="0" err="1">
                <a:cs typeface="+mn-cs"/>
              </a:rPr>
              <a:t>Stata</a:t>
            </a:r>
            <a:r>
              <a:rPr lang="en-US" sz="2400" dirty="0">
                <a:cs typeface="+mn-cs"/>
              </a:rPr>
              <a:t> for the following topics: 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dirty="0">
                <a:cs typeface="+mn-cs"/>
              </a:rPr>
              <a:t> </a:t>
            </a:r>
          </a:p>
          <a:p>
            <a:pPr marL="457200" indent="-457200" algn="just">
              <a:lnSpc>
                <a:spcPct val="90000"/>
              </a:lnSpc>
              <a:spcBef>
                <a:spcPct val="20000"/>
              </a:spcBef>
              <a:buFontTx/>
              <a:buAutoNum type="arabicParenR"/>
              <a:defRPr/>
            </a:pPr>
            <a:r>
              <a:rPr lang="en-US" sz="2400" smtClean="0">
                <a:cs typeface="+mn-cs"/>
              </a:rPr>
              <a:t>Descriptive statistics. </a:t>
            </a:r>
            <a:endParaRPr lang="en-US" sz="2400" dirty="0">
              <a:cs typeface="+mn-cs"/>
            </a:endParaRPr>
          </a:p>
          <a:p>
            <a:pPr marL="457200" indent="-457200" algn="just">
              <a:lnSpc>
                <a:spcPct val="90000"/>
              </a:lnSpc>
              <a:spcBef>
                <a:spcPct val="20000"/>
              </a:spcBef>
              <a:buFontTx/>
              <a:buAutoNum type="arabicParenR"/>
              <a:defRPr/>
            </a:pPr>
            <a:r>
              <a:rPr lang="en-US" sz="2400" smtClean="0">
                <a:cs typeface="+mn-cs"/>
              </a:rPr>
              <a:t>Variance estimation.</a:t>
            </a:r>
            <a:endParaRPr lang="en-US" sz="2400" dirty="0">
              <a:cs typeface="+mn-cs"/>
            </a:endParaRPr>
          </a:p>
          <a:p>
            <a:pPr marL="457200" indent="-457200" algn="just">
              <a:lnSpc>
                <a:spcPct val="90000"/>
              </a:lnSpc>
              <a:spcBef>
                <a:spcPct val="20000"/>
              </a:spcBef>
              <a:buFontTx/>
              <a:buAutoNum type="arabicParenR"/>
              <a:defRPr/>
            </a:pPr>
            <a:r>
              <a:rPr lang="en-US" sz="2400" dirty="0">
                <a:cs typeface="+mn-cs"/>
              </a:rPr>
              <a:t>Measures </a:t>
            </a:r>
            <a:r>
              <a:rPr lang="en-US" sz="2400">
                <a:cs typeface="+mn-cs"/>
              </a:rPr>
              <a:t>of </a:t>
            </a:r>
            <a:r>
              <a:rPr lang="en-US" sz="2400" smtClean="0">
                <a:cs typeface="+mn-cs"/>
              </a:rPr>
              <a:t>difference.</a:t>
            </a:r>
            <a:endParaRPr lang="en-US" sz="2400" dirty="0">
              <a:cs typeface="+mn-cs"/>
            </a:endParaRPr>
          </a:p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endParaRPr lang="en-US" sz="2400" dirty="0">
              <a:cs typeface="+mn-cs"/>
            </a:endParaRPr>
          </a:p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dirty="0" err="1">
                <a:cs typeface="+mn-cs"/>
              </a:rPr>
              <a:t>Stata</a:t>
            </a:r>
            <a:r>
              <a:rPr lang="en-US" sz="2400" dirty="0">
                <a:cs typeface="+mn-cs"/>
              </a:rPr>
              <a:t> is </a:t>
            </a:r>
            <a:r>
              <a:rPr lang="en-US" sz="2400">
                <a:cs typeface="+mn-cs"/>
              </a:rPr>
              <a:t>a </a:t>
            </a:r>
            <a:r>
              <a:rPr lang="en-US" sz="2400" smtClean="0">
                <a:cs typeface="+mn-cs"/>
              </a:rPr>
              <a:t>statistical </a:t>
            </a:r>
            <a:r>
              <a:rPr lang="en-US" sz="2400" dirty="0">
                <a:cs typeface="+mn-cs"/>
              </a:rPr>
              <a:t>data analysis software </a:t>
            </a:r>
            <a:r>
              <a:rPr lang="en-US" sz="2400">
                <a:cs typeface="+mn-cs"/>
              </a:rPr>
              <a:t>that </a:t>
            </a:r>
            <a:r>
              <a:rPr lang="en-US" sz="2400" smtClean="0">
                <a:cs typeface="+mn-cs"/>
              </a:rPr>
              <a:t>can take </a:t>
            </a:r>
            <a:r>
              <a:rPr lang="en-US" sz="2400" dirty="0">
                <a:cs typeface="+mn-cs"/>
              </a:rPr>
              <a:t>into account the sampling design of complex surveys.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ChangeArrowheads="1"/>
          </p:cNvSpPr>
          <p:nvPr/>
        </p:nvSpPr>
        <p:spPr bwMode="auto">
          <a:xfrm>
            <a:off x="251520" y="836712"/>
            <a:ext cx="8424863" cy="533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dirty="0">
                <a:cs typeface="+mn-cs"/>
              </a:rPr>
              <a:t>In </a:t>
            </a:r>
            <a:r>
              <a:rPr lang="en-US" sz="2400" dirty="0" err="1">
                <a:cs typeface="+mn-cs"/>
              </a:rPr>
              <a:t>Stata</a:t>
            </a:r>
            <a:r>
              <a:rPr lang="en-US" sz="2400" dirty="0">
                <a:cs typeface="+mn-cs"/>
              </a:rPr>
              <a:t>, we need to </a:t>
            </a:r>
            <a:r>
              <a:rPr lang="en-US" sz="2400">
                <a:cs typeface="+mn-cs"/>
              </a:rPr>
              <a:t>declare </a:t>
            </a:r>
            <a:r>
              <a:rPr lang="en-US" sz="2400" smtClean="0">
                <a:cs typeface="+mn-cs"/>
              </a:rPr>
              <a:t>the first stage design </a:t>
            </a:r>
            <a:r>
              <a:rPr lang="en-US" sz="2400">
                <a:cs typeface="+mn-cs"/>
              </a:rPr>
              <a:t>of </a:t>
            </a:r>
            <a:r>
              <a:rPr lang="en-US" sz="2400" smtClean="0">
                <a:cs typeface="+mn-cs"/>
              </a:rPr>
              <a:t>the complex </a:t>
            </a:r>
            <a:r>
              <a:rPr lang="en-US" sz="2400" dirty="0">
                <a:cs typeface="+mn-cs"/>
              </a:rPr>
              <a:t>survey before any </a:t>
            </a:r>
            <a:r>
              <a:rPr lang="en-US" sz="2400">
                <a:cs typeface="+mn-cs"/>
              </a:rPr>
              <a:t>estimation: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endParaRPr lang="en-US" sz="2400" dirty="0">
              <a:cs typeface="+mn-cs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dirty="0" err="1">
                <a:latin typeface="+mj-lt"/>
                <a:cs typeface="+mn-cs"/>
              </a:rPr>
              <a:t>svyset</a:t>
            </a:r>
            <a:r>
              <a:rPr lang="en-US" sz="2400" dirty="0">
                <a:latin typeface="+mj-lt"/>
                <a:cs typeface="+mn-cs"/>
              </a:rPr>
              <a:t> </a:t>
            </a:r>
            <a:r>
              <a:rPr lang="en-US" sz="2400" dirty="0" err="1">
                <a:latin typeface="+mj-lt"/>
                <a:cs typeface="+mn-cs"/>
              </a:rPr>
              <a:t>upm</a:t>
            </a:r>
            <a:r>
              <a:rPr lang="en-US" sz="2400" dirty="0">
                <a:latin typeface="+mj-lt"/>
                <a:cs typeface="+mn-cs"/>
              </a:rPr>
              <a:t> [w=</a:t>
            </a:r>
            <a:r>
              <a:rPr lang="en-US" sz="2400" dirty="0" err="1">
                <a:latin typeface="+mj-lt"/>
                <a:cs typeface="+mn-cs"/>
              </a:rPr>
              <a:t>factorp</a:t>
            </a:r>
            <a:r>
              <a:rPr lang="en-US" sz="2400" dirty="0">
                <a:latin typeface="+mj-lt"/>
                <a:cs typeface="+mn-cs"/>
              </a:rPr>
              <a:t>], strata(</a:t>
            </a:r>
            <a:r>
              <a:rPr lang="en-US" sz="2400" dirty="0" err="1">
                <a:latin typeface="+mj-lt"/>
                <a:cs typeface="+mn-cs"/>
              </a:rPr>
              <a:t>est_dis</a:t>
            </a:r>
            <a:r>
              <a:rPr lang="en-US" sz="2400" dirty="0">
                <a:latin typeface="+mj-lt"/>
                <a:cs typeface="+mn-cs"/>
              </a:rPr>
              <a:t>)</a:t>
            </a:r>
            <a:endParaRPr lang="es-MX" sz="2400" dirty="0">
              <a:latin typeface="+mj-lt"/>
              <a:cs typeface="+mn-cs"/>
            </a:endParaRPr>
          </a:p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endParaRPr lang="en-US" sz="2400" dirty="0">
              <a:latin typeface="+mj-lt"/>
              <a:cs typeface="+mn-cs"/>
            </a:endParaRPr>
          </a:p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dirty="0">
                <a:cs typeface="+mn-cs"/>
              </a:rPr>
              <a:t>Language syntax for ENIGH´s design (INEGI, </a:t>
            </a:r>
            <a:r>
              <a:rPr lang="en-US" sz="2400">
                <a:cs typeface="+mn-cs"/>
              </a:rPr>
              <a:t>2009):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endParaRPr lang="en-US" sz="2400" dirty="0">
              <a:cs typeface="+mn-cs"/>
            </a:endParaRPr>
          </a:p>
          <a:p>
            <a:pPr marL="457200" indent="-457200" algn="just">
              <a:lnSpc>
                <a:spcPct val="90000"/>
              </a:lnSpc>
              <a:spcBef>
                <a:spcPct val="20000"/>
              </a:spcBef>
              <a:buFontTx/>
              <a:buAutoNum type="arabicParenR"/>
              <a:defRPr/>
            </a:pPr>
            <a:r>
              <a:rPr lang="en-US" sz="2400">
                <a:cs typeface="+mn-cs"/>
              </a:rPr>
              <a:t>The </a:t>
            </a:r>
            <a:r>
              <a:rPr lang="en-US" sz="2400" smtClean="0">
                <a:cs typeface="+mn-cs"/>
              </a:rPr>
              <a:t>first stage primary </a:t>
            </a:r>
            <a:r>
              <a:rPr lang="en-US" sz="2400" dirty="0">
                <a:cs typeface="+mn-cs"/>
              </a:rPr>
              <a:t>sampling units (</a:t>
            </a:r>
            <a:r>
              <a:rPr lang="en-US" sz="2400" dirty="0" err="1">
                <a:latin typeface="+mj-lt"/>
                <a:cs typeface="+mn-cs"/>
              </a:rPr>
              <a:t>upm</a:t>
            </a:r>
            <a:r>
              <a:rPr lang="en-US" sz="2400" dirty="0">
                <a:cs typeface="+mn-cs"/>
              </a:rPr>
              <a:t>) are groups of households with </a:t>
            </a:r>
            <a:r>
              <a:rPr lang="en-US" sz="2400">
                <a:cs typeface="+mn-cs"/>
              </a:rPr>
              <a:t>heterogeneous characteristics.</a:t>
            </a:r>
            <a:endParaRPr lang="en-US" sz="2400" dirty="0">
              <a:cs typeface="+mn-cs"/>
            </a:endParaRPr>
          </a:p>
          <a:p>
            <a:pPr marL="457200" indent="-457200" algn="just">
              <a:lnSpc>
                <a:spcPct val="90000"/>
              </a:lnSpc>
              <a:spcBef>
                <a:spcPct val="20000"/>
              </a:spcBef>
              <a:buFontTx/>
              <a:buAutoNum type="arabicParenR"/>
              <a:defRPr/>
            </a:pPr>
            <a:r>
              <a:rPr lang="en-US" sz="2400" dirty="0">
                <a:cs typeface="+mn-cs"/>
              </a:rPr>
              <a:t>The sampling weight </a:t>
            </a:r>
            <a:r>
              <a:rPr lang="en-US" sz="2400" dirty="0">
                <a:latin typeface="+mj-lt"/>
                <a:cs typeface="+mn-cs"/>
              </a:rPr>
              <a:t>(</a:t>
            </a:r>
            <a:r>
              <a:rPr lang="en-US" sz="2400" dirty="0" err="1">
                <a:latin typeface="+mj-lt"/>
                <a:cs typeface="+mn-cs"/>
              </a:rPr>
              <a:t>factorp</a:t>
            </a:r>
            <a:r>
              <a:rPr lang="en-US" sz="2400" dirty="0">
                <a:latin typeface="+mj-lt"/>
                <a:cs typeface="+mn-cs"/>
              </a:rPr>
              <a:t>)</a:t>
            </a:r>
            <a:r>
              <a:rPr lang="en-US" sz="2400" dirty="0">
                <a:cs typeface="+mn-cs"/>
              </a:rPr>
              <a:t> represents the number of observations in the Mexican population represented by each observation in </a:t>
            </a:r>
            <a:r>
              <a:rPr lang="en-US" sz="2400">
                <a:cs typeface="+mn-cs"/>
              </a:rPr>
              <a:t>the sample.</a:t>
            </a:r>
            <a:endParaRPr lang="en-US" sz="2400" dirty="0">
              <a:cs typeface="+mn-cs"/>
            </a:endParaRPr>
          </a:p>
          <a:p>
            <a:pPr marL="457200" indent="-457200" algn="just">
              <a:lnSpc>
                <a:spcPct val="90000"/>
              </a:lnSpc>
              <a:spcBef>
                <a:spcPct val="20000"/>
              </a:spcBef>
              <a:buFontTx/>
              <a:buAutoNum type="arabicParenR"/>
              <a:defRPr/>
            </a:pPr>
            <a:r>
              <a:rPr lang="en-US" sz="2400" dirty="0">
                <a:cs typeface="+mn-cs"/>
              </a:rPr>
              <a:t>The stratification </a:t>
            </a:r>
            <a:r>
              <a:rPr lang="en-US" sz="2400" dirty="0">
                <a:latin typeface="+mj-lt"/>
                <a:cs typeface="+mn-cs"/>
              </a:rPr>
              <a:t>(</a:t>
            </a:r>
            <a:r>
              <a:rPr lang="en-US" sz="2400" dirty="0" err="1">
                <a:latin typeface="+mj-lt"/>
                <a:cs typeface="+mn-cs"/>
              </a:rPr>
              <a:t>est_dis</a:t>
            </a:r>
            <a:r>
              <a:rPr lang="en-US" sz="2400" dirty="0">
                <a:latin typeface="+mj-lt"/>
                <a:cs typeface="+mn-cs"/>
              </a:rPr>
              <a:t>)</a:t>
            </a:r>
            <a:r>
              <a:rPr lang="en-US" sz="2400" dirty="0">
                <a:cs typeface="+mn-cs"/>
              </a:rPr>
              <a:t> includes the country´s political division and different localities grouped </a:t>
            </a:r>
            <a:r>
              <a:rPr lang="en-US" sz="2400">
                <a:cs typeface="+mn-cs"/>
              </a:rPr>
              <a:t>by size.</a:t>
            </a:r>
            <a:endParaRPr lang="en-US" sz="2400" dirty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323528" y="980728"/>
            <a:ext cx="8424863" cy="337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n-US" sz="2400"/>
              <a:t>An example. The incidence of poverty is the percentage of the population that does not have the necessary income to cover a </a:t>
            </a:r>
            <a:r>
              <a:rPr lang="en-US" sz="2400" smtClean="0"/>
              <a:t>basket (food, capabilities and assets).</a:t>
            </a:r>
            <a:endParaRPr lang="en-US" sz="2400"/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 sz="2400"/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n-US" sz="2400"/>
              <a:t>The </a:t>
            </a:r>
            <a:r>
              <a:rPr lang="en-US" sz="2400" i="1"/>
              <a:t>point estimates</a:t>
            </a:r>
            <a:r>
              <a:rPr lang="en-US" sz="2400"/>
              <a:t> for income poverty thresholds (food, capabilities and assets) need to include the probability weights in order to reduce bias induced by the sampling design.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 sz="2400"/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 sz="2400"/>
          </a:p>
        </p:txBody>
      </p:sp>
      <p:sp>
        <p:nvSpPr>
          <p:cNvPr id="9219" name="3 Rectángulo"/>
          <p:cNvSpPr>
            <a:spLocks noChangeArrowheads="1"/>
          </p:cNvSpPr>
          <p:nvPr/>
        </p:nvSpPr>
        <p:spPr bwMode="auto">
          <a:xfrm>
            <a:off x="2123728" y="3861048"/>
            <a:ext cx="457200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000"/>
              <a:t>. tabstat poblp1 poblp2 poblp3 [w=factorp]</a:t>
            </a:r>
          </a:p>
          <a:p>
            <a:r>
              <a:rPr lang="es-MX" sz="2000"/>
              <a:t>(analytic weights assumed)</a:t>
            </a:r>
          </a:p>
          <a:p>
            <a:endParaRPr lang="es-MX" sz="2000"/>
          </a:p>
          <a:p>
            <a:r>
              <a:rPr lang="es-MX" sz="2000"/>
              <a:t>   stats    |    poblp1    poblp2      poblp3</a:t>
            </a:r>
          </a:p>
          <a:p>
            <a:r>
              <a:rPr lang="es-MX" sz="2000"/>
              <a:t>------------------------------------------------</a:t>
            </a:r>
          </a:p>
          <a:p>
            <a:r>
              <a:rPr lang="es-MX" sz="2000"/>
              <a:t>   mean  |    .18234  .2508001  .4736801</a:t>
            </a:r>
          </a:p>
          <a:p>
            <a:r>
              <a:rPr lang="es-MX" sz="2000"/>
              <a:t>------------------------------------------------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467544" y="836712"/>
            <a:ext cx="8208913" cy="548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n-US" sz="2400"/>
              <a:t>In this example, if the sampling weights are not included we would underestimate poverty measurements.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 sz="2400"/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 sz="2400"/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 sz="2400"/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 sz="2400"/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 sz="2400"/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 sz="2400"/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 sz="2400" smtClean="0"/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n-US" sz="2400" smtClean="0"/>
              <a:t>It </a:t>
            </a:r>
            <a:r>
              <a:rPr lang="en-US" sz="2400"/>
              <a:t>is not the same to </a:t>
            </a:r>
            <a:r>
              <a:rPr lang="en-US" sz="2400" smtClean="0"/>
              <a:t>say </a:t>
            </a:r>
            <a:r>
              <a:rPr lang="en-US" sz="2400"/>
              <a:t>that in 2008 we had 18.23% of the population below the food poverty line than the 14.22%!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 sz="2400"/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n-US" sz="2400" i="1"/>
              <a:t>Warning</a:t>
            </a:r>
            <a:r>
              <a:rPr lang="en-US" sz="2400"/>
              <a:t>: for descriptive statistics (means, proportions, ratios and totals) we need to </a:t>
            </a:r>
            <a:r>
              <a:rPr lang="en-US" sz="2400" smtClean="0"/>
              <a:t>include </a:t>
            </a:r>
            <a:r>
              <a:rPr lang="en-US" sz="2400"/>
              <a:t>the probability </a:t>
            </a:r>
            <a:r>
              <a:rPr lang="en-US" sz="2400" smtClean="0"/>
              <a:t>weights always.</a:t>
            </a:r>
            <a:endParaRPr lang="en-US" sz="2400"/>
          </a:p>
        </p:txBody>
      </p:sp>
      <p:sp>
        <p:nvSpPr>
          <p:cNvPr id="10243" name="1 Rectángulo"/>
          <p:cNvSpPr>
            <a:spLocks noChangeArrowheads="1"/>
          </p:cNvSpPr>
          <p:nvPr/>
        </p:nvSpPr>
        <p:spPr bwMode="auto">
          <a:xfrm>
            <a:off x="2376488" y="2276475"/>
            <a:ext cx="45720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/>
              <a:t>. tabstat poblp1 poblp2 poblp3</a:t>
            </a:r>
          </a:p>
          <a:p>
            <a:endParaRPr lang="es-MX"/>
          </a:p>
          <a:p>
            <a:r>
              <a:rPr lang="es-MX"/>
              <a:t>   stats   |    poblp1       poblp2      poblp3</a:t>
            </a:r>
          </a:p>
          <a:p>
            <a:r>
              <a:rPr lang="es-MX"/>
              <a:t>-------------------------------------------------</a:t>
            </a:r>
          </a:p>
          <a:p>
            <a:r>
              <a:rPr lang="es-MX"/>
              <a:t>   mean  |  .1421542  .2002851   .401656</a:t>
            </a:r>
          </a:p>
          <a:p>
            <a:r>
              <a:rPr lang="es-MX"/>
              <a:t>-------------------------------------------------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467544" y="1052736"/>
            <a:ext cx="8136905" cy="493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n-US" sz="2400"/>
              <a:t>It is important that all descriptive statistics from a complex survey should be accompanied with an estimate of their </a:t>
            </a:r>
            <a:r>
              <a:rPr lang="en-US" sz="2400" i="1"/>
              <a:t>precision</a:t>
            </a:r>
            <a:r>
              <a:rPr lang="en-US" sz="2400"/>
              <a:t>.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 sz="2400"/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n-US" sz="2400"/>
              <a:t>The most common approach for complex surveys is the Taylor-Series aka linearized variance </a:t>
            </a:r>
            <a:r>
              <a:rPr lang="en-US" sz="2400" smtClean="0"/>
              <a:t>estimation. Stata </a:t>
            </a:r>
            <a:r>
              <a:rPr lang="en-US" sz="2400"/>
              <a:t>could perform this variance estimation method.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 sz="2400"/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n-US" sz="2400"/>
              <a:t>The standard errors obtained are the input for the confidence intervals and the hypothesis tests</a:t>
            </a:r>
            <a:r>
              <a:rPr lang="en-US" sz="2400" smtClean="0"/>
              <a:t>.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 sz="2400" smtClean="0"/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n-US" sz="2400" smtClean="0"/>
              <a:t>Syntax: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s-MX" sz="2400" b="1" smtClean="0"/>
              <a:t>syvset ... [vce (linearized)]</a:t>
            </a:r>
            <a:endParaRPr lang="en-US" sz="24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iseño personalizado">
  <a:themeElements>
    <a:clrScheme name="Diseño personaliz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ersonaliz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ersonaliz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10269</TotalTime>
  <Words>2879</Words>
  <Application>Microsoft Macintosh PowerPoint</Application>
  <PresentationFormat>On-screen Show (4:3)</PresentationFormat>
  <Paragraphs>226</Paragraphs>
  <Slides>23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Diseño predeterminado</vt:lpstr>
      <vt:lpstr>Diseño personalizado</vt:lpstr>
      <vt:lpstr>Ecuación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Personal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Fondo</dc:title>
  <dc:creator>Usuario Final</dc:creator>
  <cp:lastModifiedBy>Administrator</cp:lastModifiedBy>
  <cp:revision>511</cp:revision>
  <dcterms:created xsi:type="dcterms:W3CDTF">2006-01-17T03:17:10Z</dcterms:created>
  <dcterms:modified xsi:type="dcterms:W3CDTF">2011-07-13T18:57:25Z</dcterms:modified>
</cp:coreProperties>
</file>