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  <p:sldMasterId id="2147483672" r:id="rId3"/>
    <p:sldMasterId id="2147483673" r:id="rId4"/>
  </p:sldMasterIdLst>
  <p:notesMasterIdLst>
    <p:notesMasterId r:id="rId38"/>
  </p:notesMasterIdLst>
  <p:handoutMasterIdLst>
    <p:handoutMasterId r:id="rId39"/>
  </p:handoutMasterIdLst>
  <p:sldIdLst>
    <p:sldId id="651" r:id="rId5"/>
    <p:sldId id="677" r:id="rId6"/>
    <p:sldId id="675" r:id="rId7"/>
    <p:sldId id="676" r:id="rId8"/>
    <p:sldId id="679" r:id="rId9"/>
    <p:sldId id="681" r:id="rId10"/>
    <p:sldId id="682" r:id="rId11"/>
    <p:sldId id="683" r:id="rId12"/>
    <p:sldId id="678" r:id="rId13"/>
    <p:sldId id="680" r:id="rId14"/>
    <p:sldId id="689" r:id="rId15"/>
    <p:sldId id="690" r:id="rId16"/>
    <p:sldId id="692" r:id="rId17"/>
    <p:sldId id="691" r:id="rId18"/>
    <p:sldId id="695" r:id="rId19"/>
    <p:sldId id="659" r:id="rId20"/>
    <p:sldId id="703" r:id="rId21"/>
    <p:sldId id="704" r:id="rId22"/>
    <p:sldId id="662" r:id="rId23"/>
    <p:sldId id="658" r:id="rId24"/>
    <p:sldId id="696" r:id="rId25"/>
    <p:sldId id="699" r:id="rId26"/>
    <p:sldId id="700" r:id="rId27"/>
    <p:sldId id="665" r:id="rId28"/>
    <p:sldId id="698" r:id="rId29"/>
    <p:sldId id="591" r:id="rId30"/>
    <p:sldId id="489" r:id="rId31"/>
    <p:sldId id="525" r:id="rId32"/>
    <p:sldId id="527" r:id="rId33"/>
    <p:sldId id="564" r:id="rId34"/>
    <p:sldId id="701" r:id="rId35"/>
    <p:sldId id="604" r:id="rId36"/>
    <p:sldId id="605" r:id="rId37"/>
  </p:sldIdLst>
  <p:sldSz cx="9144000" cy="6858000" type="screen4x3"/>
  <p:notesSz cx="6881813" cy="92964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5428"/>
    <a:srgbClr val="FFF897"/>
    <a:srgbClr val="002060"/>
    <a:srgbClr val="0944FF"/>
    <a:srgbClr val="577FFF"/>
    <a:srgbClr val="2D5FFF"/>
    <a:srgbClr val="007E39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297" autoAdjust="0"/>
  </p:normalViewPr>
  <p:slideViewPr>
    <p:cSldViewPr snapToGrid="0">
      <p:cViewPr varScale="1">
        <p:scale>
          <a:sx n="89" d="100"/>
          <a:sy n="89" d="100"/>
        </p:scale>
        <p:origin x="-96" y="-318"/>
      </p:cViewPr>
      <p:guideLst>
        <p:guide orient="horz" pos="21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52377-8F84-41BB-B87B-930E3724D937}" type="doc">
      <dgm:prSet loTypeId="urn:microsoft.com/office/officeart/2005/8/layout/cycle6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62C55483-D49E-4A07-8495-8989DCE84419}">
      <dgm:prSet/>
      <dgm:spPr>
        <a:solidFill>
          <a:srgbClr val="00B050"/>
        </a:solidFill>
        <a:ln>
          <a:noFill/>
        </a:ln>
        <a:effectLst/>
        <a:scene3d>
          <a:camera prst="orthographicFront"/>
          <a:lightRig rig="contrasting" dir="t"/>
        </a:scene3d>
        <a:sp3d prstMaterial="metal"/>
      </dgm:spPr>
      <dgm:t>
        <a:bodyPr/>
        <a:lstStyle/>
        <a:p>
          <a:r>
            <a:rPr lang="es-MX" b="1" dirty="0" smtClean="0">
              <a:latin typeface="Arial" pitchFamily="34" charset="0"/>
              <a:cs typeface="Arial" pitchFamily="34" charset="0"/>
            </a:rPr>
            <a:t>Ingresos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E0D4D545-8877-4273-A569-87E21EAA1DCE}" type="parTrans" cxnId="{AECD851A-A14B-4DD4-9A99-CAEA314E7B48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C621B15F-CCD3-44EF-99EE-DD2EBCAA8C96}" type="sibTrans" cxnId="{AECD851A-A14B-4DD4-9A99-CAEA314E7B48}">
      <dgm:prSet/>
      <dgm:spPr>
        <a:ln w="25400">
          <a:solidFill>
            <a:schemeClr val="tx1">
              <a:lumMod val="50000"/>
              <a:lumOff val="50000"/>
            </a:schemeClr>
          </a:solidFill>
          <a:round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8E4BD570-B068-4B86-8D83-CC5186E96869}">
      <dgm:prSet custT="1"/>
      <dgm:spPr>
        <a:solidFill>
          <a:srgbClr val="00B050"/>
        </a:solidFill>
        <a:ln>
          <a:noFill/>
        </a:ln>
        <a:effectLst/>
        <a:scene3d>
          <a:camera prst="orthographicFront"/>
          <a:lightRig rig="contrasting" dir="t"/>
        </a:scene3d>
        <a:sp3d prstMaterial="metal"/>
      </dgm:spPr>
      <dgm:t>
        <a:bodyPr/>
        <a:lstStyle/>
        <a:p>
          <a:r>
            <a:rPr lang="es-MX" sz="1800" b="1" dirty="0" smtClean="0">
              <a:latin typeface="Arial" pitchFamily="34" charset="0"/>
              <a:cs typeface="Arial" pitchFamily="34" charset="0"/>
            </a:rPr>
            <a:t>Población</a:t>
          </a:r>
        </a:p>
      </dgm:t>
    </dgm:pt>
    <dgm:pt modelId="{8E296E22-99F1-4A73-8B67-F7DF12D0BE7B}" type="parTrans" cxnId="{60BC0B17-695E-4CFA-B597-474A037F720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798FC675-8C81-42C0-8D88-1DB199A78A22}" type="sibTrans" cxnId="{60BC0B17-695E-4CFA-B597-474A037F7209}">
      <dgm:prSet/>
      <dgm:spPr>
        <a:ln w="25400">
          <a:solidFill>
            <a:schemeClr val="tx1">
              <a:lumMod val="50000"/>
              <a:lumOff val="50000"/>
            </a:schemeClr>
          </a:solidFill>
        </a:ln>
        <a:effectLst/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697255C5-D3EE-4CB2-B153-480F94AFDCFA}">
      <dgm:prSet/>
      <dgm:spPr>
        <a:solidFill>
          <a:srgbClr val="00B050"/>
        </a:solidFill>
        <a:ln>
          <a:noFill/>
        </a:ln>
        <a:effectLst/>
        <a:scene3d>
          <a:camera prst="orthographicFront"/>
          <a:lightRig rig="contrasting" dir="t"/>
        </a:scene3d>
        <a:sp3d prstMaterial="metal"/>
      </dgm:spPr>
      <dgm:t>
        <a:bodyPr/>
        <a:lstStyle/>
        <a:p>
          <a:r>
            <a:rPr lang="es-MX" b="1" dirty="0" smtClean="0">
              <a:latin typeface="Arial" pitchFamily="34" charset="0"/>
              <a:cs typeface="Arial" pitchFamily="34" charset="0"/>
            </a:rPr>
            <a:t>Hogares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B9955B11-4969-43CD-9AFC-EAEFEF2C2122}" type="parTrans" cxnId="{B7D5EE51-309B-461F-911B-ED0A74A03408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DA759B87-F4F9-4D9C-BD76-6F3BD4B14D89}" type="sibTrans" cxnId="{B7D5EE51-309B-461F-911B-ED0A74A03408}">
      <dgm:prSet/>
      <dgm:spPr>
        <a:ln w="25400"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BA8F5038-62E8-4F77-9A83-7FA206D7AE74}">
      <dgm:prSet/>
      <dgm:spPr>
        <a:solidFill>
          <a:srgbClr val="00B050"/>
        </a:solidFill>
        <a:ln>
          <a:noFill/>
        </a:ln>
        <a:effectLst/>
        <a:scene3d>
          <a:camera prst="orthographicFront"/>
          <a:lightRig rig="contrasting" dir="t"/>
        </a:scene3d>
        <a:sp3d prstMaterial="metal"/>
      </dgm:spPr>
      <dgm:t>
        <a:bodyPr/>
        <a:lstStyle/>
        <a:p>
          <a:r>
            <a:rPr lang="es-MX" b="1" dirty="0" smtClean="0">
              <a:latin typeface="Arial" pitchFamily="34" charset="0"/>
              <a:cs typeface="Arial" pitchFamily="34" charset="0"/>
            </a:rPr>
            <a:t>No monetario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1061DFCA-04DC-44F8-8F00-13C8CB0019C6}" type="parTrans" cxnId="{2A04143B-1452-40AF-A56C-6675619BA2D6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3AD580D1-5AEB-46DB-A291-16E1CD5FFA4C}" type="sibTrans" cxnId="{2A04143B-1452-40AF-A56C-6675619BA2D6}">
      <dgm:prSet/>
      <dgm:spPr>
        <a:ln w="25400"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9C2D07A3-02E0-4EAB-856C-CB1448BA4325}">
      <dgm:prSet/>
      <dgm:spPr>
        <a:solidFill>
          <a:srgbClr val="00B050"/>
        </a:solidFill>
        <a:ln>
          <a:noFill/>
        </a:ln>
        <a:effectLst/>
        <a:scene3d>
          <a:camera prst="orthographicFront"/>
          <a:lightRig rig="contrasting" dir="t"/>
        </a:scene3d>
        <a:sp3d prstMaterial="metal"/>
      </dgm:spPr>
      <dgm:t>
        <a:bodyPr/>
        <a:lstStyle/>
        <a:p>
          <a:r>
            <a:rPr lang="es-MX" b="1" dirty="0" smtClean="0">
              <a:latin typeface="Arial" pitchFamily="34" charset="0"/>
              <a:cs typeface="Arial" pitchFamily="34" charset="0"/>
            </a:rPr>
            <a:t>Trabajos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B19975EF-1CF4-465A-8D7D-44EFDE266CE6}" type="sibTrans" cxnId="{43A19F33-506C-4D5D-ADFD-80563332E1AE}">
      <dgm:prSet/>
      <dgm:spPr>
        <a:ln w="25400"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32940389-6B16-4E87-BE70-462FAF79AF34}" type="parTrans" cxnId="{43A19F33-506C-4D5D-ADFD-80563332E1AE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9799A9B1-BD31-4DDD-A22D-5CA54B21627E}" type="pres">
      <dgm:prSet presAssocID="{A3252377-8F84-41BB-B87B-930E3724D9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EBF9C3-CD5E-49E5-9F8F-60FCD1031FA7}" type="pres">
      <dgm:prSet presAssocID="{8E4BD570-B068-4B86-8D83-CC5186E96869}" presName="node" presStyleLbl="node1" presStyleIdx="0" presStyleCnt="5" custScaleX="109042" custRadScaleRad="100353" custRadScaleInc="-153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61A4F1-5773-4832-9434-F68C783BBD9A}" type="pres">
      <dgm:prSet presAssocID="{8E4BD570-B068-4B86-8D83-CC5186E96869}" presName="spNode" presStyleCnt="0"/>
      <dgm:spPr/>
    </dgm:pt>
    <dgm:pt modelId="{0081E99E-8557-4D28-9561-C6BE424E566F}" type="pres">
      <dgm:prSet presAssocID="{798FC675-8C81-42C0-8D88-1DB199A78A22}" presName="sibTrans" presStyleLbl="sibTrans1D1" presStyleIdx="0" presStyleCnt="5"/>
      <dgm:spPr/>
      <dgm:t>
        <a:bodyPr/>
        <a:lstStyle/>
        <a:p>
          <a:endParaRPr lang="es-ES"/>
        </a:p>
      </dgm:t>
    </dgm:pt>
    <dgm:pt modelId="{BDE8627D-C498-4A3E-B9A7-D6FC6F8CD868}" type="pres">
      <dgm:prSet presAssocID="{697255C5-D3EE-4CB2-B153-480F94AFDC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E55E6F-720A-42C6-8F3C-B9D3C465EFB5}" type="pres">
      <dgm:prSet presAssocID="{697255C5-D3EE-4CB2-B153-480F94AFDCFA}" presName="spNode" presStyleCnt="0"/>
      <dgm:spPr/>
    </dgm:pt>
    <dgm:pt modelId="{1548DC43-EACF-43D7-9C97-5157320309E2}" type="pres">
      <dgm:prSet presAssocID="{DA759B87-F4F9-4D9C-BD76-6F3BD4B14D89}" presName="sibTrans" presStyleLbl="sibTrans1D1" presStyleIdx="1" presStyleCnt="5"/>
      <dgm:spPr/>
      <dgm:t>
        <a:bodyPr/>
        <a:lstStyle/>
        <a:p>
          <a:endParaRPr lang="es-ES"/>
        </a:p>
      </dgm:t>
    </dgm:pt>
    <dgm:pt modelId="{FA39B8FE-77AA-47E5-849E-4144C69FCB36}" type="pres">
      <dgm:prSet presAssocID="{BA8F5038-62E8-4F77-9A83-7FA206D7AE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3A2016-7607-4D7A-8B1B-63BDCF232574}" type="pres">
      <dgm:prSet presAssocID="{BA8F5038-62E8-4F77-9A83-7FA206D7AE74}" presName="spNode" presStyleCnt="0"/>
      <dgm:spPr/>
    </dgm:pt>
    <dgm:pt modelId="{B8DDE075-DFB5-4F25-AEB6-CD72AE9A5AAF}" type="pres">
      <dgm:prSet presAssocID="{3AD580D1-5AEB-46DB-A291-16E1CD5FFA4C}" presName="sibTrans" presStyleLbl="sibTrans1D1" presStyleIdx="2" presStyleCnt="5"/>
      <dgm:spPr/>
      <dgm:t>
        <a:bodyPr/>
        <a:lstStyle/>
        <a:p>
          <a:endParaRPr lang="es-ES"/>
        </a:p>
      </dgm:t>
    </dgm:pt>
    <dgm:pt modelId="{A7C9EADA-96B0-4D4B-AC0F-F77BF1FF6D28}" type="pres">
      <dgm:prSet presAssocID="{9C2D07A3-02E0-4EAB-856C-CB1448BA4325}" presName="node" presStyleLbl="node1" presStyleIdx="3" presStyleCnt="5" custRadScaleRad="97423" custRadScaleInc="10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771209-0C41-4E4B-9FB6-050463631EF5}" type="pres">
      <dgm:prSet presAssocID="{9C2D07A3-02E0-4EAB-856C-CB1448BA4325}" presName="spNode" presStyleCnt="0"/>
      <dgm:spPr/>
    </dgm:pt>
    <dgm:pt modelId="{5909CF77-13EB-4F20-985E-145BAAC58F19}" type="pres">
      <dgm:prSet presAssocID="{B19975EF-1CF4-465A-8D7D-44EFDE266CE6}" presName="sibTrans" presStyleLbl="sibTrans1D1" presStyleIdx="3" presStyleCnt="5"/>
      <dgm:spPr/>
      <dgm:t>
        <a:bodyPr/>
        <a:lstStyle/>
        <a:p>
          <a:endParaRPr lang="es-ES"/>
        </a:p>
      </dgm:t>
    </dgm:pt>
    <dgm:pt modelId="{29254B05-CD4C-4B92-BE4E-45508FC7A2C8}" type="pres">
      <dgm:prSet presAssocID="{62C55483-D49E-4A07-8495-8989DCE844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CD71D4-AEA6-4E2B-836D-423CE4E26DAF}" type="pres">
      <dgm:prSet presAssocID="{62C55483-D49E-4A07-8495-8989DCE84419}" presName="spNode" presStyleCnt="0"/>
      <dgm:spPr/>
    </dgm:pt>
    <dgm:pt modelId="{12801D43-43ED-4D15-87A6-ECA14183649F}" type="pres">
      <dgm:prSet presAssocID="{C621B15F-CCD3-44EF-99EE-DD2EBCAA8C96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3571FBE4-AB04-4830-AC33-0A3D1ACA1BE5}" type="presOf" srcId="{8E4BD570-B068-4B86-8D83-CC5186E96869}" destId="{16EBF9C3-CD5E-49E5-9F8F-60FCD1031FA7}" srcOrd="0" destOrd="0" presId="urn:microsoft.com/office/officeart/2005/8/layout/cycle6"/>
    <dgm:cxn modelId="{836E58D6-F607-41B8-A300-5F379669B6F5}" type="presOf" srcId="{3AD580D1-5AEB-46DB-A291-16E1CD5FFA4C}" destId="{B8DDE075-DFB5-4F25-AEB6-CD72AE9A5AAF}" srcOrd="0" destOrd="0" presId="urn:microsoft.com/office/officeart/2005/8/layout/cycle6"/>
    <dgm:cxn modelId="{949F189A-8E43-4A96-BF40-306CD46D90BB}" type="presOf" srcId="{A3252377-8F84-41BB-B87B-930E3724D937}" destId="{9799A9B1-BD31-4DDD-A22D-5CA54B21627E}" srcOrd="0" destOrd="0" presId="urn:microsoft.com/office/officeart/2005/8/layout/cycle6"/>
    <dgm:cxn modelId="{60BC0B17-695E-4CFA-B597-474A037F7209}" srcId="{A3252377-8F84-41BB-B87B-930E3724D937}" destId="{8E4BD570-B068-4B86-8D83-CC5186E96869}" srcOrd="0" destOrd="0" parTransId="{8E296E22-99F1-4A73-8B67-F7DF12D0BE7B}" sibTransId="{798FC675-8C81-42C0-8D88-1DB199A78A22}"/>
    <dgm:cxn modelId="{D092EAA6-C103-4B43-808A-B1009761A164}" type="presOf" srcId="{62C55483-D49E-4A07-8495-8989DCE84419}" destId="{29254B05-CD4C-4B92-BE4E-45508FC7A2C8}" srcOrd="0" destOrd="0" presId="urn:microsoft.com/office/officeart/2005/8/layout/cycle6"/>
    <dgm:cxn modelId="{DDA81090-68D4-4B73-9B4C-8382FF8D80AE}" type="presOf" srcId="{798FC675-8C81-42C0-8D88-1DB199A78A22}" destId="{0081E99E-8557-4D28-9561-C6BE424E566F}" srcOrd="0" destOrd="0" presId="urn:microsoft.com/office/officeart/2005/8/layout/cycle6"/>
    <dgm:cxn modelId="{2A04143B-1452-40AF-A56C-6675619BA2D6}" srcId="{A3252377-8F84-41BB-B87B-930E3724D937}" destId="{BA8F5038-62E8-4F77-9A83-7FA206D7AE74}" srcOrd="2" destOrd="0" parTransId="{1061DFCA-04DC-44F8-8F00-13C8CB0019C6}" sibTransId="{3AD580D1-5AEB-46DB-A291-16E1CD5FFA4C}"/>
    <dgm:cxn modelId="{5D76CA58-CAC9-48B8-9090-31D52A4AA0E7}" type="presOf" srcId="{BA8F5038-62E8-4F77-9A83-7FA206D7AE74}" destId="{FA39B8FE-77AA-47E5-849E-4144C69FCB36}" srcOrd="0" destOrd="0" presId="urn:microsoft.com/office/officeart/2005/8/layout/cycle6"/>
    <dgm:cxn modelId="{F1E23A5A-8AA7-4A92-B431-F4E3E7356B02}" type="presOf" srcId="{C621B15F-CCD3-44EF-99EE-DD2EBCAA8C96}" destId="{12801D43-43ED-4D15-87A6-ECA14183649F}" srcOrd="0" destOrd="0" presId="urn:microsoft.com/office/officeart/2005/8/layout/cycle6"/>
    <dgm:cxn modelId="{7CACB691-1404-4009-A9BB-22657B5D7160}" type="presOf" srcId="{DA759B87-F4F9-4D9C-BD76-6F3BD4B14D89}" destId="{1548DC43-EACF-43D7-9C97-5157320309E2}" srcOrd="0" destOrd="0" presId="urn:microsoft.com/office/officeart/2005/8/layout/cycle6"/>
    <dgm:cxn modelId="{43A19F33-506C-4D5D-ADFD-80563332E1AE}" srcId="{A3252377-8F84-41BB-B87B-930E3724D937}" destId="{9C2D07A3-02E0-4EAB-856C-CB1448BA4325}" srcOrd="3" destOrd="0" parTransId="{32940389-6B16-4E87-BE70-462FAF79AF34}" sibTransId="{B19975EF-1CF4-465A-8D7D-44EFDE266CE6}"/>
    <dgm:cxn modelId="{AFDAA32F-128C-48EE-A680-26F14BA11E5C}" type="presOf" srcId="{B19975EF-1CF4-465A-8D7D-44EFDE266CE6}" destId="{5909CF77-13EB-4F20-985E-145BAAC58F19}" srcOrd="0" destOrd="0" presId="urn:microsoft.com/office/officeart/2005/8/layout/cycle6"/>
    <dgm:cxn modelId="{6108CFF9-C6D3-46EB-8F4C-78936F3C5EE7}" type="presOf" srcId="{697255C5-D3EE-4CB2-B153-480F94AFDCFA}" destId="{BDE8627D-C498-4A3E-B9A7-D6FC6F8CD868}" srcOrd="0" destOrd="0" presId="urn:microsoft.com/office/officeart/2005/8/layout/cycle6"/>
    <dgm:cxn modelId="{B7D5EE51-309B-461F-911B-ED0A74A03408}" srcId="{A3252377-8F84-41BB-B87B-930E3724D937}" destId="{697255C5-D3EE-4CB2-B153-480F94AFDCFA}" srcOrd="1" destOrd="0" parTransId="{B9955B11-4969-43CD-9AFC-EAEFEF2C2122}" sibTransId="{DA759B87-F4F9-4D9C-BD76-6F3BD4B14D89}"/>
    <dgm:cxn modelId="{289EFFEE-B3CE-4442-AEEA-C39E457C7BCA}" type="presOf" srcId="{9C2D07A3-02E0-4EAB-856C-CB1448BA4325}" destId="{A7C9EADA-96B0-4D4B-AC0F-F77BF1FF6D28}" srcOrd="0" destOrd="0" presId="urn:microsoft.com/office/officeart/2005/8/layout/cycle6"/>
    <dgm:cxn modelId="{AECD851A-A14B-4DD4-9A99-CAEA314E7B48}" srcId="{A3252377-8F84-41BB-B87B-930E3724D937}" destId="{62C55483-D49E-4A07-8495-8989DCE84419}" srcOrd="4" destOrd="0" parTransId="{E0D4D545-8877-4273-A569-87E21EAA1DCE}" sibTransId="{C621B15F-CCD3-44EF-99EE-DD2EBCAA8C96}"/>
    <dgm:cxn modelId="{718B4847-8AA9-492D-B29A-1C4444A2D0C0}" type="presParOf" srcId="{9799A9B1-BD31-4DDD-A22D-5CA54B21627E}" destId="{16EBF9C3-CD5E-49E5-9F8F-60FCD1031FA7}" srcOrd="0" destOrd="0" presId="urn:microsoft.com/office/officeart/2005/8/layout/cycle6"/>
    <dgm:cxn modelId="{79FB4DF1-B5AD-4551-8256-4DA9F46C847A}" type="presParOf" srcId="{9799A9B1-BD31-4DDD-A22D-5CA54B21627E}" destId="{C661A4F1-5773-4832-9434-F68C783BBD9A}" srcOrd="1" destOrd="0" presId="urn:microsoft.com/office/officeart/2005/8/layout/cycle6"/>
    <dgm:cxn modelId="{D42C9308-0F1F-4FBA-8723-8E4F0FD238D3}" type="presParOf" srcId="{9799A9B1-BD31-4DDD-A22D-5CA54B21627E}" destId="{0081E99E-8557-4D28-9561-C6BE424E566F}" srcOrd="2" destOrd="0" presId="urn:microsoft.com/office/officeart/2005/8/layout/cycle6"/>
    <dgm:cxn modelId="{D1AAD1A2-A1F8-4EFD-9A3A-425F747BDB80}" type="presParOf" srcId="{9799A9B1-BD31-4DDD-A22D-5CA54B21627E}" destId="{BDE8627D-C498-4A3E-B9A7-D6FC6F8CD868}" srcOrd="3" destOrd="0" presId="urn:microsoft.com/office/officeart/2005/8/layout/cycle6"/>
    <dgm:cxn modelId="{B14FB819-632E-4F7C-A8A2-F0764A700C98}" type="presParOf" srcId="{9799A9B1-BD31-4DDD-A22D-5CA54B21627E}" destId="{25E55E6F-720A-42C6-8F3C-B9D3C465EFB5}" srcOrd="4" destOrd="0" presId="urn:microsoft.com/office/officeart/2005/8/layout/cycle6"/>
    <dgm:cxn modelId="{F0C454E9-9F4F-475B-A620-8A26FE595E86}" type="presParOf" srcId="{9799A9B1-BD31-4DDD-A22D-5CA54B21627E}" destId="{1548DC43-EACF-43D7-9C97-5157320309E2}" srcOrd="5" destOrd="0" presId="urn:microsoft.com/office/officeart/2005/8/layout/cycle6"/>
    <dgm:cxn modelId="{DE8A95C9-F693-46AB-B1C7-2A7A41CC0B86}" type="presParOf" srcId="{9799A9B1-BD31-4DDD-A22D-5CA54B21627E}" destId="{FA39B8FE-77AA-47E5-849E-4144C69FCB36}" srcOrd="6" destOrd="0" presId="urn:microsoft.com/office/officeart/2005/8/layout/cycle6"/>
    <dgm:cxn modelId="{74995D28-A340-4F02-8518-0BCB10139FD8}" type="presParOf" srcId="{9799A9B1-BD31-4DDD-A22D-5CA54B21627E}" destId="{613A2016-7607-4D7A-8B1B-63BDCF232574}" srcOrd="7" destOrd="0" presId="urn:microsoft.com/office/officeart/2005/8/layout/cycle6"/>
    <dgm:cxn modelId="{3EB1E900-9744-42E2-8977-F86327B09E5A}" type="presParOf" srcId="{9799A9B1-BD31-4DDD-A22D-5CA54B21627E}" destId="{B8DDE075-DFB5-4F25-AEB6-CD72AE9A5AAF}" srcOrd="8" destOrd="0" presId="urn:microsoft.com/office/officeart/2005/8/layout/cycle6"/>
    <dgm:cxn modelId="{9C458AC9-A3AD-4E24-96F3-430A4B580C4B}" type="presParOf" srcId="{9799A9B1-BD31-4DDD-A22D-5CA54B21627E}" destId="{A7C9EADA-96B0-4D4B-AC0F-F77BF1FF6D28}" srcOrd="9" destOrd="0" presId="urn:microsoft.com/office/officeart/2005/8/layout/cycle6"/>
    <dgm:cxn modelId="{F24755CA-1124-4BAC-AF33-B5F628DD0987}" type="presParOf" srcId="{9799A9B1-BD31-4DDD-A22D-5CA54B21627E}" destId="{B8771209-0C41-4E4B-9FB6-050463631EF5}" srcOrd="10" destOrd="0" presId="urn:microsoft.com/office/officeart/2005/8/layout/cycle6"/>
    <dgm:cxn modelId="{F414E329-9F30-412F-9D59-6B793150BD59}" type="presParOf" srcId="{9799A9B1-BD31-4DDD-A22D-5CA54B21627E}" destId="{5909CF77-13EB-4F20-985E-145BAAC58F19}" srcOrd="11" destOrd="0" presId="urn:microsoft.com/office/officeart/2005/8/layout/cycle6"/>
    <dgm:cxn modelId="{AC9933AB-3CB5-47DF-A398-8452643430B0}" type="presParOf" srcId="{9799A9B1-BD31-4DDD-A22D-5CA54B21627E}" destId="{29254B05-CD4C-4B92-BE4E-45508FC7A2C8}" srcOrd="12" destOrd="0" presId="urn:microsoft.com/office/officeart/2005/8/layout/cycle6"/>
    <dgm:cxn modelId="{5DA310A5-31CD-4A68-80EE-D8214B7F5A4B}" type="presParOf" srcId="{9799A9B1-BD31-4DDD-A22D-5CA54B21627E}" destId="{0DCD71D4-AEA6-4E2B-836D-423CE4E26DAF}" srcOrd="13" destOrd="0" presId="urn:microsoft.com/office/officeart/2005/8/layout/cycle6"/>
    <dgm:cxn modelId="{9011424B-A13E-4A5A-9556-BB97FC14A919}" type="presParOf" srcId="{9799A9B1-BD31-4DDD-A22D-5CA54B21627E}" destId="{12801D43-43ED-4D15-87A6-ECA14183649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252377-8F84-41BB-B87B-930E3724D937}" type="doc">
      <dgm:prSet loTypeId="urn:microsoft.com/office/officeart/2005/8/layout/radial2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1B16995A-E640-433D-B2F1-29EB4C83C6E6}">
      <dgm:prSet custT="1"/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sz="2100" baseline="0" dirty="0" smtClean="0">
              <a:latin typeface="Arial" pitchFamily="34" charset="0"/>
              <a:cs typeface="Arial" pitchFamily="34" charset="0"/>
            </a:rPr>
            <a:t>Facilidad en su  utilización para el público especializado</a:t>
          </a:r>
          <a:endParaRPr lang="es-ES" sz="2100" baseline="0" dirty="0">
            <a:latin typeface="Arial" pitchFamily="34" charset="0"/>
            <a:cs typeface="Arial" pitchFamily="34" charset="0"/>
          </a:endParaRPr>
        </a:p>
      </dgm:t>
    </dgm:pt>
    <dgm:pt modelId="{96ACD46B-EE3C-4B8B-8384-B929B5EC4EE4}" type="parTrans" cxnId="{AC318757-93BC-42E6-BACE-E7BB621F0A1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7E9B9281-552F-42DB-97C0-911FCA3A2A41}" type="sibTrans" cxnId="{AC318757-93BC-42E6-BACE-E7BB621F0A11}">
      <dgm:prSet/>
      <dgm:spPr/>
      <dgm:t>
        <a:bodyPr/>
        <a:lstStyle/>
        <a:p>
          <a:endParaRPr lang="en-US"/>
        </a:p>
      </dgm:t>
    </dgm:pt>
    <dgm:pt modelId="{DB3A21A1-D50E-4790-8722-042FF6F2D04D}">
      <dgm:prSet custT="1"/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lIns="18000" tIns="18000" rIns="18000" bIns="18000"/>
        <a:lstStyle/>
        <a:p>
          <a:pPr rtl="0"/>
          <a:r>
            <a:rPr lang="es-ES" sz="2100" baseline="0" dirty="0" smtClean="0">
              <a:latin typeface="Arial" pitchFamily="34" charset="0"/>
              <a:cs typeface="Arial" pitchFamily="34" charset="0"/>
            </a:rPr>
            <a:t>Facilidad y controles en introducir los datos (data </a:t>
          </a:r>
          <a:r>
            <a:rPr lang="es-ES" sz="2100" baseline="0" dirty="0" err="1" smtClean="0">
              <a:latin typeface="Arial" pitchFamily="34" charset="0"/>
              <a:cs typeface="Arial" pitchFamily="34" charset="0"/>
            </a:rPr>
            <a:t>entry</a:t>
          </a:r>
          <a:r>
            <a:rPr lang="es-ES" sz="2100" baseline="0" dirty="0" smtClean="0">
              <a:latin typeface="Arial" pitchFamily="34" charset="0"/>
              <a:cs typeface="Arial" pitchFamily="34" charset="0"/>
            </a:rPr>
            <a:t>)</a:t>
          </a:r>
          <a:endParaRPr lang="es-ES" sz="2100" baseline="0" dirty="0">
            <a:latin typeface="Arial" pitchFamily="34" charset="0"/>
            <a:cs typeface="Arial" pitchFamily="34" charset="0"/>
          </a:endParaRPr>
        </a:p>
      </dgm:t>
    </dgm:pt>
    <dgm:pt modelId="{CB21A0A9-B747-41C7-A073-72F69352AE51}" type="parTrans" cxnId="{D06F451B-F48E-4234-A271-196B5E3E61F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6547CC9F-52AB-410B-ACE6-F4B8DCC533D5}" type="sibTrans" cxnId="{D06F451B-F48E-4234-A271-196B5E3E61F2}">
      <dgm:prSet/>
      <dgm:spPr/>
      <dgm:t>
        <a:bodyPr/>
        <a:lstStyle/>
        <a:p>
          <a:endParaRPr lang="en-US"/>
        </a:p>
      </dgm:t>
    </dgm:pt>
    <dgm:pt modelId="{87CE1014-C6BC-4123-B5F7-C684CFA81230}">
      <dgm:prSet custT="1"/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sz="2100" baseline="0" dirty="0" smtClean="0">
              <a:latin typeface="Arial" pitchFamily="34" charset="0"/>
              <a:cs typeface="Arial" pitchFamily="34" charset="0"/>
            </a:rPr>
            <a:t>Manipulación de datos</a:t>
          </a:r>
          <a:endParaRPr lang="es-ES" sz="2100" baseline="0" dirty="0">
            <a:latin typeface="Arial" pitchFamily="34" charset="0"/>
            <a:cs typeface="Arial" pitchFamily="34" charset="0"/>
          </a:endParaRPr>
        </a:p>
      </dgm:t>
    </dgm:pt>
    <dgm:pt modelId="{4D410228-F96C-41CB-96D0-5068114607E7}" type="parTrans" cxnId="{F044B61A-3741-4D37-B625-6863BF9CADFA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5C53C3F1-2FA0-4E96-BCCA-000E26E8CA01}" type="sibTrans" cxnId="{F044B61A-3741-4D37-B625-6863BF9CADFA}">
      <dgm:prSet/>
      <dgm:spPr/>
      <dgm:t>
        <a:bodyPr/>
        <a:lstStyle/>
        <a:p>
          <a:endParaRPr lang="en-US"/>
        </a:p>
      </dgm:t>
    </dgm:pt>
    <dgm:pt modelId="{81796E3E-94E7-4E50-B5BC-250ACAF667D0}">
      <dgm:prSet custT="1"/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sz="2100" baseline="0" dirty="0" smtClean="0">
              <a:latin typeface="Arial" pitchFamily="34" charset="0"/>
              <a:cs typeface="Arial" pitchFamily="34" charset="0"/>
            </a:rPr>
            <a:t>Análisis de datos</a:t>
          </a:r>
          <a:endParaRPr lang="es-ES" sz="2100" baseline="0" dirty="0">
            <a:latin typeface="Arial" pitchFamily="34" charset="0"/>
            <a:cs typeface="Arial" pitchFamily="34" charset="0"/>
          </a:endParaRPr>
        </a:p>
      </dgm:t>
    </dgm:pt>
    <dgm:pt modelId="{276B4C62-72BE-45F3-9352-188DF9CEB363}" type="parTrans" cxnId="{269E0243-F05A-4948-A041-E0D1582F9FF8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CBA83E5B-F1CE-4D99-924D-B82480F57C71}" type="sibTrans" cxnId="{269E0243-F05A-4948-A041-E0D1582F9FF8}">
      <dgm:prSet/>
      <dgm:spPr/>
      <dgm:t>
        <a:bodyPr/>
        <a:lstStyle/>
        <a:p>
          <a:endParaRPr lang="en-US"/>
        </a:p>
      </dgm:t>
    </dgm:pt>
    <dgm:pt modelId="{949939C7-79CA-4596-9607-162E913DCA16}">
      <dgm:prSet custT="1"/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sz="2100" baseline="0" dirty="0" smtClean="0">
              <a:latin typeface="Arial" pitchFamily="34" charset="0"/>
              <a:cs typeface="Arial" pitchFamily="34" charset="0"/>
            </a:rPr>
            <a:t>Calidad de los resultados obtenidos</a:t>
          </a:r>
          <a:endParaRPr lang="es-ES" sz="2100" baseline="0" dirty="0">
            <a:latin typeface="Arial" pitchFamily="34" charset="0"/>
            <a:cs typeface="Arial" pitchFamily="34" charset="0"/>
          </a:endParaRPr>
        </a:p>
      </dgm:t>
    </dgm:pt>
    <dgm:pt modelId="{CD053783-9DEA-402A-B2E0-515C0B0EDE81}" type="parTrans" cxnId="{03D237AA-D095-4097-A2F2-8925856424D6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E96AF54-66E4-42E9-B861-48FFBCF29B61}" type="sibTrans" cxnId="{03D237AA-D095-4097-A2F2-8925856424D6}">
      <dgm:prSet/>
      <dgm:spPr/>
      <dgm:t>
        <a:bodyPr/>
        <a:lstStyle/>
        <a:p>
          <a:endParaRPr lang="en-US"/>
        </a:p>
      </dgm:t>
    </dgm:pt>
    <dgm:pt modelId="{0E4AB44D-3A30-4332-AA8A-95B8CA0B7A06}" type="pres">
      <dgm:prSet presAssocID="{A3252377-8F84-41BB-B87B-930E3724D93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5DC4D2-5288-47E2-9C87-A41361072561}" type="pres">
      <dgm:prSet presAssocID="{A3252377-8F84-41BB-B87B-930E3724D937}" presName="cycle" presStyleCnt="0"/>
      <dgm:spPr/>
    </dgm:pt>
    <dgm:pt modelId="{74B6933E-FC91-4914-8BBE-752CDEC76B5F}" type="pres">
      <dgm:prSet presAssocID="{A3252377-8F84-41BB-B87B-930E3724D937}" presName="centerShape" presStyleCnt="0"/>
      <dgm:spPr/>
    </dgm:pt>
    <dgm:pt modelId="{A9A5AA50-50EB-4C81-9A66-A68C96108046}" type="pres">
      <dgm:prSet presAssocID="{A3252377-8F84-41BB-B87B-930E3724D937}" presName="connSite" presStyleLbl="node1" presStyleIdx="0" presStyleCnt="6"/>
      <dgm:spPr/>
    </dgm:pt>
    <dgm:pt modelId="{3961916E-CE30-44CB-B8FF-C9A5687C395B}" type="pres">
      <dgm:prSet presAssocID="{A3252377-8F84-41BB-B87B-930E3724D937}" presName="visible" presStyleLbl="node1" presStyleIdx="0" presStyleCnt="6" custScaleX="153042" custScaleY="157140" custLinFactNeighborX="-36311" custLinFactNeighborY="3863"/>
      <dgm:spPr>
        <a:solidFill>
          <a:srgbClr val="1F108E"/>
        </a:solidFill>
        <a:ln>
          <a:noFill/>
        </a:ln>
        <a:effectLst/>
        <a:scene3d>
          <a:camera prst="orthographicFront"/>
          <a:lightRig rig="contrasting" dir="t">
            <a:rot lat="0" lon="0" rev="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3AFE6B1D-B599-4C72-8858-5F8CD5057336}" type="pres">
      <dgm:prSet presAssocID="{96ACD46B-EE3C-4B8B-8384-B929B5EC4EE4}" presName="Name25" presStyleLbl="parChTrans1D1" presStyleIdx="0" presStyleCnt="5"/>
      <dgm:spPr/>
      <dgm:t>
        <a:bodyPr/>
        <a:lstStyle/>
        <a:p>
          <a:endParaRPr lang="en-US"/>
        </a:p>
      </dgm:t>
    </dgm:pt>
    <dgm:pt modelId="{4D43725E-6CFA-423E-B3F8-8B1B247F7789}" type="pres">
      <dgm:prSet presAssocID="{1B16995A-E640-433D-B2F1-29EB4C83C6E6}" presName="node" presStyleCnt="0"/>
      <dgm:spPr/>
    </dgm:pt>
    <dgm:pt modelId="{3086495B-659A-4CB4-B3A9-316BF42CF9F2}" type="pres">
      <dgm:prSet presAssocID="{1B16995A-E640-433D-B2F1-29EB4C83C6E6}" presName="parentNode" presStyleLbl="node1" presStyleIdx="1" presStyleCnt="6" custScaleX="483678" custScaleY="109356" custLinFactX="195484" custLinFactNeighborX="200000" custLinFactNeighborY="230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D3124D7-DBDB-4B51-B1E8-39A1465FC9B2}" type="pres">
      <dgm:prSet presAssocID="{1B16995A-E640-433D-B2F1-29EB4C83C6E6}" presName="childNode" presStyleLbl="revTx" presStyleIdx="0" presStyleCnt="0">
        <dgm:presLayoutVars>
          <dgm:bulletEnabled val="1"/>
        </dgm:presLayoutVars>
      </dgm:prSet>
      <dgm:spPr/>
    </dgm:pt>
    <dgm:pt modelId="{AC40FF43-F765-4DB4-81D2-21C369B271BA}" type="pres">
      <dgm:prSet presAssocID="{CB21A0A9-B747-41C7-A073-72F69352AE51}" presName="Name25" presStyleLbl="parChTrans1D1" presStyleIdx="1" presStyleCnt="5"/>
      <dgm:spPr/>
      <dgm:t>
        <a:bodyPr/>
        <a:lstStyle/>
        <a:p>
          <a:endParaRPr lang="en-US"/>
        </a:p>
      </dgm:t>
    </dgm:pt>
    <dgm:pt modelId="{A086D825-8E02-4159-818C-1273810C79AD}" type="pres">
      <dgm:prSet presAssocID="{DB3A21A1-D50E-4790-8722-042FF6F2D04D}" presName="node" presStyleCnt="0"/>
      <dgm:spPr/>
    </dgm:pt>
    <dgm:pt modelId="{06854746-FF64-436D-899D-8E2974BF64B0}" type="pres">
      <dgm:prSet presAssocID="{DB3A21A1-D50E-4790-8722-042FF6F2D04D}" presName="parentNode" presStyleLbl="node1" presStyleIdx="2" presStyleCnt="6" custScaleX="482097" custScaleY="113246" custLinFactX="124003" custLinFactNeighborX="200000" custLinFactNeighborY="574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B364DE5-CFEA-45BA-AC27-EC1E24265390}" type="pres">
      <dgm:prSet presAssocID="{DB3A21A1-D50E-4790-8722-042FF6F2D04D}" presName="childNode" presStyleLbl="revTx" presStyleIdx="0" presStyleCnt="0">
        <dgm:presLayoutVars>
          <dgm:bulletEnabled val="1"/>
        </dgm:presLayoutVars>
      </dgm:prSet>
      <dgm:spPr/>
    </dgm:pt>
    <dgm:pt modelId="{E2805BF2-0E99-4419-95F9-FD38FAB32389}" type="pres">
      <dgm:prSet presAssocID="{4D410228-F96C-41CB-96D0-5068114607E7}" presName="Name25" presStyleLbl="parChTrans1D1" presStyleIdx="2" presStyleCnt="5"/>
      <dgm:spPr/>
      <dgm:t>
        <a:bodyPr/>
        <a:lstStyle/>
        <a:p>
          <a:endParaRPr lang="en-US"/>
        </a:p>
      </dgm:t>
    </dgm:pt>
    <dgm:pt modelId="{8A4B9CC2-7CC7-42F1-B3E2-CEBEDF72102A}" type="pres">
      <dgm:prSet presAssocID="{87CE1014-C6BC-4123-B5F7-C684CFA81230}" presName="node" presStyleCnt="0"/>
      <dgm:spPr/>
    </dgm:pt>
    <dgm:pt modelId="{D3EAED05-D273-42E1-B356-D7627572774A}" type="pres">
      <dgm:prSet presAssocID="{87CE1014-C6BC-4123-B5F7-C684CFA81230}" presName="parentNode" presStyleLbl="node1" presStyleIdx="3" presStyleCnt="6" custScaleX="479966" custScaleY="112788" custLinFactX="100000" custLinFactNeighborX="197520" custLinFactNeighborY="-913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E2D95DC-2D3E-4072-80E7-B4751BD207FF}" type="pres">
      <dgm:prSet presAssocID="{87CE1014-C6BC-4123-B5F7-C684CFA81230}" presName="childNode" presStyleLbl="revTx" presStyleIdx="0" presStyleCnt="0">
        <dgm:presLayoutVars>
          <dgm:bulletEnabled val="1"/>
        </dgm:presLayoutVars>
      </dgm:prSet>
      <dgm:spPr/>
    </dgm:pt>
    <dgm:pt modelId="{7E9C32B0-34A7-4AA2-8150-EEE4EF9FCB88}" type="pres">
      <dgm:prSet presAssocID="{276B4C62-72BE-45F3-9352-188DF9CEB363}" presName="Name25" presStyleLbl="parChTrans1D1" presStyleIdx="3" presStyleCnt="5"/>
      <dgm:spPr/>
      <dgm:t>
        <a:bodyPr/>
        <a:lstStyle/>
        <a:p>
          <a:endParaRPr lang="en-US"/>
        </a:p>
      </dgm:t>
    </dgm:pt>
    <dgm:pt modelId="{8FC9AB37-DCE1-42B1-B165-FA010CC562A5}" type="pres">
      <dgm:prSet presAssocID="{81796E3E-94E7-4E50-B5BC-250ACAF667D0}" presName="node" presStyleCnt="0"/>
      <dgm:spPr/>
    </dgm:pt>
    <dgm:pt modelId="{6BED90C0-EC04-4E9C-868A-DA9C272F87F5}" type="pres">
      <dgm:prSet presAssocID="{81796E3E-94E7-4E50-B5BC-250ACAF667D0}" presName="parentNode" presStyleLbl="node1" presStyleIdx="4" presStyleCnt="6" custScaleX="481020" custScaleY="118359" custLinFactX="121515" custLinFactNeighborX="200000" custLinFactNeighborY="-2273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A0B5047-CF07-4291-A813-F6BD44022E64}" type="pres">
      <dgm:prSet presAssocID="{81796E3E-94E7-4E50-B5BC-250ACAF667D0}" presName="childNode" presStyleLbl="revTx" presStyleIdx="0" presStyleCnt="0">
        <dgm:presLayoutVars>
          <dgm:bulletEnabled val="1"/>
        </dgm:presLayoutVars>
      </dgm:prSet>
      <dgm:spPr/>
    </dgm:pt>
    <dgm:pt modelId="{2B5D2082-8348-4441-BBC5-E988905E74EF}" type="pres">
      <dgm:prSet presAssocID="{CD053783-9DEA-402A-B2E0-515C0B0EDE81}" presName="Name25" presStyleLbl="parChTrans1D1" presStyleIdx="4" presStyleCnt="5"/>
      <dgm:spPr/>
      <dgm:t>
        <a:bodyPr/>
        <a:lstStyle/>
        <a:p>
          <a:endParaRPr lang="en-US"/>
        </a:p>
      </dgm:t>
    </dgm:pt>
    <dgm:pt modelId="{6AA7A493-ABCC-4D7F-B6D8-CE62B12B1144}" type="pres">
      <dgm:prSet presAssocID="{949939C7-79CA-4596-9607-162E913DCA16}" presName="node" presStyleCnt="0"/>
      <dgm:spPr/>
    </dgm:pt>
    <dgm:pt modelId="{A111F854-890B-48C0-B9A8-A4F524401072}" type="pres">
      <dgm:prSet presAssocID="{949939C7-79CA-4596-9607-162E913DCA16}" presName="parentNode" presStyleLbl="node1" presStyleIdx="5" presStyleCnt="6" custScaleX="479737" custScaleY="115666" custLinFactX="194844" custLinFactNeighborX="200000" custLinFactNeighborY="-1287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003AE57-019C-41E3-BC3B-CF8CFF45C7DF}" type="pres">
      <dgm:prSet presAssocID="{949939C7-79CA-4596-9607-162E913DCA1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37D31BA-7342-463F-9491-2F5AA1890041}" type="presOf" srcId="{4D410228-F96C-41CB-96D0-5068114607E7}" destId="{E2805BF2-0E99-4419-95F9-FD38FAB32389}" srcOrd="0" destOrd="0" presId="urn:microsoft.com/office/officeart/2005/8/layout/radial2"/>
    <dgm:cxn modelId="{A73EEA93-912F-4555-BB98-021390440256}" type="presOf" srcId="{87CE1014-C6BC-4123-B5F7-C684CFA81230}" destId="{D3EAED05-D273-42E1-B356-D7627572774A}" srcOrd="0" destOrd="0" presId="urn:microsoft.com/office/officeart/2005/8/layout/radial2"/>
    <dgm:cxn modelId="{DC579BAE-49BE-4517-AB08-3BEB73A47225}" type="presOf" srcId="{96ACD46B-EE3C-4B8B-8384-B929B5EC4EE4}" destId="{3AFE6B1D-B599-4C72-8858-5F8CD5057336}" srcOrd="0" destOrd="0" presId="urn:microsoft.com/office/officeart/2005/8/layout/radial2"/>
    <dgm:cxn modelId="{897BDFDB-EBDB-4F22-8655-E179772CB0C0}" type="presOf" srcId="{1B16995A-E640-433D-B2F1-29EB4C83C6E6}" destId="{3086495B-659A-4CB4-B3A9-316BF42CF9F2}" srcOrd="0" destOrd="0" presId="urn:microsoft.com/office/officeart/2005/8/layout/radial2"/>
    <dgm:cxn modelId="{DB6F408C-C310-4447-9721-932AAA0B152E}" type="presOf" srcId="{949939C7-79CA-4596-9607-162E913DCA16}" destId="{A111F854-890B-48C0-B9A8-A4F524401072}" srcOrd="0" destOrd="0" presId="urn:microsoft.com/office/officeart/2005/8/layout/radial2"/>
    <dgm:cxn modelId="{F0AB28C6-4AD3-4BE8-86DD-62802DECD70E}" type="presOf" srcId="{DB3A21A1-D50E-4790-8722-042FF6F2D04D}" destId="{06854746-FF64-436D-899D-8E2974BF64B0}" srcOrd="0" destOrd="0" presId="urn:microsoft.com/office/officeart/2005/8/layout/radial2"/>
    <dgm:cxn modelId="{269E0243-F05A-4948-A041-E0D1582F9FF8}" srcId="{A3252377-8F84-41BB-B87B-930E3724D937}" destId="{81796E3E-94E7-4E50-B5BC-250ACAF667D0}" srcOrd="3" destOrd="0" parTransId="{276B4C62-72BE-45F3-9352-188DF9CEB363}" sibTransId="{CBA83E5B-F1CE-4D99-924D-B82480F57C71}"/>
    <dgm:cxn modelId="{D49611BD-BD41-4364-B64C-9CB4691D67AD}" type="presOf" srcId="{81796E3E-94E7-4E50-B5BC-250ACAF667D0}" destId="{6BED90C0-EC04-4E9C-868A-DA9C272F87F5}" srcOrd="0" destOrd="0" presId="urn:microsoft.com/office/officeart/2005/8/layout/radial2"/>
    <dgm:cxn modelId="{F63C45AB-BBCE-401C-ABCF-033164286F23}" type="presOf" srcId="{CD053783-9DEA-402A-B2E0-515C0B0EDE81}" destId="{2B5D2082-8348-4441-BBC5-E988905E74EF}" srcOrd="0" destOrd="0" presId="urn:microsoft.com/office/officeart/2005/8/layout/radial2"/>
    <dgm:cxn modelId="{D06F451B-F48E-4234-A271-196B5E3E61F2}" srcId="{A3252377-8F84-41BB-B87B-930E3724D937}" destId="{DB3A21A1-D50E-4790-8722-042FF6F2D04D}" srcOrd="1" destOrd="0" parTransId="{CB21A0A9-B747-41C7-A073-72F69352AE51}" sibTransId="{6547CC9F-52AB-410B-ACE6-F4B8DCC533D5}"/>
    <dgm:cxn modelId="{4A5B621D-43CB-4487-A1A1-96444ECDB520}" type="presOf" srcId="{276B4C62-72BE-45F3-9352-188DF9CEB363}" destId="{7E9C32B0-34A7-4AA2-8150-EEE4EF9FCB88}" srcOrd="0" destOrd="0" presId="urn:microsoft.com/office/officeart/2005/8/layout/radial2"/>
    <dgm:cxn modelId="{F044B61A-3741-4D37-B625-6863BF9CADFA}" srcId="{A3252377-8F84-41BB-B87B-930E3724D937}" destId="{87CE1014-C6BC-4123-B5F7-C684CFA81230}" srcOrd="2" destOrd="0" parTransId="{4D410228-F96C-41CB-96D0-5068114607E7}" sibTransId="{5C53C3F1-2FA0-4E96-BCCA-000E26E8CA01}"/>
    <dgm:cxn modelId="{AC318757-93BC-42E6-BACE-E7BB621F0A11}" srcId="{A3252377-8F84-41BB-B87B-930E3724D937}" destId="{1B16995A-E640-433D-B2F1-29EB4C83C6E6}" srcOrd="0" destOrd="0" parTransId="{96ACD46B-EE3C-4B8B-8384-B929B5EC4EE4}" sibTransId="{7E9B9281-552F-42DB-97C0-911FCA3A2A41}"/>
    <dgm:cxn modelId="{064DA327-A94F-4E8C-BDC2-7E8BF667AE5B}" type="presOf" srcId="{CB21A0A9-B747-41C7-A073-72F69352AE51}" destId="{AC40FF43-F765-4DB4-81D2-21C369B271BA}" srcOrd="0" destOrd="0" presId="urn:microsoft.com/office/officeart/2005/8/layout/radial2"/>
    <dgm:cxn modelId="{14CA3DB8-59DE-4FB4-B4A1-E72056AC9ECD}" type="presOf" srcId="{A3252377-8F84-41BB-B87B-930E3724D937}" destId="{0E4AB44D-3A30-4332-AA8A-95B8CA0B7A06}" srcOrd="0" destOrd="0" presId="urn:microsoft.com/office/officeart/2005/8/layout/radial2"/>
    <dgm:cxn modelId="{03D237AA-D095-4097-A2F2-8925856424D6}" srcId="{A3252377-8F84-41BB-B87B-930E3724D937}" destId="{949939C7-79CA-4596-9607-162E913DCA16}" srcOrd="4" destOrd="0" parTransId="{CD053783-9DEA-402A-B2E0-515C0B0EDE81}" sibTransId="{3E96AF54-66E4-42E9-B861-48FFBCF29B61}"/>
    <dgm:cxn modelId="{7A2FBA48-27D7-4A9F-9AF4-D00B948A6D43}" type="presParOf" srcId="{0E4AB44D-3A30-4332-AA8A-95B8CA0B7A06}" destId="{0C5DC4D2-5288-47E2-9C87-A41361072561}" srcOrd="0" destOrd="0" presId="urn:microsoft.com/office/officeart/2005/8/layout/radial2"/>
    <dgm:cxn modelId="{834A8F79-7F84-41CB-929A-5788D96300BD}" type="presParOf" srcId="{0C5DC4D2-5288-47E2-9C87-A41361072561}" destId="{74B6933E-FC91-4914-8BBE-752CDEC76B5F}" srcOrd="0" destOrd="0" presId="urn:microsoft.com/office/officeart/2005/8/layout/radial2"/>
    <dgm:cxn modelId="{EBB4704A-851F-4B13-A1FD-D298CC9B0219}" type="presParOf" srcId="{74B6933E-FC91-4914-8BBE-752CDEC76B5F}" destId="{A9A5AA50-50EB-4C81-9A66-A68C96108046}" srcOrd="0" destOrd="0" presId="urn:microsoft.com/office/officeart/2005/8/layout/radial2"/>
    <dgm:cxn modelId="{3A93AA7A-F567-427A-85E0-3E7236FBE5EF}" type="presParOf" srcId="{74B6933E-FC91-4914-8BBE-752CDEC76B5F}" destId="{3961916E-CE30-44CB-B8FF-C9A5687C395B}" srcOrd="1" destOrd="0" presId="urn:microsoft.com/office/officeart/2005/8/layout/radial2"/>
    <dgm:cxn modelId="{BF332104-3FA3-4B21-9577-A76EB395491B}" type="presParOf" srcId="{0C5DC4D2-5288-47E2-9C87-A41361072561}" destId="{3AFE6B1D-B599-4C72-8858-5F8CD5057336}" srcOrd="1" destOrd="0" presId="urn:microsoft.com/office/officeart/2005/8/layout/radial2"/>
    <dgm:cxn modelId="{533436E7-22E7-4565-85C1-7776E630F5DD}" type="presParOf" srcId="{0C5DC4D2-5288-47E2-9C87-A41361072561}" destId="{4D43725E-6CFA-423E-B3F8-8B1B247F7789}" srcOrd="2" destOrd="0" presId="urn:microsoft.com/office/officeart/2005/8/layout/radial2"/>
    <dgm:cxn modelId="{07B46412-7586-485C-ABAF-E0F9919189B7}" type="presParOf" srcId="{4D43725E-6CFA-423E-B3F8-8B1B247F7789}" destId="{3086495B-659A-4CB4-B3A9-316BF42CF9F2}" srcOrd="0" destOrd="0" presId="urn:microsoft.com/office/officeart/2005/8/layout/radial2"/>
    <dgm:cxn modelId="{D82C6520-15F5-467D-BAD7-623E1314676C}" type="presParOf" srcId="{4D43725E-6CFA-423E-B3F8-8B1B247F7789}" destId="{7D3124D7-DBDB-4B51-B1E8-39A1465FC9B2}" srcOrd="1" destOrd="0" presId="urn:microsoft.com/office/officeart/2005/8/layout/radial2"/>
    <dgm:cxn modelId="{0DC037C4-E041-440B-B390-158C0E32FAE4}" type="presParOf" srcId="{0C5DC4D2-5288-47E2-9C87-A41361072561}" destId="{AC40FF43-F765-4DB4-81D2-21C369B271BA}" srcOrd="3" destOrd="0" presId="urn:microsoft.com/office/officeart/2005/8/layout/radial2"/>
    <dgm:cxn modelId="{6F1978A3-3E2B-43F0-B0A9-4062F5334168}" type="presParOf" srcId="{0C5DC4D2-5288-47E2-9C87-A41361072561}" destId="{A086D825-8E02-4159-818C-1273810C79AD}" srcOrd="4" destOrd="0" presId="urn:microsoft.com/office/officeart/2005/8/layout/radial2"/>
    <dgm:cxn modelId="{6AB3605E-4E57-4782-8B9A-CB6803EA276E}" type="presParOf" srcId="{A086D825-8E02-4159-818C-1273810C79AD}" destId="{06854746-FF64-436D-899D-8E2974BF64B0}" srcOrd="0" destOrd="0" presId="urn:microsoft.com/office/officeart/2005/8/layout/radial2"/>
    <dgm:cxn modelId="{1B79D58C-3589-4EAE-A264-A419EDFD7EEA}" type="presParOf" srcId="{A086D825-8E02-4159-818C-1273810C79AD}" destId="{2B364DE5-CFEA-45BA-AC27-EC1E24265390}" srcOrd="1" destOrd="0" presId="urn:microsoft.com/office/officeart/2005/8/layout/radial2"/>
    <dgm:cxn modelId="{B831FEA6-60C8-4E8E-A501-0C4B69EA1FDD}" type="presParOf" srcId="{0C5DC4D2-5288-47E2-9C87-A41361072561}" destId="{E2805BF2-0E99-4419-95F9-FD38FAB32389}" srcOrd="5" destOrd="0" presId="urn:microsoft.com/office/officeart/2005/8/layout/radial2"/>
    <dgm:cxn modelId="{8BDEE79A-4633-4A60-A1E7-84886422EF31}" type="presParOf" srcId="{0C5DC4D2-5288-47E2-9C87-A41361072561}" destId="{8A4B9CC2-7CC7-42F1-B3E2-CEBEDF72102A}" srcOrd="6" destOrd="0" presId="urn:microsoft.com/office/officeart/2005/8/layout/radial2"/>
    <dgm:cxn modelId="{92008001-E643-48A9-A3C6-DC352A32DB9E}" type="presParOf" srcId="{8A4B9CC2-7CC7-42F1-B3E2-CEBEDF72102A}" destId="{D3EAED05-D273-42E1-B356-D7627572774A}" srcOrd="0" destOrd="0" presId="urn:microsoft.com/office/officeart/2005/8/layout/radial2"/>
    <dgm:cxn modelId="{07BD05F3-5EBA-4202-9438-145B305F1D43}" type="presParOf" srcId="{8A4B9CC2-7CC7-42F1-B3E2-CEBEDF72102A}" destId="{AE2D95DC-2D3E-4072-80E7-B4751BD207FF}" srcOrd="1" destOrd="0" presId="urn:microsoft.com/office/officeart/2005/8/layout/radial2"/>
    <dgm:cxn modelId="{A28048EA-2991-46DD-990E-F9A17C34A146}" type="presParOf" srcId="{0C5DC4D2-5288-47E2-9C87-A41361072561}" destId="{7E9C32B0-34A7-4AA2-8150-EEE4EF9FCB88}" srcOrd="7" destOrd="0" presId="urn:microsoft.com/office/officeart/2005/8/layout/radial2"/>
    <dgm:cxn modelId="{8016BD80-7229-4E15-980E-D40F1833C0D9}" type="presParOf" srcId="{0C5DC4D2-5288-47E2-9C87-A41361072561}" destId="{8FC9AB37-DCE1-42B1-B165-FA010CC562A5}" srcOrd="8" destOrd="0" presId="urn:microsoft.com/office/officeart/2005/8/layout/radial2"/>
    <dgm:cxn modelId="{C099F04A-CD1B-43AE-96EF-E640444252A0}" type="presParOf" srcId="{8FC9AB37-DCE1-42B1-B165-FA010CC562A5}" destId="{6BED90C0-EC04-4E9C-868A-DA9C272F87F5}" srcOrd="0" destOrd="0" presId="urn:microsoft.com/office/officeart/2005/8/layout/radial2"/>
    <dgm:cxn modelId="{1035A580-AF28-412D-8B71-892081FF9EF7}" type="presParOf" srcId="{8FC9AB37-DCE1-42B1-B165-FA010CC562A5}" destId="{8A0B5047-CF07-4291-A813-F6BD44022E64}" srcOrd="1" destOrd="0" presId="urn:microsoft.com/office/officeart/2005/8/layout/radial2"/>
    <dgm:cxn modelId="{F2387464-68F2-4CF2-98C2-27555707252E}" type="presParOf" srcId="{0C5DC4D2-5288-47E2-9C87-A41361072561}" destId="{2B5D2082-8348-4441-BBC5-E988905E74EF}" srcOrd="9" destOrd="0" presId="urn:microsoft.com/office/officeart/2005/8/layout/radial2"/>
    <dgm:cxn modelId="{46FDF8FB-8A01-4ACE-BF8E-3C7909E2A14A}" type="presParOf" srcId="{0C5DC4D2-5288-47E2-9C87-A41361072561}" destId="{6AA7A493-ABCC-4D7F-B6D8-CE62B12B1144}" srcOrd="10" destOrd="0" presId="urn:microsoft.com/office/officeart/2005/8/layout/radial2"/>
    <dgm:cxn modelId="{DBA5B95C-6485-47F2-95DC-B628B1984728}" type="presParOf" srcId="{6AA7A493-ABCC-4D7F-B6D8-CE62B12B1144}" destId="{A111F854-890B-48C0-B9A8-A4F524401072}" srcOrd="0" destOrd="0" presId="urn:microsoft.com/office/officeart/2005/8/layout/radial2"/>
    <dgm:cxn modelId="{37E61676-309D-40AC-9D70-2FD723100CC9}" type="presParOf" srcId="{6AA7A493-ABCC-4D7F-B6D8-CE62B12B1144}" destId="{B003AE57-019C-41E3-BC3B-CF8CFF45C7DF}" srcOrd="1" destOrd="0" presId="urn:microsoft.com/office/officeart/2005/8/layout/radial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8C7C5C-6753-4E8A-8EA5-6CCCA548C912}" type="doc">
      <dgm:prSet loTypeId="urn:microsoft.com/office/officeart/2005/8/layout/process4" loCatId="process" qsTypeId="urn:microsoft.com/office/officeart/2005/8/quickstyle/3d6" qsCatId="3D" csTypeId="urn:microsoft.com/office/officeart/2005/8/colors/accent1_2#5" csCatId="accent1" phldr="1"/>
      <dgm:spPr>
        <a:scene3d>
          <a:camera prst="orthographicFront" zoom="92000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s-ES"/>
        </a:p>
      </dgm:t>
    </dgm:pt>
    <dgm:pt modelId="{720E93BD-9CFF-49B7-B473-02CC5E4693C9}">
      <dgm:prSet custT="1"/>
      <dgm:spPr>
        <a:solidFill>
          <a:srgbClr val="00A94F"/>
        </a:solidFill>
        <a:ln>
          <a:noFill/>
        </a:ln>
        <a:effectLst/>
        <a:sp3d prstMaterial="metal">
          <a:bevelT w="88900" h="88900"/>
        </a:sp3d>
      </dgm:spPr>
      <dgm:t>
        <a:bodyPr/>
        <a:lstStyle/>
        <a:p>
          <a:pPr rtl="0"/>
          <a:r>
            <a:rPr lang="es-ES" sz="2200" dirty="0" smtClean="0">
              <a:latin typeface="Tahoma" pitchFamily="34" charset="0"/>
              <a:cs typeface="Tahoma" pitchFamily="34" charset="0"/>
            </a:rPr>
            <a:t>Generación independiente</a:t>
          </a:r>
          <a:endParaRPr lang="es-ES" sz="2200" dirty="0">
            <a:latin typeface="Tahoma" pitchFamily="34" charset="0"/>
            <a:cs typeface="Tahoma" pitchFamily="34" charset="0"/>
          </a:endParaRPr>
        </a:p>
      </dgm:t>
    </dgm:pt>
    <dgm:pt modelId="{E7DAE0B7-E02D-46F1-9D65-3BE05CBBC105}" type="parTrans" cxnId="{9F7E53A1-5483-4697-98B2-A71A6729F6DD}">
      <dgm:prSet/>
      <dgm:spPr/>
      <dgm:t>
        <a:bodyPr/>
        <a:lstStyle/>
        <a:p>
          <a:endParaRPr lang="es-ES"/>
        </a:p>
      </dgm:t>
    </dgm:pt>
    <dgm:pt modelId="{DEB8DA1E-809D-4101-9FAF-180CA5F61E98}" type="sibTrans" cxnId="{9F7E53A1-5483-4697-98B2-A71A6729F6DD}">
      <dgm:prSet/>
      <dgm:spPr/>
      <dgm:t>
        <a:bodyPr/>
        <a:lstStyle/>
        <a:p>
          <a:endParaRPr lang="es-ES"/>
        </a:p>
      </dgm:t>
    </dgm:pt>
    <dgm:pt modelId="{F647A14E-12F5-4F46-8B6F-FCB0E0818ABA}">
      <dgm:prSet custT="1"/>
      <dgm:spPr>
        <a:solidFill>
          <a:srgbClr val="00A94F"/>
        </a:solidFill>
        <a:ln>
          <a:noFill/>
        </a:ln>
        <a:effectLst/>
        <a:sp3d prstMaterial="metal">
          <a:bevelT w="88900" h="88900"/>
        </a:sp3d>
      </dgm:spPr>
      <dgm:t>
        <a:bodyPr/>
        <a:lstStyle/>
        <a:p>
          <a:pPr rtl="0"/>
          <a:r>
            <a:rPr lang="es-ES" sz="2200" i="0" dirty="0" smtClean="0">
              <a:latin typeface="Tahoma" pitchFamily="34" charset="0"/>
              <a:cs typeface="Tahoma" pitchFamily="34" charset="0"/>
            </a:rPr>
            <a:t>Equivalentes y eficientes</a:t>
          </a:r>
          <a:endParaRPr lang="es-ES" sz="2200" i="0" dirty="0">
            <a:latin typeface="Tahoma" pitchFamily="34" charset="0"/>
            <a:cs typeface="Tahoma" pitchFamily="34" charset="0"/>
          </a:endParaRPr>
        </a:p>
      </dgm:t>
    </dgm:pt>
    <dgm:pt modelId="{77E1E4B1-20E3-497D-AD57-5E49369A9851}" type="parTrans" cxnId="{20658AD7-14FB-4049-B6F8-AB0EC89AB976}">
      <dgm:prSet/>
      <dgm:spPr/>
      <dgm:t>
        <a:bodyPr/>
        <a:lstStyle/>
        <a:p>
          <a:endParaRPr lang="es-ES"/>
        </a:p>
      </dgm:t>
    </dgm:pt>
    <dgm:pt modelId="{DC260555-A166-4CDF-BEF7-BD96609FD8DA}" type="sibTrans" cxnId="{20658AD7-14FB-4049-B6F8-AB0EC89AB976}">
      <dgm:prSet/>
      <dgm:spPr/>
      <dgm:t>
        <a:bodyPr/>
        <a:lstStyle/>
        <a:p>
          <a:endParaRPr lang="es-ES"/>
        </a:p>
      </dgm:t>
    </dgm:pt>
    <dgm:pt modelId="{ED6B7C20-0C5B-42F4-9E32-E1B6EBC69DE9}">
      <dgm:prSet custT="1"/>
      <dgm:spPr>
        <a:solidFill>
          <a:srgbClr val="00A94F"/>
        </a:solidFill>
        <a:ln>
          <a:noFill/>
        </a:ln>
        <a:effectLst/>
        <a:sp3d prstMaterial="metal">
          <a:bevelT w="88900" h="88900"/>
        </a:sp3d>
      </dgm:spPr>
      <dgm:t>
        <a:bodyPr/>
        <a:lstStyle/>
        <a:p>
          <a:pPr rtl="0"/>
          <a:r>
            <a:rPr lang="es-ES" sz="2200" dirty="0" smtClean="0">
              <a:latin typeface="Tahoma" pitchFamily="34" charset="0"/>
              <a:cs typeface="Tahoma" pitchFamily="34" charset="0"/>
            </a:rPr>
            <a:t>Explicación para ser reproducibles</a:t>
          </a:r>
          <a:endParaRPr lang="es-ES" sz="2200" dirty="0">
            <a:latin typeface="Tahoma" pitchFamily="34" charset="0"/>
            <a:cs typeface="Tahoma" pitchFamily="34" charset="0"/>
          </a:endParaRPr>
        </a:p>
      </dgm:t>
    </dgm:pt>
    <dgm:pt modelId="{3FE1C9C9-3F73-4D1B-AD07-B9D98A77E119}" type="parTrans" cxnId="{007766EC-0034-4C12-9214-5BFAF834369C}">
      <dgm:prSet/>
      <dgm:spPr/>
      <dgm:t>
        <a:bodyPr/>
        <a:lstStyle/>
        <a:p>
          <a:endParaRPr lang="es-ES"/>
        </a:p>
      </dgm:t>
    </dgm:pt>
    <dgm:pt modelId="{12D895A6-3567-4496-A060-125B30BF642F}" type="sibTrans" cxnId="{007766EC-0034-4C12-9214-5BFAF834369C}">
      <dgm:prSet/>
      <dgm:spPr/>
      <dgm:t>
        <a:bodyPr/>
        <a:lstStyle/>
        <a:p>
          <a:endParaRPr lang="es-ES"/>
        </a:p>
      </dgm:t>
    </dgm:pt>
    <dgm:pt modelId="{6932B1A3-850E-432B-A2BD-07F467247779}">
      <dgm:prSet custT="1"/>
      <dgm:spPr>
        <a:solidFill>
          <a:srgbClr val="00A94F"/>
        </a:solidFill>
        <a:ln>
          <a:noFill/>
        </a:ln>
        <a:effectLst/>
        <a:sp3d prstMaterial="metal">
          <a:bevelT w="88900" h="88900"/>
        </a:sp3d>
      </dgm:spPr>
      <dgm:t>
        <a:bodyPr/>
        <a:lstStyle/>
        <a:p>
          <a:pPr rtl="0"/>
          <a:r>
            <a:rPr lang="es-ES" sz="2200" i="0" dirty="0" smtClean="0">
              <a:latin typeface="Tahoma" pitchFamily="34" charset="0"/>
              <a:cs typeface="Tahoma" pitchFamily="34" charset="0"/>
            </a:rPr>
            <a:t>Reporte de resultados</a:t>
          </a:r>
          <a:endParaRPr lang="es-ES" sz="2200" i="0" dirty="0">
            <a:latin typeface="Tahoma" pitchFamily="34" charset="0"/>
            <a:cs typeface="Tahoma" pitchFamily="34" charset="0"/>
          </a:endParaRPr>
        </a:p>
      </dgm:t>
    </dgm:pt>
    <dgm:pt modelId="{57B6AF89-959D-4795-8102-711D31F53D4F}" type="parTrans" cxnId="{7D38D3E0-FD1D-4210-8D7D-C24A0A9D5C24}">
      <dgm:prSet/>
      <dgm:spPr/>
      <dgm:t>
        <a:bodyPr/>
        <a:lstStyle/>
        <a:p>
          <a:endParaRPr lang="en-US"/>
        </a:p>
      </dgm:t>
    </dgm:pt>
    <dgm:pt modelId="{B2D3DEB4-A677-4123-A7CD-46646D54579F}" type="sibTrans" cxnId="{7D38D3E0-FD1D-4210-8D7D-C24A0A9D5C24}">
      <dgm:prSet/>
      <dgm:spPr/>
      <dgm:t>
        <a:bodyPr/>
        <a:lstStyle/>
        <a:p>
          <a:endParaRPr lang="en-US"/>
        </a:p>
      </dgm:t>
    </dgm:pt>
    <dgm:pt modelId="{F8162F65-2C76-4D2D-BDAF-F9977E95643E}" type="pres">
      <dgm:prSet presAssocID="{4B8C7C5C-6753-4E8A-8EA5-6CCCA548C9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FD4F6E-24DA-4EC5-A2B2-3C653F16E34B}" type="pres">
      <dgm:prSet presAssocID="{6932B1A3-850E-432B-A2BD-07F467247779}" presName="boxAndChildren" presStyleCnt="0"/>
      <dgm:spPr/>
    </dgm:pt>
    <dgm:pt modelId="{8AA67D90-FEA7-4713-AA7A-06148CB0F396}" type="pres">
      <dgm:prSet presAssocID="{6932B1A3-850E-432B-A2BD-07F467247779}" presName="parentTextBox" presStyleLbl="node1" presStyleIdx="0" presStyleCnt="4"/>
      <dgm:spPr/>
      <dgm:t>
        <a:bodyPr/>
        <a:lstStyle/>
        <a:p>
          <a:endParaRPr lang="en-US"/>
        </a:p>
      </dgm:t>
    </dgm:pt>
    <dgm:pt modelId="{37D4FBE1-31D2-4CCD-B4FF-756BD20DDDFA}" type="pres">
      <dgm:prSet presAssocID="{12D895A6-3567-4496-A060-125B30BF642F}" presName="sp" presStyleCnt="0"/>
      <dgm:spPr/>
    </dgm:pt>
    <dgm:pt modelId="{13815130-97DA-4D0C-9326-C7D3CF9BBFEA}" type="pres">
      <dgm:prSet presAssocID="{ED6B7C20-0C5B-42F4-9E32-E1B6EBC69DE9}" presName="arrowAndChildren" presStyleCnt="0"/>
      <dgm:spPr/>
    </dgm:pt>
    <dgm:pt modelId="{5ABFB6DF-E36B-482F-92C7-468A3D3108EB}" type="pres">
      <dgm:prSet presAssocID="{ED6B7C20-0C5B-42F4-9E32-E1B6EBC69DE9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748ADAC4-CD54-474B-BF21-60E5280906A9}" type="pres">
      <dgm:prSet presAssocID="{DC260555-A166-4CDF-BEF7-BD96609FD8DA}" presName="sp" presStyleCnt="0"/>
      <dgm:spPr/>
      <dgm:t>
        <a:bodyPr/>
        <a:lstStyle/>
        <a:p>
          <a:endParaRPr lang="es-ES"/>
        </a:p>
      </dgm:t>
    </dgm:pt>
    <dgm:pt modelId="{CA76617E-8ACB-438B-AC51-00705B61ABA4}" type="pres">
      <dgm:prSet presAssocID="{F647A14E-12F5-4F46-8B6F-FCB0E0818ABA}" presName="arrowAndChildren" presStyleCnt="0"/>
      <dgm:spPr/>
      <dgm:t>
        <a:bodyPr/>
        <a:lstStyle/>
        <a:p>
          <a:endParaRPr lang="es-ES"/>
        </a:p>
      </dgm:t>
    </dgm:pt>
    <dgm:pt modelId="{711602FA-39BE-414F-AD5B-78BD1897AF13}" type="pres">
      <dgm:prSet presAssocID="{F647A14E-12F5-4F46-8B6F-FCB0E0818ABA}" presName="parentTextArrow" presStyleLbl="node1" presStyleIdx="2" presStyleCnt="4"/>
      <dgm:spPr/>
      <dgm:t>
        <a:bodyPr/>
        <a:lstStyle/>
        <a:p>
          <a:endParaRPr lang="es-ES"/>
        </a:p>
      </dgm:t>
    </dgm:pt>
    <dgm:pt modelId="{5A9ED710-E55D-4731-8EE2-C7A1D1C057AC}" type="pres">
      <dgm:prSet presAssocID="{DEB8DA1E-809D-4101-9FAF-180CA5F61E98}" presName="sp" presStyleCnt="0"/>
      <dgm:spPr/>
      <dgm:t>
        <a:bodyPr/>
        <a:lstStyle/>
        <a:p>
          <a:endParaRPr lang="es-ES"/>
        </a:p>
      </dgm:t>
    </dgm:pt>
    <dgm:pt modelId="{E982BF38-A2EE-4989-B369-468F00C96AC3}" type="pres">
      <dgm:prSet presAssocID="{720E93BD-9CFF-49B7-B473-02CC5E4693C9}" presName="arrowAndChildren" presStyleCnt="0"/>
      <dgm:spPr/>
      <dgm:t>
        <a:bodyPr/>
        <a:lstStyle/>
        <a:p>
          <a:endParaRPr lang="es-ES"/>
        </a:p>
      </dgm:t>
    </dgm:pt>
    <dgm:pt modelId="{AC8BD454-6E51-413A-8C70-A568527AF9FA}" type="pres">
      <dgm:prSet presAssocID="{720E93BD-9CFF-49B7-B473-02CC5E4693C9}" presName="parentTextArrow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007766EC-0034-4C12-9214-5BFAF834369C}" srcId="{4B8C7C5C-6753-4E8A-8EA5-6CCCA548C912}" destId="{ED6B7C20-0C5B-42F4-9E32-E1B6EBC69DE9}" srcOrd="2" destOrd="0" parTransId="{3FE1C9C9-3F73-4D1B-AD07-B9D98A77E119}" sibTransId="{12D895A6-3567-4496-A060-125B30BF642F}"/>
    <dgm:cxn modelId="{4809838C-4C9C-4E2B-80C4-5D696EEE71EC}" type="presOf" srcId="{ED6B7C20-0C5B-42F4-9E32-E1B6EBC69DE9}" destId="{5ABFB6DF-E36B-482F-92C7-468A3D3108EB}" srcOrd="0" destOrd="0" presId="urn:microsoft.com/office/officeart/2005/8/layout/process4"/>
    <dgm:cxn modelId="{20658AD7-14FB-4049-B6F8-AB0EC89AB976}" srcId="{4B8C7C5C-6753-4E8A-8EA5-6CCCA548C912}" destId="{F647A14E-12F5-4F46-8B6F-FCB0E0818ABA}" srcOrd="1" destOrd="0" parTransId="{77E1E4B1-20E3-497D-AD57-5E49369A9851}" sibTransId="{DC260555-A166-4CDF-BEF7-BD96609FD8DA}"/>
    <dgm:cxn modelId="{97648864-E5A1-480C-832A-B7D21DE7F20F}" type="presOf" srcId="{6932B1A3-850E-432B-A2BD-07F467247779}" destId="{8AA67D90-FEA7-4713-AA7A-06148CB0F396}" srcOrd="0" destOrd="0" presId="urn:microsoft.com/office/officeart/2005/8/layout/process4"/>
    <dgm:cxn modelId="{563781EA-72D4-4D6C-AC8F-E5C91DF89E56}" type="presOf" srcId="{F647A14E-12F5-4F46-8B6F-FCB0E0818ABA}" destId="{711602FA-39BE-414F-AD5B-78BD1897AF13}" srcOrd="0" destOrd="0" presId="urn:microsoft.com/office/officeart/2005/8/layout/process4"/>
    <dgm:cxn modelId="{9F7E53A1-5483-4697-98B2-A71A6729F6DD}" srcId="{4B8C7C5C-6753-4E8A-8EA5-6CCCA548C912}" destId="{720E93BD-9CFF-49B7-B473-02CC5E4693C9}" srcOrd="0" destOrd="0" parTransId="{E7DAE0B7-E02D-46F1-9D65-3BE05CBBC105}" sibTransId="{DEB8DA1E-809D-4101-9FAF-180CA5F61E98}"/>
    <dgm:cxn modelId="{189BB4C3-2773-4DDF-A732-74862C22D95D}" type="presOf" srcId="{720E93BD-9CFF-49B7-B473-02CC5E4693C9}" destId="{AC8BD454-6E51-413A-8C70-A568527AF9FA}" srcOrd="0" destOrd="0" presId="urn:microsoft.com/office/officeart/2005/8/layout/process4"/>
    <dgm:cxn modelId="{6012AB13-8BEB-4A16-B4B6-3538500EC511}" type="presOf" srcId="{4B8C7C5C-6753-4E8A-8EA5-6CCCA548C912}" destId="{F8162F65-2C76-4D2D-BDAF-F9977E95643E}" srcOrd="0" destOrd="0" presId="urn:microsoft.com/office/officeart/2005/8/layout/process4"/>
    <dgm:cxn modelId="{7D38D3E0-FD1D-4210-8D7D-C24A0A9D5C24}" srcId="{4B8C7C5C-6753-4E8A-8EA5-6CCCA548C912}" destId="{6932B1A3-850E-432B-A2BD-07F467247779}" srcOrd="3" destOrd="0" parTransId="{57B6AF89-959D-4795-8102-711D31F53D4F}" sibTransId="{B2D3DEB4-A677-4123-A7CD-46646D54579F}"/>
    <dgm:cxn modelId="{E60C2A19-8680-4F56-A3B1-07B0BB2EE5BA}" type="presParOf" srcId="{F8162F65-2C76-4D2D-BDAF-F9977E95643E}" destId="{92FD4F6E-24DA-4EC5-A2B2-3C653F16E34B}" srcOrd="0" destOrd="0" presId="urn:microsoft.com/office/officeart/2005/8/layout/process4"/>
    <dgm:cxn modelId="{7E8A167D-E54D-40B4-B25C-7524F6FEE899}" type="presParOf" srcId="{92FD4F6E-24DA-4EC5-A2B2-3C653F16E34B}" destId="{8AA67D90-FEA7-4713-AA7A-06148CB0F396}" srcOrd="0" destOrd="0" presId="urn:microsoft.com/office/officeart/2005/8/layout/process4"/>
    <dgm:cxn modelId="{652D47CA-AFA8-4BF0-A8BF-FBF406195EFE}" type="presParOf" srcId="{F8162F65-2C76-4D2D-BDAF-F9977E95643E}" destId="{37D4FBE1-31D2-4CCD-B4FF-756BD20DDDFA}" srcOrd="1" destOrd="0" presId="urn:microsoft.com/office/officeart/2005/8/layout/process4"/>
    <dgm:cxn modelId="{1272B190-53B1-44CA-A407-E819BCFFA4EE}" type="presParOf" srcId="{F8162F65-2C76-4D2D-BDAF-F9977E95643E}" destId="{13815130-97DA-4D0C-9326-C7D3CF9BBFEA}" srcOrd="2" destOrd="0" presId="urn:microsoft.com/office/officeart/2005/8/layout/process4"/>
    <dgm:cxn modelId="{C25D33DE-353C-4A5E-BDCF-96815D24F80A}" type="presParOf" srcId="{13815130-97DA-4D0C-9326-C7D3CF9BBFEA}" destId="{5ABFB6DF-E36B-482F-92C7-468A3D3108EB}" srcOrd="0" destOrd="0" presId="urn:microsoft.com/office/officeart/2005/8/layout/process4"/>
    <dgm:cxn modelId="{DE1614EE-41A8-4DAE-B5C4-142EAEAC861A}" type="presParOf" srcId="{F8162F65-2C76-4D2D-BDAF-F9977E95643E}" destId="{748ADAC4-CD54-474B-BF21-60E5280906A9}" srcOrd="3" destOrd="0" presId="urn:microsoft.com/office/officeart/2005/8/layout/process4"/>
    <dgm:cxn modelId="{6647FD73-B6D0-4CCA-A9C9-3C5909684878}" type="presParOf" srcId="{F8162F65-2C76-4D2D-BDAF-F9977E95643E}" destId="{CA76617E-8ACB-438B-AC51-00705B61ABA4}" srcOrd="4" destOrd="0" presId="urn:microsoft.com/office/officeart/2005/8/layout/process4"/>
    <dgm:cxn modelId="{D0C69B50-5572-4F6E-85AA-2117A10BD265}" type="presParOf" srcId="{CA76617E-8ACB-438B-AC51-00705B61ABA4}" destId="{711602FA-39BE-414F-AD5B-78BD1897AF13}" srcOrd="0" destOrd="0" presId="urn:microsoft.com/office/officeart/2005/8/layout/process4"/>
    <dgm:cxn modelId="{4DB73905-B2AA-4434-A643-9D705266B6FE}" type="presParOf" srcId="{F8162F65-2C76-4D2D-BDAF-F9977E95643E}" destId="{5A9ED710-E55D-4731-8EE2-C7A1D1C057AC}" srcOrd="5" destOrd="0" presId="urn:microsoft.com/office/officeart/2005/8/layout/process4"/>
    <dgm:cxn modelId="{3FF335EE-F493-4676-B0C5-F62701CF4768}" type="presParOf" srcId="{F8162F65-2C76-4D2D-BDAF-F9977E95643E}" destId="{E982BF38-A2EE-4989-B369-468F00C96AC3}" srcOrd="6" destOrd="0" presId="urn:microsoft.com/office/officeart/2005/8/layout/process4"/>
    <dgm:cxn modelId="{E7895F43-447D-4AC8-8A5E-F7551329C9C5}" type="presParOf" srcId="{E982BF38-A2EE-4989-B369-468F00C96AC3}" destId="{AC8BD454-6E51-413A-8C70-A568527AF9F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636127-1379-476D-A8F2-5C01BAD560FD}" type="doc">
      <dgm:prSet loTypeId="urn:microsoft.com/office/officeart/2005/8/layout/pyramid2" loCatId="list" qsTypeId="urn:microsoft.com/office/officeart/2005/8/quickstyle/simple1#4" qsCatId="simple" csTypeId="urn:microsoft.com/office/officeart/2005/8/colors/accent1_2#6" csCatId="accent1" phldr="1"/>
      <dgm:spPr/>
      <dgm:t>
        <a:bodyPr/>
        <a:lstStyle/>
        <a:p>
          <a:endParaRPr lang="es-ES"/>
        </a:p>
      </dgm:t>
    </dgm:pt>
    <dgm:pt modelId="{78433D03-842E-42D6-9411-E4A3A2A3D0FC}">
      <dgm:prSet/>
      <dgm:spPr>
        <a:solidFill>
          <a:srgbClr val="00A94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Espacio de los derechos sociales</a:t>
          </a:r>
          <a:endParaRPr lang="es-ES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1F0460C-B7D6-4209-BB99-E30FD11D7623}" type="parTrans" cxnId="{85B1495A-35A1-462C-ACCB-4F0883BCB592}">
      <dgm:prSet/>
      <dgm:spPr/>
      <dgm:t>
        <a:bodyPr/>
        <a:lstStyle/>
        <a:p>
          <a:endParaRPr lang="es-ES"/>
        </a:p>
      </dgm:t>
    </dgm:pt>
    <dgm:pt modelId="{56C7F247-239D-4E7E-AA0F-3784A524AF6B}" type="sibTrans" cxnId="{85B1495A-35A1-462C-ACCB-4F0883BCB592}">
      <dgm:prSet/>
      <dgm:spPr/>
      <dgm:t>
        <a:bodyPr/>
        <a:lstStyle/>
        <a:p>
          <a:endParaRPr lang="es-ES"/>
        </a:p>
      </dgm:t>
    </dgm:pt>
    <dgm:pt modelId="{FE46BD21-0E4E-4EFC-B0CE-E4C653DA85BD}">
      <dgm:prSet/>
      <dgm:spPr>
        <a:solidFill>
          <a:srgbClr val="00A94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Generación de indicadores principales</a:t>
          </a:r>
          <a:endParaRPr lang="es-ES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F6ABD4B-B8E3-4745-8111-DF233A702860}" type="parTrans" cxnId="{FA96B9A1-9F70-4516-ADF9-EB78BDA90487}">
      <dgm:prSet/>
      <dgm:spPr/>
      <dgm:t>
        <a:bodyPr/>
        <a:lstStyle/>
        <a:p>
          <a:endParaRPr lang="es-ES"/>
        </a:p>
      </dgm:t>
    </dgm:pt>
    <dgm:pt modelId="{166E9536-E686-45E0-94A0-40D74080F61A}" type="sibTrans" cxnId="{FA96B9A1-9F70-4516-ADF9-EB78BDA90487}">
      <dgm:prSet/>
      <dgm:spPr/>
      <dgm:t>
        <a:bodyPr/>
        <a:lstStyle/>
        <a:p>
          <a:endParaRPr lang="es-ES"/>
        </a:p>
      </dgm:t>
    </dgm:pt>
    <dgm:pt modelId="{14CAEB83-DDCC-4178-A436-C2894EB02BAF}">
      <dgm:prSet/>
      <dgm:spPr>
        <a:solidFill>
          <a:srgbClr val="00A94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Concentrado estadístico</a:t>
          </a:r>
          <a:endParaRPr lang="es-ES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AFEEBFE-D8F5-47DA-AFBE-8E64AC6EB7FF}" type="parTrans" cxnId="{2ED97FA0-1005-49CF-86F0-EF9C4A009380}">
      <dgm:prSet/>
      <dgm:spPr/>
      <dgm:t>
        <a:bodyPr/>
        <a:lstStyle/>
        <a:p>
          <a:endParaRPr lang="es-ES"/>
        </a:p>
      </dgm:t>
    </dgm:pt>
    <dgm:pt modelId="{447BC891-2CF4-4F6E-B508-CD7646664D0A}" type="sibTrans" cxnId="{2ED97FA0-1005-49CF-86F0-EF9C4A009380}">
      <dgm:prSet/>
      <dgm:spPr/>
      <dgm:t>
        <a:bodyPr/>
        <a:lstStyle/>
        <a:p>
          <a:endParaRPr lang="es-ES"/>
        </a:p>
      </dgm:t>
    </dgm:pt>
    <dgm:pt modelId="{EB8081E2-EE0B-4BC9-AFF6-D3122C818D6C}">
      <dgm:prSet/>
      <dgm:spPr>
        <a:solidFill>
          <a:srgbClr val="00A94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Espacio del bienestar económico </a:t>
          </a:r>
          <a:endParaRPr lang="es-ES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FC1FB04-F3B0-458A-B56F-DB8D4BFF403C}" type="parTrans" cxnId="{0A535378-C9E5-4523-9947-CECF7C746FBC}">
      <dgm:prSet/>
      <dgm:spPr/>
      <dgm:t>
        <a:bodyPr/>
        <a:lstStyle/>
        <a:p>
          <a:endParaRPr lang="en-US"/>
        </a:p>
      </dgm:t>
    </dgm:pt>
    <dgm:pt modelId="{DFB8D1F4-FEE7-45EC-8234-410E78C2A22C}" type="sibTrans" cxnId="{0A535378-C9E5-4523-9947-CECF7C746FBC}">
      <dgm:prSet/>
      <dgm:spPr/>
      <dgm:t>
        <a:bodyPr/>
        <a:lstStyle/>
        <a:p>
          <a:endParaRPr lang="en-US"/>
        </a:p>
      </dgm:t>
    </dgm:pt>
    <dgm:pt modelId="{69B0712D-C6B0-4627-BDFA-DA38588E4284}" type="pres">
      <dgm:prSet presAssocID="{18636127-1379-476D-A8F2-5C01BAD560F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D6962EC0-065B-4475-A526-F6E69A7C0979}" type="pres">
      <dgm:prSet presAssocID="{18636127-1379-476D-A8F2-5C01BAD560FD}" presName="pyramid" presStyleLbl="node1" presStyleIdx="0" presStyleCnt="1" custLinFactNeighborX="57167" custLinFactNeighborY="-497"/>
      <dgm:spPr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S"/>
        </a:p>
      </dgm:t>
    </dgm:pt>
    <dgm:pt modelId="{329D4101-1ECB-4A93-9485-197852DE95D4}" type="pres">
      <dgm:prSet presAssocID="{18636127-1379-476D-A8F2-5C01BAD560FD}" presName="theList" presStyleCnt="0"/>
      <dgm:spPr/>
    </dgm:pt>
    <dgm:pt modelId="{1E7FF6D2-B0AA-4353-835B-83F5C1195EBA}" type="pres">
      <dgm:prSet presAssocID="{78433D03-842E-42D6-9411-E4A3A2A3D0FC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A6B097-C65B-4AAD-8017-B5B087DBB87F}" type="pres">
      <dgm:prSet presAssocID="{78433D03-842E-42D6-9411-E4A3A2A3D0FC}" presName="aSpace" presStyleCnt="0"/>
      <dgm:spPr/>
    </dgm:pt>
    <dgm:pt modelId="{FB95F5AC-DD5B-4611-A910-5E697AC1A5BE}" type="pres">
      <dgm:prSet presAssocID="{EB8081E2-EE0B-4BC9-AFF6-D3122C818D6C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B7FFC-2C8F-4DF6-A4B3-64927343394A}" type="pres">
      <dgm:prSet presAssocID="{EB8081E2-EE0B-4BC9-AFF6-D3122C818D6C}" presName="aSpace" presStyleCnt="0"/>
      <dgm:spPr/>
    </dgm:pt>
    <dgm:pt modelId="{851F2799-25C1-4799-B456-82D876CAB39E}" type="pres">
      <dgm:prSet presAssocID="{FE46BD21-0E4E-4EFC-B0CE-E4C653DA85BD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D2CE65-1D20-4104-BDC0-FF86CB088A7D}" type="pres">
      <dgm:prSet presAssocID="{FE46BD21-0E4E-4EFC-B0CE-E4C653DA85BD}" presName="aSpace" presStyleCnt="0"/>
      <dgm:spPr/>
    </dgm:pt>
    <dgm:pt modelId="{ED71C74A-6015-4FAB-9C14-219012B8D36D}" type="pres">
      <dgm:prSet presAssocID="{14CAEB83-DDCC-4178-A436-C2894EB02BAF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61D4D0-BFAD-49AE-A04F-F6F489BA2413}" type="pres">
      <dgm:prSet presAssocID="{14CAEB83-DDCC-4178-A436-C2894EB02BAF}" presName="aSpace" presStyleCnt="0"/>
      <dgm:spPr/>
    </dgm:pt>
  </dgm:ptLst>
  <dgm:cxnLst>
    <dgm:cxn modelId="{430BECC1-E3A6-4BD9-8A12-503363134CE7}" type="presOf" srcId="{78433D03-842E-42D6-9411-E4A3A2A3D0FC}" destId="{1E7FF6D2-B0AA-4353-835B-83F5C1195EBA}" srcOrd="0" destOrd="0" presId="urn:microsoft.com/office/officeart/2005/8/layout/pyramid2"/>
    <dgm:cxn modelId="{98403E6A-14E5-4C85-807F-F8518A2A8E4D}" type="presOf" srcId="{EB8081E2-EE0B-4BC9-AFF6-D3122C818D6C}" destId="{FB95F5AC-DD5B-4611-A910-5E697AC1A5BE}" srcOrd="0" destOrd="0" presId="urn:microsoft.com/office/officeart/2005/8/layout/pyramid2"/>
    <dgm:cxn modelId="{0A535378-C9E5-4523-9947-CECF7C746FBC}" srcId="{18636127-1379-476D-A8F2-5C01BAD560FD}" destId="{EB8081E2-EE0B-4BC9-AFF6-D3122C818D6C}" srcOrd="1" destOrd="0" parTransId="{CFC1FB04-F3B0-458A-B56F-DB8D4BFF403C}" sibTransId="{DFB8D1F4-FEE7-45EC-8234-410E78C2A22C}"/>
    <dgm:cxn modelId="{FA96B9A1-9F70-4516-ADF9-EB78BDA90487}" srcId="{18636127-1379-476D-A8F2-5C01BAD560FD}" destId="{FE46BD21-0E4E-4EFC-B0CE-E4C653DA85BD}" srcOrd="2" destOrd="0" parTransId="{BF6ABD4B-B8E3-4745-8111-DF233A702860}" sibTransId="{166E9536-E686-45E0-94A0-40D74080F61A}"/>
    <dgm:cxn modelId="{5B6AB4DD-9EB0-448C-A1A1-1A4E087C5945}" type="presOf" srcId="{FE46BD21-0E4E-4EFC-B0CE-E4C653DA85BD}" destId="{851F2799-25C1-4799-B456-82D876CAB39E}" srcOrd="0" destOrd="0" presId="urn:microsoft.com/office/officeart/2005/8/layout/pyramid2"/>
    <dgm:cxn modelId="{2ED97FA0-1005-49CF-86F0-EF9C4A009380}" srcId="{18636127-1379-476D-A8F2-5C01BAD560FD}" destId="{14CAEB83-DDCC-4178-A436-C2894EB02BAF}" srcOrd="3" destOrd="0" parTransId="{6AFEEBFE-D8F5-47DA-AFBE-8E64AC6EB7FF}" sibTransId="{447BC891-2CF4-4F6E-B508-CD7646664D0A}"/>
    <dgm:cxn modelId="{6E086506-C7BA-4F72-8A9F-EE0167D2073A}" type="presOf" srcId="{18636127-1379-476D-A8F2-5C01BAD560FD}" destId="{69B0712D-C6B0-4627-BDFA-DA38588E4284}" srcOrd="0" destOrd="0" presId="urn:microsoft.com/office/officeart/2005/8/layout/pyramid2"/>
    <dgm:cxn modelId="{85B1495A-35A1-462C-ACCB-4F0883BCB592}" srcId="{18636127-1379-476D-A8F2-5C01BAD560FD}" destId="{78433D03-842E-42D6-9411-E4A3A2A3D0FC}" srcOrd="0" destOrd="0" parTransId="{81F0460C-B7D6-4209-BB99-E30FD11D7623}" sibTransId="{56C7F247-239D-4E7E-AA0F-3784A524AF6B}"/>
    <dgm:cxn modelId="{FE17985A-5D93-4DA4-8E8C-62E8EF88AC59}" type="presOf" srcId="{14CAEB83-DDCC-4178-A436-C2894EB02BAF}" destId="{ED71C74A-6015-4FAB-9C14-219012B8D36D}" srcOrd="0" destOrd="0" presId="urn:microsoft.com/office/officeart/2005/8/layout/pyramid2"/>
    <dgm:cxn modelId="{C486523D-6EA7-42CF-B053-91DE7898587C}" type="presParOf" srcId="{69B0712D-C6B0-4627-BDFA-DA38588E4284}" destId="{D6962EC0-065B-4475-A526-F6E69A7C0979}" srcOrd="0" destOrd="0" presId="urn:microsoft.com/office/officeart/2005/8/layout/pyramid2"/>
    <dgm:cxn modelId="{CA544CDC-97D7-4D27-B7CA-AE942D908138}" type="presParOf" srcId="{69B0712D-C6B0-4627-BDFA-DA38588E4284}" destId="{329D4101-1ECB-4A93-9485-197852DE95D4}" srcOrd="1" destOrd="0" presId="urn:microsoft.com/office/officeart/2005/8/layout/pyramid2"/>
    <dgm:cxn modelId="{D6AE5F16-C7BA-41A0-AD17-4AE9E4AFE8CE}" type="presParOf" srcId="{329D4101-1ECB-4A93-9485-197852DE95D4}" destId="{1E7FF6D2-B0AA-4353-835B-83F5C1195EBA}" srcOrd="0" destOrd="0" presId="urn:microsoft.com/office/officeart/2005/8/layout/pyramid2"/>
    <dgm:cxn modelId="{4D65696A-0F51-49CA-8DCD-198C60332FE2}" type="presParOf" srcId="{329D4101-1ECB-4A93-9485-197852DE95D4}" destId="{DAA6B097-C65B-4AAD-8017-B5B087DBB87F}" srcOrd="1" destOrd="0" presId="urn:microsoft.com/office/officeart/2005/8/layout/pyramid2"/>
    <dgm:cxn modelId="{FA393849-50DB-4AFD-B4D2-991998FED245}" type="presParOf" srcId="{329D4101-1ECB-4A93-9485-197852DE95D4}" destId="{FB95F5AC-DD5B-4611-A910-5E697AC1A5BE}" srcOrd="2" destOrd="0" presId="urn:microsoft.com/office/officeart/2005/8/layout/pyramid2"/>
    <dgm:cxn modelId="{7D39DF7E-8F34-4C52-9280-22F214744790}" type="presParOf" srcId="{329D4101-1ECB-4A93-9485-197852DE95D4}" destId="{A33B7FFC-2C8F-4DF6-A4B3-64927343394A}" srcOrd="3" destOrd="0" presId="urn:microsoft.com/office/officeart/2005/8/layout/pyramid2"/>
    <dgm:cxn modelId="{50B4F541-7043-4D39-A3CE-F779D3D139D6}" type="presParOf" srcId="{329D4101-1ECB-4A93-9485-197852DE95D4}" destId="{851F2799-25C1-4799-B456-82D876CAB39E}" srcOrd="4" destOrd="0" presId="urn:microsoft.com/office/officeart/2005/8/layout/pyramid2"/>
    <dgm:cxn modelId="{569541BA-B865-4E9D-AE5C-43955724CBC5}" type="presParOf" srcId="{329D4101-1ECB-4A93-9485-197852DE95D4}" destId="{AFD2CE65-1D20-4104-BDC0-FF86CB088A7D}" srcOrd="5" destOrd="0" presId="urn:microsoft.com/office/officeart/2005/8/layout/pyramid2"/>
    <dgm:cxn modelId="{177E40FC-1442-4154-B511-2BF1F709F607}" type="presParOf" srcId="{329D4101-1ECB-4A93-9485-197852DE95D4}" destId="{ED71C74A-6015-4FAB-9C14-219012B8D36D}" srcOrd="6" destOrd="0" presId="urn:microsoft.com/office/officeart/2005/8/layout/pyramid2"/>
    <dgm:cxn modelId="{9234819A-1DE9-4986-A262-E8EB08D6A46E}" type="presParOf" srcId="{329D4101-1ECB-4A93-9485-197852DE95D4}" destId="{CD61D4D0-BFAD-49AE-A04F-F6F489BA241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CAB009-DA05-4449-AC7A-2BB608100C4F}" type="doc">
      <dgm:prSet loTypeId="urn:microsoft.com/office/officeart/2005/8/layout/balance1" loCatId="relationship" qsTypeId="urn:microsoft.com/office/officeart/2005/8/quickstyle/simple1#5" qsCatId="simple" csTypeId="urn:microsoft.com/office/officeart/2005/8/colors/accent1_2#7" csCatId="accent1" phldr="1"/>
      <dgm:spPr/>
      <dgm:t>
        <a:bodyPr/>
        <a:lstStyle/>
        <a:p>
          <a:endParaRPr lang="en-US"/>
        </a:p>
      </dgm:t>
    </dgm:pt>
    <dgm:pt modelId="{FC3D8129-E3D2-4B2C-8D2B-D886ABD9752F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pPr rtl="0"/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Bases </a:t>
          </a:r>
        </a:p>
        <a:p>
          <a:pPr rtl="0"/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(.dbf)</a:t>
          </a:r>
          <a:endParaRPr lang="en-US" sz="1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FF264CC-5175-4D2F-BA91-A05D5F16C3A0}" type="parTrans" cxnId="{8DFFA40B-7FF3-46BA-B5C9-76326638AE61}">
      <dgm:prSet/>
      <dgm:spPr/>
      <dgm:t>
        <a:bodyPr/>
        <a:lstStyle/>
        <a:p>
          <a:endParaRPr lang="en-US"/>
        </a:p>
      </dgm:t>
    </dgm:pt>
    <dgm:pt modelId="{3ECAED9B-A899-4F87-BD0D-692D52BB964F}" type="sibTrans" cxnId="{8DFFA40B-7FF3-46BA-B5C9-76326638AE61}">
      <dgm:prSet/>
      <dgm:spPr/>
      <dgm:t>
        <a:bodyPr/>
        <a:lstStyle/>
        <a:p>
          <a:endParaRPr lang="en-US"/>
        </a:p>
      </dgm:t>
    </dgm:pt>
    <dgm:pt modelId="{C65E34B5-C64F-4BF3-B3B9-03CDCE3E901B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s-MX" sz="1600" dirty="0" smtClean="0">
              <a:latin typeface="Arial" pitchFamily="34" charset="0"/>
              <a:cs typeface="Arial" pitchFamily="34" charset="0"/>
            </a:rPr>
            <a:t>Comando para obtener </a:t>
          </a:r>
          <a:r>
            <a:rPr lang="es-MX" sz="1600" dirty="0" err="1" smtClean="0">
              <a:latin typeface="Arial" pitchFamily="34" charset="0"/>
              <a:cs typeface="Arial" pitchFamily="34" charset="0"/>
            </a:rPr>
            <a:t>Gini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A06A1975-9B7C-485D-BA0C-C2F4596AD0D1}" type="parTrans" cxnId="{AE7C5DC5-D237-4254-93BA-B1E43CEC8DF3}">
      <dgm:prSet/>
      <dgm:spPr/>
      <dgm:t>
        <a:bodyPr/>
        <a:lstStyle/>
        <a:p>
          <a:endParaRPr lang="en-US"/>
        </a:p>
      </dgm:t>
    </dgm:pt>
    <dgm:pt modelId="{522CDADA-5493-4CC0-B527-12C400C7BE9E}" type="sibTrans" cxnId="{AE7C5DC5-D237-4254-93BA-B1E43CEC8DF3}">
      <dgm:prSet/>
      <dgm:spPr/>
      <dgm:t>
        <a:bodyPr/>
        <a:lstStyle/>
        <a:p>
          <a:endParaRPr lang="en-US"/>
        </a:p>
      </dgm:t>
    </dgm:pt>
    <dgm:pt modelId="{8181941D-342A-4364-A0E9-2D89D696C311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s-MX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Direccionar</a:t>
          </a:r>
        </a:p>
        <a:p>
          <a:r>
            <a:rPr lang="es-MX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</a:t>
          </a:r>
          <a:r>
            <a:rPr lang="es-MX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Globals</a:t>
          </a:r>
          <a:r>
            <a:rPr lang="es-MX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en-US" sz="1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8F8BD5D-4C21-4936-9C20-7056719D504B}" type="parTrans" cxnId="{5AF4A211-C21D-4C4A-81D5-B799F9853359}">
      <dgm:prSet/>
      <dgm:spPr/>
      <dgm:t>
        <a:bodyPr/>
        <a:lstStyle/>
        <a:p>
          <a:endParaRPr lang="en-US"/>
        </a:p>
      </dgm:t>
    </dgm:pt>
    <dgm:pt modelId="{5564632A-C6DF-4BF3-9C81-3117E6F13F04}" type="sibTrans" cxnId="{5AF4A211-C21D-4C4A-81D5-B799F9853359}">
      <dgm:prSet/>
      <dgm:spPr/>
      <dgm:t>
        <a:bodyPr/>
        <a:lstStyle/>
        <a:p>
          <a:endParaRPr lang="en-US"/>
        </a:p>
      </dgm:t>
    </dgm:pt>
    <dgm:pt modelId="{AB35B262-1487-472A-B445-642B627B41F1}">
      <dgm:prSet custT="1"/>
      <dgm:spPr>
        <a:solidFill>
          <a:srgbClr val="00B050"/>
        </a:solidFill>
      </dgm:spPr>
      <dgm:t>
        <a:bodyPr/>
        <a:lstStyle/>
        <a:p>
          <a:r>
            <a:rPr lang="es-MX" sz="1600" dirty="0" smtClean="0">
              <a:latin typeface="Arial" pitchFamily="34" charset="0"/>
              <a:cs typeface="Arial" pitchFamily="34" charset="0"/>
            </a:rPr>
            <a:t>Tratamiento de datos faltantes </a:t>
          </a:r>
        </a:p>
      </dgm:t>
    </dgm:pt>
    <dgm:pt modelId="{F949FAF5-2303-4263-B559-F665A338CBFB}" type="parTrans" cxnId="{9558391B-D099-43F9-9967-F2A9FF895114}">
      <dgm:prSet/>
      <dgm:spPr/>
      <dgm:t>
        <a:bodyPr/>
        <a:lstStyle/>
        <a:p>
          <a:endParaRPr lang="en-US"/>
        </a:p>
      </dgm:t>
    </dgm:pt>
    <dgm:pt modelId="{FD38B63D-8D05-4C6A-B70D-5AAEB33054BE}" type="sibTrans" cxnId="{9558391B-D099-43F9-9967-F2A9FF895114}">
      <dgm:prSet/>
      <dgm:spPr/>
      <dgm:t>
        <a:bodyPr/>
        <a:lstStyle/>
        <a:p>
          <a:endParaRPr lang="en-US"/>
        </a:p>
      </dgm:t>
    </dgm:pt>
    <dgm:pt modelId="{AF216B40-3BB4-40C8-B99E-96FC170EE316}">
      <dgm:prSet custT="1"/>
      <dgm:spPr>
        <a:solidFill>
          <a:srgbClr val="00B050"/>
        </a:solidFill>
      </dgm:spPr>
      <dgm:t>
        <a:bodyPr/>
        <a:lstStyle/>
        <a:p>
          <a:r>
            <a:rPr lang="es-MX" sz="1600" dirty="0" smtClean="0">
              <a:latin typeface="Arial" pitchFamily="34" charset="0"/>
              <a:cs typeface="Arial" pitchFamily="34" charset="0"/>
            </a:rPr>
            <a:t>Tiempo de procesamiento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38945701-F684-4F1F-A4ED-6FFB67A7A601}" type="parTrans" cxnId="{5AFCC708-ECA4-49D7-8D35-2278DE69F2B8}">
      <dgm:prSet/>
      <dgm:spPr/>
      <dgm:t>
        <a:bodyPr/>
        <a:lstStyle/>
        <a:p>
          <a:endParaRPr lang="en-US"/>
        </a:p>
      </dgm:t>
    </dgm:pt>
    <dgm:pt modelId="{BD9C61C3-52F6-48A4-906B-EC2EBF60904D}" type="sibTrans" cxnId="{5AFCC708-ECA4-49D7-8D35-2278DE69F2B8}">
      <dgm:prSet/>
      <dgm:spPr/>
      <dgm:t>
        <a:bodyPr/>
        <a:lstStyle/>
        <a:p>
          <a:endParaRPr lang="en-US"/>
        </a:p>
      </dgm:t>
    </dgm:pt>
    <dgm:pt modelId="{EEFE0FFD-C770-445F-A4DB-CF615BFF9FCE}">
      <dgm:prSet custT="1"/>
      <dgm:spPr>
        <a:solidFill>
          <a:srgbClr val="00B050"/>
        </a:solidFill>
      </dgm:spPr>
      <dgm:t>
        <a:bodyPr/>
        <a:lstStyle/>
        <a:p>
          <a:r>
            <a:rPr lang="es-MX" sz="1600" dirty="0" smtClean="0">
              <a:latin typeface="Arial" pitchFamily="34" charset="0"/>
              <a:cs typeface="Arial" pitchFamily="34" charset="0"/>
            </a:rPr>
            <a:t>Número de líneas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707B8F3E-838F-49DC-AF5B-7E7DD525B1D6}" type="parTrans" cxnId="{94E5A0DC-255B-45AA-A307-32C9B556367E}">
      <dgm:prSet/>
      <dgm:spPr/>
      <dgm:t>
        <a:bodyPr/>
        <a:lstStyle/>
        <a:p>
          <a:endParaRPr lang="en-US"/>
        </a:p>
      </dgm:t>
    </dgm:pt>
    <dgm:pt modelId="{443229D1-A8FE-49A2-9BB3-80D3C5926DC7}" type="sibTrans" cxnId="{94E5A0DC-255B-45AA-A307-32C9B556367E}">
      <dgm:prSet/>
      <dgm:spPr/>
      <dgm:t>
        <a:bodyPr/>
        <a:lstStyle/>
        <a:p>
          <a:endParaRPr lang="en-US"/>
        </a:p>
      </dgm:t>
    </dgm:pt>
    <dgm:pt modelId="{43C4C870-1445-496F-B9B2-CF157CBE1095}">
      <dgm:prSet custT="1"/>
      <dgm:spPr>
        <a:solidFill>
          <a:srgbClr val="00B050"/>
        </a:solidFill>
      </dgm:spPr>
      <dgm:t>
        <a:bodyPr/>
        <a:lstStyle/>
        <a:p>
          <a:r>
            <a:rPr lang="es-MX" sz="1600" dirty="0" smtClean="0">
              <a:latin typeface="Arial" pitchFamily="34" charset="0"/>
              <a:cs typeface="Arial" pitchFamily="34" charset="0"/>
            </a:rPr>
            <a:t>Formato de presentación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521BA95D-568C-4091-B1C7-43CD6E7A4E26}" type="parTrans" cxnId="{9D8E7780-C489-475F-815E-16BE814D3A43}">
      <dgm:prSet/>
      <dgm:spPr/>
      <dgm:t>
        <a:bodyPr/>
        <a:lstStyle/>
        <a:p>
          <a:endParaRPr lang="en-US"/>
        </a:p>
      </dgm:t>
    </dgm:pt>
    <dgm:pt modelId="{56B95493-1D8C-4057-8B90-EBE6AC18BFBE}" type="sibTrans" cxnId="{9D8E7780-C489-475F-815E-16BE814D3A43}">
      <dgm:prSet/>
      <dgm:spPr/>
      <dgm:t>
        <a:bodyPr/>
        <a:lstStyle/>
        <a:p>
          <a:endParaRPr lang="en-US"/>
        </a:p>
      </dgm:t>
    </dgm:pt>
    <dgm:pt modelId="{F7DDD52B-E170-4E2A-9E07-B122B1F540E2}">
      <dgm:prSet custT="1"/>
      <dgm:spPr>
        <a:solidFill>
          <a:srgbClr val="00B050"/>
        </a:solidFill>
      </dgm:spPr>
      <dgm:t>
        <a:bodyPr/>
        <a:lstStyle/>
        <a:p>
          <a:r>
            <a:rPr lang="es-MX" sz="1600" dirty="0" smtClean="0">
              <a:latin typeface="Arial" pitchFamily="34" charset="0"/>
              <a:cs typeface="Arial" pitchFamily="34" charset="0"/>
            </a:rPr>
            <a:t>Memoria</a:t>
          </a:r>
        </a:p>
        <a:p>
          <a:r>
            <a:rPr lang="es-MX" sz="1600" dirty="0" smtClean="0">
              <a:latin typeface="Arial" pitchFamily="34" charset="0"/>
              <a:cs typeface="Arial" pitchFamily="34" charset="0"/>
            </a:rPr>
            <a:t>(RAM)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1B076C73-908D-49F7-9E35-CEC7EC7BB53E}" type="sibTrans" cxnId="{44A3B732-6D55-4B9A-8D6C-019D02EE3E48}">
      <dgm:prSet/>
      <dgm:spPr/>
      <dgm:t>
        <a:bodyPr/>
        <a:lstStyle/>
        <a:p>
          <a:endParaRPr lang="en-US"/>
        </a:p>
      </dgm:t>
    </dgm:pt>
    <dgm:pt modelId="{974CC10B-324C-40AD-93AD-DDF175D5355F}" type="parTrans" cxnId="{44A3B732-6D55-4B9A-8D6C-019D02EE3E48}">
      <dgm:prSet/>
      <dgm:spPr/>
      <dgm:t>
        <a:bodyPr/>
        <a:lstStyle/>
        <a:p>
          <a:endParaRPr lang="en-US"/>
        </a:p>
      </dgm:t>
    </dgm:pt>
    <dgm:pt modelId="{C89EAD99-1729-483C-BF48-7956B0D2E8CF}" type="pres">
      <dgm:prSet presAssocID="{43CAB009-DA05-4449-AC7A-2BB608100C4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36003B-C632-473E-8CB1-B486DDFAF794}" type="pres">
      <dgm:prSet presAssocID="{43CAB009-DA05-4449-AC7A-2BB608100C4F}" presName="dummyMaxCanvas" presStyleCnt="0"/>
      <dgm:spPr/>
    </dgm:pt>
    <dgm:pt modelId="{A55C31EE-3A79-4C79-8CE5-F33E91AFE3B8}" type="pres">
      <dgm:prSet presAssocID="{43CAB009-DA05-4449-AC7A-2BB608100C4F}" presName="parentComposite" presStyleCnt="0"/>
      <dgm:spPr/>
    </dgm:pt>
    <dgm:pt modelId="{EF37E3AA-F3F1-4F0E-98E9-C8A85B17D08D}" type="pres">
      <dgm:prSet presAssocID="{43CAB009-DA05-4449-AC7A-2BB608100C4F}" presName="parent1" presStyleLbl="alignAccFollowNode1" presStyleIdx="0" presStyleCnt="4" custAng="0" custScaleX="100878" custScaleY="86679" custLinFactNeighborX="1834" custLinFactNeighborY="9193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1D1D1DE-679F-41B6-B96D-A602E8EE1889}" type="pres">
      <dgm:prSet presAssocID="{43CAB009-DA05-4449-AC7A-2BB608100C4F}" presName="parent2" presStyleLbl="alignAccFollowNode1" presStyleIdx="1" presStyleCnt="4" custAng="0" custScaleY="82935" custLinFactNeighborX="2452" custLinFactNeighborY="-4415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03C954E5-8DB2-47D3-A290-3B74612870FE}" type="pres">
      <dgm:prSet presAssocID="{43CAB009-DA05-4449-AC7A-2BB608100C4F}" presName="childrenComposite" presStyleCnt="0"/>
      <dgm:spPr/>
    </dgm:pt>
    <dgm:pt modelId="{32618DFF-7D35-41D7-BB52-A31E9AE5A0A2}" type="pres">
      <dgm:prSet presAssocID="{43CAB009-DA05-4449-AC7A-2BB608100C4F}" presName="dummyMaxCanvas_ChildArea" presStyleCnt="0"/>
      <dgm:spPr/>
    </dgm:pt>
    <dgm:pt modelId="{2A38B6B3-4F4D-47A3-9B0F-68E4D2E5B657}" type="pres">
      <dgm:prSet presAssocID="{43CAB009-DA05-4449-AC7A-2BB608100C4F}" presName="fulcrum" presStyleLbl="alignAccFollowNode1" presStyleIdx="2" presStyleCnt="4" custScaleX="145696" custScaleY="110237"/>
      <dgm:spPr>
        <a:solidFill>
          <a:schemeClr val="bg1">
            <a:lumMod val="65000"/>
            <a:alpha val="90000"/>
          </a:schemeClr>
        </a:solidFill>
      </dgm:spPr>
    </dgm:pt>
    <dgm:pt modelId="{6D01BBD8-CC40-45F9-BE9F-5F69CE45D53C}" type="pres">
      <dgm:prSet presAssocID="{43CAB009-DA05-4449-AC7A-2BB608100C4F}" presName="balance_33" presStyleLbl="alignAccFollowNode1" presStyleIdx="3" presStyleCnt="4">
        <dgm:presLayoutVars>
          <dgm:bulletEnabled val="1"/>
        </dgm:presLayoutVars>
      </dgm:prSet>
      <dgm:spPr>
        <a:solidFill>
          <a:schemeClr val="bg1">
            <a:lumMod val="65000"/>
            <a:alpha val="90000"/>
          </a:schemeClr>
        </a:solidFill>
      </dgm:spPr>
    </dgm:pt>
    <dgm:pt modelId="{D692D507-FC67-4E6B-A903-2752275D83B3}" type="pres">
      <dgm:prSet presAssocID="{43CAB009-DA05-4449-AC7A-2BB608100C4F}" presName="right_33_1" presStyleLbl="node1" presStyleIdx="0" presStyleCnt="6" custLinFactNeighborY="-9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6E512-A806-4CB0-9D66-88D4E88E2844}" type="pres">
      <dgm:prSet presAssocID="{43CAB009-DA05-4449-AC7A-2BB608100C4F}" presName="right_33_2" presStyleLbl="node1" presStyleIdx="1" presStyleCnt="6" custLinFactNeighborY="-18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B224E-997F-4486-8D9B-13FC951FA8D1}" type="pres">
      <dgm:prSet presAssocID="{43CAB009-DA05-4449-AC7A-2BB608100C4F}" presName="right_33_3" presStyleLbl="node1" presStyleIdx="2" presStyleCnt="6" custLinFactNeighborY="-24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BBEC5-4494-439B-903B-43769007D453}" type="pres">
      <dgm:prSet presAssocID="{43CAB009-DA05-4449-AC7A-2BB608100C4F}" presName="left_33_1" presStyleLbl="node1" presStyleIdx="3" presStyleCnt="6" custLinFactY="-2614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3021E-C1D0-482E-961E-D3853BB72876}" type="pres">
      <dgm:prSet presAssocID="{43CAB009-DA05-4449-AC7A-2BB608100C4F}" presName="left_33_2" presStyleLbl="node1" presStyleIdx="4" presStyleCnt="6" custLinFactNeighborX="1226" custLinFactNeighborY="9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DC3C1-8246-4D07-810A-2018D2BCCCCD}" type="pres">
      <dgm:prSet presAssocID="{43CAB009-DA05-4449-AC7A-2BB608100C4F}" presName="left_33_3" presStyleLbl="node1" presStyleIdx="5" presStyleCnt="6" custLinFactY="-47167" custLinFactNeighborX="36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F4A211-C21D-4C4A-81D5-B799F9853359}" srcId="{43CAB009-DA05-4449-AC7A-2BB608100C4F}" destId="{8181941D-342A-4364-A0E9-2D89D696C311}" srcOrd="1" destOrd="0" parTransId="{78F8BD5D-4C21-4936-9C20-7056719D504B}" sibTransId="{5564632A-C6DF-4BF3-9C81-3117E6F13F04}"/>
    <dgm:cxn modelId="{95481DB3-7C38-40AB-926F-326B41BAE891}" type="presOf" srcId="{43C4C870-1445-496F-B9B2-CF157CBE1095}" destId="{AE23021E-C1D0-482E-961E-D3853BB72876}" srcOrd="0" destOrd="0" presId="urn:microsoft.com/office/officeart/2005/8/layout/balance1"/>
    <dgm:cxn modelId="{8DFFA40B-7FF3-46BA-B5C9-76326638AE61}" srcId="{43CAB009-DA05-4449-AC7A-2BB608100C4F}" destId="{FC3D8129-E3D2-4B2C-8D2B-D886ABD9752F}" srcOrd="0" destOrd="0" parTransId="{FFF264CC-5175-4D2F-BA91-A05D5F16C3A0}" sibTransId="{3ECAED9B-A899-4F87-BD0D-692D52BB964F}"/>
    <dgm:cxn modelId="{D2F7191F-A68A-4AD3-995F-D5C182409F67}" type="presOf" srcId="{EEFE0FFD-C770-445F-A4DB-CF615BFF9FCE}" destId="{D692D507-FC67-4E6B-A903-2752275D83B3}" srcOrd="0" destOrd="0" presId="urn:microsoft.com/office/officeart/2005/8/layout/balance1"/>
    <dgm:cxn modelId="{DFBA1D8F-7247-465F-8AA7-4107099DA34E}" type="presOf" srcId="{AF216B40-3BB4-40C8-B99E-96FC170EE316}" destId="{B366E512-A806-4CB0-9D66-88D4E88E2844}" srcOrd="0" destOrd="0" presId="urn:microsoft.com/office/officeart/2005/8/layout/balance1"/>
    <dgm:cxn modelId="{9558391B-D099-43F9-9967-F2A9FF895114}" srcId="{FC3D8129-E3D2-4B2C-8D2B-D886ABD9752F}" destId="{AB35B262-1487-472A-B445-642B627B41F1}" srcOrd="0" destOrd="0" parTransId="{F949FAF5-2303-4263-B559-F665A338CBFB}" sibTransId="{FD38B63D-8D05-4C6A-B70D-5AAEB33054BE}"/>
    <dgm:cxn modelId="{B4ABB712-4419-4783-9B25-917B0338A25B}" type="presOf" srcId="{8181941D-342A-4364-A0E9-2D89D696C311}" destId="{41D1D1DE-679F-41B6-B96D-A602E8EE1889}" srcOrd="0" destOrd="0" presId="urn:microsoft.com/office/officeart/2005/8/layout/balance1"/>
    <dgm:cxn modelId="{81D28326-F348-4AD8-A2BB-D71E250DD176}" type="presOf" srcId="{43CAB009-DA05-4449-AC7A-2BB608100C4F}" destId="{C89EAD99-1729-483C-BF48-7956B0D2E8CF}" srcOrd="0" destOrd="0" presId="urn:microsoft.com/office/officeart/2005/8/layout/balance1"/>
    <dgm:cxn modelId="{5AFCC708-ECA4-49D7-8D35-2278DE69F2B8}" srcId="{8181941D-342A-4364-A0E9-2D89D696C311}" destId="{AF216B40-3BB4-40C8-B99E-96FC170EE316}" srcOrd="1" destOrd="0" parTransId="{38945701-F684-4F1F-A4ED-6FFB67A7A601}" sibTransId="{BD9C61C3-52F6-48A4-906B-EC2EBF60904D}"/>
    <dgm:cxn modelId="{541BA6E4-EECA-44DA-88C7-7CEB3BF26753}" type="presOf" srcId="{AB35B262-1487-472A-B445-642B627B41F1}" destId="{98EBBEC5-4494-439B-903B-43769007D453}" srcOrd="0" destOrd="0" presId="urn:microsoft.com/office/officeart/2005/8/layout/balance1"/>
    <dgm:cxn modelId="{94E5A0DC-255B-45AA-A307-32C9B556367E}" srcId="{8181941D-342A-4364-A0E9-2D89D696C311}" destId="{EEFE0FFD-C770-445F-A4DB-CF615BFF9FCE}" srcOrd="0" destOrd="0" parTransId="{707B8F3E-838F-49DC-AF5B-7E7DD525B1D6}" sibTransId="{443229D1-A8FE-49A2-9BB3-80D3C5926DC7}"/>
    <dgm:cxn modelId="{2B62C5F2-C97E-4807-893F-3A503D25C535}" type="presOf" srcId="{F7DDD52B-E170-4E2A-9E07-B122B1F540E2}" destId="{ACBDC3C1-8246-4D07-810A-2018D2BCCCCD}" srcOrd="0" destOrd="0" presId="urn:microsoft.com/office/officeart/2005/8/layout/balance1"/>
    <dgm:cxn modelId="{9D8E7780-C489-475F-815E-16BE814D3A43}" srcId="{FC3D8129-E3D2-4B2C-8D2B-D886ABD9752F}" destId="{43C4C870-1445-496F-B9B2-CF157CBE1095}" srcOrd="1" destOrd="0" parTransId="{521BA95D-568C-4091-B1C7-43CD6E7A4E26}" sibTransId="{56B95493-1D8C-4057-8B90-EBE6AC18BFBE}"/>
    <dgm:cxn modelId="{AE7C5DC5-D237-4254-93BA-B1E43CEC8DF3}" srcId="{8181941D-342A-4364-A0E9-2D89D696C311}" destId="{C65E34B5-C64F-4BF3-B3B9-03CDCE3E901B}" srcOrd="2" destOrd="0" parTransId="{A06A1975-9B7C-485D-BA0C-C2F4596AD0D1}" sibTransId="{522CDADA-5493-4CC0-B527-12C400C7BE9E}"/>
    <dgm:cxn modelId="{F8544B76-4D22-430E-99B4-CD0E69815C27}" type="presOf" srcId="{C65E34B5-C64F-4BF3-B3B9-03CDCE3E901B}" destId="{370B224E-997F-4486-8D9B-13FC951FA8D1}" srcOrd="0" destOrd="0" presId="urn:microsoft.com/office/officeart/2005/8/layout/balance1"/>
    <dgm:cxn modelId="{6361447D-C599-4F60-93B9-90E9AF4255A5}" type="presOf" srcId="{FC3D8129-E3D2-4B2C-8D2B-D886ABD9752F}" destId="{EF37E3AA-F3F1-4F0E-98E9-C8A85B17D08D}" srcOrd="0" destOrd="0" presId="urn:microsoft.com/office/officeart/2005/8/layout/balance1"/>
    <dgm:cxn modelId="{44A3B732-6D55-4B9A-8D6C-019D02EE3E48}" srcId="{FC3D8129-E3D2-4B2C-8D2B-D886ABD9752F}" destId="{F7DDD52B-E170-4E2A-9E07-B122B1F540E2}" srcOrd="2" destOrd="0" parTransId="{974CC10B-324C-40AD-93AD-DDF175D5355F}" sibTransId="{1B076C73-908D-49F7-9E35-CEC7EC7BB53E}"/>
    <dgm:cxn modelId="{DB06C6FD-FEFB-44CF-B7A6-495C3F1DEDDC}" type="presParOf" srcId="{C89EAD99-1729-483C-BF48-7956B0D2E8CF}" destId="{CE36003B-C632-473E-8CB1-B486DDFAF794}" srcOrd="0" destOrd="0" presId="urn:microsoft.com/office/officeart/2005/8/layout/balance1"/>
    <dgm:cxn modelId="{227610F2-D996-4878-91C7-2ABC75CAC3C0}" type="presParOf" srcId="{C89EAD99-1729-483C-BF48-7956B0D2E8CF}" destId="{A55C31EE-3A79-4C79-8CE5-F33E91AFE3B8}" srcOrd="1" destOrd="0" presId="urn:microsoft.com/office/officeart/2005/8/layout/balance1"/>
    <dgm:cxn modelId="{BCEEC62B-E22B-436F-81D7-37175037391E}" type="presParOf" srcId="{A55C31EE-3A79-4C79-8CE5-F33E91AFE3B8}" destId="{EF37E3AA-F3F1-4F0E-98E9-C8A85B17D08D}" srcOrd="0" destOrd="0" presId="urn:microsoft.com/office/officeart/2005/8/layout/balance1"/>
    <dgm:cxn modelId="{D964876F-11F6-48A5-A40C-40D2B2D1B88A}" type="presParOf" srcId="{A55C31EE-3A79-4C79-8CE5-F33E91AFE3B8}" destId="{41D1D1DE-679F-41B6-B96D-A602E8EE1889}" srcOrd="1" destOrd="0" presId="urn:microsoft.com/office/officeart/2005/8/layout/balance1"/>
    <dgm:cxn modelId="{A45061A7-A4A3-4BA1-8676-9E599E05718F}" type="presParOf" srcId="{C89EAD99-1729-483C-BF48-7956B0D2E8CF}" destId="{03C954E5-8DB2-47D3-A290-3B74612870FE}" srcOrd="2" destOrd="0" presId="urn:microsoft.com/office/officeart/2005/8/layout/balance1"/>
    <dgm:cxn modelId="{E1E957FA-627B-4980-90EC-D29BD35872C3}" type="presParOf" srcId="{03C954E5-8DB2-47D3-A290-3B74612870FE}" destId="{32618DFF-7D35-41D7-BB52-A31E9AE5A0A2}" srcOrd="0" destOrd="0" presId="urn:microsoft.com/office/officeart/2005/8/layout/balance1"/>
    <dgm:cxn modelId="{51BBFE4D-220E-4658-A7CC-33857F38C996}" type="presParOf" srcId="{03C954E5-8DB2-47D3-A290-3B74612870FE}" destId="{2A38B6B3-4F4D-47A3-9B0F-68E4D2E5B657}" srcOrd="1" destOrd="0" presId="urn:microsoft.com/office/officeart/2005/8/layout/balance1"/>
    <dgm:cxn modelId="{93B11AE3-C51D-4889-BC8E-A28172976C73}" type="presParOf" srcId="{03C954E5-8DB2-47D3-A290-3B74612870FE}" destId="{6D01BBD8-CC40-45F9-BE9F-5F69CE45D53C}" srcOrd="2" destOrd="0" presId="urn:microsoft.com/office/officeart/2005/8/layout/balance1"/>
    <dgm:cxn modelId="{23BE46F7-E170-4D17-AE39-9D07B89C463E}" type="presParOf" srcId="{03C954E5-8DB2-47D3-A290-3B74612870FE}" destId="{D692D507-FC67-4E6B-A903-2752275D83B3}" srcOrd="3" destOrd="0" presId="urn:microsoft.com/office/officeart/2005/8/layout/balance1"/>
    <dgm:cxn modelId="{B0AB6D51-C2BC-4471-A451-DB2E3F061100}" type="presParOf" srcId="{03C954E5-8DB2-47D3-A290-3B74612870FE}" destId="{B366E512-A806-4CB0-9D66-88D4E88E2844}" srcOrd="4" destOrd="0" presId="urn:microsoft.com/office/officeart/2005/8/layout/balance1"/>
    <dgm:cxn modelId="{E194637E-79B1-40F3-82E7-1F430423C2E4}" type="presParOf" srcId="{03C954E5-8DB2-47D3-A290-3B74612870FE}" destId="{370B224E-997F-4486-8D9B-13FC951FA8D1}" srcOrd="5" destOrd="0" presId="urn:microsoft.com/office/officeart/2005/8/layout/balance1"/>
    <dgm:cxn modelId="{3E846B2D-6D11-426F-8AAC-554B40976CCF}" type="presParOf" srcId="{03C954E5-8DB2-47D3-A290-3B74612870FE}" destId="{98EBBEC5-4494-439B-903B-43769007D453}" srcOrd="6" destOrd="0" presId="urn:microsoft.com/office/officeart/2005/8/layout/balance1"/>
    <dgm:cxn modelId="{DD93E934-7BEC-4183-8941-9BE2C69ECE0E}" type="presParOf" srcId="{03C954E5-8DB2-47D3-A290-3B74612870FE}" destId="{AE23021E-C1D0-482E-961E-D3853BB72876}" srcOrd="7" destOrd="0" presId="urn:microsoft.com/office/officeart/2005/8/layout/balance1"/>
    <dgm:cxn modelId="{99D2EDEB-8BF2-4834-A783-DDA35F807846}" type="presParOf" srcId="{03C954E5-8DB2-47D3-A290-3B74612870FE}" destId="{ACBDC3C1-8246-4D07-810A-2018D2BCCCCD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EBF9C3-CD5E-49E5-9F8F-60FCD1031FA7}">
      <dsp:nvSpPr>
        <dsp:cNvPr id="0" name=""/>
        <dsp:cNvSpPr/>
      </dsp:nvSpPr>
      <dsp:spPr>
        <a:xfrm>
          <a:off x="2504063" y="0"/>
          <a:ext cx="1427894" cy="851168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/>
          <a:lightRig rig="contrasting" dir="t"/>
        </a:scene3d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" pitchFamily="34" charset="0"/>
              <a:cs typeface="Arial" pitchFamily="34" charset="0"/>
            </a:rPr>
            <a:t>Población</a:t>
          </a:r>
        </a:p>
      </dsp:txBody>
      <dsp:txXfrm>
        <a:off x="2504063" y="0"/>
        <a:ext cx="1427894" cy="851168"/>
      </dsp:txXfrm>
    </dsp:sp>
    <dsp:sp modelId="{0081E99E-8557-4D28-9561-C6BE424E566F}">
      <dsp:nvSpPr>
        <dsp:cNvPr id="0" name=""/>
        <dsp:cNvSpPr/>
      </dsp:nvSpPr>
      <dsp:spPr>
        <a:xfrm>
          <a:off x="1620701" y="419449"/>
          <a:ext cx="3401708" cy="3401708"/>
        </a:xfrm>
        <a:custGeom>
          <a:avLst/>
          <a:gdLst/>
          <a:ahLst/>
          <a:cxnLst/>
          <a:rect l="0" t="0" r="0" b="0"/>
          <a:pathLst>
            <a:path>
              <a:moveTo>
                <a:pt x="2320876" y="117036"/>
              </a:moveTo>
              <a:arcTo wR="1700854" hR="1700854" stAng="17482742" swAng="2077231"/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8627D-C498-4A3E-B9A7-D6FC6F8CD868}">
      <dsp:nvSpPr>
        <dsp:cNvPr id="0" name=""/>
        <dsp:cNvSpPr/>
      </dsp:nvSpPr>
      <dsp:spPr>
        <a:xfrm>
          <a:off x="4290203" y="1177758"/>
          <a:ext cx="1309490" cy="851168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/>
          <a:lightRig rig="contrasting" dir="t"/>
        </a:scene3d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latin typeface="Arial" pitchFamily="34" charset="0"/>
              <a:cs typeface="Arial" pitchFamily="34" charset="0"/>
            </a:rPr>
            <a:t>Hogares</a:t>
          </a:r>
          <a:endParaRPr lang="es-ES" sz="1700" b="1" kern="1200" dirty="0">
            <a:latin typeface="Arial" pitchFamily="34" charset="0"/>
            <a:cs typeface="Arial" pitchFamily="34" charset="0"/>
          </a:endParaRPr>
        </a:p>
      </dsp:txBody>
      <dsp:txXfrm>
        <a:off x="4290203" y="1177758"/>
        <a:ext cx="1309490" cy="851168"/>
      </dsp:txXfrm>
    </dsp:sp>
    <dsp:sp modelId="{1548DC43-EACF-43D7-9C97-5157320309E2}">
      <dsp:nvSpPr>
        <dsp:cNvPr id="0" name=""/>
        <dsp:cNvSpPr/>
      </dsp:nvSpPr>
      <dsp:spPr>
        <a:xfrm>
          <a:off x="1626486" y="428081"/>
          <a:ext cx="3401708" cy="3401708"/>
        </a:xfrm>
        <a:custGeom>
          <a:avLst/>
          <a:gdLst/>
          <a:ahLst/>
          <a:cxnLst/>
          <a:rect l="0" t="0" r="0" b="0"/>
          <a:pathLst>
            <a:path>
              <a:moveTo>
                <a:pt x="3399371" y="1611719"/>
              </a:moveTo>
              <a:arcTo wR="1700854" hR="1700854" stAng="21419759" swAng="2196596"/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9B8FE-77AA-47E5-849E-4144C69FCB36}">
      <dsp:nvSpPr>
        <dsp:cNvPr id="0" name=""/>
        <dsp:cNvSpPr/>
      </dsp:nvSpPr>
      <dsp:spPr>
        <a:xfrm>
          <a:off x="3672332" y="3079371"/>
          <a:ext cx="1309490" cy="851168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/>
          <a:lightRig rig="contrasting" dir="t"/>
        </a:scene3d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latin typeface="Arial" pitchFamily="34" charset="0"/>
              <a:cs typeface="Arial" pitchFamily="34" charset="0"/>
            </a:rPr>
            <a:t>No monetario</a:t>
          </a:r>
          <a:endParaRPr lang="es-ES" sz="1700" b="1" kern="1200" dirty="0">
            <a:latin typeface="Arial" pitchFamily="34" charset="0"/>
            <a:cs typeface="Arial" pitchFamily="34" charset="0"/>
          </a:endParaRPr>
        </a:p>
      </dsp:txBody>
      <dsp:txXfrm>
        <a:off x="3672332" y="3079371"/>
        <a:ext cx="1309490" cy="851168"/>
      </dsp:txXfrm>
    </dsp:sp>
    <dsp:sp modelId="{B8DDE075-DFB5-4F25-AEB6-CD72AE9A5AAF}">
      <dsp:nvSpPr>
        <dsp:cNvPr id="0" name=""/>
        <dsp:cNvSpPr/>
      </dsp:nvSpPr>
      <dsp:spPr>
        <a:xfrm>
          <a:off x="1737468" y="408900"/>
          <a:ext cx="3401708" cy="3401708"/>
        </a:xfrm>
        <a:custGeom>
          <a:avLst/>
          <a:gdLst/>
          <a:ahLst/>
          <a:cxnLst/>
          <a:rect l="0" t="0" r="0" b="0"/>
          <a:pathLst>
            <a:path>
              <a:moveTo>
                <a:pt x="1928212" y="3386444"/>
              </a:moveTo>
              <a:arcTo wR="1700854" hR="1700854" stAng="4939086" swAng="1338735"/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9EADA-96B0-4D4B-AC0F-F77BF1FF6D28}">
      <dsp:nvSpPr>
        <dsp:cNvPr id="0" name=""/>
        <dsp:cNvSpPr/>
      </dsp:nvSpPr>
      <dsp:spPr>
        <a:xfrm>
          <a:off x="1692734" y="3039614"/>
          <a:ext cx="1309490" cy="851168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/>
          <a:lightRig rig="contrasting" dir="t"/>
        </a:scene3d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latin typeface="Arial" pitchFamily="34" charset="0"/>
              <a:cs typeface="Arial" pitchFamily="34" charset="0"/>
            </a:rPr>
            <a:t>Trabajos</a:t>
          </a:r>
          <a:endParaRPr lang="es-ES" sz="1700" b="1" kern="1200" dirty="0">
            <a:latin typeface="Arial" pitchFamily="34" charset="0"/>
            <a:cs typeface="Arial" pitchFamily="34" charset="0"/>
          </a:endParaRPr>
        </a:p>
      </dsp:txBody>
      <dsp:txXfrm>
        <a:off x="1692734" y="3039614"/>
        <a:ext cx="1309490" cy="851168"/>
      </dsp:txXfrm>
    </dsp:sp>
    <dsp:sp modelId="{5909CF77-13EB-4F20-985E-145BAAC58F19}">
      <dsp:nvSpPr>
        <dsp:cNvPr id="0" name=""/>
        <dsp:cNvSpPr/>
      </dsp:nvSpPr>
      <dsp:spPr>
        <a:xfrm>
          <a:off x="1629224" y="354420"/>
          <a:ext cx="3401708" cy="3401708"/>
        </a:xfrm>
        <a:custGeom>
          <a:avLst/>
          <a:gdLst/>
          <a:ahLst/>
          <a:cxnLst/>
          <a:rect l="0" t="0" r="0" b="0"/>
          <a:pathLst>
            <a:path>
              <a:moveTo>
                <a:pt x="307680" y="2676545"/>
              </a:moveTo>
              <a:arcTo wR="1700854" hR="1700854" stAng="8699701" swAng="2132165"/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54B05-CD4C-4B92-BE4E-45508FC7A2C8}">
      <dsp:nvSpPr>
        <dsp:cNvPr id="0" name=""/>
        <dsp:cNvSpPr/>
      </dsp:nvSpPr>
      <dsp:spPr>
        <a:xfrm>
          <a:off x="1054986" y="1177758"/>
          <a:ext cx="1309490" cy="851168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/>
          <a:lightRig rig="contrasting" dir="t"/>
        </a:scene3d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latin typeface="Arial" pitchFamily="34" charset="0"/>
              <a:cs typeface="Arial" pitchFamily="34" charset="0"/>
            </a:rPr>
            <a:t>Ingresos</a:t>
          </a:r>
          <a:endParaRPr lang="es-ES" sz="1700" b="1" kern="1200" dirty="0">
            <a:latin typeface="Arial" pitchFamily="34" charset="0"/>
            <a:cs typeface="Arial" pitchFamily="34" charset="0"/>
          </a:endParaRPr>
        </a:p>
      </dsp:txBody>
      <dsp:txXfrm>
        <a:off x="1054986" y="1177758"/>
        <a:ext cx="1309490" cy="851168"/>
      </dsp:txXfrm>
    </dsp:sp>
    <dsp:sp modelId="{12801D43-43ED-4D15-87A6-ECA14183649F}">
      <dsp:nvSpPr>
        <dsp:cNvPr id="0" name=""/>
        <dsp:cNvSpPr/>
      </dsp:nvSpPr>
      <dsp:spPr>
        <a:xfrm>
          <a:off x="1633791" y="417161"/>
          <a:ext cx="3401708" cy="3401708"/>
        </a:xfrm>
        <a:custGeom>
          <a:avLst/>
          <a:gdLst/>
          <a:ahLst/>
          <a:cxnLst/>
          <a:rect l="0" t="0" r="0" b="0"/>
          <a:pathLst>
            <a:path>
              <a:moveTo>
                <a:pt x="287964" y="753939"/>
              </a:moveTo>
              <a:arcTo wR="1700854" hR="1700854" stAng="12829792" swAng="1600174"/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5D2082-8348-4441-BBC5-E988905E74EF}">
      <dsp:nvSpPr>
        <dsp:cNvPr id="0" name=""/>
        <dsp:cNvSpPr/>
      </dsp:nvSpPr>
      <dsp:spPr>
        <a:xfrm rot="1454837">
          <a:off x="1944236" y="3180291"/>
          <a:ext cx="3012868" cy="30673"/>
        </a:xfrm>
        <a:custGeom>
          <a:avLst/>
          <a:gdLst/>
          <a:ahLst/>
          <a:cxnLst/>
          <a:rect l="0" t="0" r="0" b="0"/>
          <a:pathLst>
            <a:path>
              <a:moveTo>
                <a:pt x="0" y="15336"/>
              </a:moveTo>
              <a:lnTo>
                <a:pt x="3012868" y="15336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C32B0-34A7-4AA2-8150-EEE4EF9FCB88}">
      <dsp:nvSpPr>
        <dsp:cNvPr id="0" name=""/>
        <dsp:cNvSpPr/>
      </dsp:nvSpPr>
      <dsp:spPr>
        <a:xfrm rot="719775">
          <a:off x="2052624" y="2682214"/>
          <a:ext cx="2244400" cy="30673"/>
        </a:xfrm>
        <a:custGeom>
          <a:avLst/>
          <a:gdLst/>
          <a:ahLst/>
          <a:cxnLst/>
          <a:rect l="0" t="0" r="0" b="0"/>
          <a:pathLst>
            <a:path>
              <a:moveTo>
                <a:pt x="0" y="15336"/>
              </a:moveTo>
              <a:lnTo>
                <a:pt x="2244400" y="15336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05BF2-0E99-4419-95F9-FD38FAB32389}">
      <dsp:nvSpPr>
        <dsp:cNvPr id="0" name=""/>
        <dsp:cNvSpPr/>
      </dsp:nvSpPr>
      <dsp:spPr>
        <a:xfrm rot="21538809">
          <a:off x="2076993" y="2324348"/>
          <a:ext cx="1749009" cy="30673"/>
        </a:xfrm>
        <a:custGeom>
          <a:avLst/>
          <a:gdLst/>
          <a:ahLst/>
          <a:cxnLst/>
          <a:rect l="0" t="0" r="0" b="0"/>
          <a:pathLst>
            <a:path>
              <a:moveTo>
                <a:pt x="0" y="15336"/>
              </a:moveTo>
              <a:lnTo>
                <a:pt x="1749009" y="15336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0FF43-F765-4DB4-81D2-21C369B271BA}">
      <dsp:nvSpPr>
        <dsp:cNvPr id="0" name=""/>
        <dsp:cNvSpPr/>
      </dsp:nvSpPr>
      <dsp:spPr>
        <a:xfrm rot="20775265">
          <a:off x="2042682" y="1946691"/>
          <a:ext cx="2405725" cy="30673"/>
        </a:xfrm>
        <a:custGeom>
          <a:avLst/>
          <a:gdLst/>
          <a:ahLst/>
          <a:cxnLst/>
          <a:rect l="0" t="0" r="0" b="0"/>
          <a:pathLst>
            <a:path>
              <a:moveTo>
                <a:pt x="0" y="15336"/>
              </a:moveTo>
              <a:lnTo>
                <a:pt x="2405725" y="15336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E6B1D-B599-4C72-8858-5F8CD5057336}">
      <dsp:nvSpPr>
        <dsp:cNvPr id="0" name=""/>
        <dsp:cNvSpPr/>
      </dsp:nvSpPr>
      <dsp:spPr>
        <a:xfrm rot="20086756">
          <a:off x="1928680" y="1461730"/>
          <a:ext cx="3114565" cy="30673"/>
        </a:xfrm>
        <a:custGeom>
          <a:avLst/>
          <a:gdLst/>
          <a:ahLst/>
          <a:cxnLst/>
          <a:rect l="0" t="0" r="0" b="0"/>
          <a:pathLst>
            <a:path>
              <a:moveTo>
                <a:pt x="0" y="15336"/>
              </a:moveTo>
              <a:lnTo>
                <a:pt x="3114565" y="15336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1916E-CE30-44CB-B8FF-C9A5687C395B}">
      <dsp:nvSpPr>
        <dsp:cNvPr id="0" name=""/>
        <dsp:cNvSpPr/>
      </dsp:nvSpPr>
      <dsp:spPr>
        <a:xfrm>
          <a:off x="76964" y="1352894"/>
          <a:ext cx="2070658" cy="2126104"/>
        </a:xfrm>
        <a:prstGeom prst="ellipse">
          <a:avLst/>
        </a:prstGeom>
        <a:solidFill>
          <a:srgbClr val="1F108E"/>
        </a:solidFill>
        <a:ln w="25400" cap="flat" cmpd="sng" algn="ctr">
          <a:noFill/>
          <a:prstDash val="solid"/>
        </a:ln>
        <a:effectLst/>
        <a:scene3d>
          <a:camera prst="orthographicFront"/>
          <a:lightRig rig="contrasting" dir="t">
            <a:rot lat="0" lon="0" rev="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6495B-659A-4CB4-B3A9-316BF42CF9F2}">
      <dsp:nvSpPr>
        <dsp:cNvPr id="0" name=""/>
        <dsp:cNvSpPr/>
      </dsp:nvSpPr>
      <dsp:spPr>
        <a:xfrm>
          <a:off x="3781133" y="-30538"/>
          <a:ext cx="3926498" cy="887752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baseline="0" dirty="0" smtClean="0">
              <a:latin typeface="Arial" pitchFamily="34" charset="0"/>
              <a:cs typeface="Arial" pitchFamily="34" charset="0"/>
            </a:rPr>
            <a:t>Facilidad en su  utilización para el público especializado</a:t>
          </a:r>
          <a:endParaRPr lang="es-ES" sz="2100" kern="1200" baseline="0" dirty="0">
            <a:latin typeface="Arial" pitchFamily="34" charset="0"/>
            <a:cs typeface="Arial" pitchFamily="34" charset="0"/>
          </a:endParaRPr>
        </a:p>
      </dsp:txBody>
      <dsp:txXfrm>
        <a:off x="3781133" y="-30538"/>
        <a:ext cx="3926498" cy="887752"/>
      </dsp:txXfrm>
    </dsp:sp>
    <dsp:sp modelId="{06854746-FF64-436D-899D-8E2974BF64B0}">
      <dsp:nvSpPr>
        <dsp:cNvPr id="0" name=""/>
        <dsp:cNvSpPr/>
      </dsp:nvSpPr>
      <dsp:spPr>
        <a:xfrm>
          <a:off x="3812506" y="885000"/>
          <a:ext cx="3913664" cy="919331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18000" rIns="18000" bIns="1800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baseline="0" dirty="0" smtClean="0">
              <a:latin typeface="Arial" pitchFamily="34" charset="0"/>
              <a:cs typeface="Arial" pitchFamily="34" charset="0"/>
            </a:rPr>
            <a:t>Facilidad y controles en introducir los datos (data </a:t>
          </a:r>
          <a:r>
            <a:rPr lang="es-ES" sz="2100" kern="1200" baseline="0" dirty="0" err="1" smtClean="0">
              <a:latin typeface="Arial" pitchFamily="34" charset="0"/>
              <a:cs typeface="Arial" pitchFamily="34" charset="0"/>
            </a:rPr>
            <a:t>entry</a:t>
          </a:r>
          <a:r>
            <a:rPr lang="es-ES" sz="2100" kern="1200" baseline="0" dirty="0" smtClean="0">
              <a:latin typeface="Arial" pitchFamily="34" charset="0"/>
              <a:cs typeface="Arial" pitchFamily="34" charset="0"/>
            </a:rPr>
            <a:t>)</a:t>
          </a:r>
          <a:endParaRPr lang="es-ES" sz="2100" kern="1200" baseline="0" dirty="0">
            <a:latin typeface="Arial" pitchFamily="34" charset="0"/>
            <a:cs typeface="Arial" pitchFamily="34" charset="0"/>
          </a:endParaRPr>
        </a:p>
      </dsp:txBody>
      <dsp:txXfrm>
        <a:off x="3812506" y="885000"/>
        <a:ext cx="3913664" cy="919331"/>
      </dsp:txXfrm>
    </dsp:sp>
    <dsp:sp modelId="{D3EAED05-D273-42E1-B356-D7627572774A}">
      <dsp:nvSpPr>
        <dsp:cNvPr id="0" name=""/>
        <dsp:cNvSpPr/>
      </dsp:nvSpPr>
      <dsp:spPr>
        <a:xfrm>
          <a:off x="3820298" y="1831732"/>
          <a:ext cx="3896364" cy="915613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baseline="0" dirty="0" smtClean="0">
              <a:latin typeface="Arial" pitchFamily="34" charset="0"/>
              <a:cs typeface="Arial" pitchFamily="34" charset="0"/>
            </a:rPr>
            <a:t>Manipulación de datos</a:t>
          </a:r>
          <a:endParaRPr lang="es-ES" sz="2100" kern="1200" baseline="0" dirty="0">
            <a:latin typeface="Arial" pitchFamily="34" charset="0"/>
            <a:cs typeface="Arial" pitchFamily="34" charset="0"/>
          </a:endParaRPr>
        </a:p>
      </dsp:txBody>
      <dsp:txXfrm>
        <a:off x="3820298" y="1831732"/>
        <a:ext cx="3896364" cy="915613"/>
      </dsp:txXfrm>
    </dsp:sp>
    <dsp:sp modelId="{6BED90C0-EC04-4E9C-868A-DA9C272F87F5}">
      <dsp:nvSpPr>
        <dsp:cNvPr id="0" name=""/>
        <dsp:cNvSpPr/>
      </dsp:nvSpPr>
      <dsp:spPr>
        <a:xfrm>
          <a:off x="3797773" y="2764375"/>
          <a:ext cx="3904921" cy="960838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baseline="0" dirty="0" smtClean="0">
              <a:latin typeface="Arial" pitchFamily="34" charset="0"/>
              <a:cs typeface="Arial" pitchFamily="34" charset="0"/>
            </a:rPr>
            <a:t>Análisis de datos</a:t>
          </a:r>
          <a:endParaRPr lang="es-ES" sz="2100" kern="1200" baseline="0" dirty="0">
            <a:latin typeface="Arial" pitchFamily="34" charset="0"/>
            <a:cs typeface="Arial" pitchFamily="34" charset="0"/>
          </a:endParaRPr>
        </a:p>
      </dsp:txBody>
      <dsp:txXfrm>
        <a:off x="3797773" y="2764375"/>
        <a:ext cx="3904921" cy="960838"/>
      </dsp:txXfrm>
    </dsp:sp>
    <dsp:sp modelId="{A111F854-890B-48C0-B9A8-A4F524401072}">
      <dsp:nvSpPr>
        <dsp:cNvPr id="0" name=""/>
        <dsp:cNvSpPr/>
      </dsp:nvSpPr>
      <dsp:spPr>
        <a:xfrm>
          <a:off x="3795933" y="3758712"/>
          <a:ext cx="3894505" cy="938976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baseline="0" dirty="0" smtClean="0">
              <a:latin typeface="Arial" pitchFamily="34" charset="0"/>
              <a:cs typeface="Arial" pitchFamily="34" charset="0"/>
            </a:rPr>
            <a:t>Calidad de los resultados obtenidos</a:t>
          </a:r>
          <a:endParaRPr lang="es-ES" sz="2100" kern="1200" baseline="0" dirty="0">
            <a:latin typeface="Arial" pitchFamily="34" charset="0"/>
            <a:cs typeface="Arial" pitchFamily="34" charset="0"/>
          </a:endParaRPr>
        </a:p>
      </dsp:txBody>
      <dsp:txXfrm>
        <a:off x="3795933" y="3758712"/>
        <a:ext cx="3894505" cy="9389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A67D90-FEA7-4713-AA7A-06148CB0F396}">
      <dsp:nvSpPr>
        <dsp:cNvPr id="0" name=""/>
        <dsp:cNvSpPr/>
      </dsp:nvSpPr>
      <dsp:spPr>
        <a:xfrm>
          <a:off x="0" y="4198876"/>
          <a:ext cx="4047715" cy="918611"/>
        </a:xfrm>
        <a:prstGeom prst="rect">
          <a:avLst/>
        </a:prstGeom>
        <a:solidFill>
          <a:srgbClr val="00A94F"/>
        </a:solidFill>
        <a:ln>
          <a:noFill/>
        </a:ln>
        <a:effectLst/>
        <a:scene3d>
          <a:camera prst="orthographicFront" zoom="92000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i="0" kern="1200" dirty="0" smtClean="0">
              <a:latin typeface="Tahoma" pitchFamily="34" charset="0"/>
              <a:cs typeface="Tahoma" pitchFamily="34" charset="0"/>
            </a:rPr>
            <a:t>Reporte de resultados</a:t>
          </a:r>
          <a:endParaRPr lang="es-ES" sz="2200" i="0" kern="1200" dirty="0">
            <a:latin typeface="Tahoma" pitchFamily="34" charset="0"/>
            <a:cs typeface="Tahoma" pitchFamily="34" charset="0"/>
          </a:endParaRPr>
        </a:p>
      </dsp:txBody>
      <dsp:txXfrm>
        <a:off x="0" y="4198876"/>
        <a:ext cx="4047715" cy="918611"/>
      </dsp:txXfrm>
    </dsp:sp>
    <dsp:sp modelId="{5ABFB6DF-E36B-482F-92C7-468A3D3108EB}">
      <dsp:nvSpPr>
        <dsp:cNvPr id="0" name=""/>
        <dsp:cNvSpPr/>
      </dsp:nvSpPr>
      <dsp:spPr>
        <a:xfrm rot="10800000">
          <a:off x="0" y="2799831"/>
          <a:ext cx="4047715" cy="1412824"/>
        </a:xfrm>
        <a:prstGeom prst="upArrowCallout">
          <a:avLst/>
        </a:prstGeom>
        <a:solidFill>
          <a:srgbClr val="00A94F"/>
        </a:solidFill>
        <a:ln>
          <a:noFill/>
        </a:ln>
        <a:effectLst/>
        <a:scene3d>
          <a:camera prst="orthographicFront" zoom="92000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ahoma" pitchFamily="34" charset="0"/>
              <a:cs typeface="Tahoma" pitchFamily="34" charset="0"/>
            </a:rPr>
            <a:t>Explicación para ser reproducibles</a:t>
          </a:r>
          <a:endParaRPr lang="es-ES" sz="2200" kern="1200" dirty="0">
            <a:latin typeface="Tahoma" pitchFamily="34" charset="0"/>
            <a:cs typeface="Tahoma" pitchFamily="34" charset="0"/>
          </a:endParaRPr>
        </a:p>
      </dsp:txBody>
      <dsp:txXfrm rot="10800000">
        <a:off x="0" y="2799831"/>
        <a:ext cx="4047715" cy="1412824"/>
      </dsp:txXfrm>
    </dsp:sp>
    <dsp:sp modelId="{711602FA-39BE-414F-AD5B-78BD1897AF13}">
      <dsp:nvSpPr>
        <dsp:cNvPr id="0" name=""/>
        <dsp:cNvSpPr/>
      </dsp:nvSpPr>
      <dsp:spPr>
        <a:xfrm rot="10800000">
          <a:off x="0" y="1400785"/>
          <a:ext cx="4047715" cy="1412824"/>
        </a:xfrm>
        <a:prstGeom prst="upArrowCallout">
          <a:avLst/>
        </a:prstGeom>
        <a:solidFill>
          <a:srgbClr val="00A94F"/>
        </a:solidFill>
        <a:ln>
          <a:noFill/>
        </a:ln>
        <a:effectLst/>
        <a:scene3d>
          <a:camera prst="orthographicFront" zoom="92000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i="0" kern="1200" dirty="0" smtClean="0">
              <a:latin typeface="Tahoma" pitchFamily="34" charset="0"/>
              <a:cs typeface="Tahoma" pitchFamily="34" charset="0"/>
            </a:rPr>
            <a:t>Equivalentes y eficientes</a:t>
          </a:r>
          <a:endParaRPr lang="es-ES" sz="2200" i="0" kern="1200" dirty="0">
            <a:latin typeface="Tahoma" pitchFamily="34" charset="0"/>
            <a:cs typeface="Tahoma" pitchFamily="34" charset="0"/>
          </a:endParaRPr>
        </a:p>
      </dsp:txBody>
      <dsp:txXfrm rot="10800000">
        <a:off x="0" y="1400785"/>
        <a:ext cx="4047715" cy="1412824"/>
      </dsp:txXfrm>
    </dsp:sp>
    <dsp:sp modelId="{AC8BD454-6E51-413A-8C70-A568527AF9FA}">
      <dsp:nvSpPr>
        <dsp:cNvPr id="0" name=""/>
        <dsp:cNvSpPr/>
      </dsp:nvSpPr>
      <dsp:spPr>
        <a:xfrm rot="10800000">
          <a:off x="0" y="1740"/>
          <a:ext cx="4047715" cy="1412824"/>
        </a:xfrm>
        <a:prstGeom prst="upArrowCallout">
          <a:avLst/>
        </a:prstGeom>
        <a:solidFill>
          <a:srgbClr val="00A94F"/>
        </a:solidFill>
        <a:ln>
          <a:noFill/>
        </a:ln>
        <a:effectLst/>
        <a:scene3d>
          <a:camera prst="orthographicFront" zoom="92000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ahoma" pitchFamily="34" charset="0"/>
              <a:cs typeface="Tahoma" pitchFamily="34" charset="0"/>
            </a:rPr>
            <a:t>Generación independiente</a:t>
          </a:r>
          <a:endParaRPr lang="es-ES" sz="2200" kern="1200" dirty="0">
            <a:latin typeface="Tahoma" pitchFamily="34" charset="0"/>
            <a:cs typeface="Tahoma" pitchFamily="34" charset="0"/>
          </a:endParaRPr>
        </a:p>
      </dsp:txBody>
      <dsp:txXfrm rot="10800000">
        <a:off x="0" y="1740"/>
        <a:ext cx="4047715" cy="14128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962EC0-065B-4475-A526-F6E69A7C0979}">
      <dsp:nvSpPr>
        <dsp:cNvPr id="0" name=""/>
        <dsp:cNvSpPr/>
      </dsp:nvSpPr>
      <dsp:spPr>
        <a:xfrm>
          <a:off x="567257" y="0"/>
          <a:ext cx="3781717" cy="4487382"/>
        </a:xfrm>
        <a:prstGeom prst="triangl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FF6D2-B0AA-4353-835B-83F5C1195EBA}">
      <dsp:nvSpPr>
        <dsp:cNvPr id="0" name=""/>
        <dsp:cNvSpPr/>
      </dsp:nvSpPr>
      <dsp:spPr>
        <a:xfrm>
          <a:off x="1890858" y="449176"/>
          <a:ext cx="2458116" cy="797562"/>
        </a:xfrm>
        <a:prstGeom prst="roundRect">
          <a:avLst/>
        </a:prstGeom>
        <a:solidFill>
          <a:srgbClr val="00A94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Espacio de los derechos sociales</a:t>
          </a:r>
          <a:endParaRPr lang="es-ES" sz="15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890858" y="449176"/>
        <a:ext cx="2458116" cy="797562"/>
      </dsp:txXfrm>
    </dsp:sp>
    <dsp:sp modelId="{FB95F5AC-DD5B-4611-A910-5E697AC1A5BE}">
      <dsp:nvSpPr>
        <dsp:cNvPr id="0" name=""/>
        <dsp:cNvSpPr/>
      </dsp:nvSpPr>
      <dsp:spPr>
        <a:xfrm>
          <a:off x="1890858" y="1346433"/>
          <a:ext cx="2458116" cy="797562"/>
        </a:xfrm>
        <a:prstGeom prst="roundRect">
          <a:avLst/>
        </a:prstGeom>
        <a:solidFill>
          <a:srgbClr val="00A94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Espacio del bienestar económico </a:t>
          </a:r>
          <a:endParaRPr lang="es-ES" sz="15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890858" y="1346433"/>
        <a:ext cx="2458116" cy="797562"/>
      </dsp:txXfrm>
    </dsp:sp>
    <dsp:sp modelId="{851F2799-25C1-4799-B456-82D876CAB39E}">
      <dsp:nvSpPr>
        <dsp:cNvPr id="0" name=""/>
        <dsp:cNvSpPr/>
      </dsp:nvSpPr>
      <dsp:spPr>
        <a:xfrm>
          <a:off x="1890858" y="2243691"/>
          <a:ext cx="2458116" cy="797562"/>
        </a:xfrm>
        <a:prstGeom prst="roundRect">
          <a:avLst/>
        </a:prstGeom>
        <a:solidFill>
          <a:srgbClr val="00A94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Generación de indicadores principales</a:t>
          </a:r>
          <a:endParaRPr lang="es-ES" sz="15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890858" y="2243691"/>
        <a:ext cx="2458116" cy="797562"/>
      </dsp:txXfrm>
    </dsp:sp>
    <dsp:sp modelId="{ED71C74A-6015-4FAB-9C14-219012B8D36D}">
      <dsp:nvSpPr>
        <dsp:cNvPr id="0" name=""/>
        <dsp:cNvSpPr/>
      </dsp:nvSpPr>
      <dsp:spPr>
        <a:xfrm>
          <a:off x="1890858" y="3140948"/>
          <a:ext cx="2458116" cy="797562"/>
        </a:xfrm>
        <a:prstGeom prst="roundRect">
          <a:avLst/>
        </a:prstGeom>
        <a:solidFill>
          <a:srgbClr val="00A94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Concentrado estadístico</a:t>
          </a:r>
          <a:endParaRPr lang="es-ES" sz="15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890858" y="3140948"/>
        <a:ext cx="2458116" cy="7975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37E3AA-F3F1-4F0E-98E9-C8A85B17D08D}">
      <dsp:nvSpPr>
        <dsp:cNvPr id="0" name=""/>
        <dsp:cNvSpPr/>
      </dsp:nvSpPr>
      <dsp:spPr>
        <a:xfrm>
          <a:off x="903093" y="842519"/>
          <a:ext cx="1566975" cy="748009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Bases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(.dbf)</a:t>
          </a:r>
          <a:endParaRPr lang="en-US" sz="1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903093" y="842519"/>
        <a:ext cx="1566975" cy="748009"/>
      </dsp:txXfrm>
    </dsp:sp>
    <dsp:sp modelId="{41D1D1DE-679F-41B6-B96D-A602E8EE1889}">
      <dsp:nvSpPr>
        <dsp:cNvPr id="0" name=""/>
        <dsp:cNvSpPr/>
      </dsp:nvSpPr>
      <dsp:spPr>
        <a:xfrm>
          <a:off x="3163220" y="27250"/>
          <a:ext cx="1553337" cy="715700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Direccionar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</a:t>
          </a:r>
          <a:r>
            <a:rPr lang="es-MX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Globals</a:t>
          </a:r>
          <a:r>
            <a:rPr lang="es-MX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en-US" sz="1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163220" y="27250"/>
        <a:ext cx="1553337" cy="715700"/>
      </dsp:txXfrm>
    </dsp:sp>
    <dsp:sp modelId="{2A38B6B3-4F4D-47A3-9B0F-68E4D2E5B657}">
      <dsp:nvSpPr>
        <dsp:cNvPr id="0" name=""/>
        <dsp:cNvSpPr/>
      </dsp:nvSpPr>
      <dsp:spPr>
        <a:xfrm>
          <a:off x="2305047" y="3609626"/>
          <a:ext cx="942979" cy="713480"/>
        </a:xfrm>
        <a:prstGeom prst="triangle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1BBD8-CC40-45F9-BE9F-5F69CE45D53C}">
      <dsp:nvSpPr>
        <dsp:cNvPr id="0" name=""/>
        <dsp:cNvSpPr/>
      </dsp:nvSpPr>
      <dsp:spPr>
        <a:xfrm>
          <a:off x="834866" y="3371784"/>
          <a:ext cx="3883342" cy="262341"/>
        </a:xfrm>
        <a:prstGeom prst="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2D507-FC67-4E6B-A903-2752275D83B3}">
      <dsp:nvSpPr>
        <dsp:cNvPr id="0" name=""/>
        <dsp:cNvSpPr/>
      </dsp:nvSpPr>
      <dsp:spPr>
        <a:xfrm>
          <a:off x="3121723" y="2549151"/>
          <a:ext cx="1553337" cy="72489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itchFamily="34" charset="0"/>
              <a:cs typeface="Arial" pitchFamily="34" charset="0"/>
            </a:rPr>
            <a:t>Número de líneas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3121723" y="2549151"/>
        <a:ext cx="1553337" cy="724890"/>
      </dsp:txXfrm>
    </dsp:sp>
    <dsp:sp modelId="{B366E512-A806-4CB0-9D66-88D4E88E2844}">
      <dsp:nvSpPr>
        <dsp:cNvPr id="0" name=""/>
        <dsp:cNvSpPr/>
      </dsp:nvSpPr>
      <dsp:spPr>
        <a:xfrm>
          <a:off x="3121723" y="1705807"/>
          <a:ext cx="1553337" cy="72489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itchFamily="34" charset="0"/>
              <a:cs typeface="Arial" pitchFamily="34" charset="0"/>
            </a:rPr>
            <a:t>Tiempo de procesamiento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3121723" y="1705807"/>
        <a:ext cx="1553337" cy="724890"/>
      </dsp:txXfrm>
    </dsp:sp>
    <dsp:sp modelId="{370B224E-997F-4486-8D9B-13FC951FA8D1}">
      <dsp:nvSpPr>
        <dsp:cNvPr id="0" name=""/>
        <dsp:cNvSpPr/>
      </dsp:nvSpPr>
      <dsp:spPr>
        <a:xfrm>
          <a:off x="3121723" y="881513"/>
          <a:ext cx="1553337" cy="72489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itchFamily="34" charset="0"/>
              <a:cs typeface="Arial" pitchFamily="34" charset="0"/>
            </a:rPr>
            <a:t>Comando para obtener </a:t>
          </a:r>
          <a:r>
            <a:rPr lang="es-MX" sz="1600" kern="1200" dirty="0" err="1" smtClean="0">
              <a:latin typeface="Arial" pitchFamily="34" charset="0"/>
              <a:cs typeface="Arial" pitchFamily="34" charset="0"/>
            </a:rPr>
            <a:t>Gini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3121723" y="881513"/>
        <a:ext cx="1553337" cy="724890"/>
      </dsp:txXfrm>
    </dsp:sp>
    <dsp:sp modelId="{98EBBEC5-4494-439B-903B-43769007D453}">
      <dsp:nvSpPr>
        <dsp:cNvPr id="0" name=""/>
        <dsp:cNvSpPr/>
      </dsp:nvSpPr>
      <dsp:spPr>
        <a:xfrm>
          <a:off x="878014" y="1701428"/>
          <a:ext cx="1553337" cy="72489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itchFamily="34" charset="0"/>
              <a:cs typeface="Arial" pitchFamily="34" charset="0"/>
            </a:rPr>
            <a:t>Tratamiento de datos faltantes </a:t>
          </a:r>
        </a:p>
      </dsp:txBody>
      <dsp:txXfrm>
        <a:off x="878014" y="1701428"/>
        <a:ext cx="1553337" cy="724890"/>
      </dsp:txXfrm>
    </dsp:sp>
    <dsp:sp modelId="{AE23021E-C1D0-482E-961E-D3853BB72876}">
      <dsp:nvSpPr>
        <dsp:cNvPr id="0" name=""/>
        <dsp:cNvSpPr/>
      </dsp:nvSpPr>
      <dsp:spPr>
        <a:xfrm>
          <a:off x="897058" y="2544005"/>
          <a:ext cx="1553337" cy="72489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itchFamily="34" charset="0"/>
              <a:cs typeface="Arial" pitchFamily="34" charset="0"/>
            </a:rPr>
            <a:t>Formato de presentación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897058" y="2544005"/>
        <a:ext cx="1553337" cy="724890"/>
      </dsp:txXfrm>
    </dsp:sp>
    <dsp:sp modelId="{ACBDC3C1-8246-4D07-810A-2018D2BCCCCD}">
      <dsp:nvSpPr>
        <dsp:cNvPr id="0" name=""/>
        <dsp:cNvSpPr/>
      </dsp:nvSpPr>
      <dsp:spPr>
        <a:xfrm>
          <a:off x="935192" y="0"/>
          <a:ext cx="1553337" cy="72489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itchFamily="34" charset="0"/>
              <a:cs typeface="Arial" pitchFamily="34" charset="0"/>
            </a:rPr>
            <a:t>Memoria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itchFamily="34" charset="0"/>
              <a:cs typeface="Arial" pitchFamily="34" charset="0"/>
            </a:rPr>
            <a:t>(RAM)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935192" y="0"/>
        <a:ext cx="1553337" cy="724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7" rIns="90715" bIns="45357" numCol="1" anchor="t" anchorCtr="0" compatLnSpc="1">
            <a:prstTxWarp prst="textNoShape">
              <a:avLst/>
            </a:prstTxWarp>
          </a:bodyPr>
          <a:lstStyle>
            <a:lvl1pPr defTabSz="907404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7" rIns="90715" bIns="45357" numCol="1" anchor="t" anchorCtr="0" compatLnSpc="1">
            <a:prstTxWarp prst="textNoShape">
              <a:avLst/>
            </a:prstTxWarp>
          </a:bodyPr>
          <a:lstStyle>
            <a:lvl1pPr algn="r" defTabSz="907404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7" rIns="90715" bIns="45357" numCol="1" anchor="b" anchorCtr="0" compatLnSpc="1">
            <a:prstTxWarp prst="textNoShape">
              <a:avLst/>
            </a:prstTxWarp>
          </a:bodyPr>
          <a:lstStyle>
            <a:lvl1pPr defTabSz="907404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7" rIns="90715" bIns="45357" numCol="1" anchor="b" anchorCtr="0" compatLnSpc="1">
            <a:prstTxWarp prst="textNoShape">
              <a:avLst/>
            </a:prstTxWarp>
          </a:bodyPr>
          <a:lstStyle>
            <a:lvl1pPr algn="r" defTabSz="907404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17855B01-E817-4FD1-A80A-B0A7A36E8E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B7865FCC-3919-4202-B15B-F1BCE5B94F4F}" type="datetimeFigureOut">
              <a:rPr lang="es-ES"/>
              <a:pPr>
                <a:defRPr/>
              </a:pPr>
              <a:t>28/04/2010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F345E5B4-6F62-4F04-B922-3DB586BBC8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C57367-DE1E-46DD-9865-51E75474E7AD}" type="slidenum">
              <a:rPr lang="es-ES" smtClean="0">
                <a:latin typeface="Times" pitchFamily="18" charset="0"/>
                <a:cs typeface="Arial" charset="0"/>
              </a:rPr>
              <a:pPr/>
              <a:t>3</a:t>
            </a:fld>
            <a:endParaRPr lang="es-ES" smtClean="0">
              <a:latin typeface="Times" pitchFamily="18" charset="0"/>
              <a:cs typeface="Arial" charset="0"/>
            </a:endParaRPr>
          </a:p>
        </p:txBody>
      </p:sp>
      <p:sp>
        <p:nvSpPr>
          <p:cNvPr id="3993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39941" name="3 Marcador de número de diapositiva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B90D74C-FD52-42A7-A317-5EFC63531D2B}" type="slidenum">
              <a:rPr lang="es-ES" sz="1200">
                <a:solidFill>
                  <a:srgbClr val="000000"/>
                </a:solidFill>
              </a:rPr>
              <a:pPr algn="r" eaLnBrk="0" hangingPunct="0"/>
              <a:t>3</a:t>
            </a:fld>
            <a:endParaRPr 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B75B3C-8090-4365-80C5-602F7E8C3CD6}" type="slidenum">
              <a:rPr lang="es-ES" smtClean="0">
                <a:latin typeface="Times" pitchFamily="18" charset="0"/>
                <a:cs typeface="Arial" charset="0"/>
              </a:rPr>
              <a:pPr/>
              <a:t>4</a:t>
            </a:fld>
            <a:endParaRPr lang="es-ES" smtClean="0">
              <a:latin typeface="Times" pitchFamily="18" charset="0"/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A4C69A-A7ED-4271-A071-22EC32FF9C7F}" type="slidenum">
              <a:rPr lang="es-ES" smtClean="0">
                <a:solidFill>
                  <a:srgbClr val="C0504D"/>
                </a:solidFill>
                <a:latin typeface="Times" pitchFamily="18" charset="0"/>
                <a:cs typeface="Arial" charset="0"/>
              </a:rPr>
              <a:pPr/>
              <a:t>10</a:t>
            </a:fld>
            <a:endParaRPr lang="es-ES" smtClean="0">
              <a:solidFill>
                <a:srgbClr val="C0504D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4198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1989" name="3 Marcador de número de diapositiva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E37695B-5601-42A9-A341-882076460019}" type="slidenum">
              <a:rPr lang="es-ES" sz="1200">
                <a:solidFill>
                  <a:srgbClr val="000000"/>
                </a:solidFill>
              </a:rPr>
              <a:pPr algn="r" eaLnBrk="0" hangingPunct="0"/>
              <a:t>10</a:t>
            </a:fld>
            <a:endParaRPr 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6 Marcador de número de diapositiva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39CCDA6-0937-4C49-9970-C3EE32DB3A83}" type="slidenum">
              <a:rPr lang="es-ES" sz="1200"/>
              <a:pPr algn="r" eaLnBrk="0" hangingPunct="0"/>
              <a:t>11</a:t>
            </a:fld>
            <a:endParaRPr lang="es-ES" sz="1200"/>
          </a:p>
        </p:txBody>
      </p:sp>
      <p:sp>
        <p:nvSpPr>
          <p:cNvPr id="4301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3013" name="3 Marcador de número de diapositiva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E7D44C-2740-428D-BB8E-D0B0C4806398}" type="slidenum">
              <a:rPr lang="es-ES" sz="1200"/>
              <a:pPr algn="r"/>
              <a:t>11</a:t>
            </a:fld>
            <a:endParaRPr lang="es-E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5060" name="3 Marcador de número de diapositiva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749C7A5-FCC4-4975-B21C-2170C1DED7A3}" type="slidenum">
              <a:rPr lang="es-ES" sz="1200">
                <a:ea typeface="Arial Unicode MS" pitchFamily="34" charset="-128"/>
                <a:cs typeface="Arial Unicode MS" pitchFamily="34" charset="-128"/>
              </a:rPr>
              <a:pPr algn="r" eaLnBrk="0" hangingPunct="0"/>
              <a:t>14</a:t>
            </a:fld>
            <a:endParaRPr lang="es-ES" sz="12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B984ED-559A-452F-8EFE-9383AABB286F}" type="slidenum">
              <a:rPr lang="es-ES" smtClean="0">
                <a:latin typeface="Times" pitchFamily="18" charset="0"/>
                <a:cs typeface="Arial" charset="0"/>
              </a:rPr>
              <a:pPr/>
              <a:t>30</a:t>
            </a:fld>
            <a:endParaRPr lang="es-ES" smtClean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vhphernandez@coneval.gob.m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286125" y="6021388"/>
            <a:ext cx="265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000">
                <a:solidFill>
                  <a:schemeClr val="bg1"/>
                </a:solidFill>
                <a:latin typeface="Arial" charset="0"/>
              </a:rPr>
              <a:t>www.</a:t>
            </a:r>
            <a:r>
              <a:rPr lang="es-ES_tradnl" sz="2000" b="1">
                <a:solidFill>
                  <a:schemeClr val="bg1"/>
                </a:solidFill>
                <a:latin typeface="Arial" charset="0"/>
              </a:rPr>
              <a:t>coneval</a:t>
            </a:r>
            <a:r>
              <a:rPr lang="es-ES_tradnl" sz="2000">
                <a:solidFill>
                  <a:schemeClr val="bg1"/>
                </a:solidFill>
                <a:latin typeface="Arial" charset="0"/>
              </a:rPr>
              <a:t>.gob.mx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76238" y="2320925"/>
            <a:ext cx="8391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2800" b="1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El uso de Stata como una herramienta para la transparencia y la difusión estadística:</a:t>
            </a:r>
          </a:p>
          <a:p>
            <a:pPr algn="ctr" eaLnBrk="0" hangingPunct="0"/>
            <a:r>
              <a:rPr lang="es-ES" sz="2800" b="1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la medición multidimensional de la pobreza en México</a:t>
            </a:r>
            <a:endParaRPr lang="es-ES_tradnl" sz="2800" b="1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16088" y="5110163"/>
            <a:ext cx="5711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50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29 de abril de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4186238" y="1758950"/>
            <a:ext cx="3517900" cy="3243263"/>
          </a:xfrm>
          <a:prstGeom prst="ellipse">
            <a:avLst/>
          </a:prstGeom>
          <a:solidFill>
            <a:srgbClr val="00A94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tIns="10800" anchorCtr="1"/>
          <a:lstStyle/>
          <a:p>
            <a:pPr algn="ctr" eaLnBrk="0" hangingPunct="0"/>
            <a:r>
              <a:rPr lang="es-ES_tradnl" sz="2500" b="1">
                <a:solidFill>
                  <a:srgbClr val="FFFFFF"/>
                </a:solidFill>
                <a:latin typeface="Arial" charset="0"/>
                <a:cs typeface="Tahoma" pitchFamily="34" charset="0"/>
              </a:rPr>
              <a:t>Operativa</a:t>
            </a:r>
          </a:p>
          <a:p>
            <a:pPr algn="ctr" eaLnBrk="0" hangingPunct="0"/>
            <a:endParaRPr lang="es-ES_tradnl" sz="2500" b="1">
              <a:solidFill>
                <a:srgbClr val="FFFFFF"/>
              </a:solidFill>
              <a:latin typeface="Arial" charset="0"/>
              <a:cs typeface="Tahoma" pitchFamily="34" charset="0"/>
            </a:endParaRPr>
          </a:p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Arial" charset="0"/>
                <a:cs typeface="Tahoma" pitchFamily="34" charset="0"/>
              </a:rPr>
              <a:t>Diseño</a:t>
            </a:r>
          </a:p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Arial" charset="0"/>
                <a:cs typeface="Tahoma" pitchFamily="34" charset="0"/>
              </a:rPr>
              <a:t>y generación</a:t>
            </a:r>
          </a:p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Arial" charset="0"/>
                <a:cs typeface="Tahoma" pitchFamily="34" charset="0"/>
              </a:rPr>
              <a:t>de fuentes</a:t>
            </a:r>
          </a:p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Arial" charset="0"/>
                <a:cs typeface="Tahoma" pitchFamily="34" charset="0"/>
              </a:rPr>
              <a:t>de información</a:t>
            </a:r>
            <a:endParaRPr lang="es-ES" sz="2000" b="1">
              <a:solidFill>
                <a:srgbClr val="FFFFFF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1314450" y="1778000"/>
            <a:ext cx="3498850" cy="3265488"/>
          </a:xfrm>
          <a:prstGeom prst="ellipse">
            <a:avLst/>
          </a:prstGeom>
          <a:solidFill>
            <a:srgbClr val="000080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tIns="10800" anchorCtr="1"/>
          <a:lstStyle/>
          <a:p>
            <a:pPr eaLnBrk="0" hangingPunct="0"/>
            <a:r>
              <a:rPr lang="es-ES" sz="2500" b="1">
                <a:solidFill>
                  <a:srgbClr val="FFFFFF"/>
                </a:solidFill>
                <a:latin typeface="Arial" charset="0"/>
                <a:cs typeface="Tahoma" pitchFamily="34" charset="0"/>
              </a:rPr>
              <a:t>Conceptual  y metodológica</a:t>
            </a:r>
          </a:p>
          <a:p>
            <a:pPr eaLnBrk="0" hangingPunct="0"/>
            <a:endParaRPr lang="es-ES" sz="1500" b="1">
              <a:solidFill>
                <a:srgbClr val="FFFFFF"/>
              </a:solidFill>
              <a:latin typeface="Arial" charset="0"/>
              <a:cs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s-ES" sz="2000" b="1">
                <a:solidFill>
                  <a:srgbClr val="FFFFFF"/>
                </a:solidFill>
                <a:latin typeface="Arial" charset="0"/>
                <a:cs typeface="Tahoma" pitchFamily="34" charset="0"/>
              </a:rPr>
              <a:t> Concepción</a:t>
            </a:r>
          </a:p>
          <a:p>
            <a:pPr eaLnBrk="0" hangingPunct="0"/>
            <a:r>
              <a:rPr lang="es-ES" sz="2000" b="1">
                <a:solidFill>
                  <a:srgbClr val="FFFFFF"/>
                </a:solidFill>
                <a:latin typeface="Arial" charset="0"/>
                <a:cs typeface="Tahoma" pitchFamily="34" charset="0"/>
              </a:rPr>
              <a:t>  y definición</a:t>
            </a:r>
          </a:p>
          <a:p>
            <a:pPr eaLnBrk="0" hangingPunct="0">
              <a:buFontTx/>
              <a:buChar char="•"/>
            </a:pPr>
            <a:r>
              <a:rPr lang="es-MX" sz="2000" b="1">
                <a:solidFill>
                  <a:srgbClr val="FFFFFF"/>
                </a:solidFill>
                <a:latin typeface="Arial" charset="0"/>
                <a:cs typeface="Tahoma" pitchFamily="34" charset="0"/>
              </a:rPr>
              <a:t> Principios</a:t>
            </a:r>
          </a:p>
          <a:p>
            <a:pPr eaLnBrk="0" hangingPunct="0"/>
            <a:r>
              <a:rPr lang="es-MX" sz="2000" b="1">
                <a:solidFill>
                  <a:srgbClr val="FFFFFF"/>
                </a:solidFill>
                <a:latin typeface="Arial" charset="0"/>
                <a:cs typeface="Tahoma" pitchFamily="34" charset="0"/>
              </a:rPr>
              <a:t>  y criterios  </a:t>
            </a:r>
          </a:p>
          <a:p>
            <a:pPr eaLnBrk="0" hangingPunct="0"/>
            <a:r>
              <a:rPr lang="es-MX" sz="2000" b="1">
                <a:solidFill>
                  <a:srgbClr val="FFFFFF"/>
                </a:solidFill>
                <a:latin typeface="Arial" charset="0"/>
                <a:cs typeface="Tahoma" pitchFamily="34" charset="0"/>
              </a:rPr>
              <a:t>  metodológicos</a:t>
            </a:r>
            <a:endParaRPr lang="es-ES" sz="2000" b="1">
              <a:solidFill>
                <a:srgbClr val="FFFFFF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2192338" y="472347"/>
            <a:ext cx="6724650" cy="46991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</a:pPr>
            <a:r>
              <a:rPr lang="es-ES_tradnl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Medición </a:t>
            </a:r>
            <a:r>
              <a:rPr lang="es-ES_tradnl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multidimensional de la pobreza</a:t>
            </a:r>
            <a:endParaRPr lang="es-ES_tradnl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411163" y="1149350"/>
            <a:ext cx="4194175" cy="728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b="1">
                <a:solidFill>
                  <a:srgbClr val="333399"/>
                </a:solidFill>
                <a:latin typeface="Arial" charset="0"/>
                <a:cs typeface="Tahoma" pitchFamily="34" charset="0"/>
              </a:rPr>
              <a:t>Dos líneas de investigación:</a:t>
            </a:r>
            <a:endParaRPr lang="es-ES" b="1">
              <a:solidFill>
                <a:srgbClr val="333399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2719388" y="5386388"/>
            <a:ext cx="3668712" cy="100012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600" b="1">
                <a:solidFill>
                  <a:srgbClr val="FFFFFF"/>
                </a:solidFill>
                <a:latin typeface="Arial" charset="0"/>
              </a:rPr>
              <a:t>Variables, umbrales</a:t>
            </a:r>
            <a:br>
              <a:rPr lang="es-MX" sz="2600" b="1">
                <a:solidFill>
                  <a:srgbClr val="FFFFFF"/>
                </a:solidFill>
                <a:latin typeface="Arial" charset="0"/>
              </a:rPr>
            </a:br>
            <a:r>
              <a:rPr lang="es-MX" sz="2600" b="1">
                <a:solidFill>
                  <a:srgbClr val="FFFFFF"/>
                </a:solidFill>
                <a:latin typeface="Arial" charset="0"/>
              </a:rPr>
              <a:t>e indicadores</a:t>
            </a:r>
            <a:endParaRPr lang="es-ES" sz="26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 rot="5400000">
            <a:off x="4063207" y="4314031"/>
            <a:ext cx="990600" cy="10556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lIns="0" rIns="0" anchor="ctr"/>
          <a:lstStyle/>
          <a:p>
            <a:pPr eaLnBrk="0" hangingPunct="0">
              <a:lnSpc>
                <a:spcPct val="90000"/>
              </a:lnSpc>
              <a:buFont typeface="Wingdings" pitchFamily="2" charset="2"/>
              <a:buChar char="•"/>
            </a:pPr>
            <a:endParaRPr lang="es-MX" sz="1800" b="1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087563" y="484188"/>
            <a:ext cx="5672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Enfoque analítico</a:t>
            </a:r>
          </a:p>
        </p:txBody>
      </p:sp>
      <p:sp>
        <p:nvSpPr>
          <p:cNvPr id="88067" name="PubChord"/>
          <p:cNvSpPr>
            <a:spLocks noEditPoints="1" noChangeArrowheads="1"/>
          </p:cNvSpPr>
          <p:nvPr/>
        </p:nvSpPr>
        <p:spPr bwMode="auto">
          <a:xfrm>
            <a:off x="1865313" y="1622425"/>
            <a:ext cx="4578350" cy="4406900"/>
          </a:xfrm>
          <a:custGeom>
            <a:avLst/>
            <a:gdLst>
              <a:gd name="G0" fmla="+- 0 0 0"/>
              <a:gd name="G1" fmla="sin 10800 -5903340"/>
              <a:gd name="G2" fmla="cos 10800 -5903340"/>
              <a:gd name="G3" fmla="sin 10800 5880390"/>
              <a:gd name="G4" fmla="cos 10800 588039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10785 w 21600"/>
              <a:gd name="T1" fmla="*/ 0 h 21600"/>
              <a:gd name="T2" fmla="*/ 10818 w 21600"/>
              <a:gd name="T3" fmla="*/ 10799 h 21600"/>
              <a:gd name="T4" fmla="*/ 10851 w 21600"/>
              <a:gd name="T5" fmla="*/ 21599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85" y="0"/>
                </a:moveTo>
                <a:cubicBezTo>
                  <a:pt x="4826" y="8"/>
                  <a:pt x="0" y="4841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0817" y="21600"/>
                  <a:pt x="10834" y="21599"/>
                  <a:pt x="10851" y="21599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rIns="0" anchor="ctr"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1800" b="1">
              <a:solidFill>
                <a:srgbClr val="1C3F94"/>
              </a:solidFill>
              <a:latin typeface="Arial" charset="0"/>
              <a:cs typeface="+mn-cs"/>
            </a:endParaRPr>
          </a:p>
        </p:txBody>
      </p:sp>
      <p:sp>
        <p:nvSpPr>
          <p:cNvPr id="88068" name="PubChord"/>
          <p:cNvSpPr>
            <a:spLocks noEditPoints="1" noChangeArrowheads="1"/>
          </p:cNvSpPr>
          <p:nvPr/>
        </p:nvSpPr>
        <p:spPr bwMode="auto">
          <a:xfrm>
            <a:off x="2139950" y="1620838"/>
            <a:ext cx="4578350" cy="4406900"/>
          </a:xfrm>
          <a:custGeom>
            <a:avLst/>
            <a:gdLst>
              <a:gd name="G0" fmla="+- 0 0 0"/>
              <a:gd name="G1" fmla="sin 10800 5882716"/>
              <a:gd name="G2" fmla="cos 10800 5882716"/>
              <a:gd name="G3" fmla="sin 10800 -5908861"/>
              <a:gd name="G4" fmla="cos 10800 -5908861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10844 w 21600"/>
              <a:gd name="T1" fmla="*/ 21599 h 21600"/>
              <a:gd name="T2" fmla="*/ 10806 w 21600"/>
              <a:gd name="T3" fmla="*/ 10799 h 21600"/>
              <a:gd name="T4" fmla="*/ 10769 w 21600"/>
              <a:gd name="T5" fmla="*/ 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844" y="21599"/>
                </a:moveTo>
                <a:cubicBezTo>
                  <a:pt x="16791" y="21575"/>
                  <a:pt x="21600" y="1674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10789" y="-1"/>
                  <a:pt x="10779" y="0"/>
                  <a:pt x="10769" y="0"/>
                </a:cubicBezTo>
                <a:close/>
              </a:path>
            </a:pathLst>
          </a:custGeom>
          <a:solidFill>
            <a:srgbClr val="00A94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1800" b="1">
              <a:solidFill>
                <a:srgbClr val="1C3F94"/>
              </a:solidFill>
              <a:latin typeface="Arial" charset="0"/>
              <a:cs typeface="+mn-cs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116138" y="2641600"/>
            <a:ext cx="1952625" cy="239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s-ES" b="1">
                <a:solidFill>
                  <a:schemeClr val="bg1"/>
                </a:solidFill>
                <a:latin typeface="Tahoma" pitchFamily="34" charset="0"/>
              </a:rPr>
              <a:t>Recursos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s-ES" b="1">
                <a:solidFill>
                  <a:schemeClr val="bg1"/>
                </a:solidFill>
                <a:latin typeface="Tahoma" pitchFamily="34" charset="0"/>
              </a:rPr>
              <a:t>disponibles para satisfacer las necesidades básicas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473575" y="2808288"/>
            <a:ext cx="2049463" cy="173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b="1">
                <a:solidFill>
                  <a:schemeClr val="bg1"/>
                </a:solidFill>
                <a:latin typeface="Tahoma" pitchFamily="34" charset="0"/>
              </a:rPr>
              <a:t>Garantías </a:t>
            </a:r>
            <a:br>
              <a:rPr lang="es-MX" b="1">
                <a:solidFill>
                  <a:schemeClr val="bg1"/>
                </a:solidFill>
                <a:latin typeface="Tahoma" pitchFamily="34" charset="0"/>
              </a:rPr>
            </a:br>
            <a:r>
              <a:rPr lang="es-MX" b="1">
                <a:solidFill>
                  <a:schemeClr val="bg1"/>
                </a:solidFill>
                <a:latin typeface="Tahoma" pitchFamily="34" charset="0"/>
              </a:rPr>
              <a:t>y derechos para el desarrollo social</a:t>
            </a:r>
            <a:endParaRPr lang="es-ES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525463" y="4737100"/>
            <a:ext cx="2611437" cy="1582738"/>
          </a:xfrm>
          <a:prstGeom prst="rightArrow">
            <a:avLst>
              <a:gd name="adj1" fmla="val 57306"/>
              <a:gd name="adj2" fmla="val 47230"/>
            </a:avLst>
          </a:prstGeom>
          <a:solidFill>
            <a:srgbClr val="00A94F"/>
          </a:solidFill>
          <a:ln w="9525" algn="ctr">
            <a:noFill/>
            <a:miter lim="800000"/>
            <a:headEnd/>
            <a:tailEnd/>
          </a:ln>
        </p:spPr>
        <p:txBody>
          <a:bodyPr wrap="none" lIns="180000" rIns="0" anchor="ctr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800" b="1">
                <a:solidFill>
                  <a:schemeClr val="bg1"/>
                </a:solidFill>
                <a:latin typeface="Tahoma" pitchFamily="34" charset="0"/>
              </a:rPr>
              <a:t>Bienestar</a:t>
            </a:r>
            <a:br>
              <a:rPr lang="es-MX" sz="2800" b="1">
                <a:solidFill>
                  <a:schemeClr val="bg1"/>
                </a:solidFill>
                <a:latin typeface="Tahoma" pitchFamily="34" charset="0"/>
              </a:rPr>
            </a:br>
            <a:r>
              <a:rPr lang="es-MX" sz="2800" b="1">
                <a:solidFill>
                  <a:schemeClr val="bg1"/>
                </a:solidFill>
                <a:latin typeface="Tahoma" pitchFamily="34" charset="0"/>
              </a:rPr>
              <a:t>Económico</a:t>
            </a:r>
            <a:endParaRPr lang="es-E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368" name="AutoShape 9"/>
          <p:cNvSpPr>
            <a:spLocks noChangeArrowheads="1"/>
          </p:cNvSpPr>
          <p:nvPr/>
        </p:nvSpPr>
        <p:spPr bwMode="auto">
          <a:xfrm>
            <a:off x="8121650" y="627063"/>
            <a:ext cx="760413" cy="5627687"/>
          </a:xfrm>
          <a:prstGeom prst="flowChartAlternateProcess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C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o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n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t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x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t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o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MX" sz="2000" b="1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t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r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r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i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t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o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r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i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a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l</a:t>
            </a:r>
            <a:endParaRPr lang="es-ES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9" name="AutoShape 8"/>
          <p:cNvSpPr>
            <a:spLocks noChangeArrowheads="1"/>
          </p:cNvSpPr>
          <p:nvPr/>
        </p:nvSpPr>
        <p:spPr bwMode="auto">
          <a:xfrm>
            <a:off x="5656263" y="1601788"/>
            <a:ext cx="2611437" cy="1838325"/>
          </a:xfrm>
          <a:prstGeom prst="leftArrow">
            <a:avLst>
              <a:gd name="adj1" fmla="val 50000"/>
              <a:gd name="adj2" fmla="val 35514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wrap="none" lIns="0" rIns="180000" anchor="ctr"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s-MX" sz="2800" b="1">
                <a:solidFill>
                  <a:schemeClr val="bg1"/>
                </a:solidFill>
                <a:latin typeface="Tahoma" pitchFamily="34" charset="0"/>
              </a:rPr>
              <a:t>Derechos</a:t>
            </a:r>
            <a:br>
              <a:rPr lang="es-MX" sz="2800" b="1">
                <a:solidFill>
                  <a:schemeClr val="bg1"/>
                </a:solidFill>
                <a:latin typeface="Tahoma" pitchFamily="34" charset="0"/>
              </a:rPr>
            </a:br>
            <a:r>
              <a:rPr lang="es-MX" sz="2800" b="1">
                <a:solidFill>
                  <a:schemeClr val="bg1"/>
                </a:solidFill>
                <a:latin typeface="Tahoma" pitchFamily="34" charset="0"/>
              </a:rPr>
              <a:t>Sociales</a:t>
            </a:r>
            <a:endParaRPr lang="es-ES" sz="2800" b="1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1370013" y="5381625"/>
            <a:ext cx="6118225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</p:spPr>
        <p:txBody>
          <a:bodyPr vert="eaVert" wrap="none" lIns="0" rIns="0" anchor="ctr"/>
          <a:lstStyle/>
          <a:p>
            <a:endParaRPr lang="es-MX"/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 flipV="1">
            <a:off x="2101850" y="1233488"/>
            <a:ext cx="0" cy="4573587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eaVert" wrap="none" lIns="0" rIns="0" anchor="ctr"/>
          <a:lstStyle/>
          <a:p>
            <a:endParaRPr lang="es-MX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 rot="-5400000">
            <a:off x="-115093" y="3009106"/>
            <a:ext cx="3024188" cy="48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800" b="1">
                <a:solidFill>
                  <a:srgbClr val="1C3F94"/>
                </a:solidFill>
                <a:latin typeface="Arial" charset="0"/>
              </a:rPr>
              <a:t>Bienestar</a:t>
            </a:r>
            <a:endParaRPr lang="es-ES" sz="2800" b="1">
              <a:solidFill>
                <a:srgbClr val="1C3F94"/>
              </a:solidFill>
              <a:latin typeface="Arial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2170113" y="1755775"/>
            <a:ext cx="5181600" cy="3562350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 vert="eaVert"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endParaRPr lang="es-ES" sz="1800" b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6390" name="1 Marcador de número de diapositiva"/>
          <p:cNvSpPr txBox="1">
            <a:spLocks noGrp="1"/>
          </p:cNvSpPr>
          <p:nvPr/>
        </p:nvSpPr>
        <p:spPr bwMode="auto">
          <a:xfrm>
            <a:off x="7910513" y="6551613"/>
            <a:ext cx="11255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buFont typeface="Wingdings" pitchFamily="2" charset="2"/>
              <a:buChar char="•"/>
            </a:pPr>
            <a:fld id="{37FE0AFA-3FB8-466B-AB49-0E2FB6FE96F0}" type="slidenum">
              <a:rPr lang="es-ES" sz="1200" b="1">
                <a:solidFill>
                  <a:srgbClr val="FFFFFF"/>
                </a:solidFill>
                <a:latin typeface="Arial" charset="0"/>
              </a:rPr>
              <a:pPr algn="r" eaLnBrk="0" hangingPunct="0">
                <a:lnSpc>
                  <a:spcPct val="90000"/>
                </a:lnSpc>
                <a:buFont typeface="Wingdings" pitchFamily="2" charset="2"/>
                <a:buChar char="•"/>
              </a:pPr>
              <a:t>12</a:t>
            </a:fld>
            <a:endParaRPr lang="es-ES" sz="12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8880" name="Rectangle 32"/>
          <p:cNvSpPr>
            <a:spLocks noChangeArrowheads="1"/>
          </p:cNvSpPr>
          <p:nvPr/>
        </p:nvSpPr>
        <p:spPr bwMode="auto">
          <a:xfrm>
            <a:off x="2701925" y="1289050"/>
            <a:ext cx="4029075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rgbClr val="000000"/>
                </a:solidFill>
                <a:latin typeface="Arial" charset="0"/>
              </a:rPr>
              <a:t>Población </a:t>
            </a:r>
            <a:endParaRPr lang="es-E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 rot="-5400000">
            <a:off x="3382963" y="1147762"/>
            <a:ext cx="2719388" cy="478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lIns="0" rIns="0">
            <a:spAutoFit/>
          </a:bodyPr>
          <a:lstStyle/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600" b="1">
                <a:solidFill>
                  <a:srgbClr val="000000"/>
                </a:solidFill>
                <a:latin typeface="Arial" charset="0"/>
              </a:rPr>
              <a:t>Derechos humanos universales</a:t>
            </a:r>
            <a:endParaRPr lang="es-MX" b="1">
              <a:solidFill>
                <a:srgbClr val="000000"/>
              </a:solidFill>
              <a:latin typeface="Arial" charset="0"/>
            </a:endParaRPr>
          </a:p>
          <a:p>
            <a:pPr marL="1600200" lvl="3" indent="-228600" eaLnBrk="0" hangingPunct="0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s-MX" sz="2000" b="1">
                <a:solidFill>
                  <a:srgbClr val="000000"/>
                </a:solidFill>
                <a:latin typeface="Arial" charset="0"/>
              </a:rPr>
              <a:t>  Alimentación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None/>
            </a:pPr>
            <a:endParaRPr lang="es-MX" sz="2000" b="1">
              <a:solidFill>
                <a:srgbClr val="000000"/>
              </a:solidFill>
              <a:latin typeface="Arial" charset="0"/>
            </a:endParaRP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600" b="1">
                <a:solidFill>
                  <a:srgbClr val="000000"/>
                </a:solidFill>
                <a:latin typeface="Arial" charset="0"/>
              </a:rPr>
              <a:t>Garantías individuales</a:t>
            </a:r>
          </a:p>
          <a:p>
            <a:pPr marL="1600200" lvl="3" indent="-228600" eaLnBrk="0" hangingPunct="0">
              <a:lnSpc>
                <a:spcPct val="90000"/>
              </a:lnSpc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s-MX" sz="2000" b="1">
                <a:solidFill>
                  <a:srgbClr val="000000"/>
                </a:solidFill>
                <a:latin typeface="Arial" charset="0"/>
              </a:rPr>
              <a:t> Educación</a:t>
            </a:r>
          </a:p>
          <a:p>
            <a:pPr marL="1600200" lvl="3" indent="-228600" eaLnBrk="0" hangingPunct="0">
              <a:lnSpc>
                <a:spcPct val="90000"/>
              </a:lnSpc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s-MX" sz="2000" b="1">
                <a:solidFill>
                  <a:srgbClr val="000000"/>
                </a:solidFill>
                <a:latin typeface="Arial" charset="0"/>
              </a:rPr>
              <a:t> Salud</a:t>
            </a:r>
          </a:p>
          <a:p>
            <a:pPr marL="1600200" lvl="3" indent="-228600" eaLnBrk="0" hangingPunct="0">
              <a:lnSpc>
                <a:spcPct val="90000"/>
              </a:lnSpc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s-MX" sz="2000" b="1">
                <a:solidFill>
                  <a:srgbClr val="000000"/>
                </a:solidFill>
                <a:latin typeface="Arial" charset="0"/>
              </a:rPr>
              <a:t> Seguridad social</a:t>
            </a:r>
          </a:p>
          <a:p>
            <a:pPr marL="1600200" lvl="3" indent="-228600" eaLnBrk="0" hangingPunct="0">
              <a:lnSpc>
                <a:spcPct val="90000"/>
              </a:lnSpc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s-MX" sz="2000" b="1">
                <a:solidFill>
                  <a:srgbClr val="000000"/>
                </a:solidFill>
                <a:latin typeface="Arial" charset="0"/>
              </a:rPr>
              <a:t> Vivienda</a:t>
            </a:r>
            <a:endParaRPr lang="es-E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882" name="Rectangle 34"/>
          <p:cNvSpPr>
            <a:spLocks noChangeArrowheads="1"/>
          </p:cNvSpPr>
          <p:nvPr/>
        </p:nvSpPr>
        <p:spPr bwMode="auto">
          <a:xfrm>
            <a:off x="2746375" y="5699125"/>
            <a:ext cx="4029075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800" b="1">
                <a:solidFill>
                  <a:srgbClr val="1C3F94"/>
                </a:solidFill>
                <a:latin typeface="Arial" charset="0"/>
              </a:rPr>
              <a:t>Derechos sociales</a:t>
            </a:r>
            <a:endParaRPr lang="es-ES" sz="2800" b="1">
              <a:solidFill>
                <a:srgbClr val="1C3F94"/>
              </a:solidFill>
              <a:latin typeface="Arial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7383463" y="1727200"/>
            <a:ext cx="0" cy="36004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vert="eaVert" wrap="none" lIns="0" rIns="0" anchor="ctr"/>
          <a:lstStyle/>
          <a:p>
            <a:endParaRPr lang="es-MX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2125663" y="1714500"/>
            <a:ext cx="5292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vert="eaVert" wrap="none" lIns="0" rIns="0" anchor="ctr"/>
          <a:lstStyle/>
          <a:p>
            <a:endParaRPr lang="es-MX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87563" y="484188"/>
            <a:ext cx="5672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Identificación</a:t>
            </a:r>
            <a:endParaRPr lang="es-ES_tradnl" b="1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  <p:bldP spid="78852" grpId="0" animBg="1"/>
      <p:bldP spid="78853" grpId="0"/>
      <p:bldP spid="78862" grpId="0" animBg="1"/>
      <p:bldP spid="78880" grpId="0"/>
      <p:bldP spid="28689" grpId="0"/>
      <p:bldP spid="78882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070225" y="6072188"/>
            <a:ext cx="4029075" cy="306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800" b="1">
                <a:solidFill>
                  <a:srgbClr val="1C3F94"/>
                </a:solidFill>
                <a:latin typeface="Arial" charset="0"/>
              </a:rPr>
              <a:t>Derechos sociales </a:t>
            </a:r>
            <a:endParaRPr lang="es-ES" sz="2800" b="1">
              <a:solidFill>
                <a:srgbClr val="1C3F94"/>
              </a:solidFill>
              <a:latin typeface="Arial" charset="0"/>
            </a:endParaRPr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 flipV="1">
            <a:off x="2139950" y="946150"/>
            <a:ext cx="0" cy="4573588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eaVert" wrap="none" lIns="0" rIns="0" anchor="ctr"/>
          <a:lstStyle/>
          <a:p>
            <a:endParaRPr lang="es-MX"/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 rot="-5400000">
            <a:off x="-773906" y="3010694"/>
            <a:ext cx="3024187" cy="48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800" b="1">
                <a:solidFill>
                  <a:srgbClr val="1C3F94"/>
                </a:solidFill>
                <a:latin typeface="Arial" charset="0"/>
              </a:rPr>
              <a:t>Bienestar</a:t>
            </a:r>
            <a:endParaRPr lang="es-ES" sz="2800" b="1">
              <a:solidFill>
                <a:srgbClr val="1C3F94"/>
              </a:solidFill>
              <a:latin typeface="Arial" charset="0"/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5702300" y="5254625"/>
            <a:ext cx="722313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800" b="1" i="1">
                <a:solidFill>
                  <a:srgbClr val="1C3F94"/>
                </a:solidFill>
                <a:latin typeface="Arial" charset="0"/>
              </a:rPr>
              <a:t>C=1</a:t>
            </a:r>
            <a:endParaRPr lang="es-ES" sz="1800" b="1" i="1">
              <a:solidFill>
                <a:srgbClr val="1C3F94"/>
              </a:solidFill>
              <a:latin typeface="Arial" charset="0"/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1492250" y="2514600"/>
            <a:ext cx="638175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800" b="1" i="1">
                <a:solidFill>
                  <a:srgbClr val="1C3F94"/>
                </a:solidFill>
                <a:latin typeface="Arial" charset="0"/>
              </a:rPr>
              <a:t>LB</a:t>
            </a:r>
            <a:endParaRPr lang="es-ES" sz="1800" b="1" i="1">
              <a:solidFill>
                <a:srgbClr val="1C3F94"/>
              </a:solidFill>
              <a:latin typeface="Arial" charset="0"/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377950" y="3641725"/>
            <a:ext cx="731838" cy="598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800" b="1" i="1">
                <a:solidFill>
                  <a:srgbClr val="1C3F94"/>
                </a:solidFill>
                <a:latin typeface="Arial" charset="0"/>
              </a:rPr>
              <a:t>LBM</a:t>
            </a:r>
            <a:endParaRPr lang="es-ES" sz="1800" b="1" i="1">
              <a:solidFill>
                <a:srgbClr val="1C3F94"/>
              </a:solidFill>
              <a:latin typeface="Arial" charset="0"/>
            </a:endParaRP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3840163" y="5267325"/>
            <a:ext cx="722312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800" b="1" i="1">
                <a:solidFill>
                  <a:srgbClr val="1C3F94"/>
                </a:solidFill>
                <a:latin typeface="Arial" charset="0"/>
              </a:rPr>
              <a:t>C*=3</a:t>
            </a:r>
            <a:endParaRPr lang="es-ES" sz="1800" b="1" i="1">
              <a:solidFill>
                <a:srgbClr val="1C3F94"/>
              </a:solidFill>
              <a:latin typeface="Arial" charset="0"/>
            </a:endParaRPr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 rot="-5400000">
            <a:off x="115888" y="3146425"/>
            <a:ext cx="2008187" cy="328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b="1">
                <a:solidFill>
                  <a:srgbClr val="1C3F94"/>
                </a:solidFill>
                <a:latin typeface="Arial" charset="0"/>
              </a:rPr>
              <a:t>Ingreso</a:t>
            </a:r>
            <a:endParaRPr lang="es-ES" b="1">
              <a:solidFill>
                <a:srgbClr val="1C3F94"/>
              </a:solidFill>
              <a:latin typeface="Arial" charset="0"/>
            </a:endParaRPr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 rot="-5400000">
            <a:off x="4859337" y="5033963"/>
            <a:ext cx="328613" cy="155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 lIns="0" rIns="0">
            <a:spAutoFit/>
          </a:bodyPr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b="1">
                <a:solidFill>
                  <a:srgbClr val="1C3F94"/>
                </a:solidFill>
                <a:latin typeface="Arial" charset="0"/>
              </a:rPr>
              <a:t>Carencias</a:t>
            </a:r>
            <a:endParaRPr lang="es-ES" b="1">
              <a:solidFill>
                <a:srgbClr val="1C3F94"/>
              </a:solidFill>
              <a:latin typeface="Arial" charset="0"/>
            </a:endParaRPr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2190750" y="1527175"/>
            <a:ext cx="5219700" cy="3562350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 vert="eaVert"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endParaRPr lang="es-MX" sz="1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420" name="Text Box 5"/>
          <p:cNvSpPr txBox="1">
            <a:spLocks noChangeArrowheads="1"/>
          </p:cNvSpPr>
          <p:nvPr/>
        </p:nvSpPr>
        <p:spPr bwMode="auto">
          <a:xfrm>
            <a:off x="2163763" y="441325"/>
            <a:ext cx="633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b="1">
                <a:solidFill>
                  <a:srgbClr val="1C3F94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Pobreza multidimensional</a:t>
            </a: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2198688" y="2854325"/>
            <a:ext cx="3821112" cy="2233613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endParaRPr lang="es-ES" sz="1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2187575" y="3970338"/>
            <a:ext cx="1908175" cy="1116012"/>
          </a:xfrm>
          <a:prstGeom prst="rect">
            <a:avLst/>
          </a:prstGeom>
          <a:solidFill>
            <a:srgbClr val="990000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vert="eaVert"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endParaRPr lang="es-ES" sz="1800" b="1">
              <a:solidFill>
                <a:srgbClr val="1C3F94"/>
              </a:solidFill>
              <a:latin typeface="Arial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 rot="-5400000">
            <a:off x="4889500" y="2217738"/>
            <a:ext cx="466725" cy="221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lIns="0" rIns="0">
            <a:spAutoFit/>
          </a:bodyPr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700" b="1">
                <a:latin typeface="Arial" charset="0"/>
              </a:rPr>
              <a:t>Pobreza</a:t>
            </a:r>
          </a:p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700" b="1">
                <a:latin typeface="Arial" charset="0"/>
              </a:rPr>
              <a:t>multidimensional</a:t>
            </a:r>
            <a:endParaRPr lang="es-ES" sz="1700" b="1">
              <a:latin typeface="Arial" charset="0"/>
            </a:endParaRP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 rot="-5400000">
            <a:off x="2551906" y="3407569"/>
            <a:ext cx="700088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marL="742950" lvl="1" indent="-285750"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700" b="1">
                <a:solidFill>
                  <a:schemeClr val="bg1"/>
                </a:solidFill>
                <a:latin typeface="Arial" charset="0"/>
              </a:rPr>
              <a:t>Pobreza</a:t>
            </a:r>
          </a:p>
          <a:p>
            <a:pPr marL="742950" lvl="1" indent="-285750"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700" b="1">
                <a:solidFill>
                  <a:schemeClr val="bg1"/>
                </a:solidFill>
                <a:latin typeface="Arial" charset="0"/>
              </a:rPr>
              <a:t>multidimensional  </a:t>
            </a:r>
          </a:p>
          <a:p>
            <a:pPr marL="742950" lvl="1" indent="-285750"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700" b="1">
                <a:solidFill>
                  <a:schemeClr val="bg1"/>
                </a:solidFill>
                <a:latin typeface="Arial" charset="0"/>
              </a:rPr>
              <a:t>extrema</a:t>
            </a:r>
            <a:endParaRPr lang="es-ES" sz="17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7458075" y="1535113"/>
            <a:ext cx="0" cy="36004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vert="eaVert" wrap="none" lIns="0" rIns="0" anchor="ctr"/>
          <a:lstStyle/>
          <a:p>
            <a:endParaRPr lang="es-MX"/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>
            <a:off x="2162175" y="1493838"/>
            <a:ext cx="53276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vert="eaVert" wrap="none" lIns="0" rIns="0" anchor="ctr"/>
          <a:lstStyle/>
          <a:p>
            <a:endParaRPr lang="es-MX"/>
          </a:p>
        </p:txBody>
      </p: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2163763" y="2832100"/>
            <a:ext cx="53276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vert="eaVert" wrap="none" lIns="0" rIns="0" anchor="ctr"/>
          <a:lstStyle/>
          <a:p>
            <a:endParaRPr lang="es-MX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flipV="1">
            <a:off x="6046788" y="1517650"/>
            <a:ext cx="0" cy="36004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vert="eaVert" wrap="none" lIns="0" rIns="0" anchor="ctr"/>
          <a:lstStyle/>
          <a:p>
            <a:endParaRPr lang="es-MX"/>
          </a:p>
        </p:txBody>
      </p:sp>
      <p:sp>
        <p:nvSpPr>
          <p:cNvPr id="33" name="Line 2"/>
          <p:cNvSpPr>
            <a:spLocks noChangeShapeType="1"/>
          </p:cNvSpPr>
          <p:nvPr/>
        </p:nvSpPr>
        <p:spPr bwMode="auto">
          <a:xfrm>
            <a:off x="2176463" y="3927475"/>
            <a:ext cx="5327650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eaVert" wrap="none" lIns="0" rIns="0" anchor="ctr"/>
          <a:lstStyle/>
          <a:p>
            <a:endParaRPr lang="es-MX"/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 flipV="1">
            <a:off x="4135438" y="1517650"/>
            <a:ext cx="0" cy="360045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eaVert" wrap="none" lIns="0" rIns="0" anchor="ctr"/>
          <a:lstStyle/>
          <a:p>
            <a:endParaRPr lang="es-MX"/>
          </a:p>
        </p:txBody>
      </p:sp>
      <p:sp>
        <p:nvSpPr>
          <p:cNvPr id="202754" name="Line 2"/>
          <p:cNvSpPr>
            <a:spLocks noChangeShapeType="1"/>
          </p:cNvSpPr>
          <p:nvPr/>
        </p:nvSpPr>
        <p:spPr bwMode="auto">
          <a:xfrm>
            <a:off x="1446213" y="5145088"/>
            <a:ext cx="6118225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</p:spPr>
        <p:txBody>
          <a:bodyPr vert="eaVert" wrap="none" lIns="0" rIns="0" anchor="ctr"/>
          <a:lstStyle/>
          <a:p>
            <a:endParaRPr lang="es-MX"/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 flipV="1">
            <a:off x="4140200" y="3856038"/>
            <a:ext cx="0" cy="1260475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eaVert" wrap="none" lIns="0" rIns="0" anchor="ctr"/>
          <a:lstStyle/>
          <a:p>
            <a:endParaRPr lang="es-MX"/>
          </a:p>
        </p:txBody>
      </p:sp>
      <p:sp>
        <p:nvSpPr>
          <p:cNvPr id="36" name="Line 2"/>
          <p:cNvSpPr>
            <a:spLocks noChangeShapeType="1"/>
          </p:cNvSpPr>
          <p:nvPr/>
        </p:nvSpPr>
        <p:spPr bwMode="auto">
          <a:xfrm>
            <a:off x="2184400" y="3925888"/>
            <a:ext cx="1979613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eaVert" wrap="none" lIns="0" rIns="0" anchor="ctr"/>
          <a:lstStyle/>
          <a:p>
            <a:endParaRPr lang="es-MX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 rot="-5400000">
            <a:off x="2962275" y="1047750"/>
            <a:ext cx="466725" cy="221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lIns="0" rIns="0">
            <a:spAutoFit/>
          </a:bodyPr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700" b="1">
                <a:latin typeface="Arial" charset="0"/>
              </a:rPr>
              <a:t>Vulnerables</a:t>
            </a:r>
            <a:br>
              <a:rPr lang="es-MX" sz="1700" b="1">
                <a:latin typeface="Arial" charset="0"/>
              </a:rPr>
            </a:br>
            <a:r>
              <a:rPr lang="es-MX" sz="1700" b="1">
                <a:latin typeface="Arial" charset="0"/>
              </a:rPr>
              <a:t>por carencias</a:t>
            </a:r>
            <a:endParaRPr lang="es-ES" sz="1700" b="1">
              <a:latin typeface="Arial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 rot="-5400000">
            <a:off x="6529388" y="2263775"/>
            <a:ext cx="466725" cy="221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lIns="0" rIns="0">
            <a:spAutoFit/>
          </a:bodyPr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700" b="1">
                <a:latin typeface="Arial" charset="0"/>
              </a:rPr>
              <a:t>Vulnerables</a:t>
            </a:r>
            <a:br>
              <a:rPr lang="es-MX" sz="1700" b="1">
                <a:latin typeface="Arial" charset="0"/>
              </a:rPr>
            </a:br>
            <a:r>
              <a:rPr lang="es-MX" sz="1700" b="1">
                <a:latin typeface="Arial" charset="0"/>
              </a:rPr>
              <a:t>por ingresos</a:t>
            </a:r>
            <a:endParaRPr lang="es-ES" sz="1700" b="1">
              <a:latin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6089650" y="1528763"/>
            <a:ext cx="1339850" cy="1260475"/>
          </a:xfrm>
          <a:prstGeom prst="rect">
            <a:avLst/>
          </a:prstGeom>
          <a:solidFill>
            <a:srgbClr val="00B05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 rot="-5400000">
            <a:off x="5867400" y="1019176"/>
            <a:ext cx="1031875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marL="742950" lvl="1" indent="-285750"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500" b="1">
                <a:solidFill>
                  <a:schemeClr val="bg1"/>
                </a:solidFill>
                <a:latin typeface="Arial" charset="0"/>
              </a:rPr>
              <a:t>	Población sin carencias y </a:t>
            </a:r>
            <a:br>
              <a:rPr lang="es-MX" sz="1500" b="1">
                <a:solidFill>
                  <a:schemeClr val="bg1"/>
                </a:solidFill>
                <a:latin typeface="Arial" charset="0"/>
              </a:rPr>
            </a:br>
            <a:r>
              <a:rPr lang="es-MX" sz="1500" b="1">
                <a:solidFill>
                  <a:schemeClr val="bg1"/>
                </a:solidFill>
                <a:latin typeface="Arial" charset="0"/>
              </a:rPr>
              <a:t>con un nivel </a:t>
            </a:r>
            <a:br>
              <a:rPr lang="es-MX" sz="1500" b="1">
                <a:solidFill>
                  <a:schemeClr val="bg1"/>
                </a:solidFill>
                <a:latin typeface="Arial" charset="0"/>
              </a:rPr>
            </a:br>
            <a:r>
              <a:rPr lang="es-MX" sz="1500" b="1">
                <a:solidFill>
                  <a:schemeClr val="bg1"/>
                </a:solidFill>
                <a:latin typeface="Arial" charset="0"/>
              </a:rPr>
              <a:t>de bienestar adecuado</a:t>
            </a:r>
            <a:endParaRPr lang="es-ES" sz="15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4479" name="AutoShape 9"/>
          <p:cNvSpPr>
            <a:spLocks noChangeArrowheads="1"/>
          </p:cNvSpPr>
          <p:nvPr/>
        </p:nvSpPr>
        <p:spPr bwMode="auto">
          <a:xfrm>
            <a:off x="7921625" y="627063"/>
            <a:ext cx="760413" cy="5627687"/>
          </a:xfrm>
          <a:prstGeom prst="flowChartAlternateProcess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C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o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n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t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x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t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o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MX" sz="2000" b="1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t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  <a:latin typeface="Arial" charset="0"/>
              </a:rPr>
              <a:t>r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r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i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t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o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r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i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a</a:t>
            </a:r>
            <a:br>
              <a:rPr lang="es-MX" sz="2000" b="1">
                <a:solidFill>
                  <a:schemeClr val="bg1"/>
                </a:solidFill>
                <a:latin typeface="Arial" charset="0"/>
              </a:rPr>
            </a:br>
            <a:r>
              <a:rPr lang="es-MX" sz="2000" b="1">
                <a:solidFill>
                  <a:schemeClr val="bg1"/>
                </a:solidFill>
                <a:latin typeface="Arial" charset="0"/>
              </a:rPr>
              <a:t>l</a:t>
            </a:r>
            <a:endParaRPr lang="es-ES" sz="20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  <p:bldP spid="202756" grpId="0" animBg="1"/>
      <p:bldP spid="202757" grpId="0"/>
      <p:bldP spid="202759" grpId="0"/>
      <p:bldP spid="202760" grpId="0"/>
      <p:bldP spid="202762" grpId="0"/>
      <p:bldP spid="202763" grpId="0"/>
      <p:bldP spid="202766" grpId="0" animBg="1"/>
      <p:bldP spid="3" grpId="0" animBg="1"/>
      <p:bldP spid="202773" grpId="0" animBg="1"/>
      <p:bldP spid="28689" grpId="0"/>
      <p:bldP spid="2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02754" grpId="0" animBg="1"/>
      <p:bldP spid="35" grpId="0" animBg="1"/>
      <p:bldP spid="36" grpId="0" animBg="1"/>
      <p:bldP spid="4" grpId="0"/>
      <p:bldP spid="5" grpId="0"/>
      <p:bldP spid="6" grpId="0" animBg="1"/>
      <p:bldP spid="7" grpId="0"/>
      <p:bldP spid="1044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195513" y="487644"/>
            <a:ext cx="6332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b="1" dirty="0">
                <a:solidFill>
                  <a:srgbClr val="1C3F94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Construcción de indicadores</a:t>
            </a:r>
          </a:p>
        </p:txBody>
      </p:sp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431800" y="1311275"/>
            <a:ext cx="8389938" cy="5119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s-MX">
                <a:solidFill>
                  <a:schemeClr val="accent2"/>
                </a:solidFill>
                <a:latin typeface="Arial" charset="0"/>
              </a:rPr>
              <a:t>Bienestar</a:t>
            </a:r>
          </a:p>
          <a:p>
            <a:pPr marL="914400" lvl="1" indent="-457200" eaLnBrk="0" hangingPunct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s-MX" sz="2000">
                <a:solidFill>
                  <a:schemeClr val="accent2"/>
                </a:solidFill>
                <a:latin typeface="Arial" charset="0"/>
              </a:rPr>
              <a:t>Línea de bienestar</a:t>
            </a:r>
          </a:p>
          <a:p>
            <a:pPr marL="914400" lvl="1" indent="-457200" eaLnBrk="0" hangingPunct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s-MX" sz="2000">
                <a:solidFill>
                  <a:schemeClr val="accent2"/>
                </a:solidFill>
                <a:latin typeface="Arial" charset="0"/>
              </a:rPr>
              <a:t>Línea de bienestar mínimo</a:t>
            </a:r>
          </a:p>
          <a:p>
            <a:pPr marL="914400" lvl="1" indent="-457200" eaLnBrk="0" hangingPunct="0">
              <a:lnSpc>
                <a:spcPct val="150000"/>
              </a:lnSpc>
              <a:buFontTx/>
              <a:buBlip>
                <a:blip r:embed="rId3"/>
              </a:buBlip>
            </a:pPr>
            <a:endParaRPr lang="es-MX" sz="800">
              <a:solidFill>
                <a:schemeClr val="accent2"/>
              </a:solidFill>
              <a:latin typeface="Arial" charset="0"/>
            </a:endParaRPr>
          </a:p>
          <a:p>
            <a:pPr marL="457200" indent="-457200" eaLnBrk="0" hangingPunct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s-MX">
                <a:solidFill>
                  <a:schemeClr val="accent2"/>
                </a:solidFill>
                <a:latin typeface="Arial" charset="0"/>
              </a:rPr>
              <a:t>Derechos sociales</a:t>
            </a:r>
          </a:p>
          <a:p>
            <a:pPr marL="914400" lvl="1" indent="-457200" eaLnBrk="0" hangingPunct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s-MX">
                <a:solidFill>
                  <a:schemeClr val="accent2"/>
                </a:solidFill>
                <a:latin typeface="Arial" charset="0"/>
              </a:rPr>
              <a:t>Índice de privación social</a:t>
            </a:r>
          </a:p>
          <a:p>
            <a:pPr marL="1371600" lvl="2" indent="-457200" eaLnBrk="0" hangingPunct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s-MX" sz="2000">
                <a:solidFill>
                  <a:schemeClr val="accent2"/>
                </a:solidFill>
                <a:latin typeface="Arial" charset="0"/>
              </a:rPr>
              <a:t>Vivienda (2)</a:t>
            </a:r>
          </a:p>
          <a:p>
            <a:pPr marL="1371600" lvl="2" indent="-457200" eaLnBrk="0" hangingPunct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s-MX" sz="2000">
                <a:solidFill>
                  <a:schemeClr val="accent2"/>
                </a:solidFill>
                <a:latin typeface="Arial" charset="0"/>
              </a:rPr>
              <a:t>Acceso a la salud</a:t>
            </a:r>
          </a:p>
          <a:p>
            <a:pPr marL="1371600" lvl="2" indent="-457200" eaLnBrk="0" hangingPunct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s-MX" sz="2000">
                <a:solidFill>
                  <a:schemeClr val="accent2"/>
                </a:solidFill>
                <a:latin typeface="Arial" charset="0"/>
              </a:rPr>
              <a:t>Acceso a la seguridad social</a:t>
            </a:r>
          </a:p>
          <a:p>
            <a:pPr marL="1371600" lvl="2" indent="-457200" eaLnBrk="0" hangingPunct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r>
              <a:rPr lang="es-MX" sz="2000">
                <a:solidFill>
                  <a:schemeClr val="accent2"/>
                </a:solidFill>
                <a:latin typeface="Arial" charset="0"/>
              </a:rPr>
              <a:t>Rezago educativo</a:t>
            </a:r>
          </a:p>
          <a:p>
            <a:pPr marL="1371600" lvl="2" indent="-457200" eaLnBrk="0" hangingPunct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s-MX" sz="2000">
                <a:solidFill>
                  <a:schemeClr val="accent2"/>
                </a:solidFill>
                <a:latin typeface="Arial" charset="0"/>
              </a:rPr>
              <a:t>Acceso a la alimentación</a:t>
            </a:r>
            <a:endParaRPr lang="es-MX" sz="26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436" name="5 Cerrar llave"/>
          <p:cNvSpPr>
            <a:spLocks/>
          </p:cNvSpPr>
          <p:nvPr/>
        </p:nvSpPr>
        <p:spPr bwMode="auto">
          <a:xfrm>
            <a:off x="5448300" y="4017963"/>
            <a:ext cx="365125" cy="2368550"/>
          </a:xfrm>
          <a:prstGeom prst="rightBrace">
            <a:avLst>
              <a:gd name="adj1" fmla="val 44868"/>
              <a:gd name="adj2" fmla="val 50000"/>
            </a:avLst>
          </a:prstGeom>
          <a:noFill/>
          <a:ln w="63500" cap="rnd" algn="ctr">
            <a:solidFill>
              <a:srgbClr val="00A94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26088" y="4354513"/>
            <a:ext cx="36179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None/>
            </a:pPr>
            <a:endParaRPr lang="es-ES" sz="2000">
              <a:solidFill>
                <a:srgbClr val="1C3F94"/>
              </a:solidFill>
              <a:latin typeface="Arial" charset="0"/>
              <a:cs typeface="Tahoma" pitchFamily="34" charset="0"/>
            </a:endParaRPr>
          </a:p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000">
                <a:solidFill>
                  <a:srgbClr val="1C3F94"/>
                </a:solidFill>
                <a:latin typeface="Arial" charset="0"/>
                <a:cs typeface="Tahoma" pitchFamily="34" charset="0"/>
              </a:rPr>
              <a:t>	- Basados en la </a:t>
            </a:r>
            <a:br>
              <a:rPr lang="es-MX" sz="2000">
                <a:solidFill>
                  <a:srgbClr val="1C3F94"/>
                </a:solidFill>
                <a:latin typeface="Arial" charset="0"/>
                <a:cs typeface="Tahoma" pitchFamily="34" charset="0"/>
              </a:rPr>
            </a:br>
            <a:r>
              <a:rPr lang="es-MX" sz="2000">
                <a:solidFill>
                  <a:srgbClr val="1C3F94"/>
                </a:solidFill>
                <a:latin typeface="Arial" charset="0"/>
                <a:cs typeface="Tahoma" pitchFamily="34" charset="0"/>
              </a:rPr>
              <a:t>  legislación</a:t>
            </a:r>
          </a:p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000">
                <a:solidFill>
                  <a:srgbClr val="1C3F94"/>
                </a:solidFill>
                <a:latin typeface="Arial" charset="0"/>
                <a:cs typeface="Tahoma" pitchFamily="34" charset="0"/>
              </a:rPr>
              <a:t>	- Indicadores dicotómicos</a:t>
            </a:r>
            <a:endParaRPr lang="es-ES_tradnl" sz="2000">
              <a:solidFill>
                <a:srgbClr val="1C3F94"/>
              </a:solidFill>
              <a:latin typeface="Arial" charset="0"/>
              <a:cs typeface="Tahoma" pitchFamily="34" charset="0"/>
            </a:endParaRPr>
          </a:p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None/>
            </a:pPr>
            <a:endParaRPr lang="es-ES_tradnl" sz="2000">
              <a:solidFill>
                <a:srgbClr val="1C3F94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18438" name="5 Cerrar llave"/>
          <p:cNvSpPr>
            <a:spLocks/>
          </p:cNvSpPr>
          <p:nvPr/>
        </p:nvSpPr>
        <p:spPr bwMode="auto">
          <a:xfrm>
            <a:off x="5448300" y="4017963"/>
            <a:ext cx="365125" cy="2368550"/>
          </a:xfrm>
          <a:prstGeom prst="rightBrace">
            <a:avLst>
              <a:gd name="adj1" fmla="val 44868"/>
              <a:gd name="adj2" fmla="val 50000"/>
            </a:avLst>
          </a:prstGeom>
          <a:noFill/>
          <a:ln w="63500" cap="rnd" algn="ctr">
            <a:solidFill>
              <a:srgbClr val="00A94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18439" name="5 Cerrar llave"/>
          <p:cNvSpPr>
            <a:spLocks/>
          </p:cNvSpPr>
          <p:nvPr/>
        </p:nvSpPr>
        <p:spPr bwMode="auto">
          <a:xfrm>
            <a:off x="5416550" y="1341438"/>
            <a:ext cx="365125" cy="1724025"/>
          </a:xfrm>
          <a:prstGeom prst="rightBrace">
            <a:avLst>
              <a:gd name="adj1" fmla="val 32659"/>
              <a:gd name="adj2" fmla="val 50000"/>
            </a:avLst>
          </a:prstGeom>
          <a:noFill/>
          <a:ln w="63500" cap="rnd" algn="ctr">
            <a:solidFill>
              <a:srgbClr val="00A94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5416550" y="1200150"/>
            <a:ext cx="34686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None/>
            </a:pPr>
            <a:endParaRPr lang="es-ES" sz="2000">
              <a:solidFill>
                <a:srgbClr val="1C3F94"/>
              </a:solidFill>
              <a:latin typeface="Arial" charset="0"/>
              <a:cs typeface="Tahoma" pitchFamily="34" charset="0"/>
            </a:endParaRPr>
          </a:p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000">
                <a:solidFill>
                  <a:srgbClr val="1C3F94"/>
                </a:solidFill>
                <a:latin typeface="Arial" charset="0"/>
                <a:cs typeface="Tahoma" pitchFamily="34" charset="0"/>
              </a:rPr>
              <a:t>	- Economías a escala</a:t>
            </a:r>
          </a:p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000">
                <a:solidFill>
                  <a:srgbClr val="1C3F94"/>
                </a:solidFill>
                <a:latin typeface="Arial" charset="0"/>
                <a:cs typeface="Tahoma" pitchFamily="34" charset="0"/>
              </a:rPr>
              <a:t>	- Escalas </a:t>
            </a:r>
            <a:br>
              <a:rPr lang="es-MX" sz="2000">
                <a:solidFill>
                  <a:srgbClr val="1C3F94"/>
                </a:solidFill>
                <a:latin typeface="Arial" charset="0"/>
                <a:cs typeface="Tahoma" pitchFamily="34" charset="0"/>
              </a:rPr>
            </a:br>
            <a:r>
              <a:rPr lang="es-MX" sz="2000">
                <a:solidFill>
                  <a:srgbClr val="1C3F94"/>
                </a:solidFill>
                <a:latin typeface="Arial" charset="0"/>
                <a:cs typeface="Tahoma" pitchFamily="34" charset="0"/>
              </a:rPr>
              <a:t>  adulto-equivalente</a:t>
            </a:r>
          </a:p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000">
                <a:solidFill>
                  <a:srgbClr val="1C3F94"/>
                </a:solidFill>
                <a:latin typeface="Arial" charset="0"/>
                <a:cs typeface="Tahoma" pitchFamily="34" charset="0"/>
              </a:rPr>
              <a:t>	- Actualización de </a:t>
            </a:r>
            <a:br>
              <a:rPr lang="es-MX" sz="2000">
                <a:solidFill>
                  <a:srgbClr val="1C3F94"/>
                </a:solidFill>
                <a:latin typeface="Arial" charset="0"/>
                <a:cs typeface="Tahoma" pitchFamily="34" charset="0"/>
              </a:rPr>
            </a:br>
            <a:r>
              <a:rPr lang="es-MX" sz="2000">
                <a:solidFill>
                  <a:srgbClr val="1C3F94"/>
                </a:solidFill>
                <a:latin typeface="Arial" charset="0"/>
                <a:cs typeface="Tahoma" pitchFamily="34" charset="0"/>
              </a:rPr>
              <a:t>  patrones de consumo</a:t>
            </a:r>
            <a:endParaRPr lang="es-ES_tradnl" sz="2000">
              <a:solidFill>
                <a:srgbClr val="1C3F94"/>
              </a:solidFill>
              <a:latin typeface="Arial" charset="0"/>
              <a:cs typeface="Tahoma" pitchFamily="34" charset="0"/>
            </a:endParaRPr>
          </a:p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None/>
            </a:pPr>
            <a:endParaRPr lang="es-ES_tradnl" sz="2000">
              <a:solidFill>
                <a:srgbClr val="1C3F94"/>
              </a:solidFill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65200" y="4430713"/>
            <a:ext cx="7481888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MX" sz="4400" b="1">
                <a:solidFill>
                  <a:srgbClr val="1C3F94"/>
                </a:solidFill>
                <a:latin typeface="Arial" charset="0"/>
              </a:rPr>
              <a:t>Medición 2008</a:t>
            </a:r>
            <a:endParaRPr lang="es-ES" sz="4400" b="1">
              <a:solidFill>
                <a:srgbClr val="1C3F9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9 Rectángulo"/>
          <p:cNvSpPr>
            <a:spLocks noChangeArrowheads="1"/>
          </p:cNvSpPr>
          <p:nvPr/>
        </p:nvSpPr>
        <p:spPr bwMode="auto">
          <a:xfrm>
            <a:off x="2217738" y="427038"/>
            <a:ext cx="6411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s-ES_tradnl" sz="2800" b="1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Principios</a:t>
            </a:r>
          </a:p>
        </p:txBody>
      </p:sp>
      <p:sp>
        <p:nvSpPr>
          <p:cNvPr id="65538" name="AutoShape 4"/>
          <p:cNvSpPr>
            <a:spLocks noChangeArrowheads="1"/>
          </p:cNvSpPr>
          <p:nvPr/>
        </p:nvSpPr>
        <p:spPr bwMode="auto">
          <a:xfrm>
            <a:off x="471488" y="1633538"/>
            <a:ext cx="3873500" cy="1457325"/>
          </a:xfrm>
          <a:prstGeom prst="flowChartAlternateProcess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s-MX" sz="2600" b="1">
                <a:solidFill>
                  <a:schemeClr val="bg1"/>
                </a:solidFill>
                <a:latin typeface="Arial" charset="0"/>
              </a:rPr>
              <a:t>Transparencia</a:t>
            </a:r>
            <a:endParaRPr lang="es-ES" sz="2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986338" y="4522788"/>
            <a:ext cx="3873500" cy="1428750"/>
          </a:xfrm>
          <a:prstGeom prst="flowChartAlternateProcess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endParaRPr lang="es-MX" sz="2600" b="1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s-MX" sz="2600" b="1">
                <a:solidFill>
                  <a:schemeClr val="bg1"/>
                </a:solidFill>
                <a:latin typeface="Arial" charset="0"/>
              </a:rPr>
              <a:t>Rigor técnico</a:t>
            </a:r>
            <a:endParaRPr lang="es-ES" sz="2600" b="1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s-ES" sz="2600" b="1">
              <a:latin typeface="Arial" charset="0"/>
            </a:endParaRPr>
          </a:p>
        </p:txBody>
      </p:sp>
      <p:sp>
        <p:nvSpPr>
          <p:cNvPr id="20485" name="1 Marcador de número de diapositiva"/>
          <p:cNvSpPr txBox="1">
            <a:spLocks noGrp="1"/>
          </p:cNvSpPr>
          <p:nvPr/>
        </p:nvSpPr>
        <p:spPr bwMode="auto">
          <a:xfrm>
            <a:off x="7910513" y="6551613"/>
            <a:ext cx="11255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DEEE1A6-421C-4485-894C-2011CB95C6FC}" type="slidenum">
              <a:rPr lang="es-ES" sz="1200" b="1">
                <a:solidFill>
                  <a:schemeClr val="bg1"/>
                </a:solidFill>
                <a:latin typeface="Arial" charset="0"/>
              </a:rPr>
              <a:pPr algn="r"/>
              <a:t>16</a:t>
            </a:fld>
            <a:endParaRPr lang="es-E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42" name="AutoShape 4"/>
          <p:cNvSpPr>
            <a:spLocks noChangeArrowheads="1"/>
          </p:cNvSpPr>
          <p:nvPr/>
        </p:nvSpPr>
        <p:spPr bwMode="auto">
          <a:xfrm>
            <a:off x="1112838" y="3200400"/>
            <a:ext cx="3057525" cy="730250"/>
          </a:xfrm>
          <a:prstGeom prst="flowChartAlternateProcess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s-MX" sz="2200" b="1">
                <a:solidFill>
                  <a:schemeClr val="bg1"/>
                </a:solidFill>
                <a:latin typeface="Arial" charset="0"/>
              </a:rPr>
              <a:t>Difusión de las bases de datos, MCS 2008</a:t>
            </a:r>
            <a:endParaRPr lang="es-ES" sz="2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43" name="AutoShape 4"/>
          <p:cNvSpPr>
            <a:spLocks noChangeArrowheads="1"/>
          </p:cNvSpPr>
          <p:nvPr/>
        </p:nvSpPr>
        <p:spPr bwMode="auto">
          <a:xfrm>
            <a:off x="1098550" y="4916488"/>
            <a:ext cx="3057525" cy="730250"/>
          </a:xfrm>
          <a:prstGeom prst="flowChartAlternateProcess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s-MX" sz="2200" b="1">
                <a:solidFill>
                  <a:schemeClr val="bg1"/>
                </a:solidFill>
                <a:latin typeface="Arial" charset="0"/>
              </a:rPr>
              <a:t>Programas de cálculo</a:t>
            </a:r>
            <a:endParaRPr lang="es-ES" sz="2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44" name="AutoShape 4"/>
          <p:cNvSpPr>
            <a:spLocks noChangeArrowheads="1"/>
          </p:cNvSpPr>
          <p:nvPr/>
        </p:nvSpPr>
        <p:spPr bwMode="auto">
          <a:xfrm>
            <a:off x="1103313" y="4065588"/>
            <a:ext cx="3057525" cy="730250"/>
          </a:xfrm>
          <a:prstGeom prst="flowChartAlternateProcess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s-MX" sz="2200" b="1">
                <a:solidFill>
                  <a:schemeClr val="bg1"/>
                </a:solidFill>
                <a:latin typeface="Arial" charset="0"/>
              </a:rPr>
              <a:t>Difusión de metodología</a:t>
            </a:r>
            <a:endParaRPr lang="es-ES" sz="2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48" name="AutoShape 4"/>
          <p:cNvSpPr>
            <a:spLocks noChangeArrowheads="1"/>
          </p:cNvSpPr>
          <p:nvPr/>
        </p:nvSpPr>
        <p:spPr bwMode="auto">
          <a:xfrm>
            <a:off x="5434013" y="1509713"/>
            <a:ext cx="3057525" cy="987425"/>
          </a:xfrm>
          <a:prstGeom prst="flowChartAlternateProcess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s-MX" sz="2200" b="1">
                <a:solidFill>
                  <a:schemeClr val="bg1"/>
                </a:solidFill>
                <a:latin typeface="Arial" charset="0"/>
              </a:rPr>
              <a:t>Contacto con usuarios y especialistas</a:t>
            </a:r>
            <a:endParaRPr lang="es-ES" sz="2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49" name="AutoShape 4"/>
          <p:cNvSpPr>
            <a:spLocks noChangeArrowheads="1"/>
          </p:cNvSpPr>
          <p:nvPr/>
        </p:nvSpPr>
        <p:spPr bwMode="auto">
          <a:xfrm>
            <a:off x="5419725" y="3482975"/>
            <a:ext cx="3057525" cy="730250"/>
          </a:xfrm>
          <a:prstGeom prst="flowChartAlternateProcess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s-MX" sz="2200" b="1">
                <a:solidFill>
                  <a:schemeClr val="bg1"/>
                </a:solidFill>
                <a:latin typeface="Arial" charset="0"/>
              </a:rPr>
              <a:t>Validación estadística de los indicadores</a:t>
            </a:r>
            <a:endParaRPr lang="es-ES" sz="2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50" name="AutoShape 4"/>
          <p:cNvSpPr>
            <a:spLocks noChangeArrowheads="1"/>
          </p:cNvSpPr>
          <p:nvPr/>
        </p:nvSpPr>
        <p:spPr bwMode="auto">
          <a:xfrm>
            <a:off x="5424488" y="2632075"/>
            <a:ext cx="3057525" cy="730250"/>
          </a:xfrm>
          <a:prstGeom prst="flowChartAlternateProcess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s-MX" sz="2200" b="1">
                <a:solidFill>
                  <a:schemeClr val="bg1"/>
                </a:solidFill>
                <a:latin typeface="Arial" charset="0"/>
              </a:rPr>
              <a:t>Estimación externa, PNUD México</a:t>
            </a:r>
            <a:endParaRPr lang="es-ES" sz="22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14" grpId="0" animBg="1"/>
      <p:bldP spid="65542" grpId="0" animBg="1"/>
      <p:bldP spid="65543" grpId="0" animBg="1"/>
      <p:bldP spid="65544" grpId="0" animBg="1"/>
      <p:bldP spid="65548" grpId="0" animBg="1"/>
      <p:bldP spid="65549" grpId="0" animBg="1"/>
      <p:bldP spid="655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2143125" y="436563"/>
            <a:ext cx="674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MCS-ENIGH, 2008</a:t>
            </a:r>
          </a:p>
        </p:txBody>
      </p:sp>
      <p:sp>
        <p:nvSpPr>
          <p:cNvPr id="21507" name="AutoShape 9"/>
          <p:cNvSpPr>
            <a:spLocks noChangeArrowheads="1"/>
          </p:cNvSpPr>
          <p:nvPr/>
        </p:nvSpPr>
        <p:spPr bwMode="auto">
          <a:xfrm>
            <a:off x="4581525" y="1457325"/>
            <a:ext cx="3668713" cy="100012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600" b="1">
                <a:solidFill>
                  <a:srgbClr val="FFFFFF"/>
                </a:solidFill>
                <a:latin typeface="Arial" charset="0"/>
              </a:rPr>
              <a:t>Basado en la ENIGH</a:t>
            </a:r>
            <a:endParaRPr lang="es-ES" sz="26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2570163" y="3851275"/>
            <a:ext cx="3668712" cy="100012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600" b="1">
                <a:solidFill>
                  <a:srgbClr val="FFFFFF"/>
                </a:solidFill>
                <a:latin typeface="Arial" charset="0"/>
              </a:rPr>
              <a:t>Incorpora temáticas</a:t>
            </a:r>
            <a:br>
              <a:rPr lang="es-MX" sz="2600" b="1">
                <a:solidFill>
                  <a:srgbClr val="FFFFFF"/>
                </a:solidFill>
                <a:latin typeface="Arial" charset="0"/>
              </a:rPr>
            </a:br>
            <a:r>
              <a:rPr lang="es-MX" sz="2600" b="1">
                <a:solidFill>
                  <a:srgbClr val="FFFFFF"/>
                </a:solidFill>
                <a:latin typeface="Arial" charset="0"/>
              </a:rPr>
              <a:t>necesarias</a:t>
            </a:r>
            <a:endParaRPr lang="es-ES" sz="26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09" name="AutoShape 9"/>
          <p:cNvSpPr>
            <a:spLocks noChangeArrowheads="1"/>
          </p:cNvSpPr>
          <p:nvPr/>
        </p:nvSpPr>
        <p:spPr bwMode="auto">
          <a:xfrm>
            <a:off x="4581525" y="2695575"/>
            <a:ext cx="3668713" cy="100012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600" b="1">
                <a:solidFill>
                  <a:srgbClr val="FFFFFF"/>
                </a:solidFill>
                <a:latin typeface="Arial" charset="0"/>
              </a:rPr>
              <a:t>Muestra total</a:t>
            </a:r>
            <a:br>
              <a:rPr lang="es-MX" sz="2600" b="1">
                <a:solidFill>
                  <a:srgbClr val="FFFFFF"/>
                </a:solidFill>
                <a:latin typeface="Arial" charset="0"/>
              </a:rPr>
            </a:br>
            <a:r>
              <a:rPr lang="es-MX" sz="2600" b="1">
                <a:solidFill>
                  <a:srgbClr val="FFFFFF"/>
                </a:solidFill>
                <a:latin typeface="Arial" charset="0"/>
              </a:rPr>
              <a:t>70,000 viviendas*</a:t>
            </a:r>
            <a:endParaRPr lang="es-ES" sz="26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593725" y="2703513"/>
            <a:ext cx="3668713" cy="100012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600" b="1">
                <a:solidFill>
                  <a:srgbClr val="FFFFFF"/>
                </a:solidFill>
                <a:latin typeface="Arial" charset="0"/>
              </a:rPr>
              <a:t>Información estatal</a:t>
            </a:r>
            <a:endParaRPr lang="es-ES" sz="26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1" name="AutoShape 9"/>
          <p:cNvSpPr>
            <a:spLocks noChangeArrowheads="1"/>
          </p:cNvSpPr>
          <p:nvPr/>
        </p:nvSpPr>
        <p:spPr bwMode="auto">
          <a:xfrm>
            <a:off x="593725" y="1471613"/>
            <a:ext cx="3668713" cy="100012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600" b="1">
                <a:solidFill>
                  <a:srgbClr val="FFFFFF"/>
                </a:solidFill>
                <a:latin typeface="Arial" charset="0"/>
              </a:rPr>
              <a:t>Convenio INEGI</a:t>
            </a:r>
            <a:endParaRPr lang="es-ES" sz="26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2" name="AutoShape 9"/>
          <p:cNvSpPr>
            <a:spLocks noChangeArrowheads="1"/>
          </p:cNvSpPr>
          <p:nvPr/>
        </p:nvSpPr>
        <p:spPr bwMode="auto">
          <a:xfrm>
            <a:off x="4581525" y="4999038"/>
            <a:ext cx="3668713" cy="10001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600" b="1">
                <a:solidFill>
                  <a:srgbClr val="FFFFFF"/>
                </a:solidFill>
                <a:latin typeface="Arial" charset="0"/>
              </a:rPr>
              <a:t>Comparabilidad</a:t>
            </a:r>
            <a:endParaRPr lang="es-ES" sz="26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593725" y="5024438"/>
            <a:ext cx="3668713" cy="10001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600" b="1">
                <a:solidFill>
                  <a:srgbClr val="FFFFFF"/>
                </a:solidFill>
                <a:latin typeface="Arial" charset="0"/>
              </a:rPr>
              <a:t>Población indígena</a:t>
            </a:r>
            <a:endParaRPr lang="es-ES" sz="26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2362200" y="436563"/>
            <a:ext cx="5629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32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Conformación: MCS 2008</a:t>
            </a:r>
            <a:endParaRPr lang="es-ES_tradnl" b="1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382140" y="1614977"/>
          <a:ext cx="6654681" cy="398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 redondeado"/>
          <p:cNvSpPr/>
          <p:nvPr/>
        </p:nvSpPr>
        <p:spPr bwMode="auto">
          <a:xfrm>
            <a:off x="6437620" y="1307211"/>
            <a:ext cx="2475573" cy="1193182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165100" prst="coolSlant"/>
            <a:bevelB w="165100" prst="coolSlant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800" b="1" dirty="0">
                <a:solidFill>
                  <a:schemeClr val="bg1"/>
                </a:solidFill>
                <a:latin typeface="Arial" charset="0"/>
              </a:rPr>
              <a:t>Características </a:t>
            </a:r>
            <a:r>
              <a:rPr lang="es-MX" sz="1800" b="1" dirty="0" err="1">
                <a:solidFill>
                  <a:schemeClr val="bg1"/>
                </a:solidFill>
                <a:latin typeface="Arial" charset="0"/>
              </a:rPr>
              <a:t>sociodemográficas</a:t>
            </a:r>
            <a:r>
              <a:rPr lang="es-MX" sz="1800" b="1" dirty="0">
                <a:solidFill>
                  <a:schemeClr val="bg1"/>
                </a:solidFill>
                <a:latin typeface="Arial" charset="0"/>
              </a:rPr>
              <a:t> y ocupacionales </a:t>
            </a:r>
            <a:endParaRPr lang="es-E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7 Flecha derecha"/>
          <p:cNvSpPr/>
          <p:nvPr/>
        </p:nvSpPr>
        <p:spPr bwMode="auto">
          <a:xfrm>
            <a:off x="5390513" y="1524712"/>
            <a:ext cx="986971" cy="75474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s-ES">
              <a:latin typeface="Times" charset="0"/>
              <a:cs typeface="+mn-cs"/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6649921" y="3725362"/>
            <a:ext cx="2319454" cy="1193181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165100" prst="coolSlant"/>
            <a:bevelB w="165100" prst="coolSlant"/>
          </a:sp3d>
        </p:spPr>
        <p:txBody>
          <a:bodyPr/>
          <a:lstStyle/>
          <a:p>
            <a:pPr eaLnBrk="0" hangingPunct="0">
              <a:defRPr/>
            </a:pPr>
            <a:r>
              <a:rPr lang="es-MX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Características de las viviendas y los hogares  </a:t>
            </a:r>
            <a:endParaRPr lang="es-E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9 Flecha derecha"/>
          <p:cNvGrpSpPr>
            <a:grpSpLocks/>
          </p:cNvGrpSpPr>
          <p:nvPr/>
        </p:nvGrpSpPr>
        <p:grpSpPr bwMode="auto">
          <a:xfrm rot="-1558464">
            <a:off x="6689725" y="3021013"/>
            <a:ext cx="1200150" cy="1236662"/>
            <a:chOff x="4397" y="1951"/>
            <a:chExt cx="756" cy="779"/>
          </a:xfrm>
          <a:effectLst/>
        </p:grpSpPr>
        <p:pic>
          <p:nvPicPr>
            <p:cNvPr id="22560" name="9 Flecha derecha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97" y="1951"/>
              <a:ext cx="756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1" name="Text Box 13"/>
            <p:cNvSpPr txBox="1">
              <a:spLocks noChangeArrowheads="1"/>
            </p:cNvSpPr>
            <p:nvPr/>
          </p:nvSpPr>
          <p:spPr bwMode="auto">
            <a:xfrm rot="3140757">
              <a:off x="4623" y="2116"/>
              <a:ext cx="50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s-ES"/>
            </a:p>
          </p:txBody>
        </p:sp>
      </p:grpSp>
      <p:sp>
        <p:nvSpPr>
          <p:cNvPr id="11" name="10 Rectángulo redondeado"/>
          <p:cNvSpPr/>
          <p:nvPr/>
        </p:nvSpPr>
        <p:spPr bwMode="auto">
          <a:xfrm>
            <a:off x="443144" y="5035318"/>
            <a:ext cx="2185639" cy="988738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165100" prst="coolSlant"/>
            <a:bevelB w="165100" prst="coolSlant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Condición de trabajo para 12 años o más</a:t>
            </a:r>
            <a:endParaRPr lang="es-E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11 Flecha derecha"/>
          <p:cNvGrpSpPr>
            <a:grpSpLocks/>
          </p:cNvGrpSpPr>
          <p:nvPr/>
        </p:nvGrpSpPr>
        <p:grpSpPr bwMode="auto">
          <a:xfrm rot="-2028305">
            <a:off x="2487613" y="5214938"/>
            <a:ext cx="1292225" cy="1152525"/>
            <a:chOff x="895" y="3064"/>
            <a:chExt cx="814" cy="726"/>
          </a:xfrm>
          <a:effectLst/>
        </p:grpSpPr>
        <p:pic>
          <p:nvPicPr>
            <p:cNvPr id="22558" name="11 Flecha derecha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95" y="3064"/>
              <a:ext cx="814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9" name="Text Box 19"/>
            <p:cNvSpPr txBox="1">
              <a:spLocks noChangeArrowheads="1"/>
            </p:cNvSpPr>
            <p:nvPr/>
          </p:nvSpPr>
          <p:spPr bwMode="auto">
            <a:xfrm rot="-8704154">
              <a:off x="1175" y="3227"/>
              <a:ext cx="50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es-ES"/>
            </a:p>
          </p:txBody>
        </p:sp>
      </p:grpSp>
      <p:sp>
        <p:nvSpPr>
          <p:cNvPr id="13" name="12 Rectángulo redondeado"/>
          <p:cNvSpPr/>
          <p:nvPr/>
        </p:nvSpPr>
        <p:spPr bwMode="auto">
          <a:xfrm>
            <a:off x="6564196" y="5603415"/>
            <a:ext cx="2319454" cy="754563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165100" prst="coolSlant"/>
            <a:bevelB w="165100" prst="coolSlant"/>
          </a:sp3d>
        </p:spPr>
        <p:txBody>
          <a:bodyPr/>
          <a:lstStyle/>
          <a:p>
            <a:pPr eaLnBrk="0" hangingPunct="0">
              <a:defRPr/>
            </a:pPr>
            <a:r>
              <a:rPr lang="es-MX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Ingreso (o Gasto) no monetario</a:t>
            </a:r>
            <a:endParaRPr lang="es-E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13 Flecha derecha"/>
          <p:cNvGrpSpPr>
            <a:grpSpLocks/>
          </p:cNvGrpSpPr>
          <p:nvPr/>
        </p:nvGrpSpPr>
        <p:grpSpPr bwMode="auto">
          <a:xfrm rot="5400000">
            <a:off x="5836444" y="4506119"/>
            <a:ext cx="1219200" cy="1169988"/>
            <a:chOff x="3955" y="2980"/>
            <a:chExt cx="768" cy="737"/>
          </a:xfrm>
          <a:effectLst/>
        </p:grpSpPr>
        <p:pic>
          <p:nvPicPr>
            <p:cNvPr id="22556" name="13 Flecha derecha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55" y="2980"/>
              <a:ext cx="768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7" name="Text Box 25"/>
            <p:cNvSpPr txBox="1">
              <a:spLocks noChangeArrowheads="1"/>
            </p:cNvSpPr>
            <p:nvPr/>
          </p:nvSpPr>
          <p:spPr bwMode="auto">
            <a:xfrm rot="-2613574">
              <a:off x="4195" y="3136"/>
              <a:ext cx="50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es-ES"/>
            </a:p>
          </p:txBody>
        </p:sp>
      </p:grpSp>
      <p:sp>
        <p:nvSpPr>
          <p:cNvPr id="17" name="16 Rectángulo redondeado"/>
          <p:cNvSpPr/>
          <p:nvPr/>
        </p:nvSpPr>
        <p:spPr bwMode="auto">
          <a:xfrm>
            <a:off x="346579" y="1439615"/>
            <a:ext cx="2187899" cy="1193181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165100" prst="coolSlant"/>
            <a:bevelB w="165100" prst="coolSlant"/>
          </a:sp3d>
        </p:spPr>
        <p:txBody>
          <a:bodyPr/>
          <a:lstStyle/>
          <a:p>
            <a:pPr eaLnBrk="0" hangingPunct="0">
              <a:defRPr/>
            </a:pPr>
            <a:r>
              <a:rPr lang="es-MX" sz="1800" b="1" dirty="0">
                <a:solidFill>
                  <a:schemeClr val="bg1"/>
                </a:solidFill>
                <a:latin typeface="Arial" charset="0"/>
              </a:rPr>
              <a:t>- Ingresos de los </a:t>
            </a:r>
            <a:br>
              <a:rPr lang="es-MX" sz="1800" b="1" dirty="0">
                <a:solidFill>
                  <a:schemeClr val="bg1"/>
                </a:solidFill>
                <a:latin typeface="Arial" charset="0"/>
              </a:rPr>
            </a:br>
            <a:r>
              <a:rPr lang="es-MX" sz="1800" b="1" dirty="0">
                <a:solidFill>
                  <a:schemeClr val="bg1"/>
                </a:solidFill>
                <a:latin typeface="Arial" charset="0"/>
              </a:rPr>
              <a:t>  hogares</a:t>
            </a:r>
            <a:br>
              <a:rPr lang="es-MX" sz="1800" b="1" dirty="0">
                <a:solidFill>
                  <a:schemeClr val="bg1"/>
                </a:solidFill>
                <a:latin typeface="Arial" charset="0"/>
              </a:rPr>
            </a:br>
            <a:r>
              <a:rPr lang="es-MX" sz="1800" b="1" dirty="0">
                <a:solidFill>
                  <a:schemeClr val="bg1"/>
                </a:solidFill>
                <a:latin typeface="Arial" charset="0"/>
              </a:rPr>
              <a:t>- No incorpora </a:t>
            </a:r>
            <a:br>
              <a:rPr lang="es-MX" sz="1800" b="1" dirty="0">
                <a:solidFill>
                  <a:schemeClr val="bg1"/>
                </a:solidFill>
                <a:latin typeface="Arial" charset="0"/>
              </a:rPr>
            </a:br>
            <a:r>
              <a:rPr lang="es-MX" sz="1800" b="1" dirty="0">
                <a:solidFill>
                  <a:schemeClr val="bg1"/>
                </a:solidFill>
                <a:latin typeface="Arial" charset="0"/>
              </a:rPr>
              <a:t>  gastos</a:t>
            </a:r>
            <a:endParaRPr lang="es-ES" sz="18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" name="17 Flecha derecha"/>
          <p:cNvGrpSpPr>
            <a:grpSpLocks/>
          </p:cNvGrpSpPr>
          <p:nvPr/>
        </p:nvGrpSpPr>
        <p:grpSpPr bwMode="auto">
          <a:xfrm>
            <a:off x="1920875" y="2165350"/>
            <a:ext cx="1193800" cy="1219200"/>
            <a:chOff x="680" y="1382"/>
            <a:chExt cx="752" cy="768"/>
          </a:xfrm>
          <a:effectLst/>
        </p:grpSpPr>
        <p:pic>
          <p:nvPicPr>
            <p:cNvPr id="22554" name="17 Flecha derecha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0" y="1382"/>
              <a:ext cx="75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5" name="Text Box 31"/>
            <p:cNvSpPr txBox="1">
              <a:spLocks noChangeArrowheads="1"/>
            </p:cNvSpPr>
            <p:nvPr/>
          </p:nvSpPr>
          <p:spPr bwMode="auto">
            <a:xfrm rot="-7776248">
              <a:off x="923" y="1560"/>
              <a:ext cx="50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eaLnBrk="0" hangingPunct="0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362200" y="436563"/>
            <a:ext cx="5629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32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Paquetes estadísticos</a:t>
            </a:r>
            <a:endParaRPr lang="es-ES_tradnl" b="1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622842" y="1275885"/>
          <a:ext cx="7939669" cy="475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3 CuadroTexto"/>
          <p:cNvSpPr txBox="1">
            <a:spLocks noChangeArrowheads="1"/>
          </p:cNvSpPr>
          <p:nvPr/>
        </p:nvSpPr>
        <p:spPr bwMode="auto">
          <a:xfrm>
            <a:off x="838200" y="3089275"/>
            <a:ext cx="1779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solidFill>
                  <a:schemeClr val="bg1"/>
                </a:solidFill>
                <a:latin typeface="Arial" charset="0"/>
              </a:rPr>
              <a:t>SPSS </a:t>
            </a:r>
          </a:p>
          <a:p>
            <a:pPr algn="ctr"/>
            <a:r>
              <a:rPr lang="es-MX" b="1">
                <a:solidFill>
                  <a:schemeClr val="bg1"/>
                </a:solidFill>
                <a:latin typeface="Arial" charset="0"/>
              </a:rPr>
              <a:t>y </a:t>
            </a:r>
          </a:p>
          <a:p>
            <a:pPr algn="ctr"/>
            <a:r>
              <a:rPr lang="es-MX" b="1">
                <a:solidFill>
                  <a:schemeClr val="bg1"/>
                </a:solidFill>
                <a:latin typeface="Arial" charset="0"/>
              </a:rPr>
              <a:t>STATA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7" name="7 CuadroTexto"/>
          <p:cNvSpPr txBox="1">
            <a:spLocks noChangeArrowheads="1"/>
          </p:cNvSpPr>
          <p:nvPr/>
        </p:nvSpPr>
        <p:spPr bwMode="auto">
          <a:xfrm>
            <a:off x="3609975" y="1454150"/>
            <a:ext cx="635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800"/>
              <a:t> </a:t>
            </a:r>
            <a:endParaRPr lang="es-MX" sz="2800">
              <a:solidFill>
                <a:schemeClr val="bg1"/>
              </a:solidFill>
            </a:endParaRPr>
          </a:p>
        </p:txBody>
      </p:sp>
      <p:sp>
        <p:nvSpPr>
          <p:cNvPr id="23558" name="8 CuadroTexto"/>
          <p:cNvSpPr txBox="1">
            <a:spLocks noChangeArrowheads="1"/>
          </p:cNvSpPr>
          <p:nvPr/>
        </p:nvSpPr>
        <p:spPr bwMode="auto">
          <a:xfrm>
            <a:off x="3598863" y="2192338"/>
            <a:ext cx="63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800"/>
              <a:t> </a:t>
            </a:r>
            <a:endParaRPr lang="es-MX" sz="2800">
              <a:solidFill>
                <a:schemeClr val="bg1"/>
              </a:solidFill>
            </a:endParaRPr>
          </a:p>
        </p:txBody>
      </p:sp>
      <p:sp>
        <p:nvSpPr>
          <p:cNvPr id="23559" name="9 CuadroTexto"/>
          <p:cNvSpPr txBox="1">
            <a:spLocks noChangeArrowheads="1"/>
          </p:cNvSpPr>
          <p:nvPr/>
        </p:nvSpPr>
        <p:spPr bwMode="auto">
          <a:xfrm>
            <a:off x="3606800" y="3135313"/>
            <a:ext cx="63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800"/>
              <a:t> </a:t>
            </a:r>
            <a:endParaRPr lang="es-MX" sz="2800">
              <a:solidFill>
                <a:schemeClr val="bg1"/>
              </a:solidFill>
            </a:endParaRPr>
          </a:p>
        </p:txBody>
      </p:sp>
      <p:sp>
        <p:nvSpPr>
          <p:cNvPr id="23560" name="10 CuadroTexto"/>
          <p:cNvSpPr txBox="1">
            <a:spLocks noChangeArrowheads="1"/>
          </p:cNvSpPr>
          <p:nvPr/>
        </p:nvSpPr>
        <p:spPr bwMode="auto">
          <a:xfrm>
            <a:off x="3586163" y="4105275"/>
            <a:ext cx="63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800"/>
              <a:t> </a:t>
            </a:r>
            <a:endParaRPr lang="es-MX" sz="2800">
              <a:solidFill>
                <a:schemeClr val="bg1"/>
              </a:solidFill>
            </a:endParaRPr>
          </a:p>
        </p:txBody>
      </p:sp>
      <p:sp>
        <p:nvSpPr>
          <p:cNvPr id="23561" name="11 CuadroTexto"/>
          <p:cNvSpPr txBox="1">
            <a:spLocks noChangeArrowheads="1"/>
          </p:cNvSpPr>
          <p:nvPr/>
        </p:nvSpPr>
        <p:spPr bwMode="auto">
          <a:xfrm>
            <a:off x="3573463" y="5103813"/>
            <a:ext cx="636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800"/>
              <a:t> </a:t>
            </a:r>
            <a:endParaRPr lang="es-MX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65200" y="4430713"/>
            <a:ext cx="74818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MX" sz="4400" b="1">
                <a:solidFill>
                  <a:srgbClr val="1C3F94"/>
                </a:solidFill>
                <a:latin typeface="Arial" charset="0"/>
              </a:rPr>
              <a:t>Antecedentes</a:t>
            </a:r>
            <a:endParaRPr lang="es-ES" sz="4400" b="1">
              <a:solidFill>
                <a:srgbClr val="1C3F9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2200275" y="436563"/>
            <a:ext cx="6211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32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Proceso de construcción</a:t>
            </a:r>
          </a:p>
        </p:txBody>
      </p:sp>
      <p:graphicFrame>
        <p:nvGraphicFramePr>
          <p:cNvPr id="11" name="10 Diagrama"/>
          <p:cNvGraphicFramePr/>
          <p:nvPr/>
        </p:nvGraphicFramePr>
        <p:xfrm>
          <a:off x="412595" y="1271946"/>
          <a:ext cx="4047715" cy="511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4471642" y="1226635"/>
          <a:ext cx="4348975" cy="4487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Rectángulo redondeado"/>
          <p:cNvSpPr/>
          <p:nvPr/>
        </p:nvSpPr>
        <p:spPr bwMode="auto">
          <a:xfrm>
            <a:off x="5397191" y="5850672"/>
            <a:ext cx="3222703" cy="5055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Estructura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2143125" y="258763"/>
            <a:ext cx="6746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Generación de los programas de cálculo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69888" y="1454150"/>
            <a:ext cx="8220075" cy="34036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endParaRPr lang="es-ES_tradnl" sz="800">
              <a:solidFill>
                <a:srgbClr val="1C3F94"/>
              </a:solidFill>
              <a:latin typeface="Arial" charset="0"/>
            </a:endParaRPr>
          </a:p>
          <a:p>
            <a:pPr lvl="1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	Programación sencilla y fácilmente replicable</a:t>
            </a:r>
          </a:p>
          <a:p>
            <a:pPr lvl="1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	Complejidad propia de las distintas dimensiones</a:t>
            </a:r>
          </a:p>
          <a:p>
            <a:pPr lvl="1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	Tratamiento de los indicadores del contexto </a:t>
            </a:r>
            <a:br>
              <a:rPr lang="es-ES_tradnl">
                <a:solidFill>
                  <a:srgbClr val="1C3F94"/>
                </a:solidFill>
                <a:latin typeface="Arial" charset="0"/>
              </a:rPr>
            </a:br>
            <a:r>
              <a:rPr lang="es-ES_tradnl">
                <a:solidFill>
                  <a:srgbClr val="1C3F94"/>
                </a:solidFill>
                <a:latin typeface="Arial" charset="0"/>
              </a:rPr>
              <a:t>	territorial</a:t>
            </a:r>
          </a:p>
          <a:p>
            <a:pPr lvl="1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	Diferencias entre los paquetes estadísticos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143125" y="458788"/>
            <a:ext cx="674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Comparación de paqueterías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69888" y="1209675"/>
            <a:ext cx="8220075" cy="532447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endParaRPr lang="es-ES_tradnl" sz="800">
              <a:solidFill>
                <a:srgbClr val="1C3F94"/>
              </a:solidFill>
              <a:latin typeface="Arial" charset="0"/>
            </a:endParaRPr>
          </a:p>
          <a:p>
            <a:pPr lvl="1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	</a:t>
            </a:r>
            <a:r>
              <a:rPr lang="es-ES_tradnl" b="1">
                <a:solidFill>
                  <a:srgbClr val="1C3F94"/>
                </a:solidFill>
                <a:latin typeface="Arial" charset="0"/>
              </a:rPr>
              <a:t>Prácticamente es posible hacer todos los 	procesos requeridos en ambos paquetes:</a:t>
            </a:r>
          </a:p>
          <a:p>
            <a:pPr lvl="2">
              <a:lnSpc>
                <a:spcPct val="170000"/>
              </a:lnSpc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Ejemplo: </a:t>
            </a:r>
            <a:r>
              <a:rPr lang="es-ES_tradnl" i="1">
                <a:solidFill>
                  <a:srgbClr val="1C3F94"/>
                </a:solidFill>
                <a:latin typeface="Arial" charset="0"/>
              </a:rPr>
              <a:t>reshape</a:t>
            </a:r>
            <a:r>
              <a:rPr lang="es-ES_tradnl">
                <a:solidFill>
                  <a:srgbClr val="1C3F94"/>
                </a:solidFill>
                <a:latin typeface="Arial" charset="0"/>
              </a:rPr>
              <a:t>/</a:t>
            </a:r>
            <a:r>
              <a:rPr lang="es-ES_tradnl" i="1">
                <a:solidFill>
                  <a:srgbClr val="1C3F94"/>
                </a:solidFill>
                <a:latin typeface="Arial" charset="0"/>
              </a:rPr>
              <a:t>casestovar</a:t>
            </a:r>
          </a:p>
          <a:p>
            <a:pPr lvl="1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	</a:t>
            </a:r>
            <a:r>
              <a:rPr lang="es-ES_tradnl" b="1">
                <a:solidFill>
                  <a:srgbClr val="1C3F94"/>
                </a:solidFill>
                <a:latin typeface="Arial" charset="0"/>
              </a:rPr>
              <a:t>Funcionalidades específicas de Stata:</a:t>
            </a:r>
          </a:p>
          <a:p>
            <a:pPr lvl="2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Acceso a comandos creados por usuarios a </a:t>
            </a:r>
            <a:br>
              <a:rPr lang="es-ES_tradnl">
                <a:solidFill>
                  <a:srgbClr val="1C3F94"/>
                </a:solidFill>
                <a:latin typeface="Arial" charset="0"/>
              </a:rPr>
            </a:br>
            <a:r>
              <a:rPr lang="es-ES_tradnl">
                <a:solidFill>
                  <a:srgbClr val="1C3F94"/>
                </a:solidFill>
                <a:latin typeface="Arial" charset="0"/>
              </a:rPr>
              <a:t>    través de internet (</a:t>
            </a:r>
            <a:r>
              <a:rPr lang="es-ES_tradnl" i="1">
                <a:solidFill>
                  <a:srgbClr val="1C3F94"/>
                </a:solidFill>
                <a:latin typeface="Arial" charset="0"/>
              </a:rPr>
              <a:t>netuse, inequal</a:t>
            </a:r>
            <a:r>
              <a:rPr lang="es-ES_tradnl">
                <a:solidFill>
                  <a:srgbClr val="1C3F94"/>
                </a:solidFill>
                <a:latin typeface="Arial" charset="0"/>
              </a:rPr>
              <a:t>)</a:t>
            </a:r>
          </a:p>
          <a:p>
            <a:pPr lvl="2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Tiempo de procesamiento</a:t>
            </a:r>
          </a:p>
          <a:p>
            <a:pPr lvl="2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Costo de la licencia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143125" y="458788"/>
            <a:ext cx="674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Comparación de paqueterías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69888" y="1209675"/>
            <a:ext cx="8220075" cy="34036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endParaRPr lang="es-ES_tradnl" sz="800">
              <a:solidFill>
                <a:srgbClr val="1C3F94"/>
              </a:solidFill>
              <a:latin typeface="Arial" charset="0"/>
            </a:endParaRPr>
          </a:p>
          <a:p>
            <a:pPr lvl="1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	</a:t>
            </a:r>
            <a:r>
              <a:rPr lang="es-ES_tradnl" b="1">
                <a:solidFill>
                  <a:srgbClr val="1C3F94"/>
                </a:solidFill>
                <a:latin typeface="Arial" charset="0"/>
              </a:rPr>
              <a:t>Funcionalidades específicas de SPSS:</a:t>
            </a:r>
          </a:p>
          <a:p>
            <a:pPr lvl="2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Uso directo de bases DBF y de otros paquetes</a:t>
            </a:r>
          </a:p>
          <a:p>
            <a:pPr lvl="2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Interfaz y uso de ventanas</a:t>
            </a:r>
          </a:p>
          <a:p>
            <a:pPr lvl="2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Edición de gráficas</a:t>
            </a:r>
          </a:p>
          <a:p>
            <a:pPr lvl="2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Reporte de datos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Diagrama"/>
          <p:cNvGraphicFramePr/>
          <p:nvPr/>
        </p:nvGraphicFramePr>
        <p:xfrm>
          <a:off x="1895474" y="1063625"/>
          <a:ext cx="5553075" cy="431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9 Rectángulo"/>
          <p:cNvSpPr>
            <a:spLocks noChangeArrowheads="1"/>
          </p:cNvSpPr>
          <p:nvPr/>
        </p:nvSpPr>
        <p:spPr bwMode="auto">
          <a:xfrm>
            <a:off x="2159000" y="512763"/>
            <a:ext cx="685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s-ES_tradnl" sz="2800" b="1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Diferencias de paquetes estadísticos</a:t>
            </a:r>
          </a:p>
        </p:txBody>
      </p:sp>
      <p:sp>
        <p:nvSpPr>
          <p:cNvPr id="28676" name="1 Marcador de número de diapositiva"/>
          <p:cNvSpPr txBox="1">
            <a:spLocks noGrp="1"/>
          </p:cNvSpPr>
          <p:nvPr/>
        </p:nvSpPr>
        <p:spPr bwMode="auto">
          <a:xfrm>
            <a:off x="7910513" y="6551613"/>
            <a:ext cx="11255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51011D2-0177-4695-A673-5E5CF53D1A86}" type="slidenum">
              <a:rPr lang="es-ES" sz="1200" b="1">
                <a:latin typeface="Arial" charset="0"/>
              </a:rPr>
              <a:pPr algn="r"/>
              <a:t>24</a:t>
            </a:fld>
            <a:endParaRPr lang="es-ES" sz="1200" b="1">
              <a:latin typeface="Arial" charset="0"/>
            </a:endParaRPr>
          </a:p>
        </p:txBody>
      </p:sp>
      <p:sp>
        <p:nvSpPr>
          <p:cNvPr id="18" name="17 Rectángulo redondeado"/>
          <p:cNvSpPr/>
          <p:nvPr/>
        </p:nvSpPr>
        <p:spPr bwMode="auto">
          <a:xfrm>
            <a:off x="2277718" y="5587725"/>
            <a:ext cx="2125334" cy="687738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SPSS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4765461" y="5587724"/>
            <a:ext cx="2130640" cy="687738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STATA</a:t>
            </a:r>
            <a:endParaRPr lang="es-E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7 CuadroTexto"/>
          <p:cNvSpPr txBox="1">
            <a:spLocks noChangeArrowheads="1"/>
          </p:cNvSpPr>
          <p:nvPr/>
        </p:nvSpPr>
        <p:spPr bwMode="auto">
          <a:xfrm>
            <a:off x="4398963" y="4945063"/>
            <a:ext cx="69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Arial" charset="0"/>
              </a:rPr>
              <a:t>VS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65200" y="4430713"/>
            <a:ext cx="7481888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MX" sz="4400" b="1">
                <a:solidFill>
                  <a:srgbClr val="1C3F94"/>
                </a:solidFill>
                <a:latin typeface="Arial" charset="0"/>
              </a:rPr>
              <a:t>Resultados principales</a:t>
            </a:r>
            <a:endParaRPr lang="es-ES" sz="4400" b="1">
              <a:solidFill>
                <a:srgbClr val="1C3F9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6 Rectángulo"/>
          <p:cNvSpPr>
            <a:spLocks noChangeArrowheads="1"/>
          </p:cNvSpPr>
          <p:nvPr/>
        </p:nvSpPr>
        <p:spPr bwMode="auto">
          <a:xfrm>
            <a:off x="1660525" y="1879600"/>
            <a:ext cx="4549775" cy="3100388"/>
          </a:xfrm>
          <a:prstGeom prst="rect">
            <a:avLst/>
          </a:prstGeom>
          <a:solidFill>
            <a:srgbClr val="FFC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cxnSp>
        <p:nvCxnSpPr>
          <p:cNvPr id="30723" name="134 Conector recto de flecha"/>
          <p:cNvCxnSpPr>
            <a:cxnSpLocks noChangeShapeType="1"/>
          </p:cNvCxnSpPr>
          <p:nvPr/>
        </p:nvCxnSpPr>
        <p:spPr bwMode="auto">
          <a:xfrm rot="10800000">
            <a:off x="866775" y="4953000"/>
            <a:ext cx="6156325" cy="1588"/>
          </a:xfrm>
          <a:prstGeom prst="straightConnector1">
            <a:avLst/>
          </a:prstGeom>
          <a:noFill/>
          <a:ln w="793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24" name="9 Rectángulo"/>
          <p:cNvSpPr>
            <a:spLocks noChangeArrowheads="1"/>
          </p:cNvSpPr>
          <p:nvPr/>
        </p:nvSpPr>
        <p:spPr bwMode="auto">
          <a:xfrm>
            <a:off x="1636713" y="1846263"/>
            <a:ext cx="5353050" cy="3155950"/>
          </a:xfrm>
          <a:prstGeom prst="rect">
            <a:avLst/>
          </a:prstGeom>
          <a:noFill/>
          <a:ln w="825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2517775" y="6129338"/>
            <a:ext cx="4029075" cy="306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s-MX" sz="2800" b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Derechos sociales</a:t>
            </a:r>
            <a:r>
              <a:rPr lang="es-MX" sz="2200" b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sz="2200" b="1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26" name="Rectangle 25"/>
          <p:cNvSpPr>
            <a:spLocks noChangeArrowheads="1"/>
          </p:cNvSpPr>
          <p:nvPr/>
        </p:nvSpPr>
        <p:spPr bwMode="auto">
          <a:xfrm rot="-5400000">
            <a:off x="4241800" y="5092700"/>
            <a:ext cx="365125" cy="157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 lIns="0" rIns="0">
            <a:spAutoFit/>
          </a:bodyPr>
          <a:lstStyle/>
          <a:p>
            <a:pPr algn="ctr"/>
            <a:r>
              <a:rPr lang="es-MX" b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Carencias</a:t>
            </a:r>
            <a:endParaRPr lang="es-ES" b="1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0727" name="30 Conector recto"/>
          <p:cNvCxnSpPr>
            <a:cxnSpLocks noChangeShapeType="1"/>
          </p:cNvCxnSpPr>
          <p:nvPr/>
        </p:nvCxnSpPr>
        <p:spPr bwMode="auto">
          <a:xfrm rot="5400000">
            <a:off x="4631531" y="3467894"/>
            <a:ext cx="3144838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2162175" y="446088"/>
            <a:ext cx="6953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con alguna carencia social</a:t>
            </a:r>
          </a:p>
        </p:txBody>
      </p:sp>
      <p:cxnSp>
        <p:nvCxnSpPr>
          <p:cNvPr id="30729" name="122 Conector recto de flecha"/>
          <p:cNvCxnSpPr>
            <a:cxnSpLocks noChangeShapeType="1"/>
          </p:cNvCxnSpPr>
          <p:nvPr/>
        </p:nvCxnSpPr>
        <p:spPr bwMode="auto">
          <a:xfrm rot="16200000" flipV="1">
            <a:off x="-593725" y="3341688"/>
            <a:ext cx="4471988" cy="11112"/>
          </a:xfrm>
          <a:prstGeom prst="straightConnector1">
            <a:avLst/>
          </a:prstGeom>
          <a:noFill/>
          <a:ln w="6794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9" name="47 CuadroTexto"/>
          <p:cNvSpPr txBox="1">
            <a:spLocks noChangeArrowheads="1"/>
          </p:cNvSpPr>
          <p:nvPr/>
        </p:nvSpPr>
        <p:spPr bwMode="auto">
          <a:xfrm>
            <a:off x="1762125" y="2774950"/>
            <a:ext cx="415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latin typeface="Tahoma" pitchFamily="34" charset="0"/>
                <a:cs typeface="Tahoma" pitchFamily="34" charset="0"/>
              </a:rPr>
              <a:t>Con alguna carencia</a:t>
            </a:r>
            <a:endParaRPr lang="es-ES" b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50 Grupo"/>
          <p:cNvGrpSpPr>
            <a:grpSpLocks/>
          </p:cNvGrpSpPr>
          <p:nvPr/>
        </p:nvGrpSpPr>
        <p:grpSpPr bwMode="auto">
          <a:xfrm>
            <a:off x="6200775" y="1820863"/>
            <a:ext cx="769938" cy="3165475"/>
            <a:chOff x="6467474" y="1526982"/>
            <a:chExt cx="769667" cy="3165800"/>
          </a:xfrm>
        </p:grpSpPr>
        <p:sp>
          <p:nvSpPr>
            <p:cNvPr id="30746" name="132 CuadroTexto"/>
            <p:cNvSpPr txBox="1">
              <a:spLocks noChangeArrowheads="1"/>
            </p:cNvSpPr>
            <p:nvPr/>
          </p:nvSpPr>
          <p:spPr bwMode="auto">
            <a:xfrm>
              <a:off x="6467474" y="1526982"/>
              <a:ext cx="769667" cy="45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b="1">
                  <a:latin typeface="Tahoma" pitchFamily="34" charset="0"/>
                  <a:cs typeface="Tahoma" pitchFamily="34" charset="0"/>
                </a:rPr>
                <a:t>Sin</a:t>
              </a:r>
              <a:endParaRPr lang="es-ES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747" name="132 CuadroTexto"/>
            <p:cNvSpPr txBox="1">
              <a:spLocks noChangeArrowheads="1"/>
            </p:cNvSpPr>
            <p:nvPr/>
          </p:nvSpPr>
          <p:spPr bwMode="auto">
            <a:xfrm>
              <a:off x="6630929" y="1857216"/>
              <a:ext cx="338019" cy="2835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000" b="1">
                  <a:latin typeface="Tahoma" pitchFamily="34" charset="0"/>
                  <a:cs typeface="Tahoma" pitchFamily="34" charset="0"/>
                </a:rPr>
                <a:t>Carencia</a:t>
              </a:r>
              <a:endParaRPr lang="es-ES" sz="2000" b="1">
                <a:latin typeface="Tahoma" pitchFamily="34" charset="0"/>
                <a:cs typeface="Tahoma" pitchFamily="34" charset="0"/>
              </a:endParaRPr>
            </a:p>
            <a:p>
              <a:r>
                <a:rPr lang="es-MX" sz="2000" b="1">
                  <a:latin typeface="Tahoma" pitchFamily="34" charset="0"/>
                  <a:cs typeface="Tahoma" pitchFamily="34" charset="0"/>
                </a:rPr>
                <a:t>s</a:t>
              </a:r>
              <a:endParaRPr lang="es-ES" sz="2000" b="1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32" name="102 Grupo"/>
          <p:cNvGrpSpPr>
            <a:grpSpLocks/>
          </p:cNvGrpSpPr>
          <p:nvPr/>
        </p:nvGrpSpPr>
        <p:grpSpPr bwMode="auto">
          <a:xfrm>
            <a:off x="4178300" y="5027613"/>
            <a:ext cx="3009900" cy="487362"/>
            <a:chOff x="5126924" y="5032372"/>
            <a:chExt cx="2203250" cy="487365"/>
          </a:xfrm>
        </p:grpSpPr>
        <p:sp>
          <p:nvSpPr>
            <p:cNvPr id="30744" name="22 CuadroTexto"/>
            <p:cNvSpPr txBox="1">
              <a:spLocks noChangeArrowheads="1"/>
            </p:cNvSpPr>
            <p:nvPr/>
          </p:nvSpPr>
          <p:spPr bwMode="auto">
            <a:xfrm>
              <a:off x="6527196" y="5062535"/>
              <a:ext cx="802978" cy="457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>
                  <a:latin typeface="Tahoma" pitchFamily="34" charset="0"/>
                  <a:cs typeface="Tahoma" pitchFamily="34" charset="0"/>
                </a:rPr>
                <a:t>0</a:t>
              </a:r>
              <a:endParaRPr lang="es-E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745" name="26 CuadroTexto"/>
            <p:cNvSpPr txBox="1">
              <a:spLocks noChangeArrowheads="1"/>
            </p:cNvSpPr>
            <p:nvPr/>
          </p:nvSpPr>
          <p:spPr bwMode="auto">
            <a:xfrm>
              <a:off x="5126924" y="5032372"/>
              <a:ext cx="255651" cy="45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>
                  <a:latin typeface="Tahoma" pitchFamily="34" charset="0"/>
                  <a:cs typeface="Tahoma" pitchFamily="34" charset="0"/>
                </a:rPr>
                <a:t>3</a:t>
              </a:r>
              <a:endParaRPr lang="es-ES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0733" name="22 CuadroTexto"/>
          <p:cNvSpPr txBox="1">
            <a:spLocks noChangeArrowheads="1"/>
          </p:cNvSpPr>
          <p:nvPr/>
        </p:nvSpPr>
        <p:spPr bwMode="auto">
          <a:xfrm>
            <a:off x="2425700" y="5046663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latin typeface="Tahoma" pitchFamily="34" charset="0"/>
                <a:cs typeface="Tahoma" pitchFamily="34" charset="0"/>
              </a:rPr>
              <a:t>5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34" name="22 CuadroTexto"/>
          <p:cNvSpPr txBox="1">
            <a:spLocks noChangeArrowheads="1"/>
          </p:cNvSpPr>
          <p:nvPr/>
        </p:nvSpPr>
        <p:spPr bwMode="auto">
          <a:xfrm>
            <a:off x="5048250" y="5062538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latin typeface="Tahoma" pitchFamily="34" charset="0"/>
                <a:cs typeface="Tahoma" pitchFamily="34" charset="0"/>
              </a:rPr>
              <a:t>2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35" name="22 CuadroTexto"/>
          <p:cNvSpPr txBox="1">
            <a:spLocks noChangeArrowheads="1"/>
          </p:cNvSpPr>
          <p:nvPr/>
        </p:nvSpPr>
        <p:spPr bwMode="auto">
          <a:xfrm>
            <a:off x="3260725" y="5048250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latin typeface="Tahoma" pitchFamily="34" charset="0"/>
                <a:cs typeface="Tahoma" pitchFamily="34" charset="0"/>
              </a:rPr>
              <a:t>4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36" name="22 CuadroTexto"/>
          <p:cNvSpPr txBox="1">
            <a:spLocks noChangeArrowheads="1"/>
          </p:cNvSpPr>
          <p:nvPr/>
        </p:nvSpPr>
        <p:spPr bwMode="auto">
          <a:xfrm>
            <a:off x="5837238" y="5059363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latin typeface="Tahoma" pitchFamily="34" charset="0"/>
                <a:cs typeface="Tahoma" pitchFamily="34" charset="0"/>
              </a:rPr>
              <a:t>1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37" name="22 CuadroTexto"/>
          <p:cNvSpPr txBox="1">
            <a:spLocks noChangeArrowheads="1"/>
          </p:cNvSpPr>
          <p:nvPr/>
        </p:nvSpPr>
        <p:spPr bwMode="auto">
          <a:xfrm>
            <a:off x="1704975" y="5048250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latin typeface="Tahoma" pitchFamily="34" charset="0"/>
                <a:cs typeface="Tahoma" pitchFamily="34" charset="0"/>
              </a:rPr>
              <a:t>6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38" name="Rectangle 11"/>
          <p:cNvSpPr>
            <a:spLocks noChangeArrowheads="1"/>
          </p:cNvSpPr>
          <p:nvPr/>
        </p:nvSpPr>
        <p:spPr bwMode="auto">
          <a:xfrm rot="-5400000">
            <a:off x="-1170781" y="3445669"/>
            <a:ext cx="3024187" cy="48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s-MX" sz="2800" b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Bienestar</a:t>
            </a:r>
            <a:endParaRPr lang="es-ES" sz="2800" b="1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39" name="Rectangle 24"/>
          <p:cNvSpPr>
            <a:spLocks noChangeArrowheads="1"/>
          </p:cNvSpPr>
          <p:nvPr/>
        </p:nvSpPr>
        <p:spPr bwMode="auto">
          <a:xfrm rot="-5400000">
            <a:off x="-222250" y="3709988"/>
            <a:ext cx="2008188" cy="328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s-MX" b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Ingreso</a:t>
            </a:r>
            <a:endParaRPr lang="es-ES" b="1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351" name="44 CuadroTexto"/>
          <p:cNvSpPr txBox="1">
            <a:spLocks noChangeArrowheads="1"/>
          </p:cNvSpPr>
          <p:nvPr/>
        </p:nvSpPr>
        <p:spPr bwMode="auto">
          <a:xfrm>
            <a:off x="2601913" y="3276600"/>
            <a:ext cx="285273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MX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s-MX" sz="1600" b="1">
                <a:latin typeface="Tahoma" pitchFamily="34" charset="0"/>
                <a:cs typeface="Tahoma" pitchFamily="34" charset="0"/>
              </a:rPr>
              <a:t>77.2 %</a:t>
            </a:r>
          </a:p>
          <a:p>
            <a:r>
              <a:rPr lang="es-MX" sz="1600" b="1">
                <a:latin typeface="Tahoma" pitchFamily="34" charset="0"/>
                <a:cs typeface="Tahoma" pitchFamily="34" charset="0"/>
              </a:rPr>
              <a:t>82.4 millones</a:t>
            </a:r>
          </a:p>
          <a:p>
            <a:r>
              <a:rPr lang="es-MX" sz="1600" b="1">
                <a:latin typeface="Tahoma" pitchFamily="34" charset="0"/>
                <a:cs typeface="Tahoma" pitchFamily="34" charset="0"/>
              </a:rPr>
              <a:t>  2.4 carencias promedio </a:t>
            </a:r>
          </a:p>
        </p:txBody>
      </p:sp>
      <p:sp>
        <p:nvSpPr>
          <p:cNvPr id="56352" name="46 CuadroTexto"/>
          <p:cNvSpPr txBox="1">
            <a:spLocks noChangeArrowheads="1"/>
          </p:cNvSpPr>
          <p:nvPr/>
        </p:nvSpPr>
        <p:spPr bwMode="auto">
          <a:xfrm>
            <a:off x="7232650" y="3422650"/>
            <a:ext cx="1730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>
                <a:latin typeface="Tahoma" pitchFamily="34" charset="0"/>
                <a:cs typeface="Tahoma" pitchFamily="34" charset="0"/>
              </a:rPr>
              <a:t>  22.8 %</a:t>
            </a:r>
          </a:p>
          <a:p>
            <a:r>
              <a:rPr lang="es-MX" sz="1600" b="1">
                <a:latin typeface="Tahoma" pitchFamily="34" charset="0"/>
                <a:cs typeface="Tahoma" pitchFamily="34" charset="0"/>
              </a:rPr>
              <a:t>  24.3 millones</a:t>
            </a:r>
          </a:p>
          <a:p>
            <a:endParaRPr lang="es-ES" sz="1600"/>
          </a:p>
        </p:txBody>
      </p:sp>
      <p:cxnSp>
        <p:nvCxnSpPr>
          <p:cNvPr id="56354" name="38 Conector recto de flecha"/>
          <p:cNvCxnSpPr>
            <a:cxnSpLocks noChangeShapeType="1"/>
          </p:cNvCxnSpPr>
          <p:nvPr/>
        </p:nvCxnSpPr>
        <p:spPr bwMode="auto">
          <a:xfrm rot="10800000" flipV="1">
            <a:off x="6735763" y="3706813"/>
            <a:ext cx="56991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43" name="Rectangle 12"/>
          <p:cNvSpPr>
            <a:spLocks noChangeArrowheads="1"/>
          </p:cNvSpPr>
          <p:nvPr/>
        </p:nvSpPr>
        <p:spPr bwMode="auto">
          <a:xfrm>
            <a:off x="202565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>
                <a:solidFill>
                  <a:schemeClr val="bg1"/>
                </a:solidFill>
                <a:latin typeface="Arial" charset="0"/>
              </a:rPr>
              <a:t>Fuente: estimaciones del CONEVAL con base en el MCS-ENIGH 2008.</a:t>
            </a:r>
            <a:endParaRPr lang="es-ES" sz="1000" u="sng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6351" grpId="0"/>
      <p:bldP spid="563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3 Rectángulo"/>
          <p:cNvSpPr>
            <a:spLocks noChangeArrowheads="1"/>
          </p:cNvSpPr>
          <p:nvPr/>
        </p:nvSpPr>
        <p:spPr bwMode="auto">
          <a:xfrm>
            <a:off x="1589088" y="4303713"/>
            <a:ext cx="2747962" cy="863600"/>
          </a:xfrm>
          <a:prstGeom prst="rect">
            <a:avLst/>
          </a:prstGeom>
          <a:solidFill>
            <a:srgbClr val="8B1F17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grpSp>
        <p:nvGrpSpPr>
          <p:cNvPr id="31747" name="32 Grupo"/>
          <p:cNvGrpSpPr>
            <a:grpSpLocks/>
          </p:cNvGrpSpPr>
          <p:nvPr/>
        </p:nvGrpSpPr>
        <p:grpSpPr bwMode="auto">
          <a:xfrm>
            <a:off x="1577975" y="3586163"/>
            <a:ext cx="4589463" cy="1584325"/>
            <a:chOff x="2554288" y="4589463"/>
            <a:chExt cx="4560887" cy="1584325"/>
          </a:xfrm>
        </p:grpSpPr>
        <p:sp>
          <p:nvSpPr>
            <p:cNvPr id="31783" name="15 Rectángulo"/>
            <p:cNvSpPr>
              <a:spLocks noChangeArrowheads="1"/>
            </p:cNvSpPr>
            <p:nvPr/>
          </p:nvSpPr>
          <p:spPr bwMode="auto">
            <a:xfrm>
              <a:off x="5301283" y="4602163"/>
              <a:ext cx="1813196" cy="1571625"/>
            </a:xfrm>
            <a:prstGeom prst="rect">
              <a:avLst/>
            </a:prstGeom>
            <a:solidFill>
              <a:srgbClr val="A86B14"/>
            </a:solidFill>
            <a:ln w="285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784" name="15 Rectángulo"/>
            <p:cNvSpPr>
              <a:spLocks noChangeArrowheads="1"/>
            </p:cNvSpPr>
            <p:nvPr/>
          </p:nvSpPr>
          <p:spPr bwMode="auto">
            <a:xfrm>
              <a:off x="2554288" y="4589463"/>
              <a:ext cx="4560887" cy="719137"/>
            </a:xfrm>
            <a:prstGeom prst="rect">
              <a:avLst/>
            </a:prstGeom>
            <a:solidFill>
              <a:srgbClr val="A86B14"/>
            </a:solidFill>
            <a:ln w="285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1748" name="37 Grupo"/>
          <p:cNvGrpSpPr>
            <a:grpSpLocks/>
          </p:cNvGrpSpPr>
          <p:nvPr/>
        </p:nvGrpSpPr>
        <p:grpSpPr bwMode="auto">
          <a:xfrm>
            <a:off x="1587500" y="3540125"/>
            <a:ext cx="4613275" cy="1809750"/>
            <a:chOff x="3255268" y="1086934"/>
            <a:chExt cx="4583157" cy="1809599"/>
          </a:xfrm>
        </p:grpSpPr>
        <p:sp>
          <p:nvSpPr>
            <p:cNvPr id="31781" name="35 CuadroTexto"/>
            <p:cNvSpPr txBox="1">
              <a:spLocks noChangeArrowheads="1"/>
            </p:cNvSpPr>
            <p:nvPr/>
          </p:nvSpPr>
          <p:spPr bwMode="auto">
            <a:xfrm>
              <a:off x="3255268" y="1086934"/>
              <a:ext cx="45298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POBREZA MODERADA</a:t>
              </a:r>
            </a:p>
          </p:txBody>
        </p:sp>
        <p:sp>
          <p:nvSpPr>
            <p:cNvPr id="31782" name="36 CuadroTexto"/>
            <p:cNvSpPr txBox="1">
              <a:spLocks noChangeArrowheads="1"/>
            </p:cNvSpPr>
            <p:nvPr/>
          </p:nvSpPr>
          <p:spPr bwMode="auto">
            <a:xfrm>
              <a:off x="5805497" y="1826647"/>
              <a:ext cx="2032928" cy="106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       33.7%</a:t>
              </a:r>
            </a:p>
            <a:p>
              <a:r>
                <a:rPr lang="es-MX" sz="1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       36.0 millones</a:t>
              </a:r>
            </a:p>
            <a:p>
              <a:r>
                <a:rPr lang="es-MX" sz="1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       2.3 </a:t>
              </a:r>
              <a:r>
                <a:rPr lang="es-MX" sz="16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Carencias</a:t>
              </a:r>
            </a:p>
            <a:p>
              <a:r>
                <a:rPr lang="es-MX" sz="1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         </a:t>
              </a:r>
              <a:endParaRPr lang="es-ES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2270125" y="5973763"/>
            <a:ext cx="4029075" cy="306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s-MX" sz="2800" b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Derechos sociales</a:t>
            </a:r>
            <a:r>
              <a:rPr lang="es-MX" sz="2200" b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sz="2200" b="1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50" name="Rectangle 25"/>
          <p:cNvSpPr>
            <a:spLocks noChangeArrowheads="1"/>
          </p:cNvSpPr>
          <p:nvPr/>
        </p:nvSpPr>
        <p:spPr bwMode="auto">
          <a:xfrm rot="-5400000">
            <a:off x="3990975" y="4911726"/>
            <a:ext cx="369887" cy="1592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 lIns="0" rIns="0">
            <a:spAutoFit/>
          </a:bodyPr>
          <a:lstStyle/>
          <a:p>
            <a:pPr algn="ctr"/>
            <a:r>
              <a:rPr lang="es-MX" b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Carencias</a:t>
            </a:r>
            <a:endParaRPr lang="es-ES" b="1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1751" name="30 Conector recto"/>
          <p:cNvCxnSpPr>
            <a:cxnSpLocks noChangeShapeType="1"/>
          </p:cNvCxnSpPr>
          <p:nvPr/>
        </p:nvCxnSpPr>
        <p:spPr bwMode="auto">
          <a:xfrm rot="5400000">
            <a:off x="4574381" y="3618707"/>
            <a:ext cx="3144837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2" name="9 Rectángulo"/>
          <p:cNvSpPr>
            <a:spLocks noChangeArrowheads="1"/>
          </p:cNvSpPr>
          <p:nvPr/>
        </p:nvSpPr>
        <p:spPr bwMode="auto">
          <a:xfrm>
            <a:off x="1566863" y="2038350"/>
            <a:ext cx="5353050" cy="3155950"/>
          </a:xfrm>
          <a:prstGeom prst="rect">
            <a:avLst/>
          </a:prstGeom>
          <a:noFill/>
          <a:ln w="825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cxnSp>
        <p:nvCxnSpPr>
          <p:cNvPr id="31753" name="122 Conector recto de flecha"/>
          <p:cNvCxnSpPr>
            <a:cxnSpLocks noChangeShapeType="1"/>
          </p:cNvCxnSpPr>
          <p:nvPr/>
        </p:nvCxnSpPr>
        <p:spPr bwMode="auto">
          <a:xfrm rot="10800000">
            <a:off x="763588" y="5205413"/>
            <a:ext cx="6156325" cy="1587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754" name="Rectangle 11"/>
          <p:cNvSpPr>
            <a:spLocks noChangeArrowheads="1"/>
          </p:cNvSpPr>
          <p:nvPr/>
        </p:nvSpPr>
        <p:spPr bwMode="auto">
          <a:xfrm rot="-5400000">
            <a:off x="-989806" y="3293269"/>
            <a:ext cx="3024187" cy="48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s-MX" sz="2800" b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Bienestar</a:t>
            </a:r>
            <a:endParaRPr lang="es-ES" sz="2800" b="1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55" name="Rectangle 24"/>
          <p:cNvSpPr>
            <a:spLocks noChangeArrowheads="1"/>
          </p:cNvSpPr>
          <p:nvPr/>
        </p:nvSpPr>
        <p:spPr bwMode="auto">
          <a:xfrm rot="-5400000">
            <a:off x="-41275" y="3462338"/>
            <a:ext cx="2008188" cy="328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s-MX" b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Ingreso</a:t>
            </a:r>
            <a:endParaRPr lang="es-ES" b="1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1756" name="122 Conector recto de flecha"/>
          <p:cNvCxnSpPr>
            <a:cxnSpLocks noChangeShapeType="1"/>
          </p:cNvCxnSpPr>
          <p:nvPr/>
        </p:nvCxnSpPr>
        <p:spPr bwMode="auto">
          <a:xfrm rot="16200000" flipV="1">
            <a:off x="-674687" y="3544887"/>
            <a:ext cx="4471988" cy="11113"/>
          </a:xfrm>
          <a:prstGeom prst="straightConnector1">
            <a:avLst/>
          </a:prstGeom>
          <a:noFill/>
          <a:ln w="6794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757" name="24 Conector recto"/>
          <p:cNvCxnSpPr>
            <a:cxnSpLocks noChangeShapeType="1"/>
          </p:cNvCxnSpPr>
          <p:nvPr/>
        </p:nvCxnSpPr>
        <p:spPr bwMode="auto">
          <a:xfrm>
            <a:off x="1566863" y="3589338"/>
            <a:ext cx="535305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8" name="26 Conector recto"/>
          <p:cNvCxnSpPr>
            <a:cxnSpLocks noChangeShapeType="1"/>
          </p:cNvCxnSpPr>
          <p:nvPr/>
        </p:nvCxnSpPr>
        <p:spPr bwMode="auto">
          <a:xfrm flipV="1">
            <a:off x="1566863" y="4303713"/>
            <a:ext cx="2816225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1759" name="18 Conector recto"/>
          <p:cNvCxnSpPr>
            <a:cxnSpLocks noChangeShapeType="1"/>
          </p:cNvCxnSpPr>
          <p:nvPr/>
        </p:nvCxnSpPr>
        <p:spPr bwMode="auto">
          <a:xfrm rot="16200000" flipH="1">
            <a:off x="3864768" y="4764882"/>
            <a:ext cx="944563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4" name="28 Grupo"/>
          <p:cNvGrpSpPr>
            <a:grpSpLocks/>
          </p:cNvGrpSpPr>
          <p:nvPr/>
        </p:nvGrpSpPr>
        <p:grpSpPr bwMode="auto">
          <a:xfrm>
            <a:off x="6149975" y="2051823"/>
            <a:ext cx="781050" cy="1537513"/>
            <a:chOff x="6590372" y="2044390"/>
            <a:chExt cx="780586" cy="1557454"/>
          </a:xfrm>
          <a:solidFill>
            <a:srgbClr val="00B050"/>
          </a:solidFill>
        </p:grpSpPr>
        <p:sp>
          <p:nvSpPr>
            <p:cNvPr id="23581" name="29 Rectángulo"/>
            <p:cNvSpPr>
              <a:spLocks noChangeArrowheads="1"/>
            </p:cNvSpPr>
            <p:nvPr/>
          </p:nvSpPr>
          <p:spPr bwMode="auto">
            <a:xfrm>
              <a:off x="6590372" y="2044390"/>
              <a:ext cx="780586" cy="155745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s-ES">
                <a:latin typeface="Times" charset="0"/>
                <a:cs typeface="+mn-cs"/>
              </a:endParaRPr>
            </a:p>
          </p:txBody>
        </p:sp>
        <p:sp>
          <p:nvSpPr>
            <p:cNvPr id="23582" name="30 CuadroTexto"/>
            <p:cNvSpPr txBox="1">
              <a:spLocks noChangeArrowheads="1"/>
            </p:cNvSpPr>
            <p:nvPr/>
          </p:nvSpPr>
          <p:spPr bwMode="auto">
            <a:xfrm>
              <a:off x="6846849" y="2152265"/>
              <a:ext cx="267629" cy="400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s-ES"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1761" name="34 CuadroTexto"/>
          <p:cNvSpPr txBox="1">
            <a:spLocks noChangeArrowheads="1"/>
          </p:cNvSpPr>
          <p:nvPr/>
        </p:nvSpPr>
        <p:spPr bwMode="auto">
          <a:xfrm>
            <a:off x="7235825" y="3463925"/>
            <a:ext cx="1908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latin typeface="Tahoma" pitchFamily="34" charset="0"/>
                <a:cs typeface="Tahoma" pitchFamily="34" charset="0"/>
              </a:rPr>
              <a:t>Vulnerables por ingreso</a:t>
            </a:r>
            <a:endParaRPr lang="es-ES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62" name="34 CuadroTexto"/>
          <p:cNvSpPr txBox="1">
            <a:spLocks noChangeArrowheads="1"/>
          </p:cNvSpPr>
          <p:nvPr/>
        </p:nvSpPr>
        <p:spPr bwMode="auto">
          <a:xfrm>
            <a:off x="1992313" y="2233613"/>
            <a:ext cx="19081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latin typeface="Tahoma" pitchFamily="34" charset="0"/>
                <a:cs typeface="Tahoma" pitchFamily="34" charset="0"/>
              </a:rPr>
              <a:t>Vulnerables por carencia</a:t>
            </a:r>
          </a:p>
          <a:p>
            <a:pPr algn="ctr"/>
            <a:r>
              <a:rPr lang="es-MX" sz="2000" b="1">
                <a:latin typeface="Tahoma" pitchFamily="34" charset="0"/>
                <a:cs typeface="Tahoma" pitchFamily="34" charset="0"/>
              </a:rPr>
              <a:t>social</a:t>
            </a:r>
            <a:endParaRPr lang="es-ES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63" name="Text Box 5"/>
          <p:cNvSpPr txBox="1">
            <a:spLocks noChangeArrowheads="1"/>
          </p:cNvSpPr>
          <p:nvPr/>
        </p:nvSpPr>
        <p:spPr bwMode="auto">
          <a:xfrm>
            <a:off x="2108200" y="436563"/>
            <a:ext cx="6804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Total 2008 (</a:t>
            </a:r>
            <a:r>
              <a:rPr lang="es-ES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106,680,526</a:t>
            </a:r>
            <a:r>
              <a:rPr lang="es-ES_tradnl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1764" name="47 CuadroTexto"/>
          <p:cNvSpPr txBox="1">
            <a:spLocks noChangeArrowheads="1"/>
          </p:cNvSpPr>
          <p:nvPr/>
        </p:nvSpPr>
        <p:spPr bwMode="auto">
          <a:xfrm>
            <a:off x="4292600" y="2319338"/>
            <a:ext cx="165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>
                <a:latin typeface="Tahoma" pitchFamily="34" charset="0"/>
                <a:cs typeface="Tahoma" pitchFamily="34" charset="0"/>
              </a:rPr>
              <a:t>33.0%</a:t>
            </a:r>
          </a:p>
          <a:p>
            <a:r>
              <a:rPr lang="es-MX" sz="1600" b="1">
                <a:latin typeface="Tahoma" pitchFamily="34" charset="0"/>
                <a:cs typeface="Tahoma" pitchFamily="34" charset="0"/>
              </a:rPr>
              <a:t>35.2 millones</a:t>
            </a:r>
          </a:p>
          <a:p>
            <a:r>
              <a:rPr lang="es-MX" sz="1600" b="1">
                <a:latin typeface="Tahoma" pitchFamily="34" charset="0"/>
                <a:cs typeface="Tahoma" pitchFamily="34" charset="0"/>
              </a:rPr>
              <a:t>2.0 Carencias</a:t>
            </a:r>
          </a:p>
        </p:txBody>
      </p:sp>
      <p:cxnSp>
        <p:nvCxnSpPr>
          <p:cNvPr id="31765" name="38 Conector recto de flecha"/>
          <p:cNvCxnSpPr>
            <a:cxnSpLocks noChangeShapeType="1"/>
          </p:cNvCxnSpPr>
          <p:nvPr/>
        </p:nvCxnSpPr>
        <p:spPr bwMode="auto">
          <a:xfrm rot="10800000" flipV="1">
            <a:off x="6578600" y="3846513"/>
            <a:ext cx="569913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31766" name="102 Grupo"/>
          <p:cNvGrpSpPr>
            <a:grpSpLocks/>
          </p:cNvGrpSpPr>
          <p:nvPr/>
        </p:nvGrpSpPr>
        <p:grpSpPr bwMode="auto">
          <a:xfrm>
            <a:off x="1435100" y="5221288"/>
            <a:ext cx="5422900" cy="325437"/>
            <a:chOff x="1825625" y="5032373"/>
            <a:chExt cx="5422900" cy="600121"/>
          </a:xfrm>
        </p:grpSpPr>
        <p:sp>
          <p:nvSpPr>
            <p:cNvPr id="31774" name="22 CuadroTexto"/>
            <p:cNvSpPr txBox="1">
              <a:spLocks noChangeArrowheads="1"/>
            </p:cNvSpPr>
            <p:nvPr/>
          </p:nvSpPr>
          <p:spPr bwMode="auto">
            <a:xfrm>
              <a:off x="6445250" y="5062538"/>
              <a:ext cx="803275" cy="569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400" b="1">
                  <a:latin typeface="Tahoma" pitchFamily="34" charset="0"/>
                  <a:cs typeface="Tahoma" pitchFamily="34" charset="0"/>
                </a:rPr>
                <a:t>0</a:t>
              </a:r>
              <a:endParaRPr lang="es-ES" sz="14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775" name="23 CuadroTexto"/>
            <p:cNvSpPr txBox="1">
              <a:spLocks noChangeArrowheads="1"/>
            </p:cNvSpPr>
            <p:nvPr/>
          </p:nvSpPr>
          <p:spPr bwMode="auto">
            <a:xfrm>
              <a:off x="4148138" y="5048249"/>
              <a:ext cx="776287" cy="569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400" b="1">
                  <a:latin typeface="Tahoma" pitchFamily="34" charset="0"/>
                  <a:cs typeface="Tahoma" pitchFamily="34" charset="0"/>
                </a:rPr>
                <a:t>3</a:t>
              </a:r>
              <a:endParaRPr lang="es-ES" sz="14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776" name="24 CuadroTexto"/>
            <p:cNvSpPr txBox="1">
              <a:spLocks noChangeArrowheads="1"/>
            </p:cNvSpPr>
            <p:nvPr/>
          </p:nvSpPr>
          <p:spPr bwMode="auto">
            <a:xfrm>
              <a:off x="4929188" y="5054599"/>
              <a:ext cx="784225" cy="569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400" b="1">
                  <a:latin typeface="Tahoma" pitchFamily="34" charset="0"/>
                  <a:cs typeface="Tahoma" pitchFamily="34" charset="0"/>
                </a:rPr>
                <a:t>2</a:t>
              </a:r>
              <a:endParaRPr lang="es-ES" sz="14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777" name="25 CuadroTexto"/>
            <p:cNvSpPr txBox="1">
              <a:spLocks noChangeArrowheads="1"/>
            </p:cNvSpPr>
            <p:nvPr/>
          </p:nvSpPr>
          <p:spPr bwMode="auto">
            <a:xfrm>
              <a:off x="5686425" y="5062536"/>
              <a:ext cx="758825" cy="569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400" b="1">
                  <a:latin typeface="Tahoma" pitchFamily="34" charset="0"/>
                  <a:cs typeface="Tahoma" pitchFamily="34" charset="0"/>
                </a:rPr>
                <a:t>1</a:t>
              </a:r>
              <a:endParaRPr lang="es-ES" sz="14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778" name="26 CuadroTexto"/>
            <p:cNvSpPr txBox="1">
              <a:spLocks noChangeArrowheads="1"/>
            </p:cNvSpPr>
            <p:nvPr/>
          </p:nvSpPr>
          <p:spPr bwMode="auto">
            <a:xfrm>
              <a:off x="3378200" y="5032373"/>
              <a:ext cx="819150" cy="569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400" b="1">
                  <a:latin typeface="Tahoma" pitchFamily="34" charset="0"/>
                  <a:cs typeface="Tahoma" pitchFamily="34" charset="0"/>
                </a:rPr>
                <a:t>4</a:t>
              </a:r>
              <a:endParaRPr lang="es-ES" sz="14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779" name="27 CuadroTexto"/>
            <p:cNvSpPr txBox="1">
              <a:spLocks noChangeArrowheads="1"/>
            </p:cNvSpPr>
            <p:nvPr/>
          </p:nvSpPr>
          <p:spPr bwMode="auto">
            <a:xfrm>
              <a:off x="2609850" y="5054601"/>
              <a:ext cx="806450" cy="569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400" b="1">
                  <a:latin typeface="Tahoma" pitchFamily="34" charset="0"/>
                  <a:cs typeface="Tahoma" pitchFamily="34" charset="0"/>
                </a:rPr>
                <a:t>5</a:t>
              </a:r>
              <a:endParaRPr lang="es-ES" sz="14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780" name="31 CuadroTexto"/>
            <p:cNvSpPr txBox="1">
              <a:spLocks noChangeArrowheads="1"/>
            </p:cNvSpPr>
            <p:nvPr/>
          </p:nvSpPr>
          <p:spPr bwMode="auto">
            <a:xfrm>
              <a:off x="1825625" y="5051425"/>
              <a:ext cx="806450" cy="569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400" b="1">
                  <a:latin typeface="Tahoma" pitchFamily="34" charset="0"/>
                  <a:cs typeface="Tahoma" pitchFamily="34" charset="0"/>
                </a:rPr>
                <a:t>6</a:t>
              </a:r>
              <a:endParaRPr lang="es-ES" sz="1400" b="1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1767" name="37 CuadroTexto"/>
          <p:cNvSpPr txBox="1">
            <a:spLocks noChangeArrowheads="1"/>
          </p:cNvSpPr>
          <p:nvPr/>
        </p:nvSpPr>
        <p:spPr bwMode="auto">
          <a:xfrm>
            <a:off x="1581150" y="4378325"/>
            <a:ext cx="1806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POBREZA</a:t>
            </a:r>
          </a:p>
          <a:p>
            <a:r>
              <a:rPr lang="es-MX" sz="1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EXTREMA</a:t>
            </a:r>
            <a:endParaRPr lang="es-ES" sz="18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68" name="40 CuadroTexto"/>
          <p:cNvSpPr txBox="1">
            <a:spLocks noChangeArrowheads="1"/>
          </p:cNvSpPr>
          <p:nvPr/>
        </p:nvSpPr>
        <p:spPr bwMode="auto">
          <a:xfrm>
            <a:off x="3330575" y="4940300"/>
            <a:ext cx="1041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promedio</a:t>
            </a:r>
            <a:endParaRPr lang="es-ES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69" name="42 CuadroTexto"/>
          <p:cNvSpPr txBox="1">
            <a:spLocks noChangeArrowheads="1"/>
          </p:cNvSpPr>
          <p:nvPr/>
        </p:nvSpPr>
        <p:spPr bwMode="auto">
          <a:xfrm>
            <a:off x="5054600" y="4959350"/>
            <a:ext cx="1041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promedio</a:t>
            </a:r>
            <a:endParaRPr lang="es-ES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70" name="43 CuadroTexto"/>
          <p:cNvSpPr txBox="1">
            <a:spLocks noChangeArrowheads="1"/>
          </p:cNvSpPr>
          <p:nvPr/>
        </p:nvSpPr>
        <p:spPr bwMode="auto">
          <a:xfrm>
            <a:off x="4749800" y="3070225"/>
            <a:ext cx="1041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 b="1">
                <a:latin typeface="Tahoma" pitchFamily="34" charset="0"/>
                <a:cs typeface="Tahoma" pitchFamily="34" charset="0"/>
              </a:rPr>
              <a:t>promedio</a:t>
            </a:r>
            <a:endParaRPr lang="es-ES" sz="1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71" name="44 CuadroTexto"/>
          <p:cNvSpPr txBox="1">
            <a:spLocks noChangeArrowheads="1"/>
          </p:cNvSpPr>
          <p:nvPr/>
        </p:nvSpPr>
        <p:spPr bwMode="auto">
          <a:xfrm>
            <a:off x="1438275" y="4094163"/>
            <a:ext cx="30972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MX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s-MX" sz="1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                 10.5 %</a:t>
            </a:r>
          </a:p>
          <a:p>
            <a:r>
              <a:rPr lang="es-MX" sz="1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                 11.2 millones</a:t>
            </a:r>
          </a:p>
          <a:p>
            <a:r>
              <a:rPr lang="es-MX" sz="1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                 3.9 </a:t>
            </a:r>
            <a:r>
              <a:rPr lang="es-MX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Carencias</a:t>
            </a:r>
          </a:p>
        </p:txBody>
      </p:sp>
      <p:sp>
        <p:nvSpPr>
          <p:cNvPr id="31772" name="46 CuadroTexto"/>
          <p:cNvSpPr txBox="1">
            <a:spLocks noChangeArrowheads="1"/>
          </p:cNvSpPr>
          <p:nvPr/>
        </p:nvSpPr>
        <p:spPr bwMode="auto">
          <a:xfrm>
            <a:off x="7605713" y="4376738"/>
            <a:ext cx="1584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>
                <a:latin typeface="Tahoma" pitchFamily="34" charset="0"/>
                <a:cs typeface="Tahoma" pitchFamily="34" charset="0"/>
              </a:rPr>
              <a:t>  4.5 %</a:t>
            </a:r>
          </a:p>
          <a:p>
            <a:r>
              <a:rPr lang="es-MX" sz="1600" b="1">
                <a:latin typeface="Tahoma" pitchFamily="34" charset="0"/>
                <a:cs typeface="Tahoma" pitchFamily="34" charset="0"/>
              </a:rPr>
              <a:t>  4.8 millones</a:t>
            </a:r>
          </a:p>
          <a:p>
            <a:endParaRPr lang="es-ES" sz="1600"/>
          </a:p>
        </p:txBody>
      </p:sp>
      <p:sp>
        <p:nvSpPr>
          <p:cNvPr id="31773" name="Rectangle 12"/>
          <p:cNvSpPr>
            <a:spLocks noChangeArrowheads="1"/>
          </p:cNvSpPr>
          <p:nvPr/>
        </p:nvSpPr>
        <p:spPr bwMode="auto">
          <a:xfrm>
            <a:off x="202565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>
                <a:solidFill>
                  <a:schemeClr val="bg1"/>
                </a:solidFill>
                <a:latin typeface="Arial" charset="0"/>
              </a:rPr>
              <a:t>Fuente: estimaciones del CONEVAL con base en el MCS-ENIGH 2008.</a:t>
            </a:r>
            <a:endParaRPr lang="es-ES" sz="1000" u="sng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2108200" y="407988"/>
            <a:ext cx="67484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Porcentaje de población en pobreza según si habla o no lengua indígena</a:t>
            </a:r>
          </a:p>
        </p:txBody>
      </p:sp>
      <p:sp>
        <p:nvSpPr>
          <p:cNvPr id="32771" name="Rectangle 12"/>
          <p:cNvSpPr>
            <a:spLocks noChangeArrowheads="1"/>
          </p:cNvSpPr>
          <p:nvPr/>
        </p:nvSpPr>
        <p:spPr bwMode="auto">
          <a:xfrm>
            <a:off x="202565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>
                <a:solidFill>
                  <a:schemeClr val="bg1"/>
                </a:solidFill>
                <a:latin typeface="Arial" charset="0"/>
              </a:rPr>
              <a:t>Fuente: estimaciones del CONEVAL con base en el MCS-ENIGH 2008.</a:t>
            </a:r>
            <a:endParaRPr lang="es-ES" sz="1000" u="sng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 l="3172" t="6895" b="6561"/>
          <a:stretch>
            <a:fillRect/>
          </a:stretch>
        </p:blipFill>
        <p:spPr bwMode="auto">
          <a:xfrm>
            <a:off x="314325" y="1419225"/>
            <a:ext cx="8558213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4 Imagen" descr="pobreza multidimensio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150" y="1498600"/>
            <a:ext cx="7275513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850" y="1487488"/>
            <a:ext cx="2524125" cy="1684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" name="20 Imagen" descr="chiapas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8425" y="5511800"/>
            <a:ext cx="9525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2112963" y="214313"/>
            <a:ext cx="6953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6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Incidencia de Pobreza Multidimensional por Estado</a:t>
            </a:r>
          </a:p>
        </p:txBody>
      </p:sp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176212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>
                <a:solidFill>
                  <a:schemeClr val="bg1"/>
                </a:solidFill>
                <a:latin typeface="Arial" charset="0"/>
              </a:rPr>
              <a:t>Fuente: estimaciones del CONEVAL con base en el MCS-ENIGH 2008.</a:t>
            </a:r>
            <a:endParaRPr lang="es-ES" sz="1000" u="sng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2195513" y="441325"/>
            <a:ext cx="523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b="1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El CONEVAL</a:t>
            </a: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704850" y="1681163"/>
            <a:ext cx="5399088" cy="1800225"/>
          </a:xfrm>
          <a:prstGeom prst="roundRect">
            <a:avLst>
              <a:gd name="adj" fmla="val 16667"/>
            </a:avLst>
          </a:prstGeom>
          <a:solidFill>
            <a:srgbClr val="00A94F"/>
          </a:solidFill>
          <a:ln w="9525" algn="ctr">
            <a:noFill/>
            <a:round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ES" sz="2600" b="1">
                <a:solidFill>
                  <a:srgbClr val="FFFFFF"/>
                </a:solidFill>
                <a:latin typeface="Tahoma" pitchFamily="34" charset="0"/>
              </a:rPr>
              <a:t>Normar y coordinar la </a:t>
            </a:r>
            <a:br>
              <a:rPr lang="es-ES" sz="2600" b="1">
                <a:solidFill>
                  <a:srgbClr val="FFFFFF"/>
                </a:solidFill>
                <a:latin typeface="Tahoma" pitchFamily="34" charset="0"/>
              </a:rPr>
            </a:br>
            <a:r>
              <a:rPr lang="es-ES" sz="2600" b="1">
                <a:solidFill>
                  <a:srgbClr val="FFFFFF"/>
                </a:solidFill>
                <a:latin typeface="Tahoma" pitchFamily="34" charset="0"/>
              </a:rPr>
              <a:t>evaluación de las políticas </a:t>
            </a:r>
            <a:br>
              <a:rPr lang="es-ES" sz="2600" b="1">
                <a:solidFill>
                  <a:srgbClr val="FFFFFF"/>
                </a:solidFill>
                <a:latin typeface="Tahoma" pitchFamily="34" charset="0"/>
              </a:rPr>
            </a:br>
            <a:r>
              <a:rPr lang="es-ES" sz="2600" b="1">
                <a:solidFill>
                  <a:srgbClr val="FFFFFF"/>
                </a:solidFill>
                <a:latin typeface="Tahoma" pitchFamily="34" charset="0"/>
              </a:rPr>
              <a:t>y programas de desarrollo </a:t>
            </a:r>
            <a:br>
              <a:rPr lang="es-ES" sz="2600" b="1">
                <a:solidFill>
                  <a:srgbClr val="FFFFFF"/>
                </a:solidFill>
                <a:latin typeface="Tahoma" pitchFamily="34" charset="0"/>
              </a:rPr>
            </a:br>
            <a:r>
              <a:rPr lang="es-ES" sz="2600" b="1">
                <a:solidFill>
                  <a:srgbClr val="FFFFFF"/>
                </a:solidFill>
                <a:latin typeface="Tahoma" pitchFamily="34" charset="0"/>
              </a:rPr>
              <a:t>social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2343150" y="3949700"/>
            <a:ext cx="5399088" cy="180022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ES" sz="2600" b="1">
                <a:solidFill>
                  <a:srgbClr val="FFFFFF"/>
                </a:solidFill>
                <a:latin typeface="Tahoma" pitchFamily="34" charset="0"/>
              </a:rPr>
              <a:t>Establecer los lineamientos </a:t>
            </a:r>
          </a:p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ES" sz="2600" b="1">
                <a:solidFill>
                  <a:srgbClr val="FFFFFF"/>
                </a:solidFill>
                <a:latin typeface="Tahoma" pitchFamily="34" charset="0"/>
              </a:rPr>
              <a:t>y criterios para la definición, </a:t>
            </a:r>
          </a:p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ES" sz="2600" b="1">
                <a:solidFill>
                  <a:srgbClr val="FFFFFF"/>
                </a:solidFill>
                <a:latin typeface="Tahoma" pitchFamily="34" charset="0"/>
              </a:rPr>
              <a:t>identificación y medición </a:t>
            </a:r>
          </a:p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ES" sz="2600" b="1">
                <a:solidFill>
                  <a:srgbClr val="FFFFFF"/>
                </a:solidFill>
                <a:latin typeface="Tahoma" pitchFamily="34" charset="0"/>
              </a:rPr>
              <a:t>de la pobreza</a:t>
            </a:r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498475" y="4910138"/>
            <a:ext cx="2879725" cy="1258887"/>
          </a:xfrm>
          <a:prstGeom prst="rightArrow">
            <a:avLst>
              <a:gd name="adj1" fmla="val 57306"/>
              <a:gd name="adj2" fmla="val 65480"/>
            </a:avLst>
          </a:prstGeom>
          <a:solidFill>
            <a:srgbClr val="00A94F"/>
          </a:solidFill>
          <a:ln w="9525" algn="ctr">
            <a:noFill/>
            <a:miter lim="800000"/>
            <a:headEnd/>
            <a:tailEnd/>
          </a:ln>
        </p:spPr>
        <p:txBody>
          <a:bodyPr wrap="none" lIns="180000" rIns="0" anchor="ctr"/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800" b="1">
                <a:solidFill>
                  <a:srgbClr val="FFFFFF"/>
                </a:solidFill>
                <a:latin typeface="Tahoma" pitchFamily="34" charset="0"/>
              </a:rPr>
              <a:t>Pobreza</a:t>
            </a:r>
            <a:endParaRPr lang="es-ES" sz="28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5546725" y="1238250"/>
            <a:ext cx="2879725" cy="1258888"/>
          </a:xfrm>
          <a:prstGeom prst="leftArrow">
            <a:avLst>
              <a:gd name="adj1" fmla="val 50000"/>
              <a:gd name="adj2" fmla="val 57188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wrap="none" lIns="0" rIns="72000" anchor="ctr"/>
          <a:lstStyle/>
          <a:p>
            <a:pPr algn="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800" b="1">
                <a:solidFill>
                  <a:srgbClr val="FFFFFF"/>
                </a:solidFill>
                <a:latin typeface="Tahoma" pitchFamily="34" charset="0"/>
              </a:rPr>
              <a:t>Evaluación</a:t>
            </a:r>
            <a:endParaRPr lang="es-ES" sz="28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6 Imagen" descr="gini.jpg"/>
          <p:cNvPicPr>
            <a:picLocks noChangeAspect="1"/>
          </p:cNvPicPr>
          <p:nvPr/>
        </p:nvPicPr>
        <p:blipFill>
          <a:blip r:embed="rId3" cstate="print"/>
          <a:srcRect l="4535" t="23369"/>
          <a:stretch>
            <a:fillRect/>
          </a:stretch>
        </p:blipFill>
        <p:spPr bwMode="auto">
          <a:xfrm>
            <a:off x="946150" y="1468438"/>
            <a:ext cx="7275513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9 Rectángulo"/>
          <p:cNvSpPr>
            <a:spLocks noChangeArrowheads="1"/>
          </p:cNvSpPr>
          <p:nvPr/>
        </p:nvSpPr>
        <p:spPr bwMode="auto">
          <a:xfrm>
            <a:off x="2170113" y="476250"/>
            <a:ext cx="6411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s-ES_tradnl" sz="2800" b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Índice de Gini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4088" y="1487488"/>
            <a:ext cx="2533650" cy="1684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1" name="Rectangle 12"/>
          <p:cNvSpPr>
            <a:spLocks noChangeArrowheads="1"/>
          </p:cNvSpPr>
          <p:nvPr/>
        </p:nvSpPr>
        <p:spPr bwMode="auto">
          <a:xfrm>
            <a:off x="176212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>
                <a:solidFill>
                  <a:schemeClr val="bg1"/>
                </a:solidFill>
                <a:latin typeface="Arial" charset="0"/>
              </a:rPr>
              <a:t>Fuente: estimaciones del CONEVAL con base en el MCS-ENIGH 2008.</a:t>
            </a:r>
            <a:endParaRPr lang="es-ES" sz="1000" u="sng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2143125" y="436563"/>
            <a:ext cx="674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Características de la medición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69888" y="1454150"/>
            <a:ext cx="8220075" cy="402431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endParaRPr lang="es-ES_tradnl" sz="800">
              <a:solidFill>
                <a:srgbClr val="1C3F94"/>
              </a:solidFill>
              <a:latin typeface="Arial" charset="0"/>
            </a:endParaRPr>
          </a:p>
          <a:p>
            <a:pPr lvl="1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	Interacción entre la política económica y social</a:t>
            </a:r>
          </a:p>
          <a:p>
            <a:pPr lvl="1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	Reconoce la relevancia del territorio</a:t>
            </a:r>
          </a:p>
          <a:p>
            <a:pPr lvl="1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	Basada en criterios de justicia y equidad social</a:t>
            </a:r>
          </a:p>
          <a:p>
            <a:pPr lvl="1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	Medidas de profundidad e intensidad</a:t>
            </a:r>
          </a:p>
          <a:p>
            <a:pPr lvl="1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	Avances en distintos ámbitos</a:t>
            </a:r>
          </a:p>
          <a:p>
            <a:pPr lvl="1">
              <a:lnSpc>
                <a:spcPct val="170000"/>
              </a:lnSpc>
              <a:buFontTx/>
              <a:buBlip>
                <a:blip r:embed="rId2"/>
              </a:buBlip>
            </a:pPr>
            <a:r>
              <a:rPr lang="es-ES_tradnl">
                <a:solidFill>
                  <a:srgbClr val="1C3F94"/>
                </a:solidFill>
                <a:latin typeface="Arial" charset="0"/>
              </a:rPr>
              <a:t>  Análisis de subpoblaciones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468313" y="333375"/>
            <a:ext cx="2159000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539750" y="333375"/>
            <a:ext cx="17287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468313" y="2781300"/>
            <a:ext cx="83915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5000" b="1" dirty="0">
                <a:solidFill>
                  <a:srgbClr val="1C3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¡Muchas gracias!</a:t>
            </a:r>
          </a:p>
          <a:p>
            <a:pPr algn="ctr">
              <a:defRPr/>
            </a:pPr>
            <a:endParaRPr lang="es-ES_tradnl" sz="5000" b="1" dirty="0">
              <a:solidFill>
                <a:srgbClr val="1C3F94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Rectángulo"/>
          <p:cNvSpPr>
            <a:spLocks noChangeArrowheads="1"/>
          </p:cNvSpPr>
          <p:nvPr/>
        </p:nvSpPr>
        <p:spPr bwMode="auto">
          <a:xfrm>
            <a:off x="803275" y="1349375"/>
            <a:ext cx="4349750" cy="433546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endParaRPr lang="es-MX" sz="1800" b="1">
              <a:solidFill>
                <a:schemeClr val="accent2"/>
              </a:solidFill>
              <a:latin typeface="Arial" charset="0"/>
            </a:endParaRPr>
          </a:p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MX" sz="1800" b="1">
                <a:solidFill>
                  <a:schemeClr val="accent2"/>
                </a:solidFill>
                <a:latin typeface="Arial" charset="0"/>
              </a:rPr>
              <a:t>Consejo Nacional de Evaluación </a:t>
            </a:r>
          </a:p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MX" sz="1800" b="1">
                <a:solidFill>
                  <a:schemeClr val="accent2"/>
                </a:solidFill>
                <a:latin typeface="Arial" charset="0"/>
              </a:rPr>
              <a:t>de la Política de Desarrollo Social</a:t>
            </a:r>
          </a:p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MX" sz="1800" b="1">
                <a:solidFill>
                  <a:schemeClr val="accent2"/>
                </a:solidFill>
                <a:latin typeface="Arial" charset="0"/>
              </a:rPr>
              <a:t>(CONEVAL)</a:t>
            </a:r>
          </a:p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endParaRPr lang="es-MX" sz="1800" b="1">
              <a:solidFill>
                <a:schemeClr val="accent2"/>
              </a:solidFill>
              <a:latin typeface="Arial" charset="0"/>
            </a:endParaRPr>
          </a:p>
          <a:p>
            <a:pPr marL="450850" lvl="1" indent="-273050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ES" sz="1400">
                <a:solidFill>
                  <a:schemeClr val="accent2"/>
                </a:solidFill>
                <a:latin typeface="Arial" charset="0"/>
              </a:rPr>
              <a:t>Boulevard Adolfo López Mateos No. 160 </a:t>
            </a:r>
          </a:p>
          <a:p>
            <a:pPr marL="450850" lvl="1" indent="-273050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ES" sz="1400">
                <a:solidFill>
                  <a:schemeClr val="accent2"/>
                </a:solidFill>
                <a:latin typeface="Arial" charset="0"/>
              </a:rPr>
              <a:t>Col. San Ángel Inn, </a:t>
            </a:r>
          </a:p>
          <a:p>
            <a:pPr marL="450850" lvl="1" indent="-273050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ES" sz="1400">
                <a:solidFill>
                  <a:schemeClr val="accent2"/>
                </a:solidFill>
                <a:latin typeface="Arial" charset="0"/>
              </a:rPr>
              <a:t>Delegación Álvaro Obregón,</a:t>
            </a:r>
          </a:p>
          <a:p>
            <a:pPr marL="450850" lvl="1" indent="-273050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ES" sz="1400">
                <a:solidFill>
                  <a:schemeClr val="accent2"/>
                </a:solidFill>
                <a:latin typeface="Arial" charset="0"/>
              </a:rPr>
              <a:t>CP. 01060, México, D.F. </a:t>
            </a:r>
          </a:p>
          <a:p>
            <a:pPr marL="450850" lvl="1" indent="-273050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endParaRPr lang="es-ES" sz="1400">
              <a:solidFill>
                <a:schemeClr val="accent2"/>
              </a:solidFill>
              <a:latin typeface="Arial" charset="0"/>
            </a:endParaRPr>
          </a:p>
          <a:p>
            <a:pPr marL="450850" lvl="1" indent="-273050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ES" sz="1400">
                <a:solidFill>
                  <a:schemeClr val="accent2"/>
                </a:solidFill>
                <a:latin typeface="Arial" charset="0"/>
              </a:rPr>
              <a:t>Conmutador 01 (55) 5481-7200</a:t>
            </a:r>
          </a:p>
          <a:p>
            <a:pPr marL="450850" lvl="1" indent="-273050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endParaRPr lang="es-ES" sz="1400">
              <a:solidFill>
                <a:schemeClr val="accent2"/>
              </a:solidFill>
              <a:latin typeface="Arial" charset="0"/>
            </a:endParaRPr>
          </a:p>
          <a:p>
            <a:pPr marL="450850" lvl="1" indent="-273050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ES" sz="1400">
                <a:solidFill>
                  <a:schemeClr val="accent2"/>
                </a:solidFill>
                <a:latin typeface="Arial" charset="0"/>
              </a:rPr>
              <a:t>Página web: www.coneval.gob.mx</a:t>
            </a:r>
          </a:p>
          <a:p>
            <a:pPr marL="450850" lvl="1" indent="-273050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endParaRPr lang="es-ES" sz="1400">
              <a:solidFill>
                <a:schemeClr val="accent2"/>
              </a:solidFill>
              <a:latin typeface="Arial" charset="0"/>
            </a:endParaRPr>
          </a:p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endParaRPr lang="es-MX" sz="1600">
              <a:solidFill>
                <a:schemeClr val="accent2"/>
              </a:solidFill>
              <a:latin typeface="Arial" charset="0"/>
            </a:endParaRPr>
          </a:p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endParaRPr lang="es-MX" sz="20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173288" y="452438"/>
            <a:ext cx="6249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chemeClr val="accent2"/>
                </a:solidFill>
                <a:latin typeface="Tahoma" pitchFamily="34" charset="0"/>
              </a:rPr>
              <a:t>Liga de interés</a:t>
            </a:r>
          </a:p>
        </p:txBody>
      </p:sp>
      <p:sp>
        <p:nvSpPr>
          <p:cNvPr id="37892" name="1 Rectángulo"/>
          <p:cNvSpPr>
            <a:spLocks noChangeArrowheads="1"/>
          </p:cNvSpPr>
          <p:nvPr/>
        </p:nvSpPr>
        <p:spPr bwMode="auto">
          <a:xfrm>
            <a:off x="2087563" y="6521450"/>
            <a:ext cx="496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MX" sz="1600" b="1">
                <a:solidFill>
                  <a:schemeClr val="bg1"/>
                </a:solidFill>
                <a:latin typeface="Arial" charset="0"/>
              </a:rPr>
              <a:t>www.coneval.gob.mx</a:t>
            </a:r>
            <a:endParaRPr lang="es-MX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893" name="1 Rectángulo"/>
          <p:cNvSpPr>
            <a:spLocks noChangeArrowheads="1"/>
          </p:cNvSpPr>
          <p:nvPr/>
        </p:nvSpPr>
        <p:spPr bwMode="auto">
          <a:xfrm>
            <a:off x="5235575" y="4340225"/>
            <a:ext cx="3822700" cy="2271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MX" sz="1800" b="1">
                <a:solidFill>
                  <a:schemeClr val="accent2"/>
                </a:solidFill>
                <a:latin typeface="Arial" charset="0"/>
              </a:rPr>
              <a:t>Víctor Pérez Hernández</a:t>
            </a:r>
          </a:p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MX" sz="1400">
                <a:solidFill>
                  <a:schemeClr val="accent2"/>
                </a:solidFill>
                <a:latin typeface="Arial" charset="0"/>
              </a:rPr>
              <a:t>Director de Análisis y Medición</a:t>
            </a:r>
          </a:p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MX" sz="1400">
                <a:solidFill>
                  <a:schemeClr val="accent2"/>
                </a:solidFill>
                <a:latin typeface="Arial" charset="0"/>
              </a:rPr>
              <a:t>de la Pobreza del CONEVAL</a:t>
            </a:r>
          </a:p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endParaRPr lang="es-MX" sz="1400">
              <a:solidFill>
                <a:schemeClr val="accent2"/>
              </a:solidFill>
              <a:latin typeface="Arial" charset="0"/>
            </a:endParaRPr>
          </a:p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MX" sz="1400">
                <a:solidFill>
                  <a:schemeClr val="accent2"/>
                </a:solidFill>
                <a:latin typeface="Arial" charset="0"/>
              </a:rPr>
              <a:t>Correo electrónico:</a:t>
            </a:r>
          </a:p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r>
              <a:rPr lang="es-MX" sz="1400">
                <a:solidFill>
                  <a:schemeClr val="bg1"/>
                </a:solidFill>
                <a:latin typeface="Arial" charset="0"/>
                <a:hlinkClick r:id="rId2"/>
              </a:rPr>
              <a:t>vhphernandez@coneval.gob.mx</a:t>
            </a:r>
            <a:endParaRPr lang="es-MX" sz="1400">
              <a:solidFill>
                <a:schemeClr val="bg1"/>
              </a:solidFill>
              <a:latin typeface="Arial" charset="0"/>
            </a:endParaRPr>
          </a:p>
          <a:p>
            <a:pPr marL="450850" lvl="1" indent="-273050" algn="ctr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endParaRPr lang="es-MX" sz="1400">
              <a:solidFill>
                <a:schemeClr val="bg1"/>
              </a:solidFill>
              <a:latin typeface="Arial" charset="0"/>
            </a:endParaRPr>
          </a:p>
          <a:p>
            <a:pPr marL="450850" lvl="1" indent="-273050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endParaRPr lang="es-ES" sz="1400">
              <a:solidFill>
                <a:schemeClr val="accent2"/>
              </a:solidFill>
              <a:latin typeface="Tahoma" pitchFamily="34" charset="0"/>
            </a:endParaRPr>
          </a:p>
          <a:p>
            <a:pPr marL="450850" lvl="1" indent="-273050">
              <a:spcBef>
                <a:spcPts val="100"/>
              </a:spcBef>
              <a:spcAft>
                <a:spcPts val="100"/>
              </a:spcAft>
              <a:buClr>
                <a:srgbClr val="00B050"/>
              </a:buClr>
              <a:buSzPct val="100000"/>
              <a:buFont typeface="Wingdings" pitchFamily="2" charset="2"/>
              <a:buNone/>
            </a:pPr>
            <a:endParaRPr lang="es-MX" sz="1400">
              <a:solidFill>
                <a:schemeClr val="accent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9 Rectángulo"/>
          <p:cNvSpPr>
            <a:spLocks noChangeArrowheads="1"/>
          </p:cNvSpPr>
          <p:nvPr/>
        </p:nvSpPr>
        <p:spPr bwMode="auto">
          <a:xfrm>
            <a:off x="2217738" y="533400"/>
            <a:ext cx="64119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0" hangingPunct="0">
              <a:lnSpc>
                <a:spcPct val="90000"/>
              </a:lnSpc>
            </a:pPr>
            <a:endParaRPr lang="es-ES" b="1">
              <a:solidFill>
                <a:srgbClr val="1C3F94"/>
              </a:solidFill>
              <a:latin typeface="Arial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803275" y="1165225"/>
            <a:ext cx="75088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Blip>
                <a:blip r:embed="rId3"/>
              </a:buBlip>
            </a:pPr>
            <a:endParaRPr lang="es-ES" sz="800" b="1">
              <a:solidFill>
                <a:srgbClr val="1C3F94"/>
              </a:solidFill>
              <a:latin typeface="Arial" charset="0"/>
              <a:cs typeface="Tahoma" pitchFamily="34" charset="0"/>
            </a:endParaRPr>
          </a:p>
          <a:p>
            <a:pPr marL="457200" indent="-457200" eaLnBrk="0" hangingPunct="0">
              <a:buFontTx/>
              <a:buBlip>
                <a:blip r:embed="rId3"/>
              </a:buBlip>
            </a:pPr>
            <a:r>
              <a:rPr lang="es-ES" b="1">
                <a:solidFill>
                  <a:srgbClr val="1C3F94"/>
                </a:solidFill>
                <a:latin typeface="Arial" charset="0"/>
                <a:cs typeface="Tahoma" pitchFamily="34" charset="0"/>
              </a:rPr>
              <a:t>CONEVAL utilizará la información generada por INEGI en, al menos, los siguientes indicadores:</a:t>
            </a:r>
            <a:endParaRPr lang="es-ES_tradnl" b="1">
              <a:solidFill>
                <a:srgbClr val="1C3F94"/>
              </a:solidFill>
              <a:latin typeface="Arial" charset="0"/>
              <a:cs typeface="Tahoma" pitchFamily="34" charset="0"/>
            </a:endParaRPr>
          </a:p>
          <a:p>
            <a:pPr marL="457200" indent="-457200" eaLnBrk="0" hangingPunct="0"/>
            <a:endParaRPr lang="es-ES_tradnl" b="1">
              <a:solidFill>
                <a:srgbClr val="1C3F94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252663" y="465138"/>
            <a:ext cx="523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b="1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LGDS, artículo 36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906463" y="3181350"/>
            <a:ext cx="3486150" cy="571500"/>
          </a:xfrm>
          <a:prstGeom prst="roundRect">
            <a:avLst>
              <a:gd name="adj" fmla="val 26995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ES" sz="1800" b="1">
                <a:solidFill>
                  <a:srgbClr val="FFFFFF"/>
                </a:solidFill>
                <a:latin typeface="Arial" charset="0"/>
              </a:rPr>
              <a:t>Ingreso corriente per cápita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908050" y="3795713"/>
            <a:ext cx="3486150" cy="571500"/>
          </a:xfrm>
          <a:prstGeom prst="roundRect">
            <a:avLst>
              <a:gd name="adj" fmla="val 26995"/>
            </a:avLst>
          </a:prstGeom>
          <a:solidFill>
            <a:srgbClr val="00A94F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ES" sz="1800" b="1">
                <a:solidFill>
                  <a:srgbClr val="FFFFFF"/>
                </a:solidFill>
                <a:latin typeface="Arial" charset="0"/>
              </a:rPr>
              <a:t>Rezago educativo promedio en el hogar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925513" y="4408488"/>
            <a:ext cx="3486150" cy="571500"/>
          </a:xfrm>
          <a:prstGeom prst="roundRect">
            <a:avLst>
              <a:gd name="adj" fmla="val 26995"/>
            </a:avLst>
          </a:prstGeom>
          <a:solidFill>
            <a:srgbClr val="00A94F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800" b="1">
                <a:solidFill>
                  <a:srgbClr val="FFFFFF"/>
                </a:solidFill>
                <a:latin typeface="Arial" charset="0"/>
              </a:rPr>
              <a:t>Acceso a los servicios de salud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935038" y="5026025"/>
            <a:ext cx="3486150" cy="571500"/>
          </a:xfrm>
          <a:prstGeom prst="roundRect">
            <a:avLst>
              <a:gd name="adj" fmla="val 26995"/>
            </a:avLst>
          </a:prstGeom>
          <a:solidFill>
            <a:srgbClr val="00A94F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800" b="1">
                <a:solidFill>
                  <a:srgbClr val="FFFFFF"/>
                </a:solidFill>
                <a:latin typeface="Arial" charset="0"/>
              </a:rPr>
              <a:t>Acceso a la seguridad social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4900613" y="3200400"/>
            <a:ext cx="3486150" cy="571500"/>
          </a:xfrm>
          <a:prstGeom prst="roundRect">
            <a:avLst>
              <a:gd name="adj" fmla="val 26995"/>
            </a:avLst>
          </a:prstGeom>
          <a:solidFill>
            <a:srgbClr val="00A94F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800" b="1">
                <a:solidFill>
                  <a:srgbClr val="FFFFFF"/>
                </a:solidFill>
                <a:latin typeface="Arial" charset="0"/>
              </a:rPr>
              <a:t>Calidad y espacios de la vivienda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4918075" y="3813175"/>
            <a:ext cx="3486150" cy="571500"/>
          </a:xfrm>
          <a:prstGeom prst="roundRect">
            <a:avLst>
              <a:gd name="adj" fmla="val 26995"/>
            </a:avLst>
          </a:prstGeom>
          <a:solidFill>
            <a:srgbClr val="00A94F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800" b="1">
                <a:solidFill>
                  <a:srgbClr val="FFFFFF"/>
                </a:solidFill>
                <a:latin typeface="Arial" charset="0"/>
              </a:rPr>
              <a:t>Acceso a los servicios básicos en la vivienda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900613" y="4427538"/>
            <a:ext cx="3486150" cy="571500"/>
          </a:xfrm>
          <a:prstGeom prst="roundRect">
            <a:avLst>
              <a:gd name="adj" fmla="val 26995"/>
            </a:avLst>
          </a:prstGeom>
          <a:solidFill>
            <a:srgbClr val="00A94F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800" b="1">
                <a:solidFill>
                  <a:srgbClr val="FFFFFF"/>
                </a:solidFill>
                <a:latin typeface="Arial" charset="0"/>
              </a:rPr>
              <a:t>Acceso a la alimentación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4900613" y="5035550"/>
            <a:ext cx="3486150" cy="571500"/>
          </a:xfrm>
          <a:prstGeom prst="roundRect">
            <a:avLst>
              <a:gd name="adj" fmla="val 26995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1800" b="1">
                <a:solidFill>
                  <a:srgbClr val="FFFFFF"/>
                </a:solidFill>
                <a:latin typeface="Arial" charset="0"/>
              </a:rPr>
              <a:t>Grado de cohesión social</a:t>
            </a:r>
            <a:endParaRPr lang="es-ES" sz="18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9 Rectángulo"/>
          <p:cNvSpPr>
            <a:spLocks noChangeArrowheads="1"/>
          </p:cNvSpPr>
          <p:nvPr/>
        </p:nvSpPr>
        <p:spPr bwMode="auto">
          <a:xfrm>
            <a:off x="2208213" y="495300"/>
            <a:ext cx="64119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ES_tradnl" b="1" dirty="0">
                <a:solidFill>
                  <a:srgbClr val="1C3F94"/>
                </a:solidFill>
                <a:latin typeface="Tahoma" pitchFamily="34" charset="0"/>
              </a:rPr>
              <a:t>LGDS, artículo 37</a:t>
            </a:r>
          </a:p>
        </p:txBody>
      </p:sp>
      <p:sp>
        <p:nvSpPr>
          <p:cNvPr id="9219" name="8 CuadroTexto"/>
          <p:cNvSpPr txBox="1">
            <a:spLocks noChangeArrowheads="1"/>
          </p:cNvSpPr>
          <p:nvPr/>
        </p:nvSpPr>
        <p:spPr bwMode="auto">
          <a:xfrm>
            <a:off x="679450" y="2051050"/>
            <a:ext cx="25654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Char char="•"/>
            </a:pPr>
            <a:endParaRPr lang="es-MX" b="1">
              <a:solidFill>
                <a:srgbClr val="00A94F"/>
              </a:solidFill>
            </a:endParaRPr>
          </a:p>
          <a:p>
            <a:pPr eaLnBrk="0" hangingPunct="0">
              <a:lnSpc>
                <a:spcPct val="90000"/>
              </a:lnSpc>
              <a:buFont typeface="Wingdings" pitchFamily="2" charset="2"/>
              <a:buChar char="•"/>
            </a:pPr>
            <a:endParaRPr lang="es-MX" b="1">
              <a:solidFill>
                <a:srgbClr val="00A94F"/>
              </a:solidFill>
            </a:endParaRPr>
          </a:p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b="1">
                <a:solidFill>
                  <a:srgbClr val="00A94F"/>
                </a:solidFill>
                <a:latin typeface="Tahoma" pitchFamily="34" charset="0"/>
              </a:rPr>
              <a:t>Periodicidad y nivel de desagregación</a:t>
            </a:r>
          </a:p>
          <a:p>
            <a:pPr eaLnBrk="0" hangingPunct="0">
              <a:lnSpc>
                <a:spcPct val="90000"/>
              </a:lnSpc>
              <a:buFont typeface="Wingdings" pitchFamily="2" charset="2"/>
              <a:buChar char="•"/>
            </a:pPr>
            <a:endParaRPr lang="es-MX" b="1">
              <a:solidFill>
                <a:srgbClr val="00A94F"/>
              </a:solidFill>
              <a:latin typeface="Tahoma" pitchFamily="34" charset="0"/>
            </a:endParaRPr>
          </a:p>
          <a:p>
            <a:pPr eaLnBrk="0" hangingPunct="0">
              <a:lnSpc>
                <a:spcPct val="90000"/>
              </a:lnSpc>
              <a:buFont typeface="Wingdings" pitchFamily="2" charset="2"/>
              <a:buChar char="•"/>
            </a:pPr>
            <a:endParaRPr lang="es-MX" b="1">
              <a:solidFill>
                <a:srgbClr val="00A94F"/>
              </a:solidFill>
            </a:endParaRPr>
          </a:p>
          <a:p>
            <a:pPr eaLnBrk="0" hangingPunct="0">
              <a:lnSpc>
                <a:spcPct val="90000"/>
              </a:lnSpc>
              <a:buFont typeface="Wingdings" pitchFamily="2" charset="2"/>
              <a:buChar char="•"/>
            </a:pPr>
            <a:endParaRPr lang="es-ES" b="1">
              <a:solidFill>
                <a:srgbClr val="00A94F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-2100000">
            <a:off x="2941638" y="2174875"/>
            <a:ext cx="1079500" cy="719138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endParaRPr lang="es-MX" sz="1800" b="1">
              <a:solidFill>
                <a:srgbClr val="1C3F94"/>
              </a:solidFill>
              <a:latin typeface="Arial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192588" y="1536700"/>
            <a:ext cx="2465387" cy="100012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600" b="1">
                <a:solidFill>
                  <a:srgbClr val="FFFFFF"/>
                </a:solidFill>
                <a:latin typeface="Tahoma" pitchFamily="34" charset="0"/>
              </a:rPr>
              <a:t>Estatal</a:t>
            </a:r>
            <a:endParaRPr lang="es-ES" sz="26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195763" y="4267200"/>
            <a:ext cx="2465387" cy="100012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600" b="1">
                <a:solidFill>
                  <a:srgbClr val="FFFFFF"/>
                </a:solidFill>
                <a:latin typeface="Tahoma" pitchFamily="34" charset="0"/>
              </a:rPr>
              <a:t>Municipal</a:t>
            </a:r>
            <a:endParaRPr lang="es-ES" sz="26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6143625" y="2300288"/>
            <a:ext cx="1420813" cy="527050"/>
          </a:xfrm>
          <a:prstGeom prst="homePlate">
            <a:avLst>
              <a:gd name="adj" fmla="val 67395"/>
            </a:avLst>
          </a:prstGeom>
          <a:solidFill>
            <a:srgbClr val="00A94F"/>
          </a:solidFill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800" b="1">
                <a:solidFill>
                  <a:srgbClr val="FFFFFF"/>
                </a:solidFill>
                <a:latin typeface="Tahoma" pitchFamily="34" charset="0"/>
              </a:rPr>
              <a:t>2 años</a:t>
            </a:r>
            <a:endParaRPr lang="es-ES" sz="28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6235700" y="5041900"/>
            <a:ext cx="1420813" cy="527050"/>
          </a:xfrm>
          <a:prstGeom prst="homePlate">
            <a:avLst>
              <a:gd name="adj" fmla="val 67395"/>
            </a:avLst>
          </a:prstGeom>
          <a:solidFill>
            <a:srgbClr val="00A94F"/>
          </a:solidFill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MX" sz="2800" b="1">
                <a:solidFill>
                  <a:srgbClr val="FFFFFF"/>
                </a:solidFill>
                <a:latin typeface="Tahoma" pitchFamily="34" charset="0"/>
              </a:rPr>
              <a:t>5 años</a:t>
            </a:r>
            <a:endParaRPr lang="es-ES" sz="28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rot="2100000">
            <a:off x="2935288" y="3906838"/>
            <a:ext cx="1079500" cy="719137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buFont typeface="Wingdings" pitchFamily="2" charset="2"/>
              <a:buNone/>
            </a:pPr>
            <a:endParaRPr lang="es-MX" sz="1800" b="1">
              <a:solidFill>
                <a:srgbClr val="1C3F9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65200" y="4430713"/>
            <a:ext cx="74818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MX" sz="4400" b="1">
                <a:solidFill>
                  <a:srgbClr val="1C3F94"/>
                </a:solidFill>
                <a:latin typeface="Arial" charset="0"/>
              </a:rPr>
              <a:t>Primeros pasos</a:t>
            </a:r>
            <a:endParaRPr lang="es-ES" sz="4400" b="1">
              <a:solidFill>
                <a:srgbClr val="1C3F9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077913"/>
            <a:ext cx="36988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>
            <a:hlinkClick r:id="" action="ppaction://noaction"/>
          </p:cNvPr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25" y="2170113"/>
            <a:ext cx="47069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 t="11336" b="4300"/>
          <a:stretch>
            <a:fillRect/>
          </a:stretch>
        </p:blipFill>
        <p:spPr bwMode="auto">
          <a:xfrm>
            <a:off x="619125" y="3824288"/>
            <a:ext cx="3224213" cy="2325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9" name="9 Rectángulo"/>
          <p:cNvSpPr>
            <a:spLocks noChangeArrowheads="1"/>
          </p:cNvSpPr>
          <p:nvPr/>
        </p:nvSpPr>
        <p:spPr bwMode="auto">
          <a:xfrm>
            <a:off x="2208213" y="495300"/>
            <a:ext cx="64119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s-ES_tradnl" b="1" dirty="0" smtClean="0">
                <a:solidFill>
                  <a:srgbClr val="1C3F94"/>
                </a:solidFill>
                <a:latin typeface="Tahoma" pitchFamily="34" charset="0"/>
              </a:rPr>
              <a:t>Pobreza </a:t>
            </a:r>
            <a:r>
              <a:rPr lang="es-ES_tradnl" b="1" dirty="0">
                <a:solidFill>
                  <a:srgbClr val="1C3F94"/>
                </a:solidFill>
                <a:latin typeface="Tahoma" pitchFamily="34" charset="0"/>
              </a:rPr>
              <a:t>por ingresos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9 Rectángulo"/>
          <p:cNvSpPr>
            <a:spLocks noChangeArrowheads="1"/>
          </p:cNvSpPr>
          <p:nvPr/>
        </p:nvSpPr>
        <p:spPr bwMode="auto">
          <a:xfrm>
            <a:off x="2124075" y="500063"/>
            <a:ext cx="64119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s-ES_tradnl" b="1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Transparencia y difusión de resultados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28663" y="1328738"/>
            <a:ext cx="7285037" cy="482282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s-ES_tradnl" sz="800" b="1">
              <a:solidFill>
                <a:srgbClr val="1C3F94"/>
              </a:solidFill>
              <a:latin typeface="Arial" charset="0"/>
            </a:endParaRP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s-ES_tradnl" sz="2500" b="1">
                <a:solidFill>
                  <a:srgbClr val="1C3F94"/>
                </a:solidFill>
                <a:latin typeface="Arial" charset="0"/>
              </a:rPr>
              <a:t>  </a:t>
            </a:r>
            <a:r>
              <a:rPr lang="es-ES_tradnl" sz="2500">
                <a:solidFill>
                  <a:srgbClr val="1C3F94"/>
                </a:solidFill>
                <a:latin typeface="Arial" charset="0"/>
              </a:rPr>
              <a:t>Generación a partir de bases de datos   </a:t>
            </a:r>
          </a:p>
          <a:p>
            <a:pPr lvl="1">
              <a:lnSpc>
                <a:spcPct val="150000"/>
              </a:lnSpc>
            </a:pPr>
            <a:r>
              <a:rPr lang="es-ES_tradnl" sz="2500">
                <a:solidFill>
                  <a:srgbClr val="1C3F94"/>
                </a:solidFill>
                <a:latin typeface="Arial" charset="0"/>
              </a:rPr>
              <a:t>     públicas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s-ES_tradnl" sz="2500">
                <a:solidFill>
                  <a:srgbClr val="1C3F94"/>
                </a:solidFill>
                <a:latin typeface="Arial" charset="0"/>
              </a:rPr>
              <a:t> 	Publicación de elementos necesarios</a:t>
            </a:r>
            <a:br>
              <a:rPr lang="es-ES_tradnl" sz="2500">
                <a:solidFill>
                  <a:srgbClr val="1C3F94"/>
                </a:solidFill>
                <a:latin typeface="Arial" charset="0"/>
              </a:rPr>
            </a:br>
            <a:r>
              <a:rPr lang="es-ES_tradnl" sz="2500">
                <a:solidFill>
                  <a:srgbClr val="1C3F94"/>
                </a:solidFill>
                <a:latin typeface="Arial" charset="0"/>
              </a:rPr>
              <a:t>	para replicar los resultados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s-ES_tradnl" sz="2500">
                <a:solidFill>
                  <a:srgbClr val="1C3F94"/>
                </a:solidFill>
                <a:latin typeface="Arial" charset="0"/>
              </a:rPr>
              <a:t>  Documentación técnica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s-ES_tradnl" sz="2500">
                <a:solidFill>
                  <a:srgbClr val="1C3F94"/>
                </a:solidFill>
                <a:latin typeface="Arial" charset="0"/>
              </a:rPr>
              <a:t>  Programas de cálculo en SPSS y Stata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s-ES_tradnl" sz="2500">
                <a:solidFill>
                  <a:srgbClr val="1C3F94"/>
                </a:solidFill>
                <a:latin typeface="Arial" charset="0"/>
              </a:rPr>
              <a:t>  Asesoría técnica para especialistas</a:t>
            </a:r>
            <a:br>
              <a:rPr lang="es-ES_tradnl" sz="2500">
                <a:solidFill>
                  <a:srgbClr val="1C3F94"/>
                </a:solidFill>
                <a:latin typeface="Arial" charset="0"/>
              </a:rPr>
            </a:br>
            <a:r>
              <a:rPr lang="es-ES_tradnl" sz="2500">
                <a:solidFill>
                  <a:srgbClr val="1C3F94"/>
                </a:solidFill>
                <a:latin typeface="Arial" charset="0"/>
              </a:rPr>
              <a:t>	y público interesado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65200" y="4430713"/>
            <a:ext cx="7481888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MX" sz="4400" b="1">
                <a:solidFill>
                  <a:srgbClr val="1C3F94"/>
                </a:solidFill>
                <a:latin typeface="Arial" charset="0"/>
              </a:rPr>
              <a:t>Medición multidimensional</a:t>
            </a:r>
            <a:br>
              <a:rPr lang="es-MX" sz="4400" b="1">
                <a:solidFill>
                  <a:srgbClr val="1C3F94"/>
                </a:solidFill>
                <a:latin typeface="Arial" charset="0"/>
              </a:rPr>
            </a:br>
            <a:r>
              <a:rPr lang="es-MX" sz="4400" b="1">
                <a:solidFill>
                  <a:srgbClr val="1C3F94"/>
                </a:solidFill>
                <a:latin typeface="Arial" charset="0"/>
              </a:rPr>
              <a:t>de la pobreza en México</a:t>
            </a:r>
            <a:endParaRPr lang="es-ES" sz="4400" b="1">
              <a:solidFill>
                <a:srgbClr val="1C3F9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esentación en blanco">
  <a:themeElements>
    <a:clrScheme name="3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resentación en blanco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16678</TotalTime>
  <Words>757</Words>
  <Application>Microsoft Office PowerPoint</Application>
  <PresentationFormat>Presentación en pantalla (4:3)</PresentationFormat>
  <Paragraphs>337</Paragraphs>
  <Slides>33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Presentación en blanco</vt:lpstr>
      <vt:lpstr>1_Presentación en blanco</vt:lpstr>
      <vt:lpstr>2_Presentación en blanco</vt:lpstr>
      <vt:lpstr>3_Presentación en blanco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Sedesol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González</dc:creator>
  <cp:lastModifiedBy>Dirección de Análisis y Medición de la Pobreza</cp:lastModifiedBy>
  <cp:revision>1259</cp:revision>
  <dcterms:created xsi:type="dcterms:W3CDTF">2007-06-13T22:45:12Z</dcterms:created>
  <dcterms:modified xsi:type="dcterms:W3CDTF">2010-04-29T02:48:51Z</dcterms:modified>
</cp:coreProperties>
</file>