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6" r:id="rId4"/>
    <p:sldId id="263" r:id="rId5"/>
    <p:sldId id="262" r:id="rId6"/>
    <p:sldId id="264" r:id="rId7"/>
    <p:sldId id="271" r:id="rId8"/>
    <p:sldId id="268" r:id="rId9"/>
    <p:sldId id="256" r:id="rId10"/>
    <p:sldId id="257" r:id="rId11"/>
    <p:sldId id="259" r:id="rId12"/>
    <p:sldId id="258" r:id="rId13"/>
    <p:sldId id="269" r:id="rId14"/>
    <p:sldId id="270" r:id="rId15"/>
    <p:sldId id="267" r:id="rId16"/>
    <p:sldId id="26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33" autoAdjust="0"/>
  </p:normalViewPr>
  <p:slideViewPr>
    <p:cSldViewPr>
      <p:cViewPr varScale="1">
        <p:scale>
          <a:sx n="55" d="100"/>
          <a:sy n="55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CEDC3-8D11-4897-ACC8-C0C158D1C471}" type="datetimeFigureOut">
              <a:rPr lang="es-ES" smtClean="0"/>
              <a:pPr/>
              <a:t>30/04/2009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013C-4365-4778-B0E3-208CE921812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huesca@ciad.mx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dfl_test.d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714356"/>
            <a:ext cx="785818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1st. STATA </a:t>
            </a: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Group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Meeting </a:t>
            </a: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Mexico</a:t>
            </a:r>
            <a:endParaRPr kumimoji="0" lang="es-E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Discussion of user-written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Stata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programs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Predicting counterfactual densities with the DFL Ado-file: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A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pertinent constructive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critique.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000" dirty="0" smtClean="0">
              <a:latin typeface="Cambria" pitchFamily="18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000" dirty="0" smtClean="0">
              <a:latin typeface="Cambria" pitchFamily="18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Luis Huesca Reynoso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Centro de Investigación en Alimentación y Desarrollo, A.C.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Department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of </a:t>
            </a:r>
            <a:r>
              <a:rPr kumimoji="0" lang="es-MX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Economics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 Email: 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hlinkClick r:id="rId2"/>
              </a:rPr>
              <a:t>lhuesca@ciad.mx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dirty="0" smtClean="0">
              <a:latin typeface="Cambria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April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 23, 2009, Universidad Iberoamericana Campus </a:t>
            </a:r>
            <a:r>
              <a:rPr kumimoji="0" lang="es-MX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Mexico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437697"/>
            <a:ext cx="3786214" cy="29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642918"/>
            <a:ext cx="3786214" cy="29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759508" y="202148"/>
            <a:ext cx="344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 </a:t>
            </a:r>
            <a:r>
              <a:rPr lang="es-ES" dirty="0" err="1" smtClean="0"/>
              <a:t>file</a:t>
            </a:r>
            <a:r>
              <a:rPr lang="es-ES" dirty="0" smtClean="0"/>
              <a:t> </a:t>
            </a:r>
            <a:r>
              <a:rPr lang="es-ES" dirty="0" err="1" smtClean="0"/>
              <a:t>reescaled</a:t>
            </a:r>
            <a:r>
              <a:rPr lang="es-ES" dirty="0" smtClean="0"/>
              <a:t> </a:t>
            </a:r>
            <a:r>
              <a:rPr lang="es-ES" dirty="0" err="1" smtClean="0"/>
              <a:t>adjusting</a:t>
            </a:r>
            <a:r>
              <a:rPr lang="es-ES" dirty="0" smtClean="0"/>
              <a:t> </a:t>
            </a:r>
            <a:r>
              <a:rPr lang="es-ES" dirty="0" err="1" smtClean="0"/>
              <a:t>ranges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1571604" y="6215082"/>
            <a:ext cx="6521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Figure 2a. </a:t>
            </a:r>
            <a:r>
              <a:rPr lang="es-ES" dirty="0" err="1" smtClean="0"/>
              <a:t>Wage</a:t>
            </a:r>
            <a:r>
              <a:rPr lang="es-ES" dirty="0" smtClean="0"/>
              <a:t>-</a:t>
            </a:r>
            <a:r>
              <a:rPr lang="es-ES" dirty="0" err="1" smtClean="0"/>
              <a:t>earners</a:t>
            </a:r>
            <a:r>
              <a:rPr lang="es-ES" dirty="0" smtClean="0"/>
              <a:t> in </a:t>
            </a:r>
            <a:r>
              <a:rPr lang="es-ES" dirty="0" err="1" smtClean="0"/>
              <a:t>Mexico</a:t>
            </a:r>
            <a:r>
              <a:rPr lang="es-ES" dirty="0" smtClean="0"/>
              <a:t> </a:t>
            </a:r>
            <a:r>
              <a:rPr lang="es-ES" dirty="0" err="1" smtClean="0"/>
              <a:t>working</a:t>
            </a:r>
            <a:r>
              <a:rPr lang="es-ES" dirty="0" smtClean="0"/>
              <a:t> in a formal </a:t>
            </a:r>
            <a:r>
              <a:rPr lang="es-ES" dirty="0" err="1" smtClean="0"/>
              <a:t>world</a:t>
            </a:r>
            <a:r>
              <a:rPr lang="es-ES" dirty="0" smtClean="0"/>
              <a:t>, 1992.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00042"/>
            <a:ext cx="3797489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214686"/>
            <a:ext cx="3797489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500041"/>
            <a:ext cx="3786214" cy="29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3223383"/>
            <a:ext cx="3786214" cy="29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CuadroTexto"/>
          <p:cNvSpPr txBox="1"/>
          <p:nvPr/>
        </p:nvSpPr>
        <p:spPr>
          <a:xfrm>
            <a:off x="5643570" y="59272"/>
            <a:ext cx="15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DFL </a:t>
            </a:r>
            <a:r>
              <a:rPr lang="es-ES" dirty="0" err="1" smtClean="0"/>
              <a:t>command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1761660" y="71414"/>
            <a:ext cx="174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 </a:t>
            </a:r>
            <a:r>
              <a:rPr lang="es-ES" dirty="0" err="1" smtClean="0"/>
              <a:t>file</a:t>
            </a:r>
            <a:r>
              <a:rPr lang="es-ES" dirty="0" smtClean="0"/>
              <a:t> </a:t>
            </a:r>
            <a:r>
              <a:rPr lang="es-ES" dirty="0" err="1" smtClean="0"/>
              <a:t>reescaled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500166" y="6215082"/>
            <a:ext cx="656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Figure 3. </a:t>
            </a:r>
            <a:r>
              <a:rPr lang="es-ES" dirty="0" err="1" smtClean="0"/>
              <a:t>Self-employed</a:t>
            </a:r>
            <a:r>
              <a:rPr lang="es-ES" dirty="0" smtClean="0"/>
              <a:t> in </a:t>
            </a:r>
            <a:r>
              <a:rPr lang="es-ES" dirty="0" err="1" smtClean="0"/>
              <a:t>Mexico</a:t>
            </a:r>
            <a:r>
              <a:rPr lang="es-ES" dirty="0" smtClean="0"/>
              <a:t> </a:t>
            </a:r>
            <a:r>
              <a:rPr lang="es-ES" dirty="0" err="1" smtClean="0"/>
              <a:t>working</a:t>
            </a:r>
            <a:r>
              <a:rPr lang="es-ES" dirty="0" smtClean="0"/>
              <a:t> in a formal </a:t>
            </a:r>
            <a:r>
              <a:rPr lang="es-ES" dirty="0" err="1" smtClean="0"/>
              <a:t>world</a:t>
            </a:r>
            <a:r>
              <a:rPr lang="es-ES" dirty="0" smtClean="0"/>
              <a:t>, 1992.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5450" y="571480"/>
            <a:ext cx="351962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95450" y="3143248"/>
            <a:ext cx="351962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CuadroTexto"/>
          <p:cNvSpPr txBox="1"/>
          <p:nvPr/>
        </p:nvSpPr>
        <p:spPr>
          <a:xfrm>
            <a:off x="2759508" y="202148"/>
            <a:ext cx="344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 </a:t>
            </a:r>
            <a:r>
              <a:rPr lang="es-ES" dirty="0" err="1" smtClean="0"/>
              <a:t>file</a:t>
            </a:r>
            <a:r>
              <a:rPr lang="es-ES" dirty="0" smtClean="0"/>
              <a:t> </a:t>
            </a:r>
            <a:r>
              <a:rPr lang="es-ES" dirty="0" err="1" smtClean="0"/>
              <a:t>reescaled</a:t>
            </a:r>
            <a:r>
              <a:rPr lang="es-ES" dirty="0" smtClean="0"/>
              <a:t> </a:t>
            </a:r>
            <a:r>
              <a:rPr lang="es-ES" dirty="0" err="1" smtClean="0"/>
              <a:t>adjusting</a:t>
            </a:r>
            <a:r>
              <a:rPr lang="es-ES" dirty="0" smtClean="0"/>
              <a:t> </a:t>
            </a:r>
            <a:r>
              <a:rPr lang="es-ES" dirty="0" err="1" smtClean="0"/>
              <a:t>ranges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550925" y="6072206"/>
            <a:ext cx="6560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Figure 3a. </a:t>
            </a:r>
            <a:r>
              <a:rPr lang="es-ES" dirty="0" err="1" smtClean="0"/>
              <a:t>Self</a:t>
            </a:r>
            <a:r>
              <a:rPr lang="es-ES" dirty="0" smtClean="0"/>
              <a:t>-</a:t>
            </a:r>
            <a:r>
              <a:rPr lang="es-ES" dirty="0" err="1" smtClean="0"/>
              <a:t>employed</a:t>
            </a:r>
            <a:r>
              <a:rPr lang="es-ES" dirty="0" smtClean="0"/>
              <a:t> in </a:t>
            </a:r>
            <a:r>
              <a:rPr lang="es-ES" dirty="0" err="1" smtClean="0"/>
              <a:t>Mexico</a:t>
            </a:r>
            <a:r>
              <a:rPr lang="es-ES" dirty="0" smtClean="0"/>
              <a:t> </a:t>
            </a:r>
            <a:r>
              <a:rPr lang="es-ES" dirty="0" err="1" smtClean="0"/>
              <a:t>working</a:t>
            </a:r>
            <a:r>
              <a:rPr lang="es-ES" dirty="0" smtClean="0"/>
              <a:t> in a formal </a:t>
            </a:r>
            <a:r>
              <a:rPr lang="es-ES" dirty="0" err="1" smtClean="0"/>
              <a:t>world</a:t>
            </a:r>
            <a:r>
              <a:rPr lang="es-ES" dirty="0" smtClean="0"/>
              <a:t>, 1992.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281" y="428604"/>
            <a:ext cx="7450181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360" y="428604"/>
            <a:ext cx="759497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357216" y="571480"/>
            <a:ext cx="835818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457200" algn="just"/>
            <a:r>
              <a:rPr lang="en-US" sz="2200" dirty="0" smtClean="0">
                <a:latin typeface="+mj-lt"/>
              </a:rPr>
              <a:t>DFL user written command is useful just watch out when using sub-groups or log scales.</a:t>
            </a:r>
          </a:p>
          <a:p>
            <a:pPr indent="-457200" algn="just"/>
            <a:endParaRPr lang="en-US" sz="2200" dirty="0" smtClean="0">
              <a:latin typeface="+mj-lt"/>
            </a:endParaRPr>
          </a:p>
          <a:p>
            <a:pPr indent="-457200" algn="just"/>
            <a:r>
              <a:rPr lang="en-US" sz="2200" dirty="0" smtClean="0">
                <a:latin typeface="+mj-lt"/>
              </a:rPr>
              <a:t>DFL (1996) use the subgroup decomposability property of the aggregate PDF.</a:t>
            </a:r>
          </a:p>
          <a:p>
            <a:pPr indent="-457200" algn="just"/>
            <a:endParaRPr lang="en-US" sz="2200" dirty="0" smtClean="0">
              <a:latin typeface="+mj-lt"/>
            </a:endParaRPr>
          </a:p>
          <a:p>
            <a:pPr indent="-457200" algn="just"/>
            <a:r>
              <a:rPr lang="en-US" sz="2200" dirty="0" smtClean="0">
                <a:latin typeface="+mj-lt"/>
              </a:rPr>
              <a:t>A suggestion when computing densities, consider population shares (if necessary) to weight them.</a:t>
            </a:r>
          </a:p>
          <a:p>
            <a:pPr indent="-457200" algn="just"/>
            <a:endParaRPr lang="en-US" sz="2200" dirty="0" smtClean="0">
              <a:latin typeface="+mj-lt"/>
            </a:endParaRPr>
          </a:p>
          <a:p>
            <a:pPr indent="-457200" algn="just"/>
            <a:r>
              <a:rPr lang="en-US" sz="2200" dirty="0" smtClean="0">
                <a:latin typeface="+mj-lt"/>
              </a:rPr>
              <a:t>The problem of obtaining over-dimensioned densities struggles the most when dealing with logarithmic scales for data.</a:t>
            </a:r>
          </a:p>
          <a:p>
            <a:pPr indent="-457200" algn="just"/>
            <a:endParaRPr lang="en-US" sz="2200" dirty="0" smtClean="0">
              <a:latin typeface="+mj-lt"/>
            </a:endParaRPr>
          </a:p>
          <a:p>
            <a:pPr indent="-457200" algn="just"/>
            <a:r>
              <a:rPr lang="en-US" sz="2200" dirty="0" smtClean="0">
                <a:latin typeface="+mj-lt"/>
              </a:rPr>
              <a:t>For kernel densities the estimation with the adaptive technique is more time-consuming but seems to be more accurate as well (it works better without smoothing more than needed).</a:t>
            </a:r>
          </a:p>
          <a:p>
            <a:pPr indent="-457200" algn="just"/>
            <a:endParaRPr lang="en-US" sz="2200" dirty="0" smtClean="0">
              <a:latin typeface="+mj-lt"/>
            </a:endParaRPr>
          </a:p>
          <a:p>
            <a:pPr indent="-457200" algn="just"/>
            <a:r>
              <a:rPr lang="en-US" sz="2200" dirty="0" smtClean="0">
                <a:latin typeface="+mj-lt"/>
              </a:rPr>
              <a:t>Adaptive kernel estimation depicts better bimodal or multimodal distributions</a:t>
            </a:r>
            <a:endParaRPr lang="es-ES" sz="2200" dirty="0">
              <a:latin typeface="+mj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57158" y="142852"/>
            <a:ext cx="17139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200" b="1" dirty="0" err="1" smtClean="0">
                <a:latin typeface="+mj-lt"/>
              </a:rPr>
              <a:t>Conclusions</a:t>
            </a:r>
            <a:r>
              <a:rPr lang="es-ES" sz="2200" b="1" dirty="0" smtClean="0">
                <a:latin typeface="+mj-lt"/>
              </a:rPr>
              <a:t> :</a:t>
            </a:r>
            <a:endParaRPr lang="es-ES" sz="2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Rectángulo"/>
          <p:cNvSpPr>
            <a:spLocks noChangeArrowheads="1"/>
          </p:cNvSpPr>
          <p:nvPr/>
        </p:nvSpPr>
        <p:spPr bwMode="auto">
          <a:xfrm>
            <a:off x="285750" y="3357562"/>
            <a:ext cx="842962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000" indent="-457200" algn="just"/>
            <a:r>
              <a:rPr lang="es-ES" sz="1500" dirty="0" smtClean="0">
                <a:latin typeface="+mj-lt"/>
              </a:rPr>
              <a:t>Huesca, Luis and </a:t>
            </a:r>
            <a:r>
              <a:rPr lang="es-ES" sz="1500" dirty="0">
                <a:latin typeface="+mj-lt"/>
              </a:rPr>
              <a:t>Mario Camberos (2009), "El mercado laboral mexicano 1992 y 2002: Un análisis </a:t>
            </a:r>
            <a:r>
              <a:rPr lang="es-ES" sz="1500" dirty="0" err="1">
                <a:latin typeface="+mj-lt"/>
              </a:rPr>
              <a:t>contrafactual</a:t>
            </a:r>
            <a:r>
              <a:rPr lang="es-ES" sz="1500" dirty="0">
                <a:latin typeface="+mj-lt"/>
              </a:rPr>
              <a:t> de los cambios en la informalidad", </a:t>
            </a:r>
            <a:r>
              <a:rPr lang="es-ES" sz="1500" i="1" dirty="0">
                <a:latin typeface="+mj-lt"/>
              </a:rPr>
              <a:t>Economía Mexicana</a:t>
            </a:r>
            <a:r>
              <a:rPr lang="es-ES" sz="1500" dirty="0">
                <a:latin typeface="+mj-lt"/>
              </a:rPr>
              <a:t>, Vol. XVIII, Núm. 1, primer semestre, pp. 5-43.</a:t>
            </a:r>
          </a:p>
        </p:txBody>
      </p:sp>
      <p:sp>
        <p:nvSpPr>
          <p:cNvPr id="5" name="2 Rectángulo"/>
          <p:cNvSpPr>
            <a:spLocks noChangeArrowheads="1"/>
          </p:cNvSpPr>
          <p:nvPr/>
        </p:nvSpPr>
        <p:spPr bwMode="auto">
          <a:xfrm>
            <a:off x="285750" y="2051771"/>
            <a:ext cx="83581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000" indent="-457200" algn="just"/>
            <a:r>
              <a:rPr lang="es-ES" sz="1500" dirty="0" err="1">
                <a:latin typeface="+mj-lt"/>
              </a:rPr>
              <a:t>Dinardo</a:t>
            </a:r>
            <a:r>
              <a:rPr lang="es-ES" sz="1500" dirty="0">
                <a:latin typeface="+mj-lt"/>
              </a:rPr>
              <a:t>, John, Nicole </a:t>
            </a:r>
            <a:r>
              <a:rPr lang="es-ES" sz="1500" dirty="0" err="1">
                <a:latin typeface="+mj-lt"/>
              </a:rPr>
              <a:t>Fortin</a:t>
            </a:r>
            <a:r>
              <a:rPr lang="es-ES" sz="1500" dirty="0">
                <a:latin typeface="+mj-lt"/>
              </a:rPr>
              <a:t>, </a:t>
            </a:r>
            <a:r>
              <a:rPr lang="es-ES" sz="1500" dirty="0" smtClean="0">
                <a:latin typeface="+mj-lt"/>
              </a:rPr>
              <a:t>and </a:t>
            </a:r>
            <a:r>
              <a:rPr lang="es-ES" sz="1500" dirty="0">
                <a:latin typeface="+mj-lt"/>
              </a:rPr>
              <a:t>Thomas </a:t>
            </a:r>
            <a:r>
              <a:rPr lang="es-ES" sz="1500" dirty="0" err="1">
                <a:latin typeface="+mj-lt"/>
              </a:rPr>
              <a:t>Lemieux</a:t>
            </a:r>
            <a:r>
              <a:rPr lang="es-ES" sz="1500" dirty="0">
                <a:latin typeface="+mj-lt"/>
              </a:rPr>
              <a:t> (1996</a:t>
            </a:r>
            <a:r>
              <a:rPr lang="es-ES" sz="1500" dirty="0" smtClean="0">
                <a:latin typeface="+mj-lt"/>
              </a:rPr>
              <a:t>), </a:t>
            </a:r>
            <a:r>
              <a:rPr lang="en-US" sz="1500" dirty="0">
                <a:latin typeface="+mj-lt"/>
              </a:rPr>
              <a:t>“Labor Market Institutions and the Distribution of Wages, 1973-1992: A semi-parametric approach”,</a:t>
            </a:r>
            <a:r>
              <a:rPr lang="en-US" sz="1500" i="1" dirty="0">
                <a:latin typeface="+mj-lt"/>
              </a:rPr>
              <a:t> </a:t>
            </a:r>
            <a:r>
              <a:rPr lang="en-US" sz="1500" i="1" dirty="0" err="1">
                <a:latin typeface="+mj-lt"/>
              </a:rPr>
              <a:t>Econometrica</a:t>
            </a:r>
            <a:r>
              <a:rPr lang="en-US" sz="1500" dirty="0">
                <a:latin typeface="+mj-lt"/>
              </a:rPr>
              <a:t>,  64(5), 1001-44.</a:t>
            </a:r>
            <a:endParaRPr lang="es-ES" sz="1500" dirty="0">
              <a:latin typeface="+mj-lt"/>
            </a:endParaRPr>
          </a:p>
        </p:txBody>
      </p:sp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285750" y="486771"/>
            <a:ext cx="83581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000" indent="-457200" algn="just"/>
            <a:r>
              <a:rPr lang="en-US" sz="1500" dirty="0" err="1">
                <a:latin typeface="+mj-lt"/>
              </a:rPr>
              <a:t>Azevedo</a:t>
            </a:r>
            <a:r>
              <a:rPr lang="en-US" sz="1500" dirty="0">
                <a:latin typeface="+mj-lt"/>
              </a:rPr>
              <a:t>, </a:t>
            </a:r>
            <a:r>
              <a:rPr lang="en-US" sz="1500" dirty="0" smtClean="0">
                <a:latin typeface="+mj-lt"/>
              </a:rPr>
              <a:t>Joao Pedro </a:t>
            </a:r>
            <a:r>
              <a:rPr lang="en-US" sz="1500" dirty="0">
                <a:latin typeface="+mj-lt"/>
              </a:rPr>
              <a:t>(</a:t>
            </a:r>
            <a:r>
              <a:rPr lang="en-US" sz="1500" dirty="0" smtClean="0">
                <a:latin typeface="+mj-lt"/>
              </a:rPr>
              <a:t>2005). </a:t>
            </a:r>
            <a:r>
              <a:rPr lang="en-US" sz="1500" dirty="0" err="1" smtClean="0">
                <a:latin typeface="+mj-lt"/>
              </a:rPr>
              <a:t>DiNardo</a:t>
            </a:r>
            <a:r>
              <a:rPr lang="en-US" sz="1500" dirty="0" smtClean="0">
                <a:latin typeface="+mj-lt"/>
              </a:rPr>
              <a:t>, Fortin and Lemieux </a:t>
            </a:r>
            <a:r>
              <a:rPr lang="en-US" sz="1500" dirty="0" err="1" smtClean="0">
                <a:latin typeface="+mj-lt"/>
              </a:rPr>
              <a:t>Counterfacual</a:t>
            </a:r>
            <a:r>
              <a:rPr lang="en-US" sz="1500" dirty="0" smtClean="0">
                <a:latin typeface="+mj-lt"/>
              </a:rPr>
              <a:t> Kernel Density –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DFL</a:t>
            </a:r>
            <a:r>
              <a:rPr lang="en-US" sz="1500" dirty="0" smtClean="0">
                <a:latin typeface="+mj-lt"/>
                <a:cs typeface="Courier New" pitchFamily="49" charset="0"/>
              </a:rPr>
              <a:t> user written command</a:t>
            </a:r>
            <a:r>
              <a:rPr lang="en-US" sz="1500" dirty="0" smtClean="0">
                <a:latin typeface="+mj-lt"/>
              </a:rPr>
              <a:t>-”.</a:t>
            </a:r>
            <a:endParaRPr lang="es-ES" sz="1500" dirty="0">
              <a:latin typeface="+mj-lt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85720" y="4760063"/>
            <a:ext cx="842968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Inegi</a:t>
            </a: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 (2006), </a:t>
            </a: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Encuesta Nacional de Empleo Urbano, 1992 </a:t>
            </a:r>
            <a:r>
              <a:rPr kumimoji="0" lang="es-E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and 2002,</a:t>
            </a: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ENEU, INEGI, </a:t>
            </a:r>
            <a:r>
              <a:rPr kumimoji="0" lang="es-E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Ags</a:t>
            </a: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.,</a:t>
            </a:r>
            <a:r>
              <a:rPr kumimoji="0" lang="es-E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México, Bases de datos.</a:t>
            </a:r>
            <a:endParaRPr kumimoji="0" lang="es-E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85720" y="5277494"/>
            <a:ext cx="85011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/>
            <a:r>
              <a:rPr lang="en-US" sz="1500" dirty="0" smtClean="0">
                <a:latin typeface="+mj-lt"/>
              </a:rPr>
              <a:t>Jenkins, Stephen and </a:t>
            </a:r>
            <a:r>
              <a:rPr lang="en-US" sz="1500" dirty="0" err="1" smtClean="0">
                <a:latin typeface="+mj-lt"/>
              </a:rPr>
              <a:t>Phillipe</a:t>
            </a:r>
            <a:r>
              <a:rPr lang="en-US" sz="1500" dirty="0" smtClean="0">
                <a:latin typeface="+mj-lt"/>
              </a:rPr>
              <a:t> Van </a:t>
            </a:r>
            <a:r>
              <a:rPr lang="en-US" sz="1500" dirty="0" err="1" smtClean="0">
                <a:latin typeface="+mj-lt"/>
              </a:rPr>
              <a:t>Kerm</a:t>
            </a:r>
            <a:r>
              <a:rPr lang="en-US" sz="1500" dirty="0" smtClean="0">
                <a:latin typeface="+mj-lt"/>
              </a:rPr>
              <a:t> (2005), “Accounting for income distribution trends: A density function decomposition approach”, </a:t>
            </a:r>
            <a:r>
              <a:rPr lang="en-US" sz="1500" i="1" dirty="0" smtClean="0">
                <a:latin typeface="+mj-lt"/>
              </a:rPr>
              <a:t>Journal of Economic Inequality</a:t>
            </a:r>
            <a:r>
              <a:rPr lang="en-US" sz="1500" dirty="0" smtClean="0">
                <a:latin typeface="+mj-lt"/>
              </a:rPr>
              <a:t>, 3, pp. 43-62.</a:t>
            </a:r>
            <a:endParaRPr lang="es-ES" sz="1500" dirty="0">
              <a:latin typeface="+mj-lt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85720" y="5859022"/>
            <a:ext cx="835824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/>
            <a:r>
              <a:rPr lang="en-US" sz="1500" dirty="0" smtClean="0">
                <a:latin typeface="+mj-lt"/>
              </a:rPr>
              <a:t>Silverman, B. W. (1986). </a:t>
            </a:r>
            <a:r>
              <a:rPr lang="en-US" sz="1500" i="1" dirty="0" smtClean="0">
                <a:latin typeface="+mj-lt"/>
              </a:rPr>
              <a:t>Density estimation for statistics and data analysis</a:t>
            </a:r>
            <a:r>
              <a:rPr lang="en-US" sz="1500" dirty="0" smtClean="0">
                <a:latin typeface="+mj-lt"/>
              </a:rPr>
              <a:t>. Chapman and Hall. London.</a:t>
            </a:r>
            <a:endParaRPr lang="es-ES" sz="1500" dirty="0">
              <a:latin typeface="+mj-lt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85720" y="6291038"/>
            <a:ext cx="853878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Van-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Kerm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Phillipe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(2003), “Adaptive kernel density estimation”, -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akdensity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-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The</a:t>
            </a:r>
            <a:r>
              <a:rPr kumimoji="0" lang="en-US" sz="15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es-E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Stata</a:t>
            </a:r>
            <a:r>
              <a:rPr kumimoji="0" lang="es-E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es-E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Journal</a:t>
            </a: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, 3(2), 148-56.</a:t>
            </a:r>
            <a:endParaRPr kumimoji="0" lang="es-E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85720" y="71414"/>
            <a:ext cx="1230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References</a:t>
            </a:r>
            <a:endParaRPr lang="es-ES" b="1" dirty="0"/>
          </a:p>
        </p:txBody>
      </p:sp>
      <p:sp>
        <p:nvSpPr>
          <p:cNvPr id="10" name="2 Rectángulo"/>
          <p:cNvSpPr>
            <a:spLocks noChangeArrowheads="1"/>
          </p:cNvSpPr>
          <p:nvPr/>
        </p:nvSpPr>
        <p:spPr bwMode="auto">
          <a:xfrm>
            <a:off x="285720" y="2605769"/>
            <a:ext cx="83581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000" indent="-457200" algn="just"/>
            <a:r>
              <a:rPr lang="es-ES" sz="1500" dirty="0" err="1" smtClean="0">
                <a:latin typeface="+mj-lt"/>
              </a:rPr>
              <a:t>Duclos</a:t>
            </a:r>
            <a:r>
              <a:rPr lang="es-ES" sz="1500" dirty="0" smtClean="0">
                <a:latin typeface="+mj-lt"/>
              </a:rPr>
              <a:t>, Jean-Yves (2001), </a:t>
            </a:r>
            <a:r>
              <a:rPr lang="en-US" sz="1500" dirty="0" smtClean="0">
                <a:latin typeface="+mj-lt"/>
              </a:rPr>
              <a:t>“Non-parametric estimation for distributive analysis”, </a:t>
            </a:r>
            <a:r>
              <a:rPr lang="en-US" sz="1500" i="1" dirty="0" smtClean="0">
                <a:latin typeface="+mj-lt"/>
              </a:rPr>
              <a:t>Poverty and Equity: theory and estimation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Departament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d’Economia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Aplicada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Universitat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Autònoma</a:t>
            </a:r>
            <a:r>
              <a:rPr lang="en-US" sz="1500" dirty="0" smtClean="0">
                <a:latin typeface="+mj-lt"/>
              </a:rPr>
              <a:t> de Barcelona, mimeo, March, 37-44.</a:t>
            </a:r>
            <a:endParaRPr lang="es-ES" sz="1500" dirty="0">
              <a:latin typeface="+mj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85720" y="4175288"/>
            <a:ext cx="842968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/>
            <a:r>
              <a:rPr lang="en-US" sz="1500" dirty="0" smtClean="0"/>
              <a:t>Heckman</a:t>
            </a:r>
            <a:r>
              <a:rPr lang="en-US" sz="1500" dirty="0" smtClean="0"/>
              <a:t>, James, </a:t>
            </a:r>
            <a:r>
              <a:rPr lang="en-US" sz="1500" dirty="0" err="1" smtClean="0"/>
              <a:t>Ichimura</a:t>
            </a:r>
            <a:r>
              <a:rPr lang="en-US" sz="1500" dirty="0" smtClean="0"/>
              <a:t>, H. and Todd, P</a:t>
            </a:r>
            <a:r>
              <a:rPr lang="en-US" sz="1500" dirty="0" smtClean="0"/>
              <a:t>. E</a:t>
            </a:r>
            <a:r>
              <a:rPr lang="en-US" sz="1500" dirty="0" smtClean="0"/>
              <a:t>. (1998), "Matching as an </a:t>
            </a:r>
            <a:r>
              <a:rPr lang="en-US" sz="1500" dirty="0" smtClean="0"/>
              <a:t>Econometric  </a:t>
            </a:r>
            <a:r>
              <a:rPr lang="en-US" sz="1500" dirty="0" smtClean="0"/>
              <a:t>Evaluation Estimator", Review of Economic Studies, 65, 261-294.</a:t>
            </a:r>
            <a:endParaRPr lang="en-US" sz="1500" dirty="0"/>
          </a:p>
        </p:txBody>
      </p:sp>
      <p:sp>
        <p:nvSpPr>
          <p:cNvPr id="14" name="13 Rectángulo"/>
          <p:cNvSpPr/>
          <p:nvPr/>
        </p:nvSpPr>
        <p:spPr>
          <a:xfrm>
            <a:off x="285720" y="986837"/>
            <a:ext cx="8286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457200" algn="just"/>
            <a:r>
              <a:rPr lang="en-US" sz="1500" dirty="0" smtClean="0"/>
              <a:t>Becker, </a:t>
            </a:r>
            <a:r>
              <a:rPr lang="en-US" sz="1500" dirty="0" err="1" smtClean="0"/>
              <a:t>Sascha</a:t>
            </a:r>
            <a:r>
              <a:rPr lang="en-US" sz="1500" dirty="0" smtClean="0"/>
              <a:t> O., and Andrea </a:t>
            </a:r>
            <a:r>
              <a:rPr lang="en-US" sz="1500" dirty="0" err="1" smtClean="0"/>
              <a:t>Ichino</a:t>
            </a:r>
            <a:r>
              <a:rPr lang="en-US" sz="1500" dirty="0" smtClean="0"/>
              <a:t> (2002), “Estimation of average treatment effects based on propensity scores”,</a:t>
            </a:r>
            <a:r>
              <a:rPr lang="en-US" sz="1500" i="1" dirty="0" smtClean="0"/>
              <a:t> The </a:t>
            </a:r>
            <a:r>
              <a:rPr lang="en-US" sz="1500" i="1" dirty="0" err="1" smtClean="0"/>
              <a:t>Stata</a:t>
            </a:r>
            <a:r>
              <a:rPr lang="en-US" sz="1500" i="1" dirty="0" smtClean="0"/>
              <a:t> Journal</a:t>
            </a:r>
            <a:r>
              <a:rPr lang="en-US" sz="1500" dirty="0" smtClean="0"/>
              <a:t>,  2(4), 358-377.</a:t>
            </a:r>
            <a:endParaRPr lang="es-ES" sz="1500" dirty="0"/>
          </a:p>
        </p:txBody>
      </p:sp>
      <p:sp>
        <p:nvSpPr>
          <p:cNvPr id="16" name="15 Rectángulo"/>
          <p:cNvSpPr/>
          <p:nvPr/>
        </p:nvSpPr>
        <p:spPr>
          <a:xfrm>
            <a:off x="285720" y="1500174"/>
            <a:ext cx="8286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457200" algn="just"/>
            <a:r>
              <a:rPr lang="en-US" sz="1500" dirty="0" smtClean="0"/>
              <a:t>Butcher, K. F. and John </a:t>
            </a:r>
            <a:r>
              <a:rPr lang="en-US" sz="1500" dirty="0" err="1" smtClean="0"/>
              <a:t>Dinardo</a:t>
            </a:r>
            <a:r>
              <a:rPr lang="en-US" sz="1500" dirty="0" smtClean="0"/>
              <a:t> (1998), “The immigrant  and native-born wage distributions: Evidence from  united states census”,</a:t>
            </a:r>
            <a:r>
              <a:rPr lang="en-US" sz="1500" i="1" dirty="0" smtClean="0"/>
              <a:t> NBER Working paper No. 6630.</a:t>
            </a:r>
            <a:endParaRPr lang="es-E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571472" y="428604"/>
            <a:ext cx="814393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not</a:t>
            </a:r>
            <a:r>
              <a:rPr lang="es-ES" b="1" dirty="0" smtClean="0"/>
              <a:t> </a:t>
            </a:r>
            <a:r>
              <a:rPr lang="es-ES" b="1" dirty="0" err="1" smtClean="0"/>
              <a:t>an</a:t>
            </a:r>
            <a:r>
              <a:rPr lang="es-ES" b="1" dirty="0" smtClean="0"/>
              <a:t> </a:t>
            </a:r>
            <a:r>
              <a:rPr lang="es-ES" b="1" dirty="0" err="1" smtClean="0"/>
              <a:t>easy</a:t>
            </a:r>
            <a:r>
              <a:rPr lang="es-ES" b="1" dirty="0" smtClean="0"/>
              <a:t> </a:t>
            </a:r>
            <a:r>
              <a:rPr lang="es-ES" b="1" dirty="0" err="1" smtClean="0"/>
              <a:t>task</a:t>
            </a:r>
            <a:r>
              <a:rPr lang="es-ES" b="1" dirty="0" smtClean="0"/>
              <a:t> </a:t>
            </a:r>
            <a:r>
              <a:rPr lang="es-ES" b="1" dirty="0" err="1" smtClean="0"/>
              <a:t>dealing</a:t>
            </a:r>
            <a:r>
              <a:rPr lang="es-ES" b="1" dirty="0" smtClean="0"/>
              <a:t> </a:t>
            </a:r>
            <a:r>
              <a:rPr lang="es-ES" b="1" dirty="0" err="1" smtClean="0"/>
              <a:t>with</a:t>
            </a:r>
            <a:r>
              <a:rPr lang="es-ES" b="1" dirty="0" smtClean="0"/>
              <a:t> </a:t>
            </a:r>
            <a:r>
              <a:rPr lang="es-ES" b="1" dirty="0" err="1" smtClean="0"/>
              <a:t>distributions</a:t>
            </a:r>
            <a:r>
              <a:rPr lang="es-ES" b="1" dirty="0" smtClean="0"/>
              <a:t> (and so </a:t>
            </a:r>
            <a:r>
              <a:rPr lang="es-ES" b="1" dirty="0" err="1" smtClean="0"/>
              <a:t>with</a:t>
            </a:r>
            <a:r>
              <a:rPr lang="es-ES" b="1" dirty="0" smtClean="0"/>
              <a:t> </a:t>
            </a:r>
            <a:r>
              <a:rPr lang="es-ES" b="1" dirty="0" err="1" smtClean="0"/>
              <a:t>densities</a:t>
            </a:r>
            <a:r>
              <a:rPr lang="es-ES" b="1" dirty="0" smtClean="0"/>
              <a:t>!)</a:t>
            </a:r>
          </a:p>
          <a:p>
            <a:endParaRPr lang="es-ES" dirty="0" smtClean="0"/>
          </a:p>
          <a:p>
            <a:r>
              <a:rPr lang="es-ES" dirty="0" err="1" smtClean="0"/>
              <a:t>Problems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face</a:t>
            </a:r>
            <a:r>
              <a:rPr lang="es-ES" dirty="0" smtClean="0"/>
              <a:t>:</a:t>
            </a:r>
          </a:p>
          <a:p>
            <a:pPr marL="342900" indent="-342900">
              <a:buAutoNum type="alphaUcPeriod"/>
            </a:pPr>
            <a:r>
              <a:rPr lang="es-ES" dirty="0" err="1" smtClean="0"/>
              <a:t>Scale</a:t>
            </a:r>
            <a:r>
              <a:rPr lang="es-ES" dirty="0" smtClean="0"/>
              <a:t>: log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numeric</a:t>
            </a:r>
            <a:r>
              <a:rPr lang="es-ES" dirty="0" smtClean="0"/>
              <a:t>.</a:t>
            </a:r>
          </a:p>
          <a:p>
            <a:pPr marL="342900" indent="-342900" algn="just">
              <a:buAutoNum type="alphaUcPeriod"/>
            </a:pPr>
            <a:r>
              <a:rPr lang="es-ES" dirty="0" err="1" smtClean="0"/>
              <a:t>Comparisson</a:t>
            </a:r>
            <a:r>
              <a:rPr lang="es-ES" dirty="0" smtClean="0"/>
              <a:t>: </a:t>
            </a:r>
            <a:r>
              <a:rPr lang="es-ES" dirty="0" err="1" smtClean="0"/>
              <a:t>Unit</a:t>
            </a:r>
            <a:r>
              <a:rPr lang="es-ES" dirty="0" smtClean="0"/>
              <a:t> of </a:t>
            </a:r>
            <a:r>
              <a:rPr lang="es-ES" dirty="0" err="1" smtClean="0"/>
              <a:t>measurement</a:t>
            </a:r>
            <a:r>
              <a:rPr lang="es-ES" dirty="0" smtClean="0"/>
              <a:t> (in </a:t>
            </a:r>
            <a:r>
              <a:rPr lang="es-ES" dirty="0" err="1" smtClean="0"/>
              <a:t>economics</a:t>
            </a:r>
            <a:r>
              <a:rPr lang="es-ES" dirty="0" smtClean="0"/>
              <a:t> and social </a:t>
            </a:r>
            <a:r>
              <a:rPr lang="es-ES" dirty="0" err="1" smtClean="0"/>
              <a:t>sciencies</a:t>
            </a:r>
            <a:r>
              <a:rPr lang="es-ES" dirty="0" smtClean="0"/>
              <a:t>: </a:t>
            </a:r>
            <a:r>
              <a:rPr lang="es-ES" dirty="0" err="1" smtClean="0"/>
              <a:t>constant</a:t>
            </a:r>
            <a:r>
              <a:rPr lang="es-ES" dirty="0" smtClean="0"/>
              <a:t> </a:t>
            </a:r>
            <a:r>
              <a:rPr lang="es-ES" dirty="0" err="1" smtClean="0"/>
              <a:t>prices</a:t>
            </a:r>
            <a:r>
              <a:rPr lang="es-ES" dirty="0" smtClean="0"/>
              <a:t>, </a:t>
            </a:r>
            <a:r>
              <a:rPr lang="es-ES" dirty="0" err="1" smtClean="0"/>
              <a:t>others</a:t>
            </a:r>
            <a:r>
              <a:rPr lang="es-ES" dirty="0" smtClean="0"/>
              <a:t>.</a:t>
            </a:r>
          </a:p>
          <a:p>
            <a:pPr marL="342900" indent="-342900" algn="just">
              <a:buAutoNum type="alphaUcPeriod"/>
            </a:pPr>
            <a:r>
              <a:rPr lang="es-ES" dirty="0" err="1" smtClean="0"/>
              <a:t>Selection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window</a:t>
            </a:r>
            <a:r>
              <a:rPr lang="es-ES" dirty="0" smtClean="0"/>
              <a:t> </a:t>
            </a:r>
            <a:r>
              <a:rPr lang="es-ES" dirty="0" err="1" smtClean="0"/>
              <a:t>width</a:t>
            </a:r>
            <a:r>
              <a:rPr lang="es-ES" dirty="0" smtClean="0"/>
              <a:t> (</a:t>
            </a:r>
            <a:r>
              <a:rPr lang="es-ES" dirty="0" err="1" smtClean="0"/>
              <a:t>eye-ball</a:t>
            </a:r>
            <a:r>
              <a:rPr lang="es-ES" dirty="0" smtClean="0"/>
              <a:t> </a:t>
            </a:r>
            <a:r>
              <a:rPr lang="es-ES" dirty="0" err="1" smtClean="0"/>
              <a:t>sight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optimal</a:t>
            </a:r>
            <a:r>
              <a:rPr lang="es-ES" dirty="0" smtClean="0"/>
              <a:t>) –</a:t>
            </a:r>
            <a:r>
              <a:rPr lang="es-ES" dirty="0" err="1" smtClean="0"/>
              <a:t>check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instance</a:t>
            </a:r>
            <a:r>
              <a:rPr lang="es-ES" dirty="0" smtClean="0"/>
              <a:t>  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bandw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dirty="0" err="1" smtClean="0">
                <a:latin typeface="+mj-lt"/>
                <a:cs typeface="Courier New" pitchFamily="49" charset="0"/>
              </a:rPr>
              <a:t>by</a:t>
            </a:r>
            <a:r>
              <a:rPr lang="es-ES" dirty="0" smtClean="0">
                <a:latin typeface="+mj-lt"/>
                <a:cs typeface="Courier New" pitchFamily="49" charset="0"/>
              </a:rPr>
              <a:t> Salgado-Ugarte, </a:t>
            </a:r>
            <a:r>
              <a:rPr lang="es-ES" dirty="0" err="1" smtClean="0">
                <a:latin typeface="+mj-lt"/>
                <a:cs typeface="Courier New" pitchFamily="49" charset="0"/>
              </a:rPr>
              <a:t>Shimizu</a:t>
            </a:r>
            <a:r>
              <a:rPr lang="es-ES" dirty="0" smtClean="0">
                <a:latin typeface="+mj-lt"/>
                <a:cs typeface="Courier New" pitchFamily="49" charset="0"/>
              </a:rPr>
              <a:t> and </a:t>
            </a:r>
            <a:r>
              <a:rPr lang="es-ES" dirty="0" err="1" smtClean="0">
                <a:latin typeface="+mj-lt"/>
                <a:cs typeface="Courier New" pitchFamily="49" charset="0"/>
              </a:rPr>
              <a:t>Taniuchi</a:t>
            </a:r>
            <a:r>
              <a:rPr lang="es-ES" dirty="0" smtClean="0">
                <a:latin typeface="+mj-lt"/>
                <a:cs typeface="Courier New" pitchFamily="49" charset="0"/>
              </a:rPr>
              <a:t>-</a:t>
            </a:r>
          </a:p>
          <a:p>
            <a:pPr marL="342900" indent="-342900" algn="just">
              <a:buAutoNum type="alphaUcPeriod"/>
            </a:pPr>
            <a:r>
              <a:rPr lang="es-ES" dirty="0" err="1" smtClean="0"/>
              <a:t>Joint</a:t>
            </a:r>
            <a:r>
              <a:rPr lang="es-ES" dirty="0" smtClean="0"/>
              <a:t>: Compute </a:t>
            </a:r>
            <a:r>
              <a:rPr lang="es-ES" dirty="0" err="1" smtClean="0"/>
              <a:t>them</a:t>
            </a:r>
            <a:r>
              <a:rPr lang="es-ES" dirty="0" smtClean="0"/>
              <a:t> </a:t>
            </a:r>
            <a:r>
              <a:rPr lang="es-ES" dirty="0" err="1" smtClean="0"/>
              <a:t>toghether</a:t>
            </a:r>
            <a:r>
              <a:rPr lang="es-ES" dirty="0" smtClean="0"/>
              <a:t> (</a:t>
            </a:r>
            <a:r>
              <a:rPr lang="es-ES" dirty="0" err="1" smtClean="0"/>
              <a:t>see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instance</a:t>
            </a:r>
            <a:r>
              <a:rPr lang="es-ES" dirty="0" smtClean="0"/>
              <a:t> 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nbins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dirty="0" err="1" smtClean="0"/>
              <a:t>or</a:t>
            </a:r>
            <a:r>
              <a:rPr lang="es-ES" dirty="0" smtClean="0"/>
              <a:t> # of </a:t>
            </a:r>
            <a:r>
              <a:rPr lang="es-ES" dirty="0" err="1" smtClean="0"/>
              <a:t>grid</a:t>
            </a:r>
            <a:r>
              <a:rPr lang="es-ES" dirty="0" smtClean="0"/>
              <a:t> </a:t>
            </a:r>
            <a:r>
              <a:rPr lang="es-ES" dirty="0" err="1" smtClean="0"/>
              <a:t>points</a:t>
            </a:r>
            <a:r>
              <a:rPr lang="es-ES" dirty="0" smtClean="0"/>
              <a:t> in 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akdensity</a:t>
            </a:r>
            <a:r>
              <a:rPr lang="es-ES" dirty="0" smtClean="0"/>
              <a:t>).</a:t>
            </a:r>
          </a:p>
          <a:p>
            <a:endParaRPr lang="es-ES" dirty="0" smtClean="0"/>
          </a:p>
          <a:p>
            <a:pPr algn="ctr"/>
            <a:r>
              <a:rPr lang="es-ES" sz="2200" b="1" dirty="0" smtClean="0"/>
              <a:t>STATA </a:t>
            </a:r>
            <a:r>
              <a:rPr lang="es-ES" sz="2200" b="1" dirty="0" err="1" smtClean="0"/>
              <a:t>makes</a:t>
            </a:r>
            <a:r>
              <a:rPr lang="es-ES" sz="2200" b="1" dirty="0" smtClean="0"/>
              <a:t> </a:t>
            </a:r>
            <a:r>
              <a:rPr lang="es-ES" sz="2200" b="1" dirty="0" err="1" smtClean="0"/>
              <a:t>it</a:t>
            </a:r>
            <a:r>
              <a:rPr lang="es-ES" sz="2200" b="1" dirty="0" smtClean="0"/>
              <a:t> </a:t>
            </a:r>
            <a:r>
              <a:rPr lang="es-ES" sz="2200" b="1" dirty="0" err="1" smtClean="0"/>
              <a:t>easier</a:t>
            </a:r>
            <a:r>
              <a:rPr lang="es-ES" sz="2200" b="1" dirty="0" smtClean="0"/>
              <a:t>!</a:t>
            </a:r>
          </a:p>
          <a:p>
            <a:endParaRPr lang="es-ES" dirty="0" smtClean="0"/>
          </a:p>
          <a:p>
            <a:r>
              <a:rPr lang="es-ES" b="1" dirty="0" err="1" smtClean="0"/>
              <a:t>Goal</a:t>
            </a:r>
            <a:r>
              <a:rPr lang="es-ES" b="1" dirty="0" smtClean="0"/>
              <a:t>.-</a:t>
            </a:r>
          </a:p>
          <a:p>
            <a:pPr algn="just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estimation</a:t>
            </a:r>
            <a:r>
              <a:rPr lang="es-ES" dirty="0" smtClean="0"/>
              <a:t> of </a:t>
            </a:r>
            <a:r>
              <a:rPr lang="es-ES" dirty="0" err="1" smtClean="0"/>
              <a:t>kernel</a:t>
            </a:r>
            <a:r>
              <a:rPr lang="es-ES" dirty="0" smtClean="0"/>
              <a:t> </a:t>
            </a:r>
            <a:r>
              <a:rPr lang="es-ES" dirty="0" err="1" smtClean="0"/>
              <a:t>density</a:t>
            </a:r>
            <a:r>
              <a:rPr lang="es-ES" dirty="0" smtClean="0"/>
              <a:t> </a:t>
            </a:r>
            <a:r>
              <a:rPr lang="es-ES" dirty="0" err="1" smtClean="0"/>
              <a:t>functions</a:t>
            </a:r>
            <a:r>
              <a:rPr lang="es-ES" dirty="0" smtClean="0"/>
              <a:t>  and </a:t>
            </a:r>
            <a:r>
              <a:rPr lang="es-ES" dirty="0" err="1" smtClean="0"/>
              <a:t>counterfactuals</a:t>
            </a:r>
            <a:r>
              <a:rPr lang="es-ES" dirty="0" smtClean="0"/>
              <a:t> </a:t>
            </a:r>
            <a:r>
              <a:rPr lang="es-ES" dirty="0" err="1" smtClean="0"/>
              <a:t>well</a:t>
            </a:r>
            <a:r>
              <a:rPr lang="es-ES" dirty="0" smtClean="0"/>
              <a:t> </a:t>
            </a:r>
            <a:r>
              <a:rPr lang="es-ES" dirty="0" err="1" smtClean="0"/>
              <a:t>dimensioned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a </a:t>
            </a:r>
            <a:r>
              <a:rPr lang="es-ES" dirty="0" err="1" smtClean="0"/>
              <a:t>semiparametric</a:t>
            </a:r>
            <a:r>
              <a:rPr lang="es-ES" dirty="0" smtClean="0"/>
              <a:t> </a:t>
            </a:r>
            <a:r>
              <a:rPr lang="es-ES" dirty="0" err="1" smtClean="0"/>
              <a:t>technique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pPr algn="just"/>
            <a:r>
              <a:rPr lang="en-US" dirty="0" smtClean="0"/>
              <a:t>Estimate densities that stands for obtaining the real shape not only for the total distribution but also for a number of subgroups belonging to the former.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952466" y="214290"/>
            <a:ext cx="3405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/>
              <a:t>Probability</a:t>
            </a:r>
            <a:r>
              <a:rPr lang="es-ES" b="1" dirty="0" smtClean="0"/>
              <a:t> </a:t>
            </a:r>
            <a:r>
              <a:rPr lang="es-ES" b="1" dirty="0" err="1" smtClean="0"/>
              <a:t>density</a:t>
            </a:r>
            <a:r>
              <a:rPr lang="es-ES" b="1" dirty="0" smtClean="0"/>
              <a:t> </a:t>
            </a:r>
            <a:r>
              <a:rPr lang="es-ES" b="1" dirty="0" err="1" smtClean="0"/>
              <a:t>function</a:t>
            </a:r>
            <a:r>
              <a:rPr lang="es-ES" b="1" dirty="0" smtClean="0"/>
              <a:t> (PDF)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57158" y="928670"/>
            <a:ext cx="553600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700" dirty="0" err="1" smtClean="0"/>
              <a:t>Any</a:t>
            </a:r>
            <a:r>
              <a:rPr lang="es-ES" sz="1700" dirty="0" smtClean="0"/>
              <a:t> </a:t>
            </a:r>
            <a:r>
              <a:rPr lang="es-ES" sz="1700" dirty="0" err="1" smtClean="0"/>
              <a:t>function</a:t>
            </a:r>
            <a:r>
              <a:rPr lang="es-ES" sz="1700" dirty="0" smtClean="0"/>
              <a:t>, f(y) can </a:t>
            </a:r>
            <a:r>
              <a:rPr lang="es-ES" sz="1700" dirty="0" err="1" smtClean="0"/>
              <a:t>serve</a:t>
            </a:r>
            <a:r>
              <a:rPr lang="es-ES" sz="1700" dirty="0" smtClean="0"/>
              <a:t> as a </a:t>
            </a:r>
            <a:r>
              <a:rPr lang="es-ES" sz="1700" dirty="0" err="1" smtClean="0"/>
              <a:t>density</a:t>
            </a:r>
            <a:r>
              <a:rPr lang="es-ES" sz="1700" dirty="0" smtClean="0"/>
              <a:t> </a:t>
            </a:r>
            <a:r>
              <a:rPr lang="es-ES" sz="1700" dirty="0" err="1" smtClean="0"/>
              <a:t>function</a:t>
            </a:r>
            <a:r>
              <a:rPr lang="es-ES" sz="1700" dirty="0" smtClean="0"/>
              <a:t> as </a:t>
            </a:r>
            <a:r>
              <a:rPr lang="es-ES" sz="1700" dirty="0" err="1" smtClean="0"/>
              <a:t>long</a:t>
            </a:r>
            <a:r>
              <a:rPr lang="es-ES" sz="1700" dirty="0" smtClean="0"/>
              <a:t> as:</a:t>
            </a:r>
            <a:endParaRPr lang="es-ES" sz="1700" dirty="0"/>
          </a:p>
        </p:txBody>
      </p:sp>
      <p:sp>
        <p:nvSpPr>
          <p:cNvPr id="11" name="10 Rectángulo"/>
          <p:cNvSpPr/>
          <p:nvPr/>
        </p:nvSpPr>
        <p:spPr>
          <a:xfrm>
            <a:off x="2285984" y="1857364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and</a:t>
            </a:r>
            <a:endParaRPr lang="es-ES" dirty="0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428596" y="5006000"/>
            <a:ext cx="792955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By definition, the sum of the PDF must add to one as so for the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 Gaussian or any other nice kernel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functions</a:t>
            </a:r>
            <a:r>
              <a:rPr lang="es-ES" dirty="0" smtClean="0">
                <a:latin typeface="+mj-lt"/>
              </a:rPr>
              <a:t> (</a:t>
            </a:r>
            <a:r>
              <a:rPr lang="es-ES" dirty="0" err="1" smtClean="0">
                <a:latin typeface="+mj-lt"/>
              </a:rPr>
              <a:t>Duclos</a:t>
            </a:r>
            <a:r>
              <a:rPr lang="es-ES" dirty="0" smtClean="0">
                <a:latin typeface="+mj-lt"/>
              </a:rPr>
              <a:t>, 2001 &amp; </a:t>
            </a:r>
            <a:r>
              <a:rPr lang="es-ES" dirty="0" err="1" smtClean="0">
                <a:latin typeface="+mj-lt"/>
              </a:rPr>
              <a:t>Silverman</a:t>
            </a:r>
            <a:r>
              <a:rPr lang="es-ES" dirty="0" smtClean="0">
                <a:latin typeface="+mj-lt"/>
              </a:rPr>
              <a:t>, 1986) –</a:t>
            </a:r>
            <a:r>
              <a:rPr lang="es-ES" dirty="0" err="1" smtClean="0">
                <a:latin typeface="+mj-lt"/>
              </a:rPr>
              <a:t>Epanechnikov</a:t>
            </a:r>
            <a:r>
              <a:rPr lang="es-ES" dirty="0" smtClean="0">
                <a:latin typeface="+mj-lt"/>
              </a:rPr>
              <a:t>, </a:t>
            </a:r>
            <a:r>
              <a:rPr lang="es-ES" dirty="0" err="1" smtClean="0">
                <a:latin typeface="+mj-lt"/>
              </a:rPr>
              <a:t>biweight</a:t>
            </a:r>
            <a:r>
              <a:rPr lang="es-ES" dirty="0" smtClean="0">
                <a:latin typeface="+mj-lt"/>
              </a:rPr>
              <a:t> , triangular, </a:t>
            </a:r>
            <a:r>
              <a:rPr lang="es-ES" dirty="0" err="1" smtClean="0">
                <a:latin typeface="+mj-lt"/>
              </a:rPr>
              <a:t>cosine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kernels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for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instance</a:t>
            </a:r>
            <a:r>
              <a:rPr lang="es-ES" dirty="0" smtClean="0">
                <a:latin typeface="+mj-lt"/>
              </a:rPr>
              <a:t>-. 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500034" y="3143248"/>
            <a:ext cx="606986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700" dirty="0" smtClean="0"/>
              <a:t>A general </a:t>
            </a:r>
            <a:r>
              <a:rPr lang="es-ES" sz="1700" dirty="0" err="1" smtClean="0"/>
              <a:t>kernel</a:t>
            </a:r>
            <a:r>
              <a:rPr lang="es-ES" sz="1700" dirty="0" smtClean="0"/>
              <a:t> </a:t>
            </a:r>
            <a:r>
              <a:rPr lang="es-ES" sz="1700" dirty="0" err="1" smtClean="0"/>
              <a:t>function</a:t>
            </a:r>
            <a:r>
              <a:rPr lang="es-ES" sz="1700" dirty="0" smtClean="0"/>
              <a:t> </a:t>
            </a:r>
            <a:r>
              <a:rPr lang="es-ES" sz="17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17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s-ES" sz="17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700" dirty="0" err="1" smtClean="0">
                <a:latin typeface="+mj-lt"/>
                <a:cs typeface="Times New Roman" pitchFamily="18" charset="0"/>
              </a:rPr>
              <a:t>to</a:t>
            </a:r>
            <a:r>
              <a:rPr lang="es-ES" sz="1700" dirty="0" smtClean="0">
                <a:latin typeface="+mj-lt"/>
                <a:cs typeface="Times New Roman" pitchFamily="18" charset="0"/>
              </a:rPr>
              <a:t> </a:t>
            </a:r>
            <a:r>
              <a:rPr lang="es-ES" sz="1700" dirty="0" err="1" smtClean="0">
                <a:latin typeface="+mj-lt"/>
                <a:cs typeface="Times New Roman" pitchFamily="18" charset="0"/>
              </a:rPr>
              <a:t>weight</a:t>
            </a:r>
            <a:r>
              <a:rPr lang="es-ES" sz="1700" dirty="0" smtClean="0">
                <a:latin typeface="+mj-lt"/>
                <a:cs typeface="Times New Roman" pitchFamily="18" charset="0"/>
              </a:rPr>
              <a:t> </a:t>
            </a:r>
            <a:r>
              <a:rPr lang="es-ES" sz="1700" dirty="0" err="1" smtClean="0">
                <a:latin typeface="+mj-lt"/>
                <a:cs typeface="Times New Roman" pitchFamily="18" charset="0"/>
              </a:rPr>
              <a:t>the</a:t>
            </a:r>
            <a:r>
              <a:rPr lang="es-ES" sz="1700" dirty="0" smtClean="0">
                <a:latin typeface="+mj-lt"/>
                <a:cs typeface="Times New Roman" pitchFamily="18" charset="0"/>
              </a:rPr>
              <a:t> </a:t>
            </a:r>
            <a:r>
              <a:rPr lang="es-ES" sz="1700" dirty="0" err="1" smtClean="0">
                <a:latin typeface="+mj-lt"/>
                <a:cs typeface="Times New Roman" pitchFamily="18" charset="0"/>
              </a:rPr>
              <a:t>density</a:t>
            </a:r>
            <a:r>
              <a:rPr lang="es-ES" sz="1700" dirty="0" smtClean="0">
                <a:latin typeface="+mj-lt"/>
              </a:rPr>
              <a:t> </a:t>
            </a:r>
            <a:r>
              <a:rPr lang="es-ES" sz="1700" dirty="0" err="1" smtClean="0">
                <a:latin typeface="+mj-lt"/>
              </a:rPr>
              <a:t>must</a:t>
            </a:r>
            <a:r>
              <a:rPr lang="es-ES" sz="1700" dirty="0" smtClean="0">
                <a:latin typeface="+mj-lt"/>
              </a:rPr>
              <a:t> </a:t>
            </a:r>
            <a:r>
              <a:rPr lang="es-ES" sz="1700" dirty="0" err="1" smtClean="0">
                <a:latin typeface="+mj-lt"/>
              </a:rPr>
              <a:t>then</a:t>
            </a:r>
            <a:r>
              <a:rPr lang="es-ES" sz="1700" dirty="0" smtClean="0">
                <a:latin typeface="+mj-lt"/>
              </a:rPr>
              <a:t> </a:t>
            </a:r>
            <a:r>
              <a:rPr lang="es-ES" sz="1700" dirty="0" err="1" smtClean="0">
                <a:latin typeface="+mj-lt"/>
              </a:rPr>
              <a:t>be</a:t>
            </a:r>
            <a:r>
              <a:rPr lang="es-ES" sz="1700" dirty="0" smtClean="0">
                <a:latin typeface="+mj-lt"/>
              </a:rPr>
              <a:t>,</a:t>
            </a:r>
            <a:endParaRPr lang="es-ES" sz="1700" dirty="0">
              <a:latin typeface="+mj-lt"/>
            </a:endParaRP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3143240" y="2040356"/>
          <a:ext cx="1500198" cy="889115"/>
        </p:xfrm>
        <a:graphic>
          <a:graphicData uri="http://schemas.openxmlformats.org/presentationml/2006/ole">
            <p:oleObj spid="_x0000_s44046" name="Ecuación" r:id="rId3" imgW="825500" imgH="482600" progId="Equation.3">
              <p:embed/>
            </p:oleObj>
          </a:graphicData>
        </a:graphic>
      </p:graphicFrame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4048" name="Object 16"/>
          <p:cNvGraphicFramePr>
            <a:graphicFrameLocks noChangeAspect="1"/>
          </p:cNvGraphicFramePr>
          <p:nvPr/>
        </p:nvGraphicFramePr>
        <p:xfrm>
          <a:off x="3286116" y="1500174"/>
          <a:ext cx="1052174" cy="347164"/>
        </p:xfrm>
        <a:graphic>
          <a:graphicData uri="http://schemas.openxmlformats.org/presentationml/2006/ole">
            <p:oleObj spid="_x0000_s44048" name="Ecuación" r:id="rId4" imgW="622030" imgH="203112" progId="Equation.3">
              <p:embed/>
            </p:oleObj>
          </a:graphicData>
        </a:graphic>
      </p:graphicFrame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0" y="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4051" name="Object 19"/>
          <p:cNvGraphicFramePr>
            <a:graphicFrameLocks noChangeAspect="1"/>
          </p:cNvGraphicFramePr>
          <p:nvPr/>
        </p:nvGraphicFramePr>
        <p:xfrm>
          <a:off x="4324348" y="1500174"/>
          <a:ext cx="1319222" cy="320459"/>
        </p:xfrm>
        <a:graphic>
          <a:graphicData uri="http://schemas.openxmlformats.org/presentationml/2006/ole">
            <p:oleObj spid="_x0000_s44051" name="Ecuación" r:id="rId5" imgW="787400" imgH="190500" progId="Equation.3">
              <p:embed/>
            </p:oleObj>
          </a:graphicData>
        </a:graphic>
      </p:graphicFrame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4054" name="Object 22"/>
          <p:cNvGraphicFramePr>
            <a:graphicFrameLocks noChangeAspect="1"/>
          </p:cNvGraphicFramePr>
          <p:nvPr/>
        </p:nvGraphicFramePr>
        <p:xfrm>
          <a:off x="3143240" y="3754446"/>
          <a:ext cx="1500188" cy="889000"/>
        </p:xfrm>
        <a:graphic>
          <a:graphicData uri="http://schemas.openxmlformats.org/presentationml/2006/ole">
            <p:oleObj spid="_x0000_s44054" name="Ecuación" r:id="rId6" imgW="825480" imgH="482400" progId="Equation.3">
              <p:embed/>
            </p:oleObj>
          </a:graphicData>
        </a:graphic>
      </p:graphicFrame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4055" name="Object 23"/>
          <p:cNvGraphicFramePr>
            <a:graphicFrameLocks noChangeAspect="1"/>
          </p:cNvGraphicFramePr>
          <p:nvPr/>
        </p:nvGraphicFramePr>
        <p:xfrm>
          <a:off x="5932100" y="3902531"/>
          <a:ext cx="1640296" cy="586634"/>
        </p:xfrm>
        <a:graphic>
          <a:graphicData uri="http://schemas.openxmlformats.org/presentationml/2006/ole">
            <p:oleObj spid="_x0000_s44055" name="Ecuación" r:id="rId7" imgW="914400" imgH="330200" progId="Equation.3">
              <p:embed/>
            </p:oleObj>
          </a:graphicData>
        </a:graphic>
      </p:graphicFrame>
      <p:sp>
        <p:nvSpPr>
          <p:cNvPr id="30" name="29 Rectángulo"/>
          <p:cNvSpPr/>
          <p:nvPr/>
        </p:nvSpPr>
        <p:spPr>
          <a:xfrm>
            <a:off x="4786314" y="4040198"/>
            <a:ext cx="110959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700" dirty="0" err="1" smtClean="0"/>
              <a:t>Since</a:t>
            </a:r>
            <a:r>
              <a:rPr lang="es-ES" sz="1700" dirty="0" smtClean="0"/>
              <a:t> </a:t>
            </a:r>
            <a:r>
              <a:rPr lang="es-ES" sz="1700" dirty="0" err="1" smtClean="0"/>
              <a:t>then</a:t>
            </a:r>
            <a:endParaRPr lang="es-E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642918"/>
            <a:ext cx="7427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/>
              <a:t>Kernel</a:t>
            </a:r>
            <a:r>
              <a:rPr lang="es-ES" b="1" dirty="0" smtClean="0"/>
              <a:t> </a:t>
            </a:r>
            <a:r>
              <a:rPr lang="es-ES" b="1" dirty="0" err="1" smtClean="0"/>
              <a:t>density</a:t>
            </a:r>
            <a:r>
              <a:rPr lang="es-ES" b="1" dirty="0" smtClean="0"/>
              <a:t> </a:t>
            </a:r>
            <a:r>
              <a:rPr lang="es-ES" b="1" dirty="0" err="1" smtClean="0"/>
              <a:t>estimation</a:t>
            </a:r>
            <a:r>
              <a:rPr lang="es-ES" b="1" dirty="0" smtClean="0"/>
              <a:t>: </a:t>
            </a:r>
            <a:r>
              <a:rPr lang="es-ES" dirty="0" err="1" smtClean="0"/>
              <a:t>Letting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data </a:t>
            </a:r>
            <a:r>
              <a:rPr lang="es-ES" dirty="0" err="1" smtClean="0"/>
              <a:t>speak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themselves</a:t>
            </a:r>
            <a:r>
              <a:rPr lang="es-ES" dirty="0" smtClean="0"/>
              <a:t> as </a:t>
            </a:r>
            <a:r>
              <a:rPr lang="es-ES" dirty="0" err="1" smtClean="0"/>
              <a:t>follows</a:t>
            </a:r>
            <a:r>
              <a:rPr lang="es-ES" dirty="0" smtClean="0"/>
              <a:t>:</a:t>
            </a:r>
            <a:endParaRPr lang="es-ES" dirty="0"/>
          </a:p>
        </p:txBody>
      </p:sp>
      <p:graphicFrame>
        <p:nvGraphicFramePr>
          <p:cNvPr id="43009" name="Object 1"/>
          <p:cNvGraphicFramePr>
            <a:graphicFrameLocks noChangeAspect="1"/>
          </p:cNvGraphicFramePr>
          <p:nvPr/>
        </p:nvGraphicFramePr>
        <p:xfrm>
          <a:off x="3497263" y="1308090"/>
          <a:ext cx="2089150" cy="620712"/>
        </p:xfrm>
        <a:graphic>
          <a:graphicData uri="http://schemas.openxmlformats.org/presentationml/2006/ole">
            <p:oleObj spid="_x0000_s43009" name="Ecuación" r:id="rId3" imgW="1447560" imgH="431640" progId="Equation.3">
              <p:embed/>
            </p:oleObj>
          </a:graphicData>
        </a:graphic>
      </p:graphicFrame>
      <p:sp>
        <p:nvSpPr>
          <p:cNvPr id="7" name="6 Rectángulo"/>
          <p:cNvSpPr/>
          <p:nvPr/>
        </p:nvSpPr>
        <p:spPr>
          <a:xfrm>
            <a:off x="487377" y="2179258"/>
            <a:ext cx="82417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700" dirty="0" err="1" smtClean="0"/>
              <a:t>With</a:t>
            </a:r>
            <a:r>
              <a:rPr lang="es-ES" sz="1700" dirty="0" smtClean="0"/>
              <a:t> 		as a vector of </a:t>
            </a:r>
            <a:r>
              <a:rPr lang="es-ES" sz="1700" dirty="0" err="1" smtClean="0"/>
              <a:t>earnings</a:t>
            </a:r>
            <a:r>
              <a:rPr lang="es-ES" sz="1700" dirty="0" smtClean="0"/>
              <a:t>, </a:t>
            </a:r>
            <a:r>
              <a:rPr lang="es-ES" sz="17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1700" dirty="0" smtClean="0"/>
              <a:t> </a:t>
            </a:r>
            <a:r>
              <a:rPr lang="es-ES" sz="1700" dirty="0" err="1" smtClean="0"/>
              <a:t>the</a:t>
            </a:r>
            <a:r>
              <a:rPr lang="es-ES" sz="1700" dirty="0" smtClean="0"/>
              <a:t> </a:t>
            </a:r>
            <a:r>
              <a:rPr lang="es-ES" sz="1700" dirty="0" err="1" smtClean="0"/>
              <a:t>optimal</a:t>
            </a:r>
            <a:r>
              <a:rPr lang="es-ES" sz="1700" dirty="0" smtClean="0"/>
              <a:t> </a:t>
            </a:r>
            <a:r>
              <a:rPr lang="es-ES" sz="1700" dirty="0" err="1" smtClean="0"/>
              <a:t>window</a:t>
            </a:r>
            <a:r>
              <a:rPr lang="es-ES" sz="1700" dirty="0" smtClean="0"/>
              <a:t> </a:t>
            </a:r>
            <a:r>
              <a:rPr lang="es-ES" sz="1700" dirty="0" err="1" smtClean="0"/>
              <a:t>width</a:t>
            </a:r>
            <a:r>
              <a:rPr lang="es-ES" sz="1700" dirty="0" smtClean="0"/>
              <a:t> and </a:t>
            </a:r>
            <a:r>
              <a:rPr lang="es-ES" sz="17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sz="1700" dirty="0" smtClean="0"/>
              <a:t> a </a:t>
            </a:r>
            <a:r>
              <a:rPr lang="es-ES" sz="1700" dirty="0" err="1" smtClean="0"/>
              <a:t>Gaussian</a:t>
            </a:r>
            <a:r>
              <a:rPr lang="es-ES" sz="1700" dirty="0" smtClean="0"/>
              <a:t> </a:t>
            </a:r>
          </a:p>
          <a:p>
            <a:r>
              <a:rPr lang="es-ES" sz="1700" dirty="0" err="1" smtClean="0"/>
              <a:t>kernel</a:t>
            </a:r>
            <a:r>
              <a:rPr lang="es-ES" sz="1700" dirty="0" smtClean="0"/>
              <a:t> </a:t>
            </a:r>
            <a:r>
              <a:rPr lang="es-ES" sz="1700" dirty="0" err="1" smtClean="0"/>
              <a:t>function</a:t>
            </a:r>
            <a:r>
              <a:rPr lang="es-ES" sz="1700" dirty="0" smtClean="0"/>
              <a:t>.</a:t>
            </a:r>
            <a:endParaRPr lang="es-ES" sz="1700" dirty="0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1071538" y="2236410"/>
          <a:ext cx="1220988" cy="300038"/>
        </p:xfrm>
        <a:graphic>
          <a:graphicData uri="http://schemas.openxmlformats.org/presentationml/2006/ole">
            <p:oleObj spid="_x0000_s43012" name="Ecuación" r:id="rId4" imgW="927000" imgH="228600" progId="Equation.3">
              <p:embed/>
            </p:oleObj>
          </a:graphicData>
        </a:graphic>
      </p:graphicFrame>
      <p:sp>
        <p:nvSpPr>
          <p:cNvPr id="11" name="10 Rectángulo"/>
          <p:cNvSpPr/>
          <p:nvPr/>
        </p:nvSpPr>
        <p:spPr>
          <a:xfrm>
            <a:off x="571472" y="3223439"/>
            <a:ext cx="5821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Following Jenkins and Van </a:t>
            </a:r>
            <a:r>
              <a:rPr lang="en-US" dirty="0" err="1" smtClean="0"/>
              <a:t>Kerm</a:t>
            </a:r>
            <a:r>
              <a:rPr lang="en-US" dirty="0" smtClean="0"/>
              <a:t>, (2005) for decompositions:</a:t>
            </a:r>
            <a:endParaRPr lang="es-ES" dirty="0"/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3714744" y="3929066"/>
          <a:ext cx="1809605" cy="642942"/>
        </p:xfrm>
        <a:graphic>
          <a:graphicData uri="http://schemas.openxmlformats.org/presentationml/2006/ole">
            <p:oleObj spid="_x0000_s43014" name="Ecuación" r:id="rId5" imgW="1206360" imgH="431640" progId="Equation.3">
              <p:embed/>
            </p:oleObj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6072198" y="4819215"/>
          <a:ext cx="357190" cy="395735"/>
        </p:xfrm>
        <a:graphic>
          <a:graphicData uri="http://schemas.openxmlformats.org/presentationml/2006/ole">
            <p:oleObj spid="_x0000_s43017" name="Ecuación" r:id="rId6" imgW="190417" imgH="203112" progId="Equation.3">
              <p:embed/>
            </p:oleObj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3929058" y="5143512"/>
          <a:ext cx="398862" cy="428628"/>
        </p:xfrm>
        <a:graphic>
          <a:graphicData uri="http://schemas.openxmlformats.org/presentationml/2006/ole">
            <p:oleObj spid="_x0000_s43016" name="Ecuación" r:id="rId7" imgW="215806" imgH="228501" progId="Equation.3">
              <p:embed/>
            </p:oleObj>
          </a:graphicData>
        </a:graphic>
      </p:graphicFrame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428596" y="4857760"/>
            <a:ext cx="79295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as 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weigthed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 sum of the FDPs for each sub-group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, where       </a:t>
            </a:r>
            <a:r>
              <a:rPr lang="en-US" dirty="0" smtClean="0">
                <a:solidFill>
                  <a:srgbClr val="000000"/>
                </a:solidFill>
                <a:latin typeface="+mj-lt"/>
                <a:ea typeface="Times New Roman" pitchFamily="18" charset="0"/>
              </a:rPr>
              <a:t>stands for the population share of the group </a:t>
            </a:r>
            <a:r>
              <a:rPr lang="en-US" i="1" dirty="0" smtClean="0">
                <a:solidFill>
                  <a:srgbClr val="000000"/>
                </a:solidFill>
                <a:latin typeface="+mj-lt"/>
                <a:ea typeface="Times New Roman" pitchFamily="18" charset="0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+mj-lt"/>
                <a:ea typeface="Times New Roman" pitchFamily="18" charset="0"/>
              </a:rPr>
              <a:t>, and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      </a:t>
            </a:r>
            <a:r>
              <a:rPr lang="en-US" dirty="0" smtClean="0">
                <a:solidFill>
                  <a:srgbClr val="000000"/>
                </a:solidFill>
                <a:latin typeface="+mj-lt"/>
                <a:ea typeface="Times New Roman" pitchFamily="18" charset="0"/>
              </a:rPr>
              <a:t>as the PDF of the group </a:t>
            </a:r>
            <a:r>
              <a:rPr lang="en-US" i="1" dirty="0" smtClean="0">
                <a:solidFill>
                  <a:srgbClr val="000000"/>
                </a:solidFill>
                <a:latin typeface="+mj-lt"/>
                <a:ea typeface="Times New Roman" pitchFamily="18" charset="0"/>
              </a:rPr>
              <a:t>k</a:t>
            </a:r>
            <a:r>
              <a:rPr lang="es-ES" dirty="0" smtClean="0">
                <a:latin typeface="+mj-lt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ES" dirty="0" smtClean="0">
              <a:latin typeface="+mj-lt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latin typeface="+mj-lt"/>
              </a:rPr>
              <a:t>- In </a:t>
            </a:r>
            <a:r>
              <a:rPr lang="es-ES" dirty="0" err="1" smtClean="0">
                <a:latin typeface="+mj-lt"/>
              </a:rPr>
              <a:t>the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empirical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example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an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adaptive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kernel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estimator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is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used</a:t>
            </a:r>
            <a:r>
              <a:rPr lang="es-ES" dirty="0" smtClean="0">
                <a:latin typeface="+mj-lt"/>
              </a:rPr>
              <a:t> (Van </a:t>
            </a:r>
            <a:r>
              <a:rPr lang="es-ES" dirty="0" err="1" smtClean="0">
                <a:latin typeface="+mj-lt"/>
              </a:rPr>
              <a:t>Kerm</a:t>
            </a:r>
            <a:r>
              <a:rPr lang="es-ES" dirty="0" smtClean="0">
                <a:latin typeface="+mj-lt"/>
              </a:rPr>
              <a:t>, 2003).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64" y="142852"/>
            <a:ext cx="3040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Dinardo</a:t>
            </a:r>
            <a:r>
              <a:rPr lang="es-ES" dirty="0" smtClean="0"/>
              <a:t>, </a:t>
            </a:r>
            <a:r>
              <a:rPr lang="es-ES" dirty="0" err="1" smtClean="0"/>
              <a:t>Fortin</a:t>
            </a:r>
            <a:r>
              <a:rPr lang="es-ES" dirty="0" smtClean="0"/>
              <a:t>, </a:t>
            </a:r>
            <a:r>
              <a:rPr lang="es-ES" dirty="0" err="1" smtClean="0"/>
              <a:t>Lemiux</a:t>
            </a:r>
            <a:r>
              <a:rPr lang="es-ES" dirty="0" smtClean="0"/>
              <a:t> (1996)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28564" y="642918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Counterfactual  estimation compares the  objective variable (</a:t>
            </a:r>
            <a:r>
              <a:rPr lang="en-US" dirty="0" err="1" smtClean="0"/>
              <a:t>depvar</a:t>
            </a:r>
            <a:r>
              <a:rPr lang="en-US" dirty="0" smtClean="0"/>
              <a:t>) distribution to the </a:t>
            </a:r>
            <a:r>
              <a:rPr lang="en-US" dirty="0" err="1" smtClean="0"/>
              <a:t>depvar</a:t>
            </a:r>
            <a:r>
              <a:rPr lang="en-US" dirty="0" smtClean="0"/>
              <a:t> distribution that would have prevailed if they had been paid like the comparison group (the counterpart).</a:t>
            </a:r>
            <a:endParaRPr 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-42866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1609690" y="1768473"/>
          <a:ext cx="3330575" cy="444500"/>
        </p:xfrm>
        <a:graphic>
          <a:graphicData uri="http://schemas.openxmlformats.org/presentationml/2006/ole">
            <p:oleObj spid="_x0000_s21510" name="Ecuación" r:id="rId3" imgW="2311200" imgH="304560" progId="Equation.3">
              <p:embed/>
            </p:oleObj>
          </a:graphicData>
        </a:graphic>
      </p:graphicFrame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-42866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1582701" y="2214554"/>
          <a:ext cx="3329906" cy="439712"/>
        </p:xfrm>
        <a:graphic>
          <a:graphicData uri="http://schemas.openxmlformats.org/presentationml/2006/ole">
            <p:oleObj spid="_x0000_s21512" name="Ecuación" r:id="rId4" imgW="2311200" imgH="304560" progId="Equation.3">
              <p:embed/>
            </p:oleObj>
          </a:graphicData>
        </a:graphic>
      </p:graphicFrame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940169" y="3026585"/>
            <a:ext cx="7106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Actual 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1636678" y="2928934"/>
          <a:ext cx="2917825" cy="444500"/>
        </p:xfrm>
        <a:graphic>
          <a:graphicData uri="http://schemas.openxmlformats.org/presentationml/2006/ole">
            <p:oleObj spid="_x0000_s21514" name="Ecuación" r:id="rId5" imgW="2019240" imgH="304560" progId="Equation.3">
              <p:embed/>
            </p:oleObj>
          </a:graphicData>
        </a:graphic>
      </p:graphicFrame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-42866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1654141" y="3429000"/>
          <a:ext cx="2913062" cy="446088"/>
        </p:xfrm>
        <a:graphic>
          <a:graphicData uri="http://schemas.openxmlformats.org/presentationml/2006/ole">
            <p:oleObj spid="_x0000_s21516" name="Ecuación" r:id="rId6" imgW="2019240" imgH="304560" progId="Equation.3">
              <p:embed/>
            </p:oleObj>
          </a:graphicData>
        </a:graphic>
      </p:graphicFrame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285688" y="3526651"/>
            <a:ext cx="13174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Counterfactual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-42866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-42866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2224053" y="4287838"/>
          <a:ext cx="2944812" cy="622300"/>
        </p:xfrm>
        <a:graphic>
          <a:graphicData uri="http://schemas.openxmlformats.org/presentationml/2006/ole">
            <p:oleObj spid="_x0000_s21520" name="Ecuación" r:id="rId7" imgW="2044440" imgH="431640" progId="Equation.3">
              <p:embed/>
            </p:oleObj>
          </a:graphicData>
        </a:graphic>
      </p:graphicFrame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14250" y="5330153"/>
            <a:ext cx="850115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Which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can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be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computed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using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Bayes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’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theorem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400" baseline="0" dirty="0" smtClean="0"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conditional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treatment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probability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es-E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propensity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score 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estimated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by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program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under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especification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using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logistic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regression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s-ES" sz="1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DFL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command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shifts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probit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as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well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). 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comparisson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I use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s-ES" sz="1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pscore</a:t>
            </a:r>
            <a:r>
              <a:rPr lang="es-ES" sz="1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ado</a:t>
            </a:r>
            <a:r>
              <a:rPr lang="es-ES" sz="1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file</a:t>
            </a:r>
            <a:r>
              <a:rPr lang="es-ES" sz="1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written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by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 Becker &amp;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Ichino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 (2002)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which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follows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the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i="1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neirest</a:t>
            </a:r>
            <a:r>
              <a:rPr lang="es-ES" sz="1400" i="1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i="1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neighbour</a:t>
            </a:r>
            <a:r>
              <a:rPr lang="es-ES" sz="1400" i="1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technique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Courier New" pitchFamily="49" charset="0"/>
              </a:rPr>
              <a:t>.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Courier New" pitchFamily="49" charset="0"/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-42866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5286348" y="2071678"/>
            <a:ext cx="3032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Actual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wage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distributions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A and B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27 Cerrar llave"/>
          <p:cNvSpPr/>
          <p:nvPr/>
        </p:nvSpPr>
        <p:spPr>
          <a:xfrm>
            <a:off x="5072034" y="1714488"/>
            <a:ext cx="142876" cy="100013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graphicFrame>
        <p:nvGraphicFramePr>
          <p:cNvPr id="21524" name="Object 20"/>
          <p:cNvGraphicFramePr>
            <a:graphicFrameLocks noChangeAspect="1"/>
          </p:cNvGraphicFramePr>
          <p:nvPr/>
        </p:nvGraphicFramePr>
        <p:xfrm>
          <a:off x="5283190" y="4379927"/>
          <a:ext cx="2432050" cy="439737"/>
        </p:xfrm>
        <a:graphic>
          <a:graphicData uri="http://schemas.openxmlformats.org/presentationml/2006/ole">
            <p:oleObj spid="_x0000_s21524" name="Ecuación" r:id="rId8" imgW="1688760" imgH="304560" progId="Equation.3">
              <p:embed/>
            </p:oleObj>
          </a:graphicData>
        </a:graphic>
      </p:graphicFrame>
      <p:graphicFrame>
        <p:nvGraphicFramePr>
          <p:cNvPr id="21525" name="Object 21"/>
          <p:cNvGraphicFramePr>
            <a:graphicFrameLocks noChangeAspect="1"/>
          </p:cNvGraphicFramePr>
          <p:nvPr/>
        </p:nvGraphicFramePr>
        <p:xfrm>
          <a:off x="3857589" y="5069402"/>
          <a:ext cx="1143040" cy="931366"/>
        </p:xfrm>
        <a:graphic>
          <a:graphicData uri="http://schemas.openxmlformats.org/presentationml/2006/ole">
            <p:oleObj spid="_x0000_s21525" name="Ecuación" r:id="rId9" imgW="1028700" imgH="838200" progId="Equation.3">
              <p:embed/>
            </p:oleObj>
          </a:graphicData>
        </a:graphic>
      </p:graphicFrame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285688" y="4000504"/>
            <a:ext cx="48595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DFL (1996)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rewrite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and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reweigh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th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density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B as </a:t>
            </a:r>
            <a:r>
              <a:rPr lang="es-ES" sz="1400" dirty="0" err="1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follows</a:t>
            </a:r>
            <a:r>
              <a:rPr lang="es-ES" sz="1400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214942" y="5143512"/>
            <a:ext cx="39437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s-ES" sz="1400" b="1" dirty="0" err="1" smtClean="0">
                <a:latin typeface="Courier New" pitchFamily="49" charset="0"/>
                <a:cs typeface="Courier New" pitchFamily="49" charset="0"/>
              </a:rPr>
              <a:t>Stata</a:t>
            </a:r>
            <a:r>
              <a:rPr lang="es-ES" sz="1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s-ES" sz="1400" b="1" dirty="0" smtClean="0">
                <a:latin typeface="Courier New" pitchFamily="49" charset="0"/>
                <a:cs typeface="Courier New" pitchFamily="49" charset="0"/>
              </a:rPr>
              <a:t>w = 1-Prob(</a:t>
            </a:r>
            <a:r>
              <a:rPr lang="es-ES" sz="1400" b="1" dirty="0" err="1" smtClean="0">
                <a:latin typeface="Courier New" pitchFamily="49" charset="0"/>
                <a:cs typeface="Courier New" pitchFamily="49" charset="0"/>
              </a:rPr>
              <a:t>Depvar</a:t>
            </a:r>
            <a:r>
              <a:rPr lang="es-ES" sz="1400" b="1" dirty="0" smtClean="0">
                <a:latin typeface="Courier New" pitchFamily="49" charset="0"/>
                <a:cs typeface="Courier New" pitchFamily="49" charset="0"/>
              </a:rPr>
              <a:t>=1)/</a:t>
            </a:r>
            <a:r>
              <a:rPr lang="es-ES" sz="1400" b="1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s-E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400" b="1" dirty="0" err="1" smtClean="0">
                <a:latin typeface="Courier New" pitchFamily="49" charset="0"/>
                <a:cs typeface="Courier New" pitchFamily="49" charset="0"/>
              </a:rPr>
              <a:t>Depvar</a:t>
            </a:r>
            <a:r>
              <a:rPr lang="es-ES" sz="1400" b="1" dirty="0" smtClean="0">
                <a:latin typeface="Courier New" pitchFamily="49" charset="0"/>
                <a:cs typeface="Courier New" pitchFamily="49" charset="0"/>
              </a:rPr>
              <a:t>=0)</a:t>
            </a:r>
            <a:endParaRPr lang="es-ES" sz="1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4282" y="71414"/>
            <a:ext cx="85725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Empirical</a:t>
            </a:r>
            <a:r>
              <a:rPr lang="es-ES" sz="2400" b="1" dirty="0" smtClean="0"/>
              <a:t> case: (A </a:t>
            </a:r>
            <a:r>
              <a:rPr lang="es-ES" sz="2400" b="1" dirty="0" err="1" smtClean="0"/>
              <a:t>semi-parametric-approach</a:t>
            </a:r>
            <a:r>
              <a:rPr lang="es-ES" sz="2400" b="1" dirty="0" smtClean="0"/>
              <a:t>)</a:t>
            </a:r>
          </a:p>
          <a:p>
            <a:pPr algn="ctr"/>
            <a:endParaRPr lang="es-ES" sz="2400" dirty="0" smtClean="0"/>
          </a:p>
          <a:p>
            <a:pPr algn="just"/>
            <a:r>
              <a:rPr lang="es-ES" sz="2000" dirty="0" err="1" smtClean="0"/>
              <a:t>Estimation</a:t>
            </a:r>
            <a:r>
              <a:rPr lang="es-ES" sz="2000" dirty="0" smtClean="0"/>
              <a:t> of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mexican</a:t>
            </a:r>
            <a:r>
              <a:rPr lang="es-ES" sz="2000" dirty="0" smtClean="0"/>
              <a:t> </a:t>
            </a:r>
            <a:r>
              <a:rPr lang="es-ES" sz="2000" dirty="0" err="1" smtClean="0"/>
              <a:t>earnings</a:t>
            </a:r>
            <a:r>
              <a:rPr lang="es-ES" sz="2000" dirty="0" smtClean="0"/>
              <a:t> </a:t>
            </a:r>
            <a:r>
              <a:rPr lang="es-ES" sz="2000" dirty="0" err="1" smtClean="0"/>
              <a:t>distribution</a:t>
            </a:r>
            <a:r>
              <a:rPr lang="es-ES" sz="2000" dirty="0" smtClean="0"/>
              <a:t> and </a:t>
            </a:r>
            <a:r>
              <a:rPr lang="es-ES" sz="2000" dirty="0" err="1" smtClean="0"/>
              <a:t>decompositions</a:t>
            </a:r>
            <a:r>
              <a:rPr lang="es-ES" sz="2000" dirty="0" smtClean="0"/>
              <a:t> </a:t>
            </a:r>
            <a:r>
              <a:rPr lang="es-ES" sz="2000" dirty="0" err="1" smtClean="0"/>
              <a:t>by</a:t>
            </a:r>
            <a:r>
              <a:rPr lang="es-ES" sz="2000" dirty="0" smtClean="0"/>
              <a:t> sub-</a:t>
            </a:r>
            <a:r>
              <a:rPr lang="es-ES" sz="2000" dirty="0" err="1" smtClean="0"/>
              <a:t>population</a:t>
            </a:r>
            <a:r>
              <a:rPr lang="es-ES" sz="2000" dirty="0" smtClean="0"/>
              <a:t> of </a:t>
            </a:r>
            <a:r>
              <a:rPr lang="es-ES" sz="2000" dirty="0" err="1" smtClean="0"/>
              <a:t>workers</a:t>
            </a:r>
            <a:r>
              <a:rPr lang="es-ES" sz="2000" dirty="0" smtClean="0"/>
              <a:t> in </a:t>
            </a:r>
            <a:r>
              <a:rPr lang="es-ES" sz="2000" dirty="0" err="1" smtClean="0"/>
              <a:t>the</a:t>
            </a:r>
            <a:r>
              <a:rPr lang="es-ES" sz="2000" dirty="0" smtClean="0"/>
              <a:t> formal and informal </a:t>
            </a:r>
            <a:r>
              <a:rPr lang="es-ES" sz="2000" dirty="0" err="1" smtClean="0"/>
              <a:t>sectors</a:t>
            </a:r>
            <a:r>
              <a:rPr lang="es-ES" sz="2000" dirty="0" smtClean="0"/>
              <a:t> (</a:t>
            </a:r>
            <a:r>
              <a:rPr lang="es-ES" sz="2000" dirty="0" err="1" smtClean="0"/>
              <a:t>compliance</a:t>
            </a:r>
            <a:r>
              <a:rPr lang="es-ES" sz="2000" dirty="0" smtClean="0"/>
              <a:t> </a:t>
            </a:r>
            <a:r>
              <a:rPr lang="es-ES" sz="2000" dirty="0" err="1" smtClean="0"/>
              <a:t>with</a:t>
            </a:r>
            <a:r>
              <a:rPr lang="es-ES" sz="2000" dirty="0" smtClean="0"/>
              <a:t> social </a:t>
            </a:r>
            <a:r>
              <a:rPr lang="es-ES" sz="2000" dirty="0" err="1" smtClean="0"/>
              <a:t>security</a:t>
            </a:r>
            <a:r>
              <a:rPr lang="es-ES" sz="2000" dirty="0" smtClean="0"/>
              <a:t> </a:t>
            </a:r>
            <a:r>
              <a:rPr lang="es-ES" sz="2000" dirty="0" err="1" smtClean="0"/>
              <a:t>coverage</a:t>
            </a:r>
            <a:r>
              <a:rPr lang="es-ES" sz="2000" dirty="0" smtClean="0"/>
              <a:t>).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(</a:t>
            </a:r>
            <a:r>
              <a:rPr lang="es-ES" sz="2000" dirty="0" err="1" smtClean="0"/>
              <a:t>Let’s</a:t>
            </a:r>
            <a:r>
              <a:rPr lang="es-ES" sz="2000" dirty="0" smtClean="0"/>
              <a:t> </a:t>
            </a:r>
            <a:r>
              <a:rPr lang="es-ES" sz="2000" dirty="0" err="1" smtClean="0"/>
              <a:t>assume</a:t>
            </a:r>
            <a:r>
              <a:rPr lang="es-ES" sz="2000" dirty="0" smtClean="0"/>
              <a:t> </a:t>
            </a:r>
            <a:r>
              <a:rPr lang="es-ES" sz="2000" dirty="0" err="1" smtClean="0"/>
              <a:t>that</a:t>
            </a:r>
            <a:r>
              <a:rPr lang="es-ES" sz="2000" dirty="0" smtClean="0"/>
              <a:t> </a:t>
            </a:r>
            <a:r>
              <a:rPr lang="es-ES" sz="2000" dirty="0" err="1" smtClean="0"/>
              <a:t>self-selection</a:t>
            </a:r>
            <a:r>
              <a:rPr lang="es-ES" sz="2000" dirty="0" smtClean="0"/>
              <a:t> </a:t>
            </a:r>
            <a:r>
              <a:rPr lang="es-ES" sz="2000" dirty="0" err="1" smtClean="0"/>
              <a:t>bias</a:t>
            </a:r>
            <a:r>
              <a:rPr lang="es-ES" sz="2000" dirty="0" smtClean="0"/>
              <a:t> </a:t>
            </a:r>
            <a:r>
              <a:rPr lang="es-ES" sz="2000" dirty="0" err="1" smtClean="0"/>
              <a:t>does</a:t>
            </a:r>
            <a:r>
              <a:rPr lang="es-ES" sz="2000" dirty="0" smtClean="0"/>
              <a:t> </a:t>
            </a:r>
            <a:r>
              <a:rPr lang="es-ES" sz="2000" dirty="0" err="1" smtClean="0"/>
              <a:t>not</a:t>
            </a:r>
            <a:r>
              <a:rPr lang="es-ES" sz="2000" dirty="0" smtClean="0"/>
              <a:t> </a:t>
            </a:r>
            <a:r>
              <a:rPr lang="es-ES" sz="2000" dirty="0" err="1" smtClean="0"/>
              <a:t>affect</a:t>
            </a:r>
            <a:r>
              <a:rPr lang="es-ES" sz="2000" dirty="0" smtClean="0"/>
              <a:t> individual </a:t>
            </a:r>
            <a:r>
              <a:rPr lang="es-ES" sz="2000" dirty="0" err="1" smtClean="0"/>
              <a:t>decisions</a:t>
            </a:r>
            <a:r>
              <a:rPr lang="es-ES" sz="2000" dirty="0" smtClean="0"/>
              <a:t> of </a:t>
            </a:r>
            <a:r>
              <a:rPr lang="es-ES" sz="2000" dirty="0" err="1" smtClean="0"/>
              <a:t>worker’s</a:t>
            </a:r>
            <a:r>
              <a:rPr lang="es-ES" sz="2000" dirty="0" smtClean="0"/>
              <a:t> </a:t>
            </a:r>
            <a:r>
              <a:rPr lang="es-ES" sz="2000" dirty="0" err="1" smtClean="0"/>
              <a:t>location</a:t>
            </a:r>
            <a:r>
              <a:rPr lang="es-ES" sz="2000" dirty="0" smtClean="0"/>
              <a:t>). </a:t>
            </a:r>
            <a:r>
              <a:rPr lang="es-ES" sz="2000" dirty="0" err="1" smtClean="0"/>
              <a:t>Models</a:t>
            </a:r>
            <a:r>
              <a:rPr lang="es-ES" sz="2000" dirty="0" smtClean="0"/>
              <a:t> are </a:t>
            </a:r>
            <a:r>
              <a:rPr lang="es-ES" sz="2000" dirty="0" err="1" smtClean="0"/>
              <a:t>estimated</a:t>
            </a:r>
            <a:r>
              <a:rPr lang="es-ES" sz="2000" dirty="0" smtClean="0"/>
              <a:t> </a:t>
            </a:r>
            <a:r>
              <a:rPr lang="es-ES" sz="2000" dirty="0" err="1" smtClean="0"/>
              <a:t>separately</a:t>
            </a:r>
            <a:r>
              <a:rPr lang="es-ES" sz="2000" dirty="0" smtClean="0"/>
              <a:t> </a:t>
            </a:r>
            <a:r>
              <a:rPr lang="es-ES" sz="2000" dirty="0" err="1" smtClean="0"/>
              <a:t>for</a:t>
            </a:r>
            <a:r>
              <a:rPr lang="es-ES" sz="2000" dirty="0" smtClean="0"/>
              <a:t> </a:t>
            </a:r>
            <a:r>
              <a:rPr lang="es-ES" sz="2000" dirty="0" err="1" smtClean="0"/>
              <a:t>each</a:t>
            </a:r>
            <a:r>
              <a:rPr lang="es-ES" sz="2000" dirty="0" smtClean="0"/>
              <a:t> </a:t>
            </a:r>
            <a:r>
              <a:rPr lang="es-ES" sz="2000" dirty="0" err="1" smtClean="0"/>
              <a:t>category</a:t>
            </a:r>
            <a:r>
              <a:rPr lang="es-ES" sz="2000" dirty="0" smtClean="0"/>
              <a:t>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err="1" smtClean="0"/>
              <a:t>Logit</a:t>
            </a:r>
            <a:r>
              <a:rPr lang="es-ES" sz="2000" dirty="0" smtClean="0"/>
              <a:t> has a </a:t>
            </a:r>
            <a:r>
              <a:rPr lang="es-ES" sz="2000" dirty="0" err="1" smtClean="0"/>
              <a:t>practical</a:t>
            </a:r>
            <a:r>
              <a:rPr lang="es-ES" sz="2000" dirty="0" smtClean="0"/>
              <a:t> </a:t>
            </a:r>
            <a:r>
              <a:rPr lang="es-ES" sz="2000" dirty="0" err="1" smtClean="0"/>
              <a:t>advantage</a:t>
            </a:r>
            <a:r>
              <a:rPr lang="es-ES" sz="2000" dirty="0" smtClean="0"/>
              <a:t> </a:t>
            </a:r>
            <a:r>
              <a:rPr lang="es-ES" sz="2000" dirty="0" err="1" smtClean="0"/>
              <a:t>over</a:t>
            </a:r>
            <a:r>
              <a:rPr lang="es-ES" sz="2000" dirty="0" smtClean="0"/>
              <a:t> </a:t>
            </a:r>
            <a:r>
              <a:rPr lang="es-ES" sz="2000" dirty="0" err="1" smtClean="0"/>
              <a:t>probit</a:t>
            </a:r>
            <a:r>
              <a:rPr lang="es-ES" sz="2000" dirty="0" smtClean="0"/>
              <a:t> </a:t>
            </a:r>
            <a:r>
              <a:rPr lang="es-ES" sz="2000" dirty="0" err="1" smtClean="0"/>
              <a:t>when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sum</a:t>
            </a:r>
            <a:r>
              <a:rPr lang="es-ES" sz="2000" dirty="0" smtClean="0"/>
              <a:t> of </a:t>
            </a:r>
            <a:r>
              <a:rPr lang="es-ES" sz="2000" dirty="0" err="1" smtClean="0"/>
              <a:t>predicted</a:t>
            </a:r>
            <a:r>
              <a:rPr lang="es-ES" sz="2000" dirty="0" smtClean="0"/>
              <a:t> </a:t>
            </a:r>
            <a:r>
              <a:rPr lang="es-ES" sz="2000" dirty="0" err="1" smtClean="0"/>
              <a:t>values</a:t>
            </a:r>
            <a:r>
              <a:rPr lang="es-ES" sz="2000" dirty="0" smtClean="0"/>
              <a:t> </a:t>
            </a:r>
            <a:r>
              <a:rPr lang="es-ES" sz="2000" dirty="0" err="1" smtClean="0"/>
              <a:t>equal</a:t>
            </a:r>
            <a:r>
              <a:rPr lang="es-ES" sz="2000" dirty="0" smtClean="0"/>
              <a:t> </a:t>
            </a:r>
            <a:r>
              <a:rPr lang="es-ES" sz="2000" dirty="0" err="1" smtClean="0"/>
              <a:t>to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sum</a:t>
            </a:r>
            <a:r>
              <a:rPr lang="es-ES" sz="2000" dirty="0" smtClean="0"/>
              <a:t> of </a:t>
            </a:r>
            <a:r>
              <a:rPr lang="es-ES" sz="2000" dirty="0" err="1" smtClean="0"/>
              <a:t>empirically</a:t>
            </a:r>
            <a:r>
              <a:rPr lang="es-ES" sz="2000" dirty="0" smtClean="0"/>
              <a:t> </a:t>
            </a:r>
            <a:r>
              <a:rPr lang="es-ES" sz="2000" dirty="0" err="1" smtClean="0"/>
              <a:t>observed</a:t>
            </a:r>
            <a:r>
              <a:rPr lang="es-ES" sz="2000" dirty="0" smtClean="0"/>
              <a:t> </a:t>
            </a:r>
            <a:r>
              <a:rPr lang="es-ES" sz="2000" dirty="0" err="1" smtClean="0"/>
              <a:t>values</a:t>
            </a:r>
            <a:r>
              <a:rPr lang="es-ES" sz="2000" dirty="0" smtClean="0"/>
              <a:t> (</a:t>
            </a:r>
            <a:r>
              <a:rPr lang="es-ES" sz="2000" dirty="0" err="1" smtClean="0"/>
              <a:t>Butcher</a:t>
            </a:r>
            <a:r>
              <a:rPr lang="es-ES" sz="2000" dirty="0" smtClean="0"/>
              <a:t> and </a:t>
            </a:r>
            <a:r>
              <a:rPr lang="es-ES" sz="2000" dirty="0" err="1" smtClean="0"/>
              <a:t>Dinardo</a:t>
            </a:r>
            <a:r>
              <a:rPr lang="es-ES" sz="2000" dirty="0" smtClean="0"/>
              <a:t>, 1998.)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85720" y="3709950"/>
            <a:ext cx="86439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es-ES" sz="2000" b="1" dirty="0" smtClean="0">
                <a:latin typeface="+mj-lt"/>
                <a:cs typeface="Courier New" pitchFamily="49" charset="0"/>
              </a:rPr>
              <a:t>ENEU: </a:t>
            </a:r>
            <a:r>
              <a:rPr lang="es-ES" sz="2000" dirty="0" smtClean="0">
                <a:latin typeface="+mj-lt"/>
                <a:cs typeface="Courier New" pitchFamily="49" charset="0"/>
              </a:rPr>
              <a:t>Encuesta Nacional de Empleo Urbano (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National</a:t>
            </a:r>
            <a:r>
              <a:rPr lang="es-ES" sz="2000" dirty="0" smtClean="0">
                <a:latin typeface="+mj-lt"/>
                <a:cs typeface="Courier New" pitchFamily="49" charset="0"/>
              </a:rPr>
              <a:t>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Survey</a:t>
            </a:r>
            <a:r>
              <a:rPr lang="es-ES" sz="2000" dirty="0" smtClean="0">
                <a:latin typeface="+mj-lt"/>
                <a:cs typeface="Courier New" pitchFamily="49" charset="0"/>
              </a:rPr>
              <a:t> of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Urban</a:t>
            </a:r>
            <a:r>
              <a:rPr lang="es-ES" sz="2000" dirty="0" smtClean="0">
                <a:latin typeface="+mj-lt"/>
                <a:cs typeface="Courier New" pitchFamily="49" charset="0"/>
              </a:rPr>
              <a:t>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Employment</a:t>
            </a:r>
            <a:r>
              <a:rPr lang="es-ES" sz="2000" dirty="0" smtClean="0">
                <a:latin typeface="+mj-lt"/>
                <a:cs typeface="Courier New" pitchFamily="49" charset="0"/>
              </a:rPr>
              <a:t>).</a:t>
            </a:r>
          </a:p>
          <a:p>
            <a:pPr marL="342900" indent="-342900" algn="ctr"/>
            <a:r>
              <a:rPr lang="es-ES" sz="2000" dirty="0" smtClean="0">
                <a:latin typeface="+mj-lt"/>
                <a:cs typeface="Courier New" pitchFamily="49" charset="0"/>
              </a:rPr>
              <a:t>Males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aging</a:t>
            </a:r>
            <a:r>
              <a:rPr lang="es-ES" sz="2000" dirty="0" smtClean="0">
                <a:latin typeface="+mj-lt"/>
                <a:cs typeface="Courier New" pitchFamily="49" charset="0"/>
              </a:rPr>
              <a:t>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from</a:t>
            </a:r>
            <a:r>
              <a:rPr lang="es-ES" sz="2000" dirty="0" smtClean="0">
                <a:latin typeface="+mj-lt"/>
                <a:cs typeface="Courier New" pitchFamily="49" charset="0"/>
              </a:rPr>
              <a:t> 16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to</a:t>
            </a:r>
            <a:r>
              <a:rPr lang="es-ES" sz="2000" dirty="0" smtClean="0">
                <a:latin typeface="+mj-lt"/>
                <a:cs typeface="Courier New" pitchFamily="49" charset="0"/>
              </a:rPr>
              <a:t> 65</a:t>
            </a:r>
          </a:p>
          <a:p>
            <a:pPr marL="342900" indent="-342900" algn="ctr"/>
            <a:r>
              <a:rPr lang="es-ES" sz="2000" dirty="0" err="1" smtClean="0">
                <a:latin typeface="+mj-lt"/>
                <a:cs typeface="Courier New" pitchFamily="49" charset="0"/>
              </a:rPr>
              <a:t>Occupations</a:t>
            </a:r>
            <a:r>
              <a:rPr lang="es-ES" sz="2000" dirty="0" smtClean="0">
                <a:latin typeface="+mj-lt"/>
                <a:cs typeface="Courier New" pitchFamily="49" charset="0"/>
              </a:rPr>
              <a:t> = (1 ,…, 4)</a:t>
            </a:r>
          </a:p>
          <a:p>
            <a:pPr marL="342900" indent="-342900" algn="ctr"/>
            <a:endParaRPr lang="es-ES" sz="2000" dirty="0" smtClean="0">
              <a:latin typeface="+mj-lt"/>
              <a:cs typeface="Courier New" pitchFamily="49" charset="0"/>
            </a:endParaRPr>
          </a:p>
          <a:p>
            <a:pPr marL="803275" indent="-803275" algn="ctr"/>
            <a:r>
              <a:rPr lang="es-ES" sz="2000" dirty="0" smtClean="0">
                <a:latin typeface="+mj-lt"/>
                <a:cs typeface="Courier New" pitchFamily="49" charset="0"/>
              </a:rPr>
              <a:t>1: Formal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self-employed</a:t>
            </a:r>
            <a:endParaRPr lang="es-ES" sz="2000" dirty="0" smtClean="0">
              <a:latin typeface="+mj-lt"/>
              <a:cs typeface="Courier New" pitchFamily="49" charset="0"/>
            </a:endParaRPr>
          </a:p>
          <a:p>
            <a:pPr marL="803275" indent="-803275" algn="ctr"/>
            <a:r>
              <a:rPr lang="es-ES" sz="2000" dirty="0" smtClean="0">
                <a:latin typeface="+mj-lt"/>
                <a:cs typeface="Courier New" pitchFamily="49" charset="0"/>
              </a:rPr>
              <a:t>2: Inf</a:t>
            </a:r>
            <a:r>
              <a:rPr lang="es-ES" sz="2000" dirty="0" smtClean="0">
                <a:cs typeface="Courier New" pitchFamily="49" charset="0"/>
              </a:rPr>
              <a:t>ormal </a:t>
            </a:r>
            <a:r>
              <a:rPr lang="es-ES" sz="2000" dirty="0" err="1" smtClean="0">
                <a:cs typeface="Courier New" pitchFamily="49" charset="0"/>
              </a:rPr>
              <a:t>self-employed</a:t>
            </a:r>
            <a:endParaRPr lang="es-ES" sz="2000" dirty="0" smtClean="0">
              <a:cs typeface="Courier New" pitchFamily="49" charset="0"/>
            </a:endParaRPr>
          </a:p>
          <a:p>
            <a:pPr marL="803275" indent="-803275" algn="ctr"/>
            <a:r>
              <a:rPr lang="es-ES" sz="2000" dirty="0" smtClean="0">
                <a:latin typeface="+mj-lt"/>
                <a:cs typeface="Courier New" pitchFamily="49" charset="0"/>
              </a:rPr>
              <a:t>3: Formal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wage-earners</a:t>
            </a:r>
            <a:endParaRPr lang="es-ES" sz="2000" dirty="0" smtClean="0">
              <a:latin typeface="+mj-lt"/>
              <a:cs typeface="Courier New" pitchFamily="49" charset="0"/>
            </a:endParaRPr>
          </a:p>
          <a:p>
            <a:pPr marL="803275" indent="-803275" algn="ctr"/>
            <a:r>
              <a:rPr lang="es-ES" sz="2000" dirty="0" smtClean="0">
                <a:latin typeface="+mj-lt"/>
                <a:cs typeface="Courier New" pitchFamily="49" charset="0"/>
              </a:rPr>
              <a:t>4: Informal </a:t>
            </a:r>
            <a:r>
              <a:rPr lang="es-ES" sz="2000" dirty="0" err="1" smtClean="0">
                <a:latin typeface="+mj-lt"/>
                <a:cs typeface="Courier New" pitchFamily="49" charset="0"/>
              </a:rPr>
              <a:t>wage-earners</a:t>
            </a:r>
            <a:endParaRPr lang="es-ES" sz="2000" dirty="0">
              <a:latin typeface="+mj-lt"/>
              <a:cs typeface="Courier New" pitchFamily="49" charset="0"/>
            </a:endParaRPr>
          </a:p>
        </p:txBody>
      </p:sp>
      <p:sp>
        <p:nvSpPr>
          <p:cNvPr id="6" name="5 Cerrar llave"/>
          <p:cNvSpPr/>
          <p:nvPr/>
        </p:nvSpPr>
        <p:spPr>
          <a:xfrm>
            <a:off x="6143604" y="5281586"/>
            <a:ext cx="214314" cy="5715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/>
          </a:p>
        </p:txBody>
      </p:sp>
      <p:sp>
        <p:nvSpPr>
          <p:cNvPr id="7" name="6 Cerrar llave"/>
          <p:cNvSpPr/>
          <p:nvPr/>
        </p:nvSpPr>
        <p:spPr>
          <a:xfrm>
            <a:off x="6143604" y="5924528"/>
            <a:ext cx="214314" cy="5715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/>
          </a:p>
        </p:txBody>
      </p:sp>
      <p:sp>
        <p:nvSpPr>
          <p:cNvPr id="9" name="8 CuadroTexto"/>
          <p:cNvSpPr txBox="1"/>
          <p:nvPr/>
        </p:nvSpPr>
        <p:spPr>
          <a:xfrm>
            <a:off x="6500794" y="5353024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Model</a:t>
            </a:r>
            <a:r>
              <a:rPr lang="es-ES" b="1" dirty="0" smtClean="0"/>
              <a:t> 1 </a:t>
            </a:r>
            <a:r>
              <a:rPr lang="es-ES" b="1" dirty="0" err="1" smtClean="0"/>
              <a:t>pooled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6500794" y="5983824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Model</a:t>
            </a:r>
            <a:r>
              <a:rPr lang="es-ES" b="1" dirty="0" smtClean="0"/>
              <a:t> 2 </a:t>
            </a:r>
            <a:r>
              <a:rPr lang="es-ES" b="1" dirty="0" err="1" smtClean="0"/>
              <a:t>pooled</a:t>
            </a:r>
            <a:endParaRPr lang="es-ES" b="1" dirty="0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/>
        </p:nvGraphicFramePr>
        <p:xfrm>
          <a:off x="428596" y="5480067"/>
          <a:ext cx="2363551" cy="663577"/>
        </p:xfrm>
        <a:graphic>
          <a:graphicData uri="http://schemas.openxmlformats.org/presentationml/2006/ole">
            <p:oleObj spid="_x0000_s69633" name="Ecuación" r:id="rId3" imgW="16129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14348" y="984861"/>
            <a:ext cx="83582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 smtClean="0"/>
              <a:t>Compute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earnings</a:t>
            </a:r>
            <a:r>
              <a:rPr lang="es-ES" dirty="0" smtClean="0"/>
              <a:t> </a:t>
            </a:r>
            <a:r>
              <a:rPr lang="es-ES" dirty="0" err="1" smtClean="0"/>
              <a:t>distribution</a:t>
            </a:r>
            <a:r>
              <a:rPr lang="es-ES" dirty="0" smtClean="0"/>
              <a:t>  </a:t>
            </a:r>
            <a:r>
              <a:rPr lang="es-ES" dirty="0" err="1" smtClean="0"/>
              <a:t>using</a:t>
            </a:r>
            <a:r>
              <a:rPr lang="es-ES" dirty="0" smtClean="0"/>
              <a:t> DFL </a:t>
            </a:r>
            <a:r>
              <a:rPr lang="es-ES" dirty="0" err="1" smtClean="0"/>
              <a:t>command</a:t>
            </a:r>
            <a:r>
              <a:rPr lang="es-ES" dirty="0" smtClean="0"/>
              <a:t>.</a:t>
            </a:r>
          </a:p>
          <a:p>
            <a:pPr marL="342900" indent="-342900">
              <a:buAutoNum type="arabicPeriod"/>
            </a:pPr>
            <a:endParaRPr lang="es-ES" dirty="0" smtClean="0"/>
          </a:p>
          <a:p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dfl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depvar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indepvars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exp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] [in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] ,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outcome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) [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nbins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) w(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bandwidth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adaptive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gauss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quietly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probit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default]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graph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cfactual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s-ES" sz="16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graph_combine</a:t>
            </a:r>
            <a:r>
              <a:rPr lang="es-ES" sz="1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axis_selection_options</a:t>
            </a:r>
            <a:r>
              <a:rPr lang="es-ES" sz="1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axis_scale_options</a:t>
            </a:r>
            <a:r>
              <a:rPr lang="es-ES" sz="16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title_options</a:t>
            </a:r>
            <a:endParaRPr lang="es-ES" sz="160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s-E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dfl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informal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esc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eda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eda2 jefe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dmiembros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dwmenor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drama1 drama3 /// drama4 dregion1 dregion2 dregion3 dregion4 dregion6 ///</a:t>
            </a:r>
          </a:p>
          <a:p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sex==1 &amp;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logitp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&gt;=1 &amp;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logitp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&lt;=2,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outcome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logwm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nbins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(50) ///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adaptive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 gauss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graph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</a:rPr>
              <a:t>cfactual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s-E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3971702"/>
            <a:ext cx="8358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ES" dirty="0" smtClean="0"/>
              <a:t>2. Compute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earnings</a:t>
            </a:r>
            <a:r>
              <a:rPr lang="es-ES" dirty="0" smtClean="0"/>
              <a:t> </a:t>
            </a:r>
            <a:r>
              <a:rPr lang="es-ES" dirty="0" err="1" smtClean="0"/>
              <a:t>distribution</a:t>
            </a:r>
            <a:r>
              <a:rPr lang="es-ES" dirty="0" smtClean="0"/>
              <a:t> 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do-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s-ES" dirty="0" smtClean="0"/>
              <a:t>.</a:t>
            </a:r>
          </a:p>
          <a:p>
            <a:endParaRPr lang="es-E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pscore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informalb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esc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eda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eda2 jefe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dmiembros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dwmenor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drama1 drama3 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drama4 ///</a:t>
            </a:r>
          </a:p>
          <a:p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dregion1 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dregion2 dregion3 dregion4 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dregion6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sex==1 &amp;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logitp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&gt;=1 &amp;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logitp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&lt;=2, 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///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pscore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mypscore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level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(0.001)</a:t>
            </a:r>
          </a:p>
          <a:p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akdensity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logwm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sex==1 &amp;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logitp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==4 [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aw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mypscore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],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gau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s(i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) ///</a:t>
            </a:r>
          </a:p>
          <a:p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gen(hai92c dhai92c)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lab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dhai92c 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“Informal </a:t>
            </a:r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wage-earner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es-ES" sz="13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ES" sz="1300" dirty="0" err="1" smtClean="0">
                <a:latin typeface="Courier New" pitchFamily="49" charset="0"/>
                <a:cs typeface="Courier New" pitchFamily="49" charset="0"/>
              </a:rPr>
              <a:t>replace</a:t>
            </a:r>
            <a:r>
              <a:rPr lang="es-ES" sz="1300" dirty="0" smtClean="0">
                <a:latin typeface="Courier New" pitchFamily="49" charset="0"/>
                <a:cs typeface="Courier New" pitchFamily="49" charset="0"/>
              </a:rPr>
              <a:t> dhai92c = dhai92c*.24</a:t>
            </a:r>
          </a:p>
          <a:p>
            <a:endParaRPr lang="es-E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ES" sz="1600" dirty="0" err="1" smtClean="0">
                <a:latin typeface="Courier New" pitchFamily="49" charset="0"/>
                <a:cs typeface="Courier New" pitchFamily="49" charset="0"/>
                <a:hlinkClick r:id="rId2" action="ppaction://hlinkfile"/>
              </a:rPr>
              <a:t>Example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  <a:hlinkClick r:id="rId2" action="ppaction://hlinkfile"/>
              </a:rPr>
              <a:t> 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  <a:hlinkClick r:id="rId2" action="ppaction://hlinkfile"/>
              </a:rPr>
              <a:t>with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  <a:hlinkClick r:id="rId2" action="ppaction://hlinkfile"/>
              </a:rPr>
              <a:t> </a:t>
            </a:r>
            <a:r>
              <a:rPr lang="es-ES" sz="1600" dirty="0" smtClean="0">
                <a:latin typeface="Courier New" pitchFamily="49" charset="0"/>
                <a:cs typeface="Courier New" pitchFamily="49" charset="0"/>
                <a:hlinkClick r:id="rId2" action="ppaction://hlinkfile"/>
              </a:rPr>
              <a:t>my do-</a:t>
            </a:r>
            <a:r>
              <a:rPr lang="es-ES" sz="1600" dirty="0" err="1" smtClean="0">
                <a:latin typeface="Courier New" pitchFamily="49" charset="0"/>
                <a:cs typeface="Courier New" pitchFamily="49" charset="0"/>
                <a:hlinkClick r:id="rId2" action="ppaction://hlinkfile"/>
              </a:rPr>
              <a:t>file</a:t>
            </a:r>
            <a:endParaRPr lang="es-E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857224" y="357166"/>
            <a:ext cx="8887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 err="1" smtClean="0"/>
              <a:t>Syntax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87876"/>
            <a:ext cx="6591914" cy="508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"/>
          <p:cNvSpPr/>
          <p:nvPr/>
        </p:nvSpPr>
        <p:spPr>
          <a:xfrm>
            <a:off x="4096230" y="5572140"/>
            <a:ext cx="104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Figure 1.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5643570" y="59272"/>
            <a:ext cx="15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DFL </a:t>
            </a:r>
            <a:r>
              <a:rPr lang="es-ES" dirty="0" err="1" smtClean="0"/>
              <a:t>command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1761660" y="71414"/>
            <a:ext cx="174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 </a:t>
            </a:r>
            <a:r>
              <a:rPr lang="es-ES" dirty="0" err="1" smtClean="0"/>
              <a:t>file</a:t>
            </a:r>
            <a:r>
              <a:rPr lang="es-ES" dirty="0" smtClean="0"/>
              <a:t> </a:t>
            </a:r>
            <a:r>
              <a:rPr lang="es-ES" dirty="0" err="1" smtClean="0"/>
              <a:t>reescaled</a:t>
            </a:r>
            <a:endParaRPr lang="es-E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t="4920"/>
          <a:stretch>
            <a:fillRect/>
          </a:stretch>
        </p:blipFill>
        <p:spPr bwMode="auto">
          <a:xfrm>
            <a:off x="642910" y="428604"/>
            <a:ext cx="3765030" cy="276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135605"/>
            <a:ext cx="3714776" cy="28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071810"/>
            <a:ext cx="3786214" cy="292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/>
          <a:srcRect t="3396"/>
          <a:stretch>
            <a:fillRect/>
          </a:stretch>
        </p:blipFill>
        <p:spPr bwMode="auto">
          <a:xfrm>
            <a:off x="4786313" y="428604"/>
            <a:ext cx="373921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CuadroTexto"/>
          <p:cNvSpPr txBox="1"/>
          <p:nvPr/>
        </p:nvSpPr>
        <p:spPr>
          <a:xfrm>
            <a:off x="1500166" y="6131502"/>
            <a:ext cx="6411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Figure 2. </a:t>
            </a:r>
            <a:r>
              <a:rPr lang="es-ES" dirty="0" err="1" smtClean="0"/>
              <a:t>Wage</a:t>
            </a:r>
            <a:r>
              <a:rPr lang="es-ES" dirty="0" smtClean="0"/>
              <a:t>-</a:t>
            </a:r>
            <a:r>
              <a:rPr lang="es-ES" dirty="0" err="1" smtClean="0"/>
              <a:t>earners</a:t>
            </a:r>
            <a:r>
              <a:rPr lang="es-ES" dirty="0" smtClean="0"/>
              <a:t> in </a:t>
            </a:r>
            <a:r>
              <a:rPr lang="es-ES" dirty="0" err="1" smtClean="0"/>
              <a:t>Mexico</a:t>
            </a:r>
            <a:r>
              <a:rPr lang="es-ES" dirty="0" smtClean="0"/>
              <a:t> </a:t>
            </a:r>
            <a:r>
              <a:rPr lang="es-ES" dirty="0" err="1" smtClean="0"/>
              <a:t>working</a:t>
            </a:r>
            <a:r>
              <a:rPr lang="es-ES" dirty="0" smtClean="0"/>
              <a:t> in a formal </a:t>
            </a:r>
            <a:r>
              <a:rPr lang="es-ES" dirty="0" err="1" smtClean="0"/>
              <a:t>world</a:t>
            </a:r>
            <a:r>
              <a:rPr lang="es-ES" dirty="0" smtClean="0"/>
              <a:t>, 1992.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1301</Words>
  <Application>Microsoft Office PowerPoint</Application>
  <PresentationFormat>Presentación en pantalla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8" baseType="lpstr">
      <vt:lpstr>Tema de Office</vt:lpstr>
      <vt:lpstr>Ecuación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CIAD 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Huesca</dc:creator>
  <cp:lastModifiedBy>Luis Huesca</cp:lastModifiedBy>
  <cp:revision>54</cp:revision>
  <dcterms:created xsi:type="dcterms:W3CDTF">2009-04-18T05:55:59Z</dcterms:created>
  <dcterms:modified xsi:type="dcterms:W3CDTF">2009-05-01T02:33:51Z</dcterms:modified>
</cp:coreProperties>
</file>