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4" r:id="rId3"/>
    <p:sldId id="282" r:id="rId4"/>
    <p:sldId id="283" r:id="rId5"/>
    <p:sldId id="279" r:id="rId6"/>
    <p:sldId id="257" r:id="rId7"/>
    <p:sldId id="286" r:id="rId8"/>
    <p:sldId id="259" r:id="rId9"/>
    <p:sldId id="258" r:id="rId10"/>
    <p:sldId id="262" r:id="rId11"/>
    <p:sldId id="261" r:id="rId12"/>
    <p:sldId id="260" r:id="rId13"/>
    <p:sldId id="263" r:id="rId14"/>
    <p:sldId id="264" r:id="rId15"/>
    <p:sldId id="269" r:id="rId16"/>
    <p:sldId id="265" r:id="rId17"/>
    <p:sldId id="266" r:id="rId18"/>
    <p:sldId id="267" r:id="rId19"/>
    <p:sldId id="268" r:id="rId20"/>
    <p:sldId id="285" r:id="rId21"/>
    <p:sldId id="272" r:id="rId22"/>
    <p:sldId id="274" r:id="rId23"/>
    <p:sldId id="270" r:id="rId24"/>
    <p:sldId id="277" r:id="rId25"/>
    <p:sldId id="280" r:id="rId26"/>
    <p:sldId id="281" r:id="rId27"/>
    <p:sldId id="273" r:id="rId28"/>
    <p:sldId id="278" r:id="rId29"/>
    <p:sldId id="275" r:id="rId30"/>
    <p:sldId id="288" r:id="rId31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21" d="100"/>
          <a:sy n="121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7FF6C05-086F-4066-9F28-FA0512F73340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341E25A-0F01-40A7-9FC1-C97760908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51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1E25A-0F01-40A7-9FC1-C97760908E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37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1E25A-0F01-40A7-9FC1-C97760908E6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4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BF-5DBF-4C7E-BDE7-E0AB222B0F51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883-6699-4B5C-979E-EFCFA6B71121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90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72A7-AE4B-4FEC-BA17-2C7E225D9D95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08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EB14-70B0-4A12-B1F9-E503B7FC0DB6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84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5FEE-FC46-45E6-9CC6-8E68FDD6E793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86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914-93A2-4D38-BFA1-DD0C9DB8906A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39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4FEF-4B5F-4F12-9D18-5BCE7B1FDF88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53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64C-A80E-458D-A85B-0146156D4D59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0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AC5-DAE0-4BBF-B03C-7C12FFC5CD86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21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B5F4-09B1-4E32-B5E3-8677F53AAAF9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525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BFF4-297F-477F-AD34-96E25DAE0605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80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C8E7-5084-4515-B0F5-7DD8C669ACAF}" type="datetime1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E7F5D-3C8F-4B1B-9F9D-4C7973886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20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 smtClean="0"/>
              <a:t>Stata</a:t>
            </a:r>
            <a:r>
              <a:rPr kumimoji="1" lang="ja-JP" altLang="en-US" sz="4800" dirty="0" smtClean="0"/>
              <a:t>による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kumimoji="1" lang="ja-JP" altLang="en-US" sz="4800" dirty="0" smtClean="0"/>
              <a:t>トリートメント効果の推定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484907"/>
            <a:ext cx="9144000" cy="1655762"/>
          </a:xfrm>
        </p:spPr>
        <p:txBody>
          <a:bodyPr/>
          <a:lstStyle/>
          <a:p>
            <a:r>
              <a:rPr kumimoji="1" lang="en-US" altLang="ja-JP" dirty="0" smtClean="0"/>
              <a:t>2017 Japanese Stata Users Group Meeting</a:t>
            </a:r>
          </a:p>
          <a:p>
            <a:r>
              <a:rPr lang="en-US" altLang="ja-JP" dirty="0" smtClean="0"/>
              <a:t>2017</a:t>
            </a:r>
            <a:r>
              <a:rPr lang="ja-JP" altLang="en-US" dirty="0" smtClean="0"/>
              <a:t>年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日（土）＠京都リサーチパーク</a:t>
            </a:r>
            <a:endParaRPr lang="en-US" altLang="ja-JP" dirty="0" smtClean="0"/>
          </a:p>
          <a:p>
            <a:r>
              <a:rPr kumimoji="1" lang="ja-JP" altLang="en-US" dirty="0" smtClean="0"/>
              <a:t>水落 正明（南山大学）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02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RA</a:t>
            </a:r>
            <a:r>
              <a:rPr kumimoji="1" lang="ja-JP" altLang="en-US" dirty="0" smtClean="0"/>
              <a:t>と同じようなことをしてみる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417194" cy="4351338"/>
          </a:xfrm>
        </p:spPr>
        <p:txBody>
          <a:bodyPr/>
          <a:lstStyle/>
          <a:p>
            <a:r>
              <a:rPr lang="ja-JP" altLang="en-US" dirty="0" smtClean="0"/>
              <a:t>割当ごとの予測値の平均値を引き算する。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23391"/>
          <a:stretch/>
        </p:blipFill>
        <p:spPr>
          <a:xfrm>
            <a:off x="6096000" y="1825625"/>
            <a:ext cx="5658853" cy="3031490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9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IPW</a:t>
            </a:r>
            <a:r>
              <a:rPr kumimoji="1" lang="ja-JP" altLang="en-US" dirty="0" smtClean="0"/>
              <a:t>による推定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6068" y="1825625"/>
            <a:ext cx="3887806" cy="4351338"/>
          </a:xfrm>
        </p:spPr>
        <p:txBody>
          <a:bodyPr/>
          <a:lstStyle/>
          <a:p>
            <a:r>
              <a:rPr lang="ja-JP" altLang="en-US" dirty="0"/>
              <a:t>割当式を推定する。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傾向</a:t>
            </a:r>
            <a:r>
              <a:rPr lang="ja-JP" altLang="en-US" dirty="0" smtClean="0"/>
              <a:t>スコア（予測確率）から</a:t>
            </a:r>
            <a:r>
              <a:rPr lang="ja-JP" altLang="en-US" dirty="0"/>
              <a:t>逆確率を計算する。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逆確率で重み付けした観察値の平均値の差を計算する</a:t>
            </a:r>
            <a:r>
              <a:rPr lang="ja-JP" altLang="en-US" dirty="0" smtClean="0"/>
              <a:t>。</a:t>
            </a:r>
            <a:endParaRPr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4248"/>
          <a:stretch/>
        </p:blipFill>
        <p:spPr>
          <a:xfrm>
            <a:off x="4689155" y="1825625"/>
            <a:ext cx="7072918" cy="4276091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06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IPW</a:t>
            </a:r>
            <a:r>
              <a:rPr kumimoji="1" lang="ja-JP" altLang="en-US" dirty="0" smtClean="0"/>
              <a:t>と同じようなことをしてみる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傾向スコアの計算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/>
              <a:t>mlogit</a:t>
            </a:r>
            <a:r>
              <a:rPr lang="en-US" altLang="ja-JP" dirty="0"/>
              <a:t> </a:t>
            </a:r>
            <a:r>
              <a:rPr lang="en-US" altLang="ja-JP" dirty="0" err="1"/>
              <a:t>smk</a:t>
            </a:r>
            <a:r>
              <a:rPr lang="en-US" altLang="ja-JP" dirty="0"/>
              <a:t> age </a:t>
            </a:r>
            <a:r>
              <a:rPr lang="en-US" altLang="ja-JP" dirty="0" err="1"/>
              <a:t>univ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 smtClean="0"/>
              <a:t>forval</a:t>
            </a:r>
            <a:r>
              <a:rPr lang="en-US" altLang="ja-JP" dirty="0" smtClean="0"/>
              <a:t> </a:t>
            </a:r>
            <a:r>
              <a:rPr lang="en-US" altLang="ja-JP" dirty="0" err="1"/>
              <a:t>i</a:t>
            </a:r>
            <a:r>
              <a:rPr lang="en-US" altLang="ja-JP" dirty="0"/>
              <a:t>=1/3{</a:t>
            </a:r>
          </a:p>
          <a:p>
            <a:pPr marL="0" indent="0">
              <a:buNone/>
            </a:pPr>
            <a:r>
              <a:rPr lang="en-US" altLang="ja-JP" dirty="0"/>
              <a:t>predict </a:t>
            </a:r>
            <a:r>
              <a:rPr lang="en-US" altLang="ja-JP" dirty="0" err="1"/>
              <a:t>e`i</a:t>
            </a:r>
            <a:r>
              <a:rPr lang="en-US" altLang="ja-JP" dirty="0"/>
              <a:t>', o(`</a:t>
            </a:r>
            <a:r>
              <a:rPr lang="en-US" altLang="ja-JP" dirty="0" err="1"/>
              <a:t>i</a:t>
            </a:r>
            <a:r>
              <a:rPr lang="en-US" altLang="ja-JP" dirty="0"/>
              <a:t>')</a:t>
            </a:r>
          </a:p>
          <a:p>
            <a:pPr marL="0" indent="0">
              <a:buNone/>
            </a:pPr>
            <a:r>
              <a:rPr lang="en-US" altLang="ja-JP" dirty="0" smtClean="0"/>
              <a:t>}</a:t>
            </a:r>
          </a:p>
          <a:p>
            <a:r>
              <a:rPr lang="ja-JP" altLang="en-US" dirty="0" smtClean="0"/>
              <a:t>割当ごとに逆確率を計算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gen </a:t>
            </a:r>
            <a:r>
              <a:rPr lang="en-US" altLang="ja-JP" dirty="0" err="1"/>
              <a:t>ip</a:t>
            </a:r>
            <a:r>
              <a:rPr lang="en-US" altLang="ja-JP" dirty="0"/>
              <a:t>=1/e1 if </a:t>
            </a:r>
            <a:r>
              <a:rPr lang="en-US" altLang="ja-JP" dirty="0" err="1"/>
              <a:t>smk</a:t>
            </a:r>
            <a:r>
              <a:rPr lang="en-US" altLang="ja-JP" dirty="0"/>
              <a:t>==1</a:t>
            </a:r>
          </a:p>
          <a:p>
            <a:pPr marL="0" indent="0">
              <a:buNone/>
            </a:pPr>
            <a:r>
              <a:rPr lang="en-US" altLang="ja-JP" dirty="0"/>
              <a:t>replace </a:t>
            </a:r>
            <a:r>
              <a:rPr lang="en-US" altLang="ja-JP" dirty="0" err="1"/>
              <a:t>ip</a:t>
            </a:r>
            <a:r>
              <a:rPr lang="en-US" altLang="ja-JP" dirty="0"/>
              <a:t>=1/e2 if </a:t>
            </a:r>
            <a:r>
              <a:rPr lang="en-US" altLang="ja-JP" dirty="0" err="1"/>
              <a:t>smk</a:t>
            </a:r>
            <a:r>
              <a:rPr lang="en-US" altLang="ja-JP" dirty="0"/>
              <a:t>==2</a:t>
            </a:r>
          </a:p>
          <a:p>
            <a:pPr marL="0" indent="0">
              <a:buNone/>
            </a:pPr>
            <a:r>
              <a:rPr lang="en-US" altLang="ja-JP" dirty="0"/>
              <a:t>replace </a:t>
            </a:r>
            <a:r>
              <a:rPr lang="en-US" altLang="ja-JP" dirty="0" err="1"/>
              <a:t>ip</a:t>
            </a:r>
            <a:r>
              <a:rPr lang="en-US" altLang="ja-JP" dirty="0"/>
              <a:t>=1/e3 if </a:t>
            </a:r>
            <a:r>
              <a:rPr lang="en-US" altLang="ja-JP" dirty="0" err="1"/>
              <a:t>smk</a:t>
            </a:r>
            <a:r>
              <a:rPr lang="en-US" altLang="ja-JP" dirty="0"/>
              <a:t>==3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7528" y="1735456"/>
            <a:ext cx="5116272" cy="3745999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8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IPW</a:t>
            </a:r>
            <a:r>
              <a:rPr kumimoji="1" lang="ja-JP" altLang="en-US" dirty="0" smtClean="0"/>
              <a:t>と同じようなことをしてみる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205438" cy="4351338"/>
          </a:xfrm>
        </p:spPr>
        <p:txBody>
          <a:bodyPr/>
          <a:lstStyle/>
          <a:p>
            <a:r>
              <a:rPr kumimoji="1" lang="ja-JP" altLang="en-US" dirty="0" smtClean="0"/>
              <a:t>割当ごとの重み付き平均値の差を計算する。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24185"/>
          <a:stretch/>
        </p:blipFill>
        <p:spPr>
          <a:xfrm>
            <a:off x="5603553" y="1825625"/>
            <a:ext cx="5600253" cy="4098291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18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IPWRA</a:t>
            </a:r>
            <a:r>
              <a:rPr kumimoji="1" lang="ja-JP" altLang="en-US" dirty="0" smtClean="0"/>
              <a:t>による推定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016" y="1825625"/>
            <a:ext cx="4496648" cy="4351338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割当式を推定し、逆確率を計算する。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割当</a:t>
            </a:r>
            <a:r>
              <a:rPr lang="ja-JP" altLang="en-US" dirty="0"/>
              <a:t>ごと</a:t>
            </a:r>
            <a:r>
              <a:rPr lang="ja-JP" altLang="en-US" dirty="0" smtClean="0"/>
              <a:t>に、結果式の逆確率</a:t>
            </a:r>
            <a:r>
              <a:rPr lang="ja-JP" altLang="en-US" dirty="0"/>
              <a:t>による重み付き回帰をする。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割当ごとに潜在的結果を計算する。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割当ごとの潜在的結果の平均値の差を計算する。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4638"/>
          <a:stretch/>
        </p:blipFill>
        <p:spPr>
          <a:xfrm>
            <a:off x="5035664" y="1825625"/>
            <a:ext cx="7044041" cy="4276091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8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IPWRA</a:t>
            </a:r>
            <a:r>
              <a:rPr kumimoji="1" lang="ja-JP" altLang="en-US" dirty="0" smtClean="0"/>
              <a:t>と同じようなことをしてみる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割当ごと</a:t>
            </a:r>
            <a:r>
              <a:rPr lang="ja-JP" altLang="en-US" dirty="0" smtClean="0"/>
              <a:t>に、結果式の逆確率</a:t>
            </a:r>
            <a:r>
              <a:rPr lang="ja-JP" altLang="en-US" dirty="0"/>
              <a:t>による重み付き回帰</a:t>
            </a:r>
            <a:r>
              <a:rPr lang="ja-JP" altLang="en-US" dirty="0" smtClean="0"/>
              <a:t>をして、予測値を計算する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 smtClean="0"/>
              <a:t>forval</a:t>
            </a:r>
            <a:r>
              <a:rPr lang="en-US" altLang="ja-JP" dirty="0" smtClean="0"/>
              <a:t> </a:t>
            </a:r>
            <a:r>
              <a:rPr lang="en-US" altLang="ja-JP" dirty="0" err="1"/>
              <a:t>i</a:t>
            </a:r>
            <a:r>
              <a:rPr lang="en-US" altLang="ja-JP" dirty="0"/>
              <a:t>=1/3{</a:t>
            </a:r>
          </a:p>
          <a:p>
            <a:pPr marL="0" indent="0">
              <a:buNone/>
            </a:pPr>
            <a:r>
              <a:rPr lang="en-US" altLang="ja-JP" dirty="0" err="1"/>
              <a:t>reg</a:t>
            </a:r>
            <a:r>
              <a:rPr lang="en-US" altLang="ja-JP" dirty="0"/>
              <a:t> </a:t>
            </a:r>
            <a:r>
              <a:rPr lang="en-US" altLang="ja-JP" dirty="0" err="1"/>
              <a:t>cesd</a:t>
            </a:r>
            <a:r>
              <a:rPr lang="en-US" altLang="ja-JP" dirty="0"/>
              <a:t> age if </a:t>
            </a:r>
            <a:r>
              <a:rPr lang="en-US" altLang="ja-JP" dirty="0" err="1"/>
              <a:t>smk</a:t>
            </a:r>
            <a:r>
              <a:rPr lang="en-US" altLang="ja-JP" dirty="0"/>
              <a:t>==`</a:t>
            </a:r>
            <a:r>
              <a:rPr lang="en-US" altLang="ja-JP" dirty="0" err="1"/>
              <a:t>i</a:t>
            </a:r>
            <a:r>
              <a:rPr lang="en-US" altLang="ja-JP" dirty="0"/>
              <a:t>' [</a:t>
            </a:r>
            <a:r>
              <a:rPr lang="en-US" altLang="ja-JP" dirty="0" err="1"/>
              <a:t>pweight</a:t>
            </a:r>
            <a:r>
              <a:rPr lang="en-US" altLang="ja-JP" dirty="0"/>
              <a:t>=</a:t>
            </a:r>
            <a:r>
              <a:rPr lang="en-US" altLang="ja-JP" dirty="0" err="1"/>
              <a:t>ip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lang="en-US" altLang="ja-JP" dirty="0"/>
              <a:t>predict </a:t>
            </a:r>
            <a:r>
              <a:rPr lang="en-US" altLang="ja-JP" dirty="0" err="1"/>
              <a:t>cesd`i'a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}</a:t>
            </a:r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IPWRA</a:t>
            </a:r>
            <a:r>
              <a:rPr kumimoji="1" lang="ja-JP" altLang="en-US" dirty="0" smtClean="0"/>
              <a:t>と同じようなことをしてみる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407568" cy="4351338"/>
          </a:xfrm>
        </p:spPr>
        <p:txBody>
          <a:bodyPr/>
          <a:lstStyle/>
          <a:p>
            <a:r>
              <a:rPr lang="ja-JP" altLang="en-US" dirty="0"/>
              <a:t>割当ごとの潜在的結果の平均値の差を計算する。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24185"/>
          <a:stretch/>
        </p:blipFill>
        <p:spPr>
          <a:xfrm>
            <a:off x="5401423" y="2052921"/>
            <a:ext cx="5600253" cy="3031490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4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AIPW</a:t>
            </a:r>
            <a:r>
              <a:rPr kumimoji="1" lang="ja-JP" altLang="en-US" dirty="0" smtClean="0"/>
              <a:t>による推定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5642" y="1825625"/>
            <a:ext cx="4263992" cy="4351338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割当式を推定し、逆確率を計算する。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割当ごと</a:t>
            </a:r>
            <a:r>
              <a:rPr lang="ja-JP" altLang="en-US" dirty="0" smtClean="0"/>
              <a:t>に結果式を推定し、潜在的</a:t>
            </a:r>
            <a:r>
              <a:rPr lang="ja-JP" altLang="en-US" dirty="0"/>
              <a:t>結果を計算する。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割当ごとの潜在的</a:t>
            </a:r>
            <a:r>
              <a:rPr lang="ja-JP" altLang="en-US" dirty="0" smtClean="0"/>
              <a:t>結果について、逆確率による重み付き平均値を計算し、その差をとる。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4248"/>
          <a:stretch/>
        </p:blipFill>
        <p:spPr>
          <a:xfrm>
            <a:off x="4958662" y="1690688"/>
            <a:ext cx="7072918" cy="4276091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54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AIPW</a:t>
            </a:r>
            <a:r>
              <a:rPr kumimoji="1" lang="ja-JP" altLang="en-US" dirty="0" smtClean="0"/>
              <a:t>と同じようなことをしてみる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243939" cy="4351338"/>
          </a:xfrm>
        </p:spPr>
        <p:txBody>
          <a:bodyPr/>
          <a:lstStyle/>
          <a:p>
            <a:r>
              <a:rPr lang="ja-JP" altLang="en-US" dirty="0"/>
              <a:t>割当ごとの潜在的結果の重み付き平均値の差を計算する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一致しない・・・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24185"/>
          <a:stretch/>
        </p:blipFill>
        <p:spPr>
          <a:xfrm>
            <a:off x="5497677" y="2043296"/>
            <a:ext cx="5600252" cy="3031490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0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AIPW</a:t>
            </a:r>
            <a:r>
              <a:rPr kumimoji="1" lang="ja-JP" altLang="en-US" dirty="0" smtClean="0"/>
              <a:t>と同じようなことをしてみる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定義式に基づいて潜在的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結果を計算し、その平均値の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差を計算する。（式の詳細は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岩崎</a:t>
            </a:r>
            <a:r>
              <a:rPr lang="ja-JP" altLang="en-US" dirty="0"/>
              <a:t>（</a:t>
            </a:r>
            <a:r>
              <a:rPr lang="en-US" altLang="ja-JP" dirty="0"/>
              <a:t>2015</a:t>
            </a:r>
            <a:r>
              <a:rPr lang="ja-JP" altLang="en-US" dirty="0" smtClean="0"/>
              <a:t>）参照）</a:t>
            </a:r>
            <a:endParaRPr lang="ja-JP" altLang="en-US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 smtClean="0"/>
              <a:t>forval</a:t>
            </a:r>
            <a:r>
              <a:rPr lang="en-US" altLang="ja-JP" dirty="0" smtClean="0"/>
              <a:t> </a:t>
            </a:r>
            <a:r>
              <a:rPr lang="en-US" altLang="ja-JP" dirty="0" err="1"/>
              <a:t>i</a:t>
            </a:r>
            <a:r>
              <a:rPr lang="en-US" altLang="ja-JP" dirty="0"/>
              <a:t>=1/3 {</a:t>
            </a:r>
          </a:p>
          <a:p>
            <a:pPr marL="0" indent="0">
              <a:buNone/>
            </a:pPr>
            <a:r>
              <a:rPr lang="en-US" altLang="ja-JP" dirty="0"/>
              <a:t>gen </a:t>
            </a:r>
            <a:r>
              <a:rPr lang="en-US" altLang="ja-JP" dirty="0" err="1"/>
              <a:t>pom`i</a:t>
            </a:r>
            <a:r>
              <a:rPr lang="en-US" altLang="ja-JP" dirty="0"/>
              <a:t>'=1*</a:t>
            </a:r>
            <a:r>
              <a:rPr lang="en-US" altLang="ja-JP" dirty="0" err="1"/>
              <a:t>cesd</a:t>
            </a:r>
            <a:r>
              <a:rPr lang="en-US" altLang="ja-JP" dirty="0"/>
              <a:t>/</a:t>
            </a:r>
            <a:r>
              <a:rPr lang="en-US" altLang="ja-JP" dirty="0" err="1"/>
              <a:t>e`i</a:t>
            </a:r>
            <a:r>
              <a:rPr lang="en-US" altLang="ja-JP" dirty="0"/>
              <a:t>'-(1-e`i')/</a:t>
            </a:r>
            <a:r>
              <a:rPr lang="en-US" altLang="ja-JP" dirty="0" err="1"/>
              <a:t>e`i</a:t>
            </a:r>
            <a:r>
              <a:rPr lang="en-US" altLang="ja-JP" dirty="0"/>
              <a:t>'*</a:t>
            </a:r>
            <a:r>
              <a:rPr lang="en-US" altLang="ja-JP" dirty="0" err="1"/>
              <a:t>cesd`i</a:t>
            </a:r>
            <a:r>
              <a:rPr lang="en-US" altLang="ja-JP" dirty="0"/>
              <a:t>' if </a:t>
            </a:r>
            <a:r>
              <a:rPr lang="en-US" altLang="ja-JP" dirty="0" err="1"/>
              <a:t>smk</a:t>
            </a:r>
            <a:r>
              <a:rPr lang="en-US" altLang="ja-JP" dirty="0"/>
              <a:t>==`</a:t>
            </a:r>
            <a:r>
              <a:rPr lang="en-US" altLang="ja-JP" dirty="0" err="1"/>
              <a:t>i</a:t>
            </a:r>
            <a:r>
              <a:rPr lang="en-US" altLang="ja-JP" dirty="0"/>
              <a:t>'</a:t>
            </a:r>
          </a:p>
          <a:p>
            <a:pPr marL="0" indent="0">
              <a:buNone/>
            </a:pPr>
            <a:r>
              <a:rPr lang="en-US" altLang="ja-JP" dirty="0"/>
              <a:t>replace </a:t>
            </a:r>
            <a:r>
              <a:rPr lang="en-US" altLang="ja-JP" dirty="0" err="1"/>
              <a:t>pom`i</a:t>
            </a:r>
            <a:r>
              <a:rPr lang="en-US" altLang="ja-JP" dirty="0"/>
              <a:t>'=0*</a:t>
            </a:r>
            <a:r>
              <a:rPr lang="en-US" altLang="ja-JP" dirty="0" err="1"/>
              <a:t>cesd</a:t>
            </a:r>
            <a:r>
              <a:rPr lang="en-US" altLang="ja-JP" dirty="0"/>
              <a:t>/</a:t>
            </a:r>
            <a:r>
              <a:rPr lang="en-US" altLang="ja-JP" dirty="0" err="1"/>
              <a:t>e`i</a:t>
            </a:r>
            <a:r>
              <a:rPr lang="en-US" altLang="ja-JP" dirty="0"/>
              <a:t>'-(0-e`i')/</a:t>
            </a:r>
            <a:r>
              <a:rPr lang="en-US" altLang="ja-JP" dirty="0" err="1"/>
              <a:t>e`i</a:t>
            </a:r>
            <a:r>
              <a:rPr lang="en-US" altLang="ja-JP" dirty="0"/>
              <a:t>'*</a:t>
            </a:r>
            <a:r>
              <a:rPr lang="en-US" altLang="ja-JP" dirty="0" err="1"/>
              <a:t>cesd`i</a:t>
            </a:r>
            <a:r>
              <a:rPr lang="en-US" altLang="ja-JP" dirty="0"/>
              <a:t>' if </a:t>
            </a:r>
            <a:r>
              <a:rPr lang="en-US" altLang="ja-JP" dirty="0" err="1"/>
              <a:t>smk</a:t>
            </a:r>
            <a:r>
              <a:rPr lang="en-US" altLang="ja-JP" dirty="0"/>
              <a:t>~=`</a:t>
            </a:r>
            <a:r>
              <a:rPr lang="en-US" altLang="ja-JP" dirty="0" err="1"/>
              <a:t>i</a:t>
            </a:r>
            <a:r>
              <a:rPr lang="en-US" altLang="ja-JP" dirty="0"/>
              <a:t>'</a:t>
            </a:r>
          </a:p>
          <a:p>
            <a:pPr marL="0" indent="0">
              <a:buNone/>
            </a:pPr>
            <a:r>
              <a:rPr lang="en-US" altLang="ja-JP" dirty="0"/>
              <a:t>} 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24315"/>
          <a:stretch/>
        </p:blipFill>
        <p:spPr>
          <a:xfrm>
            <a:off x="5558082" y="1444953"/>
            <a:ext cx="5590627" cy="3031490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9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処置効果モデル</a:t>
            </a:r>
            <a:r>
              <a:rPr lang="ja-JP" altLang="en-US" sz="4800" dirty="0"/>
              <a:t>の</a:t>
            </a:r>
            <a:r>
              <a:rPr kumimoji="1" lang="ja-JP" altLang="en-US" sz="4800" dirty="0" smtClean="0"/>
              <a:t>基礎的知識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484907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3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各モデルの推定結果のまとめ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825625"/>
            <a:ext cx="3387291" cy="4351338"/>
          </a:xfrm>
        </p:spPr>
        <p:txBody>
          <a:bodyPr/>
          <a:lstStyle/>
          <a:p>
            <a:r>
              <a:rPr kumimoji="1" lang="en-US" altLang="ja-JP" dirty="0" err="1" smtClean="0"/>
              <a:t>ipwra</a:t>
            </a:r>
            <a:r>
              <a:rPr kumimoji="1" lang="ja-JP" altLang="en-US" dirty="0" smtClean="0"/>
              <a:t>と</a:t>
            </a:r>
            <a:r>
              <a:rPr kumimoji="1" lang="en-US" altLang="ja-JP" dirty="0" err="1" smtClean="0"/>
              <a:t>aipw</a:t>
            </a:r>
            <a:r>
              <a:rPr lang="ja-JP" altLang="en-US" dirty="0" smtClean="0"/>
              <a:t>は似通った効果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err="1" smtClean="0"/>
              <a:t>ipw</a:t>
            </a:r>
            <a:r>
              <a:rPr lang="ja-JP" altLang="en-US" dirty="0" smtClean="0"/>
              <a:t>の効果と他の効果の差が大きい</a:t>
            </a:r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l="-541" t="2398" r="35614" b="28117"/>
          <a:stretch/>
        </p:blipFill>
        <p:spPr>
          <a:xfrm>
            <a:off x="4522771" y="1408355"/>
            <a:ext cx="6931292" cy="494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65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実際の分析例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lang="ja-JP" altLang="en-US" sz="4800" dirty="0" smtClean="0"/>
              <a:t>～「就業構造基本調査」を使って～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484907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0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使用するデータと分析対象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「平成</a:t>
            </a:r>
            <a:r>
              <a:rPr kumimoji="1" lang="en-US" altLang="ja-JP" dirty="0" smtClean="0"/>
              <a:t>24</a:t>
            </a:r>
            <a:r>
              <a:rPr kumimoji="1" lang="ja-JP" altLang="en-US" dirty="0" smtClean="0"/>
              <a:t>年就業構造基本調査」（総務省）の個票情報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男性</a:t>
            </a:r>
            <a:endParaRPr kumimoji="1" lang="en-US" altLang="ja-JP" dirty="0" smtClean="0"/>
          </a:p>
          <a:p>
            <a:r>
              <a:rPr kumimoji="1" lang="ja-JP" altLang="en-US" dirty="0" smtClean="0"/>
              <a:t>調査時点で</a:t>
            </a:r>
            <a:r>
              <a:rPr kumimoji="1" lang="en-US" altLang="ja-JP" dirty="0" smtClean="0"/>
              <a:t>59</a:t>
            </a:r>
            <a:r>
              <a:rPr kumimoji="1" lang="ja-JP" altLang="en-US" dirty="0" smtClean="0"/>
              <a:t>歳以下</a:t>
            </a:r>
            <a:endParaRPr kumimoji="1" lang="en-US" altLang="ja-JP" dirty="0" smtClean="0"/>
          </a:p>
          <a:p>
            <a:r>
              <a:rPr kumimoji="1" lang="ja-JP" altLang="en-US" dirty="0" smtClean="0"/>
              <a:t>学卒時点の年齢が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歳以下</a:t>
            </a:r>
            <a:endParaRPr kumimoji="1" lang="en-US" altLang="ja-JP" dirty="0" smtClean="0"/>
          </a:p>
          <a:p>
            <a:r>
              <a:rPr lang="ja-JP" altLang="en-US" dirty="0"/>
              <a:t>大学卒</a:t>
            </a:r>
            <a:endParaRPr lang="en-US" altLang="ja-JP" dirty="0"/>
          </a:p>
          <a:p>
            <a:r>
              <a:rPr lang="ja-JP" altLang="en-US" dirty="0"/>
              <a:t>調査</a:t>
            </a:r>
            <a:r>
              <a:rPr lang="ja-JP" altLang="en-US" dirty="0" smtClean="0"/>
              <a:t>時点</a:t>
            </a:r>
            <a:r>
              <a:rPr lang="ja-JP" altLang="en-US" dirty="0"/>
              <a:t>で正規職に就いている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20278" y="2685448"/>
            <a:ext cx="4928135" cy="164592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838200" y="2809348"/>
            <a:ext cx="5456722" cy="2444818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48413" y="2433314"/>
            <a:ext cx="625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48413" y="5161566"/>
            <a:ext cx="625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6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分析デザイン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3936733" y="2444817"/>
            <a:ext cx="0" cy="321483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>
            <a:off x="3936733" y="2260727"/>
            <a:ext cx="3859730" cy="9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正規　　　　　　　　　　　　　　　（正規）</a:t>
            </a:r>
            <a:endParaRPr kumimoji="1" lang="ja-JP" altLang="en-US" dirty="0"/>
          </a:p>
        </p:txBody>
      </p:sp>
      <p:sp>
        <p:nvSpPr>
          <p:cNvPr id="11" name="右矢印 10"/>
          <p:cNvSpPr/>
          <p:nvPr/>
        </p:nvSpPr>
        <p:spPr>
          <a:xfrm>
            <a:off x="3936733" y="3336135"/>
            <a:ext cx="3859730" cy="9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非正規　　　　　　　　　　　　　（正規）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3936733" y="4356772"/>
            <a:ext cx="3859730" cy="9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/>
              <a:t>無職（</a:t>
            </a:r>
            <a:r>
              <a:rPr lang="en-US" altLang="ja-JP" dirty="0" smtClean="0"/>
              <a:t>1</a:t>
            </a:r>
            <a:r>
              <a:rPr lang="ja-JP" altLang="en-US" dirty="0" smtClean="0"/>
              <a:t>年未満）　　　　　　　　</a:t>
            </a:r>
            <a:r>
              <a:rPr lang="ja-JP" altLang="en-US" dirty="0"/>
              <a:t>（</a:t>
            </a:r>
            <a:r>
              <a:rPr lang="ja-JP" altLang="en-US" dirty="0" smtClean="0"/>
              <a:t>正規）</a:t>
            </a:r>
            <a:endParaRPr kumimoji="1" lang="ja-JP" altLang="en-US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7796463" y="2393875"/>
            <a:ext cx="0" cy="321483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8123721" y="2260727"/>
            <a:ext cx="1559293" cy="9047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対照群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年収</a:t>
            </a:r>
            <a:endParaRPr kumimoji="1"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8123721" y="3336135"/>
            <a:ext cx="1559293" cy="9047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処置群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年収</a:t>
            </a:r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8123721" y="4356771"/>
            <a:ext cx="1559293" cy="9047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処置群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年収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42362" y="2076061"/>
            <a:ext cx="895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学卒</a:t>
            </a:r>
            <a:endParaRPr kumimoji="1" lang="ja-JP" altLang="en-US" dirty="0"/>
          </a:p>
        </p:txBody>
      </p:sp>
      <p:sp>
        <p:nvSpPr>
          <p:cNvPr id="19" name="右矢印 18"/>
          <p:cNvSpPr/>
          <p:nvPr/>
        </p:nvSpPr>
        <p:spPr>
          <a:xfrm>
            <a:off x="3936733" y="5357504"/>
            <a:ext cx="3859730" cy="9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/>
              <a:t>無職（</a:t>
            </a:r>
            <a:r>
              <a:rPr lang="en-US" altLang="ja-JP" dirty="0" smtClean="0"/>
              <a:t>1</a:t>
            </a:r>
            <a:r>
              <a:rPr lang="ja-JP" altLang="en-US" dirty="0" smtClean="0"/>
              <a:t>年以上）　　　　　　　　（正規）</a:t>
            </a:r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8123720" y="5357504"/>
            <a:ext cx="1559293" cy="9047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処置群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年収</a:t>
            </a:r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5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推定モデル（</a:t>
            </a:r>
            <a:r>
              <a:rPr kumimoji="1" lang="en-US" altLang="ja-JP" dirty="0" smtClean="0"/>
              <a:t>AIPW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結果式（線型回帰）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Y</a:t>
            </a:r>
            <a:r>
              <a:rPr lang="ja-JP" altLang="en-US" dirty="0" smtClean="0"/>
              <a:t>：</a:t>
            </a:r>
            <a:r>
              <a:rPr lang="ja-JP" altLang="en-US" dirty="0" smtClean="0">
                <a:solidFill>
                  <a:srgbClr val="FF0000"/>
                </a:solidFill>
              </a:rPr>
              <a:t>年収</a:t>
            </a:r>
            <a:r>
              <a:rPr lang="ja-JP" altLang="en-US" dirty="0" smtClean="0"/>
              <a:t>（対数）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X:</a:t>
            </a:r>
            <a:r>
              <a:rPr lang="ja-JP" altLang="en-US" dirty="0" smtClean="0"/>
              <a:t>年齢、学卒時年齢、勤続月数、配偶状態、職業、従業者規模、（学歴、従業上の地位）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割当式（多項ロジット）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Z:</a:t>
            </a:r>
            <a:r>
              <a:rPr kumimoji="1" lang="ja-JP" altLang="en-US" dirty="0" smtClean="0">
                <a:solidFill>
                  <a:srgbClr val="FF0000"/>
                </a:solidFill>
              </a:rPr>
              <a:t>学卒直後の就業状態</a:t>
            </a:r>
            <a:r>
              <a:rPr kumimoji="1" lang="ja-JP" altLang="en-US" dirty="0" smtClean="0"/>
              <a:t>（正規、非正規、無職（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年未満）、無職（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年以上））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X:</a:t>
            </a:r>
            <a:r>
              <a:rPr lang="ja-JP" altLang="en-US" dirty="0" smtClean="0"/>
              <a:t>有効求人倍率、学卒時年齢、勤続月数、従業者規模</a:t>
            </a:r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通常の線型回帰と</a:t>
            </a:r>
            <a:r>
              <a:rPr lang="en-US" altLang="ja-JP" dirty="0" smtClean="0"/>
              <a:t>ATE</a:t>
            </a:r>
            <a:r>
              <a:rPr lang="ja-JP" altLang="en-US" dirty="0" smtClean="0"/>
              <a:t>の比較（①を使用）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3964806" cy="4351338"/>
          </a:xfrm>
        </p:spPr>
        <p:txBody>
          <a:bodyPr/>
          <a:lstStyle/>
          <a:p>
            <a:r>
              <a:rPr kumimoji="1" lang="ja-JP" altLang="en-US" dirty="0" smtClean="0"/>
              <a:t>通常の線型回帰のほうが、過少に推定している？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[ATE]1</a:t>
            </a:r>
            <a:r>
              <a:rPr kumimoji="1" lang="ja-JP" altLang="en-US" dirty="0" smtClean="0"/>
              <a:t>年未満の無職であれば正規職とほぼ差はない（係数は</a:t>
            </a:r>
            <a:r>
              <a:rPr kumimoji="1" lang="en-US" altLang="ja-JP" dirty="0" smtClean="0"/>
              <a:t>0.7</a:t>
            </a:r>
            <a:r>
              <a:rPr kumimoji="1" lang="ja-JP" altLang="en-US" dirty="0" smtClean="0"/>
              <a:t>％マイナス）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792" y="1967605"/>
            <a:ext cx="6409890" cy="3849348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46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学歴別の</a:t>
            </a:r>
            <a:r>
              <a:rPr kumimoji="1" lang="en-US" altLang="ja-JP" dirty="0" smtClean="0"/>
              <a:t>ATE</a:t>
            </a:r>
            <a:r>
              <a:rPr kumimoji="1" lang="ja-JP" altLang="en-US" dirty="0" smtClean="0"/>
              <a:t>（①を使用）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542322" cy="4351338"/>
          </a:xfrm>
        </p:spPr>
        <p:txBody>
          <a:bodyPr/>
          <a:lstStyle/>
          <a:p>
            <a:r>
              <a:rPr kumimoji="1" lang="ja-JP" altLang="en-US" dirty="0" smtClean="0"/>
              <a:t>高校卒では効果はあまりない。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専門学校・短大・高専で最も効果が大きい。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9299" y="1825625"/>
            <a:ext cx="6409890" cy="3849348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74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大卒かつ現在正規職の</a:t>
            </a:r>
            <a:r>
              <a:rPr kumimoji="1" lang="en-US" altLang="ja-JP" dirty="0" smtClean="0"/>
              <a:t>ATE</a:t>
            </a:r>
            <a:r>
              <a:rPr kumimoji="1" lang="ja-JP" altLang="en-US" dirty="0" smtClean="0"/>
              <a:t>（②を使用）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抜粋</a:t>
            </a:r>
            <a:r>
              <a:rPr kumimoji="1" lang="en-US" altLang="ja-JP" dirty="0" smtClean="0"/>
              <a:t>]30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39</a:t>
            </a:r>
            <a:r>
              <a:rPr kumimoji="1" lang="ja-JP" altLang="en-US" dirty="0" smtClean="0"/>
              <a:t>歳の結果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最初に非正規に就いた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場合、</a:t>
            </a:r>
            <a:r>
              <a:rPr lang="en-US" altLang="ja-JP" dirty="0" smtClean="0"/>
              <a:t>8.7</a:t>
            </a:r>
            <a:r>
              <a:rPr lang="ja-JP" altLang="en-US" dirty="0" smtClean="0"/>
              <a:t>％年収が低い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無職（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年未満）では正規と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差</a:t>
            </a:r>
            <a:r>
              <a:rPr lang="ja-JP" altLang="en-US" dirty="0" smtClean="0"/>
              <a:t>はほとんどな</a:t>
            </a:r>
            <a:r>
              <a:rPr lang="ja-JP" altLang="en-US" dirty="0"/>
              <a:t>い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536" y="1825625"/>
            <a:ext cx="6432325" cy="3776336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2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雑感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通常の線型回帰モデルと</a:t>
            </a:r>
            <a:r>
              <a:rPr lang="ja-JP" altLang="en-US" dirty="0" smtClean="0"/>
              <a:t>処置効果モデルで、因果効果の大きさはそれなりに異なる。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ipwra</a:t>
            </a:r>
            <a:r>
              <a:rPr lang="ja-JP" altLang="en-US" dirty="0" smtClean="0"/>
              <a:t>か、</a:t>
            </a:r>
            <a:r>
              <a:rPr lang="en-US" altLang="ja-JP" dirty="0" err="1" smtClean="0"/>
              <a:t>aipw</a:t>
            </a:r>
            <a:r>
              <a:rPr lang="ja-JP" altLang="en-US" dirty="0" err="1" smtClean="0"/>
              <a:t>か・・</a:t>
            </a:r>
            <a:r>
              <a:rPr lang="ja-JP" altLang="en-US" dirty="0" smtClean="0"/>
              <a:t>・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etregress</a:t>
            </a:r>
            <a:r>
              <a:rPr lang="ja-JP" altLang="en-US" dirty="0" err="1" smtClean="0"/>
              <a:t>、</a:t>
            </a:r>
            <a:r>
              <a:rPr lang="en-US" altLang="ja-JP" dirty="0" err="1" smtClean="0"/>
              <a:t>eteffects</a:t>
            </a:r>
            <a:r>
              <a:rPr lang="ja-JP" altLang="en-US" dirty="0" smtClean="0"/>
              <a:t>を使うべきか・・・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9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謝辞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14644"/>
          </a:xfrm>
        </p:spPr>
        <p:txBody>
          <a:bodyPr/>
          <a:lstStyle/>
          <a:p>
            <a:r>
              <a:rPr lang="ja-JP" altLang="ja-JP" dirty="0" smtClean="0"/>
              <a:t>本</a:t>
            </a:r>
            <a:r>
              <a:rPr lang="ja-JP" altLang="en-US" dirty="0" smtClean="0"/>
              <a:t>分析で使用した</a:t>
            </a:r>
            <a:r>
              <a:rPr lang="ja-JP" altLang="ja-JP" dirty="0" smtClean="0"/>
              <a:t>「</a:t>
            </a:r>
            <a:r>
              <a:rPr lang="ja-JP" altLang="ja-JP" dirty="0"/>
              <a:t>平成</a:t>
            </a:r>
            <a:r>
              <a:rPr lang="en-US" altLang="ja-JP" dirty="0"/>
              <a:t>24</a:t>
            </a:r>
            <a:r>
              <a:rPr lang="ja-JP" altLang="ja-JP" dirty="0"/>
              <a:t>年就業構造基本調査」の個票</a:t>
            </a:r>
            <a:r>
              <a:rPr lang="ja-JP" altLang="ja-JP" dirty="0" smtClean="0"/>
              <a:t>情報</a:t>
            </a:r>
            <a:r>
              <a:rPr lang="ja-JP" altLang="en-US" dirty="0" smtClean="0"/>
              <a:t>は総務省より提供</a:t>
            </a:r>
            <a:r>
              <a:rPr lang="ja-JP" altLang="ja-JP" dirty="0" smtClean="0"/>
              <a:t>を受けました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38200" y="291344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参考文献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838200" y="4138447"/>
            <a:ext cx="10515600" cy="203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mtClean="0"/>
              <a:t>岩崎学（</a:t>
            </a:r>
            <a:r>
              <a:rPr lang="en-US" altLang="ja-JP" smtClean="0"/>
              <a:t>2015</a:t>
            </a:r>
            <a:r>
              <a:rPr lang="ja-JP" altLang="en-US" smtClean="0"/>
              <a:t>）</a:t>
            </a:r>
            <a:r>
              <a:rPr lang="en-US" altLang="ja-JP" smtClean="0"/>
              <a:t>『</a:t>
            </a:r>
            <a:r>
              <a:rPr lang="ja-JP" altLang="en-US" smtClean="0"/>
              <a:t>統計的因果推論</a:t>
            </a:r>
            <a:r>
              <a:rPr lang="en-US" altLang="ja-JP" smtClean="0"/>
              <a:t>』</a:t>
            </a:r>
            <a:r>
              <a:rPr lang="ja-JP" altLang="en-US" smtClean="0"/>
              <a:t>朝倉書店</a:t>
            </a:r>
            <a:endParaRPr lang="en-US" altLang="ja-JP" smtClean="0"/>
          </a:p>
          <a:p>
            <a:r>
              <a:rPr lang="ja-JP" altLang="en-US" smtClean="0"/>
              <a:t>星野崇宏（</a:t>
            </a:r>
            <a:r>
              <a:rPr lang="en-US" altLang="ja-JP" smtClean="0"/>
              <a:t>2009</a:t>
            </a:r>
            <a:r>
              <a:rPr lang="ja-JP" altLang="en-US" smtClean="0"/>
              <a:t>）</a:t>
            </a:r>
            <a:r>
              <a:rPr lang="en-US" altLang="ja-JP" smtClean="0"/>
              <a:t>『</a:t>
            </a:r>
            <a:r>
              <a:rPr lang="ja-JP" altLang="en-US" smtClean="0"/>
              <a:t>調査観察データの統計科学：因果推論・選択バイアス・データ融合</a:t>
            </a:r>
            <a:r>
              <a:rPr lang="en-US" altLang="ja-JP" smtClean="0"/>
              <a:t>』</a:t>
            </a:r>
            <a:r>
              <a:rPr lang="ja-JP" altLang="en-US" smtClean="0"/>
              <a:t>岩波書店</a:t>
            </a:r>
            <a:endParaRPr lang="en-US" altLang="ja-JP" smtClean="0"/>
          </a:p>
          <a:p>
            <a:endParaRPr lang="ja-JP" alt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81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因果効果とは？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潜在的結果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Potential outcomes</a:t>
            </a:r>
            <a:r>
              <a:rPr kumimoji="1" lang="ja-JP" altLang="en-US" dirty="0" smtClean="0"/>
              <a:t>） </a:t>
            </a:r>
            <a:r>
              <a:rPr kumimoji="1" lang="en-US" altLang="ja-JP" dirty="0" smtClean="0"/>
              <a:t>Rubin(1974)</a:t>
            </a:r>
          </a:p>
          <a:p>
            <a:pPr lvl="1"/>
            <a:r>
              <a:rPr kumimoji="1" lang="ja-JP" altLang="en-US" dirty="0" smtClean="0"/>
              <a:t>処置が割り当てられた場合の結果　</a:t>
            </a:r>
            <a:r>
              <a:rPr kumimoji="1" lang="en-US" altLang="ja-JP" dirty="0" smtClean="0"/>
              <a:t>Y(1)</a:t>
            </a:r>
          </a:p>
          <a:p>
            <a:pPr lvl="1"/>
            <a:r>
              <a:rPr kumimoji="1" lang="ja-JP" altLang="en-US" dirty="0" smtClean="0"/>
              <a:t>対照が</a:t>
            </a:r>
            <a:r>
              <a:rPr lang="ja-JP" altLang="en-US" dirty="0"/>
              <a:t>割り当てられた場合の</a:t>
            </a:r>
            <a:r>
              <a:rPr lang="ja-JP" altLang="en-US" dirty="0" smtClean="0"/>
              <a:t>結果　</a:t>
            </a:r>
            <a:r>
              <a:rPr lang="en-US" altLang="ja-JP" dirty="0" smtClean="0"/>
              <a:t>Y(0)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同一</a:t>
            </a:r>
            <a:r>
              <a:rPr lang="ja-JP" altLang="en-US" dirty="0"/>
              <a:t>個体で両結果は観察されないので効果はわからない。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 smtClean="0"/>
              <a:t>平均処置効果　</a:t>
            </a:r>
            <a:r>
              <a:rPr lang="en-US" altLang="ja-JP" dirty="0" smtClean="0"/>
              <a:t>E[Y(1)-Y(0)]</a:t>
            </a:r>
            <a:r>
              <a:rPr lang="ja-JP" altLang="en-US" dirty="0" smtClean="0"/>
              <a:t>　にしても測れない。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ご清聴ありがとうございました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484907"/>
            <a:ext cx="9144000" cy="1655762"/>
          </a:xfrm>
        </p:spPr>
        <p:txBody>
          <a:bodyPr/>
          <a:lstStyle/>
          <a:p>
            <a:r>
              <a:rPr kumimoji="1" lang="en-US" altLang="ja-JP" dirty="0" smtClean="0"/>
              <a:t>mizuochi@nanzan-u.ac.jp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因果効果は測れない？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割り当てと結果が</a:t>
            </a:r>
            <a:r>
              <a:rPr lang="ja-JP" altLang="en-US" dirty="0" smtClean="0">
                <a:solidFill>
                  <a:srgbClr val="FF0000"/>
                </a:solidFill>
              </a:rPr>
              <a:t>独立</a:t>
            </a:r>
            <a:r>
              <a:rPr lang="ja-JP" altLang="en-US" dirty="0" smtClean="0"/>
              <a:t>の場合（無作為化実験）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E[Y(1)-Y(0)]=E[[</a:t>
            </a:r>
            <a:r>
              <a:rPr lang="en-US" altLang="ja-JP" dirty="0"/>
              <a:t>Y(1</a:t>
            </a:r>
            <a:r>
              <a:rPr lang="en-US" altLang="ja-JP" dirty="0" smtClean="0"/>
              <a:t>)|Z=1]-[Y(0)|Z=0]]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調査観察データでは割り当てと属性（共変量）が相関</a:t>
            </a:r>
            <a:endParaRPr lang="en-US" altLang="ja-JP" dirty="0"/>
          </a:p>
          <a:p>
            <a:r>
              <a:rPr lang="ja-JP" altLang="en-US" dirty="0" smtClean="0"/>
              <a:t>割り当て</a:t>
            </a:r>
            <a:r>
              <a:rPr lang="ja-JP" altLang="en-US" dirty="0"/>
              <a:t>と</a:t>
            </a:r>
            <a:r>
              <a:rPr lang="ja-JP" altLang="en-US" dirty="0" smtClean="0"/>
              <a:t>結果が</a:t>
            </a:r>
            <a:r>
              <a:rPr lang="ja-JP" altLang="en-US" dirty="0" smtClean="0">
                <a:solidFill>
                  <a:srgbClr val="FF0000"/>
                </a:solidFill>
              </a:rPr>
              <a:t>条件付き独立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属性</a:t>
            </a:r>
            <a:r>
              <a:rPr lang="en-US" altLang="ja-JP" b="1" dirty="0" smtClean="0"/>
              <a:t>X</a:t>
            </a:r>
            <a:r>
              <a:rPr lang="ja-JP" altLang="en-US" dirty="0" smtClean="0"/>
              <a:t>で条件付け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E[Y(1)-Y(0)]=Ex[E[Y(1</a:t>
            </a:r>
            <a:r>
              <a:rPr lang="en-US" altLang="ja-JP" dirty="0"/>
              <a:t>)|</a:t>
            </a:r>
            <a:r>
              <a:rPr lang="en-US" altLang="ja-JP" dirty="0" smtClean="0"/>
              <a:t>Z=1,</a:t>
            </a:r>
            <a:r>
              <a:rPr lang="en-US" altLang="ja-JP" b="1" dirty="0" smtClean="0"/>
              <a:t>X</a:t>
            </a:r>
            <a:r>
              <a:rPr lang="en-US" altLang="ja-JP" dirty="0" smtClean="0"/>
              <a:t>]-E[Y(0</a:t>
            </a:r>
            <a:r>
              <a:rPr lang="en-US" altLang="ja-JP" dirty="0"/>
              <a:t>)|</a:t>
            </a:r>
            <a:r>
              <a:rPr lang="en-US" altLang="ja-JP" dirty="0" smtClean="0"/>
              <a:t>Z=0,</a:t>
            </a:r>
            <a:r>
              <a:rPr lang="en-US" altLang="ja-JP" b="1" dirty="0" smtClean="0"/>
              <a:t>X</a:t>
            </a:r>
            <a:r>
              <a:rPr lang="en-US" altLang="ja-JP" dirty="0" smtClean="0"/>
              <a:t>]]</a:t>
            </a:r>
          </a:p>
          <a:p>
            <a:pPr marL="0" indent="0">
              <a:buNone/>
            </a:pPr>
            <a:r>
              <a:rPr lang="ja-JP" altLang="en-US" dirty="0" smtClean="0"/>
              <a:t>　傾向スコア</a:t>
            </a:r>
            <a:r>
              <a:rPr lang="en-US" altLang="ja-JP" dirty="0" smtClean="0"/>
              <a:t>e(</a:t>
            </a:r>
            <a:r>
              <a:rPr lang="en-US" altLang="ja-JP" b="1" dirty="0" smtClean="0"/>
              <a:t>X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で条件付け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E[Y(1)-Y(0</a:t>
            </a:r>
            <a:r>
              <a:rPr lang="en-US" altLang="ja-JP" dirty="0"/>
              <a:t>)]=</a:t>
            </a:r>
            <a:r>
              <a:rPr lang="en-US" altLang="ja-JP" dirty="0" err="1" smtClean="0"/>
              <a:t>E</a:t>
            </a:r>
            <a:r>
              <a:rPr lang="en-US" altLang="ja-JP" sz="2000" dirty="0" err="1" smtClean="0"/>
              <a:t>e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/>
              <a:t>X</a:t>
            </a:r>
            <a:r>
              <a:rPr lang="en-US" altLang="ja-JP" sz="2000" dirty="0" smtClean="0"/>
              <a:t>)</a:t>
            </a:r>
            <a:r>
              <a:rPr lang="en-US" altLang="ja-JP" dirty="0" smtClean="0"/>
              <a:t>[E[Y(1</a:t>
            </a:r>
            <a:r>
              <a:rPr lang="en-US" altLang="ja-JP" dirty="0"/>
              <a:t>)|</a:t>
            </a:r>
            <a:r>
              <a:rPr lang="en-US" altLang="ja-JP" dirty="0" smtClean="0"/>
              <a:t>Z=1,e(</a:t>
            </a:r>
            <a:r>
              <a:rPr lang="en-US" altLang="ja-JP" b="1" dirty="0" smtClean="0"/>
              <a:t>X</a:t>
            </a:r>
            <a:r>
              <a:rPr lang="en-US" altLang="ja-JP" dirty="0" smtClean="0"/>
              <a:t>)]-E[Y(0</a:t>
            </a:r>
            <a:r>
              <a:rPr lang="en-US" altLang="ja-JP" dirty="0"/>
              <a:t>)|</a:t>
            </a:r>
            <a:r>
              <a:rPr lang="en-US" altLang="ja-JP" dirty="0" smtClean="0"/>
              <a:t>Z=0,e(</a:t>
            </a:r>
            <a:r>
              <a:rPr lang="en-US" altLang="ja-JP" b="1" dirty="0" smtClean="0"/>
              <a:t>X</a:t>
            </a:r>
            <a:r>
              <a:rPr lang="en-US" altLang="ja-JP" dirty="0" smtClean="0"/>
              <a:t>)]]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8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teffects</a:t>
            </a:r>
            <a:r>
              <a:rPr kumimoji="1" lang="ja-JP" altLang="en-US" dirty="0" smtClean="0"/>
              <a:t>のモデル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teffects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ra</a:t>
            </a:r>
            <a:r>
              <a:rPr kumimoji="1" lang="ja-JP" altLang="en-US" dirty="0" smtClean="0"/>
              <a:t>：回帰調整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/>
              <a:t>teffects</a:t>
            </a:r>
            <a:r>
              <a:rPr lang="en-US" altLang="ja-JP" dirty="0"/>
              <a:t> </a:t>
            </a:r>
            <a:r>
              <a:rPr lang="en-US" altLang="ja-JP" dirty="0" err="1" smtClean="0"/>
              <a:t>ipw</a:t>
            </a:r>
            <a:r>
              <a:rPr lang="ja-JP" altLang="en-US" dirty="0" smtClean="0"/>
              <a:t>：逆確率による重み付け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/>
              <a:t>teffects</a:t>
            </a:r>
            <a:r>
              <a:rPr lang="en-US" altLang="ja-JP" dirty="0"/>
              <a:t> </a:t>
            </a:r>
            <a:r>
              <a:rPr lang="en-US" altLang="ja-JP" dirty="0" err="1" smtClean="0"/>
              <a:t>ipwra</a:t>
            </a:r>
            <a:r>
              <a:rPr lang="ja-JP" altLang="en-US" dirty="0" smtClean="0"/>
              <a:t>：回帰調整を伴う逆確率による重み付け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/>
              <a:t>teffects</a:t>
            </a:r>
            <a:r>
              <a:rPr lang="en-US" altLang="ja-JP" dirty="0"/>
              <a:t> </a:t>
            </a:r>
            <a:r>
              <a:rPr lang="en-US" altLang="ja-JP" dirty="0" err="1" smtClean="0"/>
              <a:t>aipw</a:t>
            </a:r>
            <a:r>
              <a:rPr lang="ja-JP" altLang="en-US" dirty="0" smtClean="0"/>
              <a:t>：拡大された逆確率による重み付け</a:t>
            </a:r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9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r>
              <a:rPr lang="ja-JP" altLang="en-US" dirty="0"/>
              <a:t>・</a:t>
            </a:r>
            <a:r>
              <a:rPr kumimoji="1" lang="ja-JP" altLang="en-US" dirty="0" smtClean="0"/>
              <a:t>データ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cesd</a:t>
            </a:r>
            <a:r>
              <a:rPr lang="ja-JP" altLang="en-US" dirty="0" smtClean="0"/>
              <a:t>：抑うつ度（</a:t>
            </a:r>
            <a:r>
              <a:rPr lang="en-US" altLang="ja-JP" dirty="0" smtClean="0"/>
              <a:t>0</a:t>
            </a:r>
            <a:r>
              <a:rPr lang="ja-JP" altLang="en-US" dirty="0" smtClean="0"/>
              <a:t>良～</a:t>
            </a:r>
            <a:r>
              <a:rPr lang="en-US" altLang="ja-JP" dirty="0" smtClean="0"/>
              <a:t>36</a:t>
            </a:r>
            <a:r>
              <a:rPr lang="ja-JP" altLang="en-US" dirty="0" smtClean="0"/>
              <a:t>悪）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12</a:t>
            </a:r>
            <a:r>
              <a:rPr lang="ja-JP" altLang="en-US" dirty="0" smtClean="0"/>
              <a:t>項目による短縮版</a:t>
            </a:r>
            <a:endParaRPr lang="en-US" altLang="ja-JP" dirty="0"/>
          </a:p>
          <a:p>
            <a:r>
              <a:rPr lang="en-US" altLang="ja-JP" dirty="0" err="1"/>
              <a:t>smk</a:t>
            </a:r>
            <a:r>
              <a:rPr lang="ja-JP" altLang="en-US" dirty="0"/>
              <a:t>：喫煙</a:t>
            </a:r>
            <a:r>
              <a:rPr lang="ja-JP" altLang="en-US" dirty="0" smtClean="0"/>
              <a:t>経験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喫煙経験なし＝</a:t>
            </a:r>
            <a:r>
              <a:rPr lang="en-US" altLang="ja-JP" dirty="0"/>
              <a:t>1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禁煙した＝</a:t>
            </a:r>
            <a:r>
              <a:rPr lang="en-US" altLang="ja-JP" dirty="0" smtClean="0"/>
              <a:t>2</a:t>
            </a:r>
          </a:p>
          <a:p>
            <a:pPr marL="0" indent="0">
              <a:buNone/>
            </a:pPr>
            <a:r>
              <a:rPr lang="ja-JP" altLang="en-US" dirty="0" smtClean="0"/>
              <a:t>喫煙している＝</a:t>
            </a:r>
            <a:r>
              <a:rPr lang="en-US" altLang="ja-JP" dirty="0" smtClean="0"/>
              <a:t>3</a:t>
            </a:r>
            <a:endParaRPr lang="en-US" altLang="ja-JP" dirty="0"/>
          </a:p>
          <a:p>
            <a:r>
              <a:rPr lang="en-US" altLang="ja-JP" dirty="0"/>
              <a:t>age</a:t>
            </a:r>
            <a:r>
              <a:rPr lang="ja-JP" altLang="en-US" dirty="0"/>
              <a:t>：年齢（歳）</a:t>
            </a:r>
            <a:endParaRPr lang="en-US" altLang="ja-JP" dirty="0"/>
          </a:p>
          <a:p>
            <a:r>
              <a:rPr lang="en-US" altLang="ja-JP" dirty="0" err="1"/>
              <a:t>univ</a:t>
            </a:r>
            <a:r>
              <a:rPr lang="ja-JP" altLang="en-US" dirty="0"/>
              <a:t>：</a:t>
            </a:r>
            <a:r>
              <a:rPr lang="ja-JP" altLang="en-US" dirty="0" smtClean="0"/>
              <a:t>学歴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大学以上卒</a:t>
            </a:r>
            <a:r>
              <a:rPr lang="ja-JP" altLang="en-US" dirty="0"/>
              <a:t>＝</a:t>
            </a:r>
            <a:r>
              <a:rPr lang="en-US" altLang="ja-JP" dirty="0"/>
              <a:t>1</a:t>
            </a:r>
            <a:r>
              <a:rPr lang="ja-JP" altLang="en-US" dirty="0" err="1"/>
              <a:t>、</a:t>
            </a:r>
            <a:r>
              <a:rPr lang="ja-JP" altLang="en-US" dirty="0"/>
              <a:t>大学未満卒＝</a:t>
            </a:r>
            <a:r>
              <a:rPr lang="en-US" altLang="ja-JP" dirty="0" smtClean="0"/>
              <a:t>0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6830" y="1762563"/>
            <a:ext cx="5116272" cy="3745999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4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94001"/>
            <a:ext cx="10515600" cy="1325563"/>
          </a:xfrm>
        </p:spPr>
        <p:txBody>
          <a:bodyPr/>
          <a:lstStyle/>
          <a:p>
            <a:r>
              <a:rPr kumimoji="1" lang="ja-JP" altLang="en-US" dirty="0" smtClean="0"/>
              <a:t>記述統計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3916680" cy="4351338"/>
          </a:xfrm>
        </p:spPr>
        <p:txBody>
          <a:bodyPr/>
          <a:lstStyle/>
          <a:p>
            <a:r>
              <a:rPr kumimoji="1" lang="ja-JP" altLang="en-US" dirty="0" smtClean="0"/>
              <a:t>単純な</a:t>
            </a:r>
            <a:r>
              <a:rPr kumimoji="1" lang="en-US" altLang="ja-JP" dirty="0" smtClean="0"/>
              <a:t>CESD</a:t>
            </a:r>
            <a:r>
              <a:rPr kumimoji="1" lang="ja-JP" altLang="en-US" dirty="0" smtClean="0"/>
              <a:t>の差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喫煙経験なし（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↕</a:t>
            </a:r>
            <a:r>
              <a:rPr lang="en-US" altLang="ja-JP" dirty="0" smtClean="0"/>
              <a:t>9.4</a:t>
            </a:r>
            <a:r>
              <a:rPr lang="ja-JP" altLang="en-US" dirty="0" smtClean="0"/>
              <a:t>　　　↑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禁煙した（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）  </a:t>
            </a:r>
            <a:r>
              <a:rPr kumimoji="1" lang="en-US" altLang="ja-JP" dirty="0" smtClean="0"/>
              <a:t>|16.4</a:t>
            </a:r>
          </a:p>
          <a:p>
            <a:pPr marL="0" indent="0">
              <a:buNone/>
            </a:pPr>
            <a:r>
              <a:rPr lang="ja-JP" altLang="en-US" dirty="0" smtClean="0"/>
              <a:t>　　　      　　　　↓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喫煙している（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r="40052"/>
          <a:stretch/>
        </p:blipFill>
        <p:spPr>
          <a:xfrm>
            <a:off x="5112018" y="1983673"/>
            <a:ext cx="6399796" cy="320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RA</a:t>
            </a:r>
            <a:r>
              <a:rPr kumimoji="1" lang="ja-JP" altLang="en-US" dirty="0" smtClean="0"/>
              <a:t>による推定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022558" cy="4351338"/>
          </a:xfrm>
        </p:spPr>
        <p:txBody>
          <a:bodyPr/>
          <a:lstStyle/>
          <a:p>
            <a:r>
              <a:rPr lang="ja-JP" altLang="en-US" dirty="0"/>
              <a:t>割当</a:t>
            </a:r>
            <a:r>
              <a:rPr lang="ja-JP" altLang="en-US" dirty="0" smtClean="0"/>
              <a:t>ごとに結果式を推定する。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割当ごと</a:t>
            </a:r>
            <a:r>
              <a:rPr lang="ja-JP" altLang="en-US" dirty="0" smtClean="0"/>
              <a:t>に潜在的結果（予測値）を計算する。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割当ごとの潜在的結果の平均の差を計算する。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4769"/>
          <a:stretch/>
        </p:blipFill>
        <p:spPr>
          <a:xfrm>
            <a:off x="4987537" y="1690688"/>
            <a:ext cx="7034417" cy="4276091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6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RA</a:t>
            </a:r>
            <a:r>
              <a:rPr kumimoji="1" lang="ja-JP" altLang="en-US" dirty="0" smtClean="0"/>
              <a:t>と同じ</a:t>
            </a:r>
            <a:r>
              <a:rPr lang="ja-JP" altLang="en-US" dirty="0" smtClean="0"/>
              <a:t>よう</a:t>
            </a:r>
            <a:r>
              <a:rPr lang="ja-JP" altLang="en-US" dirty="0"/>
              <a:t>な</a:t>
            </a:r>
            <a:r>
              <a:rPr kumimoji="1" lang="ja-JP" altLang="en-US" dirty="0" smtClean="0"/>
              <a:t>ことをしてみる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5649227" cy="435133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割当ごとに結果式を推定し、予測値を計算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 smtClean="0"/>
              <a:t>forval</a:t>
            </a:r>
            <a:r>
              <a:rPr lang="en-US" altLang="ja-JP" dirty="0" smtClean="0"/>
              <a:t> </a:t>
            </a:r>
            <a:r>
              <a:rPr lang="en-US" altLang="ja-JP" dirty="0" err="1"/>
              <a:t>i</a:t>
            </a:r>
            <a:r>
              <a:rPr lang="en-US" altLang="ja-JP" dirty="0"/>
              <a:t>=1/3{</a:t>
            </a:r>
          </a:p>
          <a:p>
            <a:pPr marL="0" indent="0">
              <a:buNone/>
            </a:pPr>
            <a:r>
              <a:rPr lang="en-US" altLang="ja-JP" dirty="0" err="1"/>
              <a:t>reg</a:t>
            </a:r>
            <a:r>
              <a:rPr lang="en-US" altLang="ja-JP" dirty="0"/>
              <a:t> </a:t>
            </a:r>
            <a:r>
              <a:rPr lang="en-US" altLang="ja-JP" dirty="0" err="1"/>
              <a:t>cesd</a:t>
            </a:r>
            <a:r>
              <a:rPr lang="en-US" altLang="ja-JP" dirty="0"/>
              <a:t> age if </a:t>
            </a:r>
            <a:r>
              <a:rPr lang="en-US" altLang="ja-JP" dirty="0" err="1"/>
              <a:t>smk</a:t>
            </a:r>
            <a:r>
              <a:rPr lang="en-US" altLang="ja-JP" dirty="0"/>
              <a:t>==`</a:t>
            </a:r>
            <a:r>
              <a:rPr lang="en-US" altLang="ja-JP" dirty="0" err="1"/>
              <a:t>i</a:t>
            </a:r>
            <a:r>
              <a:rPr lang="en-US" altLang="ja-JP" dirty="0"/>
              <a:t>'</a:t>
            </a:r>
          </a:p>
          <a:p>
            <a:pPr marL="0" indent="0">
              <a:buNone/>
            </a:pPr>
            <a:r>
              <a:rPr lang="en-US" altLang="ja-JP" dirty="0"/>
              <a:t>predict </a:t>
            </a:r>
            <a:r>
              <a:rPr lang="en-US" altLang="ja-JP" dirty="0" err="1"/>
              <a:t>cesd`i</a:t>
            </a:r>
            <a:r>
              <a:rPr lang="en-US" altLang="ja-JP" dirty="0"/>
              <a:t>'</a:t>
            </a:r>
          </a:p>
          <a:p>
            <a:pPr marL="0" indent="0">
              <a:buNone/>
            </a:pPr>
            <a:r>
              <a:rPr lang="en-US" altLang="ja-JP" dirty="0"/>
              <a:t>}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846" y="1690688"/>
            <a:ext cx="5116272" cy="3745999"/>
          </a:xfrm>
          <a:prstGeom prst="rect">
            <a:avLst/>
          </a:prstGeom>
        </p:spPr>
      </p:pic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ⓒ 2017 Masaaki Mizuochi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7F5D-3C8F-4B1B-9F9D-4C797388602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2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1120</Words>
  <Application>Microsoft Office PowerPoint</Application>
  <PresentationFormat>ワイド画面</PresentationFormat>
  <Paragraphs>247</Paragraphs>
  <Slides>30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5" baseType="lpstr">
      <vt:lpstr>ＭＳ Ｐゴシック</vt:lpstr>
      <vt:lpstr>Arial</vt:lpstr>
      <vt:lpstr>Calibri</vt:lpstr>
      <vt:lpstr>Calibri Light</vt:lpstr>
      <vt:lpstr>Office テーマ</vt:lpstr>
      <vt:lpstr>Stataによる トリートメント効果の推定</vt:lpstr>
      <vt:lpstr>処置効果モデルの基礎的知識</vt:lpstr>
      <vt:lpstr>因果効果とは？</vt:lpstr>
      <vt:lpstr>因果効果は測れない？</vt:lpstr>
      <vt:lpstr>teffectsのモデル</vt:lpstr>
      <vt:lpstr>デモ・データ</vt:lpstr>
      <vt:lpstr>記述統計</vt:lpstr>
      <vt:lpstr>RAによる推定</vt:lpstr>
      <vt:lpstr>RAと同じようなことをしてみる</vt:lpstr>
      <vt:lpstr>RAと同じようなことをしてみる</vt:lpstr>
      <vt:lpstr>IPWによる推定</vt:lpstr>
      <vt:lpstr>IPWと同じようなことをしてみる</vt:lpstr>
      <vt:lpstr>IPWと同じようなことをしてみる</vt:lpstr>
      <vt:lpstr>IPWRAによる推定</vt:lpstr>
      <vt:lpstr>IPWRAと同じようなことをしてみる</vt:lpstr>
      <vt:lpstr>IPWRAと同じようなことをしてみる</vt:lpstr>
      <vt:lpstr>AIPWによる推定</vt:lpstr>
      <vt:lpstr>AIPWと同じようなことをしてみる</vt:lpstr>
      <vt:lpstr>AIPWと同じようなことをしてみる</vt:lpstr>
      <vt:lpstr>各モデルの推定結果のまとめ</vt:lpstr>
      <vt:lpstr>実際の分析例 ～「就業構造基本調査」を使って～</vt:lpstr>
      <vt:lpstr>使用するデータと分析対象</vt:lpstr>
      <vt:lpstr>分析デザイン</vt:lpstr>
      <vt:lpstr>推定モデル（AIPW）</vt:lpstr>
      <vt:lpstr>通常の線型回帰とATEの比較（①を使用）</vt:lpstr>
      <vt:lpstr>学歴別のATE（①を使用）</vt:lpstr>
      <vt:lpstr>大卒かつ現在正規職のATE（②を使用）</vt:lpstr>
      <vt:lpstr>雑感</vt:lpstr>
      <vt:lpstr>謝辞</vt:lpstr>
      <vt:lpstr>ご清聴ありがとうございました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MM</dc:creator>
  <cp:lastModifiedBy>MM</cp:lastModifiedBy>
  <cp:revision>47</cp:revision>
  <cp:lastPrinted>2017-08-25T02:15:57Z</cp:lastPrinted>
  <dcterms:created xsi:type="dcterms:W3CDTF">2017-08-06T09:27:05Z</dcterms:created>
  <dcterms:modified xsi:type="dcterms:W3CDTF">2017-08-25T02:16:51Z</dcterms:modified>
</cp:coreProperties>
</file>