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6"/>
  </p:notesMasterIdLst>
  <p:sldIdLst>
    <p:sldId id="806" r:id="rId3"/>
    <p:sldId id="745" r:id="rId4"/>
    <p:sldId id="763" r:id="rId5"/>
    <p:sldId id="804" r:id="rId6"/>
    <p:sldId id="805" r:id="rId7"/>
    <p:sldId id="808" r:id="rId8"/>
    <p:sldId id="757" r:id="rId9"/>
    <p:sldId id="758" r:id="rId10"/>
    <p:sldId id="604" r:id="rId11"/>
    <p:sldId id="600" r:id="rId12"/>
    <p:sldId id="602" r:id="rId13"/>
    <p:sldId id="605" r:id="rId14"/>
    <p:sldId id="609" r:id="rId15"/>
    <p:sldId id="606" r:id="rId16"/>
    <p:sldId id="607" r:id="rId17"/>
    <p:sldId id="608" r:id="rId18"/>
    <p:sldId id="598" r:id="rId19"/>
    <p:sldId id="603" r:id="rId20"/>
    <p:sldId id="610" r:id="rId21"/>
    <p:sldId id="611" r:id="rId22"/>
    <p:sldId id="612" r:id="rId23"/>
    <p:sldId id="613" r:id="rId24"/>
    <p:sldId id="614" r:id="rId25"/>
    <p:sldId id="617" r:id="rId26"/>
    <p:sldId id="615" r:id="rId27"/>
    <p:sldId id="616" r:id="rId28"/>
    <p:sldId id="618" r:id="rId29"/>
    <p:sldId id="619" r:id="rId30"/>
    <p:sldId id="645" r:id="rId31"/>
    <p:sldId id="620" r:id="rId32"/>
    <p:sldId id="646" r:id="rId33"/>
    <p:sldId id="647" r:id="rId34"/>
    <p:sldId id="648" r:id="rId35"/>
    <p:sldId id="621" r:id="rId36"/>
    <p:sldId id="622" r:id="rId37"/>
    <p:sldId id="623" r:id="rId38"/>
    <p:sldId id="624" r:id="rId39"/>
    <p:sldId id="625" r:id="rId40"/>
    <p:sldId id="743" r:id="rId41"/>
    <p:sldId id="628" r:id="rId42"/>
    <p:sldId id="627" r:id="rId43"/>
    <p:sldId id="665" r:id="rId44"/>
    <p:sldId id="765" r:id="rId45"/>
    <p:sldId id="748" r:id="rId46"/>
    <p:sldId id="767" r:id="rId47"/>
    <p:sldId id="768" r:id="rId48"/>
    <p:sldId id="832" r:id="rId49"/>
    <p:sldId id="833" r:id="rId50"/>
    <p:sldId id="834" r:id="rId51"/>
    <p:sldId id="835" r:id="rId52"/>
    <p:sldId id="802" r:id="rId53"/>
    <p:sldId id="794" r:id="rId54"/>
    <p:sldId id="795" r:id="rId55"/>
    <p:sldId id="796" r:id="rId56"/>
    <p:sldId id="812" r:id="rId57"/>
    <p:sldId id="828" r:id="rId58"/>
    <p:sldId id="770" r:id="rId59"/>
    <p:sldId id="771" r:id="rId60"/>
    <p:sldId id="773" r:id="rId61"/>
    <p:sldId id="774" r:id="rId62"/>
    <p:sldId id="803" r:id="rId63"/>
    <p:sldId id="836" r:id="rId64"/>
    <p:sldId id="777" r:id="rId65"/>
    <p:sldId id="778" r:id="rId66"/>
    <p:sldId id="776" r:id="rId67"/>
    <p:sldId id="775" r:id="rId68"/>
    <p:sldId id="798" r:id="rId69"/>
    <p:sldId id="813" r:id="rId70"/>
    <p:sldId id="815" r:id="rId71"/>
    <p:sldId id="823" r:id="rId72"/>
    <p:sldId id="818" r:id="rId73"/>
    <p:sldId id="817" r:id="rId74"/>
    <p:sldId id="816" r:id="rId75"/>
    <p:sldId id="790" r:id="rId76"/>
    <p:sldId id="791" r:id="rId77"/>
    <p:sldId id="792" r:id="rId78"/>
    <p:sldId id="793" r:id="rId79"/>
    <p:sldId id="830" r:id="rId80"/>
    <p:sldId id="825" r:id="rId81"/>
    <p:sldId id="827" r:id="rId82"/>
    <p:sldId id="826" r:id="rId83"/>
    <p:sldId id="831" r:id="rId84"/>
    <p:sldId id="508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434"/>
    <a:srgbClr val="0000FF"/>
    <a:srgbClr val="CC6600"/>
    <a:srgbClr val="7E6000"/>
    <a:srgbClr val="9A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63" autoAdjust="0"/>
  </p:normalViewPr>
  <p:slideViewPr>
    <p:cSldViewPr>
      <p:cViewPr varScale="1">
        <p:scale>
          <a:sx n="114" d="100"/>
          <a:sy n="114" d="100"/>
        </p:scale>
        <p:origin x="156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52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3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308A2-9EEE-41A2-920B-CAEDE4E80018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1AE5D-2A48-41E7-9FFF-202990A0E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39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1AE5D-2A48-41E7-9FFF-202990A0EC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13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1AE5D-2A48-41E7-9FFF-202990A0EC4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4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47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3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66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437EB-B8E5-40B6-B722-6FD63C3F1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01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75BB8-98FF-4C98-B7E0-98CC77955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71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9404B-2E0A-4B21-B37D-74BBC5929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63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BCFD37-C36F-4976-B20E-33B1C311A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15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44C7-C017-4C6F-A0C1-9B13C9D88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7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023BB-5B10-4109-A5F1-3E16DBA36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75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467B0-BD15-4908-9F6D-8A9D724CA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06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FF1BC-D363-41E7-8BCA-2E9495371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3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7/13/2017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95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A5BFF-74BF-4784-B625-198520DB6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55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94E2A-D21C-4DFA-AABE-CF36713B7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51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4ED67-EBDC-4EE0-98E5-61697CFF9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4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42EC7-FDF5-4514-BCAB-E39700A243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3716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45311-9DC9-421E-9068-D38638C97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249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5E507-1CFD-4F5C-8255-E7E9AC094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9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F88DE-371C-431E-81E1-D2DF6A3A2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1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29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3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1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59207-F20E-475B-BB9F-802C285ABDE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01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068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59207-F20E-475B-BB9F-802C285ABDE1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62E80-6E97-45ED-9957-616F64E72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5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DF14CB2-7016-455D-966B-D99404036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ayesian.org/bayes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mailto:chuber@stata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3000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Introduction to the </a:t>
            </a:r>
            <a:r>
              <a:rPr lang="en-US" sz="4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4800" dirty="0"/>
              <a:t> Prefix</a:t>
            </a:r>
            <a:br>
              <a:rPr lang="en-US" sz="4800" dirty="0"/>
            </a:br>
            <a:r>
              <a:rPr lang="en-US" sz="4800" dirty="0"/>
              <a:t>in Stata 15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12192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Chuck Huber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StataCorp</a:t>
            </a:r>
          </a:p>
          <a:p>
            <a:pPr>
              <a:spcBef>
                <a:spcPts val="0"/>
              </a:spcBef>
            </a:pPr>
            <a:r>
              <a:rPr lang="en-US" sz="3000" dirty="0">
                <a:solidFill>
                  <a:schemeClr val="tx1"/>
                </a:solidFill>
              </a:rPr>
              <a:t>chuber@stata.com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4449" y="5140880"/>
            <a:ext cx="633673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2017 Japanese Stata Users Group Meeting</a:t>
            </a:r>
          </a:p>
          <a:p>
            <a:pPr algn="ctr"/>
            <a:r>
              <a:rPr lang="en-US" sz="2800" dirty="0"/>
              <a:t>Kyoto, Japan</a:t>
            </a:r>
          </a:p>
          <a:p>
            <a:pPr algn="ctr"/>
            <a:r>
              <a:rPr lang="en-US" sz="2800" dirty="0"/>
              <a:t>September 16, 2017</a:t>
            </a:r>
          </a:p>
        </p:txBody>
      </p:sp>
    </p:spTree>
    <p:extLst>
      <p:ext uri="{BB962C8B-B14F-4D97-AF65-F5344CB8AC3E}">
        <p14:creationId xmlns:p14="http://schemas.microsoft.com/office/powerpoint/2010/main" val="3783558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Reverend Thomas Bayes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3962400" cy="4249153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800600" y="1981200"/>
            <a:ext cx="4114800" cy="4724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1701 – born in London</a:t>
            </a:r>
          </a:p>
          <a:p>
            <a:r>
              <a:rPr lang="en-US" sz="2800" dirty="0"/>
              <a:t>Presbyterian Minister</a:t>
            </a:r>
          </a:p>
          <a:p>
            <a:r>
              <a:rPr lang="en-US" sz="2800" dirty="0"/>
              <a:t>Amateur Mathematician</a:t>
            </a:r>
          </a:p>
          <a:p>
            <a:r>
              <a:rPr lang="en-US" sz="2800" dirty="0"/>
              <a:t>Published one paper on theology and one on mathematics</a:t>
            </a:r>
          </a:p>
          <a:p>
            <a:r>
              <a:rPr lang="en-US" sz="2800" dirty="0"/>
              <a:t>1761 – died in Kent</a:t>
            </a:r>
          </a:p>
          <a:p>
            <a:r>
              <a:rPr lang="en-US" sz="2800" dirty="0"/>
              <a:t>1763 - “Bayes Theorem” paper published by friend Richard Price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56727" y="6426687"/>
            <a:ext cx="272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https://bayesian.org/bayes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29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990600"/>
          </a:xfrm>
        </p:spPr>
        <p:txBody>
          <a:bodyPr>
            <a:normAutofit/>
          </a:bodyPr>
          <a:lstStyle/>
          <a:p>
            <a:r>
              <a:rPr lang="en-US" dirty="0"/>
              <a:t>Coin Toss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057400"/>
            <a:ext cx="3581400" cy="3609869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5791200"/>
            <a:ext cx="8686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is the probability of heads (</a:t>
            </a:r>
            <a:r>
              <a:rPr lang="el-GR" dirty="0"/>
              <a:t>θ</a:t>
            </a:r>
            <a:r>
              <a:rPr lang="en-US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235525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Distribution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581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Prior distributions are probability distributions of model parameters based on some a priori knowledge about the parameters.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Prior distributions are independent of the observed data.</a:t>
            </a:r>
          </a:p>
        </p:txBody>
      </p:sp>
    </p:spTree>
    <p:extLst>
      <p:ext uri="{BB962C8B-B14F-4D97-AF65-F5344CB8AC3E}">
        <p14:creationId xmlns:p14="http://schemas.microsoft.com/office/powerpoint/2010/main" val="225323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 Prior for </a:t>
            </a:r>
            <a:r>
              <a:rPr lang="el-GR" dirty="0"/>
              <a:t>θ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8200" y="2667000"/>
                <a:ext cx="39678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𝐵𝑒𝑡𝑎</m:t>
                      </m:r>
                      <m:d>
                        <m:d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67000"/>
                <a:ext cx="3967817" cy="646331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05000" y="3886200"/>
                <a:ext cx="6382966" cy="1260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l-GR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l-GR" sz="3600" b="0" i="0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Γ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d>
                        </m:den>
                      </m:f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−1)</m:t>
                          </m:r>
                        </m:sup>
                      </m:sSup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(1−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886200"/>
                <a:ext cx="6382966" cy="126079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374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Uninformative Prior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128000" cy="4572000"/>
          </a:xfrm>
        </p:spPr>
      </p:pic>
    </p:spTree>
    <p:extLst>
      <p:ext uri="{BB962C8B-B14F-4D97-AF65-F5344CB8AC3E}">
        <p14:creationId xmlns:p14="http://schemas.microsoft.com/office/powerpoint/2010/main" val="3370585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Priors</a:t>
            </a:r>
          </a:p>
        </p:txBody>
      </p:sp>
      <p:pic>
        <p:nvPicPr>
          <p:cNvPr id="4" name="GraphPri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187328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Informative Prior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2811799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Coin Toss Experiment</a:t>
            </a:r>
          </a:p>
        </p:txBody>
      </p:sp>
      <p:pic>
        <p:nvPicPr>
          <p:cNvPr id="4" name="CointTos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38332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Function for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19200" y="2743200"/>
                <a:ext cx="58303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4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𝐵𝑖𝑛𝑜𝑚𝑖𝑎𝑙</m:t>
                      </m:r>
                      <m:d>
                        <m:dPr>
                          <m:ctrlPr>
                            <a:rPr lang="en-US" sz="40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743200"/>
                <a:ext cx="5830314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895600" y="3962400"/>
                <a:ext cx="5027017" cy="1121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4000" b="0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4000" b="0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sup>
                      </m:sSup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(1−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962400"/>
                <a:ext cx="5027017" cy="11217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4706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Prior and Likelihood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398933" cy="4724400"/>
          </a:xfrm>
        </p:spPr>
      </p:pic>
    </p:spTree>
    <p:extLst>
      <p:ext uri="{BB962C8B-B14F-4D97-AF65-F5344CB8AC3E}">
        <p14:creationId xmlns:p14="http://schemas.microsoft.com/office/powerpoint/2010/main" val="3606374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962400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Regression</a:t>
            </a:r>
          </a:p>
          <a:p>
            <a:r>
              <a:rPr lang="en-US" sz="3600" dirty="0"/>
              <a:t>Advantages and Disadvantages of Bayes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1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00786" y="4151174"/>
                <a:ext cx="70514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𝐵𝑒𝑡𝑎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d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320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𝐵𝑖𝑛𝑜𝑚𝑖𝑎𝑙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786" y="4151174"/>
                <a:ext cx="7051418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0" y="5257800"/>
                <a:ext cx="47666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𝐵𝑒𝑡𝑎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𝑛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257800"/>
                <a:ext cx="476669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09600" y="2138391"/>
                <a:ext cx="601703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𝑃𝑜𝑠𝑡𝑒𝑟𝑖𝑜𝑟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𝑃𝑟𝑖𝑜𝑟</m:t>
                      </m:r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𝐿𝑖𝑘𝑒𝑙𝑖h𝑜𝑜𝑑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138391"/>
                <a:ext cx="6017032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19200" y="3086606"/>
                <a:ext cx="408906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𝑃</m:t>
                      </m:r>
                      <m:d>
                        <m:dPr>
                          <m:ctrlPr>
                            <a:rPr lang="en-US" sz="32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𝑦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086606"/>
                <a:ext cx="4089068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079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Posterior Distribution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1389065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Uninformative Prior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2057400"/>
            <a:ext cx="7857066" cy="4419600"/>
          </a:xfrm>
        </p:spPr>
      </p:pic>
    </p:spTree>
    <p:extLst>
      <p:ext uri="{BB962C8B-B14F-4D97-AF65-F5344CB8AC3E}">
        <p14:creationId xmlns:p14="http://schemas.microsoft.com/office/powerpoint/2010/main" val="2267374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Informative Prior</a:t>
            </a:r>
          </a:p>
        </p:txBody>
      </p:sp>
      <p:pic>
        <p:nvPicPr>
          <p:cNvPr id="4" name="EffectOfPrio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1336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351319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/>
              <a:t>Often the posterior distribution does not have a simple form.  We can use Markov Chain Monte Carlo (MCMC) with the Metropolis-Hastings algorithm to generate a sample from the posterior distribution.</a:t>
            </a:r>
          </a:p>
        </p:txBody>
      </p:sp>
    </p:spTree>
    <p:extLst>
      <p:ext uri="{BB962C8B-B14F-4D97-AF65-F5344CB8AC3E}">
        <p14:creationId xmlns:p14="http://schemas.microsoft.com/office/powerpoint/2010/main" val="932156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and Metropolis-Hastings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en-US" sz="4400" dirty="0"/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Monte Carlo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Markov Chains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/>
              <a:t>Metropolis-Hastings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24617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057400"/>
            <a:ext cx="7992533" cy="4495800"/>
          </a:xfrm>
        </p:spPr>
      </p:pic>
      <p:sp>
        <p:nvSpPr>
          <p:cNvPr id="5" name="TextBox 4"/>
          <p:cNvSpPr txBox="1"/>
          <p:nvPr/>
        </p:nvSpPr>
        <p:spPr>
          <a:xfrm>
            <a:off x="5562600" y="3124200"/>
            <a:ext cx="2615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←Proposal Distribution</a:t>
            </a:r>
          </a:p>
        </p:txBody>
      </p:sp>
    </p:spTree>
    <p:extLst>
      <p:ext uri="{BB962C8B-B14F-4D97-AF65-F5344CB8AC3E}">
        <p14:creationId xmlns:p14="http://schemas.microsoft.com/office/powerpoint/2010/main" val="22831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</a:t>
            </a:r>
          </a:p>
        </p:txBody>
      </p:sp>
      <p:pic>
        <p:nvPicPr>
          <p:cNvPr id="4" name="mc1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184146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" y="1984248"/>
            <a:ext cx="8046720" cy="4526280"/>
          </a:xfrm>
        </p:spPr>
      </p:pic>
    </p:spTree>
    <p:extLst>
      <p:ext uri="{BB962C8B-B14F-4D97-AF65-F5344CB8AC3E}">
        <p14:creationId xmlns:p14="http://schemas.microsoft.com/office/powerpoint/2010/main" val="2813970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1981200"/>
            <a:ext cx="7992533" cy="4495800"/>
          </a:xfrm>
        </p:spPr>
      </p:pic>
    </p:spTree>
    <p:extLst>
      <p:ext uri="{BB962C8B-B14F-4D97-AF65-F5344CB8AC3E}">
        <p14:creationId xmlns:p14="http://schemas.microsoft.com/office/powerpoint/2010/main" val="2279918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49026"/>
            <a:ext cx="6652942" cy="1622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33641"/>
            <a:ext cx="8534400" cy="31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99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Markov Chain Monte Carlo</a:t>
            </a:r>
          </a:p>
        </p:txBody>
      </p:sp>
      <p:pic>
        <p:nvPicPr>
          <p:cNvPr id="4" name="mcmc1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1379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86740" y="2829979"/>
                <a:ext cx="6712157" cy="859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𝑟</m:t>
                      </m:r>
                      <m:r>
                        <a:rPr lang="en-US" sz="24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𝑛𝑒𝑤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 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)</m:t>
                      </m:r>
                      <m:r>
                        <a:rPr lang="en-US" sz="24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𝑃𝑜𝑠𝑡𝑒𝑟𝑖𝑜𝑟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𝑝𝑟𝑜𝑏𝑎𝑏𝑖𝑙𝑖𝑡𝑦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𝑜𝑓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</a:rPr>
                                <m:t>𝑛𝑒𝑤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𝑃𝑜𝑠𝑡𝑒𝑟𝑖𝑜𝑟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𝑝𝑟𝑜𝑏𝑎𝑏𝑖𝑙𝑖𝑡𝑦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r>
                            <a:rPr lang="en-US" sz="2400" i="1">
                              <a:latin typeface="Cambria Math"/>
                            </a:rPr>
                            <m:t>𝑜𝑓</m:t>
                          </m:r>
                          <m:r>
                            <a:rPr lang="en-US" sz="2400" i="1">
                              <a:latin typeface="Cambria Math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" y="2829979"/>
                <a:ext cx="6712157" cy="8592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0" y="4191000"/>
                <a:ext cx="6021777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𝐵𝑒𝑡𝑎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1,1,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007434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7434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7434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𝑛𝑒𝑤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×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𝐵𝑖𝑛𝑜𝑚𝑖𝑎𝑙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(10,4,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𝑛𝑒𝑤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𝐵𝑒𝑡𝑎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  <a:ea typeface="Cambria Math"/>
                                </a:rPr>
                                <m:t>1,1,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× 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𝐵𝑖𝑛𝑜𝑚𝑖𝑎𝑙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(10,4,</m:t>
                          </m:r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4191000"/>
                <a:ext cx="6021777" cy="874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3943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71010" y="3754262"/>
                <a:ext cx="42493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𝑚𝑖𝑛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  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b="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b="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𝑛𝑒𝑤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 , 1 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010" y="3754262"/>
                <a:ext cx="424930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57200" y="2743200"/>
                <a:ext cx="65958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𝑎𝑐𝑐𝑒𝑝𝑡𝑎𝑛𝑐𝑒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𝑝𝑟𝑜𝑏𝑎𝑏𝑖𝑙𝑖𝑡𝑦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𝑛𝑒𝑤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 ,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743200"/>
                <a:ext cx="659584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3290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9600" y="3733800"/>
                <a:ext cx="68568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𝐼𝑓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     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𝑢</m:t>
                      </m:r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US" sz="2800" i="1">
                          <a:latin typeface="Cambria Math"/>
                          <a:ea typeface="Cambria Math"/>
                        </a:rPr>
                        <m:t>𝛼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743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7434"/>
                                  </a:solidFill>
                                  <a:latin typeface="Cambria Math"/>
                                  <a:ea typeface="Cambria Math"/>
                                </a:rPr>
                                <m:t>𝑛𝑒𝑤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 ,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       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𝑇h𝑒𝑛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7434"/>
                              </a:solidFill>
                              <a:latin typeface="Cambria Math"/>
                              <a:ea typeface="Cambria Math"/>
                            </a:rPr>
                            <m:t>𝑛𝑒𝑤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33800"/>
                <a:ext cx="6856877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09600" y="2526030"/>
                <a:ext cx="40736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𝐷𝑟𝑎𝑤</m:t>
                      </m:r>
                      <m:r>
                        <a:rPr lang="en-US" sz="2800" b="0" i="1" smtClean="0">
                          <a:latin typeface="Cambria Math"/>
                        </a:rPr>
                        <m:t> </m:t>
                      </m:r>
                      <m:r>
                        <a:rPr lang="en-US" sz="2800" b="0" i="1" smtClean="0">
                          <a:latin typeface="Cambria Math"/>
                        </a:rPr>
                        <m:t>𝑢</m:t>
                      </m:r>
                      <m:r>
                        <a:rPr lang="en-US" sz="2800" b="0" i="1" smtClean="0">
                          <a:latin typeface="Cambria Math"/>
                        </a:rPr>
                        <m:t> ~ </m:t>
                      </m:r>
                      <m:r>
                        <a:rPr lang="en-US" sz="2800" b="0" i="1" smtClean="0">
                          <a:latin typeface="Cambria Math"/>
                        </a:rPr>
                        <m:t>𝑈𝑛𝑖𝑓𝑜𝑟𝑚</m:t>
                      </m:r>
                      <m:r>
                        <a:rPr lang="en-US" sz="2800" b="0" i="1" smtClean="0">
                          <a:latin typeface="Cambria Math"/>
                        </a:rPr>
                        <m:t>(0,1)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526030"/>
                <a:ext cx="4073679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883530" y="4669810"/>
                <a:ext cx="346921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𝑂𝑡h𝑒𝑟𝑤𝑖𝑠𝑒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𝑡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3530" y="4669810"/>
                <a:ext cx="346921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30456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309245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8696"/>
            <a:ext cx="8388095" cy="4718304"/>
          </a:xfrm>
        </p:spPr>
      </p:pic>
    </p:spTree>
    <p:extLst>
      <p:ext uri="{BB962C8B-B14F-4D97-AF65-F5344CB8AC3E}">
        <p14:creationId xmlns:p14="http://schemas.microsoft.com/office/powerpoint/2010/main" val="4231214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61744"/>
            <a:ext cx="8382677" cy="4715256"/>
          </a:xfrm>
        </p:spPr>
      </p:pic>
    </p:spTree>
    <p:extLst>
      <p:ext uri="{BB962C8B-B14F-4D97-AF65-F5344CB8AC3E}">
        <p14:creationId xmlns:p14="http://schemas.microsoft.com/office/powerpoint/2010/main" val="1986236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4" name="mcmcmh1000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8581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Metropolis-Hastings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1200"/>
            <a:ext cx="8263466" cy="4648200"/>
          </a:xfrm>
        </p:spPr>
      </p:pic>
    </p:spTree>
    <p:extLst>
      <p:ext uri="{BB962C8B-B14F-4D97-AF65-F5344CB8AC3E}">
        <p14:creationId xmlns:p14="http://schemas.microsoft.com/office/powerpoint/2010/main" val="3069114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MCMC with Gibbs Sampling</a:t>
            </a:r>
          </a:p>
        </p:txBody>
      </p:sp>
      <p:pic>
        <p:nvPicPr>
          <p:cNvPr id="4" name="TempGrap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2057400"/>
            <a:ext cx="7232650" cy="4068763"/>
          </a:xfrm>
        </p:spPr>
      </p:pic>
    </p:spTree>
    <p:extLst>
      <p:ext uri="{BB962C8B-B14F-4D97-AF65-F5344CB8AC3E}">
        <p14:creationId xmlns:p14="http://schemas.microsoft.com/office/powerpoint/2010/main" val="379013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71044"/>
            <a:ext cx="5105400" cy="6166174"/>
          </a:xfrm>
        </p:spPr>
      </p:pic>
    </p:spTree>
    <p:extLst>
      <p:ext uri="{BB962C8B-B14F-4D97-AF65-F5344CB8AC3E}">
        <p14:creationId xmlns:p14="http://schemas.microsoft.com/office/powerpoint/2010/main" val="2972299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dirty="0"/>
              <a:t> command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heads,						///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likelihood(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dbernoulli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({theta}))	///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prior({theta}, beta(1,1))</a:t>
            </a:r>
          </a:p>
        </p:txBody>
      </p:sp>
    </p:spTree>
    <p:extLst>
      <p:ext uri="{BB962C8B-B14F-4D97-AF65-F5344CB8AC3E}">
        <p14:creationId xmlns:p14="http://schemas.microsoft.com/office/powerpoint/2010/main" val="1808770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8221560" cy="5410200"/>
          </a:xfrm>
        </p:spPr>
      </p:pic>
    </p:spTree>
    <p:extLst>
      <p:ext uri="{BB962C8B-B14F-4D97-AF65-F5344CB8AC3E}">
        <p14:creationId xmlns:p14="http://schemas.microsoft.com/office/powerpoint/2010/main" val="3070205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Plots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75" y="1905000"/>
            <a:ext cx="7271850" cy="4090416"/>
          </a:xfrm>
        </p:spPr>
      </p:pic>
      <p:sp>
        <p:nvSpPr>
          <p:cNvPr id="5" name="TextBox 4"/>
          <p:cNvSpPr txBox="1"/>
          <p:nvPr/>
        </p:nvSpPr>
        <p:spPr>
          <a:xfrm>
            <a:off x="936075" y="6300216"/>
            <a:ext cx="3887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diagnostics {theta}</a:t>
            </a:r>
          </a:p>
        </p:txBody>
      </p:sp>
    </p:spTree>
    <p:extLst>
      <p:ext uri="{BB962C8B-B14F-4D97-AF65-F5344CB8AC3E}">
        <p14:creationId xmlns:p14="http://schemas.microsoft.com/office/powerpoint/2010/main" val="3740070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72000"/>
          </a:xfrm>
        </p:spPr>
        <p:txBody>
          <a:bodyPr>
            <a:normAutofit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b="1" dirty="0"/>
              <a:t>Bayesian Linear Regression</a:t>
            </a:r>
          </a:p>
          <a:p>
            <a:r>
              <a:rPr lang="en-US" sz="3600" dirty="0"/>
              <a:t>Advantages and Disadvantages of Bayes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128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0" y="68225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0000"/>
                </a:solidFill>
              </a:rPr>
              <a:t>Bayesian Linear Regression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28800"/>
            <a:ext cx="8229600" cy="3583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3980" y="6019800"/>
            <a:ext cx="7255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will ignore the sample weights to keep things simple.</a:t>
            </a:r>
          </a:p>
        </p:txBody>
      </p:sp>
    </p:spTree>
    <p:extLst>
      <p:ext uri="{BB962C8B-B14F-4D97-AF65-F5344CB8AC3E}">
        <p14:creationId xmlns:p14="http://schemas.microsoft.com/office/powerpoint/2010/main" val="34623641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-360" y="797613"/>
                <a:ext cx="9144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𝑠𝑏𝑝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sz="3600" i="1"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36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kern="0" smtClean="0">
                              <a:latin typeface="Cambria Math" panose="02040503050406030204" pitchFamily="18" charset="0"/>
                            </a:rPr>
                            <m:t>𝑎𝑔𝑒</m:t>
                          </m:r>
                        </m:e>
                        <m:sub>
                          <m:r>
                            <a:rPr lang="en-US" sz="3600" i="1" ker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3600" i="1" ker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kern="0" smtClean="0">
                              <a:latin typeface="Cambria Math" panose="02040503050406030204" pitchFamily="18" charset="0"/>
                            </a:rPr>
                            <m:t>𝑠𝑒𝑥</m:t>
                          </m:r>
                        </m:e>
                        <m:sub>
                          <m:r>
                            <a:rPr lang="en-US" sz="3600" i="1" ker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kumimoji="0" lang="en-US" sz="36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𝑒</m:t>
                          </m:r>
                        </m:e>
                        <m:sub>
                          <m:r>
                            <a:rPr kumimoji="0" lang="en-US" sz="36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kumimoji="0" lang="en-US" sz="3600" b="0" i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" y="797613"/>
                <a:ext cx="91440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0" y="2057400"/>
            <a:ext cx="8686800" cy="337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975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41" y="685800"/>
            <a:ext cx="667115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631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52763"/>
            <a:ext cx="6317527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2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87" y="685265"/>
            <a:ext cx="6294665" cy="61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49" y="685800"/>
            <a:ext cx="6248942" cy="60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6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8" y="914400"/>
            <a:ext cx="8806564" cy="5486400"/>
          </a:xfrm>
        </p:spPr>
      </p:pic>
    </p:spTree>
    <p:extLst>
      <p:ext uri="{BB962C8B-B14F-4D97-AF65-F5344CB8AC3E}">
        <p14:creationId xmlns:p14="http://schemas.microsoft.com/office/powerpoint/2010/main" val="39591107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15748"/>
            <a:ext cx="6294665" cy="61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486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options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" y="2222823"/>
            <a:ext cx="8583157" cy="3339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2133600"/>
            <a:ext cx="9906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1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options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20" y="2215896"/>
            <a:ext cx="8610600" cy="33379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19200" y="2133600"/>
            <a:ext cx="10668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791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options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0" y="2298700"/>
            <a:ext cx="8534400" cy="33369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5400" y="2215896"/>
            <a:ext cx="27432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365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options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0" y="2133600"/>
            <a:ext cx="8534400" cy="33286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9038" y="2025396"/>
            <a:ext cx="4084962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91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640" cy="61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options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2" y="2215896"/>
            <a:ext cx="8458200" cy="32978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2133600"/>
            <a:ext cx="3200400" cy="381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44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534400" cy="4068763"/>
          </a:xfrm>
        </p:spPr>
        <p:txBody>
          <a:bodyPr>
            <a:normAutofit/>
          </a:bodyPr>
          <a:lstStyle/>
          <a:p>
            <a:r>
              <a:rPr lang="en-US" sz="3600" dirty="0"/>
              <a:t>Effective Sample Size</a:t>
            </a:r>
          </a:p>
          <a:p>
            <a:r>
              <a:rPr lang="en-US" sz="3600" dirty="0"/>
              <a:t>Trace Plots</a:t>
            </a:r>
          </a:p>
          <a:p>
            <a:r>
              <a:rPr lang="en-US" sz="3600" dirty="0"/>
              <a:t>Histograms</a:t>
            </a:r>
          </a:p>
          <a:p>
            <a:r>
              <a:rPr lang="en-US" sz="3600" dirty="0" err="1"/>
              <a:t>Correlegrams</a:t>
            </a:r>
            <a:endParaRPr lang="en-US" sz="3600" dirty="0"/>
          </a:p>
          <a:p>
            <a:r>
              <a:rPr lang="en-US" sz="3600" dirty="0"/>
              <a:t>Scatterplot Matrices</a:t>
            </a:r>
          </a:p>
        </p:txBody>
      </p:sp>
    </p:spTree>
    <p:extLst>
      <p:ext uri="{BB962C8B-B14F-4D97-AF65-F5344CB8AC3E}">
        <p14:creationId xmlns:p14="http://schemas.microsoft.com/office/powerpoint/2010/main" val="2168096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60" y="2197423"/>
            <a:ext cx="6447079" cy="326164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</p:spTree>
    <p:extLst>
      <p:ext uri="{BB962C8B-B14F-4D97-AF65-F5344CB8AC3E}">
        <p14:creationId xmlns:p14="http://schemas.microsoft.com/office/powerpoint/2010/main" val="16636578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364" y="6400800"/>
            <a:ext cx="495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diagnostics {sigma2}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620000" cy="42862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</p:spTree>
    <p:extLst>
      <p:ext uri="{BB962C8B-B14F-4D97-AF65-F5344CB8AC3E}">
        <p14:creationId xmlns:p14="http://schemas.microsoft.com/office/powerpoint/2010/main" val="12410369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355" y="6324600"/>
            <a:ext cx="762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trace {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_cons age sex} {sigma2},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byparm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00200"/>
            <a:ext cx="7620000" cy="42862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</p:spTree>
    <p:extLst>
      <p:ext uri="{BB962C8B-B14F-4D97-AF65-F5344CB8AC3E}">
        <p14:creationId xmlns:p14="http://schemas.microsoft.com/office/powerpoint/2010/main" val="1499291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dirty="0"/>
              <a:t> Command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686800" cy="3505200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bayesmh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bmi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		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likelihood(normal({sigma2})) 	     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_cons}, normal(0,100)) 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age}, 	normal(0,100))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sex}, 	normal(0,100))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bmi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}, 	normal(0,100))	  ///</a:t>
            </a:r>
          </a:p>
          <a:p>
            <a:pPr marL="457200" indent="0">
              <a:buNone/>
            </a:pP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	prior({sigma2},     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igamma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(1,1))	</a:t>
            </a:r>
          </a:p>
        </p:txBody>
      </p:sp>
    </p:spTree>
    <p:extLst>
      <p:ext uri="{BB962C8B-B14F-4D97-AF65-F5344CB8AC3E}">
        <p14:creationId xmlns:p14="http://schemas.microsoft.com/office/powerpoint/2010/main" val="23902351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6172200"/>
            <a:ext cx="721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ac {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_cons age sex} {sigma2},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byparm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66850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814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638" y="6324600"/>
            <a:ext cx="818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histogram {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_cons age sex} {sigma2},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byparm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37145"/>
            <a:ext cx="7620000" cy="42862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</p:spTree>
    <p:extLst>
      <p:ext uri="{BB962C8B-B14F-4D97-AF65-F5344CB8AC3E}">
        <p14:creationId xmlns:p14="http://schemas.microsoft.com/office/powerpoint/2010/main" val="3310796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6287859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bayesgraph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matrix _all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634746"/>
            <a:ext cx="9144000" cy="813054"/>
          </a:xfrm>
        </p:spPr>
        <p:txBody>
          <a:bodyPr>
            <a:normAutofit/>
          </a:bodyPr>
          <a:lstStyle/>
          <a:p>
            <a:r>
              <a:rPr lang="en-US" dirty="0"/>
              <a:t>Checking “Convergence” of the Chain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81842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267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Bayesian Model Selection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0" y="2057400"/>
            <a:ext cx="7620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quietly {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rseed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(15): regress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estimates store age</a:t>
            </a:r>
          </a:p>
          <a:p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rseed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(15): regress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sex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estimates store sex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rseed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(15): regress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	estimates store full</a:t>
            </a:r>
          </a:p>
          <a:p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2916403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Bayesian Model Selection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33600"/>
            <a:ext cx="586420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035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Bayesian Model Selection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981200"/>
            <a:ext cx="65890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29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Tests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0"/>
            <a:ext cx="6848238" cy="256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37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964" y="1677669"/>
            <a:ext cx="1644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Frequentist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963" y="3841857"/>
            <a:ext cx="1318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Bayesian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22823"/>
            <a:ext cx="7543800" cy="1659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4469970"/>
            <a:ext cx="7658091" cy="22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829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382000" cy="491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547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6858000" cy="60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655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14400"/>
            <a:ext cx="6861356" cy="1524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71800"/>
            <a:ext cx="8686800" cy="26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732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1600200"/>
            <a:ext cx="8864600" cy="48352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5943600"/>
            <a:ext cx="3429000" cy="6096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036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5" y="1946781"/>
            <a:ext cx="8657070" cy="29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42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Convert the Matrix to a Dataset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4676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matrix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pred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= r(summary)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clear</a:t>
            </a:r>
          </a:p>
          <a:p>
            <a:pPr marL="0" indent="0">
              <a:buNone/>
            </a:pPr>
            <a:r>
              <a:rPr lang="en-US" sz="1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svmat</a:t>
            </a:r>
            <a:r>
              <a:rPr lang="en-US" sz="1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pred</a:t>
            </a:r>
            <a:r>
              <a:rPr lang="en-US" sz="1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	       </a:t>
            </a:r>
            <a:r>
              <a:rPr lang="en-US" sz="1800" b="1" dirty="0">
                <a:solidFill>
                  <a:srgbClr val="00743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/* convert matrix to dataset */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pred1 mean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pred2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stddev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pred3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mcse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pred4 median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pred5 lower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rename pred6 upper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sex = _n&lt;6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label define sex 0 "Female" 1 "Male"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label values sex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sex</a:t>
            </a:r>
            <a:endParaRPr lang="en-US" sz="1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gen age = (_n+1)*10 if _n&lt;6</a:t>
            </a:r>
          </a:p>
          <a:p>
            <a:pPr marL="0" indent="0">
              <a:buNone/>
            </a:pP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replace age = (_n-4)*10 if _n&gt;5	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853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Predictions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8610600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93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Prefix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6875"/>
            <a:ext cx="8229600" cy="1553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9144000" cy="94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963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Prefix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37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033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Prefix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1740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0"/>
            <a:ext cx="9144000" cy="196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253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Prefix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9144000" cy="280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881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Regression</a:t>
            </a:r>
          </a:p>
          <a:p>
            <a:r>
              <a:rPr lang="en-US" sz="3600" b="1" dirty="0"/>
              <a:t>Advantages and Disadvantages of Bayes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8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Advantages of Bayesian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sz="2800" dirty="0"/>
              <a:t>Formally incorporate prior information into studies</a:t>
            </a:r>
          </a:p>
          <a:p>
            <a:r>
              <a:rPr lang="en-US" sz="2800" dirty="0"/>
              <a:t>Works when maximum likelihood estimation (MLE) fails or is not identified</a:t>
            </a:r>
          </a:p>
          <a:p>
            <a:r>
              <a:rPr lang="en-US" sz="2800" dirty="0"/>
              <a:t>Does not rely on asymptotic normality like MLE</a:t>
            </a:r>
          </a:p>
          <a:p>
            <a:r>
              <a:rPr lang="en-US" sz="2800" dirty="0"/>
              <a:t>Works with small sample sizes</a:t>
            </a:r>
          </a:p>
          <a:p>
            <a:r>
              <a:rPr lang="en-US" sz="2800" dirty="0"/>
              <a:t>Intuitive interpretation of results such as credible intervals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97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dirty="0"/>
              <a:t> Prefix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1104" y="1905000"/>
            <a:ext cx="8388096" cy="4267200"/>
          </a:xfrm>
        </p:spPr>
        <p:txBody>
          <a:bodyPr>
            <a:normAutofit/>
          </a:bodyPr>
          <a:lstStyle/>
          <a:p>
            <a:pPr marL="45720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regress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</a:t>
            </a:r>
          </a:p>
          <a:p>
            <a:pPr marL="45720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regress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</a:t>
            </a:r>
          </a:p>
          <a:p>
            <a:pPr marL="45720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457200" indent="0">
              <a:buNone/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logistic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</a:t>
            </a:r>
          </a:p>
          <a:p>
            <a:pPr marL="45720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bayes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: logistic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highbp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age sex</a:t>
            </a:r>
          </a:p>
          <a:p>
            <a:pPr marL="457200" indent="0">
              <a:buNone/>
            </a:pP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7708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15696"/>
            <a:ext cx="9144000" cy="984504"/>
          </a:xfrm>
        </p:spPr>
        <p:txBody>
          <a:bodyPr>
            <a:normAutofit fontScale="90000"/>
          </a:bodyPr>
          <a:lstStyle/>
          <a:p>
            <a:r>
              <a:rPr lang="en-US" dirty="0"/>
              <a:t>US Food and Drug Administration (FDA)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3532006" cy="4582603"/>
          </a:xfrm>
          <a:prstGeom prst="rect">
            <a:avLst/>
          </a:prstGeom>
          <a:ln w="44450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125206" y="6400800"/>
            <a:ext cx="889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https://www.fda.gov/downloads/MedicalDevices/DeviceRegulationandGuidance/GuidanceDocuments/ucm071121.pdf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43400" y="2215896"/>
            <a:ext cx="4572000" cy="3200400"/>
          </a:xfrm>
          <a:prstGeom prst="wedgeRoundRectCallout">
            <a:avLst>
              <a:gd name="adj1" fmla="val -67855"/>
              <a:gd name="adj2" fmla="val -2187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4197274" cy="251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92160" y="5038082"/>
            <a:ext cx="2074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Quote from page 22</a:t>
            </a:r>
          </a:p>
        </p:txBody>
      </p:sp>
    </p:spTree>
    <p:extLst>
      <p:ext uri="{BB962C8B-B14F-4D97-AF65-F5344CB8AC3E}">
        <p14:creationId xmlns:p14="http://schemas.microsoft.com/office/powerpoint/2010/main" val="1684626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>
            <a:normAutofit fontScale="90000"/>
          </a:bodyPr>
          <a:lstStyle/>
          <a:p>
            <a:r>
              <a:rPr lang="en-US" dirty="0"/>
              <a:t>Disadvantages of Bayesian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dirty="0"/>
              <a:t>Subjectivity in the selection of prior distributions</a:t>
            </a:r>
          </a:p>
          <a:p>
            <a:endParaRPr lang="en-US" dirty="0"/>
          </a:p>
          <a:p>
            <a:r>
              <a:rPr lang="en-US" dirty="0"/>
              <a:t>Computational complexity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400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5696"/>
            <a:ext cx="8229600" cy="984504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19600"/>
          </a:xfrm>
        </p:spPr>
        <p:txBody>
          <a:bodyPr>
            <a:normAutofit/>
          </a:bodyPr>
          <a:lstStyle/>
          <a:p>
            <a:r>
              <a:rPr lang="en-US" sz="3600" dirty="0"/>
              <a:t>Introduction to Bayesian Analysis</a:t>
            </a:r>
          </a:p>
          <a:p>
            <a:r>
              <a:rPr lang="en-US" sz="3600" dirty="0"/>
              <a:t>Coin Toss Example</a:t>
            </a:r>
          </a:p>
          <a:p>
            <a:r>
              <a:rPr lang="en-US" sz="3600" dirty="0"/>
              <a:t>Priors, Likelihoods, and Posteriors</a:t>
            </a:r>
          </a:p>
          <a:p>
            <a:r>
              <a:rPr lang="en-US" sz="3600" dirty="0"/>
              <a:t>Markov Chain Monte Carlo (MCMC)</a:t>
            </a:r>
          </a:p>
          <a:p>
            <a:r>
              <a:rPr lang="en-US" sz="3600" dirty="0"/>
              <a:t>Bayesian Linear Regression</a:t>
            </a:r>
          </a:p>
          <a:p>
            <a:r>
              <a:rPr lang="en-US" sz="3600" dirty="0"/>
              <a:t>Advantages and Disadvantages of Bayes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960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068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dirty="0"/>
              <a:t>Thank you!</a:t>
            </a:r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/>
              <a:t>Questions?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4876800"/>
            <a:ext cx="2555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chuber@stata.com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7524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Paradigms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1104" y="2362200"/>
            <a:ext cx="8229600" cy="3810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u="sng" dirty="0"/>
              <a:t>Frequentist Statistics</a:t>
            </a:r>
          </a:p>
          <a:p>
            <a:pPr marL="457200" indent="0">
              <a:spcBef>
                <a:spcPts val="0"/>
              </a:spcBef>
              <a:buNone/>
            </a:pPr>
            <a:r>
              <a:rPr lang="en-US" sz="2400" dirty="0"/>
              <a:t>Model parameters are considered to be unknown but fixed constants and the observed data are viewed as a repeatable random sample.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b="1" u="sng" dirty="0"/>
              <a:t>Bayesian Statistics</a:t>
            </a:r>
          </a:p>
          <a:p>
            <a:pPr marL="457200" indent="0">
              <a:buNone/>
            </a:pPr>
            <a:r>
              <a:rPr lang="en-US" sz="2400" dirty="0"/>
              <a:t>Model parameters are random quantities which have a posterior distribution formed by combining prior knowledge about parameters with the evidence from the observed data sample.</a:t>
            </a:r>
          </a:p>
          <a:p>
            <a:pPr marL="45720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6164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18490</TotalTime>
  <Words>832</Words>
  <Application>Microsoft Office PowerPoint</Application>
  <PresentationFormat>On-screen Show (4:3)</PresentationFormat>
  <Paragraphs>210</Paragraphs>
  <Slides>83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89" baseType="lpstr">
      <vt:lpstr>Arial</vt:lpstr>
      <vt:lpstr>Calibri</vt:lpstr>
      <vt:lpstr>Cambria Math</vt:lpstr>
      <vt:lpstr>Courier New</vt:lpstr>
      <vt:lpstr>Office Theme</vt:lpstr>
      <vt:lpstr>Default Design</vt:lpstr>
      <vt:lpstr>Introduction to the bayes Prefix in Stata 15</vt:lpstr>
      <vt:lpstr>Outline</vt:lpstr>
      <vt:lpstr>PowerPoint Presentation</vt:lpstr>
      <vt:lpstr>PowerPoint Presentation</vt:lpstr>
      <vt:lpstr>PowerPoint Presentation</vt:lpstr>
      <vt:lpstr>The bayesmh Command</vt:lpstr>
      <vt:lpstr>PowerPoint Presentation</vt:lpstr>
      <vt:lpstr>The bayes Prefix</vt:lpstr>
      <vt:lpstr>Two Paradigms</vt:lpstr>
      <vt:lpstr>Reverend Thomas Bayes</vt:lpstr>
      <vt:lpstr>Coin Toss Example</vt:lpstr>
      <vt:lpstr>Prior Distribution</vt:lpstr>
      <vt:lpstr>Beta Prior for θ</vt:lpstr>
      <vt:lpstr>Uninformative Prior</vt:lpstr>
      <vt:lpstr>Different Priors</vt:lpstr>
      <vt:lpstr>Informative Prior</vt:lpstr>
      <vt:lpstr>Coin Toss Experiment</vt:lpstr>
      <vt:lpstr>Likelihood Function for the Data</vt:lpstr>
      <vt:lpstr>Prior and Likelihood</vt:lpstr>
      <vt:lpstr>Posterior Distribution</vt:lpstr>
      <vt:lpstr>Posterior Distribution</vt:lpstr>
      <vt:lpstr>Effect of Uninformative Prior</vt:lpstr>
      <vt:lpstr>Effect of Informative Prior</vt:lpstr>
      <vt:lpstr>Markov Chain Monte Carlo</vt:lpstr>
      <vt:lpstr>MCMC and Metropolis-Hastings</vt:lpstr>
      <vt:lpstr>Monte Carlo</vt:lpstr>
      <vt:lpstr>Monte Carlo</vt:lpstr>
      <vt:lpstr>Markov Chain Monte Carlo</vt:lpstr>
      <vt:lpstr>Markov Chain Monte Carlo</vt:lpstr>
      <vt:lpstr>Markov Chain Monte Carlo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Metropolis-Hastings</vt:lpstr>
      <vt:lpstr>MCMC with Gibbs Sampling</vt:lpstr>
      <vt:lpstr>The bayesmh command</vt:lpstr>
      <vt:lpstr>PowerPoint Presentation</vt:lpstr>
      <vt:lpstr>Diagnostic Plots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bayes options</vt:lpstr>
      <vt:lpstr>bayes options</vt:lpstr>
      <vt:lpstr>bayes options</vt:lpstr>
      <vt:lpstr>bayes options</vt:lpstr>
      <vt:lpstr>bayes options</vt:lpstr>
      <vt:lpstr>Checking “Convergence” of the Chain</vt:lpstr>
      <vt:lpstr>Checking “Convergence” of the Chain</vt:lpstr>
      <vt:lpstr>Checking “Convergence” of the Chain</vt:lpstr>
      <vt:lpstr>Checking “Convergence” of the Chain</vt:lpstr>
      <vt:lpstr>Checking “Convergence” of the Chain</vt:lpstr>
      <vt:lpstr>Checking “Convergence” of the Chain</vt:lpstr>
      <vt:lpstr>Checking “Convergence” of the Chain</vt:lpstr>
      <vt:lpstr>Bayesian Model Selection</vt:lpstr>
      <vt:lpstr>Bayesian Model Selection</vt:lpstr>
      <vt:lpstr>Bayesian Model Selection</vt:lpstr>
      <vt:lpstr>Tests</vt:lpstr>
      <vt:lpstr>Predictions</vt:lpstr>
      <vt:lpstr>Predictions</vt:lpstr>
      <vt:lpstr>PowerPoint Presentation</vt:lpstr>
      <vt:lpstr>Predictions</vt:lpstr>
      <vt:lpstr>Predictions</vt:lpstr>
      <vt:lpstr>Convert the Matrix to a Dataset</vt:lpstr>
      <vt:lpstr>Predictions</vt:lpstr>
      <vt:lpstr>The bayes Prefix</vt:lpstr>
      <vt:lpstr>The bayes Prefix</vt:lpstr>
      <vt:lpstr>The bayes Prefix</vt:lpstr>
      <vt:lpstr>The bayes Prefix</vt:lpstr>
      <vt:lpstr>Outline</vt:lpstr>
      <vt:lpstr>Advantages of Bayesian Statistics</vt:lpstr>
      <vt:lpstr>US Food and Drug Administration (FDA)</vt:lpstr>
      <vt:lpstr>Disadvantages of Bayesian Statistics</vt:lpstr>
      <vt:lpstr>Outline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Chuck Huber</dc:creator>
  <cp:lastModifiedBy>Chuck Huber</cp:lastModifiedBy>
  <cp:revision>1339</cp:revision>
  <dcterms:created xsi:type="dcterms:W3CDTF">2013-10-24T18:49:17Z</dcterms:created>
  <dcterms:modified xsi:type="dcterms:W3CDTF">2017-07-13T19:08:14Z</dcterms:modified>
</cp:coreProperties>
</file>