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59" r:id="rId1"/>
    <p:sldMasterId id="2147483672" r:id="rId2"/>
  </p:sldMasterIdLst>
  <p:notesMasterIdLst>
    <p:notesMasterId r:id="rId26"/>
  </p:notesMasterIdLst>
  <p:sldIdLst>
    <p:sldId id="280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3" r:id="rId13"/>
    <p:sldId id="266" r:id="rId14"/>
    <p:sldId id="268" r:id="rId15"/>
    <p:sldId id="269" r:id="rId16"/>
    <p:sldId id="270" r:id="rId17"/>
    <p:sldId id="271" r:id="rId18"/>
    <p:sldId id="276" r:id="rId19"/>
    <p:sldId id="272" r:id="rId20"/>
    <p:sldId id="274" r:id="rId21"/>
    <p:sldId id="275" r:id="rId22"/>
    <p:sldId id="267" r:id="rId23"/>
    <p:sldId id="277" r:id="rId24"/>
    <p:sldId id="278" r:id="rId2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Economica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FBD79-1701-431A-AB24-784EB7802421}" v="1" dt="2023-11-11T11:17:19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eshti Rawat" userId="3439b001f3c4b081" providerId="LiveId" clId="{CB9FBD79-1701-431A-AB24-784EB7802421}"/>
    <pc:docChg chg="custSel modSld">
      <pc:chgData name="Shreshti Rawat" userId="3439b001f3c4b081" providerId="LiveId" clId="{CB9FBD79-1701-431A-AB24-784EB7802421}" dt="2023-11-11T11:17:29.883" v="101" actId="20577"/>
      <pc:docMkLst>
        <pc:docMk/>
      </pc:docMkLst>
      <pc:sldChg chg="modSp mod">
        <pc:chgData name="Shreshti Rawat" userId="3439b001f3c4b081" providerId="LiveId" clId="{CB9FBD79-1701-431A-AB24-784EB7802421}" dt="2023-11-11T11:17:29.883" v="101" actId="20577"/>
        <pc:sldMkLst>
          <pc:docMk/>
          <pc:sldMk cId="0" sldId="256"/>
        </pc:sldMkLst>
        <pc:spChg chg="mod">
          <ac:chgData name="Shreshti Rawat" userId="3439b001f3c4b081" providerId="LiveId" clId="{CB9FBD79-1701-431A-AB24-784EB7802421}" dt="2023-11-11T11:16:55.669" v="57" actId="27636"/>
          <ac:spMkLst>
            <pc:docMk/>
            <pc:sldMk cId="0" sldId="256"/>
            <ac:spMk id="62" creationId="{00000000-0000-0000-0000-000000000000}"/>
          </ac:spMkLst>
        </pc:spChg>
        <pc:spChg chg="mod">
          <ac:chgData name="Shreshti Rawat" userId="3439b001f3c4b081" providerId="LiveId" clId="{CB9FBD79-1701-431A-AB24-784EB7802421}" dt="2023-11-11T11:17:29.883" v="101" actId="20577"/>
          <ac:spMkLst>
            <pc:docMk/>
            <pc:sldMk cId="0" sldId="256"/>
            <ac:spMk id="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598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ac850bcc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ac850bcc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ac850bcc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ac850bcc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ac850bcc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ac850bcc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ac850bcc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ac850bcc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125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8938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363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36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41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79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39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903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32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425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684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1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880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rijit@igidr.ac.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38" y="-33851"/>
            <a:ext cx="9212168" cy="5143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46" y="82731"/>
            <a:ext cx="1156901" cy="330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819" y="4517000"/>
            <a:ext cx="1135624" cy="535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3776" y="2973279"/>
            <a:ext cx="184730" cy="345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50">
              <a:lnSpc>
                <a:spcPts val="2096"/>
              </a:lnSpc>
              <a:spcBef>
                <a:spcPct val="0"/>
              </a:spcBef>
              <a:buClrTx/>
            </a:pPr>
            <a:endParaRPr lang="en-US" sz="1500" kern="1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361" y="3147340"/>
            <a:ext cx="1697901" cy="27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50">
              <a:lnSpc>
                <a:spcPts val="1389"/>
              </a:lnSpc>
              <a:buClrTx/>
            </a:pPr>
            <a:r>
              <a:rPr lang="en-IN" dirty="0"/>
              <a:t> </a:t>
            </a:r>
            <a:r>
              <a:rPr lang="en-IN" sz="135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Assistant Professors</a:t>
            </a:r>
            <a:endParaRPr lang="en-US" sz="135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82" y="737507"/>
            <a:ext cx="2286000" cy="2362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38358" y="854985"/>
            <a:ext cx="4390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Topic: Distribution 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of Employment Opportunities in India</a:t>
            </a:r>
            <a:endParaRPr lang="en-IN" sz="135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8358" y="1185015"/>
            <a:ext cx="6173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387A"/>
                </a:solidFill>
                <a:latin typeface="+mn-lt"/>
              </a:rPr>
              <a:t>Abstract :</a:t>
            </a:r>
          </a:p>
          <a:p>
            <a:pPr algn="just"/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Indian constitution through its various legislations promotes equal opportunities for all in both public and private employment to ensure fair wages and decent working conditions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DM Sans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74754" y="2491216"/>
            <a:ext cx="11069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685800">
              <a:buClrTx/>
            </a:pPr>
            <a:r>
              <a:rPr lang="en-US" sz="1350" kern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Presented By</a:t>
            </a:r>
            <a:endParaRPr lang="en-IN" sz="1350" kern="1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4291" y="2814463"/>
            <a:ext cx="1803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Shreshti</a:t>
            </a:r>
            <a:r>
              <a:rPr lang="en-IN" sz="2000" b="1" dirty="0">
                <a:solidFill>
                  <a:srgbClr val="252525"/>
                </a:solidFill>
                <a:latin typeface="DM Sans"/>
              </a:rPr>
              <a:t> 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Rawat</a:t>
            </a:r>
            <a:endParaRPr lang="en-IN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023" y="3312023"/>
            <a:ext cx="422423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Indira Gandhi Institute of Development </a:t>
            </a:r>
            <a:r>
              <a:rPr lang="en-US" sz="135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Research,Mumbai</a:t>
            </a:r>
            <a:endParaRPr lang="en-IN" sz="135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23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345A-31DD-88BB-D7C3-B638E193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</a:t>
            </a:r>
            <a:endParaRPr lang="en-IN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993DC1-5D72-D03A-6B10-486FE8FA3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85244"/>
              </p:ext>
            </p:extLst>
          </p:nvPr>
        </p:nvGraphicFramePr>
        <p:xfrm>
          <a:off x="311700" y="1147225"/>
          <a:ext cx="8750657" cy="383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897">
                  <a:extLst>
                    <a:ext uri="{9D8B030D-6E8A-4147-A177-3AD203B41FA5}">
                      <a16:colId xmlns:a16="http://schemas.microsoft.com/office/drawing/2014/main" val="1523627935"/>
                    </a:ext>
                  </a:extLst>
                </a:gridCol>
                <a:gridCol w="1982897">
                  <a:extLst>
                    <a:ext uri="{9D8B030D-6E8A-4147-A177-3AD203B41FA5}">
                      <a16:colId xmlns:a16="http://schemas.microsoft.com/office/drawing/2014/main" val="4162401746"/>
                    </a:ext>
                  </a:extLst>
                </a:gridCol>
                <a:gridCol w="1627734">
                  <a:extLst>
                    <a:ext uri="{9D8B030D-6E8A-4147-A177-3AD203B41FA5}">
                      <a16:colId xmlns:a16="http://schemas.microsoft.com/office/drawing/2014/main" val="128233589"/>
                    </a:ext>
                  </a:extLst>
                </a:gridCol>
                <a:gridCol w="1421807">
                  <a:extLst>
                    <a:ext uri="{9D8B030D-6E8A-4147-A177-3AD203B41FA5}">
                      <a16:colId xmlns:a16="http://schemas.microsoft.com/office/drawing/2014/main" val="2812333902"/>
                    </a:ext>
                  </a:extLst>
                </a:gridCol>
                <a:gridCol w="1735322">
                  <a:extLst>
                    <a:ext uri="{9D8B030D-6E8A-4147-A177-3AD203B41FA5}">
                      <a16:colId xmlns:a16="http://schemas.microsoft.com/office/drawing/2014/main" val="3432065555"/>
                    </a:ext>
                  </a:extLst>
                </a:gridCol>
              </a:tblGrid>
              <a:tr h="573618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Table 1: HOI, Dissimilarity index, and coverage for access to formal employment, formal wage employment and self-employment (Values lie between  0 and 1).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94171"/>
                  </a:ext>
                </a:extLst>
              </a:tr>
              <a:tr h="2704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N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D-Index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Coverage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5195498"/>
                  </a:ext>
                </a:extLst>
              </a:tr>
              <a:tr h="43023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IHDS-I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Employment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0.46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0.08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892272"/>
                  </a:ext>
                </a:extLst>
              </a:tr>
              <a:tr h="57361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</a:rPr>
                        <a:t>IHDS-I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Wage 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1301312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Self-Employment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326652"/>
                  </a:ext>
                </a:extLst>
              </a:tr>
              <a:tr h="43023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IHDS-II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employment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0.39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0.12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3969943"/>
                  </a:ext>
                </a:extLst>
              </a:tr>
              <a:tr h="573618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</a:rPr>
                        <a:t>IHDS-II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Wage 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3841591"/>
                  </a:ext>
                </a:extLst>
              </a:tr>
              <a:tr h="40321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Self-Employment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6183815"/>
                  </a:ext>
                </a:extLst>
              </a:tr>
              <a:tr h="28898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Source: Author’s estimates based on IHDS data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125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45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7CBE7-2021-51A5-1575-A7A7644E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Results: Shapley Decomposition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48396-20DC-8905-5D3F-AB3E66992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U" sz="1200" dirty="0"/>
              <a:t>The dissimilarity index calculated is further decomposed using </a:t>
            </a:r>
            <a:r>
              <a:rPr lang="en-AU" sz="1200" dirty="0" err="1"/>
              <a:t>shapley</a:t>
            </a:r>
            <a:r>
              <a:rPr lang="en-AU" sz="1200" dirty="0"/>
              <a:t> decomposition.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AU" sz="1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1200" dirty="0"/>
              <a:t>In the circumstances considered, while there is regional variation, highest female education in the household, father’s education, region of residence of the individual contribute most to access inequality. </a:t>
            </a:r>
          </a:p>
        </p:txBody>
      </p:sp>
    </p:spTree>
    <p:extLst>
      <p:ext uri="{BB962C8B-B14F-4D97-AF65-F5344CB8AC3E}">
        <p14:creationId xmlns:p14="http://schemas.microsoft.com/office/powerpoint/2010/main" val="113961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D5EE-825A-A11A-F2AD-A08E5F91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Results: Cont.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29F8CE-3D33-4EB9-DCD2-BA3EA0D1A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64066"/>
              </p:ext>
            </p:extLst>
          </p:nvPr>
        </p:nvGraphicFramePr>
        <p:xfrm>
          <a:off x="311700" y="1147225"/>
          <a:ext cx="8587371" cy="3388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117">
                  <a:extLst>
                    <a:ext uri="{9D8B030D-6E8A-4147-A177-3AD203B41FA5}">
                      <a16:colId xmlns:a16="http://schemas.microsoft.com/office/drawing/2014/main" val="1311201355"/>
                    </a:ext>
                  </a:extLst>
                </a:gridCol>
                <a:gridCol w="950041">
                  <a:extLst>
                    <a:ext uri="{9D8B030D-6E8A-4147-A177-3AD203B41FA5}">
                      <a16:colId xmlns:a16="http://schemas.microsoft.com/office/drawing/2014/main" val="3552977026"/>
                    </a:ext>
                  </a:extLst>
                </a:gridCol>
                <a:gridCol w="1083046">
                  <a:extLst>
                    <a:ext uri="{9D8B030D-6E8A-4147-A177-3AD203B41FA5}">
                      <a16:colId xmlns:a16="http://schemas.microsoft.com/office/drawing/2014/main" val="3777725557"/>
                    </a:ext>
                  </a:extLst>
                </a:gridCol>
                <a:gridCol w="1394061">
                  <a:extLst>
                    <a:ext uri="{9D8B030D-6E8A-4147-A177-3AD203B41FA5}">
                      <a16:colId xmlns:a16="http://schemas.microsoft.com/office/drawing/2014/main" val="3593794653"/>
                    </a:ext>
                  </a:extLst>
                </a:gridCol>
                <a:gridCol w="1083046">
                  <a:extLst>
                    <a:ext uri="{9D8B030D-6E8A-4147-A177-3AD203B41FA5}">
                      <a16:colId xmlns:a16="http://schemas.microsoft.com/office/drawing/2014/main" val="2983330935"/>
                    </a:ext>
                  </a:extLst>
                </a:gridCol>
                <a:gridCol w="1398060">
                  <a:extLst>
                    <a:ext uri="{9D8B030D-6E8A-4147-A177-3AD203B41FA5}">
                      <a16:colId xmlns:a16="http://schemas.microsoft.com/office/drawing/2014/main" val="1785081520"/>
                    </a:ext>
                  </a:extLst>
                </a:gridCol>
              </a:tblGrid>
              <a:tr h="347643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Table 2: 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Decomposition of change in HOI by employment type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86353"/>
                  </a:ext>
                </a:extLst>
              </a:tr>
              <a:tr h="3476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Coverage Effect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Equality Effect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258399"/>
                  </a:ext>
                </a:extLst>
              </a:tr>
              <a:tr h="728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 to: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in HOI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contribution to Total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contribution to Total Change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317236"/>
                  </a:ext>
                </a:extLst>
              </a:tr>
              <a:tr h="328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23.29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481356"/>
                  </a:ext>
                </a:extLst>
              </a:tr>
              <a:tr h="696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Wage 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77.66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22.34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784302"/>
                  </a:ext>
                </a:extLst>
              </a:tr>
              <a:tr h="6965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Self-employment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39.77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770927"/>
                  </a:ext>
                </a:extLst>
              </a:tr>
              <a:tr h="242838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Source: Author’s estimates based on IHDS data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8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80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C3E0-6B93-041E-0EE3-70952C7A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Results: Cont.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91BF83-5288-4F61-02A9-56FA4139D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4296"/>
              </p:ext>
            </p:extLst>
          </p:nvPr>
        </p:nvGraphicFramePr>
        <p:xfrm>
          <a:off x="311700" y="1147225"/>
          <a:ext cx="8520599" cy="3607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917">
                  <a:extLst>
                    <a:ext uri="{9D8B030D-6E8A-4147-A177-3AD203B41FA5}">
                      <a16:colId xmlns:a16="http://schemas.microsoft.com/office/drawing/2014/main" val="976889357"/>
                    </a:ext>
                  </a:extLst>
                </a:gridCol>
                <a:gridCol w="914368">
                  <a:extLst>
                    <a:ext uri="{9D8B030D-6E8A-4147-A177-3AD203B41FA5}">
                      <a16:colId xmlns:a16="http://schemas.microsoft.com/office/drawing/2014/main" val="2779305867"/>
                    </a:ext>
                  </a:extLst>
                </a:gridCol>
                <a:gridCol w="1048226">
                  <a:extLst>
                    <a:ext uri="{9D8B030D-6E8A-4147-A177-3AD203B41FA5}">
                      <a16:colId xmlns:a16="http://schemas.microsoft.com/office/drawing/2014/main" val="708221077"/>
                    </a:ext>
                  </a:extLst>
                </a:gridCol>
                <a:gridCol w="1403603">
                  <a:extLst>
                    <a:ext uri="{9D8B030D-6E8A-4147-A177-3AD203B41FA5}">
                      <a16:colId xmlns:a16="http://schemas.microsoft.com/office/drawing/2014/main" val="179913461"/>
                    </a:ext>
                  </a:extLst>
                </a:gridCol>
                <a:gridCol w="1048226">
                  <a:extLst>
                    <a:ext uri="{9D8B030D-6E8A-4147-A177-3AD203B41FA5}">
                      <a16:colId xmlns:a16="http://schemas.microsoft.com/office/drawing/2014/main" val="2338496185"/>
                    </a:ext>
                  </a:extLst>
                </a:gridCol>
                <a:gridCol w="1409259">
                  <a:extLst>
                    <a:ext uri="{9D8B030D-6E8A-4147-A177-3AD203B41FA5}">
                      <a16:colId xmlns:a16="http://schemas.microsoft.com/office/drawing/2014/main" val="190598254"/>
                    </a:ext>
                  </a:extLst>
                </a:gridCol>
              </a:tblGrid>
              <a:tr h="333035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Table 3: Decomposition of change in HOI at state zone level for formal employment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455178"/>
                  </a:ext>
                </a:extLst>
              </a:tr>
              <a:tr h="333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Coverage Effect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Equality Effect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99543"/>
                  </a:ext>
                </a:extLst>
              </a:tr>
              <a:tr h="917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 to Formal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Employment: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in HOI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Percentage contribution to Total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Percentage contribution to Total Change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453484"/>
                  </a:ext>
                </a:extLst>
              </a:tr>
              <a:tr h="2904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1 Northern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75.76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24.24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668192"/>
                  </a:ext>
                </a:extLst>
              </a:tr>
              <a:tr h="2904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2 Central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26.11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63010"/>
                  </a:ext>
                </a:extLst>
              </a:tr>
              <a:tr h="2904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3 Western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83.59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168929"/>
                  </a:ext>
                </a:extLst>
              </a:tr>
              <a:tr h="2904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4 Eastern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26.93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1548699"/>
                  </a:ext>
                </a:extLst>
              </a:tr>
              <a:tr h="3857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5 Southern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438972"/>
                  </a:ext>
                </a:extLst>
              </a:tr>
              <a:tr h="2904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6 NE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kern="1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-0.015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kern="1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-89.50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-10.50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206594"/>
                  </a:ext>
                </a:extLst>
              </a:tr>
              <a:tr h="42646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Source: Author’s estimates based on IHDS data</a:t>
                      </a: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46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5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C7A4-4467-2441-A14B-1F4CD8EA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Results: Cont.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DA0029-E4E2-06AA-307A-7E764CBB9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1252"/>
              </p:ext>
            </p:extLst>
          </p:nvPr>
        </p:nvGraphicFramePr>
        <p:xfrm>
          <a:off x="311701" y="1147225"/>
          <a:ext cx="8520600" cy="368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8724">
                  <a:extLst>
                    <a:ext uri="{9D8B030D-6E8A-4147-A177-3AD203B41FA5}">
                      <a16:colId xmlns:a16="http://schemas.microsoft.com/office/drawing/2014/main" val="1440331553"/>
                    </a:ext>
                  </a:extLst>
                </a:gridCol>
                <a:gridCol w="1013317">
                  <a:extLst>
                    <a:ext uri="{9D8B030D-6E8A-4147-A177-3AD203B41FA5}">
                      <a16:colId xmlns:a16="http://schemas.microsoft.com/office/drawing/2014/main" val="1148965604"/>
                    </a:ext>
                  </a:extLst>
                </a:gridCol>
                <a:gridCol w="1216439">
                  <a:extLst>
                    <a:ext uri="{9D8B030D-6E8A-4147-A177-3AD203B41FA5}">
                      <a16:colId xmlns:a16="http://schemas.microsoft.com/office/drawing/2014/main" val="92148276"/>
                    </a:ext>
                  </a:extLst>
                </a:gridCol>
                <a:gridCol w="1452365">
                  <a:extLst>
                    <a:ext uri="{9D8B030D-6E8A-4147-A177-3AD203B41FA5}">
                      <a16:colId xmlns:a16="http://schemas.microsoft.com/office/drawing/2014/main" val="3718662956"/>
                    </a:ext>
                  </a:extLst>
                </a:gridCol>
                <a:gridCol w="778417">
                  <a:extLst>
                    <a:ext uri="{9D8B030D-6E8A-4147-A177-3AD203B41FA5}">
                      <a16:colId xmlns:a16="http://schemas.microsoft.com/office/drawing/2014/main" val="3453914073"/>
                    </a:ext>
                  </a:extLst>
                </a:gridCol>
                <a:gridCol w="1451338">
                  <a:extLst>
                    <a:ext uri="{9D8B030D-6E8A-4147-A177-3AD203B41FA5}">
                      <a16:colId xmlns:a16="http://schemas.microsoft.com/office/drawing/2014/main" val="45551332"/>
                    </a:ext>
                  </a:extLst>
                </a:gridCol>
              </a:tblGrid>
              <a:tr h="492616"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Table 4: Decomposition of change in HOI at state zone level for formal wage employment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0142" marR="40142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2" marR="40142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2" marR="4014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2" marR="4014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899882"/>
                  </a:ext>
                </a:extLst>
              </a:tr>
              <a:tr h="274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40142" marR="4014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Coverage Effect</a:t>
                      </a:r>
                    </a:p>
                  </a:txBody>
                  <a:tcPr marL="40142" marR="4014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Equality Effect</a:t>
                      </a:r>
                    </a:p>
                  </a:txBody>
                  <a:tcPr marL="40142" marR="4014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3458"/>
                  </a:ext>
                </a:extLst>
              </a:tr>
              <a:tr h="883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 to Formal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Wage employment: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in HOI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Percentage contribution to Total Change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Percentage contribution to Total Change</a:t>
                      </a:r>
                    </a:p>
                  </a:txBody>
                  <a:tcPr marL="40142" marR="40142" marT="0" marB="0" anchor="ctr"/>
                </a:tc>
                <a:extLst>
                  <a:ext uri="{0D108BD9-81ED-4DB2-BD59-A6C34878D82A}">
                    <a16:rowId xmlns:a16="http://schemas.microsoft.com/office/drawing/2014/main" val="4013840696"/>
                  </a:ext>
                </a:extLst>
              </a:tr>
              <a:tr h="274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1 Northern States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81.40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18.60</a:t>
                      </a:r>
                    </a:p>
                  </a:txBody>
                  <a:tcPr marL="40142" marR="40142" marT="0" marB="0"/>
                </a:tc>
                <a:extLst>
                  <a:ext uri="{0D108BD9-81ED-4DB2-BD59-A6C34878D82A}">
                    <a16:rowId xmlns:a16="http://schemas.microsoft.com/office/drawing/2014/main" val="3263255076"/>
                  </a:ext>
                </a:extLst>
              </a:tr>
              <a:tr h="274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2 Central States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0.05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73.40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26.60</a:t>
                      </a:r>
                    </a:p>
                  </a:txBody>
                  <a:tcPr marL="40142" marR="40142" marT="0" marB="0"/>
                </a:tc>
                <a:extLst>
                  <a:ext uri="{0D108BD9-81ED-4DB2-BD59-A6C34878D82A}">
                    <a16:rowId xmlns:a16="http://schemas.microsoft.com/office/drawing/2014/main" val="3241700360"/>
                  </a:ext>
                </a:extLst>
              </a:tr>
              <a:tr h="274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3 Western States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92.35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0.002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7.65</a:t>
                      </a:r>
                    </a:p>
                  </a:txBody>
                  <a:tcPr marL="40142" marR="40142" marT="0" marB="0"/>
                </a:tc>
                <a:extLst>
                  <a:ext uri="{0D108BD9-81ED-4DB2-BD59-A6C34878D82A}">
                    <a16:rowId xmlns:a16="http://schemas.microsoft.com/office/drawing/2014/main" val="1521451086"/>
                  </a:ext>
                </a:extLst>
              </a:tr>
              <a:tr h="274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4 Eastern States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78.01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21.99</a:t>
                      </a:r>
                    </a:p>
                  </a:txBody>
                  <a:tcPr marL="40142" marR="40142" marT="0" marB="0"/>
                </a:tc>
                <a:extLst>
                  <a:ext uri="{0D108BD9-81ED-4DB2-BD59-A6C34878D82A}">
                    <a16:rowId xmlns:a16="http://schemas.microsoft.com/office/drawing/2014/main" val="1512023018"/>
                  </a:ext>
                </a:extLst>
              </a:tr>
              <a:tr h="274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5 Southern States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94.62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5.38</a:t>
                      </a:r>
                    </a:p>
                  </a:txBody>
                  <a:tcPr marL="40142" marR="40142" marT="0" marB="0"/>
                </a:tc>
                <a:extLst>
                  <a:ext uri="{0D108BD9-81ED-4DB2-BD59-A6C34878D82A}">
                    <a16:rowId xmlns:a16="http://schemas.microsoft.com/office/drawing/2014/main" val="4184031597"/>
                  </a:ext>
                </a:extLst>
              </a:tr>
              <a:tr h="4194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6 NE States</a:t>
                      </a:r>
                    </a:p>
                  </a:txBody>
                  <a:tcPr marL="40142" marR="401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-0.11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-0.08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-73.71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-0.03</a:t>
                      </a:r>
                    </a:p>
                  </a:txBody>
                  <a:tcPr marL="40142" marR="40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-26.29</a:t>
                      </a:r>
                    </a:p>
                  </a:txBody>
                  <a:tcPr marL="40142" marR="40142" marT="0" marB="0"/>
                </a:tc>
                <a:extLst>
                  <a:ext uri="{0D108BD9-81ED-4DB2-BD59-A6C34878D82A}">
                    <a16:rowId xmlns:a16="http://schemas.microsoft.com/office/drawing/2014/main" val="1804211605"/>
                  </a:ext>
                </a:extLst>
              </a:tr>
              <a:tr h="237616"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Source: Author’s estimates based on IHDS data</a:t>
                      </a:r>
                    </a:p>
                  </a:txBody>
                  <a:tcPr marL="40142" marR="4014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5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09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75A1-8C51-47E1-1EBC-83BEC645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Results: Cont.</a:t>
            </a:r>
            <a:endParaRPr lang="en-IN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303FFA-638A-0A48-52F0-399D1B105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259531"/>
              </p:ext>
            </p:extLst>
          </p:nvPr>
        </p:nvGraphicFramePr>
        <p:xfrm>
          <a:off x="408215" y="1225550"/>
          <a:ext cx="8205105" cy="360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2131">
                  <a:extLst>
                    <a:ext uri="{9D8B030D-6E8A-4147-A177-3AD203B41FA5}">
                      <a16:colId xmlns:a16="http://schemas.microsoft.com/office/drawing/2014/main" val="3720634894"/>
                    </a:ext>
                  </a:extLst>
                </a:gridCol>
                <a:gridCol w="1121313">
                  <a:extLst>
                    <a:ext uri="{9D8B030D-6E8A-4147-A177-3AD203B41FA5}">
                      <a16:colId xmlns:a16="http://schemas.microsoft.com/office/drawing/2014/main" val="3078775634"/>
                    </a:ext>
                  </a:extLst>
                </a:gridCol>
                <a:gridCol w="1025881">
                  <a:extLst>
                    <a:ext uri="{9D8B030D-6E8A-4147-A177-3AD203B41FA5}">
                      <a16:colId xmlns:a16="http://schemas.microsoft.com/office/drawing/2014/main" val="2067276222"/>
                    </a:ext>
                  </a:extLst>
                </a:gridCol>
                <a:gridCol w="1398586">
                  <a:extLst>
                    <a:ext uri="{9D8B030D-6E8A-4147-A177-3AD203B41FA5}">
                      <a16:colId xmlns:a16="http://schemas.microsoft.com/office/drawing/2014/main" val="2166758784"/>
                    </a:ext>
                  </a:extLst>
                </a:gridCol>
                <a:gridCol w="749594">
                  <a:extLst>
                    <a:ext uri="{9D8B030D-6E8A-4147-A177-3AD203B41FA5}">
                      <a16:colId xmlns:a16="http://schemas.microsoft.com/office/drawing/2014/main" val="378805021"/>
                    </a:ext>
                  </a:extLst>
                </a:gridCol>
                <a:gridCol w="1397600">
                  <a:extLst>
                    <a:ext uri="{9D8B030D-6E8A-4147-A177-3AD203B41FA5}">
                      <a16:colId xmlns:a16="http://schemas.microsoft.com/office/drawing/2014/main" val="3238052072"/>
                    </a:ext>
                  </a:extLst>
                </a:gridCol>
              </a:tblGrid>
              <a:tr h="257404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Table 5: </a:t>
                      </a:r>
                      <a:r>
                        <a:rPr lang="en-IN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Decomposition of change in HOI at state zone level for formal self-employment</a:t>
                      </a: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5102" marR="35102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2" marR="35102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2" marR="3510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2" marR="3510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794484"/>
                  </a:ext>
                </a:extLst>
              </a:tr>
              <a:tr h="2574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35102" marR="351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Coverage Effect</a:t>
                      </a:r>
                    </a:p>
                  </a:txBody>
                  <a:tcPr marL="35102" marR="3510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Equality Effect</a:t>
                      </a:r>
                    </a:p>
                  </a:txBody>
                  <a:tcPr marL="35102" marR="3510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05718"/>
                  </a:ext>
                </a:extLst>
              </a:tr>
              <a:tr h="8012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Access to Formal self-employment: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in HOI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Percentage contribution to Total Change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Absolute Change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Percentage contribution to Total Change</a:t>
                      </a:r>
                    </a:p>
                  </a:txBody>
                  <a:tcPr marL="35102" marR="35102" marT="0" marB="0" anchor="ctr"/>
                </a:tc>
                <a:extLst>
                  <a:ext uri="{0D108BD9-81ED-4DB2-BD59-A6C34878D82A}">
                    <a16:rowId xmlns:a16="http://schemas.microsoft.com/office/drawing/2014/main" val="3311899724"/>
                  </a:ext>
                </a:extLst>
              </a:tr>
              <a:tr h="393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1 Northern States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-0.003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36.64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-0.004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-136.64</a:t>
                      </a:r>
                    </a:p>
                  </a:txBody>
                  <a:tcPr marL="35102" marR="35102" marT="0" marB="0" anchor="b"/>
                </a:tc>
                <a:extLst>
                  <a:ext uri="{0D108BD9-81ED-4DB2-BD59-A6C34878D82A}">
                    <a16:rowId xmlns:a16="http://schemas.microsoft.com/office/drawing/2014/main" val="1003578868"/>
                  </a:ext>
                </a:extLst>
              </a:tr>
              <a:tr h="2574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2 Central States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0.002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45.45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54.55</a:t>
                      </a:r>
                    </a:p>
                  </a:txBody>
                  <a:tcPr marL="35102" marR="35102" marT="0" marB="0" anchor="b"/>
                </a:tc>
                <a:extLst>
                  <a:ext uri="{0D108BD9-81ED-4DB2-BD59-A6C34878D82A}">
                    <a16:rowId xmlns:a16="http://schemas.microsoft.com/office/drawing/2014/main" val="767686587"/>
                  </a:ext>
                </a:extLst>
              </a:tr>
              <a:tr h="2574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3 Western States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0.009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0.006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72.62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0.002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27.38</a:t>
                      </a:r>
                    </a:p>
                  </a:txBody>
                  <a:tcPr marL="35102" marR="35102" marT="0" marB="0" anchor="b"/>
                </a:tc>
                <a:extLst>
                  <a:ext uri="{0D108BD9-81ED-4DB2-BD59-A6C34878D82A}">
                    <a16:rowId xmlns:a16="http://schemas.microsoft.com/office/drawing/2014/main" val="2362930871"/>
                  </a:ext>
                </a:extLst>
              </a:tr>
              <a:tr h="2574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4 Eastern States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0.003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0.001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22.96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0.002</a:t>
                      </a:r>
                    </a:p>
                  </a:txBody>
                  <a:tcPr marL="35102" marR="351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77.04</a:t>
                      </a:r>
                    </a:p>
                  </a:txBody>
                  <a:tcPr marL="35102" marR="35102" marT="0" marB="0" anchor="b"/>
                </a:tc>
                <a:extLst>
                  <a:ext uri="{0D108BD9-81ED-4DB2-BD59-A6C34878D82A}">
                    <a16:rowId xmlns:a16="http://schemas.microsoft.com/office/drawing/2014/main" val="274047309"/>
                  </a:ext>
                </a:extLst>
              </a:tr>
              <a:tr h="529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5 Southern States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-0.00001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-0.003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-200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0.003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</a:t>
                      </a:r>
                    </a:p>
                  </a:txBody>
                  <a:tcPr marL="35102" marR="35102" marT="0" marB="0"/>
                </a:tc>
                <a:extLst>
                  <a:ext uri="{0D108BD9-81ED-4DB2-BD59-A6C34878D82A}">
                    <a16:rowId xmlns:a16="http://schemas.microsoft.com/office/drawing/2014/main" val="1781495942"/>
                  </a:ext>
                </a:extLst>
              </a:tr>
              <a:tr h="393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6 NE States</a:t>
                      </a:r>
                    </a:p>
                  </a:txBody>
                  <a:tcPr marL="35102" marR="351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-0.004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-0.01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-150.48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0.002</a:t>
                      </a:r>
                    </a:p>
                  </a:txBody>
                  <a:tcPr marL="35102" marR="351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50.48</a:t>
                      </a:r>
                    </a:p>
                  </a:txBody>
                  <a:tcPr marL="35102" marR="35102" marT="0" marB="0"/>
                </a:tc>
                <a:extLst>
                  <a:ext uri="{0D108BD9-81ED-4DB2-BD59-A6C34878D82A}">
                    <a16:rowId xmlns:a16="http://schemas.microsoft.com/office/drawing/2014/main" val="1692803152"/>
                  </a:ext>
                </a:extLst>
              </a:tr>
              <a:tr h="197743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Source: Author’s estimates based on IHDS data</a:t>
                      </a:r>
                    </a:p>
                  </a:txBody>
                  <a:tcPr marL="35102" marR="35102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592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65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AC75-33B3-7673-9354-328CCF61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68C76-5F34-5DC1-01CF-97AC78937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4"/>
            <a:ext cx="8520600" cy="3812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200" dirty="0"/>
              <a:t>Low HOI for all formal employment opportunities considered, though increase between the two periods.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dirty="0"/>
              <a:t>This increase is largely driven by coverage effect at all India level.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dirty="0"/>
              <a:t>Variation observed at state zone level: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dirty="0"/>
              <a:t>Formal wage employment- increase in HOI driven by coverage effect for all state zones except NE zones,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dirty="0"/>
              <a:t>Formal self-employment- decrease in HOI for northern (equality effect ), southern (coverage effect) and NE states (coverage effect).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No consistent relationship between the size and direction of coverage effect and equality effect.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The magnitude of change in the HOI observed over the two time points, is not dependent on its initial level.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These findings indicate that expanding opportunities' coverage is essential.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However, it is equally important to ensure equitable access, taking into consideration regional disparities.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417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9FBF-88CC-8FB0-B099-83CDCADE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Appendix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904C5-A14C-31E1-FDA4-FDD1D1F1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436" y="1225224"/>
            <a:ext cx="8611864" cy="36815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Categorical variable state-zone </a:t>
            </a:r>
            <a:r>
              <a:rPr lang="en-A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follows the classification of zonal councils that set up vide States Reorganization Act, 1956 (</a:t>
            </a:r>
            <a:r>
              <a:rPr lang="en-AU" sz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Bairwa</a:t>
            </a:r>
            <a:r>
              <a:rPr lang="en-A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Sharma, 2019).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zonal council has an advisory council that helps in economic and political cooperation among the zones.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Northern Zonal Council, comprising the States of Haryana, Himachal Pradesh, Jammu &amp; Kashmir, Punjab, Rajasthan, National Capital Territory of Delhi and Union Territory of Chandigarh;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Central Zonal Council, comprising the States of Chhattisgarh, Uttarakhand, Uttar Pradesh and Madhya Pradesh;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Eastern Zonal Council, comprising the States of Bihar, Jharkhand, Orissa, Sikkim and West Bengal;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Western Zonal Council, comprising the States of Goa, Gujarat, Maharashtra and the Union Territories of Daman &amp; Diu and Dadra &amp; Nagar Haveli;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Southern Zonal Council, comprising the States of Andhra Pradesh, Karnataka, Kerala, Tamil Nadu and the Union Territory of Puducherry.</a:t>
            </a:r>
          </a:p>
        </p:txBody>
      </p:sp>
    </p:spTree>
    <p:extLst>
      <p:ext uri="{BB962C8B-B14F-4D97-AF65-F5344CB8AC3E}">
        <p14:creationId xmlns:p14="http://schemas.microsoft.com/office/powerpoint/2010/main" val="309448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DFD7-7ABE-F7AC-FAF2-811C4C2F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Appendix: Poverty Decomposition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4F2B52-4BFD-D5E6-B2C1-2BDBB2E147B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change in poverty levels between period </a:t>
                </a:r>
                <a:r>
                  <a:rPr lang="en-US" sz="1200" i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</a:t>
                </a: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(base year) and </a:t>
                </a:r>
                <a:r>
                  <a:rPr lang="en-US" sz="1200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</a:t>
                </a: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(terminal year) can be decomposed into growth and inequality components. 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AU" sz="1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AU" sz="1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AU" sz="1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: </a:t>
                </a:r>
                <a:r>
                  <a:rPr lang="en-IN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AU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a measure of poverty which is characterised by </a:t>
                </a:r>
                <a14:m>
                  <m:oMath xmlns:m="http://schemas.openxmlformats.org/officeDocument/2006/math">
                    <m:r>
                      <a:rPr lang="en-AU" sz="12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AU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the poverty line, </a:t>
                </a:r>
                <a14:m>
                  <m:oMath xmlns:m="http://schemas.openxmlformats.org/officeDocument/2006/math">
                    <m:r>
                      <a:rPr lang="en-AU" sz="1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the mean income of the population and </a:t>
                </a:r>
                <a14:m>
                  <m:oMath xmlns:m="http://schemas.openxmlformats.org/officeDocument/2006/math">
                    <m:r>
                      <a:rPr lang="en-AU" sz="1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the measure of inequality for income distribution </a:t>
                </a:r>
                <a14:m>
                  <m:oMath xmlns:m="http://schemas.openxmlformats.org/officeDocument/2006/math">
                    <m:r>
                      <a:rPr lang="en-AU" sz="1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pure growth effect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AU" sz="12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𝐺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is defined as the change in poverty if the mean income were to change but the relative income distribution measured by the inequality remains the same. 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Pure inequality effect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AU" sz="12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𝐸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is defined as the change in poverty if the inequality were to change but the mean income remains the same.</a:t>
                </a:r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4F2B52-4BFD-D5E6-B2C1-2BDBB2E14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1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274E4-EFA7-1A80-D234-CF093D41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Appendix: Poverty Decomposition Conti.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C3CF5FE-8502-184C-2E20-041B5271B65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decomposition procedure proposed for calculating pure growth effect and pure inequality effect is as follows </a:t>
                </a: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</a:t>
                </a:r>
                <a:r>
                  <a:rPr lang="en-AU" sz="1200" dirty="0" err="1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Kakwani</a:t>
                </a: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&amp; Subbarao, 1990)</a:t>
                </a: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 different formulation is also suggested to calculate the growth and inequality effect (Jain &amp; Tendulkar, 1990):</a:t>
                </a:r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C3CF5FE-8502-184C-2E20-041B5271B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52525" y="889550"/>
            <a:ext cx="3392700" cy="23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Distribution of Employment Opportunities in India</a:t>
            </a:r>
            <a:br>
              <a:rPr lang="en" sz="3500" dirty="0"/>
            </a:br>
            <a:endParaRPr sz="35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530929" y="3331029"/>
            <a:ext cx="4065813" cy="116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Shreshti Rawat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 dirty="0"/>
              <a:t>shreshti.rawat@meghnaddesaiacademy.org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Srijit Mishra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hlinkClick r:id="rId3"/>
              </a:rPr>
              <a:t>srijit@igidr.ac.in</a:t>
            </a: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08F7-0B45-D1B0-0985-CA1054A4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Appendix: Poverty Decomposition Conti.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4D45EC9-96AD-61BD-317C-1C7259E81A7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200" dirty="0"/>
                  <a:t>The distinction between the two formulations discussed in this context lies solely in the choice of the reference year.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200" dirty="0"/>
                  <a:t>One formulation </a:t>
                </a:r>
                <a:r>
                  <a:rPr lang="en-US" sz="1200" dirty="0" err="1"/>
                  <a:t>utilises</a:t>
                </a:r>
                <a:r>
                  <a:rPr lang="en-US" sz="1200" dirty="0"/>
                  <a:t> the base year, </a:t>
                </a:r>
                <a:r>
                  <a:rPr lang="en-US" sz="1200" dirty="0" err="1"/>
                  <a:t>i</a:t>
                </a:r>
                <a:r>
                  <a:rPr lang="en-US" sz="1200" dirty="0"/>
                  <a:t>, while the other </a:t>
                </a:r>
                <a:r>
                  <a:rPr lang="en-US" sz="1200" dirty="0" err="1"/>
                  <a:t>utilises</a:t>
                </a:r>
                <a:r>
                  <a:rPr lang="en-US" sz="1200" dirty="0"/>
                  <a:t> the terminal year, j</a:t>
                </a:r>
                <a:r>
                  <a:rPr lang="en-US" sz="1200"/>
                  <a:t>. </a:t>
                </a:r>
                <a:endParaRPr lang="en-US" sz="12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200" dirty="0"/>
                  <a:t>To ensure symmetry and avoid any bias towards specific years, an alternative formulation for poverty decomposition is as follows (</a:t>
                </a:r>
                <a:r>
                  <a:rPr lang="en-US" sz="1200" dirty="0" err="1"/>
                  <a:t>Kakwani</a:t>
                </a:r>
                <a:r>
                  <a:rPr lang="en-US" sz="1200" dirty="0"/>
                  <a:t>, 2000):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800" dirty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I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4D45EC9-96AD-61BD-317C-1C7259E81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04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9A8D-E992-2F26-7201-70FC670A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Appendix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E41447-3B95-40EC-8DDA-0E8339BEE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02341"/>
              </p:ext>
            </p:extLst>
          </p:nvPr>
        </p:nvGraphicFramePr>
        <p:xfrm>
          <a:off x="187779" y="1387929"/>
          <a:ext cx="8644521" cy="3439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678">
                  <a:extLst>
                    <a:ext uri="{9D8B030D-6E8A-4147-A177-3AD203B41FA5}">
                      <a16:colId xmlns:a16="http://schemas.microsoft.com/office/drawing/2014/main" val="2207705872"/>
                    </a:ext>
                  </a:extLst>
                </a:gridCol>
                <a:gridCol w="1061547">
                  <a:extLst>
                    <a:ext uri="{9D8B030D-6E8A-4147-A177-3AD203B41FA5}">
                      <a16:colId xmlns:a16="http://schemas.microsoft.com/office/drawing/2014/main" val="518171886"/>
                    </a:ext>
                  </a:extLst>
                </a:gridCol>
                <a:gridCol w="1066734">
                  <a:extLst>
                    <a:ext uri="{9D8B030D-6E8A-4147-A177-3AD203B41FA5}">
                      <a16:colId xmlns:a16="http://schemas.microsoft.com/office/drawing/2014/main" val="2031490667"/>
                    </a:ext>
                  </a:extLst>
                </a:gridCol>
                <a:gridCol w="1061547">
                  <a:extLst>
                    <a:ext uri="{9D8B030D-6E8A-4147-A177-3AD203B41FA5}">
                      <a16:colId xmlns:a16="http://schemas.microsoft.com/office/drawing/2014/main" val="104303988"/>
                    </a:ext>
                  </a:extLst>
                </a:gridCol>
                <a:gridCol w="1065005">
                  <a:extLst>
                    <a:ext uri="{9D8B030D-6E8A-4147-A177-3AD203B41FA5}">
                      <a16:colId xmlns:a16="http://schemas.microsoft.com/office/drawing/2014/main" val="3115316326"/>
                    </a:ext>
                  </a:extLst>
                </a:gridCol>
                <a:gridCol w="1063276">
                  <a:extLst>
                    <a:ext uri="{9D8B030D-6E8A-4147-A177-3AD203B41FA5}">
                      <a16:colId xmlns:a16="http://schemas.microsoft.com/office/drawing/2014/main" val="2815929612"/>
                    </a:ext>
                  </a:extLst>
                </a:gridCol>
                <a:gridCol w="1066734">
                  <a:extLst>
                    <a:ext uri="{9D8B030D-6E8A-4147-A177-3AD203B41FA5}">
                      <a16:colId xmlns:a16="http://schemas.microsoft.com/office/drawing/2014/main" val="1569185396"/>
                    </a:ext>
                  </a:extLst>
                </a:gridCol>
              </a:tblGrid>
              <a:tr h="349799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Table A1: HOI estimated for employment opportunities for state zones.</a:t>
                      </a:r>
                      <a:endParaRPr lang="en-IN" sz="1200" b="1" i="1" u="none" strike="noStrike" cap="none" dirty="0">
                        <a:solidFill>
                          <a:schemeClr val="l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4100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67235" marR="672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Employment</a:t>
                      </a: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Wage Employment</a:t>
                      </a: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Self-Employment</a:t>
                      </a: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69366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2004-05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2011-12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2004-05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2011-12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2004-05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2011-12</a:t>
                      </a: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198861354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1 Northern States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0.12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0.18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7235" marR="67235" marT="0" marB="0" anchor="b"/>
                </a:tc>
                <a:extLst>
                  <a:ext uri="{0D108BD9-81ED-4DB2-BD59-A6C34878D82A}">
                    <a16:rowId xmlns:a16="http://schemas.microsoft.com/office/drawing/2014/main" val="2567762991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2 Central States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0.06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0.09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0.004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7235" marR="67235" marT="0" marB="0" anchor="b"/>
                </a:tc>
                <a:extLst>
                  <a:ext uri="{0D108BD9-81ED-4DB2-BD59-A6C34878D82A}">
                    <a16:rowId xmlns:a16="http://schemas.microsoft.com/office/drawing/2014/main" val="165677127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3 Western States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0.06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0.10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0.12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0.005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7235" marR="67235" marT="0" marB="0" anchor="b"/>
                </a:tc>
                <a:extLst>
                  <a:ext uri="{0D108BD9-81ED-4DB2-BD59-A6C34878D82A}">
                    <a16:rowId xmlns:a16="http://schemas.microsoft.com/office/drawing/2014/main" val="2249285136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4 Eastern States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0.06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0.09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0.004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7235" marR="67235" marT="0" marB="0" anchor="b"/>
                </a:tc>
                <a:extLst>
                  <a:ext uri="{0D108BD9-81ED-4DB2-BD59-A6C34878D82A}">
                    <a16:rowId xmlns:a16="http://schemas.microsoft.com/office/drawing/2014/main" val="25848476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5 Southern States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0.05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170445064"/>
                  </a:ext>
                </a:extLst>
              </a:tr>
              <a:tr h="3497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Zone 6 NE States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0.13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0.34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</a:t>
                      </a:r>
                    </a:p>
                  </a:txBody>
                  <a:tcPr marL="67235" marR="672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0.01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0.004</a:t>
                      </a: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992924715"/>
                  </a:ext>
                </a:extLst>
              </a:tr>
              <a:tr h="291453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Source: Author’s estimates based on IHDS data</a:t>
                      </a: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68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22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BF32-7BBA-D0DC-0B7A-E78A0B11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Appendix: Shapley Decomposition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FE7958-D5F8-02CE-E0EF-AD16DBA1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50892"/>
              </p:ext>
            </p:extLst>
          </p:nvPr>
        </p:nvGraphicFramePr>
        <p:xfrm>
          <a:off x="171450" y="1147225"/>
          <a:ext cx="8858249" cy="383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895">
                  <a:extLst>
                    <a:ext uri="{9D8B030D-6E8A-4147-A177-3AD203B41FA5}">
                      <a16:colId xmlns:a16="http://schemas.microsoft.com/office/drawing/2014/main" val="3290246516"/>
                    </a:ext>
                  </a:extLst>
                </a:gridCol>
                <a:gridCol w="1396079">
                  <a:extLst>
                    <a:ext uri="{9D8B030D-6E8A-4147-A177-3AD203B41FA5}">
                      <a16:colId xmlns:a16="http://schemas.microsoft.com/office/drawing/2014/main" val="1669043559"/>
                    </a:ext>
                  </a:extLst>
                </a:gridCol>
                <a:gridCol w="1250082">
                  <a:extLst>
                    <a:ext uri="{9D8B030D-6E8A-4147-A177-3AD203B41FA5}">
                      <a16:colId xmlns:a16="http://schemas.microsoft.com/office/drawing/2014/main" val="713288935"/>
                    </a:ext>
                  </a:extLst>
                </a:gridCol>
                <a:gridCol w="927069">
                  <a:extLst>
                    <a:ext uri="{9D8B030D-6E8A-4147-A177-3AD203B41FA5}">
                      <a16:colId xmlns:a16="http://schemas.microsoft.com/office/drawing/2014/main" val="1880804633"/>
                    </a:ext>
                  </a:extLst>
                </a:gridCol>
                <a:gridCol w="854071">
                  <a:extLst>
                    <a:ext uri="{9D8B030D-6E8A-4147-A177-3AD203B41FA5}">
                      <a16:colId xmlns:a16="http://schemas.microsoft.com/office/drawing/2014/main" val="2200145127"/>
                    </a:ext>
                  </a:extLst>
                </a:gridCol>
                <a:gridCol w="988203">
                  <a:extLst>
                    <a:ext uri="{9D8B030D-6E8A-4147-A177-3AD203B41FA5}">
                      <a16:colId xmlns:a16="http://schemas.microsoft.com/office/drawing/2014/main" val="1641941216"/>
                    </a:ext>
                  </a:extLst>
                </a:gridCol>
                <a:gridCol w="720850">
                  <a:extLst>
                    <a:ext uri="{9D8B030D-6E8A-4147-A177-3AD203B41FA5}">
                      <a16:colId xmlns:a16="http://schemas.microsoft.com/office/drawing/2014/main" val="2458313109"/>
                    </a:ext>
                  </a:extLst>
                </a:gridCol>
              </a:tblGrid>
              <a:tr h="419971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Table A2: Percentage contribution of individual characteristics and circumstances to inequality of opportunity in access to formal employment (2004-05)</a:t>
                      </a:r>
                    </a:p>
                  </a:txBody>
                  <a:tcPr marL="53939" marR="53939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22429"/>
                  </a:ext>
                </a:extLst>
              </a:tr>
              <a:tr h="5832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Northern States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Central States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Western States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Eastern States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Southern States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 States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855384966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Characteristics: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1447728699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Age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20.67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15.04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14.12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17.94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9.85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23.60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3863088983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Education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36.70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35.39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27.50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29.70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35.72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38.11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2497409788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Circumstances: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4039435042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Gender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12.41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8.90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17.21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7.74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6.75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9.46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1155865941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Father's Education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4.52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4.50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5.21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11.07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10.05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6.99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2884516520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Father's Occupation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5.43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4.67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5.82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3.51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4.65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4.09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1586132221"/>
                  </a:ext>
                </a:extLst>
              </a:tr>
              <a:tr h="3637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Highest Female Education </a:t>
                      </a:r>
                    </a:p>
                  </a:txBody>
                  <a:tcPr marL="53939" marR="5393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12.59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13.04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8.72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12.90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17.74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12.75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3808550456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Caste 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1.11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0.43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0.12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2.06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0.17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0.44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1112894239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Religion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1.51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1.46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0.66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2.44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1.90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2.05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2862036374"/>
                  </a:ext>
                </a:extLst>
              </a:tr>
              <a:tr h="219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Region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5.07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16.57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20.63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12.63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13.16</a:t>
                      </a:r>
                    </a:p>
                  </a:txBody>
                  <a:tcPr marL="53939" marR="53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2.52</a:t>
                      </a:r>
                    </a:p>
                  </a:txBody>
                  <a:tcPr marL="53939" marR="53939" marT="0" marB="0" anchor="ctr"/>
                </a:tc>
                <a:extLst>
                  <a:ext uri="{0D108BD9-81ED-4DB2-BD59-A6C34878D82A}">
                    <a16:rowId xmlns:a16="http://schemas.microsoft.com/office/drawing/2014/main" val="4290566445"/>
                  </a:ext>
                </a:extLst>
              </a:tr>
              <a:tr h="219731">
                <a:tc grid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Source: Author’s estimates based on IHDS data</a:t>
                      </a:r>
                    </a:p>
                  </a:txBody>
                  <a:tcPr marL="53939" marR="53939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4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12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39A1-54E8-E7D7-1618-8F0A6A6F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Appendix: Shapley Decomposition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F2196B-B3E7-D1C0-0741-F4B5DADF6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76983"/>
              </p:ext>
            </p:extLst>
          </p:nvPr>
        </p:nvGraphicFramePr>
        <p:xfrm>
          <a:off x="179613" y="1147225"/>
          <a:ext cx="8825592" cy="3898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951">
                  <a:extLst>
                    <a:ext uri="{9D8B030D-6E8A-4147-A177-3AD203B41FA5}">
                      <a16:colId xmlns:a16="http://schemas.microsoft.com/office/drawing/2014/main" val="1509493133"/>
                    </a:ext>
                  </a:extLst>
                </a:gridCol>
                <a:gridCol w="1390943">
                  <a:extLst>
                    <a:ext uri="{9D8B030D-6E8A-4147-A177-3AD203B41FA5}">
                      <a16:colId xmlns:a16="http://schemas.microsoft.com/office/drawing/2014/main" val="523555527"/>
                    </a:ext>
                  </a:extLst>
                </a:gridCol>
                <a:gridCol w="1245215">
                  <a:extLst>
                    <a:ext uri="{9D8B030D-6E8A-4147-A177-3AD203B41FA5}">
                      <a16:colId xmlns:a16="http://schemas.microsoft.com/office/drawing/2014/main" val="2578389028"/>
                    </a:ext>
                  </a:extLst>
                </a:gridCol>
                <a:gridCol w="923223">
                  <a:extLst>
                    <a:ext uri="{9D8B030D-6E8A-4147-A177-3AD203B41FA5}">
                      <a16:colId xmlns:a16="http://schemas.microsoft.com/office/drawing/2014/main" val="3210908666"/>
                    </a:ext>
                  </a:extLst>
                </a:gridCol>
                <a:gridCol w="850796">
                  <a:extLst>
                    <a:ext uri="{9D8B030D-6E8A-4147-A177-3AD203B41FA5}">
                      <a16:colId xmlns:a16="http://schemas.microsoft.com/office/drawing/2014/main" val="2175028263"/>
                    </a:ext>
                  </a:extLst>
                </a:gridCol>
                <a:gridCol w="984304">
                  <a:extLst>
                    <a:ext uri="{9D8B030D-6E8A-4147-A177-3AD203B41FA5}">
                      <a16:colId xmlns:a16="http://schemas.microsoft.com/office/drawing/2014/main" val="2868750034"/>
                    </a:ext>
                  </a:extLst>
                </a:gridCol>
                <a:gridCol w="718160">
                  <a:extLst>
                    <a:ext uri="{9D8B030D-6E8A-4147-A177-3AD203B41FA5}">
                      <a16:colId xmlns:a16="http://schemas.microsoft.com/office/drawing/2014/main" val="2924305385"/>
                    </a:ext>
                  </a:extLst>
                </a:gridCol>
              </a:tblGrid>
              <a:tr h="351329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Table B-2: Percentage contribution of individual characteristics and circumstances to inequality of opportunity in access to formal employment (2011-12)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23699"/>
                  </a:ext>
                </a:extLst>
              </a:tr>
              <a:tr h="541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Northern States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Central States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Western States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Eastern States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Southern States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NE States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1930769602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Characteristics: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4253664329"/>
                  </a:ext>
                </a:extLst>
              </a:tr>
              <a:tr h="354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Age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7.34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6.83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5.82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6.54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1.62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11.03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2757273386"/>
                  </a:ext>
                </a:extLst>
              </a:tr>
              <a:tr h="354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Education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36.68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34.62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33.89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40.12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44.83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47.35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2983534012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Circumstances: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 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1079919292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Gender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13.77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7.31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14.48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7.45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7.43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5.88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3692054304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Father's Education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7.91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7.46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6.21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11.13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11.87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7.95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1623672908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Father's Occupation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3.14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3.51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2.83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4.31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3.51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4.94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2312907910"/>
                  </a:ext>
                </a:extLst>
              </a:tr>
              <a:tr h="3541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Highest Female Education 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15.20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14.61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10.51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17.69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18.45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14.45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3676707009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Caste 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1.22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0.65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1.43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0.31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0.70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2.14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2619963567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Religion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2.38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1.29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1.30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0.28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0.59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1.11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1381280787"/>
                  </a:ext>
                </a:extLst>
              </a:tr>
              <a:tr h="225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Region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12.37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23.72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23.55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12.16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11.00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5.15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extLst>
                  <a:ext uri="{0D108BD9-81ED-4DB2-BD59-A6C34878D82A}">
                    <a16:rowId xmlns:a16="http://schemas.microsoft.com/office/drawing/2014/main" val="2218851351"/>
                  </a:ext>
                </a:extLst>
              </a:tr>
              <a:tr h="140009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900" dirty="0">
                          <a:effectLst/>
                        </a:rPr>
                        <a:t>Source: Author’s estimates based on IHDS data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0" marR="6036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95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4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699" y="1233389"/>
            <a:ext cx="8644521" cy="3602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04800">
              <a:lnSpc>
                <a:spcPct val="150000"/>
              </a:lnSpc>
              <a:buSzPts val="1200"/>
              <a:buFont typeface="Wingdings" panose="05000000000000000000" pitchFamily="2" charset="2"/>
              <a:buChar char="§"/>
            </a:pPr>
            <a:r>
              <a:rPr lang="en" sz="1200" dirty="0"/>
              <a:t>Sustainable Development Goal 8: promotes decent work for all;</a:t>
            </a:r>
            <a:endParaRPr sz="1200" dirty="0"/>
          </a:p>
          <a:p>
            <a:pPr indent="-304800">
              <a:lnSpc>
                <a:spcPct val="150000"/>
              </a:lnSpc>
              <a:buSzPts val="1200"/>
              <a:buFont typeface="Wingdings" panose="05000000000000000000" pitchFamily="2" charset="2"/>
              <a:buChar char="§"/>
            </a:pPr>
            <a:r>
              <a:rPr lang="en" sz="1200" dirty="0"/>
              <a:t>Emphasises the importance of equal opportunities in obtaining productive work that provides fair income, social protection, and better prospects for personal development and social integration;</a:t>
            </a:r>
            <a:endParaRPr sz="1200" dirty="0"/>
          </a:p>
          <a:p>
            <a:pPr indent="-304800">
              <a:lnSpc>
                <a:spcPct val="150000"/>
              </a:lnSpc>
              <a:buSzPts val="1200"/>
              <a:buFont typeface="Wingdings" panose="05000000000000000000" pitchFamily="2" charset="2"/>
              <a:buChar char="§"/>
            </a:pPr>
            <a:r>
              <a:rPr lang="en" sz="1200" dirty="0"/>
              <a:t>Aims to address the decent work deficits- which are most prevalent in informal employment</a:t>
            </a:r>
            <a:r>
              <a:rPr lang="en-US" sz="1200" dirty="0"/>
              <a:t> (ILO, 2010; Chen, 2012; ILO, 2017)</a:t>
            </a:r>
            <a:r>
              <a:rPr lang="en" sz="1200" dirty="0"/>
              <a:t>;</a:t>
            </a:r>
            <a:endParaRPr sz="1200" dirty="0"/>
          </a:p>
          <a:p>
            <a:pPr indent="-304800">
              <a:lnSpc>
                <a:spcPct val="150000"/>
              </a:lnSpc>
              <a:buSzPts val="1200"/>
              <a:buFont typeface="Wingdings" panose="05000000000000000000" pitchFamily="2" charset="2"/>
              <a:buChar char="§"/>
            </a:pPr>
            <a:r>
              <a:rPr lang="en" sz="1200" dirty="0"/>
              <a:t>Growing recognition of the need to transition towards formality</a:t>
            </a:r>
            <a:r>
              <a:rPr lang="en-IN" sz="1200" dirty="0"/>
              <a:t> (ILO, 2015)</a:t>
            </a:r>
            <a:r>
              <a:rPr lang="en" sz="1200" dirty="0"/>
              <a:t>;</a:t>
            </a:r>
            <a:endParaRPr sz="1200" dirty="0"/>
          </a:p>
          <a:p>
            <a:pPr indent="-304800">
              <a:lnSpc>
                <a:spcPct val="150000"/>
              </a:lnSpc>
              <a:buSzPts val="1200"/>
              <a:buFont typeface="Wingdings" panose="05000000000000000000" pitchFamily="2" charset="2"/>
              <a:buChar char="§"/>
            </a:pPr>
            <a:r>
              <a:rPr lang="en" sz="1200" dirty="0"/>
              <a:t>This transition is particularly crucial for India, given 85-90 % of workers are informally employed </a:t>
            </a:r>
            <a:r>
              <a:rPr lang="en-IN" sz="1200" dirty="0"/>
              <a:t>(Srivastava, 2019; Abraham, 2019)</a:t>
            </a:r>
            <a:r>
              <a:rPr lang="en" sz="1200" dirty="0"/>
              <a:t>;</a:t>
            </a:r>
            <a:endParaRPr sz="1200" dirty="0"/>
          </a:p>
          <a:p>
            <a:pPr indent="-304800">
              <a:lnSpc>
                <a:spcPct val="150000"/>
              </a:lnSpc>
              <a:buSzPts val="1200"/>
              <a:buFont typeface="Wingdings" panose="05000000000000000000" pitchFamily="2" charset="2"/>
              <a:buChar char="§"/>
            </a:pPr>
            <a:r>
              <a:rPr lang="en" sz="1200" dirty="0"/>
              <a:t>Further, presence of labour market segmentation along the lines of gender, caste, religion, and household characteristics in India </a:t>
            </a:r>
            <a:r>
              <a:rPr lang="en-IN" sz="1200" dirty="0"/>
              <a:t>(Deshpande, 2011; </a:t>
            </a:r>
            <a:r>
              <a:rPr lang="en-IN" sz="1200" dirty="0" err="1"/>
              <a:t>Jodhka</a:t>
            </a:r>
            <a:r>
              <a:rPr lang="en-IN" sz="1200" dirty="0"/>
              <a:t> &amp; Newman, 2007; Robinson, 2008; Mohanty, 2006)</a:t>
            </a:r>
            <a:r>
              <a:rPr lang="en" sz="1200" dirty="0"/>
              <a:t>;</a:t>
            </a:r>
            <a:endParaRPr sz="1200" dirty="0"/>
          </a:p>
          <a:p>
            <a:pPr indent="-304800">
              <a:lnSpc>
                <a:spcPct val="150000"/>
              </a:lnSpc>
              <a:buSzPts val="1200"/>
              <a:buFont typeface="Wingdings" panose="05000000000000000000" pitchFamily="2" charset="2"/>
              <a:buChar char="§"/>
            </a:pPr>
            <a:r>
              <a:rPr lang="en" sz="1200" dirty="0"/>
              <a:t>This segmentation results in unequal access to formal employment opportunities for certain disadvantaged groups.</a:t>
            </a: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Inequality of Opportunity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98450">
              <a:lnSpc>
                <a:spcPct val="150000"/>
              </a:lnSpc>
              <a:buSzPts val="1100"/>
              <a:buFont typeface="Wingdings" panose="05000000000000000000" pitchFamily="2" charset="2"/>
              <a:buChar char="§"/>
            </a:pPr>
            <a:r>
              <a:rPr lang="en" sz="1200" dirty="0"/>
              <a:t>Such inequalities that arise due to circumstances beyond an individual's control are deemed unethical from an egalitarian perspective.</a:t>
            </a:r>
            <a:endParaRPr sz="1200" dirty="0"/>
          </a:p>
          <a:p>
            <a:pPr indent="-298450">
              <a:lnSpc>
                <a:spcPct val="150000"/>
              </a:lnSpc>
              <a:buSzPts val="1100"/>
              <a:buFont typeface="Wingdings" panose="05000000000000000000" pitchFamily="2" charset="2"/>
              <a:buChar char="§"/>
            </a:pPr>
            <a:r>
              <a:rPr lang="en" sz="1200" dirty="0"/>
              <a:t>Formalisation of the concept of inequality of opportunity (Roemer, 1998; Roemer, 2002).</a:t>
            </a:r>
            <a:endParaRPr sz="1200" dirty="0"/>
          </a:p>
          <a:p>
            <a:pPr indent="-298450">
              <a:lnSpc>
                <a:spcPct val="150000"/>
              </a:lnSpc>
              <a:buSzPts val="1100"/>
              <a:buFont typeface="Wingdings" panose="05000000000000000000" pitchFamily="2" charset="2"/>
              <a:buChar char="§"/>
            </a:pPr>
            <a:r>
              <a:rPr lang="en" sz="1200" dirty="0"/>
              <a:t>Provides a framework for assessing unequal access to opportunities.</a:t>
            </a:r>
            <a:endParaRPr sz="1200" dirty="0"/>
          </a:p>
          <a:p>
            <a:pPr indent="-298450">
              <a:lnSpc>
                <a:spcPct val="150000"/>
              </a:lnSpc>
              <a:buSzPts val="1100"/>
              <a:buFont typeface="Wingdings" panose="05000000000000000000" pitchFamily="2" charset="2"/>
              <a:buChar char="§"/>
            </a:pPr>
            <a:r>
              <a:rPr lang="en" sz="1200" dirty="0"/>
              <a:t>Access inequality: Human Opportunity Index (HOI) (WDR, 2006; Barros et al.,2009)</a:t>
            </a:r>
            <a:endParaRPr sz="1200" dirty="0"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sz="1200" dirty="0"/>
              <a:t>Composite index that comprises of two elements:</a:t>
            </a:r>
            <a:endParaRPr sz="1200" dirty="0"/>
          </a:p>
          <a:p>
            <a:pPr marL="1371600" lvl="2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 sz="1200" dirty="0"/>
              <a:t>Absolute availability of basic services and goods;</a:t>
            </a:r>
            <a:endParaRPr sz="1200" dirty="0"/>
          </a:p>
          <a:p>
            <a:pPr marL="1371600" lvl="2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 sz="1200" dirty="0"/>
              <a:t>Inequality in distribution of these services.</a:t>
            </a:r>
            <a:endParaRPr sz="1200" dirty="0"/>
          </a:p>
          <a:p>
            <a:pPr marL="914400" lvl="1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sz="1200" dirty="0"/>
              <a:t>HOI= C(1-D)</a:t>
            </a:r>
            <a:endParaRPr sz="1200" dirty="0"/>
          </a:p>
          <a:p>
            <a:pPr marL="1371600" lvl="2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 sz="1200" dirty="0"/>
              <a:t>C: Coverage rate- availability of an opportunity.</a:t>
            </a:r>
            <a:endParaRPr sz="1200" dirty="0"/>
          </a:p>
          <a:p>
            <a:pPr marL="1371600" lvl="2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 sz="1200" dirty="0"/>
              <a:t>D: Dissimilarity amongst groups/individuals.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HOI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Provides insights into whether a specific opportunity has improved or declined over time;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Facilitates a more nuanced investigation of such changes due to the property of additive decomposability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 (Barros, et al., 2009; Contreras, et al., 2012; Prieto, et al., 2018; Vani &amp;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Madheswaran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, 2018)</a:t>
            </a: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;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Enables decomposition of changes in opportunities into two components: 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  <a:p>
            <a:pPr marL="9144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Changes in the availability of opportunities (Scale effect) and;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  <a:p>
            <a:pPr marL="9144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e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Changes in the inequality of access to those opportunities (Distribution Effect).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Usually applied to assess scale and distribution effect in change in opportunities for children;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Scale effect greater than distribution effect in most cases, significant regional variation.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Objectives</a:t>
            </a: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200" dirty="0"/>
              <a:t>To estimate the opportunity for formal employment at national and state level;</a:t>
            </a: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200" dirty="0"/>
              <a:t>To decompose the change in opportunity of formal employment to scale and distribution effect;</a:t>
            </a: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§"/>
            </a:pPr>
            <a:r>
              <a:rPr lang="en-US" sz="1200" dirty="0"/>
              <a:t>To identify circumstances that contribute to access inequality at state-level.</a:t>
            </a:r>
          </a:p>
          <a:p>
            <a:pPr marL="171450" lvl="0" indent="-171450" algn="l" rt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B9C104-1D14-E337-B94C-C7108CA5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929275"/>
            <a:ext cx="3620700" cy="548461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5F5F0406-6405-B0B7-A1B1-E363BA881FC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95943" y="1477736"/>
                <a:ext cx="4220936" cy="3600450"/>
              </a:xfrm>
            </p:spPr>
            <p:txBody>
              <a:bodyPr>
                <a:normAutofit fontScale="92500"/>
              </a:bodyPr>
              <a:lstStyle/>
              <a:p>
                <a:pPr marL="0" indent="0" algn="l">
                  <a:lnSpc>
                    <a:spcPct val="150000"/>
                  </a:lnSpc>
                  <a:buClr>
                    <a:schemeClr val="dk1"/>
                  </a:buClr>
                  <a:buSzPct val="61111"/>
                  <a:buNone/>
                </a:pP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AU" sz="1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indent="0" algn="l">
                  <a:lnSpc>
                    <a:spcPct val="150000"/>
                  </a:lnSpc>
                  <a:buClr>
                    <a:schemeClr val="dk1"/>
                  </a:buClr>
                  <a:buSzPct val="61111"/>
                  <a:buNone/>
                </a:pP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Coverage rate- availability of an opportunity</a:t>
                </a:r>
              </a:p>
              <a:p>
                <a:pPr marL="0" indent="0" algn="l">
                  <a:lnSpc>
                    <a:spcPct val="150000"/>
                  </a:lnSpc>
                  <a:buClr>
                    <a:schemeClr val="dk1"/>
                  </a:buClr>
                  <a:buSzPct val="61111"/>
                  <a:buNone/>
                </a:pPr>
                <a:r>
                  <a:rPr lang="en-US" sz="12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D </a:t>
                </a: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Dissimilarity amongst groups/individuals- inequality in distribution of opportunity </a:t>
                </a:r>
              </a:p>
              <a:p>
                <a:pPr marL="1405431" lvl="2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IN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AU" sz="1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|  </m:t>
                          </m:r>
                          <m:acc>
                            <m:accPr>
                              <m:chr m:val="̅"/>
                              <m:ctrlPr>
                                <a:rPr lang="en-IN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AU" sz="12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IN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AU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en-AU" sz="12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405431" lvl="2" indent="0" algn="just">
                  <a:lnSpc>
                    <a:spcPct val="150000"/>
                  </a:lnSpc>
                  <a:buNone/>
                </a:pPr>
                <a:endParaRPr lang="en-AU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1430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Where, </a:t>
                </a:r>
                <a:r>
                  <a:rPr lang="en-AU" sz="1200" i="1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</a:t>
                </a: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denotes a type or circumstance group,</a:t>
                </a:r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1430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AU" sz="1200" i="1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  <a:r>
                  <a:rPr lang="en-AU" sz="1200" i="1" baseline="-250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</a:t>
                </a: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specific coverage rate of the group k,</a:t>
                </a:r>
              </a:p>
              <a:p>
                <a:pPr marL="11430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∝</m:t>
                        </m:r>
                      </m:e>
                      <m:sub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share of group k in total population,</a:t>
                </a:r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1430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AU" sz="1200" i="1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m:</a:t>
                </a: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number of disjoint circumstance groups.</a:t>
                </a:r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5F5F0406-6405-B0B7-A1B1-E363BA881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95943" y="1477736"/>
                <a:ext cx="4220936" cy="36004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1F036CB-180A-5D64-7416-E001E74C3480}"/>
              </a:ext>
            </a:extLst>
          </p:cNvPr>
          <p:cNvSpPr txBox="1"/>
          <p:nvPr/>
        </p:nvSpPr>
        <p:spPr>
          <a:xfrm>
            <a:off x="4727123" y="1"/>
            <a:ext cx="4151377" cy="46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42900" algn="just">
              <a:lnSpc>
                <a:spcPct val="105000"/>
              </a:lnSpc>
              <a:spcAft>
                <a:spcPts val="60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-US" sz="11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11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pportunity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: an individual is characterized to have an opportunity if formally employed.</a:t>
            </a:r>
          </a:p>
          <a:p>
            <a:pPr marL="457200" indent="-342900" algn="just">
              <a:lnSpc>
                <a:spcPct val="105000"/>
              </a:lnSpc>
              <a:spcAft>
                <a:spcPts val="600"/>
              </a:spcAft>
              <a:buClr>
                <a:schemeClr val="lt1"/>
              </a:buClr>
              <a:buSzPts val="1800"/>
              <a:buFont typeface="Open Sans"/>
              <a:buChar char="●"/>
            </a:pPr>
            <a:endParaRPr lang="en-US" sz="1100" b="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42900" algn="just">
              <a:lnSpc>
                <a:spcPct val="105000"/>
              </a:lnSpc>
              <a:spcAft>
                <a:spcPts val="60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-US" sz="11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Individual </a:t>
            </a:r>
            <a:r>
              <a:rPr lang="en-US" sz="11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circumstances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considered: gender, religion, caste, region, geographical location- state zones, father’s education, father’s occupation, highest female education in the household.</a:t>
            </a:r>
          </a:p>
          <a:p>
            <a:pPr marL="457200" indent="-342900" algn="just">
              <a:lnSpc>
                <a:spcPct val="105000"/>
              </a:lnSpc>
              <a:spcAft>
                <a:spcPts val="600"/>
              </a:spcAft>
              <a:buClr>
                <a:schemeClr val="lt1"/>
              </a:buClr>
              <a:buSzPts val="1800"/>
              <a:buFont typeface="Open Sans"/>
              <a:buChar char="●"/>
            </a:pPr>
            <a:endParaRPr lang="en-US" sz="1100" b="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42900" algn="just">
              <a:lnSpc>
                <a:spcPct val="105000"/>
              </a:lnSpc>
              <a:spcAft>
                <a:spcPts val="60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-US" sz="11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Characteristics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included: education and age of the individual- common correlates of </a:t>
            </a:r>
            <a:r>
              <a:rPr lang="en-US" sz="1100" b="0" i="0" u="none" strike="noStrike" cap="none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labour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market variables (</a:t>
            </a:r>
            <a:r>
              <a:rPr lang="en-US" sz="1100" b="0" i="0" u="none" strike="noStrike" cap="none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Abras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, et al., 2013; Khan, 2019).</a:t>
            </a:r>
          </a:p>
          <a:p>
            <a:pPr marL="114300" algn="just">
              <a:lnSpc>
                <a:spcPct val="105000"/>
              </a:lnSpc>
              <a:spcAft>
                <a:spcPts val="600"/>
              </a:spcAft>
              <a:buClr>
                <a:schemeClr val="lt1"/>
              </a:buClr>
              <a:buSzPts val="1800"/>
            </a:pPr>
            <a:endParaRPr lang="en-US" sz="1100" b="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342900" algn="just">
              <a:lnSpc>
                <a:spcPct val="105000"/>
              </a:lnSpc>
              <a:spcAft>
                <a:spcPts val="600"/>
              </a:spcAft>
              <a:buClr>
                <a:schemeClr val="lt1"/>
              </a:buClr>
              <a:buSzPts val="1800"/>
              <a:buFont typeface="Open Sans"/>
              <a:buChar char="●"/>
            </a:pPr>
            <a:r>
              <a:rPr lang="en-US" sz="1100" kern="1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Decomposition of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D-index into assess circumstance contribution using Shapley decomposition 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Shorrocks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2013).</a:t>
            </a:r>
          </a:p>
        </p:txBody>
      </p:sp>
    </p:spTree>
    <p:extLst>
      <p:ext uri="{BB962C8B-B14F-4D97-AF65-F5344CB8AC3E}">
        <p14:creationId xmlns:p14="http://schemas.microsoft.com/office/powerpoint/2010/main" val="347641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E5D9-3513-EADC-FECE-C5A63E26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Decomposition Analysis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D51FAC-11FC-CF03-01B3-5C7A6F1610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397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IN" sz="1200" b="1" u="sng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Decomposition method used in studies:</a:t>
                </a:r>
                <a:endParaRPr lang="en-IN" sz="1200" b="1" u="sng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 </m:t>
                    </m:r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𝐻𝑂𝐼</m:t>
                    </m:r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𝐻𝑂𝐼</m:t>
                        </m:r>
                      </m:e>
                      <m:sup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</m:sSup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𝐻𝑂𝐼</m:t>
                        </m:r>
                      </m:e>
                      <m:sup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3970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where the </a:t>
                </a:r>
                <a:r>
                  <a:rPr lang="en-AU" sz="1200" b="1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scale effect</a:t>
                </a:r>
                <a:r>
                  <a:rPr lang="en-AU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, and the </a:t>
                </a:r>
                <a:r>
                  <a:rPr lang="en-IN" sz="1200" b="1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distribution effect</a:t>
                </a: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is:</a:t>
                </a:r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]− [</m:t>
                    </m:r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AU" sz="1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IN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p>
                        </m:sSup>
                      </m:e>
                    </m:d>
                    <m:r>
                      <a:rPr lang="en-AU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]− [</m:t>
                    </m:r>
                    <m:sSup>
                      <m:sSup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AU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IN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IN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Asymmetry in the treatment of base year </a:t>
                </a:r>
                <a:r>
                  <a:rPr lang="en-IN" sz="1200" i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</a:t>
                </a:r>
                <a:r>
                  <a:rPr lang="en-IN" sz="1200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N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&amp; terminal year</a:t>
                </a:r>
                <a:r>
                  <a:rPr lang="en-IN" sz="1200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f.</a:t>
                </a:r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D51FAC-11FC-CF03-01B3-5C7A6F161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175C125-9713-918E-DBF2-FE430FB9E09E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311599" y="1225224"/>
                <a:ext cx="4587471" cy="4032575"/>
              </a:xfrm>
            </p:spPr>
            <p:txBody>
              <a:bodyPr>
                <a:normAutofit/>
              </a:bodyPr>
              <a:lstStyle/>
              <a:p>
                <a:pPr marL="139700" indent="0" algn="just">
                  <a:buNone/>
                </a:pPr>
                <a:r>
                  <a:rPr lang="en-US" sz="1200" b="1" u="sng" dirty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Methodological addition to decomposition in this study:</a:t>
                </a:r>
              </a:p>
              <a:p>
                <a:pPr marL="139700" indent="0" algn="just">
                  <a:buNone/>
                </a:pPr>
                <a:endParaRPr lang="en-IN" sz="120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39700" indent="0" algn="just">
                  <a:buNone/>
                </a:pP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Following the discussions in poverty decomposition, the average of change in coverage rate is calculated keeping D-index first fixed at period </a:t>
                </a:r>
                <a:r>
                  <a:rPr lang="en-IN" sz="1200" i="1" dirty="0" err="1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</a:t>
                </a: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then at period </a:t>
                </a:r>
                <a:r>
                  <a:rPr lang="en-IN" sz="1200" i="1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f, </a:t>
                </a: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 follows,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termed as </a:t>
                </a:r>
                <a:r>
                  <a:rPr lang="en-IN" sz="1200" b="1" dirty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coverage effect</a:t>
                </a:r>
                <a:r>
                  <a:rPr lang="en-IN" sz="1200" dirty="0">
                    <a:solidFill>
                      <a:srgbClr val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marL="139700" indent="0" algn="just">
                  <a:buNone/>
                </a:pPr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IN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𝐻𝑂𝐼</m:t>
                              </m:r>
                            </m:e>
                          </m:d>
                        </m:e>
                        <m:sub>
                          <m:r>
                            <a:rPr lang="en-IN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IN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AU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AU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AU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IN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AU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IN" sz="1100" dirty="0">
                  <a:latin typeface="Cambria Math" panose="02040503050406030204" pitchFamily="18" charset="0"/>
                  <a:ea typeface="Cambria Math" panose="02040503050406030204" pitchFamily="18" charset="0"/>
                  <a:cs typeface="Open Sans" panose="020B0606030504020204" pitchFamily="34" charset="0"/>
                </a:endParaRPr>
              </a:p>
              <a:p>
                <a:pPr marL="139700" indent="0">
                  <a:buNone/>
                </a:pPr>
                <a:endParaRPr lang="en-IN" sz="1100" dirty="0">
                  <a:latin typeface="Cambria Math" panose="02040503050406030204" pitchFamily="18" charset="0"/>
                  <a:ea typeface="Cambria Math" panose="02040503050406030204" pitchFamily="18" charset="0"/>
                  <a:cs typeface="Open Sans" panose="020B0606030504020204" pitchFamily="34" charset="0"/>
                </a:endParaRPr>
              </a:p>
              <a:p>
                <a:pPr marL="139700" indent="0" algn="just">
                  <a:buNone/>
                </a:pP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average of change in D-index is taken by keeping coverage rate fixed first, at period </a:t>
                </a:r>
                <a:r>
                  <a:rPr lang="en-US" sz="1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</a:t>
                </a: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then at period f, as follows,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is termed as </a:t>
                </a:r>
                <a:r>
                  <a:rPr lang="en-IN" sz="1200" b="1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equality effect</a:t>
                </a:r>
                <a:r>
                  <a:rPr lang="en-IN" sz="1200" dirty="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  <a:endParaRPr lang="en-IN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139700" indent="0">
                  <a:buNone/>
                </a:pPr>
                <a:endParaRPr lang="en-IN" sz="1100" dirty="0">
                  <a:latin typeface="Cambria Math" panose="02040503050406030204" pitchFamily="18" charset="0"/>
                  <a:ea typeface="Cambria Math" panose="02040503050406030204" pitchFamily="18" charset="0"/>
                  <a:cs typeface="Open Sans" panose="020B0606030504020204" pitchFamily="34" charset="0"/>
                </a:endParaRPr>
              </a:p>
              <a:p>
                <a:pPr marL="1397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1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IN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𝐻𝑂𝐼</m:t>
                            </m:r>
                          </m:e>
                        </m:d>
                      </m:e>
                      <m:sub>
                        <m:r>
                          <a:rPr lang="en-IN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IN" sz="1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139700" indent="0">
                  <a:buNone/>
                </a:pPr>
                <a:r>
                  <a:rPr lang="en-AU" sz="11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IN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AU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AU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AU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IN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11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IN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AU" sz="11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sz="1100" dirty="0">
                  <a:latin typeface="Cambria Math" panose="02040503050406030204" pitchFamily="18" charset="0"/>
                  <a:ea typeface="Cambria Math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175C125-9713-918E-DBF2-FE430FB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311599" y="1225224"/>
                <a:ext cx="4587471" cy="40325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EF5F-142A-023A-C6FC-AAEA556F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BA515-396E-DD53-8947-57917C094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India Human Development Survey (Panel) : Nationally representative, multi-topic survey conducted in 2004-05 (IHDS-I) and 2011-12 (IHDS-II).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Information about each individual, their primary status activity and whether they were casual, contract or permanent workers.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Individuals identified as being wage or self employment in informal and formal employment.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Variable </a:t>
            </a:r>
            <a:r>
              <a:rPr lang="en-US" sz="1200" dirty="0">
                <a:hlinkClick r:id="rId2" action="ppaction://hlinksldjump"/>
              </a:rPr>
              <a:t>state-zone</a:t>
            </a:r>
            <a:r>
              <a:rPr lang="en-US" sz="1200" dirty="0"/>
              <a:t> created as IHDS is not representative at state level.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7314121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3029</Words>
  <Application>Microsoft Office PowerPoint</Application>
  <PresentationFormat>On-screen Show (16:9)</PresentationFormat>
  <Paragraphs>566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Wingdings</vt:lpstr>
      <vt:lpstr>DM Sans</vt:lpstr>
      <vt:lpstr>Cambria Math</vt:lpstr>
      <vt:lpstr>Times New Roman</vt:lpstr>
      <vt:lpstr>Economica</vt:lpstr>
      <vt:lpstr>Calibri</vt:lpstr>
      <vt:lpstr>Open Sans</vt:lpstr>
      <vt:lpstr>Calibri Light</vt:lpstr>
      <vt:lpstr>Luxe</vt:lpstr>
      <vt:lpstr>1_Office Theme</vt:lpstr>
      <vt:lpstr>PowerPoint Presentation</vt:lpstr>
      <vt:lpstr>Distribution of Employment Opportunities in India </vt:lpstr>
      <vt:lpstr>Background</vt:lpstr>
      <vt:lpstr>Inequality of Opportunity</vt:lpstr>
      <vt:lpstr>HOI</vt:lpstr>
      <vt:lpstr>Objectives</vt:lpstr>
      <vt:lpstr>Methodology</vt:lpstr>
      <vt:lpstr>Decomposition Analysis</vt:lpstr>
      <vt:lpstr>Data</vt:lpstr>
      <vt:lpstr>Results</vt:lpstr>
      <vt:lpstr>Results: Shapley Decomposition</vt:lpstr>
      <vt:lpstr>Results: Cont.</vt:lpstr>
      <vt:lpstr>Results: Cont.</vt:lpstr>
      <vt:lpstr>Results: Cont.</vt:lpstr>
      <vt:lpstr>Results: Cont.</vt:lpstr>
      <vt:lpstr>Conclusion</vt:lpstr>
      <vt:lpstr>Appendix</vt:lpstr>
      <vt:lpstr>Appendix: Poverty Decomposition</vt:lpstr>
      <vt:lpstr>Appendix: Poverty Decomposition Conti.</vt:lpstr>
      <vt:lpstr>Appendix: Poverty Decomposition Conti.</vt:lpstr>
      <vt:lpstr>Appendix</vt:lpstr>
      <vt:lpstr>Appendix: Shapley Decomposition</vt:lpstr>
      <vt:lpstr>Appendix: Shapley Decomposition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Inequality of Opportunity in access and distribution of Employment in India: A Panel Study</dc:title>
  <dc:creator>Radhikab</dc:creator>
  <cp:lastModifiedBy>Radhikab</cp:lastModifiedBy>
  <cp:revision>15</cp:revision>
  <dcterms:modified xsi:type="dcterms:W3CDTF">2023-11-29T06:43:14Z</dcterms:modified>
</cp:coreProperties>
</file>