
<file path=[Content_Types].xml><?xml version="1.0" encoding="utf-8"?>
<Types xmlns="http://schemas.openxmlformats.org/package/2006/content-types">
  <Default Extension="emf" ContentType="image/x-emf"/>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4" r:id="rId1"/>
    <p:sldMasterId id="2147483989" r:id="rId2"/>
    <p:sldMasterId id="2147484001" r:id="rId3"/>
    <p:sldMasterId id="2147484015" r:id="rId4"/>
  </p:sldMasterIdLst>
  <p:notesMasterIdLst>
    <p:notesMasterId r:id="rId98"/>
  </p:notesMasterIdLst>
  <p:sldIdLst>
    <p:sldId id="797" r:id="rId5"/>
    <p:sldId id="872" r:id="rId6"/>
    <p:sldId id="997" r:id="rId7"/>
    <p:sldId id="885" r:id="rId8"/>
    <p:sldId id="886" r:id="rId9"/>
    <p:sldId id="884" r:id="rId10"/>
    <p:sldId id="996" r:id="rId11"/>
    <p:sldId id="915" r:id="rId12"/>
    <p:sldId id="920" r:id="rId13"/>
    <p:sldId id="919" r:id="rId14"/>
    <p:sldId id="918" r:id="rId15"/>
    <p:sldId id="917" r:id="rId16"/>
    <p:sldId id="916" r:id="rId17"/>
    <p:sldId id="924" r:id="rId18"/>
    <p:sldId id="923" r:id="rId19"/>
    <p:sldId id="922" r:id="rId20"/>
    <p:sldId id="995" r:id="rId21"/>
    <p:sldId id="925" r:id="rId22"/>
    <p:sldId id="889" r:id="rId23"/>
    <p:sldId id="891" r:id="rId24"/>
    <p:sldId id="951" r:id="rId25"/>
    <p:sldId id="942" r:id="rId26"/>
    <p:sldId id="943" r:id="rId27"/>
    <p:sldId id="949" r:id="rId28"/>
    <p:sldId id="912" r:id="rId29"/>
    <p:sldId id="950" r:id="rId30"/>
    <p:sldId id="892" r:id="rId31"/>
    <p:sldId id="898" r:id="rId32"/>
    <p:sldId id="897" r:id="rId33"/>
    <p:sldId id="896" r:id="rId34"/>
    <p:sldId id="895" r:id="rId35"/>
    <p:sldId id="894" r:id="rId36"/>
    <p:sldId id="893" r:id="rId37"/>
    <p:sldId id="929" r:id="rId38"/>
    <p:sldId id="926" r:id="rId39"/>
    <p:sldId id="900" r:id="rId40"/>
    <p:sldId id="952" r:id="rId41"/>
    <p:sldId id="902" r:id="rId42"/>
    <p:sldId id="927" r:id="rId43"/>
    <p:sldId id="930" r:id="rId44"/>
    <p:sldId id="928" r:id="rId45"/>
    <p:sldId id="931" r:id="rId46"/>
    <p:sldId id="994" r:id="rId47"/>
    <p:sldId id="907" r:id="rId48"/>
    <p:sldId id="904" r:id="rId49"/>
    <p:sldId id="905" r:id="rId50"/>
    <p:sldId id="906" r:id="rId51"/>
    <p:sldId id="909" r:id="rId52"/>
    <p:sldId id="908" r:id="rId53"/>
    <p:sldId id="993" r:id="rId54"/>
    <p:sldId id="937" r:id="rId55"/>
    <p:sldId id="910" r:id="rId56"/>
    <p:sldId id="911" r:id="rId57"/>
    <p:sldId id="939" r:id="rId58"/>
    <p:sldId id="938" r:id="rId59"/>
    <p:sldId id="961" r:id="rId60"/>
    <p:sldId id="965" r:id="rId61"/>
    <p:sldId id="998" r:id="rId62"/>
    <p:sldId id="947" r:id="rId63"/>
    <p:sldId id="948" r:id="rId64"/>
    <p:sldId id="958" r:id="rId65"/>
    <p:sldId id="957" r:id="rId66"/>
    <p:sldId id="955" r:id="rId67"/>
    <p:sldId id="964" r:id="rId68"/>
    <p:sldId id="984" r:id="rId69"/>
    <p:sldId id="963" r:id="rId70"/>
    <p:sldId id="962" r:id="rId71"/>
    <p:sldId id="956" r:id="rId72"/>
    <p:sldId id="969" r:id="rId73"/>
    <p:sldId id="968" r:id="rId74"/>
    <p:sldId id="966" r:id="rId75"/>
    <p:sldId id="979" r:id="rId76"/>
    <p:sldId id="970" r:id="rId77"/>
    <p:sldId id="981" r:id="rId78"/>
    <p:sldId id="982" r:id="rId79"/>
    <p:sldId id="986" r:id="rId80"/>
    <p:sldId id="985" r:id="rId81"/>
    <p:sldId id="967" r:id="rId82"/>
    <p:sldId id="975" r:id="rId83"/>
    <p:sldId id="974" r:id="rId84"/>
    <p:sldId id="973" r:id="rId85"/>
    <p:sldId id="972" r:id="rId86"/>
    <p:sldId id="971" r:id="rId87"/>
    <p:sldId id="988" r:id="rId88"/>
    <p:sldId id="992" r:id="rId89"/>
    <p:sldId id="989" r:id="rId90"/>
    <p:sldId id="944" r:id="rId91"/>
    <p:sldId id="767" r:id="rId92"/>
    <p:sldId id="991" r:id="rId93"/>
    <p:sldId id="913" r:id="rId94"/>
    <p:sldId id="799" r:id="rId95"/>
    <p:sldId id="914" r:id="rId96"/>
    <p:sldId id="873" r:id="rId9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A05"/>
    <a:srgbClr val="03AD07"/>
    <a:srgbClr val="0000FF"/>
    <a:srgbClr val="04D209"/>
    <a:srgbClr val="FF3300"/>
    <a:srgbClr val="CC6600"/>
    <a:srgbClr val="29CD39"/>
    <a:srgbClr val="FFFFFF"/>
    <a:srgbClr val="448847"/>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90680" autoAdjust="0"/>
  </p:normalViewPr>
  <p:slideViewPr>
    <p:cSldViewPr>
      <p:cViewPr varScale="1">
        <p:scale>
          <a:sx n="79" d="100"/>
          <a:sy n="79" d="100"/>
        </p:scale>
        <p:origin x="1758"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2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notesMaster" Target="notesMasters/notesMaster1.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58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1581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013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81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581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158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AA5F135A-6FA4-4BCA-896D-F5DEC40E3AE7}" type="slidenum">
              <a:rPr lang="en-US"/>
              <a:pPr>
                <a:defRPr/>
              </a:pPr>
              <a:t>‹#›</a:t>
            </a:fld>
            <a:endParaRPr lang="en-US"/>
          </a:p>
        </p:txBody>
      </p:sp>
    </p:spTree>
    <p:extLst>
      <p:ext uri="{BB962C8B-B14F-4D97-AF65-F5344CB8AC3E}">
        <p14:creationId xmlns:p14="http://schemas.microsoft.com/office/powerpoint/2010/main" val="26386230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A5F135A-6FA4-4BCA-896D-F5DEC40E3AE7}" type="slidenum">
              <a:rPr lang="en-US" smtClean="0"/>
              <a:pPr>
                <a:defRPr/>
              </a:pPr>
              <a:t>1</a:t>
            </a:fld>
            <a:endParaRPr lang="en-US"/>
          </a:p>
        </p:txBody>
      </p:sp>
    </p:spTree>
    <p:extLst>
      <p:ext uri="{BB962C8B-B14F-4D97-AF65-F5344CB8AC3E}">
        <p14:creationId xmlns:p14="http://schemas.microsoft.com/office/powerpoint/2010/main" val="26307563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find a Control Group – a very similar group that was not exposed to the treatment.</a:t>
            </a:r>
          </a:p>
        </p:txBody>
      </p:sp>
      <p:sp>
        <p:nvSpPr>
          <p:cNvPr id="4" name="Slide Number Placeholder 3"/>
          <p:cNvSpPr>
            <a:spLocks noGrp="1"/>
          </p:cNvSpPr>
          <p:nvPr>
            <p:ph type="sldNum" sz="quarter" idx="10"/>
          </p:nvPr>
        </p:nvSpPr>
        <p:spPr/>
        <p:txBody>
          <a:bodyPr/>
          <a:lstStyle/>
          <a:p>
            <a:pPr>
              <a:defRPr/>
            </a:pPr>
            <a:fld id="{AA5F135A-6FA4-4BCA-896D-F5DEC40E3AE7}" type="slidenum">
              <a:rPr lang="en-US" smtClean="0"/>
              <a:pPr>
                <a:defRPr/>
              </a:pPr>
              <a:t>13</a:t>
            </a:fld>
            <a:endParaRPr lang="en-US"/>
          </a:p>
        </p:txBody>
      </p:sp>
    </p:spTree>
    <p:extLst>
      <p:ext uri="{BB962C8B-B14F-4D97-AF65-F5344CB8AC3E}">
        <p14:creationId xmlns:p14="http://schemas.microsoft.com/office/powerpoint/2010/main" val="28786689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We can then estimate the difference between </a:t>
            </a:r>
            <a:r>
              <a:rPr lang="en-US" dirty="0" err="1"/>
              <a:t>y</a:t>
            </a:r>
            <a:r>
              <a:rPr lang="en-US" baseline="-25000" dirty="0" err="1"/>
              <a:t>pre</a:t>
            </a:r>
            <a:r>
              <a:rPr lang="en-US" dirty="0"/>
              <a:t> in the Treatment Group and </a:t>
            </a:r>
            <a:r>
              <a:rPr lang="en-US" dirty="0" err="1"/>
              <a:t>y</a:t>
            </a:r>
            <a:r>
              <a:rPr lang="en-US" baseline="-25000" dirty="0" err="1"/>
              <a:t>pre</a:t>
            </a:r>
            <a:r>
              <a:rPr lang="en-US" dirty="0"/>
              <a:t> in the Control Group. We can also estimate the difference between </a:t>
            </a:r>
            <a:r>
              <a:rPr lang="en-US" dirty="0" err="1"/>
              <a:t>y</a:t>
            </a:r>
            <a:r>
              <a:rPr lang="en-US" baseline="-25000" dirty="0" err="1"/>
              <a:t>post</a:t>
            </a:r>
            <a:r>
              <a:rPr lang="en-US" dirty="0"/>
              <a:t> in the Treatment Group and </a:t>
            </a:r>
            <a:r>
              <a:rPr lang="en-US" dirty="0" err="1"/>
              <a:t>y</a:t>
            </a:r>
            <a:r>
              <a:rPr lang="en-US" baseline="-25000" dirty="0" err="1"/>
              <a:t>post</a:t>
            </a:r>
            <a:r>
              <a:rPr lang="en-US" dirty="0"/>
              <a:t> in the Control Group.  And we can estimate the ATET as the difference between the differences.</a:t>
            </a:r>
          </a:p>
          <a:p>
            <a:endParaRPr lang="en-US" dirty="0"/>
          </a:p>
        </p:txBody>
      </p:sp>
      <p:sp>
        <p:nvSpPr>
          <p:cNvPr id="4" name="Slide Number Placeholder 3"/>
          <p:cNvSpPr>
            <a:spLocks noGrp="1"/>
          </p:cNvSpPr>
          <p:nvPr>
            <p:ph type="sldNum" sz="quarter" idx="10"/>
          </p:nvPr>
        </p:nvSpPr>
        <p:spPr/>
        <p:txBody>
          <a:bodyPr/>
          <a:lstStyle/>
          <a:p>
            <a:pPr>
              <a:defRPr/>
            </a:pPr>
            <a:fld id="{AA5F135A-6FA4-4BCA-896D-F5DEC40E3AE7}" type="slidenum">
              <a:rPr lang="en-US" smtClean="0"/>
              <a:pPr>
                <a:defRPr/>
              </a:pPr>
              <a:t>14</a:t>
            </a:fld>
            <a:endParaRPr lang="en-US"/>
          </a:p>
        </p:txBody>
      </p:sp>
    </p:spTree>
    <p:extLst>
      <p:ext uri="{BB962C8B-B14F-4D97-AF65-F5344CB8AC3E}">
        <p14:creationId xmlns:p14="http://schemas.microsoft.com/office/powerpoint/2010/main" val="13809180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Estimation of the ATET rests on the “Parallel Trends” Assumption</a:t>
            </a:r>
          </a:p>
        </p:txBody>
      </p:sp>
      <p:sp>
        <p:nvSpPr>
          <p:cNvPr id="4" name="Slide Number Placeholder 3"/>
          <p:cNvSpPr>
            <a:spLocks noGrp="1"/>
          </p:cNvSpPr>
          <p:nvPr>
            <p:ph type="sldNum" sz="quarter" idx="10"/>
          </p:nvPr>
        </p:nvSpPr>
        <p:spPr/>
        <p:txBody>
          <a:bodyPr/>
          <a:lstStyle/>
          <a:p>
            <a:pPr>
              <a:defRPr/>
            </a:pPr>
            <a:fld id="{AA5F135A-6FA4-4BCA-896D-F5DEC40E3AE7}" type="slidenum">
              <a:rPr lang="en-US" smtClean="0"/>
              <a:pPr>
                <a:defRPr/>
              </a:pPr>
              <a:t>15</a:t>
            </a:fld>
            <a:endParaRPr lang="en-US"/>
          </a:p>
        </p:txBody>
      </p:sp>
    </p:spTree>
    <p:extLst>
      <p:ext uri="{BB962C8B-B14F-4D97-AF65-F5344CB8AC3E}">
        <p14:creationId xmlns:p14="http://schemas.microsoft.com/office/powerpoint/2010/main" val="15866417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Beta1 estimates the outcome in the control group at time “Pre”.  Beta2 estimates the difference between the outcome in the treated and control groups at time “Pre”.  Beta3 estimates the difference between the outcome at time “Pre” and time “Post” in the treated group.  And Beta4 estimates the difference between the control group outcome at time “Pre” and the treatment group outcome at time “Post”.  Beta4 estimates the ATET.</a:t>
            </a:r>
          </a:p>
        </p:txBody>
      </p:sp>
      <p:sp>
        <p:nvSpPr>
          <p:cNvPr id="4" name="Slide Number Placeholder 3"/>
          <p:cNvSpPr>
            <a:spLocks noGrp="1"/>
          </p:cNvSpPr>
          <p:nvPr>
            <p:ph type="sldNum" sz="quarter" idx="10"/>
          </p:nvPr>
        </p:nvSpPr>
        <p:spPr/>
        <p:txBody>
          <a:bodyPr/>
          <a:lstStyle/>
          <a:p>
            <a:pPr>
              <a:defRPr/>
            </a:pPr>
            <a:fld id="{AA5F135A-6FA4-4BCA-896D-F5DEC40E3AE7}" type="slidenum">
              <a:rPr lang="en-US" smtClean="0"/>
              <a:pPr>
                <a:defRPr/>
              </a:pPr>
              <a:t>16</a:t>
            </a:fld>
            <a:endParaRPr lang="en-US"/>
          </a:p>
        </p:txBody>
      </p:sp>
    </p:spTree>
    <p:extLst>
      <p:ext uri="{BB962C8B-B14F-4D97-AF65-F5344CB8AC3E}">
        <p14:creationId xmlns:p14="http://schemas.microsoft.com/office/powerpoint/2010/main" val="31122930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A5F135A-6FA4-4BCA-896D-F5DEC40E3AE7}" type="slidenum">
              <a:rPr lang="en-US" smtClean="0"/>
              <a:pPr>
                <a:defRPr/>
              </a:pPr>
              <a:t>18</a:t>
            </a:fld>
            <a:endParaRPr lang="en-US"/>
          </a:p>
        </p:txBody>
      </p:sp>
    </p:spTree>
    <p:extLst>
      <p:ext uri="{BB962C8B-B14F-4D97-AF65-F5344CB8AC3E}">
        <p14:creationId xmlns:p14="http://schemas.microsoft.com/office/powerpoint/2010/main" val="21099910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We’re going to use a dataset from a 2014 study by Angrist and </a:t>
            </a:r>
            <a:r>
              <a:rPr lang="en-US" dirty="0" err="1"/>
              <a:t>Pischke</a:t>
            </a:r>
            <a:r>
              <a:rPr lang="en-US" dirty="0"/>
              <a:t>.</a:t>
            </a:r>
          </a:p>
        </p:txBody>
      </p:sp>
      <p:sp>
        <p:nvSpPr>
          <p:cNvPr id="4" name="Slide Number Placeholder 3"/>
          <p:cNvSpPr>
            <a:spLocks noGrp="1"/>
          </p:cNvSpPr>
          <p:nvPr>
            <p:ph type="sldNum" sz="quarter" idx="10"/>
          </p:nvPr>
        </p:nvSpPr>
        <p:spPr/>
        <p:txBody>
          <a:bodyPr/>
          <a:lstStyle/>
          <a:p>
            <a:pPr>
              <a:defRPr/>
            </a:pPr>
            <a:fld id="{AA5F135A-6FA4-4BCA-896D-F5DEC40E3AE7}" type="slidenum">
              <a:rPr lang="en-US" smtClean="0"/>
              <a:pPr>
                <a:defRPr/>
              </a:pPr>
              <a:t>19</a:t>
            </a:fld>
            <a:endParaRPr lang="en-US"/>
          </a:p>
        </p:txBody>
      </p:sp>
    </p:spTree>
    <p:extLst>
      <p:ext uri="{BB962C8B-B14F-4D97-AF65-F5344CB8AC3E}">
        <p14:creationId xmlns:p14="http://schemas.microsoft.com/office/powerpoint/2010/main" val="22692037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 some data for Illinois.  Illinois implemented its MLDA21 law in 1980 so Illinois is in the “treated” group. </a:t>
            </a:r>
          </a:p>
        </p:txBody>
      </p:sp>
      <p:sp>
        <p:nvSpPr>
          <p:cNvPr id="4" name="Slide Number Placeholder 3"/>
          <p:cNvSpPr>
            <a:spLocks noGrp="1"/>
          </p:cNvSpPr>
          <p:nvPr>
            <p:ph type="sldNum" sz="quarter" idx="10"/>
          </p:nvPr>
        </p:nvSpPr>
        <p:spPr/>
        <p:txBody>
          <a:bodyPr/>
          <a:lstStyle/>
          <a:p>
            <a:pPr>
              <a:defRPr/>
            </a:pPr>
            <a:fld id="{AA5F135A-6FA4-4BCA-896D-F5DEC40E3AE7}" type="slidenum">
              <a:rPr lang="en-US" smtClean="0"/>
              <a:pPr>
                <a:defRPr/>
              </a:pPr>
              <a:t>20</a:t>
            </a:fld>
            <a:endParaRPr lang="en-US"/>
          </a:p>
        </p:txBody>
      </p:sp>
    </p:spTree>
    <p:extLst>
      <p:ext uri="{BB962C8B-B14F-4D97-AF65-F5344CB8AC3E}">
        <p14:creationId xmlns:p14="http://schemas.microsoft.com/office/powerpoint/2010/main" val="1832366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 some data for Illinois and Iowa.  Illinois implemented its MLDA21 law in 1980 so Illinois is in the “treated” group.  Iowa implemented it’s MLDA21 law in 1986 so Iowa is in the “control” group.</a:t>
            </a:r>
          </a:p>
        </p:txBody>
      </p:sp>
      <p:sp>
        <p:nvSpPr>
          <p:cNvPr id="4" name="Slide Number Placeholder 3"/>
          <p:cNvSpPr>
            <a:spLocks noGrp="1"/>
          </p:cNvSpPr>
          <p:nvPr>
            <p:ph type="sldNum" sz="quarter" idx="10"/>
          </p:nvPr>
        </p:nvSpPr>
        <p:spPr/>
        <p:txBody>
          <a:bodyPr/>
          <a:lstStyle/>
          <a:p>
            <a:pPr>
              <a:defRPr/>
            </a:pPr>
            <a:fld id="{AA5F135A-6FA4-4BCA-896D-F5DEC40E3AE7}" type="slidenum">
              <a:rPr lang="en-US" smtClean="0"/>
              <a:pPr>
                <a:defRPr/>
              </a:pPr>
              <a:t>21</a:t>
            </a:fld>
            <a:endParaRPr lang="en-US"/>
          </a:p>
        </p:txBody>
      </p:sp>
    </p:spTree>
    <p:extLst>
      <p:ext uri="{BB962C8B-B14F-4D97-AF65-F5344CB8AC3E}">
        <p14:creationId xmlns:p14="http://schemas.microsoft.com/office/powerpoint/2010/main" val="28569251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states implemented their MLDA21 laws in different years.</a:t>
            </a:r>
          </a:p>
        </p:txBody>
      </p:sp>
      <p:sp>
        <p:nvSpPr>
          <p:cNvPr id="4" name="Slide Number Placeholder 3"/>
          <p:cNvSpPr>
            <a:spLocks noGrp="1"/>
          </p:cNvSpPr>
          <p:nvPr>
            <p:ph type="sldNum" sz="quarter" idx="10"/>
          </p:nvPr>
        </p:nvSpPr>
        <p:spPr/>
        <p:txBody>
          <a:bodyPr/>
          <a:lstStyle/>
          <a:p>
            <a:pPr>
              <a:defRPr/>
            </a:pPr>
            <a:fld id="{AA5F135A-6FA4-4BCA-896D-F5DEC40E3AE7}" type="slidenum">
              <a:rPr lang="en-US" smtClean="0"/>
              <a:pPr>
                <a:defRPr/>
              </a:pPr>
              <a:t>22</a:t>
            </a:fld>
            <a:endParaRPr lang="en-US"/>
          </a:p>
        </p:txBody>
      </p:sp>
    </p:spTree>
    <p:extLst>
      <p:ext uri="{BB962C8B-B14F-4D97-AF65-F5344CB8AC3E}">
        <p14:creationId xmlns:p14="http://schemas.microsoft.com/office/powerpoint/2010/main" val="29538172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define the “treated” states as any state with an MLDA21 law implemented during, or before, 1980.  The control group will be defined as any state that implemented their MLDA21 law after 1980.</a:t>
            </a:r>
          </a:p>
        </p:txBody>
      </p:sp>
      <p:sp>
        <p:nvSpPr>
          <p:cNvPr id="4" name="Slide Number Placeholder 3"/>
          <p:cNvSpPr>
            <a:spLocks noGrp="1"/>
          </p:cNvSpPr>
          <p:nvPr>
            <p:ph type="sldNum" sz="quarter" idx="10"/>
          </p:nvPr>
        </p:nvSpPr>
        <p:spPr/>
        <p:txBody>
          <a:bodyPr/>
          <a:lstStyle/>
          <a:p>
            <a:pPr>
              <a:defRPr/>
            </a:pPr>
            <a:fld id="{AA5F135A-6FA4-4BCA-896D-F5DEC40E3AE7}" type="slidenum">
              <a:rPr lang="en-US" smtClean="0"/>
              <a:pPr>
                <a:defRPr/>
              </a:pPr>
              <a:t>23</a:t>
            </a:fld>
            <a:endParaRPr lang="en-US"/>
          </a:p>
        </p:txBody>
      </p:sp>
    </p:spTree>
    <p:extLst>
      <p:ext uri="{BB962C8B-B14F-4D97-AF65-F5344CB8AC3E}">
        <p14:creationId xmlns:p14="http://schemas.microsoft.com/office/powerpoint/2010/main" val="1899343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1970, 35 out of the 50 United States had a minimum legal drinking age (MLDA) less than 21 year of age.  At that time, there were over 5000 deaths per 100,000 people aged 18-20 years of age.</a:t>
            </a:r>
          </a:p>
        </p:txBody>
      </p:sp>
      <p:sp>
        <p:nvSpPr>
          <p:cNvPr id="4" name="Slide Number Placeholder 3"/>
          <p:cNvSpPr>
            <a:spLocks noGrp="1"/>
          </p:cNvSpPr>
          <p:nvPr>
            <p:ph type="sldNum" sz="quarter" idx="10"/>
          </p:nvPr>
        </p:nvSpPr>
        <p:spPr/>
        <p:txBody>
          <a:bodyPr/>
          <a:lstStyle/>
          <a:p>
            <a:pPr>
              <a:defRPr/>
            </a:pPr>
            <a:fld id="{AA5F135A-6FA4-4BCA-896D-F5DEC40E3AE7}" type="slidenum">
              <a:rPr lang="en-US" smtClean="0"/>
              <a:pPr>
                <a:defRPr/>
              </a:pPr>
              <a:t>4</a:t>
            </a:fld>
            <a:endParaRPr lang="en-US"/>
          </a:p>
        </p:txBody>
      </p:sp>
    </p:spTree>
    <p:extLst>
      <p:ext uri="{BB962C8B-B14F-4D97-AF65-F5344CB8AC3E}">
        <p14:creationId xmlns:p14="http://schemas.microsoft.com/office/powerpoint/2010/main" val="12155110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we can compare the death rate in the treated and control groups.  Now we have two groups but we still have many measurements over time.</a:t>
            </a:r>
          </a:p>
        </p:txBody>
      </p:sp>
      <p:sp>
        <p:nvSpPr>
          <p:cNvPr id="4" name="Slide Number Placeholder 3"/>
          <p:cNvSpPr>
            <a:spLocks noGrp="1"/>
          </p:cNvSpPr>
          <p:nvPr>
            <p:ph type="sldNum" sz="quarter" idx="10"/>
          </p:nvPr>
        </p:nvSpPr>
        <p:spPr/>
        <p:txBody>
          <a:bodyPr/>
          <a:lstStyle/>
          <a:p>
            <a:pPr>
              <a:defRPr/>
            </a:pPr>
            <a:fld id="{AA5F135A-6FA4-4BCA-896D-F5DEC40E3AE7}" type="slidenum">
              <a:rPr lang="en-US" smtClean="0"/>
              <a:pPr>
                <a:defRPr/>
              </a:pPr>
              <a:t>24</a:t>
            </a:fld>
            <a:endParaRPr lang="en-US"/>
          </a:p>
        </p:txBody>
      </p:sp>
    </p:spTree>
    <p:extLst>
      <p:ext uri="{BB962C8B-B14F-4D97-AF65-F5344CB8AC3E}">
        <p14:creationId xmlns:p14="http://schemas.microsoft.com/office/powerpoint/2010/main" val="6146264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“two period, two group” model, we will define “pre” as 1979 and “post” as 1981.  The treatment occurred in 1980.</a:t>
            </a:r>
          </a:p>
        </p:txBody>
      </p:sp>
      <p:sp>
        <p:nvSpPr>
          <p:cNvPr id="4" name="Slide Number Placeholder 3"/>
          <p:cNvSpPr>
            <a:spLocks noGrp="1"/>
          </p:cNvSpPr>
          <p:nvPr>
            <p:ph type="sldNum" sz="quarter" idx="10"/>
          </p:nvPr>
        </p:nvSpPr>
        <p:spPr/>
        <p:txBody>
          <a:bodyPr/>
          <a:lstStyle/>
          <a:p>
            <a:pPr>
              <a:defRPr/>
            </a:pPr>
            <a:fld id="{AA5F135A-6FA4-4BCA-896D-F5DEC40E3AE7}" type="slidenum">
              <a:rPr lang="en-US" smtClean="0"/>
              <a:pPr>
                <a:defRPr/>
              </a:pPr>
              <a:t>25</a:t>
            </a:fld>
            <a:endParaRPr lang="en-US"/>
          </a:p>
        </p:txBody>
      </p:sp>
    </p:spTree>
    <p:extLst>
      <p:ext uri="{BB962C8B-B14F-4D97-AF65-F5344CB8AC3E}">
        <p14:creationId xmlns:p14="http://schemas.microsoft.com/office/powerpoint/2010/main" val="31216069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A5F135A-6FA4-4BCA-896D-F5DEC40E3AE7}" type="slidenum">
              <a:rPr lang="en-US" smtClean="0"/>
              <a:pPr>
                <a:defRPr/>
              </a:pPr>
              <a:t>26</a:t>
            </a:fld>
            <a:endParaRPr lang="en-US"/>
          </a:p>
        </p:txBody>
      </p:sp>
    </p:spTree>
    <p:extLst>
      <p:ext uri="{BB962C8B-B14F-4D97-AF65-F5344CB8AC3E}">
        <p14:creationId xmlns:p14="http://schemas.microsoft.com/office/powerpoint/2010/main" val="10307646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A5F135A-6FA4-4BCA-896D-F5DEC40E3AE7}" type="slidenum">
              <a:rPr lang="en-US" smtClean="0"/>
              <a:pPr>
                <a:defRPr/>
              </a:pPr>
              <a:t>27</a:t>
            </a:fld>
            <a:endParaRPr lang="en-US"/>
          </a:p>
        </p:txBody>
      </p:sp>
    </p:spTree>
    <p:extLst>
      <p:ext uri="{BB962C8B-B14F-4D97-AF65-F5344CB8AC3E}">
        <p14:creationId xmlns:p14="http://schemas.microsoft.com/office/powerpoint/2010/main" val="16836498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A5F135A-6FA4-4BCA-896D-F5DEC40E3AE7}" type="slidenum">
              <a:rPr lang="en-US" smtClean="0"/>
              <a:pPr>
                <a:defRPr/>
              </a:pPr>
              <a:t>28</a:t>
            </a:fld>
            <a:endParaRPr lang="en-US"/>
          </a:p>
        </p:txBody>
      </p:sp>
    </p:spTree>
    <p:extLst>
      <p:ext uri="{BB962C8B-B14F-4D97-AF65-F5344CB8AC3E}">
        <p14:creationId xmlns:p14="http://schemas.microsoft.com/office/powerpoint/2010/main" val="32338788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A5F135A-6FA4-4BCA-896D-F5DEC40E3AE7}" type="slidenum">
              <a:rPr lang="en-US" smtClean="0"/>
              <a:pPr>
                <a:defRPr/>
              </a:pPr>
              <a:t>29</a:t>
            </a:fld>
            <a:endParaRPr lang="en-US"/>
          </a:p>
        </p:txBody>
      </p:sp>
    </p:spTree>
    <p:extLst>
      <p:ext uri="{BB962C8B-B14F-4D97-AF65-F5344CB8AC3E}">
        <p14:creationId xmlns:p14="http://schemas.microsoft.com/office/powerpoint/2010/main" val="15303731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A5F135A-6FA4-4BCA-896D-F5DEC40E3AE7}" type="slidenum">
              <a:rPr lang="en-US" smtClean="0"/>
              <a:pPr>
                <a:defRPr/>
              </a:pPr>
              <a:t>30</a:t>
            </a:fld>
            <a:endParaRPr lang="en-US"/>
          </a:p>
        </p:txBody>
      </p:sp>
    </p:spTree>
    <p:extLst>
      <p:ext uri="{BB962C8B-B14F-4D97-AF65-F5344CB8AC3E}">
        <p14:creationId xmlns:p14="http://schemas.microsoft.com/office/powerpoint/2010/main" val="10020511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A5F135A-6FA4-4BCA-896D-F5DEC40E3AE7}" type="slidenum">
              <a:rPr lang="en-US" smtClean="0"/>
              <a:pPr>
                <a:defRPr/>
              </a:pPr>
              <a:t>31</a:t>
            </a:fld>
            <a:endParaRPr lang="en-US"/>
          </a:p>
        </p:txBody>
      </p:sp>
    </p:spTree>
    <p:extLst>
      <p:ext uri="{BB962C8B-B14F-4D97-AF65-F5344CB8AC3E}">
        <p14:creationId xmlns:p14="http://schemas.microsoft.com/office/powerpoint/2010/main" val="13455517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A5F135A-6FA4-4BCA-896D-F5DEC40E3AE7}" type="slidenum">
              <a:rPr lang="en-US" smtClean="0"/>
              <a:pPr>
                <a:defRPr/>
              </a:pPr>
              <a:t>32</a:t>
            </a:fld>
            <a:endParaRPr lang="en-US"/>
          </a:p>
        </p:txBody>
      </p:sp>
    </p:spTree>
    <p:extLst>
      <p:ext uri="{BB962C8B-B14F-4D97-AF65-F5344CB8AC3E}">
        <p14:creationId xmlns:p14="http://schemas.microsoft.com/office/powerpoint/2010/main" val="10276723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A5F135A-6FA4-4BCA-896D-F5DEC40E3AE7}" type="slidenum">
              <a:rPr lang="en-US" smtClean="0"/>
              <a:pPr>
                <a:defRPr/>
              </a:pPr>
              <a:t>33</a:t>
            </a:fld>
            <a:endParaRPr lang="en-US"/>
          </a:p>
        </p:txBody>
      </p:sp>
    </p:spTree>
    <p:extLst>
      <p:ext uri="{BB962C8B-B14F-4D97-AF65-F5344CB8AC3E}">
        <p14:creationId xmlns:p14="http://schemas.microsoft.com/office/powerpoint/2010/main" val="3031147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1996, all 50 states had a MLDA of 21 years and traffic mortality in the 18-20 age group fell by almost half.</a:t>
            </a:r>
          </a:p>
        </p:txBody>
      </p:sp>
      <p:sp>
        <p:nvSpPr>
          <p:cNvPr id="4" name="Slide Number Placeholder 3"/>
          <p:cNvSpPr>
            <a:spLocks noGrp="1"/>
          </p:cNvSpPr>
          <p:nvPr>
            <p:ph type="sldNum" sz="quarter" idx="10"/>
          </p:nvPr>
        </p:nvSpPr>
        <p:spPr/>
        <p:txBody>
          <a:bodyPr/>
          <a:lstStyle/>
          <a:p>
            <a:pPr>
              <a:defRPr/>
            </a:pPr>
            <a:fld id="{AA5F135A-6FA4-4BCA-896D-F5DEC40E3AE7}" type="slidenum">
              <a:rPr lang="en-US" smtClean="0"/>
              <a:pPr>
                <a:defRPr/>
              </a:pPr>
              <a:t>5</a:t>
            </a:fld>
            <a:endParaRPr lang="en-US"/>
          </a:p>
        </p:txBody>
      </p:sp>
    </p:spTree>
    <p:extLst>
      <p:ext uri="{BB962C8B-B14F-4D97-AF65-F5344CB8AC3E}">
        <p14:creationId xmlns:p14="http://schemas.microsoft.com/office/powerpoint/2010/main" val="7905781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A5F135A-6FA4-4BCA-896D-F5DEC40E3AE7}" type="slidenum">
              <a:rPr lang="en-US" smtClean="0"/>
              <a:pPr>
                <a:defRPr/>
              </a:pPr>
              <a:t>34</a:t>
            </a:fld>
            <a:endParaRPr lang="en-US"/>
          </a:p>
        </p:txBody>
      </p:sp>
    </p:spTree>
    <p:extLst>
      <p:ext uri="{BB962C8B-B14F-4D97-AF65-F5344CB8AC3E}">
        <p14:creationId xmlns:p14="http://schemas.microsoft.com/office/powerpoint/2010/main" val="32547363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A5F135A-6FA4-4BCA-896D-F5DEC40E3AE7}" type="slidenum">
              <a:rPr lang="en-US" smtClean="0"/>
              <a:pPr>
                <a:defRPr/>
              </a:pPr>
              <a:t>35</a:t>
            </a:fld>
            <a:endParaRPr lang="en-US"/>
          </a:p>
        </p:txBody>
      </p:sp>
    </p:spTree>
    <p:extLst>
      <p:ext uri="{BB962C8B-B14F-4D97-AF65-F5344CB8AC3E}">
        <p14:creationId xmlns:p14="http://schemas.microsoft.com/office/powerpoint/2010/main" val="1605557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A5F135A-6FA4-4BCA-896D-F5DEC40E3AE7}" type="slidenum">
              <a:rPr lang="en-US" smtClean="0"/>
              <a:pPr>
                <a:defRPr/>
              </a:pPr>
              <a:t>36</a:t>
            </a:fld>
            <a:endParaRPr lang="en-US"/>
          </a:p>
        </p:txBody>
      </p:sp>
    </p:spTree>
    <p:extLst>
      <p:ext uri="{BB962C8B-B14F-4D97-AF65-F5344CB8AC3E}">
        <p14:creationId xmlns:p14="http://schemas.microsoft.com/office/powerpoint/2010/main" val="22236117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A5F135A-6FA4-4BCA-896D-F5DEC40E3AE7}" type="slidenum">
              <a:rPr lang="en-US" smtClean="0"/>
              <a:pPr>
                <a:defRPr/>
              </a:pPr>
              <a:t>37</a:t>
            </a:fld>
            <a:endParaRPr lang="en-US"/>
          </a:p>
        </p:txBody>
      </p:sp>
    </p:spTree>
    <p:extLst>
      <p:ext uri="{BB962C8B-B14F-4D97-AF65-F5344CB8AC3E}">
        <p14:creationId xmlns:p14="http://schemas.microsoft.com/office/powerpoint/2010/main" val="8436659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plot consists of two lines showing the mean of the outcome over time for the treatment and the control groups. The second plot augments the DID model to include interactions of time with an indicator of treatment and plots the predicted values of this augmented model for the treatment and control groups. Both plots include a vertical line one period before treatment.</a:t>
            </a:r>
          </a:p>
        </p:txBody>
      </p:sp>
      <p:sp>
        <p:nvSpPr>
          <p:cNvPr id="4" name="Slide Number Placeholder 3"/>
          <p:cNvSpPr>
            <a:spLocks noGrp="1"/>
          </p:cNvSpPr>
          <p:nvPr>
            <p:ph type="sldNum" sz="quarter" idx="10"/>
          </p:nvPr>
        </p:nvSpPr>
        <p:spPr/>
        <p:txBody>
          <a:bodyPr/>
          <a:lstStyle/>
          <a:p>
            <a:pPr>
              <a:defRPr/>
            </a:pPr>
            <a:fld id="{AA5F135A-6FA4-4BCA-896D-F5DEC40E3AE7}" type="slidenum">
              <a:rPr lang="en-US" smtClean="0"/>
              <a:pPr>
                <a:defRPr/>
              </a:pPr>
              <a:t>38</a:t>
            </a:fld>
            <a:endParaRPr lang="en-US"/>
          </a:p>
        </p:txBody>
      </p:sp>
    </p:spTree>
    <p:extLst>
      <p:ext uri="{BB962C8B-B14F-4D97-AF65-F5344CB8AC3E}">
        <p14:creationId xmlns:p14="http://schemas.microsoft.com/office/powerpoint/2010/main" val="37065792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A5F135A-6FA4-4BCA-896D-F5DEC40E3AE7}" type="slidenum">
              <a:rPr lang="en-US" smtClean="0"/>
              <a:pPr>
                <a:defRPr/>
              </a:pPr>
              <a:t>39</a:t>
            </a:fld>
            <a:endParaRPr lang="en-US"/>
          </a:p>
        </p:txBody>
      </p:sp>
    </p:spTree>
    <p:extLst>
      <p:ext uri="{BB962C8B-B14F-4D97-AF65-F5344CB8AC3E}">
        <p14:creationId xmlns:p14="http://schemas.microsoft.com/office/powerpoint/2010/main" val="24363034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A5F135A-6FA4-4BCA-896D-F5DEC40E3AE7}" type="slidenum">
              <a:rPr lang="en-US" smtClean="0"/>
              <a:pPr>
                <a:defRPr/>
              </a:pPr>
              <a:t>40</a:t>
            </a:fld>
            <a:endParaRPr lang="en-US"/>
          </a:p>
        </p:txBody>
      </p:sp>
    </p:spTree>
    <p:extLst>
      <p:ext uri="{BB962C8B-B14F-4D97-AF65-F5344CB8AC3E}">
        <p14:creationId xmlns:p14="http://schemas.microsoft.com/office/powerpoint/2010/main" val="40593108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A5F135A-6FA4-4BCA-896D-F5DEC40E3AE7}" type="slidenum">
              <a:rPr lang="en-US" smtClean="0"/>
              <a:pPr>
                <a:defRPr/>
              </a:pPr>
              <a:t>41</a:t>
            </a:fld>
            <a:endParaRPr lang="en-US"/>
          </a:p>
        </p:txBody>
      </p:sp>
    </p:spTree>
    <p:extLst>
      <p:ext uri="{BB962C8B-B14F-4D97-AF65-F5344CB8AC3E}">
        <p14:creationId xmlns:p14="http://schemas.microsoft.com/office/powerpoint/2010/main" val="34830434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A5F135A-6FA4-4BCA-896D-F5DEC40E3AE7}" type="slidenum">
              <a:rPr lang="en-US" smtClean="0"/>
              <a:pPr>
                <a:defRPr/>
              </a:pPr>
              <a:t>42</a:t>
            </a:fld>
            <a:endParaRPr lang="en-US"/>
          </a:p>
        </p:txBody>
      </p:sp>
    </p:spTree>
    <p:extLst>
      <p:ext uri="{BB962C8B-B14F-4D97-AF65-F5344CB8AC3E}">
        <p14:creationId xmlns:p14="http://schemas.microsoft.com/office/powerpoint/2010/main" val="17371603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A5F135A-6FA4-4BCA-896D-F5DEC40E3AE7}" type="slidenum">
              <a:rPr lang="en-US" smtClean="0"/>
              <a:pPr>
                <a:defRPr/>
              </a:pPr>
              <a:t>44</a:t>
            </a:fld>
            <a:endParaRPr lang="en-US"/>
          </a:p>
        </p:txBody>
      </p:sp>
    </p:spTree>
    <p:extLst>
      <p:ext uri="{BB962C8B-B14F-4D97-AF65-F5344CB8AC3E}">
        <p14:creationId xmlns:p14="http://schemas.microsoft.com/office/powerpoint/2010/main" val="1560306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Question:  Did the increase in the minimum legal drinking age cause a decrease in the rate of traffic deaths in the 18-20 year old age group?</a:t>
            </a:r>
          </a:p>
        </p:txBody>
      </p:sp>
      <p:sp>
        <p:nvSpPr>
          <p:cNvPr id="4" name="Slide Number Placeholder 3"/>
          <p:cNvSpPr>
            <a:spLocks noGrp="1"/>
          </p:cNvSpPr>
          <p:nvPr>
            <p:ph type="sldNum" sz="quarter" idx="10"/>
          </p:nvPr>
        </p:nvSpPr>
        <p:spPr/>
        <p:txBody>
          <a:bodyPr/>
          <a:lstStyle/>
          <a:p>
            <a:pPr>
              <a:defRPr/>
            </a:pPr>
            <a:fld id="{AA5F135A-6FA4-4BCA-896D-F5DEC40E3AE7}" type="slidenum">
              <a:rPr lang="en-US" smtClean="0"/>
              <a:pPr>
                <a:defRPr/>
              </a:pPr>
              <a:t>6</a:t>
            </a:fld>
            <a:endParaRPr lang="en-US"/>
          </a:p>
        </p:txBody>
      </p:sp>
    </p:spTree>
    <p:extLst>
      <p:ext uri="{BB962C8B-B14F-4D97-AF65-F5344CB8AC3E}">
        <p14:creationId xmlns:p14="http://schemas.microsoft.com/office/powerpoint/2010/main" val="40230809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A5F135A-6FA4-4BCA-896D-F5DEC40E3AE7}" type="slidenum">
              <a:rPr lang="en-US" smtClean="0"/>
              <a:pPr>
                <a:defRPr/>
              </a:pPr>
              <a:t>45</a:t>
            </a:fld>
            <a:endParaRPr lang="en-US"/>
          </a:p>
        </p:txBody>
      </p:sp>
    </p:spTree>
    <p:extLst>
      <p:ext uri="{BB962C8B-B14F-4D97-AF65-F5344CB8AC3E}">
        <p14:creationId xmlns:p14="http://schemas.microsoft.com/office/powerpoint/2010/main" val="29423033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A5F135A-6FA4-4BCA-896D-F5DEC40E3AE7}" type="slidenum">
              <a:rPr lang="en-US" smtClean="0"/>
              <a:pPr>
                <a:defRPr/>
              </a:pPr>
              <a:t>46</a:t>
            </a:fld>
            <a:endParaRPr lang="en-US"/>
          </a:p>
        </p:txBody>
      </p:sp>
    </p:spTree>
    <p:extLst>
      <p:ext uri="{BB962C8B-B14F-4D97-AF65-F5344CB8AC3E}">
        <p14:creationId xmlns:p14="http://schemas.microsoft.com/office/powerpoint/2010/main" val="377525751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A5F135A-6FA4-4BCA-896D-F5DEC40E3AE7}" type="slidenum">
              <a:rPr lang="en-US" smtClean="0"/>
              <a:pPr>
                <a:defRPr/>
              </a:pPr>
              <a:t>47</a:t>
            </a:fld>
            <a:endParaRPr lang="en-US"/>
          </a:p>
        </p:txBody>
      </p:sp>
    </p:spTree>
    <p:extLst>
      <p:ext uri="{BB962C8B-B14F-4D97-AF65-F5344CB8AC3E}">
        <p14:creationId xmlns:p14="http://schemas.microsoft.com/office/powerpoint/2010/main" val="191970688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A5F135A-6FA4-4BCA-896D-F5DEC40E3AE7}" type="slidenum">
              <a:rPr lang="en-US" smtClean="0"/>
              <a:pPr>
                <a:defRPr/>
              </a:pPr>
              <a:t>48</a:t>
            </a:fld>
            <a:endParaRPr lang="en-US"/>
          </a:p>
        </p:txBody>
      </p:sp>
    </p:spTree>
    <p:extLst>
      <p:ext uri="{BB962C8B-B14F-4D97-AF65-F5344CB8AC3E}">
        <p14:creationId xmlns:p14="http://schemas.microsoft.com/office/powerpoint/2010/main" val="423977204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plot consists of two lines showing the mean of the outcome over time for the treatment and the control groups. The second plot augments the DID model to include interactions of time with an indicator of treatment and plots the predicted values of this augmented model for the treatment and control groups. Both plots include a vertical line one period before treatment.</a:t>
            </a:r>
          </a:p>
        </p:txBody>
      </p:sp>
      <p:sp>
        <p:nvSpPr>
          <p:cNvPr id="4" name="Slide Number Placeholder 3"/>
          <p:cNvSpPr>
            <a:spLocks noGrp="1"/>
          </p:cNvSpPr>
          <p:nvPr>
            <p:ph type="sldNum" sz="quarter" idx="10"/>
          </p:nvPr>
        </p:nvSpPr>
        <p:spPr/>
        <p:txBody>
          <a:bodyPr/>
          <a:lstStyle/>
          <a:p>
            <a:pPr>
              <a:defRPr/>
            </a:pPr>
            <a:fld id="{AA5F135A-6FA4-4BCA-896D-F5DEC40E3AE7}" type="slidenum">
              <a:rPr lang="en-US" smtClean="0"/>
              <a:pPr>
                <a:defRPr/>
              </a:pPr>
              <a:t>49</a:t>
            </a:fld>
            <a:endParaRPr lang="en-US"/>
          </a:p>
        </p:txBody>
      </p:sp>
    </p:spTree>
    <p:extLst>
      <p:ext uri="{BB962C8B-B14F-4D97-AF65-F5344CB8AC3E}">
        <p14:creationId xmlns:p14="http://schemas.microsoft.com/office/powerpoint/2010/main" val="323754091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A5F135A-6FA4-4BCA-896D-F5DEC40E3AE7}" type="slidenum">
              <a:rPr lang="en-US" smtClean="0"/>
              <a:pPr>
                <a:defRPr/>
              </a:pPr>
              <a:t>51</a:t>
            </a:fld>
            <a:endParaRPr lang="en-US"/>
          </a:p>
        </p:txBody>
      </p:sp>
    </p:spTree>
    <p:extLst>
      <p:ext uri="{BB962C8B-B14F-4D97-AF65-F5344CB8AC3E}">
        <p14:creationId xmlns:p14="http://schemas.microsoft.com/office/powerpoint/2010/main" val="155159138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A5F135A-6FA4-4BCA-896D-F5DEC40E3AE7}" type="slidenum">
              <a:rPr lang="en-US" smtClean="0"/>
              <a:pPr>
                <a:defRPr/>
              </a:pPr>
              <a:t>52</a:t>
            </a:fld>
            <a:endParaRPr lang="en-US"/>
          </a:p>
        </p:txBody>
      </p:sp>
    </p:spTree>
    <p:extLst>
      <p:ext uri="{BB962C8B-B14F-4D97-AF65-F5344CB8AC3E}">
        <p14:creationId xmlns:p14="http://schemas.microsoft.com/office/powerpoint/2010/main" val="240222588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A5F135A-6FA4-4BCA-896D-F5DEC40E3AE7}" type="slidenum">
              <a:rPr lang="en-US" smtClean="0"/>
              <a:pPr>
                <a:defRPr/>
              </a:pPr>
              <a:t>53</a:t>
            </a:fld>
            <a:endParaRPr lang="en-US"/>
          </a:p>
        </p:txBody>
      </p:sp>
    </p:spTree>
    <p:extLst>
      <p:ext uri="{BB962C8B-B14F-4D97-AF65-F5344CB8AC3E}">
        <p14:creationId xmlns:p14="http://schemas.microsoft.com/office/powerpoint/2010/main" val="86758827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A5F135A-6FA4-4BCA-896D-F5DEC40E3AE7}" type="slidenum">
              <a:rPr lang="en-US" smtClean="0"/>
              <a:pPr>
                <a:defRPr/>
              </a:pPr>
              <a:t>54</a:t>
            </a:fld>
            <a:endParaRPr lang="en-US"/>
          </a:p>
        </p:txBody>
      </p:sp>
    </p:spTree>
    <p:extLst>
      <p:ext uri="{BB962C8B-B14F-4D97-AF65-F5344CB8AC3E}">
        <p14:creationId xmlns:p14="http://schemas.microsoft.com/office/powerpoint/2010/main" val="123777006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A5F135A-6FA4-4BCA-896D-F5DEC40E3AE7}" type="slidenum">
              <a:rPr lang="en-US" smtClean="0"/>
              <a:pPr>
                <a:defRPr/>
              </a:pPr>
              <a:t>55</a:t>
            </a:fld>
            <a:endParaRPr lang="en-US"/>
          </a:p>
        </p:txBody>
      </p:sp>
    </p:spTree>
    <p:extLst>
      <p:ext uri="{BB962C8B-B14F-4D97-AF65-F5344CB8AC3E}">
        <p14:creationId xmlns:p14="http://schemas.microsoft.com/office/powerpoint/2010/main" val="3702082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assume that we measure an outcome at two points in time: Pre and Post.</a:t>
            </a:r>
          </a:p>
        </p:txBody>
      </p:sp>
      <p:sp>
        <p:nvSpPr>
          <p:cNvPr id="4" name="Slide Number Placeholder 3"/>
          <p:cNvSpPr>
            <a:spLocks noGrp="1"/>
          </p:cNvSpPr>
          <p:nvPr>
            <p:ph type="sldNum" sz="quarter" idx="10"/>
          </p:nvPr>
        </p:nvSpPr>
        <p:spPr/>
        <p:txBody>
          <a:bodyPr/>
          <a:lstStyle/>
          <a:p>
            <a:pPr>
              <a:defRPr/>
            </a:pPr>
            <a:fld id="{AA5F135A-6FA4-4BCA-896D-F5DEC40E3AE7}" type="slidenum">
              <a:rPr lang="en-US" smtClean="0"/>
              <a:pPr>
                <a:defRPr/>
              </a:pPr>
              <a:t>8</a:t>
            </a:fld>
            <a:endParaRPr lang="en-US"/>
          </a:p>
        </p:txBody>
      </p:sp>
    </p:spTree>
    <p:extLst>
      <p:ext uri="{BB962C8B-B14F-4D97-AF65-F5344CB8AC3E}">
        <p14:creationId xmlns:p14="http://schemas.microsoft.com/office/powerpoint/2010/main" val="198217613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A5F135A-6FA4-4BCA-896D-F5DEC40E3AE7}" type="slidenum">
              <a:rPr lang="en-US" smtClean="0"/>
              <a:pPr>
                <a:defRPr/>
              </a:pPr>
              <a:t>57</a:t>
            </a:fld>
            <a:endParaRPr lang="en-US"/>
          </a:p>
        </p:txBody>
      </p:sp>
    </p:spTree>
    <p:extLst>
      <p:ext uri="{BB962C8B-B14F-4D97-AF65-F5344CB8AC3E}">
        <p14:creationId xmlns:p14="http://schemas.microsoft.com/office/powerpoint/2010/main" val="250711154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 some data for Illinois.  Illinois implemented its MLDA21 law in 1980 so Illinois is in the “treated” group. </a:t>
            </a:r>
          </a:p>
        </p:txBody>
      </p:sp>
      <p:sp>
        <p:nvSpPr>
          <p:cNvPr id="4" name="Slide Number Placeholder 3"/>
          <p:cNvSpPr>
            <a:spLocks noGrp="1"/>
          </p:cNvSpPr>
          <p:nvPr>
            <p:ph type="sldNum" sz="quarter" idx="10"/>
          </p:nvPr>
        </p:nvSpPr>
        <p:spPr/>
        <p:txBody>
          <a:bodyPr/>
          <a:lstStyle/>
          <a:p>
            <a:pPr>
              <a:defRPr/>
            </a:pPr>
            <a:fld id="{AA5F135A-6FA4-4BCA-896D-F5DEC40E3AE7}" type="slidenum">
              <a:rPr lang="en-US" smtClean="0"/>
              <a:pPr>
                <a:defRPr/>
              </a:pPr>
              <a:t>58</a:t>
            </a:fld>
            <a:endParaRPr lang="en-US"/>
          </a:p>
        </p:txBody>
      </p:sp>
    </p:spTree>
    <p:extLst>
      <p:ext uri="{BB962C8B-B14F-4D97-AF65-F5344CB8AC3E}">
        <p14:creationId xmlns:p14="http://schemas.microsoft.com/office/powerpoint/2010/main" val="29374230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A5F135A-6FA4-4BCA-896D-F5DEC40E3AE7}" type="slidenum">
              <a:rPr lang="en-US" smtClean="0"/>
              <a:pPr>
                <a:defRPr/>
              </a:pPr>
              <a:t>59</a:t>
            </a:fld>
            <a:endParaRPr lang="en-US"/>
          </a:p>
        </p:txBody>
      </p:sp>
    </p:spTree>
    <p:extLst>
      <p:ext uri="{BB962C8B-B14F-4D97-AF65-F5344CB8AC3E}">
        <p14:creationId xmlns:p14="http://schemas.microsoft.com/office/powerpoint/2010/main" val="44173811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A5F135A-6FA4-4BCA-896D-F5DEC40E3AE7}" type="slidenum">
              <a:rPr lang="en-US" smtClean="0"/>
              <a:pPr>
                <a:defRPr/>
              </a:pPr>
              <a:t>60</a:t>
            </a:fld>
            <a:endParaRPr lang="en-US"/>
          </a:p>
        </p:txBody>
      </p:sp>
    </p:spTree>
    <p:extLst>
      <p:ext uri="{BB962C8B-B14F-4D97-AF65-F5344CB8AC3E}">
        <p14:creationId xmlns:p14="http://schemas.microsoft.com/office/powerpoint/2010/main" val="238379136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treatment years define the cohorts.</a:t>
            </a:r>
          </a:p>
        </p:txBody>
      </p:sp>
      <p:sp>
        <p:nvSpPr>
          <p:cNvPr id="4" name="Slide Number Placeholder 3"/>
          <p:cNvSpPr>
            <a:spLocks noGrp="1"/>
          </p:cNvSpPr>
          <p:nvPr>
            <p:ph type="sldNum" sz="quarter" idx="10"/>
          </p:nvPr>
        </p:nvSpPr>
        <p:spPr/>
        <p:txBody>
          <a:bodyPr/>
          <a:lstStyle/>
          <a:p>
            <a:pPr>
              <a:defRPr/>
            </a:pPr>
            <a:fld id="{AA5F135A-6FA4-4BCA-896D-F5DEC40E3AE7}" type="slidenum">
              <a:rPr lang="en-US" smtClean="0"/>
              <a:pPr>
                <a:defRPr/>
              </a:pPr>
              <a:t>61</a:t>
            </a:fld>
            <a:endParaRPr lang="en-US"/>
          </a:p>
        </p:txBody>
      </p:sp>
    </p:spTree>
    <p:extLst>
      <p:ext uri="{BB962C8B-B14F-4D97-AF65-F5344CB8AC3E}">
        <p14:creationId xmlns:p14="http://schemas.microsoft.com/office/powerpoint/2010/main" val="285307057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Outcome by time and cohort</a:t>
            </a:r>
          </a:p>
        </p:txBody>
      </p:sp>
      <p:sp>
        <p:nvSpPr>
          <p:cNvPr id="4" name="Slide Number Placeholder 3"/>
          <p:cNvSpPr>
            <a:spLocks noGrp="1"/>
          </p:cNvSpPr>
          <p:nvPr>
            <p:ph type="sldNum" sz="quarter" idx="10"/>
          </p:nvPr>
        </p:nvSpPr>
        <p:spPr/>
        <p:txBody>
          <a:bodyPr/>
          <a:lstStyle/>
          <a:p>
            <a:pPr>
              <a:defRPr/>
            </a:pPr>
            <a:fld id="{AA5F135A-6FA4-4BCA-896D-F5DEC40E3AE7}" type="slidenum">
              <a:rPr lang="en-US" smtClean="0"/>
              <a:pPr>
                <a:defRPr/>
              </a:pPr>
              <a:t>62</a:t>
            </a:fld>
            <a:endParaRPr lang="en-US"/>
          </a:p>
        </p:txBody>
      </p:sp>
    </p:spTree>
    <p:extLst>
      <p:ext uri="{BB962C8B-B14F-4D97-AF65-F5344CB8AC3E}">
        <p14:creationId xmlns:p14="http://schemas.microsoft.com/office/powerpoint/2010/main" val="140986427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A5F135A-6FA4-4BCA-896D-F5DEC40E3AE7}" type="slidenum">
              <a:rPr lang="en-US" smtClean="0"/>
              <a:pPr>
                <a:defRPr/>
              </a:pPr>
              <a:t>63</a:t>
            </a:fld>
            <a:endParaRPr lang="en-US"/>
          </a:p>
        </p:txBody>
      </p:sp>
    </p:spTree>
    <p:extLst>
      <p:ext uri="{BB962C8B-B14F-4D97-AF65-F5344CB8AC3E}">
        <p14:creationId xmlns:p14="http://schemas.microsoft.com/office/powerpoint/2010/main" val="218549223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A5F135A-6FA4-4BCA-896D-F5DEC40E3AE7}" type="slidenum">
              <a:rPr lang="en-US" smtClean="0"/>
              <a:pPr>
                <a:defRPr/>
              </a:pPr>
              <a:t>64</a:t>
            </a:fld>
            <a:endParaRPr lang="en-US"/>
          </a:p>
        </p:txBody>
      </p:sp>
    </p:spTree>
    <p:extLst>
      <p:ext uri="{BB962C8B-B14F-4D97-AF65-F5344CB8AC3E}">
        <p14:creationId xmlns:p14="http://schemas.microsoft.com/office/powerpoint/2010/main" val="419156716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A5F135A-6FA4-4BCA-896D-F5DEC40E3AE7}" type="slidenum">
              <a:rPr lang="en-US" smtClean="0"/>
              <a:pPr>
                <a:defRPr/>
              </a:pPr>
              <a:t>65</a:t>
            </a:fld>
            <a:endParaRPr lang="en-US"/>
          </a:p>
        </p:txBody>
      </p:sp>
    </p:spTree>
    <p:extLst>
      <p:ext uri="{BB962C8B-B14F-4D97-AF65-F5344CB8AC3E}">
        <p14:creationId xmlns:p14="http://schemas.microsoft.com/office/powerpoint/2010/main" val="50470564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A5F135A-6FA4-4BCA-896D-F5DEC40E3AE7}" type="slidenum">
              <a:rPr lang="en-US" smtClean="0"/>
              <a:pPr>
                <a:defRPr/>
              </a:pPr>
              <a:t>66</a:t>
            </a:fld>
            <a:endParaRPr lang="en-US"/>
          </a:p>
        </p:txBody>
      </p:sp>
    </p:spTree>
    <p:extLst>
      <p:ext uri="{BB962C8B-B14F-4D97-AF65-F5344CB8AC3E}">
        <p14:creationId xmlns:p14="http://schemas.microsoft.com/office/powerpoint/2010/main" val="31100968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treatment occurs between times Pre and Post and we believe the treatment changed the level of the outcome.</a:t>
            </a:r>
          </a:p>
        </p:txBody>
      </p:sp>
      <p:sp>
        <p:nvSpPr>
          <p:cNvPr id="4" name="Slide Number Placeholder 3"/>
          <p:cNvSpPr>
            <a:spLocks noGrp="1"/>
          </p:cNvSpPr>
          <p:nvPr>
            <p:ph type="sldNum" sz="quarter" idx="10"/>
          </p:nvPr>
        </p:nvSpPr>
        <p:spPr/>
        <p:txBody>
          <a:bodyPr/>
          <a:lstStyle/>
          <a:p>
            <a:pPr>
              <a:defRPr/>
            </a:pPr>
            <a:fld id="{AA5F135A-6FA4-4BCA-896D-F5DEC40E3AE7}" type="slidenum">
              <a:rPr lang="en-US" smtClean="0"/>
              <a:pPr>
                <a:defRPr/>
              </a:pPr>
              <a:t>9</a:t>
            </a:fld>
            <a:endParaRPr lang="en-US"/>
          </a:p>
        </p:txBody>
      </p:sp>
    </p:spTree>
    <p:extLst>
      <p:ext uri="{BB962C8B-B14F-4D97-AF65-F5344CB8AC3E}">
        <p14:creationId xmlns:p14="http://schemas.microsoft.com/office/powerpoint/2010/main" val="75936830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A5F135A-6FA4-4BCA-896D-F5DEC40E3AE7}" type="slidenum">
              <a:rPr lang="en-US" smtClean="0"/>
              <a:pPr>
                <a:defRPr/>
              </a:pPr>
              <a:t>67</a:t>
            </a:fld>
            <a:endParaRPr lang="en-US"/>
          </a:p>
        </p:txBody>
      </p:sp>
    </p:spTree>
    <p:extLst>
      <p:ext uri="{BB962C8B-B14F-4D97-AF65-F5344CB8AC3E}">
        <p14:creationId xmlns:p14="http://schemas.microsoft.com/office/powerpoint/2010/main" val="278787159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A5F135A-6FA4-4BCA-896D-F5DEC40E3AE7}" type="slidenum">
              <a:rPr lang="en-US" smtClean="0"/>
              <a:pPr>
                <a:defRPr/>
              </a:pPr>
              <a:t>68</a:t>
            </a:fld>
            <a:endParaRPr lang="en-US"/>
          </a:p>
        </p:txBody>
      </p:sp>
    </p:spTree>
    <p:extLst>
      <p:ext uri="{BB962C8B-B14F-4D97-AF65-F5344CB8AC3E}">
        <p14:creationId xmlns:p14="http://schemas.microsoft.com/office/powerpoint/2010/main" val="267831573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A5F135A-6FA4-4BCA-896D-F5DEC40E3AE7}" type="slidenum">
              <a:rPr lang="en-US" smtClean="0"/>
              <a:pPr>
                <a:defRPr/>
              </a:pPr>
              <a:t>69</a:t>
            </a:fld>
            <a:endParaRPr lang="en-US"/>
          </a:p>
        </p:txBody>
      </p:sp>
    </p:spTree>
    <p:extLst>
      <p:ext uri="{BB962C8B-B14F-4D97-AF65-F5344CB8AC3E}">
        <p14:creationId xmlns:p14="http://schemas.microsoft.com/office/powerpoint/2010/main" val="387587768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A5F135A-6FA4-4BCA-896D-F5DEC40E3AE7}" type="slidenum">
              <a:rPr lang="en-US" smtClean="0"/>
              <a:pPr>
                <a:defRPr/>
              </a:pPr>
              <a:t>70</a:t>
            </a:fld>
            <a:endParaRPr lang="en-US"/>
          </a:p>
        </p:txBody>
      </p:sp>
    </p:spTree>
    <p:extLst>
      <p:ext uri="{BB962C8B-B14F-4D97-AF65-F5344CB8AC3E}">
        <p14:creationId xmlns:p14="http://schemas.microsoft.com/office/powerpoint/2010/main" val="366337319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A5F135A-6FA4-4BCA-896D-F5DEC40E3AE7}" type="slidenum">
              <a:rPr lang="en-US" smtClean="0"/>
              <a:pPr>
                <a:defRPr/>
              </a:pPr>
              <a:t>71</a:t>
            </a:fld>
            <a:endParaRPr lang="en-US"/>
          </a:p>
        </p:txBody>
      </p:sp>
    </p:spTree>
    <p:extLst>
      <p:ext uri="{BB962C8B-B14F-4D97-AF65-F5344CB8AC3E}">
        <p14:creationId xmlns:p14="http://schemas.microsoft.com/office/powerpoint/2010/main" val="341749325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A5F135A-6FA4-4BCA-896D-F5DEC40E3AE7}" type="slidenum">
              <a:rPr lang="en-US" smtClean="0"/>
              <a:pPr>
                <a:defRPr/>
              </a:pPr>
              <a:t>72</a:t>
            </a:fld>
            <a:endParaRPr lang="en-US"/>
          </a:p>
        </p:txBody>
      </p:sp>
    </p:spTree>
    <p:extLst>
      <p:ext uri="{BB962C8B-B14F-4D97-AF65-F5344CB8AC3E}">
        <p14:creationId xmlns:p14="http://schemas.microsoft.com/office/powerpoint/2010/main" val="234919643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A5F135A-6FA4-4BCA-896D-F5DEC40E3AE7}" type="slidenum">
              <a:rPr lang="en-US" smtClean="0"/>
              <a:pPr>
                <a:defRPr/>
              </a:pPr>
              <a:t>74</a:t>
            </a:fld>
            <a:endParaRPr lang="en-US"/>
          </a:p>
        </p:txBody>
      </p:sp>
    </p:spTree>
    <p:extLst>
      <p:ext uri="{BB962C8B-B14F-4D97-AF65-F5344CB8AC3E}">
        <p14:creationId xmlns:p14="http://schemas.microsoft.com/office/powerpoint/2010/main" val="8727391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A5F135A-6FA4-4BCA-896D-F5DEC40E3AE7}" type="slidenum">
              <a:rPr lang="en-US" smtClean="0"/>
              <a:pPr>
                <a:defRPr/>
              </a:pPr>
              <a:t>75</a:t>
            </a:fld>
            <a:endParaRPr lang="en-US"/>
          </a:p>
        </p:txBody>
      </p:sp>
    </p:spTree>
    <p:extLst>
      <p:ext uri="{BB962C8B-B14F-4D97-AF65-F5344CB8AC3E}">
        <p14:creationId xmlns:p14="http://schemas.microsoft.com/office/powerpoint/2010/main" val="28506600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A5F135A-6FA4-4BCA-896D-F5DEC40E3AE7}" type="slidenum">
              <a:rPr lang="en-US" smtClean="0"/>
              <a:pPr>
                <a:defRPr/>
              </a:pPr>
              <a:t>76</a:t>
            </a:fld>
            <a:endParaRPr lang="en-US"/>
          </a:p>
        </p:txBody>
      </p:sp>
    </p:spTree>
    <p:extLst>
      <p:ext uri="{BB962C8B-B14F-4D97-AF65-F5344CB8AC3E}">
        <p14:creationId xmlns:p14="http://schemas.microsoft.com/office/powerpoint/2010/main" val="64033036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A5F135A-6FA4-4BCA-896D-F5DEC40E3AE7}" type="slidenum">
              <a:rPr lang="en-US" smtClean="0"/>
              <a:pPr>
                <a:defRPr/>
              </a:pPr>
              <a:t>77</a:t>
            </a:fld>
            <a:endParaRPr lang="en-US"/>
          </a:p>
        </p:txBody>
      </p:sp>
    </p:spTree>
    <p:extLst>
      <p:ext uri="{BB962C8B-B14F-4D97-AF65-F5344CB8AC3E}">
        <p14:creationId xmlns:p14="http://schemas.microsoft.com/office/powerpoint/2010/main" val="17187497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change in the outcome due to the treatment is called the “Average Treatment Effect On The Treated Group” also known as the “ATET”.</a:t>
            </a:r>
          </a:p>
        </p:txBody>
      </p:sp>
      <p:sp>
        <p:nvSpPr>
          <p:cNvPr id="4" name="Slide Number Placeholder 3"/>
          <p:cNvSpPr>
            <a:spLocks noGrp="1"/>
          </p:cNvSpPr>
          <p:nvPr>
            <p:ph type="sldNum" sz="quarter" idx="10"/>
          </p:nvPr>
        </p:nvSpPr>
        <p:spPr/>
        <p:txBody>
          <a:bodyPr/>
          <a:lstStyle/>
          <a:p>
            <a:pPr>
              <a:defRPr/>
            </a:pPr>
            <a:fld id="{AA5F135A-6FA4-4BCA-896D-F5DEC40E3AE7}" type="slidenum">
              <a:rPr lang="en-US" smtClean="0"/>
              <a:pPr>
                <a:defRPr/>
              </a:pPr>
              <a:t>10</a:t>
            </a:fld>
            <a:endParaRPr lang="en-US"/>
          </a:p>
        </p:txBody>
      </p:sp>
    </p:spTree>
    <p:extLst>
      <p:ext uri="{BB962C8B-B14F-4D97-AF65-F5344CB8AC3E}">
        <p14:creationId xmlns:p14="http://schemas.microsoft.com/office/powerpoint/2010/main" val="314906224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A5F135A-6FA4-4BCA-896D-F5DEC40E3AE7}" type="slidenum">
              <a:rPr lang="en-US" smtClean="0"/>
              <a:pPr>
                <a:defRPr/>
              </a:pPr>
              <a:t>78</a:t>
            </a:fld>
            <a:endParaRPr lang="en-US"/>
          </a:p>
        </p:txBody>
      </p:sp>
    </p:spTree>
    <p:extLst>
      <p:ext uri="{BB962C8B-B14F-4D97-AF65-F5344CB8AC3E}">
        <p14:creationId xmlns:p14="http://schemas.microsoft.com/office/powerpoint/2010/main" val="135323173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A5F135A-6FA4-4BCA-896D-F5DEC40E3AE7}" type="slidenum">
              <a:rPr lang="en-US" smtClean="0"/>
              <a:pPr>
                <a:defRPr/>
              </a:pPr>
              <a:t>79</a:t>
            </a:fld>
            <a:endParaRPr lang="en-US"/>
          </a:p>
        </p:txBody>
      </p:sp>
    </p:spTree>
    <p:extLst>
      <p:ext uri="{BB962C8B-B14F-4D97-AF65-F5344CB8AC3E}">
        <p14:creationId xmlns:p14="http://schemas.microsoft.com/office/powerpoint/2010/main" val="356469622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A5F135A-6FA4-4BCA-896D-F5DEC40E3AE7}" type="slidenum">
              <a:rPr lang="en-US" smtClean="0"/>
              <a:pPr>
                <a:defRPr/>
              </a:pPr>
              <a:t>80</a:t>
            </a:fld>
            <a:endParaRPr lang="en-US"/>
          </a:p>
        </p:txBody>
      </p:sp>
    </p:spTree>
    <p:extLst>
      <p:ext uri="{BB962C8B-B14F-4D97-AF65-F5344CB8AC3E}">
        <p14:creationId xmlns:p14="http://schemas.microsoft.com/office/powerpoint/2010/main" val="51574752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A5F135A-6FA4-4BCA-896D-F5DEC40E3AE7}" type="slidenum">
              <a:rPr lang="en-US" smtClean="0"/>
              <a:pPr>
                <a:defRPr/>
              </a:pPr>
              <a:t>81</a:t>
            </a:fld>
            <a:endParaRPr lang="en-US"/>
          </a:p>
        </p:txBody>
      </p:sp>
    </p:spTree>
    <p:extLst>
      <p:ext uri="{BB962C8B-B14F-4D97-AF65-F5344CB8AC3E}">
        <p14:creationId xmlns:p14="http://schemas.microsoft.com/office/powerpoint/2010/main" val="222539671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A5F135A-6FA4-4BCA-896D-F5DEC40E3AE7}" type="slidenum">
              <a:rPr lang="en-US" smtClean="0"/>
              <a:pPr>
                <a:defRPr/>
              </a:pPr>
              <a:t>82</a:t>
            </a:fld>
            <a:endParaRPr lang="en-US"/>
          </a:p>
        </p:txBody>
      </p:sp>
    </p:spTree>
    <p:extLst>
      <p:ext uri="{BB962C8B-B14F-4D97-AF65-F5344CB8AC3E}">
        <p14:creationId xmlns:p14="http://schemas.microsoft.com/office/powerpoint/2010/main" val="384801073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A5F135A-6FA4-4BCA-896D-F5DEC40E3AE7}" type="slidenum">
              <a:rPr lang="en-US" smtClean="0"/>
              <a:pPr>
                <a:defRPr/>
              </a:pPr>
              <a:t>83</a:t>
            </a:fld>
            <a:endParaRPr lang="en-US"/>
          </a:p>
        </p:txBody>
      </p:sp>
    </p:spTree>
    <p:extLst>
      <p:ext uri="{BB962C8B-B14F-4D97-AF65-F5344CB8AC3E}">
        <p14:creationId xmlns:p14="http://schemas.microsoft.com/office/powerpoint/2010/main" val="417604700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A5F135A-6FA4-4BCA-896D-F5DEC40E3AE7}" type="slidenum">
              <a:rPr lang="en-US" smtClean="0"/>
              <a:pPr>
                <a:defRPr/>
              </a:pPr>
              <a:t>84</a:t>
            </a:fld>
            <a:endParaRPr lang="en-US"/>
          </a:p>
        </p:txBody>
      </p:sp>
    </p:spTree>
    <p:extLst>
      <p:ext uri="{BB962C8B-B14F-4D97-AF65-F5344CB8AC3E}">
        <p14:creationId xmlns:p14="http://schemas.microsoft.com/office/powerpoint/2010/main" val="19562065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A5F135A-6FA4-4BCA-896D-F5DEC40E3AE7}" type="slidenum">
              <a:rPr lang="en-US" smtClean="0"/>
              <a:pPr>
                <a:defRPr/>
              </a:pPr>
              <a:t>85</a:t>
            </a:fld>
            <a:endParaRPr lang="en-US"/>
          </a:p>
        </p:txBody>
      </p:sp>
    </p:spTree>
    <p:extLst>
      <p:ext uri="{BB962C8B-B14F-4D97-AF65-F5344CB8AC3E}">
        <p14:creationId xmlns:p14="http://schemas.microsoft.com/office/powerpoint/2010/main" val="99447538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A5F135A-6FA4-4BCA-896D-F5DEC40E3AE7}" type="slidenum">
              <a:rPr lang="en-US" smtClean="0"/>
              <a:pPr>
                <a:defRPr/>
              </a:pPr>
              <a:t>86</a:t>
            </a:fld>
            <a:endParaRPr lang="en-US"/>
          </a:p>
        </p:txBody>
      </p:sp>
    </p:spTree>
    <p:extLst>
      <p:ext uri="{BB962C8B-B14F-4D97-AF65-F5344CB8AC3E}">
        <p14:creationId xmlns:p14="http://schemas.microsoft.com/office/powerpoint/2010/main" val="331388100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41CD1DB-BD97-4933-B472-19EBF0A481AC}"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88</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328029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don’t observe the ATET directly. We only observe the difference between </a:t>
            </a:r>
            <a:r>
              <a:rPr lang="en-US" dirty="0" err="1"/>
              <a:t>y</a:t>
            </a:r>
            <a:r>
              <a:rPr lang="en-US" baseline="-25000" dirty="0" err="1"/>
              <a:t>pre</a:t>
            </a:r>
            <a:r>
              <a:rPr lang="en-US" dirty="0"/>
              <a:t> and </a:t>
            </a:r>
            <a:r>
              <a:rPr lang="en-US" dirty="0" err="1"/>
              <a:t>y</a:t>
            </a:r>
            <a:r>
              <a:rPr lang="en-US" baseline="-25000" dirty="0" err="1"/>
              <a:t>post</a:t>
            </a:r>
            <a:r>
              <a:rPr lang="en-US" dirty="0"/>
              <a:t> .</a:t>
            </a:r>
          </a:p>
        </p:txBody>
      </p:sp>
      <p:sp>
        <p:nvSpPr>
          <p:cNvPr id="4" name="Slide Number Placeholder 3"/>
          <p:cNvSpPr>
            <a:spLocks noGrp="1"/>
          </p:cNvSpPr>
          <p:nvPr>
            <p:ph type="sldNum" sz="quarter" idx="10"/>
          </p:nvPr>
        </p:nvSpPr>
        <p:spPr/>
        <p:txBody>
          <a:bodyPr/>
          <a:lstStyle/>
          <a:p>
            <a:pPr>
              <a:defRPr/>
            </a:pPr>
            <a:fld id="{AA5F135A-6FA4-4BCA-896D-F5DEC40E3AE7}" type="slidenum">
              <a:rPr lang="en-US" smtClean="0"/>
              <a:pPr>
                <a:defRPr/>
              </a:pPr>
              <a:t>11</a:t>
            </a:fld>
            <a:endParaRPr lang="en-US"/>
          </a:p>
        </p:txBody>
      </p:sp>
    </p:spTree>
    <p:extLst>
      <p:ext uri="{BB962C8B-B14F-4D97-AF65-F5344CB8AC3E}">
        <p14:creationId xmlns:p14="http://schemas.microsoft.com/office/powerpoint/2010/main" val="169163470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41CD1DB-BD97-4933-B472-19EBF0A481AC}"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89</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5662351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41CD1DB-BD97-4933-B472-19EBF0A481AC}"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90</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5676714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41CD1DB-BD97-4933-B472-19EBF0A481AC}"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91</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6499725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41CD1DB-BD97-4933-B472-19EBF0A481AC}"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92</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974222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difference between </a:t>
            </a:r>
            <a:r>
              <a:rPr lang="en-US" dirty="0" err="1"/>
              <a:t>y</a:t>
            </a:r>
            <a:r>
              <a:rPr lang="en-US" baseline="-25000" dirty="0" err="1"/>
              <a:t>pre</a:t>
            </a:r>
            <a:r>
              <a:rPr lang="en-US" dirty="0"/>
              <a:t> and </a:t>
            </a:r>
            <a:r>
              <a:rPr lang="en-US" dirty="0" err="1"/>
              <a:t>y</a:t>
            </a:r>
            <a:r>
              <a:rPr lang="en-US" baseline="-25000" dirty="0" err="1"/>
              <a:t>post</a:t>
            </a:r>
            <a:r>
              <a:rPr lang="en-US" dirty="0"/>
              <a:t> overestimates the ATET.</a:t>
            </a:r>
          </a:p>
          <a:p>
            <a:endParaRPr lang="en-US" dirty="0"/>
          </a:p>
        </p:txBody>
      </p:sp>
      <p:sp>
        <p:nvSpPr>
          <p:cNvPr id="4" name="Slide Number Placeholder 3"/>
          <p:cNvSpPr>
            <a:spLocks noGrp="1"/>
          </p:cNvSpPr>
          <p:nvPr>
            <p:ph type="sldNum" sz="quarter" idx="10"/>
          </p:nvPr>
        </p:nvSpPr>
        <p:spPr/>
        <p:txBody>
          <a:bodyPr/>
          <a:lstStyle/>
          <a:p>
            <a:pPr>
              <a:defRPr/>
            </a:pPr>
            <a:fld id="{AA5F135A-6FA4-4BCA-896D-F5DEC40E3AE7}" type="slidenum">
              <a:rPr lang="en-US" smtClean="0"/>
              <a:pPr>
                <a:defRPr/>
              </a:pPr>
              <a:t>12</a:t>
            </a:fld>
            <a:endParaRPr lang="en-US"/>
          </a:p>
        </p:txBody>
      </p:sp>
    </p:spTree>
    <p:extLst>
      <p:ext uri="{BB962C8B-B14F-4D97-AF65-F5344CB8AC3E}">
        <p14:creationId xmlns:p14="http://schemas.microsoft.com/office/powerpoint/2010/main" val="2830882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0F437EB-B8E5-40B6-B722-6FD63C3F1432}" type="slidenum">
              <a:rPr lang="en-US"/>
              <a:pPr>
                <a:defRPr/>
              </a:pPr>
              <a:t>‹#›</a:t>
            </a:fld>
            <a:endParaRPr lang="en-US"/>
          </a:p>
        </p:txBody>
      </p:sp>
    </p:spTree>
    <p:extLst>
      <p:ext uri="{BB962C8B-B14F-4D97-AF65-F5344CB8AC3E}">
        <p14:creationId xmlns:p14="http://schemas.microsoft.com/office/powerpoint/2010/main" val="1149958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CC94E2A-D21C-4DFA-AABE-CF36713B71D6}" type="slidenum">
              <a:rPr lang="en-US"/>
              <a:pPr>
                <a:defRPr/>
              </a:pPr>
              <a:t>‹#›</a:t>
            </a:fld>
            <a:endParaRPr lang="en-US"/>
          </a:p>
        </p:txBody>
      </p:sp>
    </p:spTree>
    <p:extLst>
      <p:ext uri="{BB962C8B-B14F-4D97-AF65-F5344CB8AC3E}">
        <p14:creationId xmlns:p14="http://schemas.microsoft.com/office/powerpoint/2010/main" val="1244479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5F4ED67-EBDC-4EE0-98E5-61697CFF968E}" type="slidenum">
              <a:rPr lang="en-US"/>
              <a:pPr>
                <a:defRPr/>
              </a:pPr>
              <a:t>‹#›</a:t>
            </a:fld>
            <a:endParaRPr lang="en-US"/>
          </a:p>
        </p:txBody>
      </p:sp>
    </p:spTree>
    <p:extLst>
      <p:ext uri="{BB962C8B-B14F-4D97-AF65-F5344CB8AC3E}">
        <p14:creationId xmlns:p14="http://schemas.microsoft.com/office/powerpoint/2010/main" val="34352178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SmartArt Placeholder 2"/>
          <p:cNvSpPr>
            <a:spLocks noGrp="1"/>
          </p:cNvSpPr>
          <p:nvPr>
            <p:ph type="dgm"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E042EC7-FDF5-4514-BCAB-E39700A24340}" type="slidenum">
              <a:rPr lang="en-US"/>
              <a:pPr>
                <a:defRPr/>
              </a:pPr>
              <a:t>‹#›</a:t>
            </a:fld>
            <a:endParaRPr lang="en-US"/>
          </a:p>
        </p:txBody>
      </p:sp>
    </p:spTree>
    <p:extLst>
      <p:ext uri="{BB962C8B-B14F-4D97-AF65-F5344CB8AC3E}">
        <p14:creationId xmlns:p14="http://schemas.microsoft.com/office/powerpoint/2010/main" val="37413445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7745311-9DC9-421E-9068-D38638C97785}" type="slidenum">
              <a:rPr lang="en-US"/>
              <a:pPr>
                <a:defRPr/>
              </a:pPr>
              <a:t>‹#›</a:t>
            </a:fld>
            <a:endParaRPr lang="en-US"/>
          </a:p>
        </p:txBody>
      </p:sp>
    </p:spTree>
    <p:extLst>
      <p:ext uri="{BB962C8B-B14F-4D97-AF65-F5344CB8AC3E}">
        <p14:creationId xmlns:p14="http://schemas.microsoft.com/office/powerpoint/2010/main" val="13161753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A45E507-1CFD-4F5C-8255-E7E9AC094E74}" type="slidenum">
              <a:rPr lang="en-US"/>
              <a:pPr>
                <a:defRPr/>
              </a:pPr>
              <a:t>‹#›</a:t>
            </a:fld>
            <a:endParaRPr lang="en-US"/>
          </a:p>
        </p:txBody>
      </p:sp>
    </p:spTree>
    <p:extLst>
      <p:ext uri="{BB962C8B-B14F-4D97-AF65-F5344CB8AC3E}">
        <p14:creationId xmlns:p14="http://schemas.microsoft.com/office/powerpoint/2010/main" val="29649189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800F88DE-371C-431E-81E1-D2DF6A3A2AB3}" type="slidenum">
              <a:rPr lang="en-US"/>
              <a:pPr>
                <a:defRPr/>
              </a:pPr>
              <a:t>‹#›</a:t>
            </a:fld>
            <a:endParaRPr lang="en-US"/>
          </a:p>
        </p:txBody>
      </p:sp>
    </p:spTree>
    <p:extLst>
      <p:ext uri="{BB962C8B-B14F-4D97-AF65-F5344CB8AC3E}">
        <p14:creationId xmlns:p14="http://schemas.microsoft.com/office/powerpoint/2010/main" val="10196151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3D59207-F20E-475B-BB9F-802C285ABDE1}" type="datetimeFigureOut">
              <a:rPr lang="en-US" smtClean="0"/>
              <a:t>11/24/2023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462E80-6E97-45ED-9957-616F64E723C7}"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15696"/>
          </a:xfrm>
          <a:prstGeom prst="rect">
            <a:avLst/>
          </a:prstGeom>
        </p:spPr>
      </p:pic>
    </p:spTree>
    <p:extLst>
      <p:ext uri="{BB962C8B-B14F-4D97-AF65-F5344CB8AC3E}">
        <p14:creationId xmlns:p14="http://schemas.microsoft.com/office/powerpoint/2010/main" val="5214391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D59207-F20E-475B-BB9F-802C285ABDE1}" type="datetimeFigureOut">
              <a:rPr lang="en-US" smtClean="0"/>
              <a:t>11/24/2023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5462E80-6E97-45ED-9957-616F64E723C7}" type="slidenum">
              <a:rPr lang="en-US" smtClean="0"/>
              <a:t>‹#›</a:t>
            </a:fld>
            <a:endParaRPr lang="en-US"/>
          </a:p>
        </p:txBody>
      </p:sp>
    </p:spTree>
    <p:extLst>
      <p:ext uri="{BB962C8B-B14F-4D97-AF65-F5344CB8AC3E}">
        <p14:creationId xmlns:p14="http://schemas.microsoft.com/office/powerpoint/2010/main" val="36474600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D59207-F20E-475B-BB9F-802C285ABDE1}" type="datetimeFigureOut">
              <a:rPr lang="en-US" smtClean="0"/>
              <a:t>11/24/2023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462E80-6E97-45ED-9957-616F64E723C7}" type="slidenum">
              <a:rPr lang="en-US" smtClean="0"/>
              <a:t>‹#›</a:t>
            </a:fld>
            <a:endParaRPr lang="en-US"/>
          </a:p>
        </p:txBody>
      </p:sp>
    </p:spTree>
    <p:extLst>
      <p:ext uri="{BB962C8B-B14F-4D97-AF65-F5344CB8AC3E}">
        <p14:creationId xmlns:p14="http://schemas.microsoft.com/office/powerpoint/2010/main" val="22570800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3D59207-F20E-475B-BB9F-802C285ABDE1}" type="datetimeFigureOut">
              <a:rPr lang="en-US" smtClean="0"/>
              <a:t>11/24/2023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462E80-6E97-45ED-9957-616F64E723C7}" type="slidenum">
              <a:rPr lang="en-US" smtClean="0"/>
              <a:t>‹#›</a:t>
            </a:fld>
            <a:endParaRPr lang="en-US"/>
          </a:p>
        </p:txBody>
      </p:sp>
    </p:spTree>
    <p:extLst>
      <p:ext uri="{BB962C8B-B14F-4D97-AF65-F5344CB8AC3E}">
        <p14:creationId xmlns:p14="http://schemas.microsoft.com/office/powerpoint/2010/main" val="3764693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7175BB8-98FF-4C98-B7E0-98CC77955957}" type="slidenum">
              <a:rPr lang="en-US"/>
              <a:pPr>
                <a:defRPr/>
              </a:pPr>
              <a:t>‹#›</a:t>
            </a:fld>
            <a:endParaRPr lang="en-US"/>
          </a:p>
        </p:txBody>
      </p:sp>
    </p:spTree>
    <p:extLst>
      <p:ext uri="{BB962C8B-B14F-4D97-AF65-F5344CB8AC3E}">
        <p14:creationId xmlns:p14="http://schemas.microsoft.com/office/powerpoint/2010/main" val="37952478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3D59207-F20E-475B-BB9F-802C285ABDE1}" type="datetimeFigureOut">
              <a:rPr lang="en-US" smtClean="0"/>
              <a:t>11/24/2023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462E80-6E97-45ED-9957-616F64E723C7}" type="slidenum">
              <a:rPr lang="en-US" smtClean="0"/>
              <a:t>‹#›</a:t>
            </a:fld>
            <a:endParaRPr lang="en-US"/>
          </a:p>
        </p:txBody>
      </p:sp>
    </p:spTree>
    <p:extLst>
      <p:ext uri="{BB962C8B-B14F-4D97-AF65-F5344CB8AC3E}">
        <p14:creationId xmlns:p14="http://schemas.microsoft.com/office/powerpoint/2010/main" val="14652156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3D59207-F20E-475B-BB9F-802C285ABDE1}" type="datetimeFigureOut">
              <a:rPr lang="en-US" smtClean="0"/>
              <a:t>11/24/2023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462E80-6E97-45ED-9957-616F64E723C7}" type="slidenum">
              <a:rPr lang="en-US" smtClean="0"/>
              <a:t>‹#›</a:t>
            </a:fld>
            <a:endParaRPr lang="en-US"/>
          </a:p>
        </p:txBody>
      </p:sp>
    </p:spTree>
    <p:extLst>
      <p:ext uri="{BB962C8B-B14F-4D97-AF65-F5344CB8AC3E}">
        <p14:creationId xmlns:p14="http://schemas.microsoft.com/office/powerpoint/2010/main" val="12906021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D59207-F20E-475B-BB9F-802C285ABDE1}" type="datetimeFigureOut">
              <a:rPr lang="en-US" smtClean="0"/>
              <a:t>11/24/2023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462E80-6E97-45ED-9957-616F64E723C7}" type="slidenum">
              <a:rPr lang="en-US" smtClean="0"/>
              <a:t>‹#›</a:t>
            </a:fld>
            <a:endParaRPr lang="en-US"/>
          </a:p>
        </p:txBody>
      </p:sp>
    </p:spTree>
    <p:extLst>
      <p:ext uri="{BB962C8B-B14F-4D97-AF65-F5344CB8AC3E}">
        <p14:creationId xmlns:p14="http://schemas.microsoft.com/office/powerpoint/2010/main" val="28791240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D59207-F20E-475B-BB9F-802C285ABDE1}" type="datetimeFigureOut">
              <a:rPr lang="en-US" smtClean="0"/>
              <a:t>11/24/2023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462E80-6E97-45ED-9957-616F64E723C7}" type="slidenum">
              <a:rPr lang="en-US" smtClean="0"/>
              <a:t>‹#›</a:t>
            </a:fld>
            <a:endParaRPr lang="en-US"/>
          </a:p>
        </p:txBody>
      </p:sp>
    </p:spTree>
    <p:extLst>
      <p:ext uri="{BB962C8B-B14F-4D97-AF65-F5344CB8AC3E}">
        <p14:creationId xmlns:p14="http://schemas.microsoft.com/office/powerpoint/2010/main" val="40719222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D59207-F20E-475B-BB9F-802C285ABDE1}" type="datetimeFigureOut">
              <a:rPr lang="en-US" smtClean="0"/>
              <a:t>11/24/2023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462E80-6E97-45ED-9957-616F64E723C7}" type="slidenum">
              <a:rPr lang="en-US" smtClean="0"/>
              <a:t>‹#›</a:t>
            </a:fld>
            <a:endParaRPr lang="en-US"/>
          </a:p>
        </p:txBody>
      </p:sp>
    </p:spTree>
    <p:extLst>
      <p:ext uri="{BB962C8B-B14F-4D97-AF65-F5344CB8AC3E}">
        <p14:creationId xmlns:p14="http://schemas.microsoft.com/office/powerpoint/2010/main" val="30541440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D59207-F20E-475B-BB9F-802C285ABDE1}" type="datetimeFigureOut">
              <a:rPr lang="en-US" smtClean="0"/>
              <a:t>11/24/2023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462E80-6E97-45ED-9957-616F64E723C7}" type="slidenum">
              <a:rPr lang="en-US" smtClean="0"/>
              <a:t>‹#›</a:t>
            </a:fld>
            <a:endParaRPr lang="en-US"/>
          </a:p>
        </p:txBody>
      </p:sp>
    </p:spTree>
    <p:extLst>
      <p:ext uri="{BB962C8B-B14F-4D97-AF65-F5344CB8AC3E}">
        <p14:creationId xmlns:p14="http://schemas.microsoft.com/office/powerpoint/2010/main" val="31062054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D59207-F20E-475B-BB9F-802C285ABDE1}" type="datetimeFigureOut">
              <a:rPr lang="en-US" smtClean="0"/>
              <a:t>11/24/2023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462E80-6E97-45ED-9957-616F64E723C7}" type="slidenum">
              <a:rPr lang="en-US" smtClean="0"/>
              <a:t>‹#›</a:t>
            </a:fld>
            <a:endParaRPr lang="en-US"/>
          </a:p>
        </p:txBody>
      </p:sp>
    </p:spTree>
    <p:extLst>
      <p:ext uri="{BB962C8B-B14F-4D97-AF65-F5344CB8AC3E}">
        <p14:creationId xmlns:p14="http://schemas.microsoft.com/office/powerpoint/2010/main" val="16610558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E71780F-9729-4483-BC56-92F7774251F2}" type="datetimeFigureOut">
              <a:rPr lang="en-US" smtClean="0"/>
              <a:t>11/24/2023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BAFA55-E14A-4820-AA7A-F82AC89DA34F}" type="slidenum">
              <a:rPr lang="en-US" smtClean="0"/>
              <a:t>‹#›</a:t>
            </a:fld>
            <a:endParaRPr lang="en-US"/>
          </a:p>
        </p:txBody>
      </p:sp>
    </p:spTree>
    <p:extLst>
      <p:ext uri="{BB962C8B-B14F-4D97-AF65-F5344CB8AC3E}">
        <p14:creationId xmlns:p14="http://schemas.microsoft.com/office/powerpoint/2010/main" val="32408721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71780F-9729-4483-BC56-92F7774251F2}" type="datetimeFigureOut">
              <a:rPr lang="en-US" smtClean="0"/>
              <a:t>11/24/2023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BAFA55-E14A-4820-AA7A-F82AC89DA34F}" type="slidenum">
              <a:rPr lang="en-US" smtClean="0"/>
              <a:t>‹#›</a:t>
            </a:fld>
            <a:endParaRPr lang="en-US"/>
          </a:p>
        </p:txBody>
      </p:sp>
    </p:spTree>
    <p:extLst>
      <p:ext uri="{BB962C8B-B14F-4D97-AF65-F5344CB8AC3E}">
        <p14:creationId xmlns:p14="http://schemas.microsoft.com/office/powerpoint/2010/main" val="11508980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71780F-9729-4483-BC56-92F7774251F2}" type="datetimeFigureOut">
              <a:rPr lang="en-US" smtClean="0"/>
              <a:t>11/24/2023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BAFA55-E14A-4820-AA7A-F82AC89DA34F}" type="slidenum">
              <a:rPr lang="en-US" smtClean="0"/>
              <a:t>‹#›</a:t>
            </a:fld>
            <a:endParaRPr lang="en-US"/>
          </a:p>
        </p:txBody>
      </p:sp>
    </p:spTree>
    <p:extLst>
      <p:ext uri="{BB962C8B-B14F-4D97-AF65-F5344CB8AC3E}">
        <p14:creationId xmlns:p14="http://schemas.microsoft.com/office/powerpoint/2010/main" val="3638315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5E9404B-2E0A-4B21-B37D-74BBC5929B02}" type="slidenum">
              <a:rPr lang="en-US"/>
              <a:pPr>
                <a:defRPr/>
              </a:pPr>
              <a:t>‹#›</a:t>
            </a:fld>
            <a:endParaRPr lang="en-US"/>
          </a:p>
        </p:txBody>
      </p:sp>
    </p:spTree>
    <p:extLst>
      <p:ext uri="{BB962C8B-B14F-4D97-AF65-F5344CB8AC3E}">
        <p14:creationId xmlns:p14="http://schemas.microsoft.com/office/powerpoint/2010/main" val="14667512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E71780F-9729-4483-BC56-92F7774251F2}" type="datetimeFigureOut">
              <a:rPr lang="en-US" smtClean="0"/>
              <a:t>11/24/2023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BAFA55-E14A-4820-AA7A-F82AC89DA34F}" type="slidenum">
              <a:rPr lang="en-US" smtClean="0"/>
              <a:t>‹#›</a:t>
            </a:fld>
            <a:endParaRPr lang="en-US"/>
          </a:p>
        </p:txBody>
      </p:sp>
    </p:spTree>
    <p:extLst>
      <p:ext uri="{BB962C8B-B14F-4D97-AF65-F5344CB8AC3E}">
        <p14:creationId xmlns:p14="http://schemas.microsoft.com/office/powerpoint/2010/main" val="6843693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E71780F-9729-4483-BC56-92F7774251F2}" type="datetimeFigureOut">
              <a:rPr lang="en-US" smtClean="0"/>
              <a:t>11/24/2023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BAFA55-E14A-4820-AA7A-F82AC89DA34F}" type="slidenum">
              <a:rPr lang="en-US" smtClean="0"/>
              <a:t>‹#›</a:t>
            </a:fld>
            <a:endParaRPr lang="en-US"/>
          </a:p>
        </p:txBody>
      </p:sp>
    </p:spTree>
    <p:extLst>
      <p:ext uri="{BB962C8B-B14F-4D97-AF65-F5344CB8AC3E}">
        <p14:creationId xmlns:p14="http://schemas.microsoft.com/office/powerpoint/2010/main" val="22773639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E71780F-9729-4483-BC56-92F7774251F2}" type="datetimeFigureOut">
              <a:rPr lang="en-US" smtClean="0"/>
              <a:t>11/24/2023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BAFA55-E14A-4820-AA7A-F82AC89DA34F}" type="slidenum">
              <a:rPr lang="en-US" smtClean="0"/>
              <a:t>‹#›</a:t>
            </a:fld>
            <a:endParaRPr lang="en-US"/>
          </a:p>
        </p:txBody>
      </p:sp>
    </p:spTree>
    <p:extLst>
      <p:ext uri="{BB962C8B-B14F-4D97-AF65-F5344CB8AC3E}">
        <p14:creationId xmlns:p14="http://schemas.microsoft.com/office/powerpoint/2010/main" val="34261812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71780F-9729-4483-BC56-92F7774251F2}" type="datetimeFigureOut">
              <a:rPr lang="en-US" smtClean="0"/>
              <a:t>11/24/2023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BAFA55-E14A-4820-AA7A-F82AC89DA34F}" type="slidenum">
              <a:rPr lang="en-US" smtClean="0"/>
              <a:t>‹#›</a:t>
            </a:fld>
            <a:endParaRPr lang="en-US"/>
          </a:p>
        </p:txBody>
      </p:sp>
    </p:spTree>
    <p:extLst>
      <p:ext uri="{BB962C8B-B14F-4D97-AF65-F5344CB8AC3E}">
        <p14:creationId xmlns:p14="http://schemas.microsoft.com/office/powerpoint/2010/main" val="25697404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71780F-9729-4483-BC56-92F7774251F2}" type="datetimeFigureOut">
              <a:rPr lang="en-US" smtClean="0"/>
              <a:t>11/24/2023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BAFA55-E14A-4820-AA7A-F82AC89DA34F}" type="slidenum">
              <a:rPr lang="en-US" smtClean="0"/>
              <a:t>‹#›</a:t>
            </a:fld>
            <a:endParaRPr lang="en-US"/>
          </a:p>
        </p:txBody>
      </p:sp>
    </p:spTree>
    <p:extLst>
      <p:ext uri="{BB962C8B-B14F-4D97-AF65-F5344CB8AC3E}">
        <p14:creationId xmlns:p14="http://schemas.microsoft.com/office/powerpoint/2010/main" val="18390415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71780F-9729-4483-BC56-92F7774251F2}" type="datetimeFigureOut">
              <a:rPr lang="en-US" smtClean="0"/>
              <a:t>11/24/2023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BAFA55-E14A-4820-AA7A-F82AC89DA34F}" type="slidenum">
              <a:rPr lang="en-US" smtClean="0"/>
              <a:t>‹#›</a:t>
            </a:fld>
            <a:endParaRPr lang="en-US"/>
          </a:p>
        </p:txBody>
      </p:sp>
    </p:spTree>
    <p:extLst>
      <p:ext uri="{BB962C8B-B14F-4D97-AF65-F5344CB8AC3E}">
        <p14:creationId xmlns:p14="http://schemas.microsoft.com/office/powerpoint/2010/main" val="9165690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71780F-9729-4483-BC56-92F7774251F2}" type="datetimeFigureOut">
              <a:rPr lang="en-US" smtClean="0"/>
              <a:t>11/24/2023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BAFA55-E14A-4820-AA7A-F82AC89DA34F}" type="slidenum">
              <a:rPr lang="en-US" smtClean="0"/>
              <a:t>‹#›</a:t>
            </a:fld>
            <a:endParaRPr lang="en-US"/>
          </a:p>
        </p:txBody>
      </p:sp>
    </p:spTree>
    <p:extLst>
      <p:ext uri="{BB962C8B-B14F-4D97-AF65-F5344CB8AC3E}">
        <p14:creationId xmlns:p14="http://schemas.microsoft.com/office/powerpoint/2010/main" val="13296698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71780F-9729-4483-BC56-92F7774251F2}" type="datetimeFigureOut">
              <a:rPr lang="en-US" smtClean="0"/>
              <a:t>11/24/2023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BAFA55-E14A-4820-AA7A-F82AC89DA34F}" type="slidenum">
              <a:rPr lang="en-US" smtClean="0"/>
              <a:t>‹#›</a:t>
            </a:fld>
            <a:endParaRPr lang="en-US"/>
          </a:p>
        </p:txBody>
      </p:sp>
    </p:spTree>
    <p:extLst>
      <p:ext uri="{BB962C8B-B14F-4D97-AF65-F5344CB8AC3E}">
        <p14:creationId xmlns:p14="http://schemas.microsoft.com/office/powerpoint/2010/main" val="16467920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66C94AC-59C4-4180-89C8-378C03216D4A}"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502115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620914E-D9E0-4A0B-A710-F41470DCEB1C}"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63563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5BCFD37-C36F-4976-B20E-33B1C311AA9E}" type="slidenum">
              <a:rPr lang="en-US"/>
              <a:pPr>
                <a:defRPr/>
              </a:pPr>
              <a:t>‹#›</a:t>
            </a:fld>
            <a:endParaRPr lang="en-US"/>
          </a:p>
        </p:txBody>
      </p:sp>
    </p:spTree>
    <p:extLst>
      <p:ext uri="{BB962C8B-B14F-4D97-AF65-F5344CB8AC3E}">
        <p14:creationId xmlns:p14="http://schemas.microsoft.com/office/powerpoint/2010/main" val="23700620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3D59207-F20E-475B-BB9F-802C285ABDE1}" type="datetimeFigureOut">
              <a:rPr lang="en-US" smtClean="0"/>
              <a:t>11/24/2023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462E80-6E97-45ED-9957-616F64E723C7}"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15696"/>
          </a:xfrm>
          <a:prstGeom prst="rect">
            <a:avLst/>
          </a:prstGeom>
        </p:spPr>
      </p:pic>
    </p:spTree>
    <p:extLst>
      <p:ext uri="{BB962C8B-B14F-4D97-AF65-F5344CB8AC3E}">
        <p14:creationId xmlns:p14="http://schemas.microsoft.com/office/powerpoint/2010/main" val="9399692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D59207-F20E-475B-BB9F-802C285ABDE1}" type="datetimeFigureOut">
              <a:rPr lang="en-US" smtClean="0"/>
              <a:t>11/24/2023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5462E80-6E97-45ED-9957-616F64E723C7}" type="slidenum">
              <a:rPr lang="en-US" smtClean="0"/>
              <a:t>‹#›</a:t>
            </a:fld>
            <a:endParaRPr lang="en-US"/>
          </a:p>
        </p:txBody>
      </p:sp>
    </p:spTree>
    <p:extLst>
      <p:ext uri="{BB962C8B-B14F-4D97-AF65-F5344CB8AC3E}">
        <p14:creationId xmlns:p14="http://schemas.microsoft.com/office/powerpoint/2010/main" val="22148270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D59207-F20E-475B-BB9F-802C285ABDE1}" type="datetimeFigureOut">
              <a:rPr lang="en-US" smtClean="0"/>
              <a:t>11/24/2023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462E80-6E97-45ED-9957-616F64E723C7}" type="slidenum">
              <a:rPr lang="en-US" smtClean="0"/>
              <a:t>‹#›</a:t>
            </a:fld>
            <a:endParaRPr lang="en-US"/>
          </a:p>
        </p:txBody>
      </p:sp>
    </p:spTree>
    <p:extLst>
      <p:ext uri="{BB962C8B-B14F-4D97-AF65-F5344CB8AC3E}">
        <p14:creationId xmlns:p14="http://schemas.microsoft.com/office/powerpoint/2010/main" val="40153904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3D59207-F20E-475B-BB9F-802C285ABDE1}" type="datetimeFigureOut">
              <a:rPr lang="en-US" smtClean="0"/>
              <a:t>11/24/2023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462E80-6E97-45ED-9957-616F64E723C7}" type="slidenum">
              <a:rPr lang="en-US" smtClean="0"/>
              <a:t>‹#›</a:t>
            </a:fld>
            <a:endParaRPr lang="en-US"/>
          </a:p>
        </p:txBody>
      </p:sp>
    </p:spTree>
    <p:extLst>
      <p:ext uri="{BB962C8B-B14F-4D97-AF65-F5344CB8AC3E}">
        <p14:creationId xmlns:p14="http://schemas.microsoft.com/office/powerpoint/2010/main" val="702608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3D59207-F20E-475B-BB9F-802C285ABDE1}" type="datetimeFigureOut">
              <a:rPr lang="en-US" smtClean="0"/>
              <a:t>11/24/2023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462E80-6E97-45ED-9957-616F64E723C7}" type="slidenum">
              <a:rPr lang="en-US" smtClean="0"/>
              <a:t>‹#›</a:t>
            </a:fld>
            <a:endParaRPr lang="en-US"/>
          </a:p>
        </p:txBody>
      </p:sp>
    </p:spTree>
    <p:extLst>
      <p:ext uri="{BB962C8B-B14F-4D97-AF65-F5344CB8AC3E}">
        <p14:creationId xmlns:p14="http://schemas.microsoft.com/office/powerpoint/2010/main" val="25462599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3D59207-F20E-475B-BB9F-802C285ABDE1}" type="datetimeFigureOut">
              <a:rPr lang="en-US" smtClean="0"/>
              <a:t>11/24/2023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462E80-6E97-45ED-9957-616F64E723C7}" type="slidenum">
              <a:rPr lang="en-US" smtClean="0"/>
              <a:t>‹#›</a:t>
            </a:fld>
            <a:endParaRPr lang="en-US"/>
          </a:p>
        </p:txBody>
      </p:sp>
    </p:spTree>
    <p:extLst>
      <p:ext uri="{BB962C8B-B14F-4D97-AF65-F5344CB8AC3E}">
        <p14:creationId xmlns:p14="http://schemas.microsoft.com/office/powerpoint/2010/main" val="28915941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D59207-F20E-475B-BB9F-802C285ABDE1}" type="datetimeFigureOut">
              <a:rPr lang="en-US" smtClean="0"/>
              <a:t>11/24/2023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462E80-6E97-45ED-9957-616F64E723C7}" type="slidenum">
              <a:rPr lang="en-US" smtClean="0"/>
              <a:t>‹#›</a:t>
            </a:fld>
            <a:endParaRPr lang="en-US"/>
          </a:p>
        </p:txBody>
      </p:sp>
    </p:spTree>
    <p:extLst>
      <p:ext uri="{BB962C8B-B14F-4D97-AF65-F5344CB8AC3E}">
        <p14:creationId xmlns:p14="http://schemas.microsoft.com/office/powerpoint/2010/main" val="94577802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D59207-F20E-475B-BB9F-802C285ABDE1}" type="datetimeFigureOut">
              <a:rPr lang="en-US" smtClean="0"/>
              <a:t>11/24/2023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462E80-6E97-45ED-9957-616F64E723C7}" type="slidenum">
              <a:rPr lang="en-US" smtClean="0"/>
              <a:t>‹#›</a:t>
            </a:fld>
            <a:endParaRPr lang="en-US"/>
          </a:p>
        </p:txBody>
      </p:sp>
    </p:spTree>
    <p:extLst>
      <p:ext uri="{BB962C8B-B14F-4D97-AF65-F5344CB8AC3E}">
        <p14:creationId xmlns:p14="http://schemas.microsoft.com/office/powerpoint/2010/main" val="12390133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D59207-F20E-475B-BB9F-802C285ABDE1}" type="datetimeFigureOut">
              <a:rPr lang="en-US" smtClean="0"/>
              <a:t>11/24/2023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462E80-6E97-45ED-9957-616F64E723C7}" type="slidenum">
              <a:rPr lang="en-US" smtClean="0"/>
              <a:t>‹#›</a:t>
            </a:fld>
            <a:endParaRPr lang="en-US"/>
          </a:p>
        </p:txBody>
      </p:sp>
    </p:spTree>
    <p:extLst>
      <p:ext uri="{BB962C8B-B14F-4D97-AF65-F5344CB8AC3E}">
        <p14:creationId xmlns:p14="http://schemas.microsoft.com/office/powerpoint/2010/main" val="191199989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D59207-F20E-475B-BB9F-802C285ABDE1}" type="datetimeFigureOut">
              <a:rPr lang="en-US" smtClean="0"/>
              <a:t>11/24/2023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462E80-6E97-45ED-9957-616F64E723C7}" type="slidenum">
              <a:rPr lang="en-US" smtClean="0"/>
              <a:t>‹#›</a:t>
            </a:fld>
            <a:endParaRPr lang="en-US"/>
          </a:p>
        </p:txBody>
      </p:sp>
    </p:spTree>
    <p:extLst>
      <p:ext uri="{BB962C8B-B14F-4D97-AF65-F5344CB8AC3E}">
        <p14:creationId xmlns:p14="http://schemas.microsoft.com/office/powerpoint/2010/main" val="4139236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31A44C7-C017-4C6F-A0C1-9B13C9D88CC4}" type="slidenum">
              <a:rPr lang="en-US"/>
              <a:pPr>
                <a:defRPr/>
              </a:pPr>
              <a:t>‹#›</a:t>
            </a:fld>
            <a:endParaRPr lang="en-US"/>
          </a:p>
        </p:txBody>
      </p:sp>
    </p:spTree>
    <p:extLst>
      <p:ext uri="{BB962C8B-B14F-4D97-AF65-F5344CB8AC3E}">
        <p14:creationId xmlns:p14="http://schemas.microsoft.com/office/powerpoint/2010/main" val="401020540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D59207-F20E-475B-BB9F-802C285ABDE1}" type="datetimeFigureOut">
              <a:rPr lang="en-US" smtClean="0"/>
              <a:t>11/24/2023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462E80-6E97-45ED-9957-616F64E723C7}" type="slidenum">
              <a:rPr lang="en-US" smtClean="0"/>
              <a:t>‹#›</a:t>
            </a:fld>
            <a:endParaRPr lang="en-US"/>
          </a:p>
        </p:txBody>
      </p:sp>
    </p:spTree>
    <p:extLst>
      <p:ext uri="{BB962C8B-B14F-4D97-AF65-F5344CB8AC3E}">
        <p14:creationId xmlns:p14="http://schemas.microsoft.com/office/powerpoint/2010/main" val="162103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BC023BB-5B10-4109-A5F1-3E16DBA3613D}" type="slidenum">
              <a:rPr lang="en-US"/>
              <a:pPr>
                <a:defRPr/>
              </a:pPr>
              <a:t>‹#›</a:t>
            </a:fld>
            <a:endParaRPr lang="en-US"/>
          </a:p>
        </p:txBody>
      </p:sp>
    </p:spTree>
    <p:extLst>
      <p:ext uri="{BB962C8B-B14F-4D97-AF65-F5344CB8AC3E}">
        <p14:creationId xmlns:p14="http://schemas.microsoft.com/office/powerpoint/2010/main" val="936075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EE467B0-BD15-4908-9F6D-8A9D724CAEAE}" type="slidenum">
              <a:rPr lang="en-US"/>
              <a:pPr>
                <a:defRPr/>
              </a:pPr>
              <a:t>‹#›</a:t>
            </a:fld>
            <a:endParaRPr lang="en-US"/>
          </a:p>
        </p:txBody>
      </p:sp>
    </p:spTree>
    <p:extLst>
      <p:ext uri="{BB962C8B-B14F-4D97-AF65-F5344CB8AC3E}">
        <p14:creationId xmlns:p14="http://schemas.microsoft.com/office/powerpoint/2010/main" val="1577690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B9FF1BC-D363-41E7-8BCA-2E9495371293}" type="slidenum">
              <a:rPr lang="en-US"/>
              <a:pPr>
                <a:defRPr/>
              </a:pPr>
              <a:t>‹#›</a:t>
            </a:fld>
            <a:endParaRPr lang="en-US"/>
          </a:p>
        </p:txBody>
      </p:sp>
    </p:spTree>
    <p:extLst>
      <p:ext uri="{BB962C8B-B14F-4D97-AF65-F5344CB8AC3E}">
        <p14:creationId xmlns:p14="http://schemas.microsoft.com/office/powerpoint/2010/main" val="2665266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A2A5BFF-74BF-4784-B625-198520DB6925}" type="slidenum">
              <a:rPr lang="en-US"/>
              <a:pPr>
                <a:defRPr/>
              </a:pPr>
              <a:t>‹#›</a:t>
            </a:fld>
            <a:endParaRPr lang="en-US"/>
          </a:p>
        </p:txBody>
      </p:sp>
    </p:spTree>
    <p:extLst>
      <p:ext uri="{BB962C8B-B14F-4D97-AF65-F5344CB8AC3E}">
        <p14:creationId xmlns:p14="http://schemas.microsoft.com/office/powerpoint/2010/main" val="3128568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1.jp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image" Target="../media/image1.jpg"/><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4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952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3952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3952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BDF14CB2-7016-455D-966B-D994040363B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74" r:id="rId1"/>
    <p:sldLayoutId id="2147483975" r:id="rId2"/>
    <p:sldLayoutId id="2147483976" r:id="rId3"/>
    <p:sldLayoutId id="2147483977" r:id="rId4"/>
    <p:sldLayoutId id="2147483978" r:id="rId5"/>
    <p:sldLayoutId id="2147483979" r:id="rId6"/>
    <p:sldLayoutId id="2147483980" r:id="rId7"/>
    <p:sldLayoutId id="2147483981" r:id="rId8"/>
    <p:sldLayoutId id="2147483982" r:id="rId9"/>
    <p:sldLayoutId id="2147483983" r:id="rId10"/>
    <p:sldLayoutId id="2147483984" r:id="rId11"/>
    <p:sldLayoutId id="2147483985" r:id="rId12"/>
    <p:sldLayoutId id="2147483986" r:id="rId13"/>
    <p:sldLayoutId id="2147483987" r:id="rId14"/>
    <p:sldLayoutId id="2147483988"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620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2057400"/>
            <a:ext cx="8229600" cy="4068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D59207-F20E-475B-BB9F-802C285ABDE1}" type="datetimeFigureOut">
              <a:rPr lang="en-US" smtClean="0"/>
              <a:t>11/24/2023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462E80-6E97-45ED-9957-616F64E723C7}" type="slidenum">
              <a:rPr lang="en-US" smtClean="0"/>
              <a:t>‹#›</a:t>
            </a:fld>
            <a:endParaRPr lang="en-US"/>
          </a:p>
        </p:txBody>
      </p:sp>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615696"/>
          </a:xfrm>
          <a:prstGeom prst="rect">
            <a:avLst/>
          </a:prstGeom>
        </p:spPr>
      </p:pic>
    </p:spTree>
    <p:extLst>
      <p:ext uri="{BB962C8B-B14F-4D97-AF65-F5344CB8AC3E}">
        <p14:creationId xmlns:p14="http://schemas.microsoft.com/office/powerpoint/2010/main" val="3398640165"/>
      </p:ext>
    </p:extLst>
  </p:cSld>
  <p:clrMap bg1="lt1" tx1="dk1" bg2="lt2" tx2="dk2" accent1="accent1" accent2="accent2" accent3="accent3" accent4="accent4" accent5="accent5" accent6="accent6" hlink="hlink" folHlink="folHlink"/>
  <p:sldLayoutIdLst>
    <p:sldLayoutId id="2147483990" r:id="rId1"/>
    <p:sldLayoutId id="2147483991" r:id="rId2"/>
    <p:sldLayoutId id="2147483992" r:id="rId3"/>
    <p:sldLayoutId id="2147483993" r:id="rId4"/>
    <p:sldLayoutId id="2147483994" r:id="rId5"/>
    <p:sldLayoutId id="2147483995" r:id="rId6"/>
    <p:sldLayoutId id="2147483996" r:id="rId7"/>
    <p:sldLayoutId id="2147483997" r:id="rId8"/>
    <p:sldLayoutId id="2147483998" r:id="rId9"/>
    <p:sldLayoutId id="2147483999" r:id="rId10"/>
    <p:sldLayoutId id="214748400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71780F-9729-4483-BC56-92F7774251F2}" type="datetimeFigureOut">
              <a:rPr lang="en-US" smtClean="0"/>
              <a:t>11/24/2023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BAFA55-E14A-4820-AA7A-F82AC89DA34F}" type="slidenum">
              <a:rPr lang="en-US" smtClean="0"/>
              <a:t>‹#›</a:t>
            </a:fld>
            <a:endParaRPr lang="en-US"/>
          </a:p>
        </p:txBody>
      </p:sp>
    </p:spTree>
    <p:extLst>
      <p:ext uri="{BB962C8B-B14F-4D97-AF65-F5344CB8AC3E}">
        <p14:creationId xmlns:p14="http://schemas.microsoft.com/office/powerpoint/2010/main" val="649033293"/>
      </p:ext>
    </p:extLst>
  </p:cSld>
  <p:clrMap bg1="lt1" tx1="dk1" bg2="lt2" tx2="dk2" accent1="accent1" accent2="accent2" accent3="accent3" accent4="accent4" accent5="accent5" accent6="accent6" hlink="hlink" folHlink="folHlink"/>
  <p:sldLayoutIdLst>
    <p:sldLayoutId id="2147484002" r:id="rId1"/>
    <p:sldLayoutId id="2147484003" r:id="rId2"/>
    <p:sldLayoutId id="2147484004" r:id="rId3"/>
    <p:sldLayoutId id="2147484005" r:id="rId4"/>
    <p:sldLayoutId id="2147484006" r:id="rId5"/>
    <p:sldLayoutId id="2147484007" r:id="rId6"/>
    <p:sldLayoutId id="2147484008" r:id="rId7"/>
    <p:sldLayoutId id="2147484009" r:id="rId8"/>
    <p:sldLayoutId id="2147484010" r:id="rId9"/>
    <p:sldLayoutId id="2147484011" r:id="rId10"/>
    <p:sldLayoutId id="2147484012" r:id="rId11"/>
    <p:sldLayoutId id="2147484013" r:id="rId12"/>
    <p:sldLayoutId id="2147484014"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620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2057400"/>
            <a:ext cx="8229600" cy="4068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D59207-F20E-475B-BB9F-802C285ABDE1}" type="datetimeFigureOut">
              <a:rPr lang="en-US" smtClean="0"/>
              <a:t>11/24/2023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462E80-6E97-45ED-9957-616F64E723C7}" type="slidenum">
              <a:rPr lang="en-US" smtClean="0"/>
              <a:t>‹#›</a:t>
            </a:fld>
            <a:endParaRPr lang="en-US"/>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15696"/>
          </a:xfrm>
          <a:prstGeom prst="rect">
            <a:avLst/>
          </a:prstGeom>
        </p:spPr>
      </p:pic>
    </p:spTree>
    <p:extLst>
      <p:ext uri="{BB962C8B-B14F-4D97-AF65-F5344CB8AC3E}">
        <p14:creationId xmlns:p14="http://schemas.microsoft.com/office/powerpoint/2010/main" val="1393426954"/>
      </p:ext>
    </p:extLst>
  </p:cSld>
  <p:clrMap bg1="lt1" tx1="dk1" bg2="lt2" tx2="dk2" accent1="accent1" accent2="accent2" accent3="accent3" accent4="accent4" accent5="accent5" accent6="accent6" hlink="hlink" folHlink="folHlink"/>
  <p:sldLayoutIdLst>
    <p:sldLayoutId id="2147484016" r:id="rId1"/>
    <p:sldLayoutId id="2147484017" r:id="rId2"/>
    <p:sldLayoutId id="2147484018" r:id="rId3"/>
    <p:sldLayoutId id="2147484019" r:id="rId4"/>
    <p:sldLayoutId id="2147484020" r:id="rId5"/>
    <p:sldLayoutId id="2147484021" r:id="rId6"/>
    <p:sldLayoutId id="2147484022" r:id="rId7"/>
    <p:sldLayoutId id="2147484023" r:id="rId8"/>
    <p:sldLayoutId id="2147484024" r:id="rId9"/>
    <p:sldLayoutId id="2147484025" r:id="rId10"/>
    <p:sldLayoutId id="214748402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2.xml.rels><?xml version="1.0" encoding="UTF-8" standalone="yes"?>
<Relationships xmlns="http://schemas.openxmlformats.org/package/2006/relationships"><Relationship Id="rId2" Type="http://schemas.openxmlformats.org/officeDocument/2006/relationships/hyperlink" Target="https://tinyurl.com/StataDID" TargetMode="Externa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5.emf"/></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6.emf"/></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7.emf"/></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8.emf"/></Relationships>
</file>

<file path=ppt/slides/_rels/slide3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9.emf"/></Relationships>
</file>

<file path=ppt/slides/_rels/slide3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0.emf"/></Relationships>
</file>

<file path=ppt/slides/_rels/slide3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3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3.emf"/></Relationships>
</file>

<file path=ppt/slides/_rels/slide3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5.emf"/></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4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hyperlink" Target="https://www.stata.com/manuals/tedidintro.pdf"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7.emf"/></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8.emf"/></Relationships>
</file>

<file path=ppt/slides/_rels/slide4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39.emf"/></Relationships>
</file>

<file path=ppt/slides/_rels/slide4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40.emf"/></Relationships>
</file>

<file path=ppt/slides/_rels/slide4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5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42.emf"/></Relationships>
</file>

<file path=ppt/slides/_rels/slide5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43.emf"/></Relationships>
</file>

<file path=ppt/slides/_rels/slide5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44.emf"/></Relationships>
</file>

<file path=ppt/slides/_rels/slide5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5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5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4.png"/><Relationship Id="rId5" Type="http://schemas.openxmlformats.org/officeDocument/2006/relationships/image" Target="../media/image1.jpg"/><Relationship Id="rId4" Type="http://schemas.openxmlformats.org/officeDocument/2006/relationships/notesSlide" Target="../notesSlides/notesSlide4.xml"/></Relationships>
</file>

<file path=ppt/slides/_rels/slide6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6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6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6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6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51.emf"/></Relationships>
</file>

<file path=ppt/slides/_rels/slide6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6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53.emf"/></Relationships>
</file>

<file path=ppt/slides/_rels/slide6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6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55.emf"/></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7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57.emf"/></Relationships>
</file>

<file path=ppt/slides/_rels/slide7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7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7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7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61.emf"/></Relationships>
</file>

<file path=ppt/slides/_rels/slide7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62.emf"/></Relationships>
</file>

<file path=ppt/slides/_rels/slide7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64.emf"/></Relationships>
</file>

<file path=ppt/slides/_rels/slide8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8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66.emf"/></Relationships>
</file>

<file path=ppt/slides/_rels/slide8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8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hyperlink" Target="https://www.stata.com/manuals/te.pdf" TargetMode="External"/><Relationship Id="rId2" Type="http://schemas.openxmlformats.org/officeDocument/2006/relationships/notesSlide" Target="../notesSlides/notesSlide79.xml"/><Relationship Id="rId1" Type="http://schemas.openxmlformats.org/officeDocument/2006/relationships/slideLayout" Target="../slideLayouts/slideLayout17.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hyperlink" Target="https://www.stata.com/manuals/xt.pdf" TargetMode="External"/></Relationships>
</file>

<file path=ppt/slides/_rels/slide89.xml.rels><?xml version="1.0" encoding="UTF-8" standalone="yes"?>
<Relationships xmlns="http://schemas.openxmlformats.org/package/2006/relationships"><Relationship Id="rId3" Type="http://schemas.openxmlformats.org/officeDocument/2006/relationships/hyperlink" Target="https://www.stata.com/manuals/causalhdidregress.pdf" TargetMode="External"/><Relationship Id="rId2" Type="http://schemas.openxmlformats.org/officeDocument/2006/relationships/notesSlide" Target="../notesSlides/notesSlide80.xml"/><Relationship Id="rId1" Type="http://schemas.openxmlformats.org/officeDocument/2006/relationships/slideLayout" Target="../slideLayouts/slideLayout17.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hyperlink" Target="https://www.stata.com/manuals/causalxthdidregress.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0.xml.rels><?xml version="1.0" encoding="UTF-8" standalone="yes"?>
<Relationships xmlns="http://schemas.openxmlformats.org/package/2006/relationships"><Relationship Id="rId8" Type="http://schemas.openxmlformats.org/officeDocument/2006/relationships/image" Target="../media/image72.jpeg"/><Relationship Id="rId3" Type="http://schemas.openxmlformats.org/officeDocument/2006/relationships/hyperlink" Target="https://www.stata.com/bookstore/microeconometrics-stata/" TargetMode="External"/><Relationship Id="rId7" Type="http://schemas.openxmlformats.org/officeDocument/2006/relationships/hyperlink" Target="https://www.masteringmetrics.com/" TargetMode="External"/><Relationship Id="rId2" Type="http://schemas.openxmlformats.org/officeDocument/2006/relationships/notesSlide" Target="../notesSlides/notesSlide81.xml"/><Relationship Id="rId1" Type="http://schemas.openxmlformats.org/officeDocument/2006/relationships/slideLayout" Target="../slideLayouts/slideLayout17.xml"/><Relationship Id="rId6" Type="http://schemas.openxmlformats.org/officeDocument/2006/relationships/image" Target="../media/image71.jpeg"/><Relationship Id="rId5" Type="http://schemas.openxmlformats.org/officeDocument/2006/relationships/hyperlink" Target="https://www.stata.com/bookstore/econometrics-hansen/" TargetMode="External"/><Relationship Id="rId4" Type="http://schemas.openxmlformats.org/officeDocument/2006/relationships/image" Target="../media/image70.png"/></Relationships>
</file>

<file path=ppt/slides/_rels/slide91.xml.rels><?xml version="1.0" encoding="UTF-8" standalone="yes"?>
<Relationships xmlns="http://schemas.openxmlformats.org/package/2006/relationships"><Relationship Id="rId3" Type="http://schemas.openxmlformats.org/officeDocument/2006/relationships/hyperlink" Target="https://one.nhtsa.gov/people/injury/research/feweryoungdrivers/index.htm#toc" TargetMode="External"/><Relationship Id="rId2" Type="http://schemas.openxmlformats.org/officeDocument/2006/relationships/notesSlide" Target="../notesSlides/notesSlide82.xml"/><Relationship Id="rId1" Type="http://schemas.openxmlformats.org/officeDocument/2006/relationships/slideLayout" Target="../slideLayouts/slideLayout41.xml"/><Relationship Id="rId6" Type="http://schemas.openxmlformats.org/officeDocument/2006/relationships/hyperlink" Target="https://papers.ssrn.com/sol3/papers.cfm?abstract_id=3906345" TargetMode="External"/><Relationship Id="rId5" Type="http://schemas.openxmlformats.org/officeDocument/2006/relationships/hyperlink" Target="https://psantanna.com/files/Callaway_SantAnna_2020.pdf" TargetMode="External"/><Relationship Id="rId4" Type="http://schemas.openxmlformats.org/officeDocument/2006/relationships/hyperlink" Target="https://scholar.harvard.edu/files/miron/files/does_the_minimum_legal_drinking_age_save_lives.pdf" TargetMode="External"/></Relationships>
</file>

<file path=ppt/slides/_rels/slide92.xml.rels><?xml version="1.0" encoding="UTF-8" standalone="yes"?>
<Relationships xmlns="http://schemas.openxmlformats.org/package/2006/relationships"><Relationship Id="rId3" Type="http://schemas.openxmlformats.org/officeDocument/2006/relationships/hyperlink" Target="https://www.youtube.com/watch?v=rrgxR97QBpc" TargetMode="External"/><Relationship Id="rId2" Type="http://schemas.openxmlformats.org/officeDocument/2006/relationships/notesSlide" Target="../notesSlides/notesSlide83.xml"/><Relationship Id="rId1" Type="http://schemas.openxmlformats.org/officeDocument/2006/relationships/slideLayout" Target="../slideLayouts/slideLayout17.xml"/><Relationship Id="rId4" Type="http://schemas.openxmlformats.org/officeDocument/2006/relationships/image" Target="../media/image73.png"/></Relationships>
</file>

<file path=ppt/slides/_rels/slide9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mailto:chuber@stata.com" TargetMode="External"/><Relationship Id="rId1" Type="http://schemas.openxmlformats.org/officeDocument/2006/relationships/slideLayout" Target="../slideLayouts/slideLayout28.xml"/><Relationship Id="rId4" Type="http://schemas.openxmlformats.org/officeDocument/2006/relationships/hyperlink" Target="https://tinyurl.com/StataDI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072896"/>
            <a:ext cx="9144000" cy="1822704"/>
          </a:xfrm>
        </p:spPr>
        <p:txBody>
          <a:bodyPr>
            <a:normAutofit fontScale="90000"/>
          </a:bodyPr>
          <a:lstStyle/>
          <a:p>
            <a:r>
              <a:rPr lang="en-US" sz="5400" dirty="0"/>
              <a:t>Introduction to</a:t>
            </a:r>
            <a:br>
              <a:rPr lang="en-US" sz="5400" dirty="0"/>
            </a:br>
            <a:r>
              <a:rPr lang="en-US" sz="5400" dirty="0"/>
              <a:t>Difference in Differences</a:t>
            </a:r>
            <a:br>
              <a:rPr lang="en-US" sz="5400" dirty="0"/>
            </a:br>
            <a:r>
              <a:rPr lang="en-US" sz="5400" dirty="0"/>
              <a:t>Using Stata</a:t>
            </a:r>
            <a:endParaRPr lang="en-US" sz="3600" dirty="0"/>
          </a:p>
        </p:txBody>
      </p:sp>
      <p:sp>
        <p:nvSpPr>
          <p:cNvPr id="3" name="Subtitle 2"/>
          <p:cNvSpPr>
            <a:spLocks noGrp="1"/>
          </p:cNvSpPr>
          <p:nvPr>
            <p:ph type="subTitle" idx="1"/>
          </p:nvPr>
        </p:nvSpPr>
        <p:spPr>
          <a:xfrm>
            <a:off x="1371600" y="3705480"/>
            <a:ext cx="6400800" cy="1219200"/>
          </a:xfrm>
        </p:spPr>
        <p:txBody>
          <a:bodyPr>
            <a:normAutofit fontScale="92500" lnSpcReduction="20000"/>
          </a:bodyPr>
          <a:lstStyle/>
          <a:p>
            <a:pPr>
              <a:spcBef>
                <a:spcPts val="0"/>
              </a:spcBef>
            </a:pPr>
            <a:r>
              <a:rPr lang="en-US" dirty="0">
                <a:solidFill>
                  <a:schemeClr val="tx1"/>
                </a:solidFill>
              </a:rPr>
              <a:t>Chuck Huber</a:t>
            </a:r>
          </a:p>
          <a:p>
            <a:pPr>
              <a:spcBef>
                <a:spcPts val="0"/>
              </a:spcBef>
            </a:pPr>
            <a:r>
              <a:rPr lang="en-US" dirty="0">
                <a:solidFill>
                  <a:schemeClr val="tx1"/>
                </a:solidFill>
              </a:rPr>
              <a:t>StataCorp</a:t>
            </a:r>
          </a:p>
          <a:p>
            <a:pPr>
              <a:spcBef>
                <a:spcPts val="0"/>
              </a:spcBef>
            </a:pPr>
            <a:r>
              <a:rPr lang="en-US" sz="3000" dirty="0">
                <a:solidFill>
                  <a:schemeClr val="tx1"/>
                </a:solidFill>
              </a:rPr>
              <a:t>chuber@stata.com</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15696"/>
          </a:xfrm>
          <a:prstGeom prst="rect">
            <a:avLst/>
          </a:prstGeom>
        </p:spPr>
      </p:pic>
      <p:sp>
        <p:nvSpPr>
          <p:cNvPr id="7" name="TextBox 6"/>
          <p:cNvSpPr txBox="1"/>
          <p:nvPr/>
        </p:nvSpPr>
        <p:spPr>
          <a:xfrm>
            <a:off x="2270735" y="5410200"/>
            <a:ext cx="4602542" cy="1077218"/>
          </a:xfrm>
          <a:prstGeom prst="rect">
            <a:avLst/>
          </a:prstGeom>
          <a:noFill/>
        </p:spPr>
        <p:txBody>
          <a:bodyPr wrap="none" rtlCol="0">
            <a:spAutoFit/>
          </a:bodyPr>
          <a:lstStyle/>
          <a:p>
            <a:pPr algn="ctr"/>
            <a:r>
              <a:rPr lang="en-US" sz="3200" dirty="0"/>
              <a:t>Indian Stata Conference</a:t>
            </a:r>
          </a:p>
          <a:p>
            <a:pPr algn="ctr"/>
            <a:r>
              <a:rPr lang="en-US" sz="3200" dirty="0"/>
              <a:t>November 30, 2023</a:t>
            </a:r>
          </a:p>
        </p:txBody>
      </p:sp>
    </p:spTree>
    <p:extLst>
      <p:ext uri="{BB962C8B-B14F-4D97-AF65-F5344CB8AC3E}">
        <p14:creationId xmlns:p14="http://schemas.microsoft.com/office/powerpoint/2010/main" val="22834446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15696"/>
          </a:xfrm>
          <a:prstGeom prst="rect">
            <a:avLst/>
          </a:prstGeom>
        </p:spPr>
      </p:pic>
      <p:sp>
        <p:nvSpPr>
          <p:cNvPr id="6" name="Title 1">
            <a:extLst>
              <a:ext uri="{FF2B5EF4-FFF2-40B4-BE49-F238E27FC236}">
                <a16:creationId xmlns:a16="http://schemas.microsoft.com/office/drawing/2014/main" id="{845F7AA7-255E-1819-6026-978A94620FF1}"/>
              </a:ext>
            </a:extLst>
          </p:cNvPr>
          <p:cNvSpPr>
            <a:spLocks noGrp="1"/>
          </p:cNvSpPr>
          <p:nvPr>
            <p:ph type="title"/>
          </p:nvPr>
        </p:nvSpPr>
        <p:spPr>
          <a:xfrm>
            <a:off x="0" y="615696"/>
            <a:ext cx="9144000" cy="832104"/>
          </a:xfrm>
        </p:spPr>
        <p:txBody>
          <a:bodyPr>
            <a:normAutofit/>
          </a:bodyPr>
          <a:lstStyle/>
          <a:p>
            <a:r>
              <a:rPr lang="en-US" dirty="0">
                <a:latin typeface="+mn-lt"/>
                <a:cs typeface="Courier New" panose="02070309020205020404" pitchFamily="49" charset="0"/>
              </a:rPr>
              <a:t>A Conceptual Introduction</a:t>
            </a:r>
            <a:endParaRPr lang="en-US" dirty="0">
              <a:latin typeface="Courier New" panose="02070309020205020404" pitchFamily="49" charset="0"/>
              <a:cs typeface="Courier New" panose="02070309020205020404" pitchFamily="49" charset="0"/>
            </a:endParaRPr>
          </a:p>
        </p:txBody>
      </p:sp>
      <p:pic>
        <p:nvPicPr>
          <p:cNvPr id="3" name="Picture 2" descr="Chart&#10;&#10;Description automatically generated">
            <a:extLst>
              <a:ext uri="{FF2B5EF4-FFF2-40B4-BE49-F238E27FC236}">
                <a16:creationId xmlns:a16="http://schemas.microsoft.com/office/drawing/2014/main" id="{9E2BD356-AADD-E7B7-6452-A4274E090CA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714500"/>
            <a:ext cx="9144000" cy="5143500"/>
          </a:xfrm>
          <a:prstGeom prst="rect">
            <a:avLst/>
          </a:prstGeom>
        </p:spPr>
      </p:pic>
    </p:spTree>
    <p:extLst>
      <p:ext uri="{BB962C8B-B14F-4D97-AF65-F5344CB8AC3E}">
        <p14:creationId xmlns:p14="http://schemas.microsoft.com/office/powerpoint/2010/main" val="2533062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15696"/>
          </a:xfrm>
          <a:prstGeom prst="rect">
            <a:avLst/>
          </a:prstGeom>
        </p:spPr>
      </p:pic>
      <p:sp>
        <p:nvSpPr>
          <p:cNvPr id="6" name="Title 1">
            <a:extLst>
              <a:ext uri="{FF2B5EF4-FFF2-40B4-BE49-F238E27FC236}">
                <a16:creationId xmlns:a16="http://schemas.microsoft.com/office/drawing/2014/main" id="{845F7AA7-255E-1819-6026-978A94620FF1}"/>
              </a:ext>
            </a:extLst>
          </p:cNvPr>
          <p:cNvSpPr>
            <a:spLocks noGrp="1"/>
          </p:cNvSpPr>
          <p:nvPr>
            <p:ph type="title"/>
          </p:nvPr>
        </p:nvSpPr>
        <p:spPr>
          <a:xfrm>
            <a:off x="0" y="615696"/>
            <a:ext cx="9144000" cy="832104"/>
          </a:xfrm>
        </p:spPr>
        <p:txBody>
          <a:bodyPr>
            <a:normAutofit/>
          </a:bodyPr>
          <a:lstStyle/>
          <a:p>
            <a:r>
              <a:rPr lang="en-US" dirty="0">
                <a:latin typeface="+mn-lt"/>
                <a:cs typeface="Courier New" panose="02070309020205020404" pitchFamily="49" charset="0"/>
              </a:rPr>
              <a:t>A Conceptual Introduction</a:t>
            </a:r>
            <a:endParaRPr lang="en-US" dirty="0">
              <a:latin typeface="Courier New" panose="02070309020205020404" pitchFamily="49" charset="0"/>
              <a:cs typeface="Courier New" panose="02070309020205020404" pitchFamily="49" charset="0"/>
            </a:endParaRPr>
          </a:p>
        </p:txBody>
      </p:sp>
      <p:pic>
        <p:nvPicPr>
          <p:cNvPr id="3" name="Picture 2" descr="Chart&#10;&#10;Description automatically generated">
            <a:extLst>
              <a:ext uri="{FF2B5EF4-FFF2-40B4-BE49-F238E27FC236}">
                <a16:creationId xmlns:a16="http://schemas.microsoft.com/office/drawing/2014/main" id="{36877023-242A-2832-59F9-B2BE847521E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714500"/>
            <a:ext cx="9144000" cy="5143500"/>
          </a:xfrm>
          <a:prstGeom prst="rect">
            <a:avLst/>
          </a:prstGeom>
        </p:spPr>
      </p:pic>
    </p:spTree>
    <p:extLst>
      <p:ext uri="{BB962C8B-B14F-4D97-AF65-F5344CB8AC3E}">
        <p14:creationId xmlns:p14="http://schemas.microsoft.com/office/powerpoint/2010/main" val="4361567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15696"/>
          </a:xfrm>
          <a:prstGeom prst="rect">
            <a:avLst/>
          </a:prstGeom>
        </p:spPr>
      </p:pic>
      <p:sp>
        <p:nvSpPr>
          <p:cNvPr id="6" name="Title 1">
            <a:extLst>
              <a:ext uri="{FF2B5EF4-FFF2-40B4-BE49-F238E27FC236}">
                <a16:creationId xmlns:a16="http://schemas.microsoft.com/office/drawing/2014/main" id="{845F7AA7-255E-1819-6026-978A94620FF1}"/>
              </a:ext>
            </a:extLst>
          </p:cNvPr>
          <p:cNvSpPr>
            <a:spLocks noGrp="1"/>
          </p:cNvSpPr>
          <p:nvPr>
            <p:ph type="title"/>
          </p:nvPr>
        </p:nvSpPr>
        <p:spPr>
          <a:xfrm>
            <a:off x="0" y="615696"/>
            <a:ext cx="9144000" cy="832104"/>
          </a:xfrm>
        </p:spPr>
        <p:txBody>
          <a:bodyPr>
            <a:normAutofit/>
          </a:bodyPr>
          <a:lstStyle/>
          <a:p>
            <a:r>
              <a:rPr lang="en-US" dirty="0">
                <a:latin typeface="+mn-lt"/>
                <a:cs typeface="Courier New" panose="02070309020205020404" pitchFamily="49" charset="0"/>
              </a:rPr>
              <a:t>A Conceptual Introduction</a:t>
            </a:r>
            <a:endParaRPr lang="en-US" dirty="0">
              <a:latin typeface="Courier New" panose="02070309020205020404" pitchFamily="49" charset="0"/>
              <a:cs typeface="Courier New" panose="02070309020205020404" pitchFamily="49" charset="0"/>
            </a:endParaRPr>
          </a:p>
        </p:txBody>
      </p:sp>
      <p:pic>
        <p:nvPicPr>
          <p:cNvPr id="3" name="Picture 2" descr="Chart&#10;&#10;Description automatically generated">
            <a:extLst>
              <a:ext uri="{FF2B5EF4-FFF2-40B4-BE49-F238E27FC236}">
                <a16:creationId xmlns:a16="http://schemas.microsoft.com/office/drawing/2014/main" id="{CBB03E4E-D028-340D-F8DF-69626D8977B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714500"/>
            <a:ext cx="9144000" cy="5143500"/>
          </a:xfrm>
          <a:prstGeom prst="rect">
            <a:avLst/>
          </a:prstGeom>
        </p:spPr>
      </p:pic>
    </p:spTree>
    <p:extLst>
      <p:ext uri="{BB962C8B-B14F-4D97-AF65-F5344CB8AC3E}">
        <p14:creationId xmlns:p14="http://schemas.microsoft.com/office/powerpoint/2010/main" val="27401779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15696"/>
          </a:xfrm>
          <a:prstGeom prst="rect">
            <a:avLst/>
          </a:prstGeom>
        </p:spPr>
      </p:pic>
      <p:sp>
        <p:nvSpPr>
          <p:cNvPr id="6" name="Title 1">
            <a:extLst>
              <a:ext uri="{FF2B5EF4-FFF2-40B4-BE49-F238E27FC236}">
                <a16:creationId xmlns:a16="http://schemas.microsoft.com/office/drawing/2014/main" id="{845F7AA7-255E-1819-6026-978A94620FF1}"/>
              </a:ext>
            </a:extLst>
          </p:cNvPr>
          <p:cNvSpPr>
            <a:spLocks noGrp="1"/>
          </p:cNvSpPr>
          <p:nvPr>
            <p:ph type="title"/>
          </p:nvPr>
        </p:nvSpPr>
        <p:spPr>
          <a:xfrm>
            <a:off x="0" y="615696"/>
            <a:ext cx="9144000" cy="832104"/>
          </a:xfrm>
        </p:spPr>
        <p:txBody>
          <a:bodyPr>
            <a:normAutofit/>
          </a:bodyPr>
          <a:lstStyle/>
          <a:p>
            <a:r>
              <a:rPr lang="en-US" dirty="0">
                <a:latin typeface="+mn-lt"/>
                <a:cs typeface="Courier New" panose="02070309020205020404" pitchFamily="49" charset="0"/>
              </a:rPr>
              <a:t>A Conceptual Introduction</a:t>
            </a:r>
            <a:endParaRPr lang="en-US" dirty="0">
              <a:latin typeface="Courier New" panose="02070309020205020404" pitchFamily="49" charset="0"/>
              <a:cs typeface="Courier New" panose="02070309020205020404" pitchFamily="49" charset="0"/>
            </a:endParaRPr>
          </a:p>
        </p:txBody>
      </p:sp>
      <p:pic>
        <p:nvPicPr>
          <p:cNvPr id="3" name="Picture 2" descr="Chart, line chart&#10;&#10;Description automatically generated">
            <a:extLst>
              <a:ext uri="{FF2B5EF4-FFF2-40B4-BE49-F238E27FC236}">
                <a16:creationId xmlns:a16="http://schemas.microsoft.com/office/drawing/2014/main" id="{59536B9E-2BC6-6900-9993-56E58D6173F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714500"/>
            <a:ext cx="9144000" cy="5143500"/>
          </a:xfrm>
          <a:prstGeom prst="rect">
            <a:avLst/>
          </a:prstGeom>
        </p:spPr>
      </p:pic>
    </p:spTree>
    <p:extLst>
      <p:ext uri="{BB962C8B-B14F-4D97-AF65-F5344CB8AC3E}">
        <p14:creationId xmlns:p14="http://schemas.microsoft.com/office/powerpoint/2010/main" val="6164944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15696"/>
          </a:xfrm>
          <a:prstGeom prst="rect">
            <a:avLst/>
          </a:prstGeom>
        </p:spPr>
      </p:pic>
      <p:sp>
        <p:nvSpPr>
          <p:cNvPr id="6" name="Title 1">
            <a:extLst>
              <a:ext uri="{FF2B5EF4-FFF2-40B4-BE49-F238E27FC236}">
                <a16:creationId xmlns:a16="http://schemas.microsoft.com/office/drawing/2014/main" id="{845F7AA7-255E-1819-6026-978A94620FF1}"/>
              </a:ext>
            </a:extLst>
          </p:cNvPr>
          <p:cNvSpPr>
            <a:spLocks noGrp="1"/>
          </p:cNvSpPr>
          <p:nvPr>
            <p:ph type="title"/>
          </p:nvPr>
        </p:nvSpPr>
        <p:spPr>
          <a:xfrm>
            <a:off x="0" y="615696"/>
            <a:ext cx="9144000" cy="832104"/>
          </a:xfrm>
        </p:spPr>
        <p:txBody>
          <a:bodyPr>
            <a:normAutofit/>
          </a:bodyPr>
          <a:lstStyle/>
          <a:p>
            <a:r>
              <a:rPr lang="en-US" dirty="0">
                <a:latin typeface="+mn-lt"/>
                <a:cs typeface="Courier New" panose="02070309020205020404" pitchFamily="49" charset="0"/>
              </a:rPr>
              <a:t>A Conceptual Introduction</a:t>
            </a:r>
            <a:endParaRPr lang="en-US" dirty="0">
              <a:latin typeface="Courier New" panose="02070309020205020404" pitchFamily="49" charset="0"/>
              <a:cs typeface="Courier New" panose="02070309020205020404" pitchFamily="49" charset="0"/>
            </a:endParaRPr>
          </a:p>
        </p:txBody>
      </p:sp>
      <p:pic>
        <p:nvPicPr>
          <p:cNvPr id="3" name="Picture 2" descr="Chart, line chart&#10;&#10;Description automatically generated">
            <a:extLst>
              <a:ext uri="{FF2B5EF4-FFF2-40B4-BE49-F238E27FC236}">
                <a16:creationId xmlns:a16="http://schemas.microsoft.com/office/drawing/2014/main" id="{9916389A-7565-DF3E-B8F4-3820D64432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714500"/>
            <a:ext cx="9144000" cy="5143500"/>
          </a:xfrm>
          <a:prstGeom prst="rect">
            <a:avLst/>
          </a:prstGeom>
        </p:spPr>
      </p:pic>
    </p:spTree>
    <p:extLst>
      <p:ext uri="{BB962C8B-B14F-4D97-AF65-F5344CB8AC3E}">
        <p14:creationId xmlns:p14="http://schemas.microsoft.com/office/powerpoint/2010/main" val="5047036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15696"/>
          </a:xfrm>
          <a:prstGeom prst="rect">
            <a:avLst/>
          </a:prstGeom>
        </p:spPr>
      </p:pic>
      <p:sp>
        <p:nvSpPr>
          <p:cNvPr id="6" name="Title 1">
            <a:extLst>
              <a:ext uri="{FF2B5EF4-FFF2-40B4-BE49-F238E27FC236}">
                <a16:creationId xmlns:a16="http://schemas.microsoft.com/office/drawing/2014/main" id="{845F7AA7-255E-1819-6026-978A94620FF1}"/>
              </a:ext>
            </a:extLst>
          </p:cNvPr>
          <p:cNvSpPr>
            <a:spLocks noGrp="1"/>
          </p:cNvSpPr>
          <p:nvPr>
            <p:ph type="title"/>
          </p:nvPr>
        </p:nvSpPr>
        <p:spPr>
          <a:xfrm>
            <a:off x="0" y="615696"/>
            <a:ext cx="9144000" cy="832104"/>
          </a:xfrm>
        </p:spPr>
        <p:txBody>
          <a:bodyPr>
            <a:normAutofit/>
          </a:bodyPr>
          <a:lstStyle/>
          <a:p>
            <a:r>
              <a:rPr lang="en-US" dirty="0">
                <a:latin typeface="+mn-lt"/>
                <a:cs typeface="Courier New" panose="02070309020205020404" pitchFamily="49" charset="0"/>
              </a:rPr>
              <a:t>A Conceptual Introduction</a:t>
            </a:r>
            <a:endParaRPr lang="en-US" dirty="0">
              <a:latin typeface="Courier New" panose="02070309020205020404" pitchFamily="49" charset="0"/>
              <a:cs typeface="Courier New" panose="02070309020205020404" pitchFamily="49" charset="0"/>
            </a:endParaRPr>
          </a:p>
        </p:txBody>
      </p:sp>
      <p:pic>
        <p:nvPicPr>
          <p:cNvPr id="3" name="Picture 2" descr="Chart, line chart&#10;&#10;Description automatically generated">
            <a:extLst>
              <a:ext uri="{FF2B5EF4-FFF2-40B4-BE49-F238E27FC236}">
                <a16:creationId xmlns:a16="http://schemas.microsoft.com/office/drawing/2014/main" id="{66A1F8B9-EA29-034A-A536-352CBA1ABC4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92" y="1714500"/>
            <a:ext cx="9144000" cy="5143500"/>
          </a:xfrm>
          <a:prstGeom prst="rect">
            <a:avLst/>
          </a:prstGeom>
        </p:spPr>
      </p:pic>
      <p:sp>
        <p:nvSpPr>
          <p:cNvPr id="2" name="TextBox 1">
            <a:extLst>
              <a:ext uri="{FF2B5EF4-FFF2-40B4-BE49-F238E27FC236}">
                <a16:creationId xmlns:a16="http://schemas.microsoft.com/office/drawing/2014/main" id="{C815B428-1B27-8378-DC51-FB6179BB88D6}"/>
              </a:ext>
            </a:extLst>
          </p:cNvPr>
          <p:cNvSpPr txBox="1"/>
          <p:nvPr/>
        </p:nvSpPr>
        <p:spPr>
          <a:xfrm>
            <a:off x="1828800" y="1433512"/>
            <a:ext cx="6002477" cy="523220"/>
          </a:xfrm>
          <a:prstGeom prst="rect">
            <a:avLst/>
          </a:prstGeom>
          <a:noFill/>
        </p:spPr>
        <p:txBody>
          <a:bodyPr wrap="none" rtlCol="0">
            <a:spAutoFit/>
          </a:bodyPr>
          <a:lstStyle/>
          <a:p>
            <a:r>
              <a:rPr lang="en-US" sz="2800" b="1" dirty="0">
                <a:solidFill>
                  <a:srgbClr val="FF0000"/>
                </a:solidFill>
              </a:rPr>
              <a:t>The “Parallel Trends” Assumption</a:t>
            </a:r>
          </a:p>
        </p:txBody>
      </p:sp>
    </p:spTree>
    <p:extLst>
      <p:ext uri="{BB962C8B-B14F-4D97-AF65-F5344CB8AC3E}">
        <p14:creationId xmlns:p14="http://schemas.microsoft.com/office/powerpoint/2010/main" val="18609563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15696"/>
          </a:xfrm>
          <a:prstGeom prst="rect">
            <a:avLst/>
          </a:prstGeom>
        </p:spPr>
      </p:pic>
      <p:sp>
        <p:nvSpPr>
          <p:cNvPr id="6" name="Title 1">
            <a:extLst>
              <a:ext uri="{FF2B5EF4-FFF2-40B4-BE49-F238E27FC236}">
                <a16:creationId xmlns:a16="http://schemas.microsoft.com/office/drawing/2014/main" id="{845F7AA7-255E-1819-6026-978A94620FF1}"/>
              </a:ext>
            </a:extLst>
          </p:cNvPr>
          <p:cNvSpPr>
            <a:spLocks noGrp="1"/>
          </p:cNvSpPr>
          <p:nvPr>
            <p:ph type="title"/>
          </p:nvPr>
        </p:nvSpPr>
        <p:spPr>
          <a:xfrm>
            <a:off x="0" y="615696"/>
            <a:ext cx="9144000" cy="832104"/>
          </a:xfrm>
        </p:spPr>
        <p:txBody>
          <a:bodyPr>
            <a:normAutofit/>
          </a:bodyPr>
          <a:lstStyle/>
          <a:p>
            <a:r>
              <a:rPr lang="en-US" dirty="0">
                <a:latin typeface="+mn-lt"/>
                <a:cs typeface="Courier New" panose="02070309020205020404" pitchFamily="49" charset="0"/>
              </a:rPr>
              <a:t>A Conceptual Introduction</a:t>
            </a:r>
            <a:endParaRPr lang="en-US" dirty="0">
              <a:latin typeface="Courier New" panose="02070309020205020404" pitchFamily="49" charset="0"/>
              <a:cs typeface="Courier New" panose="02070309020205020404" pitchFamily="49" charset="0"/>
            </a:endParaRPr>
          </a:p>
        </p:txBody>
      </p:sp>
      <p:pic>
        <p:nvPicPr>
          <p:cNvPr id="3" name="Picture 2" descr="A graph of a group&#10;&#10;Description automatically generated with medium confidence">
            <a:extLst>
              <a:ext uri="{FF2B5EF4-FFF2-40B4-BE49-F238E27FC236}">
                <a16:creationId xmlns:a16="http://schemas.microsoft.com/office/drawing/2014/main" id="{13479C51-2DFC-9414-84A1-50AAE9682CB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524000"/>
            <a:ext cx="9144000" cy="5143500"/>
          </a:xfrm>
          <a:prstGeom prst="rect">
            <a:avLst/>
          </a:prstGeom>
        </p:spPr>
      </p:pic>
    </p:spTree>
    <p:extLst>
      <p:ext uri="{BB962C8B-B14F-4D97-AF65-F5344CB8AC3E}">
        <p14:creationId xmlns:p14="http://schemas.microsoft.com/office/powerpoint/2010/main" val="35137238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15696"/>
            <a:ext cx="9144000" cy="832104"/>
          </a:xfrm>
        </p:spPr>
        <p:txBody>
          <a:bodyPr/>
          <a:lstStyle/>
          <a:p>
            <a:r>
              <a:rPr lang="en-US" dirty="0"/>
              <a:t>Outline</a:t>
            </a:r>
          </a:p>
        </p:txBody>
      </p:sp>
      <p:sp>
        <p:nvSpPr>
          <p:cNvPr id="3" name="Content Placeholder 2"/>
          <p:cNvSpPr>
            <a:spLocks noGrp="1"/>
          </p:cNvSpPr>
          <p:nvPr>
            <p:ph idx="1"/>
          </p:nvPr>
        </p:nvSpPr>
        <p:spPr>
          <a:xfrm>
            <a:off x="609600" y="1539240"/>
            <a:ext cx="8267700" cy="4642104"/>
          </a:xfrm>
        </p:spPr>
        <p:txBody>
          <a:bodyPr>
            <a:normAutofit fontScale="92500" lnSpcReduction="10000"/>
          </a:bodyPr>
          <a:lstStyle/>
          <a:p>
            <a:r>
              <a:rPr lang="en-US" sz="3600" dirty="0"/>
              <a:t>The Question</a:t>
            </a:r>
          </a:p>
          <a:p>
            <a:r>
              <a:rPr lang="en-US" sz="3600" dirty="0"/>
              <a:t>An Intuitive Introduction</a:t>
            </a:r>
          </a:p>
          <a:p>
            <a:r>
              <a:rPr lang="en-US" sz="3600" b="1" dirty="0">
                <a:cs typeface="Courier New" panose="02070309020205020404" pitchFamily="49" charset="0"/>
              </a:rPr>
              <a:t>Two Period, Two Groups Model</a:t>
            </a:r>
          </a:p>
          <a:p>
            <a:r>
              <a:rPr lang="en-US" sz="3600" dirty="0"/>
              <a:t>Repeated Cross-Sectional Panel Data </a:t>
            </a:r>
          </a:p>
          <a:p>
            <a:r>
              <a:rPr lang="en-US" sz="3600" dirty="0"/>
              <a:t>Longitudinal Panel Data</a:t>
            </a:r>
          </a:p>
          <a:p>
            <a:r>
              <a:rPr lang="en-US" sz="3600" dirty="0">
                <a:cs typeface="Courier New" panose="02070309020205020404" pitchFamily="49" charset="0"/>
              </a:rPr>
              <a:t>Heterogeneous </a:t>
            </a:r>
            <a:r>
              <a:rPr lang="en-US" sz="3600" dirty="0" err="1">
                <a:cs typeface="Courier New" panose="02070309020205020404" pitchFamily="49" charset="0"/>
              </a:rPr>
              <a:t>DiD</a:t>
            </a:r>
            <a:endParaRPr lang="en-US" sz="3600" dirty="0">
              <a:cs typeface="Courier New" panose="02070309020205020404" pitchFamily="49" charset="0"/>
            </a:endParaRPr>
          </a:p>
          <a:p>
            <a:r>
              <a:rPr lang="en-US" sz="3600" dirty="0">
                <a:cs typeface="Courier New" panose="02070309020205020404" pitchFamily="49" charset="0"/>
              </a:rPr>
              <a:t>Panel Data Heterogeneous </a:t>
            </a:r>
            <a:r>
              <a:rPr lang="en-US" sz="3600" dirty="0" err="1">
                <a:cs typeface="Courier New" panose="02070309020205020404" pitchFamily="49" charset="0"/>
              </a:rPr>
              <a:t>DiD</a:t>
            </a:r>
            <a:r>
              <a:rPr lang="en-US" sz="3600" dirty="0">
                <a:cs typeface="Courier New" panose="02070309020205020404" pitchFamily="49" charset="0"/>
              </a:rPr>
              <a:t> </a:t>
            </a:r>
          </a:p>
          <a:p>
            <a:r>
              <a:rPr lang="en-US" sz="3600" dirty="0">
                <a:cs typeface="Courier New" panose="02070309020205020404" pitchFamily="49" charset="0"/>
              </a:rPr>
              <a:t>More information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15696"/>
          </a:xfrm>
          <a:prstGeom prst="rect">
            <a:avLst/>
          </a:prstGeom>
        </p:spPr>
      </p:pic>
      <p:pic>
        <p:nvPicPr>
          <p:cNvPr id="5" name="Picture 4" descr="CheckMark.png">
            <a:extLst>
              <a:ext uri="{FF2B5EF4-FFF2-40B4-BE49-F238E27FC236}">
                <a16:creationId xmlns:a16="http://schemas.microsoft.com/office/drawing/2014/main" id="{D31F62DF-701E-C937-2FF2-1D7689583C86}"/>
              </a:ext>
            </a:extLst>
          </p:cNvPr>
          <p:cNvPicPr>
            <a:picLocks noChangeAspect="1"/>
          </p:cNvPicPr>
          <p:nvPr/>
        </p:nvPicPr>
        <p:blipFill>
          <a:blip r:embed="rId3"/>
          <a:srcRect/>
          <a:stretch>
            <a:fillRect/>
          </a:stretch>
        </p:blipFill>
        <p:spPr>
          <a:xfrm>
            <a:off x="100931" y="1387670"/>
            <a:ext cx="741358" cy="741358"/>
          </a:xfrm>
          <a:prstGeom prst="rect">
            <a:avLst/>
          </a:prstGeom>
          <a:noFill/>
          <a:ln>
            <a:noFill/>
          </a:ln>
        </p:spPr>
      </p:pic>
      <p:pic>
        <p:nvPicPr>
          <p:cNvPr id="6" name="Picture 5" descr="CheckMark.png">
            <a:extLst>
              <a:ext uri="{FF2B5EF4-FFF2-40B4-BE49-F238E27FC236}">
                <a16:creationId xmlns:a16="http://schemas.microsoft.com/office/drawing/2014/main" id="{B719826F-F03B-3B78-9359-061C1A2BBB47}"/>
              </a:ext>
            </a:extLst>
          </p:cNvPr>
          <p:cNvPicPr>
            <a:picLocks noChangeAspect="1"/>
          </p:cNvPicPr>
          <p:nvPr/>
        </p:nvPicPr>
        <p:blipFill>
          <a:blip r:embed="rId3"/>
          <a:srcRect/>
          <a:stretch>
            <a:fillRect/>
          </a:stretch>
        </p:blipFill>
        <p:spPr>
          <a:xfrm>
            <a:off x="100931" y="1969905"/>
            <a:ext cx="741358" cy="741358"/>
          </a:xfrm>
          <a:prstGeom prst="rect">
            <a:avLst/>
          </a:prstGeom>
          <a:noFill/>
          <a:ln>
            <a:noFill/>
          </a:ln>
        </p:spPr>
      </p:pic>
    </p:spTree>
    <p:extLst>
      <p:ext uri="{BB962C8B-B14F-4D97-AF65-F5344CB8AC3E}">
        <p14:creationId xmlns:p14="http://schemas.microsoft.com/office/powerpoint/2010/main" val="40252832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15696"/>
          </a:xfrm>
          <a:prstGeom prst="rect">
            <a:avLst/>
          </a:prstGeom>
        </p:spPr>
      </p:pic>
      <p:pic>
        <p:nvPicPr>
          <p:cNvPr id="5" name="Picture 4" descr="A picture containing map&#10;&#10;Description automatically generated">
            <a:extLst>
              <a:ext uri="{FF2B5EF4-FFF2-40B4-BE49-F238E27FC236}">
                <a16:creationId xmlns:a16="http://schemas.microsoft.com/office/drawing/2014/main" id="{4E88FDEE-AE67-F3A2-CE39-A52F642DCA6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0464" y="615696"/>
            <a:ext cx="8323072" cy="6242304"/>
          </a:xfrm>
          <a:prstGeom prst="rect">
            <a:avLst/>
          </a:prstGeom>
        </p:spPr>
      </p:pic>
    </p:spTree>
    <p:extLst>
      <p:ext uri="{BB962C8B-B14F-4D97-AF65-F5344CB8AC3E}">
        <p14:creationId xmlns:p14="http://schemas.microsoft.com/office/powerpoint/2010/main" val="29326029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15696"/>
          </a:xfrm>
          <a:prstGeom prst="rect">
            <a:avLst/>
          </a:prstGeom>
        </p:spPr>
      </p:pic>
      <p:pic>
        <p:nvPicPr>
          <p:cNvPr id="3" name="Picture 2">
            <a:extLst>
              <a:ext uri="{FF2B5EF4-FFF2-40B4-BE49-F238E27FC236}">
                <a16:creationId xmlns:a16="http://schemas.microsoft.com/office/drawing/2014/main" id="{D93DD5FB-F533-604E-EB2B-C154305F2A95}"/>
              </a:ext>
            </a:extLst>
          </p:cNvPr>
          <p:cNvPicPr>
            <a:picLocks noChangeAspect="1"/>
          </p:cNvPicPr>
          <p:nvPr/>
        </p:nvPicPr>
        <p:blipFill rotWithShape="1">
          <a:blip r:embed="rId4"/>
          <a:srcRect r="15833"/>
          <a:stretch/>
        </p:blipFill>
        <p:spPr>
          <a:xfrm>
            <a:off x="246540" y="2362200"/>
            <a:ext cx="8650920" cy="2438400"/>
          </a:xfrm>
          <a:prstGeom prst="rect">
            <a:avLst/>
          </a:prstGeom>
        </p:spPr>
      </p:pic>
      <p:sp>
        <p:nvSpPr>
          <p:cNvPr id="6" name="Title 1">
            <a:extLst>
              <a:ext uri="{FF2B5EF4-FFF2-40B4-BE49-F238E27FC236}">
                <a16:creationId xmlns:a16="http://schemas.microsoft.com/office/drawing/2014/main" id="{845F7AA7-255E-1819-6026-978A94620FF1}"/>
              </a:ext>
            </a:extLst>
          </p:cNvPr>
          <p:cNvSpPr>
            <a:spLocks noGrp="1"/>
          </p:cNvSpPr>
          <p:nvPr>
            <p:ph type="title"/>
          </p:nvPr>
        </p:nvSpPr>
        <p:spPr>
          <a:xfrm>
            <a:off x="0" y="615696"/>
            <a:ext cx="9144000" cy="832104"/>
          </a:xfrm>
        </p:spPr>
        <p:txBody>
          <a:bodyPr>
            <a:normAutofit/>
          </a:bodyPr>
          <a:lstStyle/>
          <a:p>
            <a:r>
              <a:rPr lang="en-US" dirty="0">
                <a:latin typeface="+mn-lt"/>
                <a:cs typeface="Courier New" panose="02070309020205020404" pitchFamily="49" charset="0"/>
              </a:rPr>
              <a:t>The Example Dataset</a:t>
            </a:r>
            <a:endParaRPr lang="en-US"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249975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Download Website</a:t>
            </a:r>
          </a:p>
        </p:txBody>
      </p:sp>
      <p:sp>
        <p:nvSpPr>
          <p:cNvPr id="3" name="Content Placeholder 2"/>
          <p:cNvSpPr>
            <a:spLocks noGrp="1"/>
          </p:cNvSpPr>
          <p:nvPr>
            <p:ph idx="1"/>
          </p:nvPr>
        </p:nvSpPr>
        <p:spPr>
          <a:xfrm>
            <a:off x="381000" y="2057400"/>
            <a:ext cx="8534400" cy="4068763"/>
          </a:xfrm>
        </p:spPr>
        <p:txBody>
          <a:bodyPr/>
          <a:lstStyle/>
          <a:p>
            <a:r>
              <a:rPr lang="en-US" dirty="0"/>
              <a:t>You can download all of the slides, datasets and do-files here:</a:t>
            </a:r>
          </a:p>
          <a:p>
            <a:endParaRPr lang="en-US" dirty="0"/>
          </a:p>
          <a:p>
            <a:pPr marL="0" indent="0" algn="ctr">
              <a:buNone/>
            </a:pPr>
            <a:r>
              <a:rPr lang="en-US" b="1" dirty="0">
                <a:hlinkClick r:id="rId2"/>
              </a:rPr>
              <a:t>https://tinyurl.com/StataDID</a:t>
            </a:r>
            <a:endParaRPr lang="en-US" dirty="0"/>
          </a:p>
        </p:txBody>
      </p:sp>
    </p:spTree>
    <p:extLst>
      <p:ext uri="{BB962C8B-B14F-4D97-AF65-F5344CB8AC3E}">
        <p14:creationId xmlns:p14="http://schemas.microsoft.com/office/powerpoint/2010/main" val="13165398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15696"/>
          </a:xfrm>
          <a:prstGeom prst="rect">
            <a:avLst/>
          </a:prstGeom>
        </p:spPr>
      </p:pic>
      <p:sp>
        <p:nvSpPr>
          <p:cNvPr id="14" name="Right Brace 13">
            <a:extLst>
              <a:ext uri="{FF2B5EF4-FFF2-40B4-BE49-F238E27FC236}">
                <a16:creationId xmlns:a16="http://schemas.microsoft.com/office/drawing/2014/main" id="{9A5FF70D-0034-A77D-19D7-50812DCB37E0}"/>
              </a:ext>
            </a:extLst>
          </p:cNvPr>
          <p:cNvSpPr/>
          <p:nvPr/>
        </p:nvSpPr>
        <p:spPr bwMode="auto">
          <a:xfrm>
            <a:off x="5257800" y="3733800"/>
            <a:ext cx="239624" cy="2804160"/>
          </a:xfrm>
          <a:prstGeom prst="rightBrace">
            <a:avLst/>
          </a:prstGeom>
          <a:noFill/>
          <a:ln w="38100" cap="sq" cmpd="sng" algn="ctr">
            <a:solidFill>
              <a:srgbClr val="FF9A05"/>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5" name="Right Brace 4">
            <a:extLst>
              <a:ext uri="{FF2B5EF4-FFF2-40B4-BE49-F238E27FC236}">
                <a16:creationId xmlns:a16="http://schemas.microsoft.com/office/drawing/2014/main" id="{3BA1ABEF-65AE-7120-C17D-9FD65AC40D16}"/>
              </a:ext>
            </a:extLst>
          </p:cNvPr>
          <p:cNvSpPr/>
          <p:nvPr/>
        </p:nvSpPr>
        <p:spPr bwMode="auto">
          <a:xfrm>
            <a:off x="5257800" y="2043285"/>
            <a:ext cx="239624" cy="1617363"/>
          </a:xfrm>
          <a:prstGeom prst="rightBrace">
            <a:avLst/>
          </a:prstGeom>
          <a:noFill/>
          <a:ln w="38100" cap="sq" cmpd="sng" algn="ctr">
            <a:solidFill>
              <a:srgbClr val="03AD07"/>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6" name="TextBox 5">
            <a:extLst>
              <a:ext uri="{FF2B5EF4-FFF2-40B4-BE49-F238E27FC236}">
                <a16:creationId xmlns:a16="http://schemas.microsoft.com/office/drawing/2014/main" id="{8121762C-4728-FB70-11ED-1ED556DC5CB3}"/>
              </a:ext>
            </a:extLst>
          </p:cNvPr>
          <p:cNvSpPr txBox="1"/>
          <p:nvPr/>
        </p:nvSpPr>
        <p:spPr>
          <a:xfrm>
            <a:off x="5715000" y="4951214"/>
            <a:ext cx="2595582" cy="369332"/>
          </a:xfrm>
          <a:prstGeom prst="rect">
            <a:avLst/>
          </a:prstGeom>
          <a:noFill/>
        </p:spPr>
        <p:txBody>
          <a:bodyPr wrap="none" rtlCol="0">
            <a:spAutoFit/>
          </a:bodyPr>
          <a:lstStyle/>
          <a:p>
            <a:r>
              <a:rPr lang="en-US" b="1" dirty="0">
                <a:solidFill>
                  <a:srgbClr val="FF9A05"/>
                </a:solidFill>
              </a:rPr>
              <a:t>MLDA21 Law In Effect</a:t>
            </a:r>
          </a:p>
        </p:txBody>
      </p:sp>
      <p:sp>
        <p:nvSpPr>
          <p:cNvPr id="7" name="TextBox 6">
            <a:extLst>
              <a:ext uri="{FF2B5EF4-FFF2-40B4-BE49-F238E27FC236}">
                <a16:creationId xmlns:a16="http://schemas.microsoft.com/office/drawing/2014/main" id="{27D40637-A585-66B9-F27D-C03BA4578502}"/>
              </a:ext>
            </a:extLst>
          </p:cNvPr>
          <p:cNvSpPr txBox="1"/>
          <p:nvPr/>
        </p:nvSpPr>
        <p:spPr>
          <a:xfrm>
            <a:off x="5638800" y="2667300"/>
            <a:ext cx="3044423" cy="369332"/>
          </a:xfrm>
          <a:prstGeom prst="rect">
            <a:avLst/>
          </a:prstGeom>
          <a:noFill/>
        </p:spPr>
        <p:txBody>
          <a:bodyPr wrap="none" rtlCol="0">
            <a:spAutoFit/>
          </a:bodyPr>
          <a:lstStyle/>
          <a:p>
            <a:r>
              <a:rPr lang="en-US" b="1" dirty="0">
                <a:solidFill>
                  <a:srgbClr val="03AD07"/>
                </a:solidFill>
              </a:rPr>
              <a:t>MLDA21 Law Not In Effect</a:t>
            </a:r>
          </a:p>
        </p:txBody>
      </p:sp>
      <p:pic>
        <p:nvPicPr>
          <p:cNvPr id="9" name="Picture 8">
            <a:extLst>
              <a:ext uri="{FF2B5EF4-FFF2-40B4-BE49-F238E27FC236}">
                <a16:creationId xmlns:a16="http://schemas.microsoft.com/office/drawing/2014/main" id="{28C54905-1DF4-5341-BFC9-8BF82A0FC274}"/>
              </a:ext>
            </a:extLst>
          </p:cNvPr>
          <p:cNvPicPr>
            <a:picLocks noChangeAspect="1"/>
          </p:cNvPicPr>
          <p:nvPr/>
        </p:nvPicPr>
        <p:blipFill rotWithShape="1">
          <a:blip r:embed="rId4"/>
          <a:srcRect r="39136"/>
          <a:stretch/>
        </p:blipFill>
        <p:spPr>
          <a:xfrm>
            <a:off x="833418" y="914400"/>
            <a:ext cx="4382308" cy="5796674"/>
          </a:xfrm>
          <a:prstGeom prst="rect">
            <a:avLst/>
          </a:prstGeom>
        </p:spPr>
      </p:pic>
      <p:sp>
        <p:nvSpPr>
          <p:cNvPr id="2" name="Arrow: Right 1">
            <a:extLst>
              <a:ext uri="{FF2B5EF4-FFF2-40B4-BE49-F238E27FC236}">
                <a16:creationId xmlns:a16="http://schemas.microsoft.com/office/drawing/2014/main" id="{FCED2708-6546-2330-BBFC-E186F90F9208}"/>
              </a:ext>
            </a:extLst>
          </p:cNvPr>
          <p:cNvSpPr/>
          <p:nvPr/>
        </p:nvSpPr>
        <p:spPr bwMode="auto">
          <a:xfrm rot="10800000">
            <a:off x="5487097" y="3624589"/>
            <a:ext cx="677824" cy="369333"/>
          </a:xfrm>
          <a:prstGeom prst="rightArrow">
            <a:avLst/>
          </a:prstGeom>
          <a:solidFill>
            <a:srgbClr val="FF0000"/>
          </a:solidFill>
          <a:ln w="12700" cap="sq"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 name="TextBox 2">
            <a:extLst>
              <a:ext uri="{FF2B5EF4-FFF2-40B4-BE49-F238E27FC236}">
                <a16:creationId xmlns:a16="http://schemas.microsoft.com/office/drawing/2014/main" id="{6FDCC5B9-E8D7-8B7D-F93E-6632F3C54044}"/>
              </a:ext>
            </a:extLst>
          </p:cNvPr>
          <p:cNvSpPr txBox="1"/>
          <p:nvPr/>
        </p:nvSpPr>
        <p:spPr>
          <a:xfrm>
            <a:off x="6164921" y="3624588"/>
            <a:ext cx="2582758" cy="369332"/>
          </a:xfrm>
          <a:prstGeom prst="rect">
            <a:avLst/>
          </a:prstGeom>
          <a:noFill/>
        </p:spPr>
        <p:txBody>
          <a:bodyPr wrap="none" rtlCol="0">
            <a:spAutoFit/>
          </a:bodyPr>
          <a:lstStyle/>
          <a:p>
            <a:r>
              <a:rPr lang="en-US" b="1" dirty="0">
                <a:solidFill>
                  <a:srgbClr val="FF0000"/>
                </a:solidFill>
              </a:rPr>
              <a:t>MLDA21 Law Enacted</a:t>
            </a:r>
          </a:p>
        </p:txBody>
      </p:sp>
    </p:spTree>
    <p:extLst>
      <p:ext uri="{BB962C8B-B14F-4D97-AF65-F5344CB8AC3E}">
        <p14:creationId xmlns:p14="http://schemas.microsoft.com/office/powerpoint/2010/main" val="3788416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15696"/>
          </a:xfrm>
          <a:prstGeom prst="rect">
            <a:avLst/>
          </a:prstGeom>
        </p:spPr>
      </p:pic>
      <p:sp>
        <p:nvSpPr>
          <p:cNvPr id="14" name="Right Brace 13">
            <a:extLst>
              <a:ext uri="{FF2B5EF4-FFF2-40B4-BE49-F238E27FC236}">
                <a16:creationId xmlns:a16="http://schemas.microsoft.com/office/drawing/2014/main" id="{9A5FF70D-0034-A77D-19D7-50812DCB37E0}"/>
              </a:ext>
            </a:extLst>
          </p:cNvPr>
          <p:cNvSpPr/>
          <p:nvPr/>
        </p:nvSpPr>
        <p:spPr bwMode="auto">
          <a:xfrm>
            <a:off x="5257800" y="4724400"/>
            <a:ext cx="239624" cy="1813560"/>
          </a:xfrm>
          <a:prstGeom prst="rightBrace">
            <a:avLst/>
          </a:prstGeom>
          <a:noFill/>
          <a:ln w="38100" cap="sq" cmpd="sng" algn="ctr">
            <a:solidFill>
              <a:srgbClr val="FF9A05"/>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5" name="Right Brace 4">
            <a:extLst>
              <a:ext uri="{FF2B5EF4-FFF2-40B4-BE49-F238E27FC236}">
                <a16:creationId xmlns:a16="http://schemas.microsoft.com/office/drawing/2014/main" id="{3BA1ABEF-65AE-7120-C17D-9FD65AC40D16}"/>
              </a:ext>
            </a:extLst>
          </p:cNvPr>
          <p:cNvSpPr/>
          <p:nvPr/>
        </p:nvSpPr>
        <p:spPr bwMode="auto">
          <a:xfrm>
            <a:off x="5257800" y="2043285"/>
            <a:ext cx="239624" cy="2604915"/>
          </a:xfrm>
          <a:prstGeom prst="rightBrace">
            <a:avLst/>
          </a:prstGeom>
          <a:noFill/>
          <a:ln w="38100" cap="sq" cmpd="sng" algn="ctr">
            <a:solidFill>
              <a:srgbClr val="03AD07"/>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6" name="TextBox 5">
            <a:extLst>
              <a:ext uri="{FF2B5EF4-FFF2-40B4-BE49-F238E27FC236}">
                <a16:creationId xmlns:a16="http://schemas.microsoft.com/office/drawing/2014/main" id="{8121762C-4728-FB70-11ED-1ED556DC5CB3}"/>
              </a:ext>
            </a:extLst>
          </p:cNvPr>
          <p:cNvSpPr txBox="1"/>
          <p:nvPr/>
        </p:nvSpPr>
        <p:spPr>
          <a:xfrm>
            <a:off x="5568112" y="5446514"/>
            <a:ext cx="2595582" cy="369332"/>
          </a:xfrm>
          <a:prstGeom prst="rect">
            <a:avLst/>
          </a:prstGeom>
          <a:noFill/>
        </p:spPr>
        <p:txBody>
          <a:bodyPr wrap="none" rtlCol="0">
            <a:spAutoFit/>
          </a:bodyPr>
          <a:lstStyle/>
          <a:p>
            <a:r>
              <a:rPr lang="en-US" b="1" dirty="0">
                <a:solidFill>
                  <a:srgbClr val="FF9A05"/>
                </a:solidFill>
              </a:rPr>
              <a:t>MLDA21 Law In Effect</a:t>
            </a:r>
          </a:p>
        </p:txBody>
      </p:sp>
      <p:sp>
        <p:nvSpPr>
          <p:cNvPr id="7" name="TextBox 6">
            <a:extLst>
              <a:ext uri="{FF2B5EF4-FFF2-40B4-BE49-F238E27FC236}">
                <a16:creationId xmlns:a16="http://schemas.microsoft.com/office/drawing/2014/main" id="{27D40637-A585-66B9-F27D-C03BA4578502}"/>
              </a:ext>
            </a:extLst>
          </p:cNvPr>
          <p:cNvSpPr txBox="1"/>
          <p:nvPr/>
        </p:nvSpPr>
        <p:spPr>
          <a:xfrm>
            <a:off x="5568112" y="3161076"/>
            <a:ext cx="3044423" cy="369332"/>
          </a:xfrm>
          <a:prstGeom prst="rect">
            <a:avLst/>
          </a:prstGeom>
          <a:noFill/>
        </p:spPr>
        <p:txBody>
          <a:bodyPr wrap="none" rtlCol="0">
            <a:spAutoFit/>
          </a:bodyPr>
          <a:lstStyle/>
          <a:p>
            <a:r>
              <a:rPr lang="en-US" b="1" dirty="0">
                <a:solidFill>
                  <a:srgbClr val="03AD07"/>
                </a:solidFill>
              </a:rPr>
              <a:t>MLDA21 Law Not In Effect</a:t>
            </a:r>
          </a:p>
        </p:txBody>
      </p:sp>
      <p:pic>
        <p:nvPicPr>
          <p:cNvPr id="8" name="Picture 7">
            <a:extLst>
              <a:ext uri="{FF2B5EF4-FFF2-40B4-BE49-F238E27FC236}">
                <a16:creationId xmlns:a16="http://schemas.microsoft.com/office/drawing/2014/main" id="{8D7E95F4-63AE-15D2-6566-034EC80B1A09}"/>
              </a:ext>
            </a:extLst>
          </p:cNvPr>
          <p:cNvPicPr>
            <a:picLocks noChangeAspect="1"/>
          </p:cNvPicPr>
          <p:nvPr/>
        </p:nvPicPr>
        <p:blipFill rotWithShape="1">
          <a:blip r:embed="rId4"/>
          <a:srcRect r="43609"/>
          <a:stretch/>
        </p:blipFill>
        <p:spPr>
          <a:xfrm>
            <a:off x="1077302" y="838200"/>
            <a:ext cx="4109810" cy="5867400"/>
          </a:xfrm>
          <a:prstGeom prst="rect">
            <a:avLst/>
          </a:prstGeom>
        </p:spPr>
      </p:pic>
      <p:sp>
        <p:nvSpPr>
          <p:cNvPr id="2" name="Arrow: Right 1">
            <a:extLst>
              <a:ext uri="{FF2B5EF4-FFF2-40B4-BE49-F238E27FC236}">
                <a16:creationId xmlns:a16="http://schemas.microsoft.com/office/drawing/2014/main" id="{4B07CDD9-14A9-5765-B59F-4F786D946062}"/>
              </a:ext>
            </a:extLst>
          </p:cNvPr>
          <p:cNvSpPr/>
          <p:nvPr/>
        </p:nvSpPr>
        <p:spPr bwMode="auto">
          <a:xfrm rot="10800000">
            <a:off x="5518760" y="4539735"/>
            <a:ext cx="677824" cy="369333"/>
          </a:xfrm>
          <a:prstGeom prst="rightArrow">
            <a:avLst/>
          </a:prstGeom>
          <a:solidFill>
            <a:srgbClr val="FF0000"/>
          </a:solidFill>
          <a:ln w="12700" cap="sq"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 name="TextBox 2">
            <a:extLst>
              <a:ext uri="{FF2B5EF4-FFF2-40B4-BE49-F238E27FC236}">
                <a16:creationId xmlns:a16="http://schemas.microsoft.com/office/drawing/2014/main" id="{C1B2174B-A151-991D-14B0-4FF2F3C55F0F}"/>
              </a:ext>
            </a:extLst>
          </p:cNvPr>
          <p:cNvSpPr txBox="1"/>
          <p:nvPr/>
        </p:nvSpPr>
        <p:spPr>
          <a:xfrm>
            <a:off x="6196584" y="4539734"/>
            <a:ext cx="2582758" cy="369332"/>
          </a:xfrm>
          <a:prstGeom prst="rect">
            <a:avLst/>
          </a:prstGeom>
          <a:noFill/>
        </p:spPr>
        <p:txBody>
          <a:bodyPr wrap="none" rtlCol="0">
            <a:spAutoFit/>
          </a:bodyPr>
          <a:lstStyle/>
          <a:p>
            <a:r>
              <a:rPr lang="en-US" b="1" dirty="0">
                <a:solidFill>
                  <a:srgbClr val="FF0000"/>
                </a:solidFill>
              </a:rPr>
              <a:t>MLDA21 Law Enacted</a:t>
            </a:r>
          </a:p>
        </p:txBody>
      </p:sp>
    </p:spTree>
    <p:extLst>
      <p:ext uri="{BB962C8B-B14F-4D97-AF65-F5344CB8AC3E}">
        <p14:creationId xmlns:p14="http://schemas.microsoft.com/office/powerpoint/2010/main" val="3625864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15696"/>
          </a:xfrm>
          <a:prstGeom prst="rect">
            <a:avLst/>
          </a:prstGeom>
        </p:spPr>
      </p:pic>
      <p:sp>
        <p:nvSpPr>
          <p:cNvPr id="6" name="Title 1">
            <a:extLst>
              <a:ext uri="{FF2B5EF4-FFF2-40B4-BE49-F238E27FC236}">
                <a16:creationId xmlns:a16="http://schemas.microsoft.com/office/drawing/2014/main" id="{845F7AA7-255E-1819-6026-978A94620FF1}"/>
              </a:ext>
            </a:extLst>
          </p:cNvPr>
          <p:cNvSpPr>
            <a:spLocks noGrp="1"/>
          </p:cNvSpPr>
          <p:nvPr>
            <p:ph type="title"/>
          </p:nvPr>
        </p:nvSpPr>
        <p:spPr>
          <a:xfrm>
            <a:off x="0" y="615696"/>
            <a:ext cx="9144000" cy="832104"/>
          </a:xfrm>
        </p:spPr>
        <p:txBody>
          <a:bodyPr>
            <a:normAutofit/>
          </a:bodyPr>
          <a:lstStyle/>
          <a:p>
            <a:r>
              <a:rPr lang="en-US" dirty="0">
                <a:latin typeface="+mn-lt"/>
                <a:cs typeface="Courier New" panose="02070309020205020404" pitchFamily="49" charset="0"/>
              </a:rPr>
              <a:t>The Two Period, Two Group Model</a:t>
            </a:r>
            <a:endParaRPr lang="en-US" b="1" dirty="0">
              <a:latin typeface="Courier New" panose="02070309020205020404" pitchFamily="49" charset="0"/>
              <a:cs typeface="Courier New" panose="02070309020205020404" pitchFamily="49" charset="0"/>
            </a:endParaRPr>
          </a:p>
        </p:txBody>
      </p:sp>
      <p:pic>
        <p:nvPicPr>
          <p:cNvPr id="5" name="Picture 4" descr="A screenshot of a computer&#10;&#10;Description automatically generated">
            <a:extLst>
              <a:ext uri="{FF2B5EF4-FFF2-40B4-BE49-F238E27FC236}">
                <a16:creationId xmlns:a16="http://schemas.microsoft.com/office/drawing/2014/main" id="{6B115444-3B0C-DF22-0D17-57CED567335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2500"/>
          <a:stretch/>
        </p:blipFill>
        <p:spPr>
          <a:xfrm>
            <a:off x="114300" y="1600200"/>
            <a:ext cx="8915400" cy="5143500"/>
          </a:xfrm>
          <a:prstGeom prst="rect">
            <a:avLst/>
          </a:prstGeom>
        </p:spPr>
      </p:pic>
    </p:spTree>
    <p:extLst>
      <p:ext uri="{BB962C8B-B14F-4D97-AF65-F5344CB8AC3E}">
        <p14:creationId xmlns:p14="http://schemas.microsoft.com/office/powerpoint/2010/main" val="21888713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15696"/>
          </a:xfrm>
          <a:prstGeom prst="rect">
            <a:avLst/>
          </a:prstGeom>
        </p:spPr>
      </p:pic>
      <p:sp>
        <p:nvSpPr>
          <p:cNvPr id="6" name="Title 1">
            <a:extLst>
              <a:ext uri="{FF2B5EF4-FFF2-40B4-BE49-F238E27FC236}">
                <a16:creationId xmlns:a16="http://schemas.microsoft.com/office/drawing/2014/main" id="{845F7AA7-255E-1819-6026-978A94620FF1}"/>
              </a:ext>
            </a:extLst>
          </p:cNvPr>
          <p:cNvSpPr>
            <a:spLocks noGrp="1"/>
          </p:cNvSpPr>
          <p:nvPr>
            <p:ph type="title"/>
          </p:nvPr>
        </p:nvSpPr>
        <p:spPr>
          <a:xfrm>
            <a:off x="0" y="615696"/>
            <a:ext cx="9144000" cy="832104"/>
          </a:xfrm>
        </p:spPr>
        <p:txBody>
          <a:bodyPr>
            <a:normAutofit/>
          </a:bodyPr>
          <a:lstStyle/>
          <a:p>
            <a:r>
              <a:rPr lang="en-US" dirty="0">
                <a:latin typeface="+mn-lt"/>
                <a:cs typeface="Courier New" panose="02070309020205020404" pitchFamily="49" charset="0"/>
              </a:rPr>
              <a:t>The Two Period, Two Group Model</a:t>
            </a:r>
            <a:endParaRPr lang="en-US" b="1" dirty="0">
              <a:latin typeface="Courier New" panose="02070309020205020404" pitchFamily="49" charset="0"/>
              <a:cs typeface="Courier New" panose="02070309020205020404" pitchFamily="49" charset="0"/>
            </a:endParaRPr>
          </a:p>
        </p:txBody>
      </p:sp>
      <p:pic>
        <p:nvPicPr>
          <p:cNvPr id="3" name="Picture 2" descr="A graph of a graph with different colored lines&#10;&#10;Description automatically generated with medium confidence">
            <a:extLst>
              <a:ext uri="{FF2B5EF4-FFF2-40B4-BE49-F238E27FC236}">
                <a16:creationId xmlns:a16="http://schemas.microsoft.com/office/drawing/2014/main" id="{8EC2848B-8F44-DAD5-8D5B-E5523AE703A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2500"/>
          <a:stretch/>
        </p:blipFill>
        <p:spPr>
          <a:xfrm>
            <a:off x="114300" y="1524000"/>
            <a:ext cx="8915400" cy="5143500"/>
          </a:xfrm>
          <a:prstGeom prst="rect">
            <a:avLst/>
          </a:prstGeom>
        </p:spPr>
      </p:pic>
    </p:spTree>
    <p:extLst>
      <p:ext uri="{BB962C8B-B14F-4D97-AF65-F5344CB8AC3E}">
        <p14:creationId xmlns:p14="http://schemas.microsoft.com/office/powerpoint/2010/main" val="38781762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15696"/>
          </a:xfrm>
          <a:prstGeom prst="rect">
            <a:avLst/>
          </a:prstGeom>
        </p:spPr>
      </p:pic>
      <p:sp>
        <p:nvSpPr>
          <p:cNvPr id="6" name="Title 1">
            <a:extLst>
              <a:ext uri="{FF2B5EF4-FFF2-40B4-BE49-F238E27FC236}">
                <a16:creationId xmlns:a16="http://schemas.microsoft.com/office/drawing/2014/main" id="{845F7AA7-255E-1819-6026-978A94620FF1}"/>
              </a:ext>
            </a:extLst>
          </p:cNvPr>
          <p:cNvSpPr>
            <a:spLocks noGrp="1"/>
          </p:cNvSpPr>
          <p:nvPr>
            <p:ph type="title"/>
          </p:nvPr>
        </p:nvSpPr>
        <p:spPr>
          <a:xfrm>
            <a:off x="0" y="615696"/>
            <a:ext cx="9144000" cy="832104"/>
          </a:xfrm>
        </p:spPr>
        <p:txBody>
          <a:bodyPr>
            <a:normAutofit/>
          </a:bodyPr>
          <a:lstStyle/>
          <a:p>
            <a:r>
              <a:rPr lang="en-US" sz="3600" dirty="0">
                <a:latin typeface="+mn-lt"/>
                <a:cs typeface="Courier New" panose="02070309020205020404" pitchFamily="49" charset="0"/>
              </a:rPr>
              <a:t>The Two Period, Two Group Model</a:t>
            </a:r>
            <a:endParaRPr lang="en-US" sz="3600" b="1" dirty="0">
              <a:latin typeface="Courier New" panose="02070309020205020404" pitchFamily="49" charset="0"/>
              <a:cs typeface="Courier New" panose="02070309020205020404" pitchFamily="49" charset="0"/>
            </a:endParaRPr>
          </a:p>
        </p:txBody>
      </p:sp>
      <p:pic>
        <p:nvPicPr>
          <p:cNvPr id="9" name="Picture 8" descr="Chart, line chart&#10;&#10;Description automatically generated">
            <a:extLst>
              <a:ext uri="{FF2B5EF4-FFF2-40B4-BE49-F238E27FC236}">
                <a16:creationId xmlns:a16="http://schemas.microsoft.com/office/drawing/2014/main" id="{D06DFA32-6988-B631-BBE4-5CF4B0A7086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600200"/>
            <a:ext cx="9144000" cy="5143500"/>
          </a:xfrm>
          <a:prstGeom prst="rect">
            <a:avLst/>
          </a:prstGeom>
        </p:spPr>
      </p:pic>
    </p:spTree>
    <p:extLst>
      <p:ext uri="{BB962C8B-B14F-4D97-AF65-F5344CB8AC3E}">
        <p14:creationId xmlns:p14="http://schemas.microsoft.com/office/powerpoint/2010/main" val="10426658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15696"/>
          </a:xfrm>
          <a:prstGeom prst="rect">
            <a:avLst/>
          </a:prstGeom>
        </p:spPr>
      </p:pic>
      <p:sp>
        <p:nvSpPr>
          <p:cNvPr id="6" name="Title 1">
            <a:extLst>
              <a:ext uri="{FF2B5EF4-FFF2-40B4-BE49-F238E27FC236}">
                <a16:creationId xmlns:a16="http://schemas.microsoft.com/office/drawing/2014/main" id="{845F7AA7-255E-1819-6026-978A94620FF1}"/>
              </a:ext>
            </a:extLst>
          </p:cNvPr>
          <p:cNvSpPr>
            <a:spLocks noGrp="1"/>
          </p:cNvSpPr>
          <p:nvPr>
            <p:ph type="title"/>
          </p:nvPr>
        </p:nvSpPr>
        <p:spPr>
          <a:xfrm>
            <a:off x="0" y="615696"/>
            <a:ext cx="9144000" cy="832104"/>
          </a:xfrm>
        </p:spPr>
        <p:txBody>
          <a:bodyPr>
            <a:normAutofit/>
          </a:bodyPr>
          <a:lstStyle/>
          <a:p>
            <a:r>
              <a:rPr lang="en-US" dirty="0">
                <a:latin typeface="+mn-lt"/>
                <a:cs typeface="Courier New" panose="02070309020205020404" pitchFamily="49" charset="0"/>
              </a:rPr>
              <a:t>The Two Period, Two Group Model</a:t>
            </a:r>
            <a:endParaRPr lang="en-US" b="1" dirty="0">
              <a:latin typeface="Courier New" panose="02070309020205020404" pitchFamily="49" charset="0"/>
              <a:cs typeface="Courier New" panose="02070309020205020404" pitchFamily="49" charset="0"/>
            </a:endParaRPr>
          </a:p>
        </p:txBody>
      </p:sp>
      <p:pic>
        <p:nvPicPr>
          <p:cNvPr id="3" name="Picture 2" descr="Chart&#10;&#10;Description automatically generated">
            <a:extLst>
              <a:ext uri="{FF2B5EF4-FFF2-40B4-BE49-F238E27FC236}">
                <a16:creationId xmlns:a16="http://schemas.microsoft.com/office/drawing/2014/main" id="{DF75D94B-27ED-D2A4-9B94-1A19E8B14BB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714500"/>
            <a:ext cx="9144000" cy="5143500"/>
          </a:xfrm>
          <a:prstGeom prst="rect">
            <a:avLst/>
          </a:prstGeom>
        </p:spPr>
      </p:pic>
    </p:spTree>
    <p:extLst>
      <p:ext uri="{BB962C8B-B14F-4D97-AF65-F5344CB8AC3E}">
        <p14:creationId xmlns:p14="http://schemas.microsoft.com/office/powerpoint/2010/main" val="9992025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D926100-7BE8-8969-8C4C-94B9CECF901D}"/>
              </a:ext>
            </a:extLst>
          </p:cNvPr>
          <p:cNvPicPr>
            <a:picLocks noChangeAspect="1"/>
          </p:cNvPicPr>
          <p:nvPr/>
        </p:nvPicPr>
        <p:blipFill rotWithShape="1">
          <a:blip r:embed="rId3"/>
          <a:srcRect r="45000"/>
          <a:stretch/>
        </p:blipFill>
        <p:spPr>
          <a:xfrm>
            <a:off x="685800" y="1822430"/>
            <a:ext cx="5368903" cy="4942701"/>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15696"/>
          </a:xfrm>
          <a:prstGeom prst="rect">
            <a:avLst/>
          </a:prstGeom>
        </p:spPr>
      </p:pic>
      <p:sp>
        <p:nvSpPr>
          <p:cNvPr id="6" name="Title 1">
            <a:extLst>
              <a:ext uri="{FF2B5EF4-FFF2-40B4-BE49-F238E27FC236}">
                <a16:creationId xmlns:a16="http://schemas.microsoft.com/office/drawing/2014/main" id="{845F7AA7-255E-1819-6026-978A94620FF1}"/>
              </a:ext>
            </a:extLst>
          </p:cNvPr>
          <p:cNvSpPr>
            <a:spLocks noGrp="1"/>
          </p:cNvSpPr>
          <p:nvPr>
            <p:ph type="title"/>
          </p:nvPr>
        </p:nvSpPr>
        <p:spPr>
          <a:xfrm>
            <a:off x="0" y="615696"/>
            <a:ext cx="9144000" cy="832104"/>
          </a:xfrm>
        </p:spPr>
        <p:txBody>
          <a:bodyPr>
            <a:normAutofit/>
          </a:bodyPr>
          <a:lstStyle/>
          <a:p>
            <a:r>
              <a:rPr lang="en-US" dirty="0">
                <a:latin typeface="+mn-lt"/>
                <a:cs typeface="Courier New" panose="02070309020205020404" pitchFamily="49" charset="0"/>
              </a:rPr>
              <a:t>Setting Up The Data</a:t>
            </a:r>
            <a:endParaRPr lang="en-US" b="1" dirty="0">
              <a:latin typeface="Courier New" panose="02070309020205020404" pitchFamily="49" charset="0"/>
              <a:cs typeface="Courier New" panose="02070309020205020404" pitchFamily="49" charset="0"/>
            </a:endParaRPr>
          </a:p>
        </p:txBody>
      </p:sp>
      <p:sp>
        <p:nvSpPr>
          <p:cNvPr id="12" name="Right Brace 11">
            <a:extLst>
              <a:ext uri="{FF2B5EF4-FFF2-40B4-BE49-F238E27FC236}">
                <a16:creationId xmlns:a16="http://schemas.microsoft.com/office/drawing/2014/main" id="{F31A40D5-4B12-36F4-3B75-F449460BEE30}"/>
              </a:ext>
            </a:extLst>
          </p:cNvPr>
          <p:cNvSpPr/>
          <p:nvPr/>
        </p:nvSpPr>
        <p:spPr bwMode="auto">
          <a:xfrm>
            <a:off x="4338953" y="1773018"/>
            <a:ext cx="304800" cy="533400"/>
          </a:xfrm>
          <a:prstGeom prst="rightBrace">
            <a:avLst/>
          </a:prstGeom>
          <a:noFill/>
          <a:ln w="38100" cap="sq"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3" name="TextBox 12">
            <a:extLst>
              <a:ext uri="{FF2B5EF4-FFF2-40B4-BE49-F238E27FC236}">
                <a16:creationId xmlns:a16="http://schemas.microsoft.com/office/drawing/2014/main" id="{0119344E-061D-511B-1F67-8C3DE65CB8D3}"/>
              </a:ext>
            </a:extLst>
          </p:cNvPr>
          <p:cNvSpPr txBox="1"/>
          <p:nvPr/>
        </p:nvSpPr>
        <p:spPr>
          <a:xfrm>
            <a:off x="4662378" y="1839099"/>
            <a:ext cx="4481622" cy="369332"/>
          </a:xfrm>
          <a:prstGeom prst="rect">
            <a:avLst/>
          </a:prstGeom>
          <a:noFill/>
        </p:spPr>
        <p:txBody>
          <a:bodyPr wrap="square" rtlCol="0">
            <a:spAutoFit/>
          </a:bodyPr>
          <a:lstStyle/>
          <a:p>
            <a:r>
              <a:rPr lang="en-US" b="1" dirty="0">
                <a:solidFill>
                  <a:srgbClr val="0000FF"/>
                </a:solidFill>
              </a:rPr>
              <a:t>Keep the data for 1979, 1980, and 1981</a:t>
            </a:r>
          </a:p>
        </p:txBody>
      </p:sp>
      <p:sp>
        <p:nvSpPr>
          <p:cNvPr id="19" name="TextBox 18">
            <a:extLst>
              <a:ext uri="{FF2B5EF4-FFF2-40B4-BE49-F238E27FC236}">
                <a16:creationId xmlns:a16="http://schemas.microsoft.com/office/drawing/2014/main" id="{837F086A-7EDC-1865-6407-2F505AFCD31D}"/>
              </a:ext>
            </a:extLst>
          </p:cNvPr>
          <p:cNvSpPr txBox="1"/>
          <p:nvPr/>
        </p:nvSpPr>
        <p:spPr>
          <a:xfrm>
            <a:off x="3677611" y="4603402"/>
            <a:ext cx="3204147" cy="1384995"/>
          </a:xfrm>
          <a:prstGeom prst="rect">
            <a:avLst/>
          </a:prstGeom>
          <a:noFill/>
        </p:spPr>
        <p:txBody>
          <a:bodyPr wrap="none" rtlCol="0">
            <a:spAutoFit/>
          </a:bodyPr>
          <a:lstStyle/>
          <a:p>
            <a:r>
              <a:rPr lang="en-US" sz="2800" b="1" dirty="0">
                <a:solidFill>
                  <a:srgbClr val="0000FF"/>
                </a:solidFill>
              </a:rPr>
              <a:t>1979 is Pre</a:t>
            </a:r>
          </a:p>
          <a:p>
            <a:r>
              <a:rPr lang="en-US" sz="2800" b="1" dirty="0">
                <a:solidFill>
                  <a:srgbClr val="0000FF"/>
                </a:solidFill>
              </a:rPr>
              <a:t>1980 is Treatment</a:t>
            </a:r>
          </a:p>
          <a:p>
            <a:r>
              <a:rPr lang="en-US" sz="2800" b="1" dirty="0">
                <a:solidFill>
                  <a:srgbClr val="0000FF"/>
                </a:solidFill>
              </a:rPr>
              <a:t>1981 is Post</a:t>
            </a:r>
          </a:p>
        </p:txBody>
      </p:sp>
      <p:sp>
        <p:nvSpPr>
          <p:cNvPr id="20" name="Right Brace 19">
            <a:extLst>
              <a:ext uri="{FF2B5EF4-FFF2-40B4-BE49-F238E27FC236}">
                <a16:creationId xmlns:a16="http://schemas.microsoft.com/office/drawing/2014/main" id="{D997E7A0-8004-3AB2-9E0A-292DDE83B7E3}"/>
              </a:ext>
            </a:extLst>
          </p:cNvPr>
          <p:cNvSpPr/>
          <p:nvPr/>
        </p:nvSpPr>
        <p:spPr bwMode="auto">
          <a:xfrm>
            <a:off x="3217851" y="4114800"/>
            <a:ext cx="304800" cy="2362200"/>
          </a:xfrm>
          <a:prstGeom prst="rightBrace">
            <a:avLst/>
          </a:prstGeom>
          <a:noFill/>
          <a:ln w="38100" cap="sq"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5556379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15696"/>
          </a:xfrm>
          <a:prstGeom prst="rect">
            <a:avLst/>
          </a:prstGeom>
        </p:spPr>
      </p:pic>
      <p:sp>
        <p:nvSpPr>
          <p:cNvPr id="6" name="Title 1">
            <a:extLst>
              <a:ext uri="{FF2B5EF4-FFF2-40B4-BE49-F238E27FC236}">
                <a16:creationId xmlns:a16="http://schemas.microsoft.com/office/drawing/2014/main" id="{845F7AA7-255E-1819-6026-978A94620FF1}"/>
              </a:ext>
            </a:extLst>
          </p:cNvPr>
          <p:cNvSpPr>
            <a:spLocks noGrp="1"/>
          </p:cNvSpPr>
          <p:nvPr>
            <p:ph type="title"/>
          </p:nvPr>
        </p:nvSpPr>
        <p:spPr>
          <a:xfrm>
            <a:off x="0" y="615696"/>
            <a:ext cx="9144000" cy="832104"/>
          </a:xfrm>
        </p:spPr>
        <p:txBody>
          <a:bodyPr>
            <a:normAutofit/>
          </a:bodyPr>
          <a:lstStyle/>
          <a:p>
            <a:r>
              <a:rPr lang="en-US" dirty="0">
                <a:latin typeface="+mn-lt"/>
                <a:cs typeface="Courier New" panose="02070309020205020404" pitchFamily="49" charset="0"/>
              </a:rPr>
              <a:t>Setting Up The Data</a:t>
            </a:r>
            <a:endParaRPr lang="en-US" b="1" dirty="0">
              <a:latin typeface="Courier New" panose="02070309020205020404" pitchFamily="49" charset="0"/>
              <a:cs typeface="Courier New" panose="02070309020205020404" pitchFamily="49" charset="0"/>
            </a:endParaRPr>
          </a:p>
        </p:txBody>
      </p:sp>
      <p:pic>
        <p:nvPicPr>
          <p:cNvPr id="3" name="Picture 2">
            <a:extLst>
              <a:ext uri="{FF2B5EF4-FFF2-40B4-BE49-F238E27FC236}">
                <a16:creationId xmlns:a16="http://schemas.microsoft.com/office/drawing/2014/main" id="{9A7B78E0-BEDE-ED0C-464E-BBB1942334E6}"/>
              </a:ext>
            </a:extLst>
          </p:cNvPr>
          <p:cNvPicPr>
            <a:picLocks noChangeAspect="1"/>
          </p:cNvPicPr>
          <p:nvPr/>
        </p:nvPicPr>
        <p:blipFill rotWithShape="1">
          <a:blip r:embed="rId4"/>
          <a:srcRect l="-1" t="18992" r="46279"/>
          <a:stretch/>
        </p:blipFill>
        <p:spPr>
          <a:xfrm>
            <a:off x="228600" y="2133600"/>
            <a:ext cx="6324600" cy="3575304"/>
          </a:xfrm>
          <a:prstGeom prst="rect">
            <a:avLst/>
          </a:prstGeom>
        </p:spPr>
      </p:pic>
      <p:sp>
        <p:nvSpPr>
          <p:cNvPr id="5" name="Right Brace 4">
            <a:extLst>
              <a:ext uri="{FF2B5EF4-FFF2-40B4-BE49-F238E27FC236}">
                <a16:creationId xmlns:a16="http://schemas.microsoft.com/office/drawing/2014/main" id="{057BD896-1ADC-D30D-160B-95BF85119BA7}"/>
              </a:ext>
            </a:extLst>
          </p:cNvPr>
          <p:cNvSpPr/>
          <p:nvPr/>
        </p:nvSpPr>
        <p:spPr bwMode="auto">
          <a:xfrm>
            <a:off x="5486400" y="3657600"/>
            <a:ext cx="304800" cy="533400"/>
          </a:xfrm>
          <a:prstGeom prst="rightBrace">
            <a:avLst/>
          </a:prstGeom>
          <a:noFill/>
          <a:ln w="38100" cap="sq"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7" name="TextBox 6">
            <a:extLst>
              <a:ext uri="{FF2B5EF4-FFF2-40B4-BE49-F238E27FC236}">
                <a16:creationId xmlns:a16="http://schemas.microsoft.com/office/drawing/2014/main" id="{FD28BC6A-5161-9281-9FF8-7795F2B120EA}"/>
              </a:ext>
            </a:extLst>
          </p:cNvPr>
          <p:cNvSpPr txBox="1"/>
          <p:nvPr/>
        </p:nvSpPr>
        <p:spPr>
          <a:xfrm>
            <a:off x="5829299" y="3587341"/>
            <a:ext cx="2800767" cy="646331"/>
          </a:xfrm>
          <a:prstGeom prst="rect">
            <a:avLst/>
          </a:prstGeom>
          <a:noFill/>
        </p:spPr>
        <p:txBody>
          <a:bodyPr wrap="none" rtlCol="0">
            <a:spAutoFit/>
          </a:bodyPr>
          <a:lstStyle/>
          <a:p>
            <a:r>
              <a:rPr lang="en-US" b="1" dirty="0">
                <a:solidFill>
                  <a:srgbClr val="0000FF"/>
                </a:solidFill>
              </a:rPr>
              <a:t>The law went into effect</a:t>
            </a:r>
          </a:p>
          <a:p>
            <a:r>
              <a:rPr lang="en-US" b="1" dirty="0">
                <a:solidFill>
                  <a:srgbClr val="0000FF"/>
                </a:solidFill>
              </a:rPr>
              <a:t> during the time interval</a:t>
            </a:r>
          </a:p>
        </p:txBody>
      </p:sp>
      <p:sp>
        <p:nvSpPr>
          <p:cNvPr id="8" name="Right Brace 7">
            <a:extLst>
              <a:ext uri="{FF2B5EF4-FFF2-40B4-BE49-F238E27FC236}">
                <a16:creationId xmlns:a16="http://schemas.microsoft.com/office/drawing/2014/main" id="{44675539-6A56-FD58-DBB3-F91E07514FDB}"/>
              </a:ext>
            </a:extLst>
          </p:cNvPr>
          <p:cNvSpPr/>
          <p:nvPr/>
        </p:nvSpPr>
        <p:spPr bwMode="auto">
          <a:xfrm>
            <a:off x="5486400" y="4305300"/>
            <a:ext cx="304800" cy="533400"/>
          </a:xfrm>
          <a:prstGeom prst="rightBrace">
            <a:avLst/>
          </a:prstGeom>
          <a:noFill/>
          <a:ln w="38100" cap="sq"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9" name="TextBox 8">
            <a:extLst>
              <a:ext uri="{FF2B5EF4-FFF2-40B4-BE49-F238E27FC236}">
                <a16:creationId xmlns:a16="http://schemas.microsoft.com/office/drawing/2014/main" id="{A2CD82D0-8A9C-BC39-9C69-4A31A16EFEF8}"/>
              </a:ext>
            </a:extLst>
          </p:cNvPr>
          <p:cNvSpPr txBox="1"/>
          <p:nvPr/>
        </p:nvSpPr>
        <p:spPr>
          <a:xfrm>
            <a:off x="5829299" y="4264152"/>
            <a:ext cx="2890535" cy="646331"/>
          </a:xfrm>
          <a:prstGeom prst="rect">
            <a:avLst/>
          </a:prstGeom>
          <a:noFill/>
        </p:spPr>
        <p:txBody>
          <a:bodyPr wrap="none" rtlCol="0">
            <a:spAutoFit/>
          </a:bodyPr>
          <a:lstStyle/>
          <a:p>
            <a:r>
              <a:rPr lang="en-US" b="1" dirty="0">
                <a:solidFill>
                  <a:srgbClr val="0000FF"/>
                </a:solidFill>
              </a:rPr>
              <a:t>The law was in effect</a:t>
            </a:r>
          </a:p>
          <a:p>
            <a:r>
              <a:rPr lang="en-US" b="1" dirty="0">
                <a:solidFill>
                  <a:srgbClr val="0000FF"/>
                </a:solidFill>
              </a:rPr>
              <a:t>during the entire interval</a:t>
            </a:r>
          </a:p>
        </p:txBody>
      </p:sp>
      <p:sp>
        <p:nvSpPr>
          <p:cNvPr id="10" name="Right Brace 9">
            <a:extLst>
              <a:ext uri="{FF2B5EF4-FFF2-40B4-BE49-F238E27FC236}">
                <a16:creationId xmlns:a16="http://schemas.microsoft.com/office/drawing/2014/main" id="{1AEF7473-8279-D566-0569-C98C2D85A5EA}"/>
              </a:ext>
            </a:extLst>
          </p:cNvPr>
          <p:cNvSpPr/>
          <p:nvPr/>
        </p:nvSpPr>
        <p:spPr bwMode="auto">
          <a:xfrm>
            <a:off x="5498592" y="4951631"/>
            <a:ext cx="304800" cy="533400"/>
          </a:xfrm>
          <a:prstGeom prst="rightBrace">
            <a:avLst/>
          </a:prstGeom>
          <a:noFill/>
          <a:ln w="38100" cap="sq"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1" name="TextBox 10">
            <a:extLst>
              <a:ext uri="{FF2B5EF4-FFF2-40B4-BE49-F238E27FC236}">
                <a16:creationId xmlns:a16="http://schemas.microsoft.com/office/drawing/2014/main" id="{84D4F822-B7B7-E4FD-A81A-7F6FA1549F79}"/>
              </a:ext>
            </a:extLst>
          </p:cNvPr>
          <p:cNvSpPr txBox="1"/>
          <p:nvPr/>
        </p:nvSpPr>
        <p:spPr>
          <a:xfrm>
            <a:off x="5841491" y="4910483"/>
            <a:ext cx="3159839" cy="646331"/>
          </a:xfrm>
          <a:prstGeom prst="rect">
            <a:avLst/>
          </a:prstGeom>
          <a:noFill/>
        </p:spPr>
        <p:txBody>
          <a:bodyPr wrap="none" rtlCol="0">
            <a:spAutoFit/>
          </a:bodyPr>
          <a:lstStyle/>
          <a:p>
            <a:r>
              <a:rPr lang="en-US" b="1" dirty="0">
                <a:solidFill>
                  <a:srgbClr val="0000FF"/>
                </a:solidFill>
              </a:rPr>
              <a:t>The law was never in effect</a:t>
            </a:r>
          </a:p>
          <a:p>
            <a:r>
              <a:rPr lang="en-US" b="1" dirty="0">
                <a:solidFill>
                  <a:srgbClr val="0000FF"/>
                </a:solidFill>
              </a:rPr>
              <a:t>during the entire interval</a:t>
            </a:r>
          </a:p>
        </p:txBody>
      </p:sp>
    </p:spTree>
    <p:extLst>
      <p:ext uri="{BB962C8B-B14F-4D97-AF65-F5344CB8AC3E}">
        <p14:creationId xmlns:p14="http://schemas.microsoft.com/office/powerpoint/2010/main" val="27639775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15696"/>
          </a:xfrm>
          <a:prstGeom prst="rect">
            <a:avLst/>
          </a:prstGeom>
        </p:spPr>
      </p:pic>
      <p:sp>
        <p:nvSpPr>
          <p:cNvPr id="6" name="Title 1">
            <a:extLst>
              <a:ext uri="{FF2B5EF4-FFF2-40B4-BE49-F238E27FC236}">
                <a16:creationId xmlns:a16="http://schemas.microsoft.com/office/drawing/2014/main" id="{845F7AA7-255E-1819-6026-978A94620FF1}"/>
              </a:ext>
            </a:extLst>
          </p:cNvPr>
          <p:cNvSpPr>
            <a:spLocks noGrp="1"/>
          </p:cNvSpPr>
          <p:nvPr>
            <p:ph type="title"/>
          </p:nvPr>
        </p:nvSpPr>
        <p:spPr>
          <a:xfrm>
            <a:off x="0" y="615696"/>
            <a:ext cx="9144000" cy="832104"/>
          </a:xfrm>
        </p:spPr>
        <p:txBody>
          <a:bodyPr>
            <a:normAutofit/>
          </a:bodyPr>
          <a:lstStyle/>
          <a:p>
            <a:r>
              <a:rPr lang="en-US" dirty="0">
                <a:latin typeface="+mn-lt"/>
                <a:cs typeface="Courier New" panose="02070309020205020404" pitchFamily="49" charset="0"/>
              </a:rPr>
              <a:t>Setting Up The Data</a:t>
            </a:r>
            <a:endParaRPr lang="en-US" b="1" dirty="0">
              <a:latin typeface="Courier New" panose="02070309020205020404" pitchFamily="49" charset="0"/>
              <a:cs typeface="Courier New" panose="02070309020205020404" pitchFamily="49" charset="0"/>
            </a:endParaRPr>
          </a:p>
        </p:txBody>
      </p:sp>
      <p:pic>
        <p:nvPicPr>
          <p:cNvPr id="3" name="Picture 2">
            <a:extLst>
              <a:ext uri="{FF2B5EF4-FFF2-40B4-BE49-F238E27FC236}">
                <a16:creationId xmlns:a16="http://schemas.microsoft.com/office/drawing/2014/main" id="{67ECEC7E-B786-85C2-B400-D8A043E445A8}"/>
              </a:ext>
            </a:extLst>
          </p:cNvPr>
          <p:cNvPicPr>
            <a:picLocks noChangeAspect="1"/>
          </p:cNvPicPr>
          <p:nvPr/>
        </p:nvPicPr>
        <p:blipFill rotWithShape="1">
          <a:blip r:embed="rId4"/>
          <a:srcRect r="45833"/>
          <a:stretch/>
        </p:blipFill>
        <p:spPr>
          <a:xfrm>
            <a:off x="228600" y="2063496"/>
            <a:ext cx="6037848" cy="4178808"/>
          </a:xfrm>
          <a:prstGeom prst="rect">
            <a:avLst/>
          </a:prstGeom>
        </p:spPr>
      </p:pic>
      <p:sp>
        <p:nvSpPr>
          <p:cNvPr id="5" name="Rectangle 4">
            <a:extLst>
              <a:ext uri="{FF2B5EF4-FFF2-40B4-BE49-F238E27FC236}">
                <a16:creationId xmlns:a16="http://schemas.microsoft.com/office/drawing/2014/main" id="{60DFED5E-EDC5-6A15-BBF9-8C34DE8EFD6C}"/>
              </a:ext>
            </a:extLst>
          </p:cNvPr>
          <p:cNvSpPr/>
          <p:nvPr/>
        </p:nvSpPr>
        <p:spPr bwMode="auto">
          <a:xfrm>
            <a:off x="5181600" y="3810000"/>
            <a:ext cx="685800" cy="2286000"/>
          </a:xfrm>
          <a:prstGeom prst="rect">
            <a:avLst/>
          </a:prstGeom>
          <a:noFill/>
          <a:ln w="38100" cap="sq"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7" name="TextBox 6">
            <a:extLst>
              <a:ext uri="{FF2B5EF4-FFF2-40B4-BE49-F238E27FC236}">
                <a16:creationId xmlns:a16="http://schemas.microsoft.com/office/drawing/2014/main" id="{CD5838F0-430F-68EF-B527-C32E0C76FF86}"/>
              </a:ext>
            </a:extLst>
          </p:cNvPr>
          <p:cNvSpPr txBox="1"/>
          <p:nvPr/>
        </p:nvSpPr>
        <p:spPr>
          <a:xfrm>
            <a:off x="6019800" y="4352835"/>
            <a:ext cx="2826415" cy="1200329"/>
          </a:xfrm>
          <a:prstGeom prst="rect">
            <a:avLst/>
          </a:prstGeom>
          <a:noFill/>
        </p:spPr>
        <p:txBody>
          <a:bodyPr wrap="none" rtlCol="0">
            <a:spAutoFit/>
          </a:bodyPr>
          <a:lstStyle/>
          <a:p>
            <a:r>
              <a:rPr lang="en-US" b="1" dirty="0">
                <a:solidFill>
                  <a:srgbClr val="0000FF"/>
                </a:solidFill>
              </a:rPr>
              <a:t>Time equals 0 prior to </a:t>
            </a:r>
          </a:p>
          <a:p>
            <a:r>
              <a:rPr lang="en-US" b="1" dirty="0">
                <a:solidFill>
                  <a:srgbClr val="0000FF"/>
                </a:solidFill>
              </a:rPr>
              <a:t>the intervention in 1980</a:t>
            </a:r>
          </a:p>
          <a:p>
            <a:r>
              <a:rPr lang="en-US" b="1" dirty="0">
                <a:solidFill>
                  <a:srgbClr val="0000FF"/>
                </a:solidFill>
              </a:rPr>
              <a:t>and time equals 1 after </a:t>
            </a:r>
          </a:p>
          <a:p>
            <a:r>
              <a:rPr lang="en-US" b="1" dirty="0">
                <a:solidFill>
                  <a:srgbClr val="0000FF"/>
                </a:solidFill>
              </a:rPr>
              <a:t>the intervention in 1980</a:t>
            </a:r>
          </a:p>
        </p:txBody>
      </p:sp>
    </p:spTree>
    <p:extLst>
      <p:ext uri="{BB962C8B-B14F-4D97-AF65-F5344CB8AC3E}">
        <p14:creationId xmlns:p14="http://schemas.microsoft.com/office/powerpoint/2010/main" val="13716292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15696"/>
          </a:xfrm>
          <a:prstGeom prst="rect">
            <a:avLst/>
          </a:prstGeom>
        </p:spPr>
      </p:pic>
      <p:sp>
        <p:nvSpPr>
          <p:cNvPr id="6" name="Title 1">
            <a:extLst>
              <a:ext uri="{FF2B5EF4-FFF2-40B4-BE49-F238E27FC236}">
                <a16:creationId xmlns:a16="http://schemas.microsoft.com/office/drawing/2014/main" id="{845F7AA7-255E-1819-6026-978A94620FF1}"/>
              </a:ext>
            </a:extLst>
          </p:cNvPr>
          <p:cNvSpPr>
            <a:spLocks noGrp="1"/>
          </p:cNvSpPr>
          <p:nvPr>
            <p:ph type="title"/>
          </p:nvPr>
        </p:nvSpPr>
        <p:spPr>
          <a:xfrm>
            <a:off x="0" y="615696"/>
            <a:ext cx="9144000" cy="832104"/>
          </a:xfrm>
        </p:spPr>
        <p:txBody>
          <a:bodyPr>
            <a:normAutofit/>
          </a:bodyPr>
          <a:lstStyle/>
          <a:p>
            <a:r>
              <a:rPr lang="en-US" dirty="0">
                <a:latin typeface="+mn-lt"/>
                <a:cs typeface="Courier New" panose="02070309020205020404" pitchFamily="49" charset="0"/>
              </a:rPr>
              <a:t>Setting Up The Data</a:t>
            </a:r>
            <a:endParaRPr lang="en-US" b="1" dirty="0">
              <a:latin typeface="Courier New" panose="02070309020205020404" pitchFamily="49" charset="0"/>
              <a:cs typeface="Courier New" panose="02070309020205020404" pitchFamily="49" charset="0"/>
            </a:endParaRPr>
          </a:p>
        </p:txBody>
      </p:sp>
      <p:sp>
        <p:nvSpPr>
          <p:cNvPr id="3" name="TextBox 2">
            <a:extLst>
              <a:ext uri="{FF2B5EF4-FFF2-40B4-BE49-F238E27FC236}">
                <a16:creationId xmlns:a16="http://schemas.microsoft.com/office/drawing/2014/main" id="{5C08A1D7-6628-884A-310F-E21E9817AD4E}"/>
              </a:ext>
            </a:extLst>
          </p:cNvPr>
          <p:cNvSpPr txBox="1"/>
          <p:nvPr/>
        </p:nvSpPr>
        <p:spPr>
          <a:xfrm>
            <a:off x="228600" y="1752600"/>
            <a:ext cx="6705600" cy="1169551"/>
          </a:xfrm>
          <a:prstGeom prst="rect">
            <a:avLst/>
          </a:prstGeom>
          <a:noFill/>
        </p:spPr>
        <p:txBody>
          <a:bodyPr wrap="square">
            <a:spAutoFit/>
          </a:bodyPr>
          <a:lstStyle/>
          <a:p>
            <a:r>
              <a:rPr lang="en-US" sz="1400" dirty="0">
                <a:latin typeface="Consolas" panose="020B0609020204030204" pitchFamily="49" charset="0"/>
              </a:rPr>
              <a:t>// Create a variable for treatment status     </a:t>
            </a:r>
          </a:p>
          <a:p>
            <a:r>
              <a:rPr lang="en-US" sz="1400" dirty="0">
                <a:latin typeface="Consolas" panose="020B0609020204030204" pitchFamily="49" charset="0"/>
              </a:rPr>
              <a:t>gen treated = .</a:t>
            </a:r>
          </a:p>
          <a:p>
            <a:r>
              <a:rPr lang="en-US" sz="1400" dirty="0">
                <a:latin typeface="Consolas" panose="020B0609020204030204" pitchFamily="49" charset="0"/>
              </a:rPr>
              <a:t>replace treated = 0 if MLDA21_year &gt;1980</a:t>
            </a:r>
          </a:p>
          <a:p>
            <a:r>
              <a:rPr lang="en-US" sz="1400" dirty="0">
                <a:latin typeface="Consolas" panose="020B0609020204030204" pitchFamily="49" charset="0"/>
              </a:rPr>
              <a:t>replace treated = 0 if MLDA21_year &lt;=1980 &amp; year&lt;1980</a:t>
            </a:r>
          </a:p>
          <a:p>
            <a:r>
              <a:rPr lang="en-US" sz="1400" dirty="0">
                <a:latin typeface="Consolas" panose="020B0609020204030204" pitchFamily="49" charset="0"/>
              </a:rPr>
              <a:t>replace treated = 1 if MLDA21_year &lt;=1980</a:t>
            </a:r>
          </a:p>
        </p:txBody>
      </p:sp>
      <p:pic>
        <p:nvPicPr>
          <p:cNvPr id="7" name="Picture 6">
            <a:extLst>
              <a:ext uri="{FF2B5EF4-FFF2-40B4-BE49-F238E27FC236}">
                <a16:creationId xmlns:a16="http://schemas.microsoft.com/office/drawing/2014/main" id="{04AD86DE-DCE9-7EDD-7452-A3B8F7056403}"/>
              </a:ext>
            </a:extLst>
          </p:cNvPr>
          <p:cNvPicPr>
            <a:picLocks noChangeAspect="1"/>
          </p:cNvPicPr>
          <p:nvPr/>
        </p:nvPicPr>
        <p:blipFill rotWithShape="1">
          <a:blip r:embed="rId4"/>
          <a:srcRect r="37300"/>
          <a:stretch/>
        </p:blipFill>
        <p:spPr>
          <a:xfrm>
            <a:off x="201168" y="3352800"/>
            <a:ext cx="5733288" cy="2744014"/>
          </a:xfrm>
          <a:prstGeom prst="rect">
            <a:avLst/>
          </a:prstGeom>
        </p:spPr>
      </p:pic>
      <p:sp>
        <p:nvSpPr>
          <p:cNvPr id="8" name="Rectangle 7">
            <a:extLst>
              <a:ext uri="{FF2B5EF4-FFF2-40B4-BE49-F238E27FC236}">
                <a16:creationId xmlns:a16="http://schemas.microsoft.com/office/drawing/2014/main" id="{F9E09EBE-08BF-DEAD-57FC-2550015423E0}"/>
              </a:ext>
            </a:extLst>
          </p:cNvPr>
          <p:cNvSpPr/>
          <p:nvPr/>
        </p:nvSpPr>
        <p:spPr bwMode="auto">
          <a:xfrm>
            <a:off x="4876800" y="4114800"/>
            <a:ext cx="838200" cy="1905000"/>
          </a:xfrm>
          <a:prstGeom prst="rect">
            <a:avLst/>
          </a:prstGeom>
          <a:noFill/>
          <a:ln w="38100" cap="sq"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9" name="TextBox 8">
            <a:extLst>
              <a:ext uri="{FF2B5EF4-FFF2-40B4-BE49-F238E27FC236}">
                <a16:creationId xmlns:a16="http://schemas.microsoft.com/office/drawing/2014/main" id="{47B8FA9E-6B42-299A-F676-E808CFDE88E3}"/>
              </a:ext>
            </a:extLst>
          </p:cNvPr>
          <p:cNvSpPr txBox="1"/>
          <p:nvPr/>
        </p:nvSpPr>
        <p:spPr>
          <a:xfrm>
            <a:off x="5934456" y="4342488"/>
            <a:ext cx="3198311" cy="1754326"/>
          </a:xfrm>
          <a:prstGeom prst="rect">
            <a:avLst/>
          </a:prstGeom>
          <a:noFill/>
        </p:spPr>
        <p:txBody>
          <a:bodyPr wrap="none" rtlCol="0">
            <a:spAutoFit/>
          </a:bodyPr>
          <a:lstStyle/>
          <a:p>
            <a:r>
              <a:rPr lang="en-US" b="1" dirty="0">
                <a:solidFill>
                  <a:srgbClr val="0000FF"/>
                </a:solidFill>
              </a:rPr>
              <a:t>Treated equals 1 if the </a:t>
            </a:r>
          </a:p>
          <a:p>
            <a:r>
              <a:rPr lang="en-US" b="1" dirty="0">
                <a:solidFill>
                  <a:srgbClr val="0000FF"/>
                </a:solidFill>
              </a:rPr>
              <a:t>MLDA21 law was in effect</a:t>
            </a:r>
          </a:p>
          <a:p>
            <a:r>
              <a:rPr lang="en-US" b="1" dirty="0">
                <a:solidFill>
                  <a:srgbClr val="0000FF"/>
                </a:solidFill>
              </a:rPr>
              <a:t>in that state during 1980 or </a:t>
            </a:r>
          </a:p>
          <a:p>
            <a:r>
              <a:rPr lang="en-US" b="1" dirty="0">
                <a:solidFill>
                  <a:srgbClr val="0000FF"/>
                </a:solidFill>
              </a:rPr>
              <a:t>sooner.   Treated equals 0</a:t>
            </a:r>
          </a:p>
          <a:p>
            <a:r>
              <a:rPr lang="en-US" b="1" dirty="0">
                <a:solidFill>
                  <a:srgbClr val="0000FF"/>
                </a:solidFill>
              </a:rPr>
              <a:t>if the law went into effect</a:t>
            </a:r>
          </a:p>
          <a:p>
            <a:r>
              <a:rPr lang="en-US" b="1" dirty="0">
                <a:solidFill>
                  <a:srgbClr val="0000FF"/>
                </a:solidFill>
              </a:rPr>
              <a:t>after 1980. </a:t>
            </a:r>
          </a:p>
        </p:txBody>
      </p:sp>
    </p:spTree>
    <p:extLst>
      <p:ext uri="{BB962C8B-B14F-4D97-AF65-F5344CB8AC3E}">
        <p14:creationId xmlns:p14="http://schemas.microsoft.com/office/powerpoint/2010/main" val="6882727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15696"/>
            <a:ext cx="9144000" cy="832104"/>
          </a:xfrm>
        </p:spPr>
        <p:txBody>
          <a:bodyPr/>
          <a:lstStyle/>
          <a:p>
            <a:r>
              <a:rPr lang="en-US" dirty="0"/>
              <a:t>Outline</a:t>
            </a:r>
          </a:p>
        </p:txBody>
      </p:sp>
      <p:sp>
        <p:nvSpPr>
          <p:cNvPr id="3" name="Content Placeholder 2"/>
          <p:cNvSpPr>
            <a:spLocks noGrp="1"/>
          </p:cNvSpPr>
          <p:nvPr>
            <p:ph idx="1"/>
          </p:nvPr>
        </p:nvSpPr>
        <p:spPr>
          <a:xfrm>
            <a:off x="609600" y="1539240"/>
            <a:ext cx="8267700" cy="4642104"/>
          </a:xfrm>
        </p:spPr>
        <p:txBody>
          <a:bodyPr>
            <a:normAutofit fontScale="92500" lnSpcReduction="10000"/>
          </a:bodyPr>
          <a:lstStyle/>
          <a:p>
            <a:r>
              <a:rPr lang="en-US" sz="3600" dirty="0"/>
              <a:t>The Question</a:t>
            </a:r>
          </a:p>
          <a:p>
            <a:r>
              <a:rPr lang="en-US" sz="3600" dirty="0"/>
              <a:t>An Intuitive Introduction</a:t>
            </a:r>
          </a:p>
          <a:p>
            <a:r>
              <a:rPr lang="en-US" sz="3600" dirty="0">
                <a:cs typeface="Courier New" panose="02070309020205020404" pitchFamily="49" charset="0"/>
              </a:rPr>
              <a:t>Two Period, Two Groups Model</a:t>
            </a:r>
          </a:p>
          <a:p>
            <a:r>
              <a:rPr lang="en-US" sz="3600" dirty="0"/>
              <a:t>Repeated Cross-Sectional Panel Data </a:t>
            </a:r>
          </a:p>
          <a:p>
            <a:r>
              <a:rPr lang="en-US" sz="3600" dirty="0"/>
              <a:t>Longitudinal Panel Data</a:t>
            </a:r>
          </a:p>
          <a:p>
            <a:r>
              <a:rPr lang="en-US" sz="3600" dirty="0">
                <a:cs typeface="Courier New" panose="02070309020205020404" pitchFamily="49" charset="0"/>
              </a:rPr>
              <a:t>Heterogeneous </a:t>
            </a:r>
            <a:r>
              <a:rPr lang="en-US" sz="3600" dirty="0" err="1">
                <a:cs typeface="Courier New" panose="02070309020205020404" pitchFamily="49" charset="0"/>
              </a:rPr>
              <a:t>DiD</a:t>
            </a:r>
            <a:endParaRPr lang="en-US" sz="3600" dirty="0">
              <a:cs typeface="Courier New" panose="02070309020205020404" pitchFamily="49" charset="0"/>
            </a:endParaRPr>
          </a:p>
          <a:p>
            <a:r>
              <a:rPr lang="en-US" sz="3600" dirty="0">
                <a:cs typeface="Courier New" panose="02070309020205020404" pitchFamily="49" charset="0"/>
              </a:rPr>
              <a:t>Panel Data Heterogeneous </a:t>
            </a:r>
            <a:r>
              <a:rPr lang="en-US" sz="3600" dirty="0" err="1">
                <a:cs typeface="Courier New" panose="02070309020205020404" pitchFamily="49" charset="0"/>
              </a:rPr>
              <a:t>DiD</a:t>
            </a:r>
            <a:r>
              <a:rPr lang="en-US" sz="3600" dirty="0">
                <a:cs typeface="Courier New" panose="02070309020205020404" pitchFamily="49" charset="0"/>
              </a:rPr>
              <a:t> </a:t>
            </a:r>
          </a:p>
          <a:p>
            <a:r>
              <a:rPr lang="en-US" sz="3600" dirty="0">
                <a:cs typeface="Courier New" panose="02070309020205020404" pitchFamily="49" charset="0"/>
              </a:rPr>
              <a:t>More Information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15696"/>
          </a:xfrm>
          <a:prstGeom prst="rect">
            <a:avLst/>
          </a:prstGeom>
        </p:spPr>
      </p:pic>
    </p:spTree>
    <p:extLst>
      <p:ext uri="{BB962C8B-B14F-4D97-AF65-F5344CB8AC3E}">
        <p14:creationId xmlns:p14="http://schemas.microsoft.com/office/powerpoint/2010/main" val="24432654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15696"/>
          </a:xfrm>
          <a:prstGeom prst="rect">
            <a:avLst/>
          </a:prstGeom>
        </p:spPr>
      </p:pic>
      <p:sp>
        <p:nvSpPr>
          <p:cNvPr id="6" name="Title 1">
            <a:extLst>
              <a:ext uri="{FF2B5EF4-FFF2-40B4-BE49-F238E27FC236}">
                <a16:creationId xmlns:a16="http://schemas.microsoft.com/office/drawing/2014/main" id="{845F7AA7-255E-1819-6026-978A94620FF1}"/>
              </a:ext>
            </a:extLst>
          </p:cNvPr>
          <p:cNvSpPr>
            <a:spLocks noGrp="1"/>
          </p:cNvSpPr>
          <p:nvPr>
            <p:ph type="title"/>
          </p:nvPr>
        </p:nvSpPr>
        <p:spPr>
          <a:xfrm>
            <a:off x="0" y="615696"/>
            <a:ext cx="9144000" cy="832104"/>
          </a:xfrm>
        </p:spPr>
        <p:txBody>
          <a:bodyPr>
            <a:normAutofit/>
          </a:bodyPr>
          <a:lstStyle/>
          <a:p>
            <a:r>
              <a:rPr lang="en-US" dirty="0">
                <a:latin typeface="+mn-lt"/>
                <a:cs typeface="Courier New" panose="02070309020205020404" pitchFamily="49" charset="0"/>
              </a:rPr>
              <a:t>Setting Up The Data</a:t>
            </a:r>
            <a:endParaRPr lang="en-US" b="1" dirty="0">
              <a:latin typeface="Courier New" panose="02070309020205020404" pitchFamily="49" charset="0"/>
              <a:cs typeface="Courier New" panose="02070309020205020404" pitchFamily="49" charset="0"/>
            </a:endParaRPr>
          </a:p>
        </p:txBody>
      </p:sp>
      <p:pic>
        <p:nvPicPr>
          <p:cNvPr id="3" name="Picture 2">
            <a:extLst>
              <a:ext uri="{FF2B5EF4-FFF2-40B4-BE49-F238E27FC236}">
                <a16:creationId xmlns:a16="http://schemas.microsoft.com/office/drawing/2014/main" id="{6D71EE7F-22C8-344B-43D0-710CC6038F32}"/>
              </a:ext>
            </a:extLst>
          </p:cNvPr>
          <p:cNvPicPr>
            <a:picLocks noChangeAspect="1"/>
          </p:cNvPicPr>
          <p:nvPr/>
        </p:nvPicPr>
        <p:blipFill rotWithShape="1">
          <a:blip r:embed="rId4"/>
          <a:srcRect r="26667"/>
          <a:stretch/>
        </p:blipFill>
        <p:spPr>
          <a:xfrm>
            <a:off x="647700" y="1676400"/>
            <a:ext cx="7848600" cy="4012297"/>
          </a:xfrm>
          <a:prstGeom prst="rect">
            <a:avLst/>
          </a:prstGeom>
        </p:spPr>
      </p:pic>
      <p:sp>
        <p:nvSpPr>
          <p:cNvPr id="5" name="Rectangle 4">
            <a:extLst>
              <a:ext uri="{FF2B5EF4-FFF2-40B4-BE49-F238E27FC236}">
                <a16:creationId xmlns:a16="http://schemas.microsoft.com/office/drawing/2014/main" id="{9B4B9C30-3647-82A4-DB8D-47FC4D8B05BE}"/>
              </a:ext>
            </a:extLst>
          </p:cNvPr>
          <p:cNvSpPr/>
          <p:nvPr/>
        </p:nvSpPr>
        <p:spPr bwMode="auto">
          <a:xfrm>
            <a:off x="7162800" y="3382618"/>
            <a:ext cx="1219200" cy="2179981"/>
          </a:xfrm>
          <a:prstGeom prst="rect">
            <a:avLst/>
          </a:prstGeom>
          <a:noFill/>
          <a:ln w="38100" cap="sq"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7" name="TextBox 6">
            <a:extLst>
              <a:ext uri="{FF2B5EF4-FFF2-40B4-BE49-F238E27FC236}">
                <a16:creationId xmlns:a16="http://schemas.microsoft.com/office/drawing/2014/main" id="{B410190D-DD6F-FB85-389D-60927C6FDB46}"/>
              </a:ext>
            </a:extLst>
          </p:cNvPr>
          <p:cNvSpPr txBox="1"/>
          <p:nvPr/>
        </p:nvSpPr>
        <p:spPr>
          <a:xfrm>
            <a:off x="1219200" y="5780639"/>
            <a:ext cx="7620000" cy="923330"/>
          </a:xfrm>
          <a:prstGeom prst="rect">
            <a:avLst/>
          </a:prstGeom>
          <a:noFill/>
        </p:spPr>
        <p:txBody>
          <a:bodyPr wrap="square" rtlCol="0">
            <a:spAutoFit/>
          </a:bodyPr>
          <a:lstStyle/>
          <a:p>
            <a:r>
              <a:rPr lang="en-US" b="1" dirty="0" err="1">
                <a:solidFill>
                  <a:srgbClr val="0000FF"/>
                </a:solidFill>
              </a:rPr>
              <a:t>TimeTreat</a:t>
            </a:r>
            <a:r>
              <a:rPr lang="en-US" b="1" dirty="0">
                <a:solidFill>
                  <a:srgbClr val="0000FF"/>
                </a:solidFill>
              </a:rPr>
              <a:t> equals time x treated.</a:t>
            </a:r>
          </a:p>
          <a:p>
            <a:r>
              <a:rPr lang="en-US" b="1" dirty="0">
                <a:solidFill>
                  <a:srgbClr val="0000FF"/>
                </a:solidFill>
              </a:rPr>
              <a:t>It will be the interaction term when we use </a:t>
            </a:r>
            <a:r>
              <a:rPr lang="en-US" b="1" dirty="0">
                <a:solidFill>
                  <a:srgbClr val="0000FF"/>
                </a:solidFill>
                <a:latin typeface="Courier New" panose="02070309020205020404" pitchFamily="49" charset="0"/>
                <a:cs typeface="Courier New" panose="02070309020205020404" pitchFamily="49" charset="0"/>
              </a:rPr>
              <a:t>regress</a:t>
            </a:r>
            <a:r>
              <a:rPr lang="en-US" b="1" dirty="0">
                <a:solidFill>
                  <a:srgbClr val="0000FF"/>
                </a:solidFill>
              </a:rPr>
              <a:t>.</a:t>
            </a:r>
          </a:p>
          <a:p>
            <a:r>
              <a:rPr lang="en-US" b="1" dirty="0">
                <a:solidFill>
                  <a:srgbClr val="FF0000"/>
                </a:solidFill>
              </a:rPr>
              <a:t>It will be the treatment variable when we use </a:t>
            </a:r>
            <a:r>
              <a:rPr lang="en-US" b="1" dirty="0" err="1">
                <a:solidFill>
                  <a:srgbClr val="FF0000"/>
                </a:solidFill>
                <a:latin typeface="Courier New" panose="02070309020205020404" pitchFamily="49" charset="0"/>
                <a:cs typeface="Courier New" panose="02070309020205020404" pitchFamily="49" charset="0"/>
              </a:rPr>
              <a:t>didregress</a:t>
            </a:r>
            <a:r>
              <a:rPr lang="en-US" b="1" dirty="0">
                <a:solidFill>
                  <a:srgbClr val="FF0000"/>
                </a:solidFill>
                <a:latin typeface="+mn-lt"/>
                <a:cs typeface="Courier New" panose="02070309020205020404" pitchFamily="49" charset="0"/>
              </a:rPr>
              <a:t>!!!!</a:t>
            </a:r>
          </a:p>
        </p:txBody>
      </p:sp>
    </p:spTree>
    <p:extLst>
      <p:ext uri="{BB962C8B-B14F-4D97-AF65-F5344CB8AC3E}">
        <p14:creationId xmlns:p14="http://schemas.microsoft.com/office/powerpoint/2010/main" val="1208842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15696"/>
          </a:xfrm>
          <a:prstGeom prst="rect">
            <a:avLst/>
          </a:prstGeom>
        </p:spPr>
      </p:pic>
      <p:sp>
        <p:nvSpPr>
          <p:cNvPr id="6" name="Title 1">
            <a:extLst>
              <a:ext uri="{FF2B5EF4-FFF2-40B4-BE49-F238E27FC236}">
                <a16:creationId xmlns:a16="http://schemas.microsoft.com/office/drawing/2014/main" id="{845F7AA7-255E-1819-6026-978A94620FF1}"/>
              </a:ext>
            </a:extLst>
          </p:cNvPr>
          <p:cNvSpPr>
            <a:spLocks noGrp="1"/>
          </p:cNvSpPr>
          <p:nvPr>
            <p:ph type="title"/>
          </p:nvPr>
        </p:nvSpPr>
        <p:spPr>
          <a:xfrm>
            <a:off x="0" y="615696"/>
            <a:ext cx="9144000" cy="832104"/>
          </a:xfrm>
        </p:spPr>
        <p:txBody>
          <a:bodyPr>
            <a:normAutofit/>
          </a:bodyPr>
          <a:lstStyle/>
          <a:p>
            <a:r>
              <a:rPr lang="en-US" dirty="0" err="1">
                <a:latin typeface="+mn-lt"/>
                <a:cs typeface="Courier New" panose="02070309020205020404" pitchFamily="49" charset="0"/>
              </a:rPr>
              <a:t>DiD</a:t>
            </a:r>
            <a:r>
              <a:rPr lang="en-US" dirty="0">
                <a:latin typeface="+mn-lt"/>
                <a:cs typeface="Courier New" panose="02070309020205020404" pitchFamily="49" charset="0"/>
              </a:rPr>
              <a:t> Using </a:t>
            </a:r>
            <a:r>
              <a:rPr lang="en-US" b="1" dirty="0">
                <a:latin typeface="Courier New" panose="02070309020205020404" pitchFamily="49" charset="0"/>
                <a:cs typeface="Courier New" panose="02070309020205020404" pitchFamily="49" charset="0"/>
              </a:rPr>
              <a:t>regress</a:t>
            </a:r>
          </a:p>
        </p:txBody>
      </p:sp>
      <p:pic>
        <p:nvPicPr>
          <p:cNvPr id="3" name="Picture 2">
            <a:extLst>
              <a:ext uri="{FF2B5EF4-FFF2-40B4-BE49-F238E27FC236}">
                <a16:creationId xmlns:a16="http://schemas.microsoft.com/office/drawing/2014/main" id="{722D37C9-E028-B359-BDD3-3F942B5A7708}"/>
              </a:ext>
            </a:extLst>
          </p:cNvPr>
          <p:cNvPicPr>
            <a:picLocks noChangeAspect="1"/>
          </p:cNvPicPr>
          <p:nvPr/>
        </p:nvPicPr>
        <p:blipFill rotWithShape="1">
          <a:blip r:embed="rId4"/>
          <a:srcRect r="21667"/>
          <a:stretch/>
        </p:blipFill>
        <p:spPr>
          <a:xfrm>
            <a:off x="380999" y="1693086"/>
            <a:ext cx="8489525" cy="3657600"/>
          </a:xfrm>
          <a:prstGeom prst="rect">
            <a:avLst/>
          </a:prstGeom>
        </p:spPr>
      </p:pic>
      <p:sp>
        <p:nvSpPr>
          <p:cNvPr id="5" name="Arrow: Right 4">
            <a:extLst>
              <a:ext uri="{FF2B5EF4-FFF2-40B4-BE49-F238E27FC236}">
                <a16:creationId xmlns:a16="http://schemas.microsoft.com/office/drawing/2014/main" id="{C0112971-2915-606C-F0C8-C4A4B9BBAD24}"/>
              </a:ext>
            </a:extLst>
          </p:cNvPr>
          <p:cNvSpPr/>
          <p:nvPr/>
        </p:nvSpPr>
        <p:spPr bwMode="auto">
          <a:xfrm>
            <a:off x="114299" y="4544490"/>
            <a:ext cx="533400" cy="484710"/>
          </a:xfrm>
          <a:prstGeom prst="rightArrow">
            <a:avLst/>
          </a:prstGeom>
          <a:solidFill>
            <a:srgbClr val="0000FF"/>
          </a:solidFill>
          <a:ln w="12700" cap="sq"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7" name="TextBox 6">
            <a:extLst>
              <a:ext uri="{FF2B5EF4-FFF2-40B4-BE49-F238E27FC236}">
                <a16:creationId xmlns:a16="http://schemas.microsoft.com/office/drawing/2014/main" id="{EC0431D6-EF54-FDD2-0D28-5A6BF67404FB}"/>
              </a:ext>
            </a:extLst>
          </p:cNvPr>
          <p:cNvSpPr txBox="1"/>
          <p:nvPr/>
        </p:nvSpPr>
        <p:spPr>
          <a:xfrm>
            <a:off x="353567" y="5350686"/>
            <a:ext cx="8184725" cy="1477328"/>
          </a:xfrm>
          <a:prstGeom prst="rect">
            <a:avLst/>
          </a:prstGeom>
          <a:noFill/>
        </p:spPr>
        <p:txBody>
          <a:bodyPr wrap="square" rtlCol="0">
            <a:spAutoFit/>
          </a:bodyPr>
          <a:lstStyle/>
          <a:p>
            <a:r>
              <a:rPr lang="en-US" b="1" dirty="0">
                <a:solidFill>
                  <a:srgbClr val="0000FF"/>
                </a:solidFill>
              </a:rPr>
              <a:t>The Average Treatment Effect Among the Treated (ATET) is the coefficient for </a:t>
            </a:r>
            <a:r>
              <a:rPr lang="en-US" b="1" dirty="0" err="1">
                <a:solidFill>
                  <a:srgbClr val="0000FF"/>
                </a:solidFill>
              </a:rPr>
              <a:t>TimeTreat</a:t>
            </a:r>
            <a:r>
              <a:rPr lang="en-US" b="1" dirty="0">
                <a:solidFill>
                  <a:srgbClr val="0000FF"/>
                </a:solidFill>
              </a:rPr>
              <a:t>.</a:t>
            </a:r>
          </a:p>
          <a:p>
            <a:endParaRPr lang="en-US" b="1" dirty="0">
              <a:solidFill>
                <a:srgbClr val="0000FF"/>
              </a:solidFill>
            </a:endParaRPr>
          </a:p>
          <a:p>
            <a:r>
              <a:rPr lang="en-US" b="1" dirty="0">
                <a:solidFill>
                  <a:srgbClr val="0000FF"/>
                </a:solidFill>
              </a:rPr>
              <a:t>The MLDA21 law caused a decrease of 4.6 people per 100,000 population in the 18-20 year old age group between 1979 and 1981.</a:t>
            </a:r>
          </a:p>
        </p:txBody>
      </p:sp>
      <p:sp>
        <p:nvSpPr>
          <p:cNvPr id="8" name="Rectangle 7">
            <a:extLst>
              <a:ext uri="{FF2B5EF4-FFF2-40B4-BE49-F238E27FC236}">
                <a16:creationId xmlns:a16="http://schemas.microsoft.com/office/drawing/2014/main" id="{D02284EA-9C2A-8068-C137-A8F3AD25E121}"/>
              </a:ext>
            </a:extLst>
          </p:cNvPr>
          <p:cNvSpPr/>
          <p:nvPr/>
        </p:nvSpPr>
        <p:spPr bwMode="auto">
          <a:xfrm>
            <a:off x="2796960" y="1542933"/>
            <a:ext cx="2537039" cy="452706"/>
          </a:xfrm>
          <a:prstGeom prst="rect">
            <a:avLst/>
          </a:prstGeom>
          <a:noFill/>
          <a:ln w="38100" cap="sq"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9518444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15696"/>
          </a:xfrm>
          <a:prstGeom prst="rect">
            <a:avLst/>
          </a:prstGeom>
        </p:spPr>
      </p:pic>
      <p:sp>
        <p:nvSpPr>
          <p:cNvPr id="6" name="Title 1">
            <a:extLst>
              <a:ext uri="{FF2B5EF4-FFF2-40B4-BE49-F238E27FC236}">
                <a16:creationId xmlns:a16="http://schemas.microsoft.com/office/drawing/2014/main" id="{845F7AA7-255E-1819-6026-978A94620FF1}"/>
              </a:ext>
            </a:extLst>
          </p:cNvPr>
          <p:cNvSpPr>
            <a:spLocks noGrp="1"/>
          </p:cNvSpPr>
          <p:nvPr>
            <p:ph type="title"/>
          </p:nvPr>
        </p:nvSpPr>
        <p:spPr>
          <a:xfrm>
            <a:off x="0" y="615696"/>
            <a:ext cx="9144000" cy="832104"/>
          </a:xfrm>
        </p:spPr>
        <p:txBody>
          <a:bodyPr>
            <a:normAutofit/>
          </a:bodyPr>
          <a:lstStyle/>
          <a:p>
            <a:r>
              <a:rPr lang="en-US" dirty="0" err="1">
                <a:latin typeface="+mn-lt"/>
                <a:cs typeface="Courier New" panose="02070309020205020404" pitchFamily="49" charset="0"/>
              </a:rPr>
              <a:t>DiD</a:t>
            </a:r>
            <a:r>
              <a:rPr lang="en-US" dirty="0">
                <a:latin typeface="+mn-lt"/>
                <a:cs typeface="Courier New" panose="02070309020205020404" pitchFamily="49" charset="0"/>
              </a:rPr>
              <a:t> Using </a:t>
            </a:r>
            <a:r>
              <a:rPr lang="en-US" b="1" dirty="0">
                <a:latin typeface="Courier New" panose="02070309020205020404" pitchFamily="49" charset="0"/>
                <a:cs typeface="Courier New" panose="02070309020205020404" pitchFamily="49" charset="0"/>
              </a:rPr>
              <a:t>regress</a:t>
            </a:r>
          </a:p>
        </p:txBody>
      </p:sp>
      <p:pic>
        <p:nvPicPr>
          <p:cNvPr id="3" name="Picture 2">
            <a:extLst>
              <a:ext uri="{FF2B5EF4-FFF2-40B4-BE49-F238E27FC236}">
                <a16:creationId xmlns:a16="http://schemas.microsoft.com/office/drawing/2014/main" id="{203DD3D7-0676-E2A7-A74D-BBCD49493AA8}"/>
              </a:ext>
            </a:extLst>
          </p:cNvPr>
          <p:cNvPicPr>
            <a:picLocks noChangeAspect="1"/>
          </p:cNvPicPr>
          <p:nvPr/>
        </p:nvPicPr>
        <p:blipFill rotWithShape="1">
          <a:blip r:embed="rId4"/>
          <a:srcRect r="21667"/>
          <a:stretch/>
        </p:blipFill>
        <p:spPr>
          <a:xfrm>
            <a:off x="762000" y="1752600"/>
            <a:ext cx="7979419" cy="4009287"/>
          </a:xfrm>
          <a:prstGeom prst="rect">
            <a:avLst/>
          </a:prstGeom>
        </p:spPr>
      </p:pic>
      <p:sp>
        <p:nvSpPr>
          <p:cNvPr id="5" name="Arrow: Right 4">
            <a:extLst>
              <a:ext uri="{FF2B5EF4-FFF2-40B4-BE49-F238E27FC236}">
                <a16:creationId xmlns:a16="http://schemas.microsoft.com/office/drawing/2014/main" id="{E2D0CA1B-B942-FE51-2D66-5725DC8EB37E}"/>
              </a:ext>
            </a:extLst>
          </p:cNvPr>
          <p:cNvSpPr/>
          <p:nvPr/>
        </p:nvSpPr>
        <p:spPr bwMode="auto">
          <a:xfrm>
            <a:off x="135881" y="4648200"/>
            <a:ext cx="533400" cy="484710"/>
          </a:xfrm>
          <a:prstGeom prst="rightArrow">
            <a:avLst/>
          </a:prstGeom>
          <a:solidFill>
            <a:srgbClr val="0000FF"/>
          </a:solidFill>
          <a:ln w="12700" cap="sq"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7" name="Rectangle 6">
            <a:extLst>
              <a:ext uri="{FF2B5EF4-FFF2-40B4-BE49-F238E27FC236}">
                <a16:creationId xmlns:a16="http://schemas.microsoft.com/office/drawing/2014/main" id="{A098DFC9-C0F7-DA98-7299-2A2BABC4B0DF}"/>
              </a:ext>
            </a:extLst>
          </p:cNvPr>
          <p:cNvSpPr/>
          <p:nvPr/>
        </p:nvSpPr>
        <p:spPr bwMode="auto">
          <a:xfrm>
            <a:off x="3048000" y="1610791"/>
            <a:ext cx="1828800" cy="452706"/>
          </a:xfrm>
          <a:prstGeom prst="rect">
            <a:avLst/>
          </a:prstGeom>
          <a:noFill/>
          <a:ln w="38100" cap="sq"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807476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15696"/>
          </a:xfrm>
          <a:prstGeom prst="rect">
            <a:avLst/>
          </a:prstGeom>
        </p:spPr>
      </p:pic>
      <p:sp>
        <p:nvSpPr>
          <p:cNvPr id="6" name="Title 1">
            <a:extLst>
              <a:ext uri="{FF2B5EF4-FFF2-40B4-BE49-F238E27FC236}">
                <a16:creationId xmlns:a16="http://schemas.microsoft.com/office/drawing/2014/main" id="{845F7AA7-255E-1819-6026-978A94620FF1}"/>
              </a:ext>
            </a:extLst>
          </p:cNvPr>
          <p:cNvSpPr>
            <a:spLocks noGrp="1"/>
          </p:cNvSpPr>
          <p:nvPr>
            <p:ph type="title"/>
          </p:nvPr>
        </p:nvSpPr>
        <p:spPr>
          <a:xfrm>
            <a:off x="0" y="615696"/>
            <a:ext cx="9144000" cy="832104"/>
          </a:xfrm>
        </p:spPr>
        <p:txBody>
          <a:bodyPr>
            <a:normAutofit/>
          </a:bodyPr>
          <a:lstStyle/>
          <a:p>
            <a:r>
              <a:rPr lang="en-US" dirty="0" err="1">
                <a:latin typeface="+mn-lt"/>
                <a:cs typeface="Courier New" panose="02070309020205020404" pitchFamily="49" charset="0"/>
              </a:rPr>
              <a:t>DiD</a:t>
            </a:r>
            <a:r>
              <a:rPr lang="en-US" dirty="0">
                <a:latin typeface="+mn-lt"/>
                <a:cs typeface="Courier New" panose="02070309020205020404" pitchFamily="49" charset="0"/>
              </a:rPr>
              <a:t> Using </a:t>
            </a:r>
            <a:r>
              <a:rPr lang="en-US" b="1" dirty="0">
                <a:latin typeface="Courier New" panose="02070309020205020404" pitchFamily="49" charset="0"/>
                <a:cs typeface="Courier New" panose="02070309020205020404" pitchFamily="49" charset="0"/>
              </a:rPr>
              <a:t>regress</a:t>
            </a:r>
          </a:p>
        </p:txBody>
      </p:sp>
      <p:pic>
        <p:nvPicPr>
          <p:cNvPr id="9" name="Picture 8">
            <a:extLst>
              <a:ext uri="{FF2B5EF4-FFF2-40B4-BE49-F238E27FC236}">
                <a16:creationId xmlns:a16="http://schemas.microsoft.com/office/drawing/2014/main" id="{4B3C0D64-3912-7E55-6B4F-EE3E84A16BC4}"/>
              </a:ext>
            </a:extLst>
          </p:cNvPr>
          <p:cNvPicPr>
            <a:picLocks noChangeAspect="1"/>
          </p:cNvPicPr>
          <p:nvPr/>
        </p:nvPicPr>
        <p:blipFill rotWithShape="1">
          <a:blip r:embed="rId4"/>
          <a:srcRect r="21667"/>
          <a:stretch/>
        </p:blipFill>
        <p:spPr>
          <a:xfrm>
            <a:off x="555627" y="1676400"/>
            <a:ext cx="8032745" cy="4419600"/>
          </a:xfrm>
          <a:prstGeom prst="rect">
            <a:avLst/>
          </a:prstGeom>
        </p:spPr>
      </p:pic>
      <p:sp>
        <p:nvSpPr>
          <p:cNvPr id="10" name="Arrow: Right 9">
            <a:extLst>
              <a:ext uri="{FF2B5EF4-FFF2-40B4-BE49-F238E27FC236}">
                <a16:creationId xmlns:a16="http://schemas.microsoft.com/office/drawing/2014/main" id="{B133E52C-58B4-016B-29E2-59BBC3CD4CC8}"/>
              </a:ext>
            </a:extLst>
          </p:cNvPr>
          <p:cNvSpPr/>
          <p:nvPr/>
        </p:nvSpPr>
        <p:spPr bwMode="auto">
          <a:xfrm>
            <a:off x="288927" y="4733466"/>
            <a:ext cx="533400" cy="484710"/>
          </a:xfrm>
          <a:prstGeom prst="rightArrow">
            <a:avLst/>
          </a:prstGeom>
          <a:solidFill>
            <a:srgbClr val="0000FF"/>
          </a:solidFill>
          <a:ln w="12700" cap="sq"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1" name="Rectangle 10">
            <a:extLst>
              <a:ext uri="{FF2B5EF4-FFF2-40B4-BE49-F238E27FC236}">
                <a16:creationId xmlns:a16="http://schemas.microsoft.com/office/drawing/2014/main" id="{934C37EE-B44A-3301-0BEF-38910C49B033}"/>
              </a:ext>
            </a:extLst>
          </p:cNvPr>
          <p:cNvSpPr/>
          <p:nvPr/>
        </p:nvSpPr>
        <p:spPr bwMode="auto">
          <a:xfrm>
            <a:off x="3505200" y="1579470"/>
            <a:ext cx="1828800" cy="452706"/>
          </a:xfrm>
          <a:prstGeom prst="rect">
            <a:avLst/>
          </a:prstGeom>
          <a:noFill/>
          <a:ln w="38100" cap="sq"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 name="TextBox 1">
            <a:extLst>
              <a:ext uri="{FF2B5EF4-FFF2-40B4-BE49-F238E27FC236}">
                <a16:creationId xmlns:a16="http://schemas.microsoft.com/office/drawing/2014/main" id="{C83774B6-499F-7B79-7924-25F3E038FE97}"/>
              </a:ext>
            </a:extLst>
          </p:cNvPr>
          <p:cNvSpPr txBox="1"/>
          <p:nvPr/>
        </p:nvSpPr>
        <p:spPr>
          <a:xfrm>
            <a:off x="2133600" y="6139934"/>
            <a:ext cx="2582758" cy="369332"/>
          </a:xfrm>
          <a:prstGeom prst="rect">
            <a:avLst/>
          </a:prstGeom>
          <a:noFill/>
        </p:spPr>
        <p:txBody>
          <a:bodyPr wrap="none" rtlCol="0">
            <a:spAutoFit/>
          </a:bodyPr>
          <a:lstStyle/>
          <a:p>
            <a:r>
              <a:rPr lang="en-US" dirty="0"/>
              <a:t>(FIPS output truncated)</a:t>
            </a:r>
          </a:p>
        </p:txBody>
      </p:sp>
    </p:spTree>
    <p:extLst>
      <p:ext uri="{BB962C8B-B14F-4D97-AF65-F5344CB8AC3E}">
        <p14:creationId xmlns:p14="http://schemas.microsoft.com/office/powerpoint/2010/main" val="22653902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15696"/>
          </a:xfrm>
          <a:prstGeom prst="rect">
            <a:avLst/>
          </a:prstGeom>
        </p:spPr>
      </p:pic>
      <p:sp>
        <p:nvSpPr>
          <p:cNvPr id="6" name="Title 1">
            <a:extLst>
              <a:ext uri="{FF2B5EF4-FFF2-40B4-BE49-F238E27FC236}">
                <a16:creationId xmlns:a16="http://schemas.microsoft.com/office/drawing/2014/main" id="{EC92F214-CE54-DB6A-5DE4-7AE0E12EEC8C}"/>
              </a:ext>
            </a:extLst>
          </p:cNvPr>
          <p:cNvSpPr>
            <a:spLocks noGrp="1"/>
          </p:cNvSpPr>
          <p:nvPr>
            <p:ph type="title"/>
          </p:nvPr>
        </p:nvSpPr>
        <p:spPr>
          <a:xfrm>
            <a:off x="0" y="615696"/>
            <a:ext cx="9144000" cy="832104"/>
          </a:xfrm>
        </p:spPr>
        <p:txBody>
          <a:bodyPr>
            <a:normAutofit/>
          </a:bodyPr>
          <a:lstStyle/>
          <a:p>
            <a:r>
              <a:rPr lang="en-US" dirty="0" err="1">
                <a:latin typeface="+mn-lt"/>
                <a:cs typeface="Courier New" panose="02070309020205020404" pitchFamily="49" charset="0"/>
              </a:rPr>
              <a:t>DiD</a:t>
            </a:r>
            <a:r>
              <a:rPr lang="en-US" dirty="0">
                <a:latin typeface="+mn-lt"/>
                <a:cs typeface="Courier New" panose="02070309020205020404" pitchFamily="49" charset="0"/>
              </a:rPr>
              <a:t> Using </a:t>
            </a:r>
            <a:r>
              <a:rPr lang="en-US" b="1" dirty="0" err="1">
                <a:latin typeface="Courier New" panose="02070309020205020404" pitchFamily="49" charset="0"/>
                <a:cs typeface="Courier New" panose="02070309020205020404" pitchFamily="49" charset="0"/>
              </a:rPr>
              <a:t>didregress</a:t>
            </a:r>
            <a:endParaRPr lang="en-US" b="1" dirty="0">
              <a:latin typeface="Courier New" panose="02070309020205020404" pitchFamily="49" charset="0"/>
              <a:cs typeface="Courier New" panose="02070309020205020404" pitchFamily="49" charset="0"/>
            </a:endParaRPr>
          </a:p>
        </p:txBody>
      </p:sp>
      <p:pic>
        <p:nvPicPr>
          <p:cNvPr id="3" name="Picture 2">
            <a:extLst>
              <a:ext uri="{FF2B5EF4-FFF2-40B4-BE49-F238E27FC236}">
                <a16:creationId xmlns:a16="http://schemas.microsoft.com/office/drawing/2014/main" id="{5171C350-0C23-84A1-8C2C-DF1874096449}"/>
              </a:ext>
            </a:extLst>
          </p:cNvPr>
          <p:cNvPicPr>
            <a:picLocks noChangeAspect="1"/>
          </p:cNvPicPr>
          <p:nvPr/>
        </p:nvPicPr>
        <p:blipFill rotWithShape="1">
          <a:blip r:embed="rId4"/>
          <a:srcRect l="27500" t="10000" r="33333" b="11481"/>
          <a:stretch/>
        </p:blipFill>
        <p:spPr>
          <a:xfrm>
            <a:off x="2274498" y="1524000"/>
            <a:ext cx="4595004" cy="5181600"/>
          </a:xfrm>
          <a:prstGeom prst="rect">
            <a:avLst/>
          </a:prstGeom>
        </p:spPr>
      </p:pic>
    </p:spTree>
    <p:extLst>
      <p:ext uri="{BB962C8B-B14F-4D97-AF65-F5344CB8AC3E}">
        <p14:creationId xmlns:p14="http://schemas.microsoft.com/office/powerpoint/2010/main" val="22259179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15696"/>
          </a:xfrm>
          <a:prstGeom prst="rect">
            <a:avLst/>
          </a:prstGeom>
        </p:spPr>
      </p:pic>
      <p:sp>
        <p:nvSpPr>
          <p:cNvPr id="6" name="Title 1">
            <a:extLst>
              <a:ext uri="{FF2B5EF4-FFF2-40B4-BE49-F238E27FC236}">
                <a16:creationId xmlns:a16="http://schemas.microsoft.com/office/drawing/2014/main" id="{845F7AA7-255E-1819-6026-978A94620FF1}"/>
              </a:ext>
            </a:extLst>
          </p:cNvPr>
          <p:cNvSpPr>
            <a:spLocks noGrp="1"/>
          </p:cNvSpPr>
          <p:nvPr>
            <p:ph type="title"/>
          </p:nvPr>
        </p:nvSpPr>
        <p:spPr>
          <a:xfrm>
            <a:off x="0" y="615696"/>
            <a:ext cx="9144000" cy="832104"/>
          </a:xfrm>
        </p:spPr>
        <p:txBody>
          <a:bodyPr>
            <a:normAutofit/>
          </a:bodyPr>
          <a:lstStyle/>
          <a:p>
            <a:r>
              <a:rPr lang="en-US" dirty="0" err="1">
                <a:latin typeface="+mn-lt"/>
                <a:cs typeface="Courier New" panose="02070309020205020404" pitchFamily="49" charset="0"/>
              </a:rPr>
              <a:t>DiD</a:t>
            </a:r>
            <a:r>
              <a:rPr lang="en-US" dirty="0">
                <a:latin typeface="+mn-lt"/>
                <a:cs typeface="Courier New" panose="02070309020205020404" pitchFamily="49" charset="0"/>
              </a:rPr>
              <a:t> Using </a:t>
            </a:r>
            <a:r>
              <a:rPr lang="en-US" b="1" dirty="0" err="1">
                <a:latin typeface="Courier New" panose="02070309020205020404" pitchFamily="49" charset="0"/>
                <a:cs typeface="Courier New" panose="02070309020205020404" pitchFamily="49" charset="0"/>
              </a:rPr>
              <a:t>didregress</a:t>
            </a:r>
            <a:endParaRPr lang="en-US" b="1" dirty="0">
              <a:latin typeface="Courier New" panose="02070309020205020404" pitchFamily="49" charset="0"/>
              <a:cs typeface="Courier New" panose="02070309020205020404" pitchFamily="49" charset="0"/>
            </a:endParaRPr>
          </a:p>
        </p:txBody>
      </p:sp>
      <p:sp>
        <p:nvSpPr>
          <p:cNvPr id="5" name="TextBox 4">
            <a:extLst>
              <a:ext uri="{FF2B5EF4-FFF2-40B4-BE49-F238E27FC236}">
                <a16:creationId xmlns:a16="http://schemas.microsoft.com/office/drawing/2014/main" id="{51636CBF-2120-C9CB-3045-C8D323EED709}"/>
              </a:ext>
            </a:extLst>
          </p:cNvPr>
          <p:cNvSpPr txBox="1"/>
          <p:nvPr/>
        </p:nvSpPr>
        <p:spPr>
          <a:xfrm>
            <a:off x="609600" y="4419600"/>
            <a:ext cx="8001000" cy="1569660"/>
          </a:xfrm>
          <a:prstGeom prst="rect">
            <a:avLst/>
          </a:prstGeom>
          <a:noFill/>
        </p:spPr>
        <p:txBody>
          <a:bodyPr wrap="square">
            <a:spAutoFit/>
          </a:bodyPr>
          <a:lstStyle/>
          <a:p>
            <a:r>
              <a:rPr lang="en-US" sz="2400" b="1" dirty="0" err="1">
                <a:latin typeface="Consolas" panose="020B0609020204030204" pitchFamily="49" charset="0"/>
              </a:rPr>
              <a:t>didregress</a:t>
            </a:r>
            <a:r>
              <a:rPr lang="en-US" sz="2400" b="1" dirty="0">
                <a:latin typeface="Consolas" panose="020B0609020204030204" pitchFamily="49" charset="0"/>
              </a:rPr>
              <a:t> (</a:t>
            </a:r>
            <a:r>
              <a:rPr lang="en-US" sz="2400" b="1" dirty="0" err="1">
                <a:latin typeface="Consolas" panose="020B0609020204030204" pitchFamily="49" charset="0"/>
              </a:rPr>
              <a:t>mrate_agegrp</a:t>
            </a:r>
            <a:r>
              <a:rPr lang="en-US" sz="2400" b="1" dirty="0">
                <a:latin typeface="Consolas" panose="020B0609020204030204" pitchFamily="49" charset="0"/>
              </a:rPr>
              <a:t>)    ///</a:t>
            </a:r>
          </a:p>
          <a:p>
            <a:r>
              <a:rPr lang="en-US" sz="2400" b="1" dirty="0">
                <a:latin typeface="Consolas" panose="020B0609020204030204" pitchFamily="49" charset="0"/>
              </a:rPr>
              <a:t>           (</a:t>
            </a:r>
            <a:r>
              <a:rPr lang="en-US" sz="2400" b="1" dirty="0" err="1">
                <a:solidFill>
                  <a:srgbClr val="FF0000"/>
                </a:solidFill>
                <a:latin typeface="Consolas" panose="020B0609020204030204" pitchFamily="49" charset="0"/>
              </a:rPr>
              <a:t>TimeTreat</a:t>
            </a:r>
            <a:r>
              <a:rPr lang="en-US" sz="2400" b="1" dirty="0">
                <a:latin typeface="Consolas" panose="020B0609020204030204" pitchFamily="49" charset="0"/>
              </a:rPr>
              <a:t>),      ///     </a:t>
            </a:r>
          </a:p>
          <a:p>
            <a:r>
              <a:rPr lang="en-US" sz="2400" b="1" dirty="0">
                <a:latin typeface="Consolas" panose="020B0609020204030204" pitchFamily="49" charset="0"/>
              </a:rPr>
              <a:t>           group(FIPS)       ///  </a:t>
            </a:r>
          </a:p>
          <a:p>
            <a:r>
              <a:rPr lang="en-US" sz="2400" b="1" dirty="0">
                <a:latin typeface="Consolas" panose="020B0609020204030204" pitchFamily="49" charset="0"/>
              </a:rPr>
              <a:t>           time(year)</a:t>
            </a:r>
          </a:p>
        </p:txBody>
      </p:sp>
      <p:sp>
        <p:nvSpPr>
          <p:cNvPr id="8" name="TextBox 7">
            <a:extLst>
              <a:ext uri="{FF2B5EF4-FFF2-40B4-BE49-F238E27FC236}">
                <a16:creationId xmlns:a16="http://schemas.microsoft.com/office/drawing/2014/main" id="{1039A5C5-B68B-9834-14A0-03CE563A6976}"/>
              </a:ext>
            </a:extLst>
          </p:cNvPr>
          <p:cNvSpPr txBox="1"/>
          <p:nvPr/>
        </p:nvSpPr>
        <p:spPr>
          <a:xfrm>
            <a:off x="381000" y="2033230"/>
            <a:ext cx="8458200" cy="1569660"/>
          </a:xfrm>
          <a:prstGeom prst="rect">
            <a:avLst/>
          </a:prstGeom>
          <a:noFill/>
        </p:spPr>
        <p:txBody>
          <a:bodyPr wrap="square">
            <a:spAutoFit/>
          </a:bodyPr>
          <a:lstStyle/>
          <a:p>
            <a:r>
              <a:rPr lang="en-US" sz="2400" b="1" dirty="0">
                <a:latin typeface="Consolas" panose="020B0609020204030204" pitchFamily="49" charset="0"/>
              </a:rPr>
              <a:t> </a:t>
            </a:r>
            <a:r>
              <a:rPr lang="en-US" sz="2400" b="1" dirty="0" err="1">
                <a:latin typeface="Consolas" panose="020B0609020204030204" pitchFamily="49" charset="0"/>
              </a:rPr>
              <a:t>didregress</a:t>
            </a:r>
            <a:r>
              <a:rPr lang="en-US" sz="2400" b="1" dirty="0">
                <a:latin typeface="Consolas" panose="020B0609020204030204" pitchFamily="49" charset="0"/>
              </a:rPr>
              <a:t> (</a:t>
            </a:r>
            <a:r>
              <a:rPr lang="en-US" sz="2400" b="1" i="1" dirty="0" err="1">
                <a:latin typeface="Consolas" panose="020B0609020204030204" pitchFamily="49" charset="0"/>
              </a:rPr>
              <a:t>outcomevar</a:t>
            </a:r>
            <a:r>
              <a:rPr lang="en-US" sz="2400" b="1" dirty="0">
                <a:latin typeface="Consolas" panose="020B0609020204030204" pitchFamily="49" charset="0"/>
              </a:rPr>
              <a:t> </a:t>
            </a:r>
            <a:r>
              <a:rPr lang="en-US" sz="2400" b="1" i="1" dirty="0" err="1">
                <a:latin typeface="Consolas" panose="020B0609020204030204" pitchFamily="49" charset="0"/>
              </a:rPr>
              <a:t>outcomevarlist</a:t>
            </a:r>
            <a:r>
              <a:rPr lang="en-US" sz="2400" b="1" dirty="0">
                <a:latin typeface="Consolas" panose="020B0609020204030204" pitchFamily="49" charset="0"/>
              </a:rPr>
              <a:t>)    ///</a:t>
            </a:r>
          </a:p>
          <a:p>
            <a:r>
              <a:rPr lang="en-US" sz="2400" b="1" dirty="0">
                <a:latin typeface="Consolas" panose="020B0609020204030204" pitchFamily="49" charset="0"/>
              </a:rPr>
              <a:t>            (</a:t>
            </a:r>
            <a:r>
              <a:rPr lang="en-US" sz="2400" b="1" i="1" dirty="0" err="1">
                <a:latin typeface="Consolas" panose="020B0609020204030204" pitchFamily="49" charset="0"/>
              </a:rPr>
              <a:t>treatmentvar</a:t>
            </a:r>
            <a:r>
              <a:rPr lang="en-US" sz="2400" b="1" dirty="0">
                <a:latin typeface="Consolas" panose="020B0609020204030204" pitchFamily="49" charset="0"/>
              </a:rPr>
              <a:t>[, continuous]),  ///</a:t>
            </a:r>
          </a:p>
          <a:p>
            <a:r>
              <a:rPr lang="en-US" sz="2400" b="1" dirty="0">
                <a:latin typeface="Consolas" panose="020B0609020204030204" pitchFamily="49" charset="0"/>
              </a:rPr>
              <a:t>            group(</a:t>
            </a:r>
            <a:r>
              <a:rPr lang="en-US" sz="2400" b="1" i="1" dirty="0" err="1">
                <a:latin typeface="Consolas" panose="020B0609020204030204" pitchFamily="49" charset="0"/>
              </a:rPr>
              <a:t>groupvars</a:t>
            </a:r>
            <a:r>
              <a:rPr lang="en-US" sz="2400" b="1" dirty="0">
                <a:latin typeface="Consolas" panose="020B0609020204030204" pitchFamily="49" charset="0"/>
              </a:rPr>
              <a:t>)               ///</a:t>
            </a:r>
          </a:p>
          <a:p>
            <a:r>
              <a:rPr lang="en-US" sz="2400" b="1" dirty="0">
                <a:latin typeface="Consolas" panose="020B0609020204030204" pitchFamily="49" charset="0"/>
              </a:rPr>
              <a:t>            [time(</a:t>
            </a:r>
            <a:r>
              <a:rPr lang="en-US" sz="2400" b="1" i="1" dirty="0" err="1">
                <a:latin typeface="Consolas" panose="020B0609020204030204" pitchFamily="49" charset="0"/>
              </a:rPr>
              <a:t>timevar</a:t>
            </a:r>
            <a:r>
              <a:rPr lang="en-US" sz="2400" b="1" dirty="0">
                <a:latin typeface="Consolas" panose="020B0609020204030204" pitchFamily="49" charset="0"/>
              </a:rPr>
              <a:t>) options]</a:t>
            </a:r>
          </a:p>
        </p:txBody>
      </p:sp>
      <p:sp>
        <p:nvSpPr>
          <p:cNvPr id="12" name="TextBox 11">
            <a:extLst>
              <a:ext uri="{FF2B5EF4-FFF2-40B4-BE49-F238E27FC236}">
                <a16:creationId xmlns:a16="http://schemas.microsoft.com/office/drawing/2014/main" id="{13EDEB03-A254-467C-2347-38A43D31BABE}"/>
              </a:ext>
            </a:extLst>
          </p:cNvPr>
          <p:cNvSpPr txBox="1"/>
          <p:nvPr/>
        </p:nvSpPr>
        <p:spPr>
          <a:xfrm>
            <a:off x="4038600" y="6359545"/>
            <a:ext cx="5105400" cy="461665"/>
          </a:xfrm>
          <a:prstGeom prst="rect">
            <a:avLst/>
          </a:prstGeom>
          <a:noFill/>
        </p:spPr>
        <p:txBody>
          <a:bodyPr wrap="square">
            <a:spAutoFit/>
          </a:bodyPr>
          <a:lstStyle/>
          <a:p>
            <a:r>
              <a:rPr lang="en-US" sz="2400" b="1" dirty="0" err="1">
                <a:solidFill>
                  <a:srgbClr val="FF0000"/>
                </a:solidFill>
                <a:latin typeface="Consolas" panose="020B0609020204030204" pitchFamily="49" charset="0"/>
              </a:rPr>
              <a:t>TimeTreat</a:t>
            </a:r>
            <a:r>
              <a:rPr lang="en-US" sz="2400" b="1" dirty="0">
                <a:solidFill>
                  <a:srgbClr val="FF0000"/>
                </a:solidFill>
                <a:latin typeface="Consolas" panose="020B0609020204030204" pitchFamily="49" charset="0"/>
              </a:rPr>
              <a:t> = Time x Treat !!!!</a:t>
            </a:r>
            <a:endParaRPr lang="en-US" sz="2400" dirty="0">
              <a:solidFill>
                <a:srgbClr val="FF0000"/>
              </a:solidFill>
            </a:endParaRPr>
          </a:p>
        </p:txBody>
      </p:sp>
    </p:spTree>
    <p:extLst>
      <p:ext uri="{BB962C8B-B14F-4D97-AF65-F5344CB8AC3E}">
        <p14:creationId xmlns:p14="http://schemas.microsoft.com/office/powerpoint/2010/main" val="3273404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6730B4-4B73-00D2-A7AE-9D5C870639EA}"/>
              </a:ext>
            </a:extLst>
          </p:cNvPr>
          <p:cNvPicPr>
            <a:picLocks noChangeAspect="1"/>
          </p:cNvPicPr>
          <p:nvPr/>
        </p:nvPicPr>
        <p:blipFill rotWithShape="1">
          <a:blip r:embed="rId3"/>
          <a:srcRect r="20260"/>
          <a:stretch/>
        </p:blipFill>
        <p:spPr>
          <a:xfrm>
            <a:off x="1143000" y="1548990"/>
            <a:ext cx="7074725" cy="515109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15696"/>
          </a:xfrm>
          <a:prstGeom prst="rect">
            <a:avLst/>
          </a:prstGeom>
        </p:spPr>
      </p:pic>
      <p:sp>
        <p:nvSpPr>
          <p:cNvPr id="6" name="Title 1">
            <a:extLst>
              <a:ext uri="{FF2B5EF4-FFF2-40B4-BE49-F238E27FC236}">
                <a16:creationId xmlns:a16="http://schemas.microsoft.com/office/drawing/2014/main" id="{845F7AA7-255E-1819-6026-978A94620FF1}"/>
              </a:ext>
            </a:extLst>
          </p:cNvPr>
          <p:cNvSpPr>
            <a:spLocks noGrp="1"/>
          </p:cNvSpPr>
          <p:nvPr>
            <p:ph type="title"/>
          </p:nvPr>
        </p:nvSpPr>
        <p:spPr>
          <a:xfrm>
            <a:off x="0" y="615696"/>
            <a:ext cx="9144000" cy="832104"/>
          </a:xfrm>
        </p:spPr>
        <p:txBody>
          <a:bodyPr>
            <a:normAutofit/>
          </a:bodyPr>
          <a:lstStyle/>
          <a:p>
            <a:r>
              <a:rPr lang="en-US" dirty="0" err="1">
                <a:latin typeface="+mn-lt"/>
                <a:cs typeface="Courier New" panose="02070309020205020404" pitchFamily="49" charset="0"/>
              </a:rPr>
              <a:t>DiD</a:t>
            </a:r>
            <a:r>
              <a:rPr lang="en-US" dirty="0">
                <a:latin typeface="+mn-lt"/>
                <a:cs typeface="Courier New" panose="02070309020205020404" pitchFamily="49" charset="0"/>
              </a:rPr>
              <a:t> Using </a:t>
            </a:r>
            <a:r>
              <a:rPr lang="en-US" b="1" dirty="0" err="1">
                <a:latin typeface="Courier New" panose="02070309020205020404" pitchFamily="49" charset="0"/>
                <a:cs typeface="Courier New" panose="02070309020205020404" pitchFamily="49" charset="0"/>
              </a:rPr>
              <a:t>didregress</a:t>
            </a:r>
            <a:endParaRPr lang="en-US" b="1" dirty="0">
              <a:latin typeface="Courier New" panose="02070309020205020404" pitchFamily="49" charset="0"/>
              <a:cs typeface="Courier New" panose="02070309020205020404" pitchFamily="49" charset="0"/>
            </a:endParaRPr>
          </a:p>
        </p:txBody>
      </p:sp>
      <p:sp>
        <p:nvSpPr>
          <p:cNvPr id="10" name="Arrow: Right 9">
            <a:extLst>
              <a:ext uri="{FF2B5EF4-FFF2-40B4-BE49-F238E27FC236}">
                <a16:creationId xmlns:a16="http://schemas.microsoft.com/office/drawing/2014/main" id="{B133E52C-58B4-016B-29E2-59BBC3CD4CC8}"/>
              </a:ext>
            </a:extLst>
          </p:cNvPr>
          <p:cNvSpPr/>
          <p:nvPr/>
        </p:nvSpPr>
        <p:spPr bwMode="auto">
          <a:xfrm>
            <a:off x="514953" y="5724066"/>
            <a:ext cx="533400" cy="484710"/>
          </a:xfrm>
          <a:prstGeom prst="rightArrow">
            <a:avLst/>
          </a:prstGeom>
          <a:solidFill>
            <a:srgbClr val="0000FF"/>
          </a:solidFill>
          <a:ln w="12700" cap="sq"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1" name="Rectangle 10">
            <a:extLst>
              <a:ext uri="{FF2B5EF4-FFF2-40B4-BE49-F238E27FC236}">
                <a16:creationId xmlns:a16="http://schemas.microsoft.com/office/drawing/2014/main" id="{934C37EE-B44A-3301-0BEF-38910C49B033}"/>
              </a:ext>
            </a:extLst>
          </p:cNvPr>
          <p:cNvSpPr/>
          <p:nvPr/>
        </p:nvSpPr>
        <p:spPr bwMode="auto">
          <a:xfrm>
            <a:off x="953706" y="1447799"/>
            <a:ext cx="5751893" cy="327543"/>
          </a:xfrm>
          <a:prstGeom prst="rect">
            <a:avLst/>
          </a:prstGeom>
          <a:noFill/>
          <a:ln w="38100" cap="sq"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7878072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15696"/>
          </a:xfrm>
          <a:prstGeom prst="rect">
            <a:avLst/>
          </a:prstGeom>
        </p:spPr>
      </p:pic>
      <p:sp>
        <p:nvSpPr>
          <p:cNvPr id="6" name="Title 1">
            <a:extLst>
              <a:ext uri="{FF2B5EF4-FFF2-40B4-BE49-F238E27FC236}">
                <a16:creationId xmlns:a16="http://schemas.microsoft.com/office/drawing/2014/main" id="{845F7AA7-255E-1819-6026-978A94620FF1}"/>
              </a:ext>
            </a:extLst>
          </p:cNvPr>
          <p:cNvSpPr>
            <a:spLocks noGrp="1"/>
          </p:cNvSpPr>
          <p:nvPr>
            <p:ph type="title"/>
          </p:nvPr>
        </p:nvSpPr>
        <p:spPr>
          <a:xfrm>
            <a:off x="0" y="615696"/>
            <a:ext cx="9144000" cy="832104"/>
          </a:xfrm>
        </p:spPr>
        <p:txBody>
          <a:bodyPr>
            <a:normAutofit/>
          </a:bodyPr>
          <a:lstStyle/>
          <a:p>
            <a:r>
              <a:rPr lang="en-US" sz="3600" dirty="0">
                <a:latin typeface="+mn-lt"/>
                <a:cs typeface="Courier New" panose="02070309020205020404" pitchFamily="49" charset="0"/>
              </a:rPr>
              <a:t>Checking the Parallel Trends Assumption</a:t>
            </a:r>
            <a:endParaRPr lang="en-US" sz="3600" b="1" dirty="0">
              <a:latin typeface="Courier New" panose="02070309020205020404" pitchFamily="49" charset="0"/>
              <a:cs typeface="Courier New" panose="02070309020205020404" pitchFamily="49" charset="0"/>
            </a:endParaRPr>
          </a:p>
        </p:txBody>
      </p:sp>
      <p:pic>
        <p:nvPicPr>
          <p:cNvPr id="5" name="Picture 4">
            <a:extLst>
              <a:ext uri="{FF2B5EF4-FFF2-40B4-BE49-F238E27FC236}">
                <a16:creationId xmlns:a16="http://schemas.microsoft.com/office/drawing/2014/main" id="{568BE1B1-7B5B-4200-AB11-C101C81229B1}"/>
              </a:ext>
            </a:extLst>
          </p:cNvPr>
          <p:cNvPicPr>
            <a:picLocks noChangeAspect="1"/>
          </p:cNvPicPr>
          <p:nvPr/>
        </p:nvPicPr>
        <p:blipFill rotWithShape="1">
          <a:blip r:embed="rId4"/>
          <a:srcRect r="59167"/>
          <a:stretch/>
        </p:blipFill>
        <p:spPr>
          <a:xfrm>
            <a:off x="838200" y="2324100"/>
            <a:ext cx="6810188" cy="2209800"/>
          </a:xfrm>
          <a:prstGeom prst="rect">
            <a:avLst/>
          </a:prstGeom>
        </p:spPr>
      </p:pic>
    </p:spTree>
    <p:extLst>
      <p:ext uri="{BB962C8B-B14F-4D97-AF65-F5344CB8AC3E}">
        <p14:creationId xmlns:p14="http://schemas.microsoft.com/office/powerpoint/2010/main" val="18202308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15696"/>
          </a:xfrm>
          <a:prstGeom prst="rect">
            <a:avLst/>
          </a:prstGeom>
        </p:spPr>
      </p:pic>
      <p:sp>
        <p:nvSpPr>
          <p:cNvPr id="6" name="Title 1">
            <a:extLst>
              <a:ext uri="{FF2B5EF4-FFF2-40B4-BE49-F238E27FC236}">
                <a16:creationId xmlns:a16="http://schemas.microsoft.com/office/drawing/2014/main" id="{845F7AA7-255E-1819-6026-978A94620FF1}"/>
              </a:ext>
            </a:extLst>
          </p:cNvPr>
          <p:cNvSpPr>
            <a:spLocks noGrp="1"/>
          </p:cNvSpPr>
          <p:nvPr>
            <p:ph type="title"/>
          </p:nvPr>
        </p:nvSpPr>
        <p:spPr>
          <a:xfrm>
            <a:off x="0" y="615696"/>
            <a:ext cx="9144000" cy="832104"/>
          </a:xfrm>
        </p:spPr>
        <p:txBody>
          <a:bodyPr>
            <a:normAutofit/>
          </a:bodyPr>
          <a:lstStyle/>
          <a:p>
            <a:r>
              <a:rPr lang="en-US" sz="3600" dirty="0">
                <a:latin typeface="+mn-lt"/>
                <a:cs typeface="Courier New" panose="02070309020205020404" pitchFamily="49" charset="0"/>
              </a:rPr>
              <a:t>Checking the Parallel Trends Assumption</a:t>
            </a:r>
            <a:endParaRPr lang="en-US" sz="3600" b="1" dirty="0">
              <a:latin typeface="Courier New" panose="02070309020205020404" pitchFamily="49" charset="0"/>
              <a:cs typeface="Courier New" panose="02070309020205020404" pitchFamily="49" charset="0"/>
            </a:endParaRPr>
          </a:p>
        </p:txBody>
      </p:sp>
      <p:pic>
        <p:nvPicPr>
          <p:cNvPr id="5" name="Picture 4" descr="Chart, line chart&#10;&#10;Description automatically generated">
            <a:extLst>
              <a:ext uri="{FF2B5EF4-FFF2-40B4-BE49-F238E27FC236}">
                <a16:creationId xmlns:a16="http://schemas.microsoft.com/office/drawing/2014/main" id="{7F309D5B-5A99-FB10-305A-AF37A253FED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5686" y="1600200"/>
            <a:ext cx="8252628" cy="4642104"/>
          </a:xfrm>
          <a:prstGeom prst="rect">
            <a:avLst/>
          </a:prstGeom>
        </p:spPr>
      </p:pic>
      <p:sp>
        <p:nvSpPr>
          <p:cNvPr id="8" name="TextBox 7">
            <a:extLst>
              <a:ext uri="{FF2B5EF4-FFF2-40B4-BE49-F238E27FC236}">
                <a16:creationId xmlns:a16="http://schemas.microsoft.com/office/drawing/2014/main" id="{1294E4D2-AC53-253F-00F9-582876A0620E}"/>
              </a:ext>
            </a:extLst>
          </p:cNvPr>
          <p:cNvSpPr txBox="1"/>
          <p:nvPr/>
        </p:nvSpPr>
        <p:spPr>
          <a:xfrm>
            <a:off x="838200" y="6242304"/>
            <a:ext cx="4572000" cy="461665"/>
          </a:xfrm>
          <a:prstGeom prst="rect">
            <a:avLst/>
          </a:prstGeom>
          <a:noFill/>
        </p:spPr>
        <p:txBody>
          <a:bodyPr wrap="square">
            <a:spAutoFit/>
          </a:bodyPr>
          <a:lstStyle/>
          <a:p>
            <a:r>
              <a:rPr lang="en-US" sz="2400" b="1" dirty="0" err="1">
                <a:latin typeface="Consolas" panose="020B0609020204030204" pitchFamily="49" charset="0"/>
              </a:rPr>
              <a:t>estat</a:t>
            </a:r>
            <a:r>
              <a:rPr lang="en-US" sz="2400" b="1" dirty="0">
                <a:latin typeface="Consolas" panose="020B0609020204030204" pitchFamily="49" charset="0"/>
              </a:rPr>
              <a:t> </a:t>
            </a:r>
            <a:r>
              <a:rPr lang="en-US" sz="2400" b="1" dirty="0" err="1">
                <a:latin typeface="Consolas" panose="020B0609020204030204" pitchFamily="49" charset="0"/>
              </a:rPr>
              <a:t>trendplots</a:t>
            </a:r>
            <a:endParaRPr lang="en-US" sz="2400" b="1" dirty="0">
              <a:latin typeface="Consolas" panose="020B0609020204030204" pitchFamily="49" charset="0"/>
            </a:endParaRPr>
          </a:p>
        </p:txBody>
      </p:sp>
    </p:spTree>
    <p:extLst>
      <p:ext uri="{BB962C8B-B14F-4D97-AF65-F5344CB8AC3E}">
        <p14:creationId xmlns:p14="http://schemas.microsoft.com/office/powerpoint/2010/main" val="24954782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15696"/>
          </a:xfrm>
          <a:prstGeom prst="rect">
            <a:avLst/>
          </a:prstGeom>
        </p:spPr>
      </p:pic>
      <p:sp>
        <p:nvSpPr>
          <p:cNvPr id="6" name="Title 1">
            <a:extLst>
              <a:ext uri="{FF2B5EF4-FFF2-40B4-BE49-F238E27FC236}">
                <a16:creationId xmlns:a16="http://schemas.microsoft.com/office/drawing/2014/main" id="{845F7AA7-255E-1819-6026-978A94620FF1}"/>
              </a:ext>
            </a:extLst>
          </p:cNvPr>
          <p:cNvSpPr>
            <a:spLocks noGrp="1"/>
          </p:cNvSpPr>
          <p:nvPr>
            <p:ph type="title"/>
          </p:nvPr>
        </p:nvSpPr>
        <p:spPr>
          <a:xfrm>
            <a:off x="0" y="615696"/>
            <a:ext cx="9144000" cy="832104"/>
          </a:xfrm>
        </p:spPr>
        <p:txBody>
          <a:bodyPr>
            <a:normAutofit/>
          </a:bodyPr>
          <a:lstStyle/>
          <a:p>
            <a:r>
              <a:rPr lang="en-US" sz="3600" b="1" dirty="0" err="1">
                <a:latin typeface="Consolas" panose="020B0609020204030204" pitchFamily="49" charset="0"/>
                <a:cs typeface="Courier New" panose="02070309020205020404" pitchFamily="49" charset="0"/>
              </a:rPr>
              <a:t>didregress</a:t>
            </a:r>
            <a:r>
              <a:rPr lang="en-US" sz="3600" b="1" dirty="0">
                <a:latin typeface="+mn-lt"/>
                <a:cs typeface="Courier New" panose="02070309020205020404" pitchFamily="49" charset="0"/>
              </a:rPr>
              <a:t> With Covariates</a:t>
            </a:r>
            <a:endParaRPr lang="en-US" sz="3600" b="1" dirty="0">
              <a:latin typeface="Courier New" panose="02070309020205020404" pitchFamily="49" charset="0"/>
              <a:cs typeface="Courier New" panose="02070309020205020404" pitchFamily="49" charset="0"/>
            </a:endParaRPr>
          </a:p>
        </p:txBody>
      </p:sp>
      <p:pic>
        <p:nvPicPr>
          <p:cNvPr id="5" name="Picture 4">
            <a:extLst>
              <a:ext uri="{FF2B5EF4-FFF2-40B4-BE49-F238E27FC236}">
                <a16:creationId xmlns:a16="http://schemas.microsoft.com/office/drawing/2014/main" id="{F7AFCB59-378E-2019-86FD-05C0F70921CA}"/>
              </a:ext>
            </a:extLst>
          </p:cNvPr>
          <p:cNvPicPr>
            <a:picLocks noChangeAspect="1"/>
          </p:cNvPicPr>
          <p:nvPr/>
        </p:nvPicPr>
        <p:blipFill rotWithShape="1">
          <a:blip r:embed="rId4"/>
          <a:srcRect r="20000"/>
          <a:stretch/>
        </p:blipFill>
        <p:spPr>
          <a:xfrm>
            <a:off x="914400" y="1676400"/>
            <a:ext cx="6781800" cy="5080311"/>
          </a:xfrm>
          <a:prstGeom prst="rect">
            <a:avLst/>
          </a:prstGeom>
        </p:spPr>
      </p:pic>
      <p:cxnSp>
        <p:nvCxnSpPr>
          <p:cNvPr id="8" name="Straight Connector 7">
            <a:extLst>
              <a:ext uri="{FF2B5EF4-FFF2-40B4-BE49-F238E27FC236}">
                <a16:creationId xmlns:a16="http://schemas.microsoft.com/office/drawing/2014/main" id="{5A9777ED-874C-1CBB-BB61-B47A4618C6D7}"/>
              </a:ext>
            </a:extLst>
          </p:cNvPr>
          <p:cNvCxnSpPr/>
          <p:nvPr/>
        </p:nvCxnSpPr>
        <p:spPr bwMode="auto">
          <a:xfrm>
            <a:off x="3200400" y="1828800"/>
            <a:ext cx="533400" cy="0"/>
          </a:xfrm>
          <a:prstGeom prst="line">
            <a:avLst/>
          </a:prstGeom>
          <a:solidFill>
            <a:schemeClr val="accent1"/>
          </a:solidFill>
          <a:ln w="38100" cap="sq" cmpd="sng" algn="ctr">
            <a:solidFill>
              <a:srgbClr val="FF3300"/>
            </a:solidFill>
            <a:prstDash val="solid"/>
            <a:round/>
            <a:headEnd type="none" w="sm" len="sm"/>
            <a:tailEnd type="none" w="sm" len="sm"/>
          </a:ln>
          <a:effectLst/>
        </p:spPr>
      </p:cxnSp>
    </p:spTree>
    <p:extLst>
      <p:ext uri="{BB962C8B-B14F-4D97-AF65-F5344CB8AC3E}">
        <p14:creationId xmlns:p14="http://schemas.microsoft.com/office/powerpoint/2010/main" val="3034163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15696"/>
          </a:xfrm>
          <a:prstGeom prst="rect">
            <a:avLst/>
          </a:prstGeom>
        </p:spPr>
      </p:pic>
      <p:pic>
        <p:nvPicPr>
          <p:cNvPr id="3" name="Picture 2" descr="A picture containing chart&#10;&#10;Description automatically generated">
            <a:extLst>
              <a:ext uri="{FF2B5EF4-FFF2-40B4-BE49-F238E27FC236}">
                <a16:creationId xmlns:a16="http://schemas.microsoft.com/office/drawing/2014/main" id="{0BDBB5CC-9750-F2E5-E52C-C8D90A61EC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0464" y="609600"/>
            <a:ext cx="8323072" cy="6242304"/>
          </a:xfrm>
          <a:prstGeom prst="rect">
            <a:avLst/>
          </a:prstGeom>
        </p:spPr>
      </p:pic>
    </p:spTree>
    <p:extLst>
      <p:ext uri="{BB962C8B-B14F-4D97-AF65-F5344CB8AC3E}">
        <p14:creationId xmlns:p14="http://schemas.microsoft.com/office/powerpoint/2010/main" val="24572121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15696"/>
          </a:xfrm>
          <a:prstGeom prst="rect">
            <a:avLst/>
          </a:prstGeom>
        </p:spPr>
      </p:pic>
      <p:sp>
        <p:nvSpPr>
          <p:cNvPr id="6" name="Title 1">
            <a:extLst>
              <a:ext uri="{FF2B5EF4-FFF2-40B4-BE49-F238E27FC236}">
                <a16:creationId xmlns:a16="http://schemas.microsoft.com/office/drawing/2014/main" id="{845F7AA7-255E-1819-6026-978A94620FF1}"/>
              </a:ext>
            </a:extLst>
          </p:cNvPr>
          <p:cNvSpPr>
            <a:spLocks noGrp="1"/>
          </p:cNvSpPr>
          <p:nvPr>
            <p:ph type="title"/>
          </p:nvPr>
        </p:nvSpPr>
        <p:spPr>
          <a:xfrm>
            <a:off x="0" y="615696"/>
            <a:ext cx="9144000" cy="832104"/>
          </a:xfrm>
        </p:spPr>
        <p:txBody>
          <a:bodyPr>
            <a:normAutofit/>
          </a:bodyPr>
          <a:lstStyle/>
          <a:p>
            <a:r>
              <a:rPr lang="en-US" sz="3600" b="1" dirty="0">
                <a:latin typeface="+mn-lt"/>
                <a:cs typeface="Courier New" panose="02070309020205020404" pitchFamily="49" charset="0"/>
              </a:rPr>
              <a:t>Estimation of Standard Errors</a:t>
            </a:r>
          </a:p>
        </p:txBody>
      </p:sp>
      <p:pic>
        <p:nvPicPr>
          <p:cNvPr id="5" name="Picture 4">
            <a:extLst>
              <a:ext uri="{FF2B5EF4-FFF2-40B4-BE49-F238E27FC236}">
                <a16:creationId xmlns:a16="http://schemas.microsoft.com/office/drawing/2014/main" id="{5099A5F5-FDFF-E2FF-EE1F-A768BA182BD8}"/>
              </a:ext>
            </a:extLst>
          </p:cNvPr>
          <p:cNvPicPr>
            <a:picLocks noChangeAspect="1"/>
          </p:cNvPicPr>
          <p:nvPr/>
        </p:nvPicPr>
        <p:blipFill rotWithShape="1">
          <a:blip r:embed="rId4"/>
          <a:srcRect l="27500" t="7274" r="31667" b="11482"/>
          <a:stretch/>
        </p:blipFill>
        <p:spPr>
          <a:xfrm>
            <a:off x="2171700" y="1423416"/>
            <a:ext cx="4800600" cy="5372753"/>
          </a:xfrm>
          <a:prstGeom prst="rect">
            <a:avLst/>
          </a:prstGeom>
        </p:spPr>
      </p:pic>
    </p:spTree>
    <p:extLst>
      <p:ext uri="{BB962C8B-B14F-4D97-AF65-F5344CB8AC3E}">
        <p14:creationId xmlns:p14="http://schemas.microsoft.com/office/powerpoint/2010/main" val="38784210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15696"/>
          </a:xfrm>
          <a:prstGeom prst="rect">
            <a:avLst/>
          </a:prstGeom>
        </p:spPr>
      </p:pic>
      <p:sp>
        <p:nvSpPr>
          <p:cNvPr id="6" name="Title 1">
            <a:extLst>
              <a:ext uri="{FF2B5EF4-FFF2-40B4-BE49-F238E27FC236}">
                <a16:creationId xmlns:a16="http://schemas.microsoft.com/office/drawing/2014/main" id="{845F7AA7-255E-1819-6026-978A94620FF1}"/>
              </a:ext>
            </a:extLst>
          </p:cNvPr>
          <p:cNvSpPr>
            <a:spLocks noGrp="1"/>
          </p:cNvSpPr>
          <p:nvPr>
            <p:ph type="title"/>
          </p:nvPr>
        </p:nvSpPr>
        <p:spPr>
          <a:xfrm>
            <a:off x="0" y="615696"/>
            <a:ext cx="9144000" cy="832104"/>
          </a:xfrm>
        </p:spPr>
        <p:txBody>
          <a:bodyPr>
            <a:normAutofit/>
          </a:bodyPr>
          <a:lstStyle/>
          <a:p>
            <a:r>
              <a:rPr lang="en-US" sz="3600" b="1" dirty="0">
                <a:latin typeface="+mn-lt"/>
                <a:cs typeface="Courier New" panose="02070309020205020404" pitchFamily="49" charset="0"/>
              </a:rPr>
              <a:t>Estimation of Standard Errors</a:t>
            </a:r>
          </a:p>
        </p:txBody>
      </p:sp>
      <p:sp>
        <p:nvSpPr>
          <p:cNvPr id="3" name="TextBox 2">
            <a:extLst>
              <a:ext uri="{FF2B5EF4-FFF2-40B4-BE49-F238E27FC236}">
                <a16:creationId xmlns:a16="http://schemas.microsoft.com/office/drawing/2014/main" id="{888A6B1E-3D9D-E6E4-7A65-41177242E564}"/>
              </a:ext>
            </a:extLst>
          </p:cNvPr>
          <p:cNvSpPr txBox="1"/>
          <p:nvPr/>
        </p:nvSpPr>
        <p:spPr>
          <a:xfrm>
            <a:off x="570947" y="6315456"/>
            <a:ext cx="8153400" cy="400110"/>
          </a:xfrm>
          <a:prstGeom prst="rect">
            <a:avLst/>
          </a:prstGeom>
          <a:noFill/>
        </p:spPr>
        <p:txBody>
          <a:bodyPr wrap="square">
            <a:spAutoFit/>
          </a:bodyPr>
          <a:lstStyle/>
          <a:p>
            <a:r>
              <a:rPr lang="en-US" sz="2000" dirty="0"/>
              <a:t>For more information:  </a:t>
            </a:r>
            <a:r>
              <a:rPr lang="en-US" sz="2000" dirty="0">
                <a:hlinkClick r:id="rId4"/>
              </a:rPr>
              <a:t>https://www.stata.com/manuals/tedidintro.pdf</a:t>
            </a:r>
            <a:endParaRPr lang="en-US" sz="2000" dirty="0"/>
          </a:p>
        </p:txBody>
      </p:sp>
      <p:sp>
        <p:nvSpPr>
          <p:cNvPr id="7" name="TextBox 6">
            <a:extLst>
              <a:ext uri="{FF2B5EF4-FFF2-40B4-BE49-F238E27FC236}">
                <a16:creationId xmlns:a16="http://schemas.microsoft.com/office/drawing/2014/main" id="{5F4FA23A-AFC6-2469-3F6A-30A9AACAD84E}"/>
              </a:ext>
            </a:extLst>
          </p:cNvPr>
          <p:cNvSpPr txBox="1"/>
          <p:nvPr/>
        </p:nvSpPr>
        <p:spPr>
          <a:xfrm>
            <a:off x="267281" y="1964463"/>
            <a:ext cx="8760732" cy="523220"/>
          </a:xfrm>
          <a:prstGeom prst="rect">
            <a:avLst/>
          </a:prstGeom>
          <a:noFill/>
        </p:spPr>
        <p:txBody>
          <a:bodyPr wrap="none" rtlCol="0">
            <a:spAutoFit/>
          </a:bodyPr>
          <a:lstStyle/>
          <a:p>
            <a:r>
              <a:rPr lang="en-US" sz="2800" dirty="0"/>
              <a:t>Must account for the serial correlation of the outcome.</a:t>
            </a:r>
          </a:p>
        </p:txBody>
      </p:sp>
      <p:sp>
        <p:nvSpPr>
          <p:cNvPr id="9" name="TextBox 8">
            <a:extLst>
              <a:ext uri="{FF2B5EF4-FFF2-40B4-BE49-F238E27FC236}">
                <a16:creationId xmlns:a16="http://schemas.microsoft.com/office/drawing/2014/main" id="{7B4B8A06-13FA-EF10-7B7D-0399F3EDDDFF}"/>
              </a:ext>
            </a:extLst>
          </p:cNvPr>
          <p:cNvSpPr txBox="1"/>
          <p:nvPr/>
        </p:nvSpPr>
        <p:spPr>
          <a:xfrm>
            <a:off x="798370" y="3276600"/>
            <a:ext cx="7547259" cy="1569660"/>
          </a:xfrm>
          <a:prstGeom prst="rect">
            <a:avLst/>
          </a:prstGeom>
          <a:noFill/>
        </p:spPr>
        <p:txBody>
          <a:bodyPr wrap="none" rtlCol="0">
            <a:spAutoFit/>
          </a:bodyPr>
          <a:lstStyle/>
          <a:p>
            <a:r>
              <a:rPr lang="en-US" sz="2400" dirty="0"/>
              <a:t>By default, </a:t>
            </a:r>
            <a:r>
              <a:rPr lang="en-US" sz="2400" dirty="0" err="1">
                <a:latin typeface="Consolas" panose="020B0609020204030204" pitchFamily="49" charset="0"/>
              </a:rPr>
              <a:t>didregress</a:t>
            </a:r>
            <a:r>
              <a:rPr lang="en-US" sz="2400" dirty="0"/>
              <a:t> uses c</a:t>
            </a:r>
            <a:r>
              <a:rPr lang="en-US" sz="2400" dirty="0">
                <a:effectLst/>
                <a:latin typeface="Arial" panose="020B0604020202020204" pitchFamily="34" charset="0"/>
              </a:rPr>
              <a:t>luster–robust standard </a:t>
            </a:r>
          </a:p>
          <a:p>
            <a:r>
              <a:rPr lang="en-US" sz="2400" dirty="0">
                <a:effectLst/>
                <a:latin typeface="Arial" panose="020B0604020202020204" pitchFamily="34" charset="0"/>
              </a:rPr>
              <a:t>errors and uses critical values of a </a:t>
            </a:r>
            <a:r>
              <a:rPr lang="en-US" sz="2400" i="1" dirty="0">
                <a:effectLst/>
                <a:latin typeface="Arial" panose="020B0604020202020204" pitchFamily="34" charset="0"/>
              </a:rPr>
              <a:t>t</a:t>
            </a:r>
            <a:r>
              <a:rPr lang="en-US" sz="2400" dirty="0">
                <a:effectLst/>
                <a:latin typeface="Arial" panose="020B0604020202020204" pitchFamily="34" charset="0"/>
              </a:rPr>
              <a:t> distribution with</a:t>
            </a:r>
          </a:p>
          <a:p>
            <a:r>
              <a:rPr lang="en-US" sz="2400" i="1" dirty="0">
                <a:effectLst/>
                <a:latin typeface="Arial" panose="020B0604020202020204" pitchFamily="34" charset="0"/>
              </a:rPr>
              <a:t>G</a:t>
            </a:r>
            <a:r>
              <a:rPr lang="en-US" sz="2400" dirty="0">
                <a:effectLst/>
                <a:latin typeface="Arial" panose="020B0604020202020204" pitchFamily="34" charset="0"/>
              </a:rPr>
              <a:t> − 1 degrees of freedom, where </a:t>
            </a:r>
            <a:r>
              <a:rPr lang="en-US" sz="2400" i="1" dirty="0">
                <a:effectLst/>
                <a:latin typeface="Arial" panose="020B0604020202020204" pitchFamily="34" charset="0"/>
              </a:rPr>
              <a:t>G</a:t>
            </a:r>
            <a:r>
              <a:rPr lang="en-US" sz="2400" dirty="0">
                <a:effectLst/>
                <a:latin typeface="Arial" panose="020B0604020202020204" pitchFamily="34" charset="0"/>
              </a:rPr>
              <a:t> is the number </a:t>
            </a:r>
          </a:p>
          <a:p>
            <a:r>
              <a:rPr lang="en-US" sz="2400" dirty="0">
                <a:effectLst/>
                <a:latin typeface="Arial" panose="020B0604020202020204" pitchFamily="34" charset="0"/>
              </a:rPr>
              <a:t>of groups.</a:t>
            </a:r>
            <a:endParaRPr lang="en-US" sz="2400" dirty="0"/>
          </a:p>
        </p:txBody>
      </p:sp>
      <p:sp>
        <p:nvSpPr>
          <p:cNvPr id="10" name="TextBox 9">
            <a:extLst>
              <a:ext uri="{FF2B5EF4-FFF2-40B4-BE49-F238E27FC236}">
                <a16:creationId xmlns:a16="http://schemas.microsoft.com/office/drawing/2014/main" id="{7200B62E-FEE8-82D1-C2D7-162DDFC77D97}"/>
              </a:ext>
            </a:extLst>
          </p:cNvPr>
          <p:cNvSpPr txBox="1"/>
          <p:nvPr/>
        </p:nvSpPr>
        <p:spPr>
          <a:xfrm>
            <a:off x="267281" y="2739941"/>
            <a:ext cx="4945585" cy="523220"/>
          </a:xfrm>
          <a:prstGeom prst="rect">
            <a:avLst/>
          </a:prstGeom>
          <a:noFill/>
        </p:spPr>
        <p:txBody>
          <a:bodyPr wrap="none" rtlCol="0">
            <a:spAutoFit/>
          </a:bodyPr>
          <a:lstStyle/>
          <a:p>
            <a:r>
              <a:rPr lang="en-US" sz="2800" u="sng" dirty="0"/>
              <a:t>For a large number of groups</a:t>
            </a:r>
          </a:p>
        </p:txBody>
      </p:sp>
    </p:spTree>
    <p:extLst>
      <p:ext uri="{BB962C8B-B14F-4D97-AF65-F5344CB8AC3E}">
        <p14:creationId xmlns:p14="http://schemas.microsoft.com/office/powerpoint/2010/main" val="5058960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15696"/>
          </a:xfrm>
          <a:prstGeom prst="rect">
            <a:avLst/>
          </a:prstGeom>
        </p:spPr>
      </p:pic>
      <p:sp>
        <p:nvSpPr>
          <p:cNvPr id="6" name="Title 1">
            <a:extLst>
              <a:ext uri="{FF2B5EF4-FFF2-40B4-BE49-F238E27FC236}">
                <a16:creationId xmlns:a16="http://schemas.microsoft.com/office/drawing/2014/main" id="{845F7AA7-255E-1819-6026-978A94620FF1}"/>
              </a:ext>
            </a:extLst>
          </p:cNvPr>
          <p:cNvSpPr>
            <a:spLocks noGrp="1"/>
          </p:cNvSpPr>
          <p:nvPr>
            <p:ph type="title"/>
          </p:nvPr>
        </p:nvSpPr>
        <p:spPr>
          <a:xfrm>
            <a:off x="0" y="615696"/>
            <a:ext cx="9144000" cy="832104"/>
          </a:xfrm>
        </p:spPr>
        <p:txBody>
          <a:bodyPr>
            <a:normAutofit/>
          </a:bodyPr>
          <a:lstStyle/>
          <a:p>
            <a:r>
              <a:rPr lang="en-US" sz="3600" b="1" dirty="0">
                <a:latin typeface="+mn-lt"/>
                <a:cs typeface="Courier New" panose="02070309020205020404" pitchFamily="49" charset="0"/>
              </a:rPr>
              <a:t>Estimation of Standard Errors</a:t>
            </a:r>
          </a:p>
        </p:txBody>
      </p:sp>
      <p:pic>
        <p:nvPicPr>
          <p:cNvPr id="3" name="Picture 2">
            <a:extLst>
              <a:ext uri="{FF2B5EF4-FFF2-40B4-BE49-F238E27FC236}">
                <a16:creationId xmlns:a16="http://schemas.microsoft.com/office/drawing/2014/main" id="{19007A9C-E7C5-4068-6357-31848EA12EE0}"/>
              </a:ext>
            </a:extLst>
          </p:cNvPr>
          <p:cNvPicPr>
            <a:picLocks noChangeAspect="1"/>
          </p:cNvPicPr>
          <p:nvPr/>
        </p:nvPicPr>
        <p:blipFill rotWithShape="1">
          <a:blip r:embed="rId4"/>
          <a:srcRect l="2933"/>
          <a:stretch/>
        </p:blipFill>
        <p:spPr>
          <a:xfrm>
            <a:off x="371856" y="2033016"/>
            <a:ext cx="8400288" cy="4769568"/>
          </a:xfrm>
          <a:prstGeom prst="rect">
            <a:avLst/>
          </a:prstGeom>
        </p:spPr>
      </p:pic>
      <p:sp>
        <p:nvSpPr>
          <p:cNvPr id="7" name="TextBox 6">
            <a:extLst>
              <a:ext uri="{FF2B5EF4-FFF2-40B4-BE49-F238E27FC236}">
                <a16:creationId xmlns:a16="http://schemas.microsoft.com/office/drawing/2014/main" id="{66CF2930-BA67-EFD7-7B1E-52B39F48CDDA}"/>
              </a:ext>
            </a:extLst>
          </p:cNvPr>
          <p:cNvSpPr txBox="1"/>
          <p:nvPr/>
        </p:nvSpPr>
        <p:spPr>
          <a:xfrm>
            <a:off x="371856" y="1475232"/>
            <a:ext cx="4884671" cy="523220"/>
          </a:xfrm>
          <a:prstGeom prst="rect">
            <a:avLst/>
          </a:prstGeom>
          <a:noFill/>
        </p:spPr>
        <p:txBody>
          <a:bodyPr wrap="none" rtlCol="0">
            <a:spAutoFit/>
          </a:bodyPr>
          <a:lstStyle/>
          <a:p>
            <a:r>
              <a:rPr lang="en-US" sz="2800" u="sng" dirty="0"/>
              <a:t>For a small number of groups</a:t>
            </a:r>
          </a:p>
        </p:txBody>
      </p:sp>
    </p:spTree>
    <p:extLst>
      <p:ext uri="{BB962C8B-B14F-4D97-AF65-F5344CB8AC3E}">
        <p14:creationId xmlns:p14="http://schemas.microsoft.com/office/powerpoint/2010/main" val="14228310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15696"/>
            <a:ext cx="9144000" cy="832104"/>
          </a:xfrm>
        </p:spPr>
        <p:txBody>
          <a:bodyPr/>
          <a:lstStyle/>
          <a:p>
            <a:r>
              <a:rPr lang="en-US" dirty="0"/>
              <a:t>Outline</a:t>
            </a:r>
          </a:p>
        </p:txBody>
      </p:sp>
      <p:sp>
        <p:nvSpPr>
          <p:cNvPr id="3" name="Content Placeholder 2"/>
          <p:cNvSpPr>
            <a:spLocks noGrp="1"/>
          </p:cNvSpPr>
          <p:nvPr>
            <p:ph idx="1"/>
          </p:nvPr>
        </p:nvSpPr>
        <p:spPr>
          <a:xfrm>
            <a:off x="609600" y="1539240"/>
            <a:ext cx="8267700" cy="4642104"/>
          </a:xfrm>
        </p:spPr>
        <p:txBody>
          <a:bodyPr>
            <a:normAutofit fontScale="92500" lnSpcReduction="10000"/>
          </a:bodyPr>
          <a:lstStyle/>
          <a:p>
            <a:r>
              <a:rPr lang="en-US" sz="3600" dirty="0"/>
              <a:t>The Question</a:t>
            </a:r>
          </a:p>
          <a:p>
            <a:r>
              <a:rPr lang="en-US" sz="3600" dirty="0"/>
              <a:t>An Intuitive Introduction</a:t>
            </a:r>
          </a:p>
          <a:p>
            <a:r>
              <a:rPr lang="en-US" sz="3600" dirty="0">
                <a:cs typeface="Courier New" panose="02070309020205020404" pitchFamily="49" charset="0"/>
              </a:rPr>
              <a:t>Two Period, Two Groups Model</a:t>
            </a:r>
          </a:p>
          <a:p>
            <a:r>
              <a:rPr lang="en-US" sz="3600" b="1" dirty="0"/>
              <a:t>Repeated Cross-Sectional Panel Data </a:t>
            </a:r>
          </a:p>
          <a:p>
            <a:r>
              <a:rPr lang="en-US" sz="3600" dirty="0"/>
              <a:t>Longitudinal Panel Data</a:t>
            </a:r>
          </a:p>
          <a:p>
            <a:r>
              <a:rPr lang="en-US" sz="3600" dirty="0">
                <a:cs typeface="Courier New" panose="02070309020205020404" pitchFamily="49" charset="0"/>
              </a:rPr>
              <a:t>Heterogeneous </a:t>
            </a:r>
            <a:r>
              <a:rPr lang="en-US" sz="3600" dirty="0" err="1">
                <a:cs typeface="Courier New" panose="02070309020205020404" pitchFamily="49" charset="0"/>
              </a:rPr>
              <a:t>DiD</a:t>
            </a:r>
            <a:endParaRPr lang="en-US" sz="3600" dirty="0">
              <a:cs typeface="Courier New" panose="02070309020205020404" pitchFamily="49" charset="0"/>
            </a:endParaRPr>
          </a:p>
          <a:p>
            <a:r>
              <a:rPr lang="en-US" sz="3600" dirty="0">
                <a:cs typeface="Courier New" panose="02070309020205020404" pitchFamily="49" charset="0"/>
              </a:rPr>
              <a:t>Panel Data Heterogeneous </a:t>
            </a:r>
            <a:r>
              <a:rPr lang="en-US" sz="3600" dirty="0" err="1">
                <a:cs typeface="Courier New" panose="02070309020205020404" pitchFamily="49" charset="0"/>
              </a:rPr>
              <a:t>DiD</a:t>
            </a:r>
            <a:r>
              <a:rPr lang="en-US" sz="3600" dirty="0">
                <a:cs typeface="Courier New" panose="02070309020205020404" pitchFamily="49" charset="0"/>
              </a:rPr>
              <a:t> </a:t>
            </a:r>
          </a:p>
          <a:p>
            <a:r>
              <a:rPr lang="en-US" sz="3600" dirty="0">
                <a:cs typeface="Courier New" panose="02070309020205020404" pitchFamily="49" charset="0"/>
              </a:rPr>
              <a:t>More information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15696"/>
          </a:xfrm>
          <a:prstGeom prst="rect">
            <a:avLst/>
          </a:prstGeom>
        </p:spPr>
      </p:pic>
      <p:pic>
        <p:nvPicPr>
          <p:cNvPr id="5" name="Picture 4" descr="CheckMark.png">
            <a:extLst>
              <a:ext uri="{FF2B5EF4-FFF2-40B4-BE49-F238E27FC236}">
                <a16:creationId xmlns:a16="http://schemas.microsoft.com/office/drawing/2014/main" id="{D31F62DF-701E-C937-2FF2-1D7689583C86}"/>
              </a:ext>
            </a:extLst>
          </p:cNvPr>
          <p:cNvPicPr>
            <a:picLocks noChangeAspect="1"/>
          </p:cNvPicPr>
          <p:nvPr/>
        </p:nvPicPr>
        <p:blipFill>
          <a:blip r:embed="rId3"/>
          <a:srcRect/>
          <a:stretch>
            <a:fillRect/>
          </a:stretch>
        </p:blipFill>
        <p:spPr>
          <a:xfrm>
            <a:off x="100931" y="1387670"/>
            <a:ext cx="741358" cy="741358"/>
          </a:xfrm>
          <a:prstGeom prst="rect">
            <a:avLst/>
          </a:prstGeom>
          <a:noFill/>
          <a:ln>
            <a:noFill/>
          </a:ln>
        </p:spPr>
      </p:pic>
      <p:pic>
        <p:nvPicPr>
          <p:cNvPr id="6" name="Picture 5" descr="CheckMark.png">
            <a:extLst>
              <a:ext uri="{FF2B5EF4-FFF2-40B4-BE49-F238E27FC236}">
                <a16:creationId xmlns:a16="http://schemas.microsoft.com/office/drawing/2014/main" id="{B719826F-F03B-3B78-9359-061C1A2BBB47}"/>
              </a:ext>
            </a:extLst>
          </p:cNvPr>
          <p:cNvPicPr>
            <a:picLocks noChangeAspect="1"/>
          </p:cNvPicPr>
          <p:nvPr/>
        </p:nvPicPr>
        <p:blipFill>
          <a:blip r:embed="rId3"/>
          <a:srcRect/>
          <a:stretch>
            <a:fillRect/>
          </a:stretch>
        </p:blipFill>
        <p:spPr>
          <a:xfrm>
            <a:off x="100931" y="1969905"/>
            <a:ext cx="741358" cy="741358"/>
          </a:xfrm>
          <a:prstGeom prst="rect">
            <a:avLst/>
          </a:prstGeom>
          <a:noFill/>
          <a:ln>
            <a:noFill/>
          </a:ln>
        </p:spPr>
      </p:pic>
      <p:pic>
        <p:nvPicPr>
          <p:cNvPr id="7" name="Picture 6" descr="CheckMark.png">
            <a:extLst>
              <a:ext uri="{FF2B5EF4-FFF2-40B4-BE49-F238E27FC236}">
                <a16:creationId xmlns:a16="http://schemas.microsoft.com/office/drawing/2014/main" id="{A8C485C1-6B87-0356-AE15-FE24151E31CA}"/>
              </a:ext>
            </a:extLst>
          </p:cNvPr>
          <p:cNvPicPr>
            <a:picLocks noChangeAspect="1"/>
          </p:cNvPicPr>
          <p:nvPr/>
        </p:nvPicPr>
        <p:blipFill>
          <a:blip r:embed="rId3"/>
          <a:srcRect/>
          <a:stretch>
            <a:fillRect/>
          </a:stretch>
        </p:blipFill>
        <p:spPr>
          <a:xfrm>
            <a:off x="100931" y="2518691"/>
            <a:ext cx="741358" cy="741358"/>
          </a:xfrm>
          <a:prstGeom prst="rect">
            <a:avLst/>
          </a:prstGeom>
          <a:noFill/>
          <a:ln>
            <a:noFill/>
          </a:ln>
        </p:spPr>
      </p:pic>
    </p:spTree>
    <p:extLst>
      <p:ext uri="{BB962C8B-B14F-4D97-AF65-F5344CB8AC3E}">
        <p14:creationId xmlns:p14="http://schemas.microsoft.com/office/powerpoint/2010/main" val="29372517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15696"/>
          </a:xfrm>
          <a:prstGeom prst="rect">
            <a:avLst/>
          </a:prstGeom>
        </p:spPr>
      </p:pic>
      <p:sp>
        <p:nvSpPr>
          <p:cNvPr id="6" name="Title 1">
            <a:extLst>
              <a:ext uri="{FF2B5EF4-FFF2-40B4-BE49-F238E27FC236}">
                <a16:creationId xmlns:a16="http://schemas.microsoft.com/office/drawing/2014/main" id="{845F7AA7-255E-1819-6026-978A94620FF1}"/>
              </a:ext>
            </a:extLst>
          </p:cNvPr>
          <p:cNvSpPr>
            <a:spLocks noGrp="1"/>
          </p:cNvSpPr>
          <p:nvPr>
            <p:ph type="title"/>
          </p:nvPr>
        </p:nvSpPr>
        <p:spPr>
          <a:xfrm>
            <a:off x="0" y="615696"/>
            <a:ext cx="9144000" cy="832104"/>
          </a:xfrm>
        </p:spPr>
        <p:txBody>
          <a:bodyPr>
            <a:normAutofit/>
          </a:bodyPr>
          <a:lstStyle/>
          <a:p>
            <a:r>
              <a:rPr lang="en-US" sz="3600" dirty="0" err="1">
                <a:latin typeface="+mn-lt"/>
                <a:cs typeface="Courier New" panose="02070309020205020404" pitchFamily="49" charset="0"/>
              </a:rPr>
              <a:t>DiD</a:t>
            </a:r>
            <a:r>
              <a:rPr lang="en-US" sz="3600" dirty="0">
                <a:latin typeface="+mn-lt"/>
                <a:cs typeface="Courier New" panose="02070309020205020404" pitchFamily="49" charset="0"/>
              </a:rPr>
              <a:t> For Repeated Cross-Sectional Data</a:t>
            </a:r>
            <a:endParaRPr lang="en-US" sz="3600" b="1" dirty="0">
              <a:latin typeface="Courier New" panose="02070309020205020404" pitchFamily="49" charset="0"/>
              <a:cs typeface="Courier New" panose="02070309020205020404" pitchFamily="49" charset="0"/>
            </a:endParaRPr>
          </a:p>
        </p:txBody>
      </p:sp>
      <p:pic>
        <p:nvPicPr>
          <p:cNvPr id="9" name="Picture 8" descr="Chart, line chart&#10;&#10;Description automatically generated">
            <a:extLst>
              <a:ext uri="{FF2B5EF4-FFF2-40B4-BE49-F238E27FC236}">
                <a16:creationId xmlns:a16="http://schemas.microsoft.com/office/drawing/2014/main" id="{D06DFA32-6988-B631-BBE4-5CF4B0A7086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600200"/>
            <a:ext cx="9144000" cy="5143500"/>
          </a:xfrm>
          <a:prstGeom prst="rect">
            <a:avLst/>
          </a:prstGeom>
        </p:spPr>
      </p:pic>
    </p:spTree>
    <p:extLst>
      <p:ext uri="{BB962C8B-B14F-4D97-AF65-F5344CB8AC3E}">
        <p14:creationId xmlns:p14="http://schemas.microsoft.com/office/powerpoint/2010/main" val="16814530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15696"/>
          </a:xfrm>
          <a:prstGeom prst="rect">
            <a:avLst/>
          </a:prstGeom>
        </p:spPr>
      </p:pic>
      <p:sp>
        <p:nvSpPr>
          <p:cNvPr id="6" name="Title 1">
            <a:extLst>
              <a:ext uri="{FF2B5EF4-FFF2-40B4-BE49-F238E27FC236}">
                <a16:creationId xmlns:a16="http://schemas.microsoft.com/office/drawing/2014/main" id="{845F7AA7-255E-1819-6026-978A94620FF1}"/>
              </a:ext>
            </a:extLst>
          </p:cNvPr>
          <p:cNvSpPr>
            <a:spLocks noGrp="1"/>
          </p:cNvSpPr>
          <p:nvPr>
            <p:ph type="title"/>
          </p:nvPr>
        </p:nvSpPr>
        <p:spPr>
          <a:xfrm>
            <a:off x="0" y="615696"/>
            <a:ext cx="9144000" cy="832104"/>
          </a:xfrm>
        </p:spPr>
        <p:txBody>
          <a:bodyPr>
            <a:normAutofit/>
          </a:bodyPr>
          <a:lstStyle/>
          <a:p>
            <a:r>
              <a:rPr lang="en-US" sz="3600" dirty="0" err="1">
                <a:latin typeface="+mn-lt"/>
                <a:cs typeface="Courier New" panose="02070309020205020404" pitchFamily="49" charset="0"/>
              </a:rPr>
              <a:t>DiD</a:t>
            </a:r>
            <a:r>
              <a:rPr lang="en-US" sz="3600" dirty="0">
                <a:latin typeface="+mn-lt"/>
                <a:cs typeface="Courier New" panose="02070309020205020404" pitchFamily="49" charset="0"/>
              </a:rPr>
              <a:t> For Repeated Cross-Sectional Data</a:t>
            </a:r>
            <a:endParaRPr lang="en-US" sz="3600" b="1" dirty="0">
              <a:latin typeface="Courier New" panose="02070309020205020404" pitchFamily="49" charset="0"/>
              <a:cs typeface="Courier New" panose="02070309020205020404" pitchFamily="49" charset="0"/>
            </a:endParaRPr>
          </a:p>
        </p:txBody>
      </p:sp>
      <p:sp>
        <p:nvSpPr>
          <p:cNvPr id="5" name="TextBox 4">
            <a:extLst>
              <a:ext uri="{FF2B5EF4-FFF2-40B4-BE49-F238E27FC236}">
                <a16:creationId xmlns:a16="http://schemas.microsoft.com/office/drawing/2014/main" id="{1C62B2EF-4F98-BD96-03B3-8C2DD5CC7DA6}"/>
              </a:ext>
            </a:extLst>
          </p:cNvPr>
          <p:cNvSpPr txBox="1"/>
          <p:nvPr/>
        </p:nvSpPr>
        <p:spPr>
          <a:xfrm>
            <a:off x="342900" y="1905000"/>
            <a:ext cx="8458200" cy="3693319"/>
          </a:xfrm>
          <a:prstGeom prst="rect">
            <a:avLst/>
          </a:prstGeom>
          <a:noFill/>
        </p:spPr>
        <p:txBody>
          <a:bodyPr wrap="square">
            <a:spAutoFit/>
          </a:bodyPr>
          <a:lstStyle/>
          <a:p>
            <a:r>
              <a:rPr lang="en-US" b="1" dirty="0">
                <a:latin typeface="Consolas" panose="020B0609020204030204" pitchFamily="49" charset="0"/>
              </a:rPr>
              <a:t>use MLDA21, clear</a:t>
            </a:r>
          </a:p>
          <a:p>
            <a:endParaRPr lang="en-US" b="1" dirty="0">
              <a:latin typeface="Consolas" panose="020B0609020204030204" pitchFamily="49" charset="0"/>
            </a:endParaRPr>
          </a:p>
          <a:p>
            <a:r>
              <a:rPr lang="en-US" b="1" dirty="0">
                <a:solidFill>
                  <a:srgbClr val="00B050"/>
                </a:solidFill>
                <a:latin typeface="Consolas" panose="020B0609020204030204" pitchFamily="49" charset="0"/>
              </a:rPr>
              <a:t>// Create a variable for time</a:t>
            </a:r>
            <a:r>
              <a:rPr lang="en-US" b="1" dirty="0">
                <a:latin typeface="Consolas" panose="020B0609020204030204" pitchFamily="49" charset="0"/>
              </a:rPr>
              <a:t>     </a:t>
            </a:r>
          </a:p>
          <a:p>
            <a:r>
              <a:rPr lang="en-US" b="1" dirty="0">
                <a:latin typeface="Consolas" panose="020B0609020204030204" pitchFamily="49" charset="0"/>
              </a:rPr>
              <a:t>generate time = (year&gt;1980)     </a:t>
            </a:r>
          </a:p>
          <a:p>
            <a:r>
              <a:rPr lang="en-US" b="1" dirty="0">
                <a:latin typeface="Consolas" panose="020B0609020204030204" pitchFamily="49" charset="0"/>
              </a:rPr>
              <a:t>   </a:t>
            </a:r>
          </a:p>
          <a:p>
            <a:r>
              <a:rPr lang="en-US" b="1" dirty="0">
                <a:solidFill>
                  <a:srgbClr val="00B050"/>
                </a:solidFill>
                <a:latin typeface="Consolas" panose="020B0609020204030204" pitchFamily="49" charset="0"/>
              </a:rPr>
              <a:t>// Create a variable for treatment status     </a:t>
            </a:r>
          </a:p>
          <a:p>
            <a:r>
              <a:rPr lang="en-US" b="1" dirty="0">
                <a:latin typeface="Consolas" panose="020B0609020204030204" pitchFamily="49" charset="0"/>
              </a:rPr>
              <a:t>gen treated = .</a:t>
            </a:r>
          </a:p>
          <a:p>
            <a:r>
              <a:rPr lang="en-US" b="1" dirty="0">
                <a:latin typeface="Consolas" panose="020B0609020204030204" pitchFamily="49" charset="0"/>
              </a:rPr>
              <a:t>replace treated = 0 if MLDA21_year &gt;1980</a:t>
            </a:r>
          </a:p>
          <a:p>
            <a:r>
              <a:rPr lang="en-US" b="1" dirty="0">
                <a:latin typeface="Consolas" panose="020B0609020204030204" pitchFamily="49" charset="0"/>
              </a:rPr>
              <a:t>replace treated = 0 if MLDA21_year &lt;=1980 &amp; year&lt;1980</a:t>
            </a:r>
          </a:p>
          <a:p>
            <a:r>
              <a:rPr lang="en-US" b="1" dirty="0">
                <a:latin typeface="Consolas" panose="020B0609020204030204" pitchFamily="49" charset="0"/>
              </a:rPr>
              <a:t>replace treated = 1 if MLDA21_year &lt;=1980</a:t>
            </a:r>
          </a:p>
          <a:p>
            <a:endParaRPr lang="en-US" b="1" dirty="0">
              <a:latin typeface="Consolas" panose="020B0609020204030204" pitchFamily="49" charset="0"/>
            </a:endParaRPr>
          </a:p>
          <a:p>
            <a:r>
              <a:rPr lang="en-US" b="1" dirty="0">
                <a:solidFill>
                  <a:srgbClr val="00B050"/>
                </a:solidFill>
                <a:latin typeface="Consolas" panose="020B0609020204030204" pitchFamily="49" charset="0"/>
              </a:rPr>
              <a:t>// Create a variable for the interaction of time and treatment   </a:t>
            </a:r>
          </a:p>
          <a:p>
            <a:r>
              <a:rPr lang="en-US" b="1" dirty="0">
                <a:latin typeface="Consolas" panose="020B0609020204030204" pitchFamily="49" charset="0"/>
              </a:rPr>
              <a:t>gen </a:t>
            </a:r>
            <a:r>
              <a:rPr lang="en-US" b="1" dirty="0" err="1">
                <a:latin typeface="Consolas" panose="020B0609020204030204" pitchFamily="49" charset="0"/>
              </a:rPr>
              <a:t>TimeTreat</a:t>
            </a:r>
            <a:r>
              <a:rPr lang="en-US" b="1" dirty="0">
                <a:latin typeface="Consolas" panose="020B0609020204030204" pitchFamily="49" charset="0"/>
              </a:rPr>
              <a:t> = time*treated </a:t>
            </a:r>
          </a:p>
        </p:txBody>
      </p:sp>
    </p:spTree>
    <p:extLst>
      <p:ext uri="{BB962C8B-B14F-4D97-AF65-F5344CB8AC3E}">
        <p14:creationId xmlns:p14="http://schemas.microsoft.com/office/powerpoint/2010/main" val="36639561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15696"/>
          </a:xfrm>
          <a:prstGeom prst="rect">
            <a:avLst/>
          </a:prstGeom>
        </p:spPr>
      </p:pic>
      <p:pic>
        <p:nvPicPr>
          <p:cNvPr id="9" name="Picture 8">
            <a:extLst>
              <a:ext uri="{FF2B5EF4-FFF2-40B4-BE49-F238E27FC236}">
                <a16:creationId xmlns:a16="http://schemas.microsoft.com/office/drawing/2014/main" id="{174B8C65-6986-1553-1B17-398196F45F73}"/>
              </a:ext>
            </a:extLst>
          </p:cNvPr>
          <p:cNvPicPr>
            <a:picLocks noChangeAspect="1"/>
          </p:cNvPicPr>
          <p:nvPr/>
        </p:nvPicPr>
        <p:blipFill rotWithShape="1">
          <a:blip r:embed="rId4"/>
          <a:srcRect r="25000"/>
          <a:stretch/>
        </p:blipFill>
        <p:spPr>
          <a:xfrm>
            <a:off x="1143000" y="838200"/>
            <a:ext cx="6858000" cy="5821870"/>
          </a:xfrm>
          <a:prstGeom prst="rect">
            <a:avLst/>
          </a:prstGeom>
        </p:spPr>
      </p:pic>
    </p:spTree>
    <p:extLst>
      <p:ext uri="{BB962C8B-B14F-4D97-AF65-F5344CB8AC3E}">
        <p14:creationId xmlns:p14="http://schemas.microsoft.com/office/powerpoint/2010/main" val="6614352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15696"/>
          </a:xfrm>
          <a:prstGeom prst="rect">
            <a:avLst/>
          </a:prstGeom>
        </p:spPr>
      </p:pic>
      <p:sp>
        <p:nvSpPr>
          <p:cNvPr id="6" name="Title 1">
            <a:extLst>
              <a:ext uri="{FF2B5EF4-FFF2-40B4-BE49-F238E27FC236}">
                <a16:creationId xmlns:a16="http://schemas.microsoft.com/office/drawing/2014/main" id="{845F7AA7-255E-1819-6026-978A94620FF1}"/>
              </a:ext>
            </a:extLst>
          </p:cNvPr>
          <p:cNvSpPr>
            <a:spLocks noGrp="1"/>
          </p:cNvSpPr>
          <p:nvPr>
            <p:ph type="title"/>
          </p:nvPr>
        </p:nvSpPr>
        <p:spPr>
          <a:xfrm>
            <a:off x="0" y="615696"/>
            <a:ext cx="9144000" cy="832104"/>
          </a:xfrm>
        </p:spPr>
        <p:txBody>
          <a:bodyPr>
            <a:normAutofit/>
          </a:bodyPr>
          <a:lstStyle/>
          <a:p>
            <a:r>
              <a:rPr lang="en-US" sz="3600" dirty="0" err="1">
                <a:latin typeface="+mn-lt"/>
                <a:cs typeface="Courier New" panose="02070309020205020404" pitchFamily="49" charset="0"/>
              </a:rPr>
              <a:t>DiD</a:t>
            </a:r>
            <a:r>
              <a:rPr lang="en-US" sz="3600" dirty="0">
                <a:latin typeface="+mn-lt"/>
                <a:cs typeface="Courier New" panose="02070309020205020404" pitchFamily="49" charset="0"/>
              </a:rPr>
              <a:t> For Repeated Cross-Sectional Data</a:t>
            </a:r>
            <a:endParaRPr lang="en-US" sz="3600" b="1" dirty="0">
              <a:latin typeface="Courier New" panose="02070309020205020404" pitchFamily="49" charset="0"/>
              <a:cs typeface="Courier New" panose="02070309020205020404" pitchFamily="49" charset="0"/>
            </a:endParaRPr>
          </a:p>
        </p:txBody>
      </p:sp>
      <p:pic>
        <p:nvPicPr>
          <p:cNvPr id="3" name="Picture 2">
            <a:extLst>
              <a:ext uri="{FF2B5EF4-FFF2-40B4-BE49-F238E27FC236}">
                <a16:creationId xmlns:a16="http://schemas.microsoft.com/office/drawing/2014/main" id="{C4D575BB-92CF-687A-0C79-557335B039D4}"/>
              </a:ext>
            </a:extLst>
          </p:cNvPr>
          <p:cNvPicPr>
            <a:picLocks noChangeAspect="1"/>
          </p:cNvPicPr>
          <p:nvPr/>
        </p:nvPicPr>
        <p:blipFill rotWithShape="1">
          <a:blip r:embed="rId4"/>
          <a:srcRect r="21667"/>
          <a:stretch/>
        </p:blipFill>
        <p:spPr>
          <a:xfrm>
            <a:off x="1295400" y="1600200"/>
            <a:ext cx="6705600" cy="4970028"/>
          </a:xfrm>
          <a:prstGeom prst="rect">
            <a:avLst/>
          </a:prstGeom>
        </p:spPr>
      </p:pic>
    </p:spTree>
    <p:extLst>
      <p:ext uri="{BB962C8B-B14F-4D97-AF65-F5344CB8AC3E}">
        <p14:creationId xmlns:p14="http://schemas.microsoft.com/office/powerpoint/2010/main" val="19913467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15696"/>
          </a:xfrm>
          <a:prstGeom prst="rect">
            <a:avLst/>
          </a:prstGeom>
        </p:spPr>
      </p:pic>
      <p:sp>
        <p:nvSpPr>
          <p:cNvPr id="6" name="Title 1">
            <a:extLst>
              <a:ext uri="{FF2B5EF4-FFF2-40B4-BE49-F238E27FC236}">
                <a16:creationId xmlns:a16="http://schemas.microsoft.com/office/drawing/2014/main" id="{845F7AA7-255E-1819-6026-978A94620FF1}"/>
              </a:ext>
            </a:extLst>
          </p:cNvPr>
          <p:cNvSpPr>
            <a:spLocks noGrp="1"/>
          </p:cNvSpPr>
          <p:nvPr>
            <p:ph type="title"/>
          </p:nvPr>
        </p:nvSpPr>
        <p:spPr>
          <a:xfrm>
            <a:off x="0" y="615696"/>
            <a:ext cx="9144000" cy="832104"/>
          </a:xfrm>
        </p:spPr>
        <p:txBody>
          <a:bodyPr>
            <a:normAutofit/>
          </a:bodyPr>
          <a:lstStyle/>
          <a:p>
            <a:r>
              <a:rPr lang="en-US" sz="3600" dirty="0" err="1">
                <a:latin typeface="+mn-lt"/>
                <a:cs typeface="Courier New" panose="02070309020205020404" pitchFamily="49" charset="0"/>
              </a:rPr>
              <a:t>DiD</a:t>
            </a:r>
            <a:r>
              <a:rPr lang="en-US" sz="3600" dirty="0">
                <a:latin typeface="+mn-lt"/>
                <a:cs typeface="Courier New" panose="02070309020205020404" pitchFamily="49" charset="0"/>
              </a:rPr>
              <a:t> For Repeated Cross-Sectional Data</a:t>
            </a:r>
            <a:endParaRPr lang="en-US" sz="3600" b="1" dirty="0">
              <a:latin typeface="Courier New" panose="02070309020205020404" pitchFamily="49" charset="0"/>
              <a:cs typeface="Courier New" panose="02070309020205020404" pitchFamily="49" charset="0"/>
            </a:endParaRPr>
          </a:p>
        </p:txBody>
      </p:sp>
      <p:pic>
        <p:nvPicPr>
          <p:cNvPr id="5" name="Picture 4">
            <a:extLst>
              <a:ext uri="{FF2B5EF4-FFF2-40B4-BE49-F238E27FC236}">
                <a16:creationId xmlns:a16="http://schemas.microsoft.com/office/drawing/2014/main" id="{F794C548-97B6-120F-7E47-027E10B5ADF7}"/>
              </a:ext>
            </a:extLst>
          </p:cNvPr>
          <p:cNvPicPr>
            <a:picLocks noChangeAspect="1"/>
          </p:cNvPicPr>
          <p:nvPr/>
        </p:nvPicPr>
        <p:blipFill rotWithShape="1">
          <a:blip r:embed="rId4"/>
          <a:srcRect r="60000"/>
          <a:stretch/>
        </p:blipFill>
        <p:spPr>
          <a:xfrm>
            <a:off x="762000" y="2286000"/>
            <a:ext cx="5943601" cy="1968785"/>
          </a:xfrm>
          <a:prstGeom prst="rect">
            <a:avLst/>
          </a:prstGeom>
        </p:spPr>
      </p:pic>
    </p:spTree>
    <p:extLst>
      <p:ext uri="{BB962C8B-B14F-4D97-AF65-F5344CB8AC3E}">
        <p14:creationId xmlns:p14="http://schemas.microsoft.com/office/powerpoint/2010/main" val="13966835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15696"/>
          </a:xfrm>
          <a:prstGeom prst="rect">
            <a:avLst/>
          </a:prstGeom>
        </p:spPr>
      </p:pic>
      <p:sp>
        <p:nvSpPr>
          <p:cNvPr id="6" name="Title 1">
            <a:extLst>
              <a:ext uri="{FF2B5EF4-FFF2-40B4-BE49-F238E27FC236}">
                <a16:creationId xmlns:a16="http://schemas.microsoft.com/office/drawing/2014/main" id="{845F7AA7-255E-1819-6026-978A94620FF1}"/>
              </a:ext>
            </a:extLst>
          </p:cNvPr>
          <p:cNvSpPr>
            <a:spLocks noGrp="1"/>
          </p:cNvSpPr>
          <p:nvPr>
            <p:ph type="title"/>
          </p:nvPr>
        </p:nvSpPr>
        <p:spPr>
          <a:xfrm>
            <a:off x="0" y="615696"/>
            <a:ext cx="9144000" cy="832104"/>
          </a:xfrm>
        </p:spPr>
        <p:txBody>
          <a:bodyPr>
            <a:normAutofit/>
          </a:bodyPr>
          <a:lstStyle/>
          <a:p>
            <a:r>
              <a:rPr lang="en-US" sz="3600" dirty="0" err="1">
                <a:latin typeface="+mn-lt"/>
                <a:cs typeface="Courier New" panose="02070309020205020404" pitchFamily="49" charset="0"/>
              </a:rPr>
              <a:t>DiD</a:t>
            </a:r>
            <a:r>
              <a:rPr lang="en-US" sz="3600" dirty="0">
                <a:latin typeface="+mn-lt"/>
                <a:cs typeface="Courier New" panose="02070309020205020404" pitchFamily="49" charset="0"/>
              </a:rPr>
              <a:t> For Repeated Cross-Sectional Data</a:t>
            </a:r>
            <a:endParaRPr lang="en-US" sz="3600" b="1" dirty="0">
              <a:latin typeface="Courier New" panose="02070309020205020404" pitchFamily="49" charset="0"/>
              <a:cs typeface="Courier New" panose="02070309020205020404" pitchFamily="49" charset="0"/>
            </a:endParaRPr>
          </a:p>
        </p:txBody>
      </p:sp>
      <p:pic>
        <p:nvPicPr>
          <p:cNvPr id="5" name="Picture 4" descr="Chart, line chart, histogram&#10;&#10;Description automatically generated">
            <a:extLst>
              <a:ext uri="{FF2B5EF4-FFF2-40B4-BE49-F238E27FC236}">
                <a16:creationId xmlns:a16="http://schemas.microsoft.com/office/drawing/2014/main" id="{0F8D4A1A-7E36-C5EE-FD11-6CD7620FA39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13" y="1447800"/>
            <a:ext cx="8496974" cy="4779549"/>
          </a:xfrm>
          <a:prstGeom prst="rect">
            <a:avLst/>
          </a:prstGeom>
        </p:spPr>
      </p:pic>
      <p:sp>
        <p:nvSpPr>
          <p:cNvPr id="8" name="TextBox 7">
            <a:extLst>
              <a:ext uri="{FF2B5EF4-FFF2-40B4-BE49-F238E27FC236}">
                <a16:creationId xmlns:a16="http://schemas.microsoft.com/office/drawing/2014/main" id="{C491A223-582F-93DC-EA49-2BE77830F353}"/>
              </a:ext>
            </a:extLst>
          </p:cNvPr>
          <p:cNvSpPr txBox="1"/>
          <p:nvPr/>
        </p:nvSpPr>
        <p:spPr>
          <a:xfrm>
            <a:off x="609600" y="6227349"/>
            <a:ext cx="4572000" cy="461665"/>
          </a:xfrm>
          <a:prstGeom prst="rect">
            <a:avLst/>
          </a:prstGeom>
          <a:noFill/>
        </p:spPr>
        <p:txBody>
          <a:bodyPr wrap="square">
            <a:spAutoFit/>
          </a:bodyPr>
          <a:lstStyle/>
          <a:p>
            <a:r>
              <a:rPr lang="en-US" sz="2400" b="1" dirty="0" err="1">
                <a:latin typeface="Consolas" panose="020B0609020204030204" pitchFamily="49" charset="0"/>
              </a:rPr>
              <a:t>estat</a:t>
            </a:r>
            <a:r>
              <a:rPr lang="en-US" sz="2400" b="1" dirty="0">
                <a:latin typeface="Consolas" panose="020B0609020204030204" pitchFamily="49" charset="0"/>
              </a:rPr>
              <a:t> </a:t>
            </a:r>
            <a:r>
              <a:rPr lang="en-US" sz="2400" b="1" dirty="0" err="1">
                <a:latin typeface="Consolas" panose="020B0609020204030204" pitchFamily="49" charset="0"/>
              </a:rPr>
              <a:t>trendplots</a:t>
            </a:r>
            <a:endParaRPr lang="en-US" sz="2400" b="1" dirty="0">
              <a:latin typeface="Consolas" panose="020B0609020204030204" pitchFamily="49" charset="0"/>
            </a:endParaRPr>
          </a:p>
        </p:txBody>
      </p:sp>
    </p:spTree>
    <p:extLst>
      <p:ext uri="{BB962C8B-B14F-4D97-AF65-F5344CB8AC3E}">
        <p14:creationId xmlns:p14="http://schemas.microsoft.com/office/powerpoint/2010/main" val="1716164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15696"/>
          </a:xfrm>
          <a:prstGeom prst="rect">
            <a:avLst/>
          </a:prstGeom>
        </p:spPr>
      </p:pic>
      <p:pic>
        <p:nvPicPr>
          <p:cNvPr id="5" name="Picture 4" descr="Map&#10;&#10;Description automatically generated with low confidence">
            <a:extLst>
              <a:ext uri="{FF2B5EF4-FFF2-40B4-BE49-F238E27FC236}">
                <a16:creationId xmlns:a16="http://schemas.microsoft.com/office/drawing/2014/main" id="{972DD9E3-EDB3-75BA-6B09-7C4FB563830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9100" y="615696"/>
            <a:ext cx="8305800" cy="6229350"/>
          </a:xfrm>
          <a:prstGeom prst="rect">
            <a:avLst/>
          </a:prstGeom>
        </p:spPr>
      </p:pic>
    </p:spTree>
    <p:extLst>
      <p:ext uri="{BB962C8B-B14F-4D97-AF65-F5344CB8AC3E}">
        <p14:creationId xmlns:p14="http://schemas.microsoft.com/office/powerpoint/2010/main" val="23076827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15696"/>
            <a:ext cx="9144000" cy="832104"/>
          </a:xfrm>
        </p:spPr>
        <p:txBody>
          <a:bodyPr/>
          <a:lstStyle/>
          <a:p>
            <a:r>
              <a:rPr lang="en-US" dirty="0"/>
              <a:t>Outline</a:t>
            </a:r>
          </a:p>
        </p:txBody>
      </p:sp>
      <p:sp>
        <p:nvSpPr>
          <p:cNvPr id="3" name="Content Placeholder 2"/>
          <p:cNvSpPr>
            <a:spLocks noGrp="1"/>
          </p:cNvSpPr>
          <p:nvPr>
            <p:ph idx="1"/>
          </p:nvPr>
        </p:nvSpPr>
        <p:spPr>
          <a:xfrm>
            <a:off x="609600" y="1539240"/>
            <a:ext cx="8267700" cy="4642104"/>
          </a:xfrm>
        </p:spPr>
        <p:txBody>
          <a:bodyPr>
            <a:normAutofit fontScale="92500" lnSpcReduction="10000"/>
          </a:bodyPr>
          <a:lstStyle/>
          <a:p>
            <a:r>
              <a:rPr lang="en-US" sz="3600" dirty="0"/>
              <a:t>The Question</a:t>
            </a:r>
          </a:p>
          <a:p>
            <a:r>
              <a:rPr lang="en-US" sz="3600" dirty="0"/>
              <a:t>An Intuitive Introduction</a:t>
            </a:r>
          </a:p>
          <a:p>
            <a:r>
              <a:rPr lang="en-US" sz="3600" dirty="0">
                <a:cs typeface="Courier New" panose="02070309020205020404" pitchFamily="49" charset="0"/>
              </a:rPr>
              <a:t>Two Period, Two Groups Model</a:t>
            </a:r>
          </a:p>
          <a:p>
            <a:r>
              <a:rPr lang="en-US" sz="3600" dirty="0"/>
              <a:t>Repeated Cross-Sectional Panel Data </a:t>
            </a:r>
          </a:p>
          <a:p>
            <a:r>
              <a:rPr lang="en-US" sz="3600" b="1" dirty="0"/>
              <a:t>Longitudinal Panel Data</a:t>
            </a:r>
          </a:p>
          <a:p>
            <a:r>
              <a:rPr lang="en-US" sz="3600" dirty="0">
                <a:cs typeface="Courier New" panose="02070309020205020404" pitchFamily="49" charset="0"/>
              </a:rPr>
              <a:t>Heterogeneous </a:t>
            </a:r>
            <a:r>
              <a:rPr lang="en-US" sz="3600" dirty="0" err="1">
                <a:cs typeface="Courier New" panose="02070309020205020404" pitchFamily="49" charset="0"/>
              </a:rPr>
              <a:t>DiD</a:t>
            </a:r>
            <a:endParaRPr lang="en-US" sz="3600" dirty="0">
              <a:cs typeface="Courier New" panose="02070309020205020404" pitchFamily="49" charset="0"/>
            </a:endParaRPr>
          </a:p>
          <a:p>
            <a:r>
              <a:rPr lang="en-US" sz="3600" dirty="0">
                <a:cs typeface="Courier New" panose="02070309020205020404" pitchFamily="49" charset="0"/>
              </a:rPr>
              <a:t>Panel Data Heterogeneous </a:t>
            </a:r>
            <a:r>
              <a:rPr lang="en-US" sz="3600" dirty="0" err="1">
                <a:cs typeface="Courier New" panose="02070309020205020404" pitchFamily="49" charset="0"/>
              </a:rPr>
              <a:t>DiD</a:t>
            </a:r>
            <a:r>
              <a:rPr lang="en-US" sz="3600" dirty="0">
                <a:cs typeface="Courier New" panose="02070309020205020404" pitchFamily="49" charset="0"/>
              </a:rPr>
              <a:t> </a:t>
            </a:r>
          </a:p>
          <a:p>
            <a:r>
              <a:rPr lang="en-US" sz="3600" dirty="0">
                <a:cs typeface="Courier New" panose="02070309020205020404" pitchFamily="49" charset="0"/>
              </a:rPr>
              <a:t>More information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15696"/>
          </a:xfrm>
          <a:prstGeom prst="rect">
            <a:avLst/>
          </a:prstGeom>
        </p:spPr>
      </p:pic>
      <p:pic>
        <p:nvPicPr>
          <p:cNvPr id="5" name="Picture 4" descr="CheckMark.png">
            <a:extLst>
              <a:ext uri="{FF2B5EF4-FFF2-40B4-BE49-F238E27FC236}">
                <a16:creationId xmlns:a16="http://schemas.microsoft.com/office/drawing/2014/main" id="{D31F62DF-701E-C937-2FF2-1D7689583C86}"/>
              </a:ext>
            </a:extLst>
          </p:cNvPr>
          <p:cNvPicPr>
            <a:picLocks noChangeAspect="1"/>
          </p:cNvPicPr>
          <p:nvPr/>
        </p:nvPicPr>
        <p:blipFill>
          <a:blip r:embed="rId3"/>
          <a:srcRect/>
          <a:stretch>
            <a:fillRect/>
          </a:stretch>
        </p:blipFill>
        <p:spPr>
          <a:xfrm>
            <a:off x="100931" y="1387670"/>
            <a:ext cx="741358" cy="741358"/>
          </a:xfrm>
          <a:prstGeom prst="rect">
            <a:avLst/>
          </a:prstGeom>
          <a:noFill/>
          <a:ln>
            <a:noFill/>
          </a:ln>
        </p:spPr>
      </p:pic>
      <p:pic>
        <p:nvPicPr>
          <p:cNvPr id="6" name="Picture 5" descr="CheckMark.png">
            <a:extLst>
              <a:ext uri="{FF2B5EF4-FFF2-40B4-BE49-F238E27FC236}">
                <a16:creationId xmlns:a16="http://schemas.microsoft.com/office/drawing/2014/main" id="{B719826F-F03B-3B78-9359-061C1A2BBB47}"/>
              </a:ext>
            </a:extLst>
          </p:cNvPr>
          <p:cNvPicPr>
            <a:picLocks noChangeAspect="1"/>
          </p:cNvPicPr>
          <p:nvPr/>
        </p:nvPicPr>
        <p:blipFill>
          <a:blip r:embed="rId3"/>
          <a:srcRect/>
          <a:stretch>
            <a:fillRect/>
          </a:stretch>
        </p:blipFill>
        <p:spPr>
          <a:xfrm>
            <a:off x="100931" y="1969905"/>
            <a:ext cx="741358" cy="741358"/>
          </a:xfrm>
          <a:prstGeom prst="rect">
            <a:avLst/>
          </a:prstGeom>
          <a:noFill/>
          <a:ln>
            <a:noFill/>
          </a:ln>
        </p:spPr>
      </p:pic>
      <p:pic>
        <p:nvPicPr>
          <p:cNvPr id="7" name="Picture 6" descr="CheckMark.png">
            <a:extLst>
              <a:ext uri="{FF2B5EF4-FFF2-40B4-BE49-F238E27FC236}">
                <a16:creationId xmlns:a16="http://schemas.microsoft.com/office/drawing/2014/main" id="{A8C485C1-6B87-0356-AE15-FE24151E31CA}"/>
              </a:ext>
            </a:extLst>
          </p:cNvPr>
          <p:cNvPicPr>
            <a:picLocks noChangeAspect="1"/>
          </p:cNvPicPr>
          <p:nvPr/>
        </p:nvPicPr>
        <p:blipFill>
          <a:blip r:embed="rId3"/>
          <a:srcRect/>
          <a:stretch>
            <a:fillRect/>
          </a:stretch>
        </p:blipFill>
        <p:spPr>
          <a:xfrm>
            <a:off x="100931" y="2518691"/>
            <a:ext cx="741358" cy="741358"/>
          </a:xfrm>
          <a:prstGeom prst="rect">
            <a:avLst/>
          </a:prstGeom>
          <a:noFill/>
          <a:ln>
            <a:noFill/>
          </a:ln>
        </p:spPr>
      </p:pic>
      <p:pic>
        <p:nvPicPr>
          <p:cNvPr id="8" name="Picture 7" descr="CheckMark.png">
            <a:extLst>
              <a:ext uri="{FF2B5EF4-FFF2-40B4-BE49-F238E27FC236}">
                <a16:creationId xmlns:a16="http://schemas.microsoft.com/office/drawing/2014/main" id="{356BFC07-569A-B20B-C663-AAD7002205BA}"/>
              </a:ext>
            </a:extLst>
          </p:cNvPr>
          <p:cNvPicPr>
            <a:picLocks noChangeAspect="1"/>
          </p:cNvPicPr>
          <p:nvPr/>
        </p:nvPicPr>
        <p:blipFill>
          <a:blip r:embed="rId3"/>
          <a:srcRect/>
          <a:stretch>
            <a:fillRect/>
          </a:stretch>
        </p:blipFill>
        <p:spPr>
          <a:xfrm>
            <a:off x="100931" y="3058321"/>
            <a:ext cx="741358" cy="741358"/>
          </a:xfrm>
          <a:prstGeom prst="rect">
            <a:avLst/>
          </a:prstGeom>
          <a:noFill/>
          <a:ln>
            <a:noFill/>
          </a:ln>
        </p:spPr>
      </p:pic>
    </p:spTree>
    <p:extLst>
      <p:ext uri="{BB962C8B-B14F-4D97-AF65-F5344CB8AC3E}">
        <p14:creationId xmlns:p14="http://schemas.microsoft.com/office/powerpoint/2010/main" val="29794913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15696"/>
          </a:xfrm>
          <a:prstGeom prst="rect">
            <a:avLst/>
          </a:prstGeom>
        </p:spPr>
      </p:pic>
      <p:sp>
        <p:nvSpPr>
          <p:cNvPr id="6" name="Title 1">
            <a:extLst>
              <a:ext uri="{FF2B5EF4-FFF2-40B4-BE49-F238E27FC236}">
                <a16:creationId xmlns:a16="http://schemas.microsoft.com/office/drawing/2014/main" id="{845F7AA7-255E-1819-6026-978A94620FF1}"/>
              </a:ext>
            </a:extLst>
          </p:cNvPr>
          <p:cNvSpPr>
            <a:spLocks noGrp="1"/>
          </p:cNvSpPr>
          <p:nvPr>
            <p:ph type="title"/>
          </p:nvPr>
        </p:nvSpPr>
        <p:spPr>
          <a:xfrm>
            <a:off x="0" y="615696"/>
            <a:ext cx="9144000" cy="832104"/>
          </a:xfrm>
        </p:spPr>
        <p:txBody>
          <a:bodyPr>
            <a:normAutofit/>
          </a:bodyPr>
          <a:lstStyle/>
          <a:p>
            <a:r>
              <a:rPr lang="en-US" sz="3600" dirty="0" err="1">
                <a:latin typeface="+mn-lt"/>
                <a:cs typeface="Courier New" panose="02070309020205020404" pitchFamily="49" charset="0"/>
              </a:rPr>
              <a:t>DiD</a:t>
            </a:r>
            <a:r>
              <a:rPr lang="en-US" sz="3600" dirty="0">
                <a:latin typeface="+mn-lt"/>
                <a:cs typeface="Courier New" panose="02070309020205020404" pitchFamily="49" charset="0"/>
              </a:rPr>
              <a:t> For Longitudinal Panel Data</a:t>
            </a:r>
            <a:endParaRPr lang="en-US" sz="3600" b="1" dirty="0">
              <a:latin typeface="Courier New" panose="02070309020205020404" pitchFamily="49" charset="0"/>
              <a:cs typeface="Courier New" panose="02070309020205020404" pitchFamily="49" charset="0"/>
            </a:endParaRPr>
          </a:p>
        </p:txBody>
      </p:sp>
      <p:pic>
        <p:nvPicPr>
          <p:cNvPr id="9" name="Picture 8" descr="Chart, line chart&#10;&#10;Description automatically generated">
            <a:extLst>
              <a:ext uri="{FF2B5EF4-FFF2-40B4-BE49-F238E27FC236}">
                <a16:creationId xmlns:a16="http://schemas.microsoft.com/office/drawing/2014/main" id="{D06DFA32-6988-B631-BBE4-5CF4B0A7086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600200"/>
            <a:ext cx="9144000" cy="5143500"/>
          </a:xfrm>
          <a:prstGeom prst="rect">
            <a:avLst/>
          </a:prstGeom>
        </p:spPr>
      </p:pic>
    </p:spTree>
    <p:extLst>
      <p:ext uri="{BB962C8B-B14F-4D97-AF65-F5344CB8AC3E}">
        <p14:creationId xmlns:p14="http://schemas.microsoft.com/office/powerpoint/2010/main" val="15932975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15696"/>
          </a:xfrm>
          <a:prstGeom prst="rect">
            <a:avLst/>
          </a:prstGeom>
        </p:spPr>
      </p:pic>
      <p:sp>
        <p:nvSpPr>
          <p:cNvPr id="6" name="Title 1">
            <a:extLst>
              <a:ext uri="{FF2B5EF4-FFF2-40B4-BE49-F238E27FC236}">
                <a16:creationId xmlns:a16="http://schemas.microsoft.com/office/drawing/2014/main" id="{845F7AA7-255E-1819-6026-978A94620FF1}"/>
              </a:ext>
            </a:extLst>
          </p:cNvPr>
          <p:cNvSpPr>
            <a:spLocks noGrp="1"/>
          </p:cNvSpPr>
          <p:nvPr>
            <p:ph type="title"/>
          </p:nvPr>
        </p:nvSpPr>
        <p:spPr>
          <a:xfrm>
            <a:off x="0" y="615696"/>
            <a:ext cx="9144000" cy="832104"/>
          </a:xfrm>
        </p:spPr>
        <p:txBody>
          <a:bodyPr>
            <a:normAutofit/>
          </a:bodyPr>
          <a:lstStyle/>
          <a:p>
            <a:r>
              <a:rPr lang="en-US" sz="3600" dirty="0" err="1">
                <a:latin typeface="+mn-lt"/>
                <a:cs typeface="Courier New" panose="02070309020205020404" pitchFamily="49" charset="0"/>
              </a:rPr>
              <a:t>DiD</a:t>
            </a:r>
            <a:r>
              <a:rPr lang="en-US" sz="3600" dirty="0">
                <a:latin typeface="+mn-lt"/>
                <a:cs typeface="Courier New" panose="02070309020205020404" pitchFamily="49" charset="0"/>
              </a:rPr>
              <a:t> For Longitudinal/Panel Data</a:t>
            </a:r>
            <a:endParaRPr lang="en-US" sz="3600" b="1" dirty="0">
              <a:latin typeface="Courier New" panose="02070309020205020404" pitchFamily="49" charset="0"/>
              <a:cs typeface="Courier New" panose="02070309020205020404" pitchFamily="49" charset="0"/>
            </a:endParaRPr>
          </a:p>
        </p:txBody>
      </p:sp>
      <p:pic>
        <p:nvPicPr>
          <p:cNvPr id="5" name="Picture 4">
            <a:extLst>
              <a:ext uri="{FF2B5EF4-FFF2-40B4-BE49-F238E27FC236}">
                <a16:creationId xmlns:a16="http://schemas.microsoft.com/office/drawing/2014/main" id="{F45579E0-4D8F-1B51-107E-679258127073}"/>
              </a:ext>
            </a:extLst>
          </p:cNvPr>
          <p:cNvPicPr>
            <a:picLocks noChangeAspect="1"/>
          </p:cNvPicPr>
          <p:nvPr/>
        </p:nvPicPr>
        <p:blipFill rotWithShape="1">
          <a:blip r:embed="rId4"/>
          <a:srcRect r="59167"/>
          <a:stretch/>
        </p:blipFill>
        <p:spPr>
          <a:xfrm>
            <a:off x="838200" y="2253996"/>
            <a:ext cx="6263218" cy="1447800"/>
          </a:xfrm>
          <a:prstGeom prst="rect">
            <a:avLst/>
          </a:prstGeom>
        </p:spPr>
      </p:pic>
    </p:spTree>
    <p:extLst>
      <p:ext uri="{BB962C8B-B14F-4D97-AF65-F5344CB8AC3E}">
        <p14:creationId xmlns:p14="http://schemas.microsoft.com/office/powerpoint/2010/main" val="11025730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15696"/>
          </a:xfrm>
          <a:prstGeom prst="rect">
            <a:avLst/>
          </a:prstGeom>
        </p:spPr>
      </p:pic>
      <p:sp>
        <p:nvSpPr>
          <p:cNvPr id="6" name="Title 1">
            <a:extLst>
              <a:ext uri="{FF2B5EF4-FFF2-40B4-BE49-F238E27FC236}">
                <a16:creationId xmlns:a16="http://schemas.microsoft.com/office/drawing/2014/main" id="{845F7AA7-255E-1819-6026-978A94620FF1}"/>
              </a:ext>
            </a:extLst>
          </p:cNvPr>
          <p:cNvSpPr>
            <a:spLocks noGrp="1"/>
          </p:cNvSpPr>
          <p:nvPr>
            <p:ph type="title"/>
          </p:nvPr>
        </p:nvSpPr>
        <p:spPr>
          <a:xfrm>
            <a:off x="0" y="615696"/>
            <a:ext cx="9144000" cy="832104"/>
          </a:xfrm>
        </p:spPr>
        <p:txBody>
          <a:bodyPr>
            <a:normAutofit/>
          </a:bodyPr>
          <a:lstStyle/>
          <a:p>
            <a:r>
              <a:rPr lang="en-US" sz="3600" dirty="0" err="1">
                <a:latin typeface="+mn-lt"/>
                <a:cs typeface="Courier New" panose="02070309020205020404" pitchFamily="49" charset="0"/>
              </a:rPr>
              <a:t>DiD</a:t>
            </a:r>
            <a:r>
              <a:rPr lang="en-US" sz="3600" dirty="0">
                <a:latin typeface="+mn-lt"/>
                <a:cs typeface="Courier New" panose="02070309020205020404" pitchFamily="49" charset="0"/>
              </a:rPr>
              <a:t> For Longitudinal/Panel Data</a:t>
            </a:r>
            <a:endParaRPr lang="en-US" sz="3600" b="1" dirty="0">
              <a:latin typeface="Courier New" panose="02070309020205020404" pitchFamily="49" charset="0"/>
              <a:cs typeface="Courier New" panose="02070309020205020404" pitchFamily="49" charset="0"/>
            </a:endParaRPr>
          </a:p>
        </p:txBody>
      </p:sp>
      <p:pic>
        <p:nvPicPr>
          <p:cNvPr id="3" name="Picture 2">
            <a:extLst>
              <a:ext uri="{FF2B5EF4-FFF2-40B4-BE49-F238E27FC236}">
                <a16:creationId xmlns:a16="http://schemas.microsoft.com/office/drawing/2014/main" id="{D27EBC59-F0ED-A4FB-8EBD-2D25C6D80FBE}"/>
              </a:ext>
            </a:extLst>
          </p:cNvPr>
          <p:cNvPicPr>
            <a:picLocks noChangeAspect="1"/>
          </p:cNvPicPr>
          <p:nvPr/>
        </p:nvPicPr>
        <p:blipFill rotWithShape="1">
          <a:blip r:embed="rId4"/>
          <a:srcRect r="20000"/>
          <a:stretch/>
        </p:blipFill>
        <p:spPr>
          <a:xfrm>
            <a:off x="609600" y="1447800"/>
            <a:ext cx="7299395" cy="5297424"/>
          </a:xfrm>
          <a:prstGeom prst="rect">
            <a:avLst/>
          </a:prstGeom>
        </p:spPr>
      </p:pic>
    </p:spTree>
    <p:extLst>
      <p:ext uri="{BB962C8B-B14F-4D97-AF65-F5344CB8AC3E}">
        <p14:creationId xmlns:p14="http://schemas.microsoft.com/office/powerpoint/2010/main" val="36834141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15696"/>
          </a:xfrm>
          <a:prstGeom prst="rect">
            <a:avLst/>
          </a:prstGeom>
        </p:spPr>
      </p:pic>
      <p:sp>
        <p:nvSpPr>
          <p:cNvPr id="6" name="Title 1">
            <a:extLst>
              <a:ext uri="{FF2B5EF4-FFF2-40B4-BE49-F238E27FC236}">
                <a16:creationId xmlns:a16="http://schemas.microsoft.com/office/drawing/2014/main" id="{845F7AA7-255E-1819-6026-978A94620FF1}"/>
              </a:ext>
            </a:extLst>
          </p:cNvPr>
          <p:cNvSpPr>
            <a:spLocks noGrp="1"/>
          </p:cNvSpPr>
          <p:nvPr>
            <p:ph type="title"/>
          </p:nvPr>
        </p:nvSpPr>
        <p:spPr>
          <a:xfrm>
            <a:off x="0" y="615696"/>
            <a:ext cx="9144000" cy="832104"/>
          </a:xfrm>
        </p:spPr>
        <p:txBody>
          <a:bodyPr>
            <a:normAutofit/>
          </a:bodyPr>
          <a:lstStyle/>
          <a:p>
            <a:r>
              <a:rPr lang="en-US" sz="3600" dirty="0" err="1">
                <a:latin typeface="+mn-lt"/>
                <a:cs typeface="Courier New" panose="02070309020205020404" pitchFamily="49" charset="0"/>
              </a:rPr>
              <a:t>DiD</a:t>
            </a:r>
            <a:r>
              <a:rPr lang="en-US" sz="3600" dirty="0">
                <a:latin typeface="+mn-lt"/>
                <a:cs typeface="Courier New" panose="02070309020205020404" pitchFamily="49" charset="0"/>
              </a:rPr>
              <a:t> For Longitudinal/Panel Data</a:t>
            </a:r>
            <a:endParaRPr lang="en-US" sz="3600" b="1" dirty="0">
              <a:latin typeface="Courier New" panose="02070309020205020404" pitchFamily="49" charset="0"/>
              <a:cs typeface="Courier New" panose="02070309020205020404" pitchFamily="49" charset="0"/>
            </a:endParaRPr>
          </a:p>
        </p:txBody>
      </p:sp>
      <p:pic>
        <p:nvPicPr>
          <p:cNvPr id="3" name="Picture 2">
            <a:extLst>
              <a:ext uri="{FF2B5EF4-FFF2-40B4-BE49-F238E27FC236}">
                <a16:creationId xmlns:a16="http://schemas.microsoft.com/office/drawing/2014/main" id="{F07D37D4-9792-4D3B-737E-4520BDA8C3C7}"/>
              </a:ext>
            </a:extLst>
          </p:cNvPr>
          <p:cNvPicPr>
            <a:picLocks noChangeAspect="1"/>
          </p:cNvPicPr>
          <p:nvPr/>
        </p:nvPicPr>
        <p:blipFill rotWithShape="1">
          <a:blip r:embed="rId4"/>
          <a:srcRect r="59167"/>
          <a:stretch/>
        </p:blipFill>
        <p:spPr>
          <a:xfrm>
            <a:off x="762000" y="2362200"/>
            <a:ext cx="6105686" cy="1981200"/>
          </a:xfrm>
          <a:prstGeom prst="rect">
            <a:avLst/>
          </a:prstGeom>
        </p:spPr>
      </p:pic>
    </p:spTree>
    <p:extLst>
      <p:ext uri="{BB962C8B-B14F-4D97-AF65-F5344CB8AC3E}">
        <p14:creationId xmlns:p14="http://schemas.microsoft.com/office/powerpoint/2010/main" val="32781588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15696"/>
          </a:xfrm>
          <a:prstGeom prst="rect">
            <a:avLst/>
          </a:prstGeom>
        </p:spPr>
      </p:pic>
      <p:sp>
        <p:nvSpPr>
          <p:cNvPr id="6" name="Title 1">
            <a:extLst>
              <a:ext uri="{FF2B5EF4-FFF2-40B4-BE49-F238E27FC236}">
                <a16:creationId xmlns:a16="http://schemas.microsoft.com/office/drawing/2014/main" id="{845F7AA7-255E-1819-6026-978A94620FF1}"/>
              </a:ext>
            </a:extLst>
          </p:cNvPr>
          <p:cNvSpPr>
            <a:spLocks noGrp="1"/>
          </p:cNvSpPr>
          <p:nvPr>
            <p:ph type="title"/>
          </p:nvPr>
        </p:nvSpPr>
        <p:spPr>
          <a:xfrm>
            <a:off x="0" y="615696"/>
            <a:ext cx="9144000" cy="832104"/>
          </a:xfrm>
        </p:spPr>
        <p:txBody>
          <a:bodyPr>
            <a:normAutofit/>
          </a:bodyPr>
          <a:lstStyle/>
          <a:p>
            <a:r>
              <a:rPr lang="en-US" sz="3600" dirty="0" err="1">
                <a:latin typeface="+mn-lt"/>
                <a:cs typeface="Courier New" panose="02070309020205020404" pitchFamily="49" charset="0"/>
              </a:rPr>
              <a:t>DiD</a:t>
            </a:r>
            <a:r>
              <a:rPr lang="en-US" sz="3600" dirty="0">
                <a:latin typeface="+mn-lt"/>
                <a:cs typeface="Courier New" panose="02070309020205020404" pitchFamily="49" charset="0"/>
              </a:rPr>
              <a:t> For Longitudinal/Panel Data</a:t>
            </a:r>
            <a:endParaRPr lang="en-US" sz="3600" b="1" dirty="0">
              <a:latin typeface="Courier New" panose="02070309020205020404" pitchFamily="49" charset="0"/>
              <a:cs typeface="Courier New" panose="02070309020205020404" pitchFamily="49" charset="0"/>
            </a:endParaRPr>
          </a:p>
        </p:txBody>
      </p:sp>
      <p:sp>
        <p:nvSpPr>
          <p:cNvPr id="8" name="TextBox 7">
            <a:extLst>
              <a:ext uri="{FF2B5EF4-FFF2-40B4-BE49-F238E27FC236}">
                <a16:creationId xmlns:a16="http://schemas.microsoft.com/office/drawing/2014/main" id="{C491A223-582F-93DC-EA49-2BE77830F353}"/>
              </a:ext>
            </a:extLst>
          </p:cNvPr>
          <p:cNvSpPr txBox="1"/>
          <p:nvPr/>
        </p:nvSpPr>
        <p:spPr>
          <a:xfrm>
            <a:off x="609600" y="6227349"/>
            <a:ext cx="4572000" cy="461665"/>
          </a:xfrm>
          <a:prstGeom prst="rect">
            <a:avLst/>
          </a:prstGeom>
          <a:noFill/>
        </p:spPr>
        <p:txBody>
          <a:bodyPr wrap="square">
            <a:spAutoFit/>
          </a:bodyPr>
          <a:lstStyle/>
          <a:p>
            <a:r>
              <a:rPr lang="en-US" sz="2400" b="1" dirty="0" err="1">
                <a:latin typeface="Consolas" panose="020B0609020204030204" pitchFamily="49" charset="0"/>
              </a:rPr>
              <a:t>estat</a:t>
            </a:r>
            <a:r>
              <a:rPr lang="en-US" sz="2400" b="1" dirty="0">
                <a:latin typeface="Consolas" panose="020B0609020204030204" pitchFamily="49" charset="0"/>
              </a:rPr>
              <a:t> </a:t>
            </a:r>
            <a:r>
              <a:rPr lang="en-US" sz="2400" b="1" dirty="0" err="1">
                <a:latin typeface="Consolas" panose="020B0609020204030204" pitchFamily="49" charset="0"/>
              </a:rPr>
              <a:t>trendplots</a:t>
            </a:r>
            <a:endParaRPr lang="en-US" sz="2400" b="1" dirty="0">
              <a:latin typeface="Consolas" panose="020B0609020204030204" pitchFamily="49" charset="0"/>
            </a:endParaRPr>
          </a:p>
        </p:txBody>
      </p:sp>
      <p:pic>
        <p:nvPicPr>
          <p:cNvPr id="3" name="Picture 2" descr="Chart, line chart, histogram&#10;&#10;Description automatically generated">
            <a:extLst>
              <a:ext uri="{FF2B5EF4-FFF2-40B4-BE49-F238E27FC236}">
                <a16:creationId xmlns:a16="http://schemas.microsoft.com/office/drawing/2014/main" id="{C85341A2-FBED-9648-5E7B-7423A2B592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1447800"/>
            <a:ext cx="8382000" cy="4714875"/>
          </a:xfrm>
          <a:prstGeom prst="rect">
            <a:avLst/>
          </a:prstGeom>
        </p:spPr>
      </p:pic>
    </p:spTree>
    <p:extLst>
      <p:ext uri="{BB962C8B-B14F-4D97-AF65-F5344CB8AC3E}">
        <p14:creationId xmlns:p14="http://schemas.microsoft.com/office/powerpoint/2010/main" val="198257127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15696"/>
            <a:ext cx="9144000" cy="832104"/>
          </a:xfrm>
        </p:spPr>
        <p:txBody>
          <a:bodyPr/>
          <a:lstStyle/>
          <a:p>
            <a:r>
              <a:rPr lang="en-US" dirty="0"/>
              <a:t>Outline</a:t>
            </a:r>
          </a:p>
        </p:txBody>
      </p:sp>
      <p:sp>
        <p:nvSpPr>
          <p:cNvPr id="3" name="Content Placeholder 2"/>
          <p:cNvSpPr>
            <a:spLocks noGrp="1"/>
          </p:cNvSpPr>
          <p:nvPr>
            <p:ph idx="1"/>
          </p:nvPr>
        </p:nvSpPr>
        <p:spPr>
          <a:xfrm>
            <a:off x="609600" y="1539240"/>
            <a:ext cx="8267700" cy="4642104"/>
          </a:xfrm>
        </p:spPr>
        <p:txBody>
          <a:bodyPr>
            <a:normAutofit fontScale="92500" lnSpcReduction="10000"/>
          </a:bodyPr>
          <a:lstStyle/>
          <a:p>
            <a:r>
              <a:rPr lang="en-US" sz="3600" dirty="0"/>
              <a:t>The Question</a:t>
            </a:r>
          </a:p>
          <a:p>
            <a:r>
              <a:rPr lang="en-US" sz="3600" dirty="0"/>
              <a:t>An Intuitive Introduction</a:t>
            </a:r>
          </a:p>
          <a:p>
            <a:r>
              <a:rPr lang="en-US" sz="3600" dirty="0">
                <a:cs typeface="Courier New" panose="02070309020205020404" pitchFamily="49" charset="0"/>
              </a:rPr>
              <a:t>Two Period, Two Groups Model</a:t>
            </a:r>
          </a:p>
          <a:p>
            <a:r>
              <a:rPr lang="en-US" sz="3600" dirty="0"/>
              <a:t>Repeated Cross-Sectional Panel Data </a:t>
            </a:r>
          </a:p>
          <a:p>
            <a:r>
              <a:rPr lang="en-US" sz="3600" dirty="0"/>
              <a:t>Longitudinal Panel Data</a:t>
            </a:r>
          </a:p>
          <a:p>
            <a:r>
              <a:rPr lang="en-US" sz="3600" b="1" dirty="0">
                <a:cs typeface="Courier New" panose="02070309020205020404" pitchFamily="49" charset="0"/>
              </a:rPr>
              <a:t>Heterogeneous </a:t>
            </a:r>
            <a:r>
              <a:rPr lang="en-US" sz="3600" b="1" dirty="0" err="1">
                <a:cs typeface="Courier New" panose="02070309020205020404" pitchFamily="49" charset="0"/>
              </a:rPr>
              <a:t>DiD</a:t>
            </a:r>
            <a:endParaRPr lang="en-US" sz="3600" b="1" dirty="0">
              <a:cs typeface="Courier New" panose="02070309020205020404" pitchFamily="49" charset="0"/>
            </a:endParaRPr>
          </a:p>
          <a:p>
            <a:r>
              <a:rPr lang="en-US" sz="3600" dirty="0">
                <a:cs typeface="Courier New" panose="02070309020205020404" pitchFamily="49" charset="0"/>
              </a:rPr>
              <a:t>Panel Data Heterogeneous </a:t>
            </a:r>
            <a:r>
              <a:rPr lang="en-US" sz="3600" dirty="0" err="1">
                <a:cs typeface="Courier New" panose="02070309020205020404" pitchFamily="49" charset="0"/>
              </a:rPr>
              <a:t>DiD</a:t>
            </a:r>
            <a:r>
              <a:rPr lang="en-US" sz="3600" dirty="0">
                <a:cs typeface="Courier New" panose="02070309020205020404" pitchFamily="49" charset="0"/>
              </a:rPr>
              <a:t> </a:t>
            </a:r>
          </a:p>
          <a:p>
            <a:r>
              <a:rPr lang="en-US" sz="3600" dirty="0">
                <a:cs typeface="Courier New" panose="02070309020205020404" pitchFamily="49" charset="0"/>
              </a:rPr>
              <a:t>More information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15696"/>
          </a:xfrm>
          <a:prstGeom prst="rect">
            <a:avLst/>
          </a:prstGeom>
        </p:spPr>
      </p:pic>
      <p:pic>
        <p:nvPicPr>
          <p:cNvPr id="5" name="Picture 4" descr="CheckMark.png">
            <a:extLst>
              <a:ext uri="{FF2B5EF4-FFF2-40B4-BE49-F238E27FC236}">
                <a16:creationId xmlns:a16="http://schemas.microsoft.com/office/drawing/2014/main" id="{D31F62DF-701E-C937-2FF2-1D7689583C86}"/>
              </a:ext>
            </a:extLst>
          </p:cNvPr>
          <p:cNvPicPr>
            <a:picLocks noChangeAspect="1"/>
          </p:cNvPicPr>
          <p:nvPr/>
        </p:nvPicPr>
        <p:blipFill>
          <a:blip r:embed="rId3"/>
          <a:srcRect/>
          <a:stretch>
            <a:fillRect/>
          </a:stretch>
        </p:blipFill>
        <p:spPr>
          <a:xfrm>
            <a:off x="100931" y="1387670"/>
            <a:ext cx="741358" cy="741358"/>
          </a:xfrm>
          <a:prstGeom prst="rect">
            <a:avLst/>
          </a:prstGeom>
          <a:noFill/>
          <a:ln>
            <a:noFill/>
          </a:ln>
        </p:spPr>
      </p:pic>
      <p:pic>
        <p:nvPicPr>
          <p:cNvPr id="6" name="Picture 5" descr="CheckMark.png">
            <a:extLst>
              <a:ext uri="{FF2B5EF4-FFF2-40B4-BE49-F238E27FC236}">
                <a16:creationId xmlns:a16="http://schemas.microsoft.com/office/drawing/2014/main" id="{B719826F-F03B-3B78-9359-061C1A2BBB47}"/>
              </a:ext>
            </a:extLst>
          </p:cNvPr>
          <p:cNvPicPr>
            <a:picLocks noChangeAspect="1"/>
          </p:cNvPicPr>
          <p:nvPr/>
        </p:nvPicPr>
        <p:blipFill>
          <a:blip r:embed="rId3"/>
          <a:srcRect/>
          <a:stretch>
            <a:fillRect/>
          </a:stretch>
        </p:blipFill>
        <p:spPr>
          <a:xfrm>
            <a:off x="100931" y="1969905"/>
            <a:ext cx="741358" cy="741358"/>
          </a:xfrm>
          <a:prstGeom prst="rect">
            <a:avLst/>
          </a:prstGeom>
          <a:noFill/>
          <a:ln>
            <a:noFill/>
          </a:ln>
        </p:spPr>
      </p:pic>
      <p:pic>
        <p:nvPicPr>
          <p:cNvPr id="7" name="Picture 6" descr="CheckMark.png">
            <a:extLst>
              <a:ext uri="{FF2B5EF4-FFF2-40B4-BE49-F238E27FC236}">
                <a16:creationId xmlns:a16="http://schemas.microsoft.com/office/drawing/2014/main" id="{A8C485C1-6B87-0356-AE15-FE24151E31CA}"/>
              </a:ext>
            </a:extLst>
          </p:cNvPr>
          <p:cNvPicPr>
            <a:picLocks noChangeAspect="1"/>
          </p:cNvPicPr>
          <p:nvPr/>
        </p:nvPicPr>
        <p:blipFill>
          <a:blip r:embed="rId3"/>
          <a:srcRect/>
          <a:stretch>
            <a:fillRect/>
          </a:stretch>
        </p:blipFill>
        <p:spPr>
          <a:xfrm>
            <a:off x="100931" y="2518691"/>
            <a:ext cx="741358" cy="741358"/>
          </a:xfrm>
          <a:prstGeom prst="rect">
            <a:avLst/>
          </a:prstGeom>
          <a:noFill/>
          <a:ln>
            <a:noFill/>
          </a:ln>
        </p:spPr>
      </p:pic>
      <p:pic>
        <p:nvPicPr>
          <p:cNvPr id="8" name="Picture 7" descr="CheckMark.png">
            <a:extLst>
              <a:ext uri="{FF2B5EF4-FFF2-40B4-BE49-F238E27FC236}">
                <a16:creationId xmlns:a16="http://schemas.microsoft.com/office/drawing/2014/main" id="{356BFC07-569A-B20B-C663-AAD7002205BA}"/>
              </a:ext>
            </a:extLst>
          </p:cNvPr>
          <p:cNvPicPr>
            <a:picLocks noChangeAspect="1"/>
          </p:cNvPicPr>
          <p:nvPr/>
        </p:nvPicPr>
        <p:blipFill>
          <a:blip r:embed="rId3"/>
          <a:srcRect/>
          <a:stretch>
            <a:fillRect/>
          </a:stretch>
        </p:blipFill>
        <p:spPr>
          <a:xfrm>
            <a:off x="100931" y="3058321"/>
            <a:ext cx="741358" cy="741358"/>
          </a:xfrm>
          <a:prstGeom prst="rect">
            <a:avLst/>
          </a:prstGeom>
          <a:noFill/>
          <a:ln>
            <a:noFill/>
          </a:ln>
        </p:spPr>
      </p:pic>
      <p:pic>
        <p:nvPicPr>
          <p:cNvPr id="9" name="Picture 8" descr="CheckMark.png">
            <a:extLst>
              <a:ext uri="{FF2B5EF4-FFF2-40B4-BE49-F238E27FC236}">
                <a16:creationId xmlns:a16="http://schemas.microsoft.com/office/drawing/2014/main" id="{134D5EC5-06BF-1150-7631-E014E514FE4D}"/>
              </a:ext>
            </a:extLst>
          </p:cNvPr>
          <p:cNvPicPr>
            <a:picLocks noChangeAspect="1"/>
          </p:cNvPicPr>
          <p:nvPr/>
        </p:nvPicPr>
        <p:blipFill>
          <a:blip r:embed="rId3"/>
          <a:srcRect/>
          <a:stretch>
            <a:fillRect/>
          </a:stretch>
        </p:blipFill>
        <p:spPr>
          <a:xfrm>
            <a:off x="100931" y="3607107"/>
            <a:ext cx="741358" cy="741358"/>
          </a:xfrm>
          <a:prstGeom prst="rect">
            <a:avLst/>
          </a:prstGeom>
          <a:noFill/>
          <a:ln>
            <a:noFill/>
          </a:ln>
        </p:spPr>
      </p:pic>
    </p:spTree>
    <p:extLst>
      <p:ext uri="{BB962C8B-B14F-4D97-AF65-F5344CB8AC3E}">
        <p14:creationId xmlns:p14="http://schemas.microsoft.com/office/powerpoint/2010/main" val="28655645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15696"/>
          </a:xfrm>
          <a:prstGeom prst="rect">
            <a:avLst/>
          </a:prstGeom>
        </p:spPr>
      </p:pic>
      <p:pic>
        <p:nvPicPr>
          <p:cNvPr id="3" name="Picture 2">
            <a:extLst>
              <a:ext uri="{FF2B5EF4-FFF2-40B4-BE49-F238E27FC236}">
                <a16:creationId xmlns:a16="http://schemas.microsoft.com/office/drawing/2014/main" id="{D93DD5FB-F533-604E-EB2B-C154305F2A95}"/>
              </a:ext>
            </a:extLst>
          </p:cNvPr>
          <p:cNvPicPr>
            <a:picLocks noChangeAspect="1"/>
          </p:cNvPicPr>
          <p:nvPr/>
        </p:nvPicPr>
        <p:blipFill rotWithShape="1">
          <a:blip r:embed="rId4"/>
          <a:srcRect r="15833"/>
          <a:stretch/>
        </p:blipFill>
        <p:spPr>
          <a:xfrm>
            <a:off x="246540" y="2362200"/>
            <a:ext cx="8650920" cy="2438400"/>
          </a:xfrm>
          <a:prstGeom prst="rect">
            <a:avLst/>
          </a:prstGeom>
        </p:spPr>
      </p:pic>
      <p:sp>
        <p:nvSpPr>
          <p:cNvPr id="6" name="Title 1">
            <a:extLst>
              <a:ext uri="{FF2B5EF4-FFF2-40B4-BE49-F238E27FC236}">
                <a16:creationId xmlns:a16="http://schemas.microsoft.com/office/drawing/2014/main" id="{845F7AA7-255E-1819-6026-978A94620FF1}"/>
              </a:ext>
            </a:extLst>
          </p:cNvPr>
          <p:cNvSpPr>
            <a:spLocks noGrp="1"/>
          </p:cNvSpPr>
          <p:nvPr>
            <p:ph type="title"/>
          </p:nvPr>
        </p:nvSpPr>
        <p:spPr>
          <a:xfrm>
            <a:off x="0" y="615696"/>
            <a:ext cx="9144000" cy="832104"/>
          </a:xfrm>
        </p:spPr>
        <p:txBody>
          <a:bodyPr>
            <a:normAutofit/>
          </a:bodyPr>
          <a:lstStyle/>
          <a:p>
            <a:r>
              <a:rPr lang="en-US" sz="4400" dirty="0">
                <a:latin typeface="+mn-lt"/>
                <a:cs typeface="Courier New" panose="02070309020205020404" pitchFamily="49" charset="0"/>
              </a:rPr>
              <a:t>Heterogeneous </a:t>
            </a:r>
            <a:r>
              <a:rPr lang="en-US" sz="4400" dirty="0" err="1">
                <a:latin typeface="+mn-lt"/>
                <a:cs typeface="Courier New" panose="02070309020205020404" pitchFamily="49" charset="0"/>
              </a:rPr>
              <a:t>DiD</a:t>
            </a:r>
            <a:endParaRPr lang="en-US"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14080723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15696"/>
          </a:xfrm>
          <a:prstGeom prst="rect">
            <a:avLst/>
          </a:prstGeom>
        </p:spPr>
      </p:pic>
      <p:sp>
        <p:nvSpPr>
          <p:cNvPr id="14" name="Right Brace 13">
            <a:extLst>
              <a:ext uri="{FF2B5EF4-FFF2-40B4-BE49-F238E27FC236}">
                <a16:creationId xmlns:a16="http://schemas.microsoft.com/office/drawing/2014/main" id="{9A5FF70D-0034-A77D-19D7-50812DCB37E0}"/>
              </a:ext>
            </a:extLst>
          </p:cNvPr>
          <p:cNvSpPr/>
          <p:nvPr/>
        </p:nvSpPr>
        <p:spPr bwMode="auto">
          <a:xfrm>
            <a:off x="5257800" y="3733800"/>
            <a:ext cx="239624" cy="2804160"/>
          </a:xfrm>
          <a:prstGeom prst="rightBrace">
            <a:avLst/>
          </a:prstGeom>
          <a:noFill/>
          <a:ln w="38100" cap="sq" cmpd="sng" algn="ctr">
            <a:solidFill>
              <a:srgbClr val="FF9A05"/>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5" name="Right Brace 4">
            <a:extLst>
              <a:ext uri="{FF2B5EF4-FFF2-40B4-BE49-F238E27FC236}">
                <a16:creationId xmlns:a16="http://schemas.microsoft.com/office/drawing/2014/main" id="{3BA1ABEF-65AE-7120-C17D-9FD65AC40D16}"/>
              </a:ext>
            </a:extLst>
          </p:cNvPr>
          <p:cNvSpPr/>
          <p:nvPr/>
        </p:nvSpPr>
        <p:spPr bwMode="auto">
          <a:xfrm>
            <a:off x="5257800" y="2043285"/>
            <a:ext cx="239624" cy="1617363"/>
          </a:xfrm>
          <a:prstGeom prst="rightBrace">
            <a:avLst/>
          </a:prstGeom>
          <a:noFill/>
          <a:ln w="38100" cap="sq" cmpd="sng" algn="ctr">
            <a:solidFill>
              <a:srgbClr val="03AD07"/>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6" name="TextBox 5">
            <a:extLst>
              <a:ext uri="{FF2B5EF4-FFF2-40B4-BE49-F238E27FC236}">
                <a16:creationId xmlns:a16="http://schemas.microsoft.com/office/drawing/2014/main" id="{8121762C-4728-FB70-11ED-1ED556DC5CB3}"/>
              </a:ext>
            </a:extLst>
          </p:cNvPr>
          <p:cNvSpPr txBox="1"/>
          <p:nvPr/>
        </p:nvSpPr>
        <p:spPr>
          <a:xfrm>
            <a:off x="5715000" y="4951214"/>
            <a:ext cx="2595582" cy="369332"/>
          </a:xfrm>
          <a:prstGeom prst="rect">
            <a:avLst/>
          </a:prstGeom>
          <a:noFill/>
        </p:spPr>
        <p:txBody>
          <a:bodyPr wrap="none" rtlCol="0">
            <a:spAutoFit/>
          </a:bodyPr>
          <a:lstStyle/>
          <a:p>
            <a:r>
              <a:rPr lang="en-US" b="1" dirty="0">
                <a:solidFill>
                  <a:srgbClr val="FF9A05"/>
                </a:solidFill>
              </a:rPr>
              <a:t>MLDA21 Law In Effect</a:t>
            </a:r>
          </a:p>
        </p:txBody>
      </p:sp>
      <p:sp>
        <p:nvSpPr>
          <p:cNvPr id="7" name="TextBox 6">
            <a:extLst>
              <a:ext uri="{FF2B5EF4-FFF2-40B4-BE49-F238E27FC236}">
                <a16:creationId xmlns:a16="http://schemas.microsoft.com/office/drawing/2014/main" id="{27D40637-A585-66B9-F27D-C03BA4578502}"/>
              </a:ext>
            </a:extLst>
          </p:cNvPr>
          <p:cNvSpPr txBox="1"/>
          <p:nvPr/>
        </p:nvSpPr>
        <p:spPr>
          <a:xfrm>
            <a:off x="5638800" y="2667300"/>
            <a:ext cx="3044423" cy="369332"/>
          </a:xfrm>
          <a:prstGeom prst="rect">
            <a:avLst/>
          </a:prstGeom>
          <a:noFill/>
        </p:spPr>
        <p:txBody>
          <a:bodyPr wrap="none" rtlCol="0">
            <a:spAutoFit/>
          </a:bodyPr>
          <a:lstStyle/>
          <a:p>
            <a:r>
              <a:rPr lang="en-US" b="1" dirty="0">
                <a:solidFill>
                  <a:srgbClr val="03AD07"/>
                </a:solidFill>
              </a:rPr>
              <a:t>MLDA21 Law Not In Effect</a:t>
            </a:r>
          </a:p>
        </p:txBody>
      </p:sp>
      <p:pic>
        <p:nvPicPr>
          <p:cNvPr id="9" name="Picture 8">
            <a:extLst>
              <a:ext uri="{FF2B5EF4-FFF2-40B4-BE49-F238E27FC236}">
                <a16:creationId xmlns:a16="http://schemas.microsoft.com/office/drawing/2014/main" id="{28C54905-1DF4-5341-BFC9-8BF82A0FC274}"/>
              </a:ext>
            </a:extLst>
          </p:cNvPr>
          <p:cNvPicPr>
            <a:picLocks noChangeAspect="1"/>
          </p:cNvPicPr>
          <p:nvPr/>
        </p:nvPicPr>
        <p:blipFill rotWithShape="1">
          <a:blip r:embed="rId4"/>
          <a:srcRect r="39136"/>
          <a:stretch/>
        </p:blipFill>
        <p:spPr>
          <a:xfrm>
            <a:off x="833418" y="914400"/>
            <a:ext cx="4382308" cy="5796674"/>
          </a:xfrm>
          <a:prstGeom prst="rect">
            <a:avLst/>
          </a:prstGeom>
        </p:spPr>
      </p:pic>
      <p:sp>
        <p:nvSpPr>
          <p:cNvPr id="2" name="Arrow: Right 1">
            <a:extLst>
              <a:ext uri="{FF2B5EF4-FFF2-40B4-BE49-F238E27FC236}">
                <a16:creationId xmlns:a16="http://schemas.microsoft.com/office/drawing/2014/main" id="{FCED2708-6546-2330-BBFC-E186F90F9208}"/>
              </a:ext>
            </a:extLst>
          </p:cNvPr>
          <p:cNvSpPr/>
          <p:nvPr/>
        </p:nvSpPr>
        <p:spPr bwMode="auto">
          <a:xfrm rot="10800000">
            <a:off x="5487097" y="3624589"/>
            <a:ext cx="677824" cy="369333"/>
          </a:xfrm>
          <a:prstGeom prst="rightArrow">
            <a:avLst/>
          </a:prstGeom>
          <a:solidFill>
            <a:srgbClr val="FF0000"/>
          </a:solidFill>
          <a:ln w="12700" cap="sq"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 name="TextBox 2">
            <a:extLst>
              <a:ext uri="{FF2B5EF4-FFF2-40B4-BE49-F238E27FC236}">
                <a16:creationId xmlns:a16="http://schemas.microsoft.com/office/drawing/2014/main" id="{6FDCC5B9-E8D7-8B7D-F93E-6632F3C54044}"/>
              </a:ext>
            </a:extLst>
          </p:cNvPr>
          <p:cNvSpPr txBox="1"/>
          <p:nvPr/>
        </p:nvSpPr>
        <p:spPr>
          <a:xfrm>
            <a:off x="6164921" y="3624588"/>
            <a:ext cx="2582758" cy="369332"/>
          </a:xfrm>
          <a:prstGeom prst="rect">
            <a:avLst/>
          </a:prstGeom>
          <a:noFill/>
        </p:spPr>
        <p:txBody>
          <a:bodyPr wrap="none" rtlCol="0">
            <a:spAutoFit/>
          </a:bodyPr>
          <a:lstStyle/>
          <a:p>
            <a:r>
              <a:rPr lang="en-US" b="1" dirty="0">
                <a:solidFill>
                  <a:srgbClr val="FF0000"/>
                </a:solidFill>
              </a:rPr>
              <a:t>MLDA21 Law Enacted</a:t>
            </a:r>
          </a:p>
        </p:txBody>
      </p:sp>
    </p:spTree>
    <p:extLst>
      <p:ext uri="{BB962C8B-B14F-4D97-AF65-F5344CB8AC3E}">
        <p14:creationId xmlns:p14="http://schemas.microsoft.com/office/powerpoint/2010/main" val="27657922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15696"/>
          </a:xfrm>
          <a:prstGeom prst="rect">
            <a:avLst/>
          </a:prstGeom>
        </p:spPr>
      </p:pic>
      <p:sp>
        <p:nvSpPr>
          <p:cNvPr id="6" name="Title 1">
            <a:extLst>
              <a:ext uri="{FF2B5EF4-FFF2-40B4-BE49-F238E27FC236}">
                <a16:creationId xmlns:a16="http://schemas.microsoft.com/office/drawing/2014/main" id="{845F7AA7-255E-1819-6026-978A94620FF1}"/>
              </a:ext>
            </a:extLst>
          </p:cNvPr>
          <p:cNvSpPr>
            <a:spLocks noGrp="1"/>
          </p:cNvSpPr>
          <p:nvPr>
            <p:ph type="title"/>
          </p:nvPr>
        </p:nvSpPr>
        <p:spPr>
          <a:xfrm>
            <a:off x="0" y="615696"/>
            <a:ext cx="9144000" cy="832104"/>
          </a:xfrm>
        </p:spPr>
        <p:txBody>
          <a:bodyPr>
            <a:normAutofit/>
          </a:bodyPr>
          <a:lstStyle/>
          <a:p>
            <a:r>
              <a:rPr lang="en-US" sz="3600" dirty="0">
                <a:latin typeface="+mn-lt"/>
                <a:cs typeface="Courier New" panose="02070309020205020404" pitchFamily="49" charset="0"/>
              </a:rPr>
              <a:t>Heterogeneous </a:t>
            </a:r>
            <a:r>
              <a:rPr lang="en-US" sz="3600" dirty="0" err="1">
                <a:latin typeface="+mn-lt"/>
                <a:cs typeface="Courier New" panose="02070309020205020404" pitchFamily="49" charset="0"/>
              </a:rPr>
              <a:t>DiD</a:t>
            </a:r>
            <a:endParaRPr lang="en-US" sz="3600" b="1" dirty="0">
              <a:latin typeface="Courier New" panose="02070309020205020404" pitchFamily="49" charset="0"/>
              <a:cs typeface="Courier New" panose="02070309020205020404" pitchFamily="49" charset="0"/>
            </a:endParaRPr>
          </a:p>
        </p:txBody>
      </p:sp>
      <p:pic>
        <p:nvPicPr>
          <p:cNvPr id="5" name="Picture 4" descr="A chart of multiple colored lines&#10;&#10;Description automatically generated with medium confidence">
            <a:extLst>
              <a:ext uri="{FF2B5EF4-FFF2-40B4-BE49-F238E27FC236}">
                <a16:creationId xmlns:a16="http://schemas.microsoft.com/office/drawing/2014/main" id="{57FC59D7-FC62-C839-27E5-8680C176F96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2500"/>
          <a:stretch/>
        </p:blipFill>
        <p:spPr>
          <a:xfrm>
            <a:off x="114300" y="1600200"/>
            <a:ext cx="8915400" cy="5143500"/>
          </a:xfrm>
          <a:prstGeom prst="rect">
            <a:avLst/>
          </a:prstGeom>
        </p:spPr>
      </p:pic>
    </p:spTree>
    <p:extLst>
      <p:ext uri="{BB962C8B-B14F-4D97-AF65-F5344CB8AC3E}">
        <p14:creationId xmlns:p14="http://schemas.microsoft.com/office/powerpoint/2010/main" val="7362876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615696"/>
          </a:xfrm>
          <a:prstGeom prst="rect">
            <a:avLst/>
          </a:prstGeom>
        </p:spPr>
      </p:pic>
      <p:pic>
        <p:nvPicPr>
          <p:cNvPr id="7" name="MLDA21">
            <a:hlinkClick r:id="" action="ppaction://media"/>
            <a:extLst>
              <a:ext uri="{FF2B5EF4-FFF2-40B4-BE49-F238E27FC236}">
                <a16:creationId xmlns:a16="http://schemas.microsoft.com/office/drawing/2014/main" id="{AD460516-9823-677E-B5CD-5057EB2BBBBB}"/>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410464" y="615696"/>
            <a:ext cx="8323072" cy="6242304"/>
          </a:xfrm>
          <a:prstGeom prst="rect">
            <a:avLst/>
          </a:prstGeom>
        </p:spPr>
      </p:pic>
    </p:spTree>
    <p:extLst>
      <p:ext uri="{BB962C8B-B14F-4D97-AF65-F5344CB8AC3E}">
        <p14:creationId xmlns:p14="http://schemas.microsoft.com/office/powerpoint/2010/main" val="3090678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700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15696"/>
          </a:xfrm>
          <a:prstGeom prst="rect">
            <a:avLst/>
          </a:prstGeom>
        </p:spPr>
      </p:pic>
      <p:sp>
        <p:nvSpPr>
          <p:cNvPr id="6" name="Title 1">
            <a:extLst>
              <a:ext uri="{FF2B5EF4-FFF2-40B4-BE49-F238E27FC236}">
                <a16:creationId xmlns:a16="http://schemas.microsoft.com/office/drawing/2014/main" id="{845F7AA7-255E-1819-6026-978A94620FF1}"/>
              </a:ext>
            </a:extLst>
          </p:cNvPr>
          <p:cNvSpPr>
            <a:spLocks noGrp="1"/>
          </p:cNvSpPr>
          <p:nvPr>
            <p:ph type="title"/>
          </p:nvPr>
        </p:nvSpPr>
        <p:spPr>
          <a:xfrm>
            <a:off x="0" y="615696"/>
            <a:ext cx="9144000" cy="832104"/>
          </a:xfrm>
        </p:spPr>
        <p:txBody>
          <a:bodyPr>
            <a:normAutofit/>
          </a:bodyPr>
          <a:lstStyle/>
          <a:p>
            <a:r>
              <a:rPr lang="en-US" sz="3600" dirty="0">
                <a:latin typeface="+mn-lt"/>
                <a:cs typeface="Courier New" panose="02070309020205020404" pitchFamily="49" charset="0"/>
              </a:rPr>
              <a:t>Heterogeneous </a:t>
            </a:r>
            <a:r>
              <a:rPr lang="en-US" sz="3600" dirty="0" err="1">
                <a:latin typeface="+mn-lt"/>
                <a:cs typeface="Courier New" panose="02070309020205020404" pitchFamily="49" charset="0"/>
              </a:rPr>
              <a:t>DiD</a:t>
            </a:r>
            <a:endParaRPr lang="en-US" sz="3600" b="1" dirty="0">
              <a:latin typeface="Courier New" panose="02070309020205020404" pitchFamily="49" charset="0"/>
              <a:cs typeface="Courier New" panose="02070309020205020404" pitchFamily="49" charset="0"/>
            </a:endParaRPr>
          </a:p>
        </p:txBody>
      </p:sp>
      <p:pic>
        <p:nvPicPr>
          <p:cNvPr id="3" name="Picture 2" descr="A graph of multiple colored lines&#10;&#10;Description automatically generated with medium confidence">
            <a:extLst>
              <a:ext uri="{FF2B5EF4-FFF2-40B4-BE49-F238E27FC236}">
                <a16:creationId xmlns:a16="http://schemas.microsoft.com/office/drawing/2014/main" id="{A5FDC5B6-6B29-84C4-ADB0-F0AB55F7F8A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963" r="1666" b="3704"/>
          <a:stretch/>
        </p:blipFill>
        <p:spPr>
          <a:xfrm>
            <a:off x="152400" y="1981200"/>
            <a:ext cx="8991600" cy="4800600"/>
          </a:xfrm>
          <a:prstGeom prst="rect">
            <a:avLst/>
          </a:prstGeom>
        </p:spPr>
      </p:pic>
      <p:sp>
        <p:nvSpPr>
          <p:cNvPr id="8" name="TextBox 7">
            <a:extLst>
              <a:ext uri="{FF2B5EF4-FFF2-40B4-BE49-F238E27FC236}">
                <a16:creationId xmlns:a16="http://schemas.microsoft.com/office/drawing/2014/main" id="{972E172D-2EA6-0B99-3F73-7F1D59099CEB}"/>
              </a:ext>
            </a:extLst>
          </p:cNvPr>
          <p:cNvSpPr txBox="1"/>
          <p:nvPr/>
        </p:nvSpPr>
        <p:spPr>
          <a:xfrm>
            <a:off x="457200" y="1529834"/>
            <a:ext cx="5562600" cy="461665"/>
          </a:xfrm>
          <a:prstGeom prst="rect">
            <a:avLst/>
          </a:prstGeom>
          <a:noFill/>
        </p:spPr>
        <p:txBody>
          <a:bodyPr wrap="square">
            <a:spAutoFit/>
          </a:bodyPr>
          <a:lstStyle/>
          <a:p>
            <a:r>
              <a:rPr lang="en-US" sz="2400" b="1" dirty="0">
                <a:latin typeface="Courier New" panose="02070309020205020404" pitchFamily="49" charset="0"/>
                <a:cs typeface="Courier New" panose="02070309020205020404" pitchFamily="49" charset="0"/>
              </a:rPr>
              <a:t>drop if MLDA21_year &lt; 1970 </a:t>
            </a:r>
          </a:p>
        </p:txBody>
      </p:sp>
    </p:spTree>
    <p:extLst>
      <p:ext uri="{BB962C8B-B14F-4D97-AF65-F5344CB8AC3E}">
        <p14:creationId xmlns:p14="http://schemas.microsoft.com/office/powerpoint/2010/main" val="68241686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15696"/>
          </a:xfrm>
          <a:prstGeom prst="rect">
            <a:avLst/>
          </a:prstGeom>
        </p:spPr>
      </p:pic>
      <p:sp>
        <p:nvSpPr>
          <p:cNvPr id="6" name="Title 1">
            <a:extLst>
              <a:ext uri="{FF2B5EF4-FFF2-40B4-BE49-F238E27FC236}">
                <a16:creationId xmlns:a16="http://schemas.microsoft.com/office/drawing/2014/main" id="{845F7AA7-255E-1819-6026-978A94620FF1}"/>
              </a:ext>
            </a:extLst>
          </p:cNvPr>
          <p:cNvSpPr>
            <a:spLocks noGrp="1"/>
          </p:cNvSpPr>
          <p:nvPr>
            <p:ph type="title"/>
          </p:nvPr>
        </p:nvSpPr>
        <p:spPr>
          <a:xfrm>
            <a:off x="0" y="615696"/>
            <a:ext cx="9144000" cy="832104"/>
          </a:xfrm>
        </p:spPr>
        <p:txBody>
          <a:bodyPr>
            <a:normAutofit/>
          </a:bodyPr>
          <a:lstStyle/>
          <a:p>
            <a:r>
              <a:rPr lang="en-US" sz="3600" dirty="0">
                <a:latin typeface="+mn-lt"/>
                <a:cs typeface="Courier New" panose="02070309020205020404" pitchFamily="49" charset="0"/>
              </a:rPr>
              <a:t>Heterogeneous </a:t>
            </a:r>
            <a:r>
              <a:rPr lang="en-US" sz="3600" dirty="0" err="1">
                <a:latin typeface="+mn-lt"/>
                <a:cs typeface="Courier New" panose="02070309020205020404" pitchFamily="49" charset="0"/>
              </a:rPr>
              <a:t>DiD</a:t>
            </a:r>
            <a:endParaRPr lang="en-US" sz="3600" b="1" dirty="0">
              <a:latin typeface="Courier New" panose="02070309020205020404" pitchFamily="49" charset="0"/>
              <a:cs typeface="Courier New" panose="02070309020205020404" pitchFamily="49" charset="0"/>
            </a:endParaRPr>
          </a:p>
        </p:txBody>
      </p:sp>
      <p:pic>
        <p:nvPicPr>
          <p:cNvPr id="3" name="Picture 2" descr="A screenshot of a computer&#10;&#10;Description automatically generated">
            <a:extLst>
              <a:ext uri="{FF2B5EF4-FFF2-40B4-BE49-F238E27FC236}">
                <a16:creationId xmlns:a16="http://schemas.microsoft.com/office/drawing/2014/main" id="{BB9F8DA4-8B00-8514-23F4-AD97251DF81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3333" b="2904"/>
          <a:stretch/>
        </p:blipFill>
        <p:spPr>
          <a:xfrm>
            <a:off x="152400" y="1863852"/>
            <a:ext cx="8839200" cy="4994148"/>
          </a:xfrm>
          <a:prstGeom prst="rect">
            <a:avLst/>
          </a:prstGeom>
        </p:spPr>
      </p:pic>
      <p:sp>
        <p:nvSpPr>
          <p:cNvPr id="5" name="TextBox 4">
            <a:extLst>
              <a:ext uri="{FF2B5EF4-FFF2-40B4-BE49-F238E27FC236}">
                <a16:creationId xmlns:a16="http://schemas.microsoft.com/office/drawing/2014/main" id="{CF599951-2C60-B07A-5B52-948A98882A8B}"/>
              </a:ext>
            </a:extLst>
          </p:cNvPr>
          <p:cNvSpPr txBox="1"/>
          <p:nvPr/>
        </p:nvSpPr>
        <p:spPr>
          <a:xfrm>
            <a:off x="762000" y="1466088"/>
            <a:ext cx="7803739" cy="461665"/>
          </a:xfrm>
          <a:prstGeom prst="rect">
            <a:avLst/>
          </a:prstGeom>
          <a:noFill/>
        </p:spPr>
        <p:txBody>
          <a:bodyPr wrap="none" rtlCol="0">
            <a:spAutoFit/>
          </a:bodyPr>
          <a:lstStyle/>
          <a:p>
            <a:r>
              <a:rPr lang="en-US" sz="2400" dirty="0"/>
              <a:t>Cohorts are defined by the year laws were implemented</a:t>
            </a:r>
          </a:p>
        </p:txBody>
      </p:sp>
    </p:spTree>
    <p:extLst>
      <p:ext uri="{BB962C8B-B14F-4D97-AF65-F5344CB8AC3E}">
        <p14:creationId xmlns:p14="http://schemas.microsoft.com/office/powerpoint/2010/main" val="365490066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15696"/>
          </a:xfrm>
          <a:prstGeom prst="rect">
            <a:avLst/>
          </a:prstGeom>
        </p:spPr>
      </p:pic>
      <p:sp>
        <p:nvSpPr>
          <p:cNvPr id="6" name="Title 1">
            <a:extLst>
              <a:ext uri="{FF2B5EF4-FFF2-40B4-BE49-F238E27FC236}">
                <a16:creationId xmlns:a16="http://schemas.microsoft.com/office/drawing/2014/main" id="{845F7AA7-255E-1819-6026-978A94620FF1}"/>
              </a:ext>
            </a:extLst>
          </p:cNvPr>
          <p:cNvSpPr>
            <a:spLocks noGrp="1"/>
          </p:cNvSpPr>
          <p:nvPr>
            <p:ph type="title"/>
          </p:nvPr>
        </p:nvSpPr>
        <p:spPr>
          <a:xfrm>
            <a:off x="0" y="615696"/>
            <a:ext cx="9144000" cy="832104"/>
          </a:xfrm>
        </p:spPr>
        <p:txBody>
          <a:bodyPr>
            <a:normAutofit/>
          </a:bodyPr>
          <a:lstStyle/>
          <a:p>
            <a:r>
              <a:rPr lang="en-US" sz="3600" dirty="0">
                <a:latin typeface="+mn-lt"/>
                <a:cs typeface="Courier New" panose="02070309020205020404" pitchFamily="49" charset="0"/>
              </a:rPr>
              <a:t>Heterogeneous </a:t>
            </a:r>
            <a:r>
              <a:rPr lang="en-US" sz="3600" dirty="0" err="1">
                <a:latin typeface="+mn-lt"/>
                <a:cs typeface="Courier New" panose="02070309020205020404" pitchFamily="49" charset="0"/>
              </a:rPr>
              <a:t>DiD</a:t>
            </a:r>
            <a:endParaRPr lang="en-US" sz="3600" b="1" dirty="0">
              <a:latin typeface="Courier New" panose="02070309020205020404" pitchFamily="49" charset="0"/>
              <a:cs typeface="Courier New" panose="02070309020205020404" pitchFamily="49" charset="0"/>
            </a:endParaRPr>
          </a:p>
        </p:txBody>
      </p:sp>
      <p:pic>
        <p:nvPicPr>
          <p:cNvPr id="13" name="Picture 12" descr="A screenshot of a graph&#10;&#10;Description automatically generated">
            <a:extLst>
              <a:ext uri="{FF2B5EF4-FFF2-40B4-BE49-F238E27FC236}">
                <a16:creationId xmlns:a16="http://schemas.microsoft.com/office/drawing/2014/main" id="{A8D73974-60BB-1BBD-35E0-CADDB3F6364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963" r="3166" b="3734"/>
          <a:stretch/>
        </p:blipFill>
        <p:spPr>
          <a:xfrm>
            <a:off x="144780" y="1981200"/>
            <a:ext cx="8854440" cy="4799076"/>
          </a:xfrm>
          <a:prstGeom prst="rect">
            <a:avLst/>
          </a:prstGeom>
        </p:spPr>
      </p:pic>
      <p:sp>
        <p:nvSpPr>
          <p:cNvPr id="14" name="TextBox 13">
            <a:extLst>
              <a:ext uri="{FF2B5EF4-FFF2-40B4-BE49-F238E27FC236}">
                <a16:creationId xmlns:a16="http://schemas.microsoft.com/office/drawing/2014/main" id="{F9F62458-9259-0C74-725F-4C1C36355E81}"/>
              </a:ext>
            </a:extLst>
          </p:cNvPr>
          <p:cNvSpPr txBox="1"/>
          <p:nvPr/>
        </p:nvSpPr>
        <p:spPr>
          <a:xfrm>
            <a:off x="2204204" y="1483667"/>
            <a:ext cx="4735592" cy="461665"/>
          </a:xfrm>
          <a:prstGeom prst="rect">
            <a:avLst/>
          </a:prstGeom>
          <a:noFill/>
        </p:spPr>
        <p:txBody>
          <a:bodyPr wrap="none" rtlCol="0">
            <a:spAutoFit/>
          </a:bodyPr>
          <a:lstStyle/>
          <a:p>
            <a:r>
              <a:rPr lang="en-US" sz="2400" dirty="0"/>
              <a:t>Mortality rate over time by Cohort</a:t>
            </a:r>
          </a:p>
        </p:txBody>
      </p:sp>
    </p:spTree>
    <p:extLst>
      <p:ext uri="{BB962C8B-B14F-4D97-AF65-F5344CB8AC3E}">
        <p14:creationId xmlns:p14="http://schemas.microsoft.com/office/powerpoint/2010/main" val="24818497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15696"/>
          </a:xfrm>
          <a:prstGeom prst="rect">
            <a:avLst/>
          </a:prstGeom>
        </p:spPr>
      </p:pic>
      <p:sp>
        <p:nvSpPr>
          <p:cNvPr id="6" name="Title 1">
            <a:extLst>
              <a:ext uri="{FF2B5EF4-FFF2-40B4-BE49-F238E27FC236}">
                <a16:creationId xmlns:a16="http://schemas.microsoft.com/office/drawing/2014/main" id="{845F7AA7-255E-1819-6026-978A94620FF1}"/>
              </a:ext>
            </a:extLst>
          </p:cNvPr>
          <p:cNvSpPr>
            <a:spLocks noGrp="1"/>
          </p:cNvSpPr>
          <p:nvPr>
            <p:ph type="title"/>
          </p:nvPr>
        </p:nvSpPr>
        <p:spPr>
          <a:xfrm>
            <a:off x="0" y="615696"/>
            <a:ext cx="9144000" cy="832104"/>
          </a:xfrm>
        </p:spPr>
        <p:txBody>
          <a:bodyPr>
            <a:normAutofit/>
          </a:bodyPr>
          <a:lstStyle/>
          <a:p>
            <a:r>
              <a:rPr lang="en-US" sz="3600" dirty="0">
                <a:latin typeface="+mn-lt"/>
                <a:cs typeface="Courier New" panose="02070309020205020404" pitchFamily="49" charset="0"/>
              </a:rPr>
              <a:t>Heterogeneous </a:t>
            </a:r>
            <a:r>
              <a:rPr lang="en-US" sz="3600" dirty="0" err="1">
                <a:latin typeface="+mn-lt"/>
                <a:cs typeface="Courier New" panose="02070309020205020404" pitchFamily="49" charset="0"/>
              </a:rPr>
              <a:t>DiD</a:t>
            </a:r>
            <a:endParaRPr lang="en-US" sz="3600" b="1" dirty="0">
              <a:latin typeface="Courier New" panose="02070309020205020404" pitchFamily="49" charset="0"/>
              <a:cs typeface="Courier New" panose="02070309020205020404" pitchFamily="49" charset="0"/>
            </a:endParaRPr>
          </a:p>
        </p:txBody>
      </p:sp>
      <p:pic>
        <p:nvPicPr>
          <p:cNvPr id="3" name="Picture 2">
            <a:extLst>
              <a:ext uri="{FF2B5EF4-FFF2-40B4-BE49-F238E27FC236}">
                <a16:creationId xmlns:a16="http://schemas.microsoft.com/office/drawing/2014/main" id="{7BC3521F-850E-917F-AE83-0E27D2899868}"/>
              </a:ext>
            </a:extLst>
          </p:cNvPr>
          <p:cNvPicPr>
            <a:picLocks noChangeAspect="1"/>
          </p:cNvPicPr>
          <p:nvPr/>
        </p:nvPicPr>
        <p:blipFill rotWithShape="1">
          <a:blip r:embed="rId4"/>
          <a:srcRect l="34901" t="18191" r="29899" b="27054"/>
          <a:stretch/>
        </p:blipFill>
        <p:spPr>
          <a:xfrm>
            <a:off x="1524000" y="1441704"/>
            <a:ext cx="6096000" cy="5334001"/>
          </a:xfrm>
          <a:prstGeom prst="rect">
            <a:avLst/>
          </a:prstGeom>
        </p:spPr>
      </p:pic>
    </p:spTree>
    <p:extLst>
      <p:ext uri="{BB962C8B-B14F-4D97-AF65-F5344CB8AC3E}">
        <p14:creationId xmlns:p14="http://schemas.microsoft.com/office/powerpoint/2010/main" val="231644540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15696"/>
          </a:xfrm>
          <a:prstGeom prst="rect">
            <a:avLst/>
          </a:prstGeom>
        </p:spPr>
      </p:pic>
      <p:sp>
        <p:nvSpPr>
          <p:cNvPr id="6" name="Title 1">
            <a:extLst>
              <a:ext uri="{FF2B5EF4-FFF2-40B4-BE49-F238E27FC236}">
                <a16:creationId xmlns:a16="http://schemas.microsoft.com/office/drawing/2014/main" id="{845F7AA7-255E-1819-6026-978A94620FF1}"/>
              </a:ext>
            </a:extLst>
          </p:cNvPr>
          <p:cNvSpPr>
            <a:spLocks noGrp="1"/>
          </p:cNvSpPr>
          <p:nvPr>
            <p:ph type="title"/>
          </p:nvPr>
        </p:nvSpPr>
        <p:spPr>
          <a:xfrm>
            <a:off x="0" y="615696"/>
            <a:ext cx="9144000" cy="832104"/>
          </a:xfrm>
        </p:spPr>
        <p:txBody>
          <a:bodyPr>
            <a:normAutofit/>
          </a:bodyPr>
          <a:lstStyle/>
          <a:p>
            <a:r>
              <a:rPr lang="en-US" sz="3600" dirty="0">
                <a:latin typeface="+mn-lt"/>
                <a:cs typeface="Courier New" panose="02070309020205020404" pitchFamily="49" charset="0"/>
              </a:rPr>
              <a:t>Heterogeneous </a:t>
            </a:r>
            <a:r>
              <a:rPr lang="en-US" sz="3600" dirty="0" err="1">
                <a:latin typeface="+mn-lt"/>
                <a:cs typeface="Courier New" panose="02070309020205020404" pitchFamily="49" charset="0"/>
              </a:rPr>
              <a:t>DiD</a:t>
            </a:r>
            <a:endParaRPr lang="en-US" sz="3600" b="1" dirty="0">
              <a:latin typeface="Courier New" panose="02070309020205020404" pitchFamily="49" charset="0"/>
              <a:cs typeface="Courier New" panose="02070309020205020404" pitchFamily="49" charset="0"/>
            </a:endParaRPr>
          </a:p>
        </p:txBody>
      </p:sp>
      <p:sp>
        <p:nvSpPr>
          <p:cNvPr id="3" name="TextBox 2">
            <a:extLst>
              <a:ext uri="{FF2B5EF4-FFF2-40B4-BE49-F238E27FC236}">
                <a16:creationId xmlns:a16="http://schemas.microsoft.com/office/drawing/2014/main" id="{3F8EC963-4D1C-76EF-D3ED-47503D329F84}"/>
              </a:ext>
            </a:extLst>
          </p:cNvPr>
          <p:cNvSpPr txBox="1"/>
          <p:nvPr/>
        </p:nvSpPr>
        <p:spPr>
          <a:xfrm>
            <a:off x="304800" y="1868484"/>
            <a:ext cx="8534400" cy="1569660"/>
          </a:xfrm>
          <a:prstGeom prst="rect">
            <a:avLst/>
          </a:prstGeom>
          <a:noFill/>
        </p:spPr>
        <p:txBody>
          <a:bodyPr wrap="square">
            <a:spAutoFit/>
          </a:bodyPr>
          <a:lstStyle/>
          <a:p>
            <a:r>
              <a:rPr lang="en-US" sz="2400" b="1" dirty="0" err="1">
                <a:latin typeface="Courier New" panose="02070309020205020404" pitchFamily="49" charset="0"/>
                <a:cs typeface="Courier New" panose="02070309020205020404" pitchFamily="49" charset="0"/>
              </a:rPr>
              <a:t>hdidregress</a:t>
            </a:r>
            <a:r>
              <a:rPr lang="en-US" sz="2400" b="1" dirty="0">
                <a:latin typeface="Courier New" panose="02070309020205020404" pitchFamily="49" charset="0"/>
                <a:cs typeface="Courier New" panose="02070309020205020404" pitchFamily="49" charset="0"/>
              </a:rPr>
              <a:t> </a:t>
            </a:r>
            <a:r>
              <a:rPr lang="en-US" sz="2400" b="1" dirty="0" err="1">
                <a:latin typeface="Courier New" panose="02070309020205020404" pitchFamily="49" charset="0"/>
                <a:cs typeface="Courier New" panose="02070309020205020404" pitchFamily="49" charset="0"/>
              </a:rPr>
              <a:t>twfe</a:t>
            </a:r>
            <a:r>
              <a:rPr lang="en-US" sz="2400" b="1" dirty="0">
                <a:latin typeface="Courier New" panose="02070309020205020404" pitchFamily="49" charset="0"/>
                <a:cs typeface="Courier New" panose="02070309020205020404" pitchFamily="49" charset="0"/>
              </a:rPr>
              <a:t> (</a:t>
            </a:r>
            <a:r>
              <a:rPr lang="en-US" sz="2400" b="1" i="1" dirty="0" err="1">
                <a:latin typeface="Courier New" panose="02070309020205020404" pitchFamily="49" charset="0"/>
                <a:cs typeface="Courier New" panose="02070309020205020404" pitchFamily="49" charset="0"/>
              </a:rPr>
              <a:t>outcomevar</a:t>
            </a:r>
            <a:r>
              <a:rPr lang="en-US" sz="2400" b="1" dirty="0">
                <a:latin typeface="Courier New" panose="02070309020205020404" pitchFamily="49" charset="0"/>
                <a:cs typeface="Courier New" panose="02070309020205020404" pitchFamily="49" charset="0"/>
              </a:rPr>
              <a:t> [</a:t>
            </a:r>
            <a:r>
              <a:rPr lang="en-US" sz="2400" b="1" i="1" dirty="0" err="1">
                <a:latin typeface="Courier New" panose="02070309020205020404" pitchFamily="49" charset="0"/>
                <a:cs typeface="Courier New" panose="02070309020205020404" pitchFamily="49" charset="0"/>
              </a:rPr>
              <a:t>omvarlist</a:t>
            </a:r>
            <a:r>
              <a:rPr lang="en-US" sz="2400" b="1" dirty="0">
                <a:latin typeface="Courier New" panose="02070309020205020404" pitchFamily="49" charset="0"/>
                <a:cs typeface="Courier New" panose="02070309020205020404" pitchFamily="49" charset="0"/>
              </a:rPr>
              <a:t>]) ///</a:t>
            </a:r>
          </a:p>
          <a:p>
            <a:r>
              <a:rPr lang="en-US" sz="2400" b="1" dirty="0">
                <a:latin typeface="Courier New" panose="02070309020205020404" pitchFamily="49" charset="0"/>
                <a:cs typeface="Courier New" panose="02070309020205020404" pitchFamily="49" charset="0"/>
              </a:rPr>
              <a:t>            (</a:t>
            </a:r>
            <a:r>
              <a:rPr lang="en-US" sz="2400" b="1" i="1" dirty="0" err="1">
                <a:latin typeface="Courier New" panose="02070309020205020404" pitchFamily="49" charset="0"/>
                <a:cs typeface="Courier New" panose="02070309020205020404" pitchFamily="49" charset="0"/>
              </a:rPr>
              <a:t>treatmentvar</a:t>
            </a:r>
            <a:r>
              <a:rPr lang="en-US" sz="2400" b="1" dirty="0">
                <a:latin typeface="Courier New" panose="02070309020205020404" pitchFamily="49" charset="0"/>
                <a:cs typeface="Courier New" panose="02070309020205020404" pitchFamily="49" charset="0"/>
              </a:rPr>
              <a:t>),               ///     </a:t>
            </a:r>
          </a:p>
          <a:p>
            <a:r>
              <a:rPr lang="en-US" sz="2400" b="1" dirty="0">
                <a:latin typeface="Courier New" panose="02070309020205020404" pitchFamily="49" charset="0"/>
                <a:cs typeface="Courier New" panose="02070309020205020404" pitchFamily="49" charset="0"/>
              </a:rPr>
              <a:t>            group(</a:t>
            </a:r>
            <a:r>
              <a:rPr lang="en-US" sz="2400" b="1" i="1" dirty="0" err="1">
                <a:latin typeface="Courier New" panose="02070309020205020404" pitchFamily="49" charset="0"/>
                <a:cs typeface="Courier New" panose="02070309020205020404" pitchFamily="49" charset="0"/>
              </a:rPr>
              <a:t>groupvar</a:t>
            </a:r>
            <a:r>
              <a:rPr lang="en-US" sz="2400" b="1" dirty="0">
                <a:latin typeface="Courier New" panose="02070309020205020404" pitchFamily="49" charset="0"/>
                <a:cs typeface="Courier New" panose="02070309020205020404" pitchFamily="49" charset="0"/>
              </a:rPr>
              <a:t>)               ///    </a:t>
            </a:r>
          </a:p>
          <a:p>
            <a:r>
              <a:rPr lang="en-US" sz="2400" b="1" dirty="0">
                <a:latin typeface="Courier New" panose="02070309020205020404" pitchFamily="49" charset="0"/>
                <a:cs typeface="Courier New" panose="02070309020205020404" pitchFamily="49" charset="0"/>
              </a:rPr>
              <a:t>            time(</a:t>
            </a:r>
            <a:r>
              <a:rPr lang="en-US" sz="2400" b="1" i="1" dirty="0" err="1">
                <a:latin typeface="Courier New" panose="02070309020205020404" pitchFamily="49" charset="0"/>
                <a:cs typeface="Courier New" panose="02070309020205020404" pitchFamily="49" charset="0"/>
              </a:rPr>
              <a:t>timevar</a:t>
            </a:r>
            <a:r>
              <a:rPr lang="en-US" sz="2400" b="1" dirty="0">
                <a:latin typeface="Courier New" panose="02070309020205020404" pitchFamily="49" charset="0"/>
                <a:cs typeface="Courier New" panose="02070309020205020404" pitchFamily="49" charset="0"/>
              </a:rPr>
              <a:t>)</a:t>
            </a:r>
          </a:p>
        </p:txBody>
      </p:sp>
      <p:sp>
        <p:nvSpPr>
          <p:cNvPr id="5" name="TextBox 4">
            <a:extLst>
              <a:ext uri="{FF2B5EF4-FFF2-40B4-BE49-F238E27FC236}">
                <a16:creationId xmlns:a16="http://schemas.microsoft.com/office/drawing/2014/main" id="{AE58C8C3-EA78-78D9-E978-2861ACCA2781}"/>
              </a:ext>
            </a:extLst>
          </p:cNvPr>
          <p:cNvSpPr txBox="1"/>
          <p:nvPr/>
        </p:nvSpPr>
        <p:spPr>
          <a:xfrm>
            <a:off x="304800" y="4191000"/>
            <a:ext cx="8534400" cy="1569660"/>
          </a:xfrm>
          <a:prstGeom prst="rect">
            <a:avLst/>
          </a:prstGeom>
          <a:noFill/>
        </p:spPr>
        <p:txBody>
          <a:bodyPr wrap="square">
            <a:spAutoFit/>
          </a:bodyPr>
          <a:lstStyle/>
          <a:p>
            <a:r>
              <a:rPr lang="en-US" sz="2400" b="1" dirty="0" err="1">
                <a:latin typeface="Courier New" panose="02070309020205020404" pitchFamily="49" charset="0"/>
                <a:cs typeface="Courier New" panose="02070309020205020404" pitchFamily="49" charset="0"/>
              </a:rPr>
              <a:t>hdidregress</a:t>
            </a:r>
            <a:r>
              <a:rPr lang="en-US" sz="2400" b="1" dirty="0">
                <a:latin typeface="Courier New" panose="02070309020205020404" pitchFamily="49" charset="0"/>
                <a:cs typeface="Courier New" panose="02070309020205020404" pitchFamily="49" charset="0"/>
              </a:rPr>
              <a:t> </a:t>
            </a:r>
            <a:r>
              <a:rPr lang="en-US" sz="2400" b="1" dirty="0" err="1">
                <a:latin typeface="Courier New" panose="02070309020205020404" pitchFamily="49" charset="0"/>
                <a:cs typeface="Courier New" panose="02070309020205020404" pitchFamily="49" charset="0"/>
              </a:rPr>
              <a:t>twfe</a:t>
            </a:r>
            <a:r>
              <a:rPr lang="en-US" sz="2400" b="1" dirty="0">
                <a:latin typeface="Courier New" panose="02070309020205020404" pitchFamily="49" charset="0"/>
                <a:cs typeface="Courier New" panose="02070309020205020404" pitchFamily="49" charset="0"/>
              </a:rPr>
              <a:t> (</a:t>
            </a:r>
            <a:r>
              <a:rPr lang="en-US" sz="2400" b="1" dirty="0" err="1">
                <a:latin typeface="Courier New" panose="02070309020205020404" pitchFamily="49" charset="0"/>
                <a:cs typeface="Courier New" panose="02070309020205020404" pitchFamily="49" charset="0"/>
              </a:rPr>
              <a:t>mrate_agegrp</a:t>
            </a:r>
            <a:r>
              <a:rPr lang="en-US" sz="2400" b="1" dirty="0">
                <a:latin typeface="Courier New" panose="02070309020205020404" pitchFamily="49" charset="0"/>
                <a:cs typeface="Courier New" panose="02070309020205020404" pitchFamily="49" charset="0"/>
              </a:rPr>
              <a:t> )         ///   </a:t>
            </a:r>
          </a:p>
          <a:p>
            <a:r>
              <a:rPr lang="en-US" sz="2400" b="1" dirty="0">
                <a:latin typeface="Courier New" panose="02070309020205020404" pitchFamily="49" charset="0"/>
                <a:cs typeface="Courier New" panose="02070309020205020404" pitchFamily="49" charset="0"/>
              </a:rPr>
              <a:t>            (MLDA21),                    /// </a:t>
            </a:r>
          </a:p>
          <a:p>
            <a:r>
              <a:rPr lang="en-US" sz="2400" b="1" dirty="0">
                <a:latin typeface="Courier New" panose="02070309020205020404" pitchFamily="49" charset="0"/>
                <a:cs typeface="Courier New" panose="02070309020205020404" pitchFamily="49" charset="0"/>
              </a:rPr>
              <a:t>            group(FIPS)                  ///</a:t>
            </a:r>
          </a:p>
          <a:p>
            <a:r>
              <a:rPr lang="en-US" sz="2400" b="1" dirty="0">
                <a:latin typeface="Courier New" panose="02070309020205020404" pitchFamily="49" charset="0"/>
                <a:cs typeface="Courier New" panose="02070309020205020404" pitchFamily="49" charset="0"/>
              </a:rPr>
              <a:t>            time(year)</a:t>
            </a:r>
          </a:p>
        </p:txBody>
      </p:sp>
    </p:spTree>
    <p:extLst>
      <p:ext uri="{BB962C8B-B14F-4D97-AF65-F5344CB8AC3E}">
        <p14:creationId xmlns:p14="http://schemas.microsoft.com/office/powerpoint/2010/main" val="142498076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15696"/>
          </a:xfrm>
          <a:prstGeom prst="rect">
            <a:avLst/>
          </a:prstGeom>
        </p:spPr>
      </p:pic>
      <p:sp>
        <p:nvSpPr>
          <p:cNvPr id="6" name="Title 1">
            <a:extLst>
              <a:ext uri="{FF2B5EF4-FFF2-40B4-BE49-F238E27FC236}">
                <a16:creationId xmlns:a16="http://schemas.microsoft.com/office/drawing/2014/main" id="{845F7AA7-255E-1819-6026-978A94620FF1}"/>
              </a:ext>
            </a:extLst>
          </p:cNvPr>
          <p:cNvSpPr>
            <a:spLocks noGrp="1"/>
          </p:cNvSpPr>
          <p:nvPr>
            <p:ph type="title"/>
          </p:nvPr>
        </p:nvSpPr>
        <p:spPr>
          <a:xfrm>
            <a:off x="0" y="615696"/>
            <a:ext cx="9144000" cy="832104"/>
          </a:xfrm>
        </p:spPr>
        <p:txBody>
          <a:bodyPr>
            <a:normAutofit/>
          </a:bodyPr>
          <a:lstStyle/>
          <a:p>
            <a:r>
              <a:rPr lang="en-US" sz="3600" dirty="0">
                <a:latin typeface="+mn-lt"/>
                <a:cs typeface="Courier New" panose="02070309020205020404" pitchFamily="49" charset="0"/>
              </a:rPr>
              <a:t>Heterogeneous </a:t>
            </a:r>
            <a:r>
              <a:rPr lang="en-US" sz="3600" dirty="0" err="1">
                <a:latin typeface="+mn-lt"/>
                <a:cs typeface="Courier New" panose="02070309020205020404" pitchFamily="49" charset="0"/>
              </a:rPr>
              <a:t>DiD</a:t>
            </a:r>
            <a:endParaRPr lang="en-US" sz="3600" b="1" dirty="0">
              <a:latin typeface="Courier New" panose="02070309020205020404" pitchFamily="49" charset="0"/>
              <a:cs typeface="Courier New" panose="02070309020205020404" pitchFamily="49" charset="0"/>
            </a:endParaRPr>
          </a:p>
        </p:txBody>
      </p:sp>
      <p:pic>
        <p:nvPicPr>
          <p:cNvPr id="8" name="Picture 7">
            <a:extLst>
              <a:ext uri="{FF2B5EF4-FFF2-40B4-BE49-F238E27FC236}">
                <a16:creationId xmlns:a16="http://schemas.microsoft.com/office/drawing/2014/main" id="{11E9A09F-9807-C55A-2793-CDECA59128CE}"/>
              </a:ext>
            </a:extLst>
          </p:cNvPr>
          <p:cNvPicPr>
            <a:picLocks noChangeAspect="1"/>
          </p:cNvPicPr>
          <p:nvPr/>
        </p:nvPicPr>
        <p:blipFill>
          <a:blip r:embed="rId4"/>
          <a:stretch>
            <a:fillRect/>
          </a:stretch>
        </p:blipFill>
        <p:spPr>
          <a:xfrm>
            <a:off x="838200" y="1371600"/>
            <a:ext cx="1765076" cy="5410200"/>
          </a:xfrm>
          <a:prstGeom prst="rect">
            <a:avLst/>
          </a:prstGeom>
        </p:spPr>
      </p:pic>
      <p:sp>
        <p:nvSpPr>
          <p:cNvPr id="9" name="Right Brace 8">
            <a:extLst>
              <a:ext uri="{FF2B5EF4-FFF2-40B4-BE49-F238E27FC236}">
                <a16:creationId xmlns:a16="http://schemas.microsoft.com/office/drawing/2014/main" id="{E560AACA-6F13-1651-1F7B-30FB1A85F7E8}"/>
              </a:ext>
            </a:extLst>
          </p:cNvPr>
          <p:cNvSpPr/>
          <p:nvPr/>
        </p:nvSpPr>
        <p:spPr bwMode="auto">
          <a:xfrm>
            <a:off x="2819400" y="1473708"/>
            <a:ext cx="381000" cy="5282184"/>
          </a:xfrm>
          <a:prstGeom prst="rightBrace">
            <a:avLst/>
          </a:prstGeom>
          <a:noFill/>
          <a:ln w="38100" cap="sq"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0" name="TextBox 9">
            <a:extLst>
              <a:ext uri="{FF2B5EF4-FFF2-40B4-BE49-F238E27FC236}">
                <a16:creationId xmlns:a16="http://schemas.microsoft.com/office/drawing/2014/main" id="{FA4A08F0-4450-8E6E-7D05-27A3DB0069D2}"/>
              </a:ext>
            </a:extLst>
          </p:cNvPr>
          <p:cNvSpPr txBox="1"/>
          <p:nvPr/>
        </p:nvSpPr>
        <p:spPr>
          <a:xfrm>
            <a:off x="3465860" y="3753534"/>
            <a:ext cx="3441968" cy="646331"/>
          </a:xfrm>
          <a:prstGeom prst="rect">
            <a:avLst/>
          </a:prstGeom>
          <a:noFill/>
        </p:spPr>
        <p:txBody>
          <a:bodyPr wrap="none" rtlCol="0">
            <a:spAutoFit/>
          </a:bodyPr>
          <a:lstStyle/>
          <a:p>
            <a:r>
              <a:rPr lang="en-US" sz="3600" b="1" dirty="0">
                <a:solidFill>
                  <a:srgbClr val="0000FF"/>
                </a:solidFill>
              </a:rPr>
              <a:t>Lots of output!</a:t>
            </a:r>
          </a:p>
        </p:txBody>
      </p:sp>
    </p:spTree>
    <p:extLst>
      <p:ext uri="{BB962C8B-B14F-4D97-AF65-F5344CB8AC3E}">
        <p14:creationId xmlns:p14="http://schemas.microsoft.com/office/powerpoint/2010/main" val="109649935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15696"/>
          </a:xfrm>
          <a:prstGeom prst="rect">
            <a:avLst/>
          </a:prstGeom>
        </p:spPr>
      </p:pic>
      <p:sp>
        <p:nvSpPr>
          <p:cNvPr id="6" name="Title 1">
            <a:extLst>
              <a:ext uri="{FF2B5EF4-FFF2-40B4-BE49-F238E27FC236}">
                <a16:creationId xmlns:a16="http://schemas.microsoft.com/office/drawing/2014/main" id="{845F7AA7-255E-1819-6026-978A94620FF1}"/>
              </a:ext>
            </a:extLst>
          </p:cNvPr>
          <p:cNvSpPr>
            <a:spLocks noGrp="1"/>
          </p:cNvSpPr>
          <p:nvPr>
            <p:ph type="title"/>
          </p:nvPr>
        </p:nvSpPr>
        <p:spPr>
          <a:xfrm>
            <a:off x="0" y="615696"/>
            <a:ext cx="9144000" cy="832104"/>
          </a:xfrm>
        </p:spPr>
        <p:txBody>
          <a:bodyPr>
            <a:normAutofit/>
          </a:bodyPr>
          <a:lstStyle/>
          <a:p>
            <a:r>
              <a:rPr lang="en-US" sz="3600" dirty="0">
                <a:latin typeface="+mn-lt"/>
                <a:cs typeface="Courier New" panose="02070309020205020404" pitchFamily="49" charset="0"/>
              </a:rPr>
              <a:t>Heterogeneous </a:t>
            </a:r>
            <a:r>
              <a:rPr lang="en-US" sz="3600" dirty="0" err="1">
                <a:latin typeface="+mn-lt"/>
                <a:cs typeface="Courier New" panose="02070309020205020404" pitchFamily="49" charset="0"/>
              </a:rPr>
              <a:t>DiD</a:t>
            </a:r>
            <a:endParaRPr lang="en-US" sz="3600" b="1" dirty="0">
              <a:latin typeface="Courier New" panose="02070309020205020404" pitchFamily="49" charset="0"/>
              <a:cs typeface="Courier New" panose="02070309020205020404" pitchFamily="49" charset="0"/>
            </a:endParaRPr>
          </a:p>
        </p:txBody>
      </p:sp>
      <p:sp>
        <p:nvSpPr>
          <p:cNvPr id="5" name="TextBox 4">
            <a:extLst>
              <a:ext uri="{FF2B5EF4-FFF2-40B4-BE49-F238E27FC236}">
                <a16:creationId xmlns:a16="http://schemas.microsoft.com/office/drawing/2014/main" id="{53E87DE7-7A28-0E6F-557C-78D3A18233D3}"/>
              </a:ext>
            </a:extLst>
          </p:cNvPr>
          <p:cNvSpPr txBox="1"/>
          <p:nvPr/>
        </p:nvSpPr>
        <p:spPr>
          <a:xfrm>
            <a:off x="609600" y="1559570"/>
            <a:ext cx="3191899" cy="523220"/>
          </a:xfrm>
          <a:prstGeom prst="rect">
            <a:avLst/>
          </a:prstGeom>
          <a:noFill/>
        </p:spPr>
        <p:txBody>
          <a:bodyPr wrap="none" rtlCol="0">
            <a:spAutoFit/>
          </a:bodyPr>
          <a:lstStyle/>
          <a:p>
            <a:r>
              <a:rPr lang="en-US" sz="2800" b="1" dirty="0" err="1">
                <a:latin typeface="Courier New" panose="02070309020205020404" pitchFamily="49" charset="0"/>
                <a:cs typeface="Courier New" panose="02070309020205020404" pitchFamily="49" charset="0"/>
              </a:rPr>
              <a:t>estat</a:t>
            </a:r>
            <a:r>
              <a:rPr lang="en-US" sz="2800" b="1" dirty="0">
                <a:latin typeface="Courier New" panose="02070309020205020404" pitchFamily="49" charset="0"/>
                <a:cs typeface="Courier New" panose="02070309020205020404" pitchFamily="49" charset="0"/>
              </a:rPr>
              <a:t> </a:t>
            </a:r>
            <a:r>
              <a:rPr lang="en-US" sz="2800" b="1" dirty="0" err="1">
                <a:latin typeface="Courier New" panose="02070309020205020404" pitchFamily="49" charset="0"/>
                <a:cs typeface="Courier New" panose="02070309020205020404" pitchFamily="49" charset="0"/>
              </a:rPr>
              <a:t>atetplot</a:t>
            </a:r>
            <a:endParaRPr lang="en-US" sz="2800" b="1" dirty="0">
              <a:latin typeface="Courier New" panose="02070309020205020404" pitchFamily="49" charset="0"/>
              <a:cs typeface="Courier New" panose="02070309020205020404" pitchFamily="49" charset="0"/>
            </a:endParaRPr>
          </a:p>
        </p:txBody>
      </p:sp>
      <p:pic>
        <p:nvPicPr>
          <p:cNvPr id="7" name="Picture 6" descr="A screenshot of a graph&#10;&#10;Description automatically generated">
            <a:extLst>
              <a:ext uri="{FF2B5EF4-FFF2-40B4-BE49-F238E27FC236}">
                <a16:creationId xmlns:a16="http://schemas.microsoft.com/office/drawing/2014/main" id="{A05F5352-136B-95C0-74EB-3C044FAC277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6720" y="2194560"/>
            <a:ext cx="8290560" cy="4663440"/>
          </a:xfrm>
          <a:prstGeom prst="rect">
            <a:avLst/>
          </a:prstGeom>
        </p:spPr>
      </p:pic>
    </p:spTree>
    <p:extLst>
      <p:ext uri="{BB962C8B-B14F-4D97-AF65-F5344CB8AC3E}">
        <p14:creationId xmlns:p14="http://schemas.microsoft.com/office/powerpoint/2010/main" val="94402763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15696"/>
          </a:xfrm>
          <a:prstGeom prst="rect">
            <a:avLst/>
          </a:prstGeom>
        </p:spPr>
      </p:pic>
      <p:sp>
        <p:nvSpPr>
          <p:cNvPr id="6" name="Title 1">
            <a:extLst>
              <a:ext uri="{FF2B5EF4-FFF2-40B4-BE49-F238E27FC236}">
                <a16:creationId xmlns:a16="http://schemas.microsoft.com/office/drawing/2014/main" id="{845F7AA7-255E-1819-6026-978A94620FF1}"/>
              </a:ext>
            </a:extLst>
          </p:cNvPr>
          <p:cNvSpPr>
            <a:spLocks noGrp="1"/>
          </p:cNvSpPr>
          <p:nvPr>
            <p:ph type="title"/>
          </p:nvPr>
        </p:nvSpPr>
        <p:spPr>
          <a:xfrm>
            <a:off x="0" y="615696"/>
            <a:ext cx="9144000" cy="832104"/>
          </a:xfrm>
        </p:spPr>
        <p:txBody>
          <a:bodyPr>
            <a:normAutofit/>
          </a:bodyPr>
          <a:lstStyle/>
          <a:p>
            <a:r>
              <a:rPr lang="en-US" sz="3600" dirty="0">
                <a:latin typeface="+mn-lt"/>
                <a:cs typeface="Courier New" panose="02070309020205020404" pitchFamily="49" charset="0"/>
              </a:rPr>
              <a:t>Heterogeneous </a:t>
            </a:r>
            <a:r>
              <a:rPr lang="en-US" sz="3600" dirty="0" err="1">
                <a:latin typeface="+mn-lt"/>
                <a:cs typeface="Courier New" panose="02070309020205020404" pitchFamily="49" charset="0"/>
              </a:rPr>
              <a:t>DiD</a:t>
            </a:r>
            <a:endParaRPr lang="en-US" sz="3600" b="1" dirty="0">
              <a:latin typeface="Courier New" panose="02070309020205020404" pitchFamily="49" charset="0"/>
              <a:cs typeface="Courier New" panose="02070309020205020404" pitchFamily="49" charset="0"/>
            </a:endParaRPr>
          </a:p>
        </p:txBody>
      </p:sp>
      <p:pic>
        <p:nvPicPr>
          <p:cNvPr id="3" name="Picture 2">
            <a:extLst>
              <a:ext uri="{FF2B5EF4-FFF2-40B4-BE49-F238E27FC236}">
                <a16:creationId xmlns:a16="http://schemas.microsoft.com/office/drawing/2014/main" id="{57740120-6473-9674-6B0D-FB1D59ACDF7D}"/>
              </a:ext>
            </a:extLst>
          </p:cNvPr>
          <p:cNvPicPr>
            <a:picLocks noChangeAspect="1"/>
          </p:cNvPicPr>
          <p:nvPr/>
        </p:nvPicPr>
        <p:blipFill rotWithShape="1">
          <a:blip r:embed="rId4"/>
          <a:srcRect r="39167"/>
          <a:stretch/>
        </p:blipFill>
        <p:spPr>
          <a:xfrm>
            <a:off x="540511" y="2063496"/>
            <a:ext cx="8062978" cy="4071427"/>
          </a:xfrm>
          <a:prstGeom prst="rect">
            <a:avLst/>
          </a:prstGeom>
        </p:spPr>
      </p:pic>
    </p:spTree>
    <p:extLst>
      <p:ext uri="{BB962C8B-B14F-4D97-AF65-F5344CB8AC3E}">
        <p14:creationId xmlns:p14="http://schemas.microsoft.com/office/powerpoint/2010/main" val="189196457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15696"/>
          </a:xfrm>
          <a:prstGeom prst="rect">
            <a:avLst/>
          </a:prstGeom>
        </p:spPr>
      </p:pic>
      <p:sp>
        <p:nvSpPr>
          <p:cNvPr id="6" name="Title 1">
            <a:extLst>
              <a:ext uri="{FF2B5EF4-FFF2-40B4-BE49-F238E27FC236}">
                <a16:creationId xmlns:a16="http://schemas.microsoft.com/office/drawing/2014/main" id="{845F7AA7-255E-1819-6026-978A94620FF1}"/>
              </a:ext>
            </a:extLst>
          </p:cNvPr>
          <p:cNvSpPr>
            <a:spLocks noGrp="1"/>
          </p:cNvSpPr>
          <p:nvPr>
            <p:ph type="title"/>
          </p:nvPr>
        </p:nvSpPr>
        <p:spPr>
          <a:xfrm>
            <a:off x="0" y="615696"/>
            <a:ext cx="9144000" cy="832104"/>
          </a:xfrm>
        </p:spPr>
        <p:txBody>
          <a:bodyPr>
            <a:normAutofit/>
          </a:bodyPr>
          <a:lstStyle/>
          <a:p>
            <a:r>
              <a:rPr lang="en-US" sz="3600" dirty="0">
                <a:latin typeface="+mn-lt"/>
                <a:cs typeface="Courier New" panose="02070309020205020404" pitchFamily="49" charset="0"/>
              </a:rPr>
              <a:t>Heterogeneous </a:t>
            </a:r>
            <a:r>
              <a:rPr lang="en-US" sz="3600" dirty="0" err="1">
                <a:latin typeface="+mn-lt"/>
                <a:cs typeface="Courier New" panose="02070309020205020404" pitchFamily="49" charset="0"/>
              </a:rPr>
              <a:t>DiD</a:t>
            </a:r>
            <a:endParaRPr lang="en-US" sz="3600" b="1" dirty="0">
              <a:latin typeface="Courier New" panose="02070309020205020404" pitchFamily="49" charset="0"/>
              <a:cs typeface="Courier New" panose="02070309020205020404" pitchFamily="49" charset="0"/>
            </a:endParaRPr>
          </a:p>
        </p:txBody>
      </p:sp>
      <p:pic>
        <p:nvPicPr>
          <p:cNvPr id="5" name="Picture 4" descr="A graph with orange dots and lines&#10;&#10;Description automatically generated">
            <a:extLst>
              <a:ext uri="{FF2B5EF4-FFF2-40B4-BE49-F238E27FC236}">
                <a16:creationId xmlns:a16="http://schemas.microsoft.com/office/drawing/2014/main" id="{3064C626-DBB1-5E5E-8CCC-18C9ACFCADA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714500"/>
            <a:ext cx="9144000" cy="5143500"/>
          </a:xfrm>
          <a:prstGeom prst="rect">
            <a:avLst/>
          </a:prstGeom>
        </p:spPr>
      </p:pic>
    </p:spTree>
    <p:extLst>
      <p:ext uri="{BB962C8B-B14F-4D97-AF65-F5344CB8AC3E}">
        <p14:creationId xmlns:p14="http://schemas.microsoft.com/office/powerpoint/2010/main" val="105219648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15696"/>
          </a:xfrm>
          <a:prstGeom prst="rect">
            <a:avLst/>
          </a:prstGeom>
        </p:spPr>
      </p:pic>
      <p:sp>
        <p:nvSpPr>
          <p:cNvPr id="6" name="Title 1">
            <a:extLst>
              <a:ext uri="{FF2B5EF4-FFF2-40B4-BE49-F238E27FC236}">
                <a16:creationId xmlns:a16="http://schemas.microsoft.com/office/drawing/2014/main" id="{845F7AA7-255E-1819-6026-978A94620FF1}"/>
              </a:ext>
            </a:extLst>
          </p:cNvPr>
          <p:cNvSpPr>
            <a:spLocks noGrp="1"/>
          </p:cNvSpPr>
          <p:nvPr>
            <p:ph type="title"/>
          </p:nvPr>
        </p:nvSpPr>
        <p:spPr>
          <a:xfrm>
            <a:off x="0" y="615696"/>
            <a:ext cx="9144000" cy="832104"/>
          </a:xfrm>
        </p:spPr>
        <p:txBody>
          <a:bodyPr>
            <a:normAutofit/>
          </a:bodyPr>
          <a:lstStyle/>
          <a:p>
            <a:r>
              <a:rPr lang="en-US" sz="3600" dirty="0">
                <a:latin typeface="+mn-lt"/>
                <a:cs typeface="Courier New" panose="02070309020205020404" pitchFamily="49" charset="0"/>
              </a:rPr>
              <a:t>Heterogeneous </a:t>
            </a:r>
            <a:r>
              <a:rPr lang="en-US" sz="3600" dirty="0" err="1">
                <a:latin typeface="+mn-lt"/>
                <a:cs typeface="Courier New" panose="02070309020205020404" pitchFamily="49" charset="0"/>
              </a:rPr>
              <a:t>DiD</a:t>
            </a:r>
            <a:endParaRPr lang="en-US" sz="3600" b="1" dirty="0">
              <a:latin typeface="Courier New" panose="02070309020205020404" pitchFamily="49" charset="0"/>
              <a:cs typeface="Courier New" panose="02070309020205020404" pitchFamily="49" charset="0"/>
            </a:endParaRPr>
          </a:p>
        </p:txBody>
      </p:sp>
      <p:pic>
        <p:nvPicPr>
          <p:cNvPr id="5" name="Picture 4">
            <a:extLst>
              <a:ext uri="{FF2B5EF4-FFF2-40B4-BE49-F238E27FC236}">
                <a16:creationId xmlns:a16="http://schemas.microsoft.com/office/drawing/2014/main" id="{6FB37F74-3F2B-D390-A5C5-584F496DC2C4}"/>
              </a:ext>
            </a:extLst>
          </p:cNvPr>
          <p:cNvPicPr>
            <a:picLocks noChangeAspect="1"/>
          </p:cNvPicPr>
          <p:nvPr/>
        </p:nvPicPr>
        <p:blipFill rotWithShape="1">
          <a:blip r:embed="rId4"/>
          <a:srcRect r="39167"/>
          <a:stretch/>
        </p:blipFill>
        <p:spPr>
          <a:xfrm>
            <a:off x="1500072" y="1676400"/>
            <a:ext cx="6143856" cy="4993678"/>
          </a:xfrm>
          <a:prstGeom prst="rect">
            <a:avLst/>
          </a:prstGeom>
        </p:spPr>
      </p:pic>
    </p:spTree>
    <p:extLst>
      <p:ext uri="{BB962C8B-B14F-4D97-AF65-F5344CB8AC3E}">
        <p14:creationId xmlns:p14="http://schemas.microsoft.com/office/powerpoint/2010/main" val="256909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15696"/>
            <a:ext cx="9144000" cy="832104"/>
          </a:xfrm>
        </p:spPr>
        <p:txBody>
          <a:bodyPr/>
          <a:lstStyle/>
          <a:p>
            <a:r>
              <a:rPr lang="en-US" dirty="0"/>
              <a:t>Outline</a:t>
            </a:r>
          </a:p>
        </p:txBody>
      </p:sp>
      <p:sp>
        <p:nvSpPr>
          <p:cNvPr id="3" name="Content Placeholder 2"/>
          <p:cNvSpPr>
            <a:spLocks noGrp="1"/>
          </p:cNvSpPr>
          <p:nvPr>
            <p:ph idx="1"/>
          </p:nvPr>
        </p:nvSpPr>
        <p:spPr>
          <a:xfrm>
            <a:off x="609600" y="1539240"/>
            <a:ext cx="8267700" cy="4642104"/>
          </a:xfrm>
        </p:spPr>
        <p:txBody>
          <a:bodyPr>
            <a:normAutofit fontScale="92500" lnSpcReduction="10000"/>
          </a:bodyPr>
          <a:lstStyle/>
          <a:p>
            <a:r>
              <a:rPr lang="en-US" sz="3600" dirty="0"/>
              <a:t>The Question</a:t>
            </a:r>
          </a:p>
          <a:p>
            <a:r>
              <a:rPr lang="en-US" sz="3600" b="1" dirty="0"/>
              <a:t>An Intuitive Introduction</a:t>
            </a:r>
          </a:p>
          <a:p>
            <a:r>
              <a:rPr lang="en-US" sz="3600" dirty="0">
                <a:cs typeface="Courier New" panose="02070309020205020404" pitchFamily="49" charset="0"/>
              </a:rPr>
              <a:t>Two Period, Two Groups Model</a:t>
            </a:r>
          </a:p>
          <a:p>
            <a:r>
              <a:rPr lang="en-US" sz="3600" dirty="0"/>
              <a:t>Repeated Cross-Sectional Panel Data </a:t>
            </a:r>
          </a:p>
          <a:p>
            <a:r>
              <a:rPr lang="en-US" sz="3600" dirty="0"/>
              <a:t>Longitudinal Panel Data</a:t>
            </a:r>
          </a:p>
          <a:p>
            <a:r>
              <a:rPr lang="en-US" sz="3600" dirty="0">
                <a:cs typeface="Courier New" panose="02070309020205020404" pitchFamily="49" charset="0"/>
              </a:rPr>
              <a:t>Heterogeneous </a:t>
            </a:r>
            <a:r>
              <a:rPr lang="en-US" sz="3600" dirty="0" err="1">
                <a:cs typeface="Courier New" panose="02070309020205020404" pitchFamily="49" charset="0"/>
              </a:rPr>
              <a:t>DiD</a:t>
            </a:r>
            <a:endParaRPr lang="en-US" sz="3600" dirty="0">
              <a:cs typeface="Courier New" panose="02070309020205020404" pitchFamily="49" charset="0"/>
            </a:endParaRPr>
          </a:p>
          <a:p>
            <a:r>
              <a:rPr lang="en-US" sz="3600" dirty="0">
                <a:cs typeface="Courier New" panose="02070309020205020404" pitchFamily="49" charset="0"/>
              </a:rPr>
              <a:t>Panel Data Heterogeneous </a:t>
            </a:r>
            <a:r>
              <a:rPr lang="en-US" sz="3600" dirty="0" err="1">
                <a:cs typeface="Courier New" panose="02070309020205020404" pitchFamily="49" charset="0"/>
              </a:rPr>
              <a:t>DiD</a:t>
            </a:r>
            <a:r>
              <a:rPr lang="en-US" sz="3600" dirty="0">
                <a:cs typeface="Courier New" panose="02070309020205020404" pitchFamily="49" charset="0"/>
              </a:rPr>
              <a:t> </a:t>
            </a:r>
          </a:p>
          <a:p>
            <a:r>
              <a:rPr lang="en-US" sz="3600" dirty="0">
                <a:cs typeface="Courier New" panose="02070309020205020404" pitchFamily="49" charset="0"/>
              </a:rPr>
              <a:t>More information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15696"/>
          </a:xfrm>
          <a:prstGeom prst="rect">
            <a:avLst/>
          </a:prstGeom>
        </p:spPr>
      </p:pic>
      <p:pic>
        <p:nvPicPr>
          <p:cNvPr id="5" name="Picture 4" descr="CheckMark.png">
            <a:extLst>
              <a:ext uri="{FF2B5EF4-FFF2-40B4-BE49-F238E27FC236}">
                <a16:creationId xmlns:a16="http://schemas.microsoft.com/office/drawing/2014/main" id="{D31F62DF-701E-C937-2FF2-1D7689583C86}"/>
              </a:ext>
            </a:extLst>
          </p:cNvPr>
          <p:cNvPicPr>
            <a:picLocks noChangeAspect="1"/>
          </p:cNvPicPr>
          <p:nvPr/>
        </p:nvPicPr>
        <p:blipFill>
          <a:blip r:embed="rId3"/>
          <a:srcRect/>
          <a:stretch>
            <a:fillRect/>
          </a:stretch>
        </p:blipFill>
        <p:spPr>
          <a:xfrm>
            <a:off x="100931" y="1387670"/>
            <a:ext cx="741358" cy="741358"/>
          </a:xfrm>
          <a:prstGeom prst="rect">
            <a:avLst/>
          </a:prstGeom>
          <a:noFill/>
          <a:ln>
            <a:noFill/>
          </a:ln>
        </p:spPr>
      </p:pic>
    </p:spTree>
    <p:extLst>
      <p:ext uri="{BB962C8B-B14F-4D97-AF65-F5344CB8AC3E}">
        <p14:creationId xmlns:p14="http://schemas.microsoft.com/office/powerpoint/2010/main" val="318223532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15696"/>
          </a:xfrm>
          <a:prstGeom prst="rect">
            <a:avLst/>
          </a:prstGeom>
        </p:spPr>
      </p:pic>
      <p:sp>
        <p:nvSpPr>
          <p:cNvPr id="6" name="Title 1">
            <a:extLst>
              <a:ext uri="{FF2B5EF4-FFF2-40B4-BE49-F238E27FC236}">
                <a16:creationId xmlns:a16="http://schemas.microsoft.com/office/drawing/2014/main" id="{845F7AA7-255E-1819-6026-978A94620FF1}"/>
              </a:ext>
            </a:extLst>
          </p:cNvPr>
          <p:cNvSpPr>
            <a:spLocks noGrp="1"/>
          </p:cNvSpPr>
          <p:nvPr>
            <p:ph type="title"/>
          </p:nvPr>
        </p:nvSpPr>
        <p:spPr>
          <a:xfrm>
            <a:off x="0" y="615696"/>
            <a:ext cx="9144000" cy="832104"/>
          </a:xfrm>
        </p:spPr>
        <p:txBody>
          <a:bodyPr>
            <a:normAutofit/>
          </a:bodyPr>
          <a:lstStyle/>
          <a:p>
            <a:r>
              <a:rPr lang="en-US" sz="3600" dirty="0">
                <a:latin typeface="+mn-lt"/>
                <a:cs typeface="Courier New" panose="02070309020205020404" pitchFamily="49" charset="0"/>
              </a:rPr>
              <a:t>Heterogeneous </a:t>
            </a:r>
            <a:r>
              <a:rPr lang="en-US" sz="3600" dirty="0" err="1">
                <a:latin typeface="+mn-lt"/>
                <a:cs typeface="Courier New" panose="02070309020205020404" pitchFamily="49" charset="0"/>
              </a:rPr>
              <a:t>DiD</a:t>
            </a:r>
            <a:endParaRPr lang="en-US" sz="3600" b="1" dirty="0">
              <a:latin typeface="Courier New" panose="02070309020205020404" pitchFamily="49" charset="0"/>
              <a:cs typeface="Courier New" panose="02070309020205020404" pitchFamily="49" charset="0"/>
            </a:endParaRPr>
          </a:p>
        </p:txBody>
      </p:sp>
      <p:pic>
        <p:nvPicPr>
          <p:cNvPr id="5" name="Picture 4" descr="A graph with orange dots and numbers&#10;&#10;Description automatically generated">
            <a:extLst>
              <a:ext uri="{FF2B5EF4-FFF2-40B4-BE49-F238E27FC236}">
                <a16:creationId xmlns:a16="http://schemas.microsoft.com/office/drawing/2014/main" id="{02518945-DDAE-618A-678A-C1CA2ADE049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600200"/>
            <a:ext cx="9144000" cy="5143500"/>
          </a:xfrm>
          <a:prstGeom prst="rect">
            <a:avLst/>
          </a:prstGeom>
        </p:spPr>
      </p:pic>
    </p:spTree>
    <p:extLst>
      <p:ext uri="{BB962C8B-B14F-4D97-AF65-F5344CB8AC3E}">
        <p14:creationId xmlns:p14="http://schemas.microsoft.com/office/powerpoint/2010/main" val="26525158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15696"/>
          </a:xfrm>
          <a:prstGeom prst="rect">
            <a:avLst/>
          </a:prstGeom>
        </p:spPr>
      </p:pic>
      <p:sp>
        <p:nvSpPr>
          <p:cNvPr id="6" name="Title 1">
            <a:extLst>
              <a:ext uri="{FF2B5EF4-FFF2-40B4-BE49-F238E27FC236}">
                <a16:creationId xmlns:a16="http://schemas.microsoft.com/office/drawing/2014/main" id="{845F7AA7-255E-1819-6026-978A94620FF1}"/>
              </a:ext>
            </a:extLst>
          </p:cNvPr>
          <p:cNvSpPr>
            <a:spLocks noGrp="1"/>
          </p:cNvSpPr>
          <p:nvPr>
            <p:ph type="title"/>
          </p:nvPr>
        </p:nvSpPr>
        <p:spPr>
          <a:xfrm>
            <a:off x="0" y="615696"/>
            <a:ext cx="9144000" cy="832104"/>
          </a:xfrm>
        </p:spPr>
        <p:txBody>
          <a:bodyPr>
            <a:normAutofit/>
          </a:bodyPr>
          <a:lstStyle/>
          <a:p>
            <a:r>
              <a:rPr lang="en-US" sz="3600" dirty="0">
                <a:latin typeface="+mn-lt"/>
                <a:cs typeface="Courier New" panose="02070309020205020404" pitchFamily="49" charset="0"/>
              </a:rPr>
              <a:t>Heterogeneous </a:t>
            </a:r>
            <a:r>
              <a:rPr lang="en-US" sz="3600" dirty="0" err="1">
                <a:latin typeface="+mn-lt"/>
                <a:cs typeface="Courier New" panose="02070309020205020404" pitchFamily="49" charset="0"/>
              </a:rPr>
              <a:t>DiD</a:t>
            </a:r>
            <a:endParaRPr lang="en-US" sz="3600" b="1" dirty="0">
              <a:latin typeface="Courier New" panose="02070309020205020404" pitchFamily="49" charset="0"/>
              <a:cs typeface="Courier New" panose="02070309020205020404" pitchFamily="49" charset="0"/>
            </a:endParaRPr>
          </a:p>
        </p:txBody>
      </p:sp>
      <p:pic>
        <p:nvPicPr>
          <p:cNvPr id="5" name="Picture 4">
            <a:extLst>
              <a:ext uri="{FF2B5EF4-FFF2-40B4-BE49-F238E27FC236}">
                <a16:creationId xmlns:a16="http://schemas.microsoft.com/office/drawing/2014/main" id="{D6D297FB-FD92-FB8A-0E15-4DA813072C86}"/>
              </a:ext>
            </a:extLst>
          </p:cNvPr>
          <p:cNvPicPr>
            <a:picLocks noChangeAspect="1"/>
          </p:cNvPicPr>
          <p:nvPr/>
        </p:nvPicPr>
        <p:blipFill rotWithShape="1">
          <a:blip r:embed="rId4"/>
          <a:srcRect r="39167"/>
          <a:stretch/>
        </p:blipFill>
        <p:spPr>
          <a:xfrm>
            <a:off x="1501442" y="1524000"/>
            <a:ext cx="6141116" cy="5163312"/>
          </a:xfrm>
          <a:prstGeom prst="rect">
            <a:avLst/>
          </a:prstGeom>
        </p:spPr>
      </p:pic>
    </p:spTree>
    <p:extLst>
      <p:ext uri="{BB962C8B-B14F-4D97-AF65-F5344CB8AC3E}">
        <p14:creationId xmlns:p14="http://schemas.microsoft.com/office/powerpoint/2010/main" val="292906256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15696"/>
          </a:xfrm>
          <a:prstGeom prst="rect">
            <a:avLst/>
          </a:prstGeom>
        </p:spPr>
      </p:pic>
      <p:sp>
        <p:nvSpPr>
          <p:cNvPr id="6" name="Title 1">
            <a:extLst>
              <a:ext uri="{FF2B5EF4-FFF2-40B4-BE49-F238E27FC236}">
                <a16:creationId xmlns:a16="http://schemas.microsoft.com/office/drawing/2014/main" id="{845F7AA7-255E-1819-6026-978A94620FF1}"/>
              </a:ext>
            </a:extLst>
          </p:cNvPr>
          <p:cNvSpPr>
            <a:spLocks noGrp="1"/>
          </p:cNvSpPr>
          <p:nvPr>
            <p:ph type="title"/>
          </p:nvPr>
        </p:nvSpPr>
        <p:spPr>
          <a:xfrm>
            <a:off x="0" y="615696"/>
            <a:ext cx="9144000" cy="832104"/>
          </a:xfrm>
        </p:spPr>
        <p:txBody>
          <a:bodyPr>
            <a:normAutofit/>
          </a:bodyPr>
          <a:lstStyle/>
          <a:p>
            <a:r>
              <a:rPr lang="en-US" sz="3600" dirty="0">
                <a:latin typeface="+mn-lt"/>
                <a:cs typeface="Courier New" panose="02070309020205020404" pitchFamily="49" charset="0"/>
              </a:rPr>
              <a:t>Heterogeneous </a:t>
            </a:r>
            <a:r>
              <a:rPr lang="en-US" sz="3600" dirty="0" err="1">
                <a:latin typeface="+mn-lt"/>
                <a:cs typeface="Courier New" panose="02070309020205020404" pitchFamily="49" charset="0"/>
              </a:rPr>
              <a:t>DiD</a:t>
            </a:r>
            <a:endParaRPr lang="en-US" sz="3600" b="1" dirty="0">
              <a:latin typeface="Courier New" panose="02070309020205020404" pitchFamily="49" charset="0"/>
              <a:cs typeface="Courier New" panose="02070309020205020404" pitchFamily="49" charset="0"/>
            </a:endParaRPr>
          </a:p>
        </p:txBody>
      </p:sp>
      <p:pic>
        <p:nvPicPr>
          <p:cNvPr id="5" name="Picture 4" descr="A graph with orange dots&#10;&#10;Description automatically generated">
            <a:extLst>
              <a:ext uri="{FF2B5EF4-FFF2-40B4-BE49-F238E27FC236}">
                <a16:creationId xmlns:a16="http://schemas.microsoft.com/office/drawing/2014/main" id="{D8498385-AE65-77EF-5551-7BF89A598C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600200"/>
            <a:ext cx="9144000" cy="5143500"/>
          </a:xfrm>
          <a:prstGeom prst="rect">
            <a:avLst/>
          </a:prstGeom>
        </p:spPr>
      </p:pic>
    </p:spTree>
    <p:extLst>
      <p:ext uri="{BB962C8B-B14F-4D97-AF65-F5344CB8AC3E}">
        <p14:creationId xmlns:p14="http://schemas.microsoft.com/office/powerpoint/2010/main" val="131100466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15696"/>
            <a:ext cx="9144000" cy="832104"/>
          </a:xfrm>
        </p:spPr>
        <p:txBody>
          <a:bodyPr/>
          <a:lstStyle/>
          <a:p>
            <a:r>
              <a:rPr lang="en-US" dirty="0"/>
              <a:t>Outline</a:t>
            </a:r>
          </a:p>
        </p:txBody>
      </p:sp>
      <p:sp>
        <p:nvSpPr>
          <p:cNvPr id="3" name="Content Placeholder 2"/>
          <p:cNvSpPr>
            <a:spLocks noGrp="1"/>
          </p:cNvSpPr>
          <p:nvPr>
            <p:ph idx="1"/>
          </p:nvPr>
        </p:nvSpPr>
        <p:spPr>
          <a:xfrm>
            <a:off x="609600" y="1539240"/>
            <a:ext cx="8267700" cy="4642104"/>
          </a:xfrm>
        </p:spPr>
        <p:txBody>
          <a:bodyPr>
            <a:normAutofit fontScale="92500" lnSpcReduction="10000"/>
          </a:bodyPr>
          <a:lstStyle/>
          <a:p>
            <a:r>
              <a:rPr lang="en-US" sz="3600" dirty="0"/>
              <a:t>The Question</a:t>
            </a:r>
          </a:p>
          <a:p>
            <a:r>
              <a:rPr lang="en-US" sz="3600" dirty="0"/>
              <a:t>An Intuitive Introduction</a:t>
            </a:r>
          </a:p>
          <a:p>
            <a:r>
              <a:rPr lang="en-US" sz="3600" dirty="0">
                <a:cs typeface="Courier New" panose="02070309020205020404" pitchFamily="49" charset="0"/>
              </a:rPr>
              <a:t>Two Period, Two Groups Model</a:t>
            </a:r>
          </a:p>
          <a:p>
            <a:r>
              <a:rPr lang="en-US" sz="3600" dirty="0"/>
              <a:t>Repeated Cross-Sectional Panel Data </a:t>
            </a:r>
          </a:p>
          <a:p>
            <a:r>
              <a:rPr lang="en-US" sz="3600" dirty="0"/>
              <a:t>Longitudinal Panel Data</a:t>
            </a:r>
          </a:p>
          <a:p>
            <a:r>
              <a:rPr lang="en-US" sz="3600" dirty="0">
                <a:cs typeface="Courier New" panose="02070309020205020404" pitchFamily="49" charset="0"/>
              </a:rPr>
              <a:t>Heterogeneous </a:t>
            </a:r>
            <a:r>
              <a:rPr lang="en-US" sz="3600" dirty="0" err="1">
                <a:cs typeface="Courier New" panose="02070309020205020404" pitchFamily="49" charset="0"/>
              </a:rPr>
              <a:t>DiD</a:t>
            </a:r>
            <a:endParaRPr lang="en-US" sz="3600" dirty="0">
              <a:cs typeface="Courier New" panose="02070309020205020404" pitchFamily="49" charset="0"/>
            </a:endParaRPr>
          </a:p>
          <a:p>
            <a:r>
              <a:rPr lang="en-US" sz="3600" b="1" dirty="0">
                <a:cs typeface="Courier New" panose="02070309020205020404" pitchFamily="49" charset="0"/>
              </a:rPr>
              <a:t>Panel Data Heterogeneous </a:t>
            </a:r>
            <a:r>
              <a:rPr lang="en-US" sz="3600" b="1" dirty="0" err="1">
                <a:cs typeface="Courier New" panose="02070309020205020404" pitchFamily="49" charset="0"/>
              </a:rPr>
              <a:t>DiD</a:t>
            </a:r>
            <a:r>
              <a:rPr lang="en-US" sz="3600" b="1" dirty="0">
                <a:cs typeface="Courier New" panose="02070309020205020404" pitchFamily="49" charset="0"/>
              </a:rPr>
              <a:t> </a:t>
            </a:r>
          </a:p>
          <a:p>
            <a:r>
              <a:rPr lang="en-US" sz="3600" dirty="0">
                <a:cs typeface="Courier New" panose="02070309020205020404" pitchFamily="49" charset="0"/>
              </a:rPr>
              <a:t>More information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15696"/>
          </a:xfrm>
          <a:prstGeom prst="rect">
            <a:avLst/>
          </a:prstGeom>
        </p:spPr>
      </p:pic>
      <p:pic>
        <p:nvPicPr>
          <p:cNvPr id="5" name="Picture 4" descr="CheckMark.png">
            <a:extLst>
              <a:ext uri="{FF2B5EF4-FFF2-40B4-BE49-F238E27FC236}">
                <a16:creationId xmlns:a16="http://schemas.microsoft.com/office/drawing/2014/main" id="{D31F62DF-701E-C937-2FF2-1D7689583C86}"/>
              </a:ext>
            </a:extLst>
          </p:cNvPr>
          <p:cNvPicPr>
            <a:picLocks noChangeAspect="1"/>
          </p:cNvPicPr>
          <p:nvPr/>
        </p:nvPicPr>
        <p:blipFill>
          <a:blip r:embed="rId3"/>
          <a:srcRect/>
          <a:stretch>
            <a:fillRect/>
          </a:stretch>
        </p:blipFill>
        <p:spPr>
          <a:xfrm>
            <a:off x="100931" y="1387670"/>
            <a:ext cx="741358" cy="741358"/>
          </a:xfrm>
          <a:prstGeom prst="rect">
            <a:avLst/>
          </a:prstGeom>
          <a:noFill/>
          <a:ln>
            <a:noFill/>
          </a:ln>
        </p:spPr>
      </p:pic>
      <p:pic>
        <p:nvPicPr>
          <p:cNvPr id="6" name="Picture 5" descr="CheckMark.png">
            <a:extLst>
              <a:ext uri="{FF2B5EF4-FFF2-40B4-BE49-F238E27FC236}">
                <a16:creationId xmlns:a16="http://schemas.microsoft.com/office/drawing/2014/main" id="{B719826F-F03B-3B78-9359-061C1A2BBB47}"/>
              </a:ext>
            </a:extLst>
          </p:cNvPr>
          <p:cNvPicPr>
            <a:picLocks noChangeAspect="1"/>
          </p:cNvPicPr>
          <p:nvPr/>
        </p:nvPicPr>
        <p:blipFill>
          <a:blip r:embed="rId3"/>
          <a:srcRect/>
          <a:stretch>
            <a:fillRect/>
          </a:stretch>
        </p:blipFill>
        <p:spPr>
          <a:xfrm>
            <a:off x="100931" y="1969905"/>
            <a:ext cx="741358" cy="741358"/>
          </a:xfrm>
          <a:prstGeom prst="rect">
            <a:avLst/>
          </a:prstGeom>
          <a:noFill/>
          <a:ln>
            <a:noFill/>
          </a:ln>
        </p:spPr>
      </p:pic>
      <p:pic>
        <p:nvPicPr>
          <p:cNvPr id="7" name="Picture 6" descr="CheckMark.png">
            <a:extLst>
              <a:ext uri="{FF2B5EF4-FFF2-40B4-BE49-F238E27FC236}">
                <a16:creationId xmlns:a16="http://schemas.microsoft.com/office/drawing/2014/main" id="{A8C485C1-6B87-0356-AE15-FE24151E31CA}"/>
              </a:ext>
            </a:extLst>
          </p:cNvPr>
          <p:cNvPicPr>
            <a:picLocks noChangeAspect="1"/>
          </p:cNvPicPr>
          <p:nvPr/>
        </p:nvPicPr>
        <p:blipFill>
          <a:blip r:embed="rId3"/>
          <a:srcRect/>
          <a:stretch>
            <a:fillRect/>
          </a:stretch>
        </p:blipFill>
        <p:spPr>
          <a:xfrm>
            <a:off x="100931" y="2518691"/>
            <a:ext cx="741358" cy="741358"/>
          </a:xfrm>
          <a:prstGeom prst="rect">
            <a:avLst/>
          </a:prstGeom>
          <a:noFill/>
          <a:ln>
            <a:noFill/>
          </a:ln>
        </p:spPr>
      </p:pic>
      <p:pic>
        <p:nvPicPr>
          <p:cNvPr id="8" name="Picture 7" descr="CheckMark.png">
            <a:extLst>
              <a:ext uri="{FF2B5EF4-FFF2-40B4-BE49-F238E27FC236}">
                <a16:creationId xmlns:a16="http://schemas.microsoft.com/office/drawing/2014/main" id="{356BFC07-569A-B20B-C663-AAD7002205BA}"/>
              </a:ext>
            </a:extLst>
          </p:cNvPr>
          <p:cNvPicPr>
            <a:picLocks noChangeAspect="1"/>
          </p:cNvPicPr>
          <p:nvPr/>
        </p:nvPicPr>
        <p:blipFill>
          <a:blip r:embed="rId3"/>
          <a:srcRect/>
          <a:stretch>
            <a:fillRect/>
          </a:stretch>
        </p:blipFill>
        <p:spPr>
          <a:xfrm>
            <a:off x="100931" y="3058321"/>
            <a:ext cx="741358" cy="741358"/>
          </a:xfrm>
          <a:prstGeom prst="rect">
            <a:avLst/>
          </a:prstGeom>
          <a:noFill/>
          <a:ln>
            <a:noFill/>
          </a:ln>
        </p:spPr>
      </p:pic>
      <p:pic>
        <p:nvPicPr>
          <p:cNvPr id="9" name="Picture 8" descr="CheckMark.png">
            <a:extLst>
              <a:ext uri="{FF2B5EF4-FFF2-40B4-BE49-F238E27FC236}">
                <a16:creationId xmlns:a16="http://schemas.microsoft.com/office/drawing/2014/main" id="{134D5EC5-06BF-1150-7631-E014E514FE4D}"/>
              </a:ext>
            </a:extLst>
          </p:cNvPr>
          <p:cNvPicPr>
            <a:picLocks noChangeAspect="1"/>
          </p:cNvPicPr>
          <p:nvPr/>
        </p:nvPicPr>
        <p:blipFill>
          <a:blip r:embed="rId3"/>
          <a:srcRect/>
          <a:stretch>
            <a:fillRect/>
          </a:stretch>
        </p:blipFill>
        <p:spPr>
          <a:xfrm>
            <a:off x="100931" y="3607107"/>
            <a:ext cx="741358" cy="741358"/>
          </a:xfrm>
          <a:prstGeom prst="rect">
            <a:avLst/>
          </a:prstGeom>
          <a:noFill/>
          <a:ln>
            <a:noFill/>
          </a:ln>
        </p:spPr>
      </p:pic>
      <p:pic>
        <p:nvPicPr>
          <p:cNvPr id="10" name="Picture 9" descr="CheckMark.png">
            <a:extLst>
              <a:ext uri="{FF2B5EF4-FFF2-40B4-BE49-F238E27FC236}">
                <a16:creationId xmlns:a16="http://schemas.microsoft.com/office/drawing/2014/main" id="{823A2398-AE8C-4F80-EFEB-8F77E32606FD}"/>
              </a:ext>
            </a:extLst>
          </p:cNvPr>
          <p:cNvPicPr>
            <a:picLocks noChangeAspect="1"/>
          </p:cNvPicPr>
          <p:nvPr/>
        </p:nvPicPr>
        <p:blipFill>
          <a:blip r:embed="rId3"/>
          <a:srcRect/>
          <a:stretch>
            <a:fillRect/>
          </a:stretch>
        </p:blipFill>
        <p:spPr>
          <a:xfrm>
            <a:off x="100931" y="4152867"/>
            <a:ext cx="741358" cy="741358"/>
          </a:xfrm>
          <a:prstGeom prst="rect">
            <a:avLst/>
          </a:prstGeom>
          <a:noFill/>
          <a:ln>
            <a:noFill/>
          </a:ln>
        </p:spPr>
      </p:pic>
    </p:spTree>
    <p:extLst>
      <p:ext uri="{BB962C8B-B14F-4D97-AF65-F5344CB8AC3E}">
        <p14:creationId xmlns:p14="http://schemas.microsoft.com/office/powerpoint/2010/main" val="140921837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15696"/>
          </a:xfrm>
          <a:prstGeom prst="rect">
            <a:avLst/>
          </a:prstGeom>
        </p:spPr>
      </p:pic>
      <p:sp>
        <p:nvSpPr>
          <p:cNvPr id="6" name="Title 1">
            <a:extLst>
              <a:ext uri="{FF2B5EF4-FFF2-40B4-BE49-F238E27FC236}">
                <a16:creationId xmlns:a16="http://schemas.microsoft.com/office/drawing/2014/main" id="{845F7AA7-255E-1819-6026-978A94620FF1}"/>
              </a:ext>
            </a:extLst>
          </p:cNvPr>
          <p:cNvSpPr>
            <a:spLocks noGrp="1"/>
          </p:cNvSpPr>
          <p:nvPr>
            <p:ph type="title"/>
          </p:nvPr>
        </p:nvSpPr>
        <p:spPr>
          <a:xfrm>
            <a:off x="0" y="615696"/>
            <a:ext cx="9144000" cy="832104"/>
          </a:xfrm>
        </p:spPr>
        <p:txBody>
          <a:bodyPr>
            <a:normAutofit/>
          </a:bodyPr>
          <a:lstStyle/>
          <a:p>
            <a:r>
              <a:rPr lang="en-US" sz="3600" dirty="0">
                <a:latin typeface="+mn-lt"/>
                <a:cs typeface="Courier New" panose="02070309020205020404" pitchFamily="49" charset="0"/>
              </a:rPr>
              <a:t>Panel Data Heterogeneous </a:t>
            </a:r>
            <a:r>
              <a:rPr lang="en-US" sz="3600" dirty="0" err="1">
                <a:latin typeface="+mn-lt"/>
                <a:cs typeface="Courier New" panose="02070309020205020404" pitchFamily="49" charset="0"/>
              </a:rPr>
              <a:t>DiD</a:t>
            </a:r>
            <a:endParaRPr lang="en-US" sz="3600" b="1" dirty="0">
              <a:latin typeface="Courier New" panose="02070309020205020404" pitchFamily="49" charset="0"/>
              <a:cs typeface="Courier New" panose="02070309020205020404" pitchFamily="49" charset="0"/>
            </a:endParaRPr>
          </a:p>
        </p:txBody>
      </p:sp>
      <p:pic>
        <p:nvPicPr>
          <p:cNvPr id="3" name="Picture 2">
            <a:extLst>
              <a:ext uri="{FF2B5EF4-FFF2-40B4-BE49-F238E27FC236}">
                <a16:creationId xmlns:a16="http://schemas.microsoft.com/office/drawing/2014/main" id="{DDB78E9A-B443-547F-58F5-A7C1C056C12E}"/>
              </a:ext>
            </a:extLst>
          </p:cNvPr>
          <p:cNvPicPr>
            <a:picLocks noChangeAspect="1"/>
          </p:cNvPicPr>
          <p:nvPr/>
        </p:nvPicPr>
        <p:blipFill rotWithShape="1">
          <a:blip r:embed="rId4"/>
          <a:srcRect l="35000" t="17407" r="34166" b="24814"/>
          <a:stretch/>
        </p:blipFill>
        <p:spPr>
          <a:xfrm>
            <a:off x="2005623" y="1426464"/>
            <a:ext cx="5132754" cy="5410200"/>
          </a:xfrm>
          <a:prstGeom prst="rect">
            <a:avLst/>
          </a:prstGeom>
        </p:spPr>
      </p:pic>
    </p:spTree>
    <p:extLst>
      <p:ext uri="{BB962C8B-B14F-4D97-AF65-F5344CB8AC3E}">
        <p14:creationId xmlns:p14="http://schemas.microsoft.com/office/powerpoint/2010/main" val="233652561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15696"/>
          </a:xfrm>
          <a:prstGeom prst="rect">
            <a:avLst/>
          </a:prstGeom>
        </p:spPr>
      </p:pic>
      <p:sp>
        <p:nvSpPr>
          <p:cNvPr id="6" name="Title 1">
            <a:extLst>
              <a:ext uri="{FF2B5EF4-FFF2-40B4-BE49-F238E27FC236}">
                <a16:creationId xmlns:a16="http://schemas.microsoft.com/office/drawing/2014/main" id="{845F7AA7-255E-1819-6026-978A94620FF1}"/>
              </a:ext>
            </a:extLst>
          </p:cNvPr>
          <p:cNvSpPr>
            <a:spLocks noGrp="1"/>
          </p:cNvSpPr>
          <p:nvPr>
            <p:ph type="title"/>
          </p:nvPr>
        </p:nvSpPr>
        <p:spPr>
          <a:xfrm>
            <a:off x="0" y="615696"/>
            <a:ext cx="9144000" cy="832104"/>
          </a:xfrm>
        </p:spPr>
        <p:txBody>
          <a:bodyPr>
            <a:normAutofit/>
          </a:bodyPr>
          <a:lstStyle/>
          <a:p>
            <a:r>
              <a:rPr lang="en-US" sz="3600" dirty="0">
                <a:latin typeface="+mn-lt"/>
                <a:cs typeface="Courier New" panose="02070309020205020404" pitchFamily="49" charset="0"/>
              </a:rPr>
              <a:t>Panel Data Heterogeneous </a:t>
            </a:r>
            <a:r>
              <a:rPr lang="en-US" sz="3600" dirty="0" err="1">
                <a:latin typeface="+mn-lt"/>
                <a:cs typeface="Courier New" panose="02070309020205020404" pitchFamily="49" charset="0"/>
              </a:rPr>
              <a:t>DiD</a:t>
            </a:r>
            <a:endParaRPr lang="en-US" sz="3600" b="1" dirty="0">
              <a:latin typeface="Courier New" panose="02070309020205020404" pitchFamily="49" charset="0"/>
              <a:cs typeface="Courier New" panose="02070309020205020404" pitchFamily="49" charset="0"/>
            </a:endParaRPr>
          </a:p>
        </p:txBody>
      </p:sp>
      <p:pic>
        <p:nvPicPr>
          <p:cNvPr id="3" name="Picture 2">
            <a:extLst>
              <a:ext uri="{FF2B5EF4-FFF2-40B4-BE49-F238E27FC236}">
                <a16:creationId xmlns:a16="http://schemas.microsoft.com/office/drawing/2014/main" id="{BA8F7765-F3CF-4E7A-7772-43393E03850C}"/>
              </a:ext>
            </a:extLst>
          </p:cNvPr>
          <p:cNvPicPr>
            <a:picLocks noChangeAspect="1"/>
          </p:cNvPicPr>
          <p:nvPr/>
        </p:nvPicPr>
        <p:blipFill rotWithShape="1">
          <a:blip r:embed="rId4"/>
          <a:srcRect l="32500" t="14445" r="28333" b="27778"/>
          <a:stretch/>
        </p:blipFill>
        <p:spPr>
          <a:xfrm>
            <a:off x="1312984" y="1420368"/>
            <a:ext cx="6518031" cy="5408579"/>
          </a:xfrm>
          <a:prstGeom prst="rect">
            <a:avLst/>
          </a:prstGeom>
        </p:spPr>
      </p:pic>
    </p:spTree>
    <p:extLst>
      <p:ext uri="{BB962C8B-B14F-4D97-AF65-F5344CB8AC3E}">
        <p14:creationId xmlns:p14="http://schemas.microsoft.com/office/powerpoint/2010/main" val="401607306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15696"/>
          </a:xfrm>
          <a:prstGeom prst="rect">
            <a:avLst/>
          </a:prstGeom>
        </p:spPr>
      </p:pic>
      <p:sp>
        <p:nvSpPr>
          <p:cNvPr id="6" name="Title 1">
            <a:extLst>
              <a:ext uri="{FF2B5EF4-FFF2-40B4-BE49-F238E27FC236}">
                <a16:creationId xmlns:a16="http://schemas.microsoft.com/office/drawing/2014/main" id="{845F7AA7-255E-1819-6026-978A94620FF1}"/>
              </a:ext>
            </a:extLst>
          </p:cNvPr>
          <p:cNvSpPr>
            <a:spLocks noGrp="1"/>
          </p:cNvSpPr>
          <p:nvPr>
            <p:ph type="title"/>
          </p:nvPr>
        </p:nvSpPr>
        <p:spPr>
          <a:xfrm>
            <a:off x="0" y="615696"/>
            <a:ext cx="9144000" cy="832104"/>
          </a:xfrm>
        </p:spPr>
        <p:txBody>
          <a:bodyPr>
            <a:normAutofit/>
          </a:bodyPr>
          <a:lstStyle/>
          <a:p>
            <a:r>
              <a:rPr lang="en-US" sz="3600" dirty="0">
                <a:latin typeface="+mn-lt"/>
                <a:cs typeface="Courier New" panose="02070309020205020404" pitchFamily="49" charset="0"/>
              </a:rPr>
              <a:t>Panel Data Heterogeneous </a:t>
            </a:r>
            <a:r>
              <a:rPr lang="en-US" sz="3600" dirty="0" err="1">
                <a:latin typeface="+mn-lt"/>
                <a:cs typeface="Courier New" panose="02070309020205020404" pitchFamily="49" charset="0"/>
              </a:rPr>
              <a:t>DiD</a:t>
            </a:r>
            <a:endParaRPr lang="en-US" sz="3600" b="1" dirty="0">
              <a:latin typeface="Courier New" panose="02070309020205020404" pitchFamily="49" charset="0"/>
              <a:cs typeface="Courier New" panose="02070309020205020404" pitchFamily="49" charset="0"/>
            </a:endParaRPr>
          </a:p>
        </p:txBody>
      </p:sp>
      <p:sp>
        <p:nvSpPr>
          <p:cNvPr id="2" name="TextBox 1">
            <a:extLst>
              <a:ext uri="{FF2B5EF4-FFF2-40B4-BE49-F238E27FC236}">
                <a16:creationId xmlns:a16="http://schemas.microsoft.com/office/drawing/2014/main" id="{61F20A66-45D2-7DA5-96EF-EBF9E3D9A77A}"/>
              </a:ext>
            </a:extLst>
          </p:cNvPr>
          <p:cNvSpPr txBox="1"/>
          <p:nvPr/>
        </p:nvSpPr>
        <p:spPr>
          <a:xfrm>
            <a:off x="331737" y="2078736"/>
            <a:ext cx="4240263" cy="461665"/>
          </a:xfrm>
          <a:prstGeom prst="rect">
            <a:avLst/>
          </a:prstGeom>
          <a:noFill/>
        </p:spPr>
        <p:txBody>
          <a:bodyPr wrap="none" rtlCol="0">
            <a:spAutoFit/>
          </a:bodyPr>
          <a:lstStyle/>
          <a:p>
            <a:r>
              <a:rPr lang="en-US" sz="2400" b="1" dirty="0" err="1">
                <a:latin typeface="Courier New" panose="02070309020205020404" pitchFamily="49" charset="0"/>
                <a:cs typeface="Courier New" panose="02070309020205020404" pitchFamily="49" charset="0"/>
              </a:rPr>
              <a:t>xtset</a:t>
            </a:r>
            <a:r>
              <a:rPr lang="en-US" sz="2400" b="1" dirty="0">
                <a:latin typeface="Courier New" panose="02070309020205020404" pitchFamily="49" charset="0"/>
                <a:cs typeface="Courier New" panose="02070309020205020404" pitchFamily="49" charset="0"/>
              </a:rPr>
              <a:t> </a:t>
            </a:r>
            <a:r>
              <a:rPr lang="en-US" sz="2400" b="1" i="1" dirty="0" err="1">
                <a:latin typeface="Courier New" panose="02070309020205020404" pitchFamily="49" charset="0"/>
                <a:cs typeface="Courier New" panose="02070309020205020404" pitchFamily="49" charset="0"/>
              </a:rPr>
              <a:t>panelvar</a:t>
            </a:r>
            <a:r>
              <a:rPr lang="en-US" sz="2400" b="1" i="1" dirty="0">
                <a:latin typeface="Courier New" panose="02070309020205020404" pitchFamily="49" charset="0"/>
                <a:cs typeface="Courier New" panose="02070309020205020404" pitchFamily="49" charset="0"/>
              </a:rPr>
              <a:t> </a:t>
            </a:r>
            <a:r>
              <a:rPr lang="en-US" sz="2400" b="1" i="1" dirty="0" err="1">
                <a:latin typeface="Courier New" panose="02070309020205020404" pitchFamily="49" charset="0"/>
                <a:cs typeface="Courier New" panose="02070309020205020404" pitchFamily="49" charset="0"/>
              </a:rPr>
              <a:t>timevar</a:t>
            </a:r>
            <a:endParaRPr lang="en-US" sz="2400" b="1" i="1" dirty="0">
              <a:latin typeface="Courier New" panose="02070309020205020404" pitchFamily="49" charset="0"/>
              <a:cs typeface="Courier New" panose="02070309020205020404" pitchFamily="49" charset="0"/>
            </a:endParaRPr>
          </a:p>
        </p:txBody>
      </p:sp>
      <p:sp>
        <p:nvSpPr>
          <p:cNvPr id="5" name="TextBox 4">
            <a:extLst>
              <a:ext uri="{FF2B5EF4-FFF2-40B4-BE49-F238E27FC236}">
                <a16:creationId xmlns:a16="http://schemas.microsoft.com/office/drawing/2014/main" id="{2193E095-2D88-98D4-56AE-AD147C375C45}"/>
              </a:ext>
            </a:extLst>
          </p:cNvPr>
          <p:cNvSpPr txBox="1"/>
          <p:nvPr/>
        </p:nvSpPr>
        <p:spPr>
          <a:xfrm>
            <a:off x="331737" y="2822509"/>
            <a:ext cx="8480207" cy="1569660"/>
          </a:xfrm>
          <a:prstGeom prst="rect">
            <a:avLst/>
          </a:prstGeom>
          <a:noFill/>
        </p:spPr>
        <p:txBody>
          <a:bodyPr wrap="none" rtlCol="0">
            <a:spAutoFit/>
          </a:bodyPr>
          <a:lstStyle/>
          <a:p>
            <a:r>
              <a:rPr lang="en-US" sz="2400" b="1" dirty="0" err="1">
                <a:latin typeface="Courier New" panose="02070309020205020404" pitchFamily="49" charset="0"/>
                <a:cs typeface="Courier New" panose="02070309020205020404" pitchFamily="49" charset="0"/>
              </a:rPr>
              <a:t>xthdidregress</a:t>
            </a:r>
            <a:r>
              <a:rPr lang="en-US" sz="2400" b="1" dirty="0">
                <a:latin typeface="Courier New" panose="02070309020205020404" pitchFamily="49" charset="0"/>
                <a:cs typeface="Courier New" panose="02070309020205020404" pitchFamily="49" charset="0"/>
              </a:rPr>
              <a:t> </a:t>
            </a:r>
            <a:r>
              <a:rPr lang="en-US" sz="2400" b="1" dirty="0" err="1">
                <a:latin typeface="Courier New" panose="02070309020205020404" pitchFamily="49" charset="0"/>
                <a:cs typeface="Courier New" panose="02070309020205020404" pitchFamily="49" charset="0"/>
              </a:rPr>
              <a:t>aipw</a:t>
            </a:r>
            <a:r>
              <a:rPr lang="en-US" sz="2400" b="1" dirty="0">
                <a:latin typeface="Courier New" panose="02070309020205020404" pitchFamily="49" charset="0"/>
                <a:cs typeface="Courier New" panose="02070309020205020404" pitchFamily="49" charset="0"/>
              </a:rPr>
              <a:t>                        ///</a:t>
            </a:r>
          </a:p>
          <a:p>
            <a:r>
              <a:rPr lang="en-US" sz="2400" b="1" dirty="0">
                <a:latin typeface="Courier New" panose="02070309020205020404" pitchFamily="49" charset="0"/>
                <a:cs typeface="Courier New" panose="02070309020205020404" pitchFamily="49" charset="0"/>
              </a:rPr>
              <a:t>     (</a:t>
            </a:r>
            <a:r>
              <a:rPr lang="en-US" sz="2400" b="1" i="1" dirty="0" err="1">
                <a:latin typeface="Courier New" panose="02070309020205020404" pitchFamily="49" charset="0"/>
                <a:cs typeface="Courier New" panose="02070309020205020404" pitchFamily="49" charset="0"/>
              </a:rPr>
              <a:t>outcomevar</a:t>
            </a:r>
            <a:r>
              <a:rPr lang="en-US" sz="2400" b="1" dirty="0">
                <a:latin typeface="Courier New" panose="02070309020205020404" pitchFamily="49" charset="0"/>
                <a:cs typeface="Courier New" panose="02070309020205020404" pitchFamily="49" charset="0"/>
              </a:rPr>
              <a:t>   [</a:t>
            </a:r>
            <a:r>
              <a:rPr lang="en-US" sz="2400" b="1" i="1" dirty="0">
                <a:latin typeface="Courier New" panose="02070309020205020404" pitchFamily="49" charset="0"/>
                <a:cs typeface="Courier New" panose="02070309020205020404" pitchFamily="49" charset="0"/>
              </a:rPr>
              <a:t>outcome  covariates</a:t>
            </a:r>
            <a:r>
              <a:rPr lang="en-US" sz="2400" b="1" dirty="0">
                <a:latin typeface="Courier New" panose="02070309020205020404" pitchFamily="49" charset="0"/>
                <a:cs typeface="Courier New" panose="02070309020205020404" pitchFamily="49" charset="0"/>
              </a:rPr>
              <a:t>]) ///</a:t>
            </a:r>
          </a:p>
          <a:p>
            <a:r>
              <a:rPr lang="en-US" sz="2400" b="1" dirty="0">
                <a:latin typeface="Courier New" panose="02070309020205020404" pitchFamily="49" charset="0"/>
                <a:cs typeface="Courier New" panose="02070309020205020404" pitchFamily="49" charset="0"/>
              </a:rPr>
              <a:t>     (</a:t>
            </a:r>
            <a:r>
              <a:rPr lang="en-US" sz="2400" b="1" i="1" dirty="0" err="1">
                <a:latin typeface="Courier New" panose="02070309020205020404" pitchFamily="49" charset="0"/>
                <a:cs typeface="Courier New" panose="02070309020205020404" pitchFamily="49" charset="0"/>
              </a:rPr>
              <a:t>treatmentvar</a:t>
            </a:r>
            <a:r>
              <a:rPr lang="en-US" sz="2400" b="1" dirty="0">
                <a:latin typeface="Courier New" panose="02070309020205020404" pitchFamily="49" charset="0"/>
                <a:cs typeface="Courier New" panose="02070309020205020404" pitchFamily="49" charset="0"/>
              </a:rPr>
              <a:t> [</a:t>
            </a:r>
            <a:r>
              <a:rPr lang="en-US" sz="2400" b="1" i="1" dirty="0" err="1">
                <a:latin typeface="Courier New" panose="02070309020205020404" pitchFamily="49" charset="0"/>
                <a:cs typeface="Courier New" panose="02070309020205020404" pitchFamily="49" charset="0"/>
              </a:rPr>
              <a:t>treament</a:t>
            </a:r>
            <a:r>
              <a:rPr lang="en-US" sz="2400" b="1" i="1" dirty="0">
                <a:latin typeface="Courier New" panose="02070309020205020404" pitchFamily="49" charset="0"/>
                <a:cs typeface="Courier New" panose="02070309020205020404" pitchFamily="49" charset="0"/>
              </a:rPr>
              <a:t> covariates</a:t>
            </a:r>
            <a:r>
              <a:rPr lang="en-US" sz="2400" b="1" dirty="0">
                <a:latin typeface="Courier New" panose="02070309020205020404" pitchFamily="49" charset="0"/>
                <a:cs typeface="Courier New" panose="02070309020205020404" pitchFamily="49" charset="0"/>
              </a:rPr>
              <a:t>]) ///</a:t>
            </a:r>
          </a:p>
          <a:p>
            <a:r>
              <a:rPr lang="en-US" sz="2400" b="1" dirty="0">
                <a:latin typeface="Courier New" panose="02070309020205020404" pitchFamily="49" charset="0"/>
                <a:cs typeface="Courier New" panose="02070309020205020404" pitchFamily="49" charset="0"/>
              </a:rPr>
              <a:t>     , group(</a:t>
            </a:r>
            <a:r>
              <a:rPr lang="en-US" sz="2400" b="1" i="1" dirty="0" err="1">
                <a:latin typeface="Courier New" panose="02070309020205020404" pitchFamily="49" charset="0"/>
                <a:cs typeface="Courier New" panose="02070309020205020404" pitchFamily="49" charset="0"/>
              </a:rPr>
              <a:t>groupvar</a:t>
            </a:r>
            <a:r>
              <a:rPr lang="en-US" sz="2400" b="1" dirty="0">
                <a:latin typeface="Courier New" panose="02070309020205020404" pitchFamily="49" charset="0"/>
                <a:cs typeface="Courier New" panose="02070309020205020404" pitchFamily="49" charset="0"/>
              </a:rPr>
              <a:t>)</a:t>
            </a:r>
            <a:endParaRPr lang="en-US" sz="2400" b="1" i="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59262371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15696"/>
          </a:xfrm>
          <a:prstGeom prst="rect">
            <a:avLst/>
          </a:prstGeom>
        </p:spPr>
      </p:pic>
      <p:sp>
        <p:nvSpPr>
          <p:cNvPr id="6" name="Title 1">
            <a:extLst>
              <a:ext uri="{FF2B5EF4-FFF2-40B4-BE49-F238E27FC236}">
                <a16:creationId xmlns:a16="http://schemas.microsoft.com/office/drawing/2014/main" id="{845F7AA7-255E-1819-6026-978A94620FF1}"/>
              </a:ext>
            </a:extLst>
          </p:cNvPr>
          <p:cNvSpPr>
            <a:spLocks noGrp="1"/>
          </p:cNvSpPr>
          <p:nvPr>
            <p:ph type="title"/>
          </p:nvPr>
        </p:nvSpPr>
        <p:spPr>
          <a:xfrm>
            <a:off x="0" y="615696"/>
            <a:ext cx="9144000" cy="832104"/>
          </a:xfrm>
        </p:spPr>
        <p:txBody>
          <a:bodyPr>
            <a:normAutofit/>
          </a:bodyPr>
          <a:lstStyle/>
          <a:p>
            <a:r>
              <a:rPr lang="en-US" sz="3600" dirty="0">
                <a:latin typeface="+mn-lt"/>
                <a:cs typeface="Courier New" panose="02070309020205020404" pitchFamily="49" charset="0"/>
              </a:rPr>
              <a:t>Panel Data Heterogeneous </a:t>
            </a:r>
            <a:r>
              <a:rPr lang="en-US" sz="3600" dirty="0" err="1">
                <a:latin typeface="+mn-lt"/>
                <a:cs typeface="Courier New" panose="02070309020205020404" pitchFamily="49" charset="0"/>
              </a:rPr>
              <a:t>DiD</a:t>
            </a:r>
            <a:endParaRPr lang="en-US" sz="3600" b="1" dirty="0">
              <a:latin typeface="Courier New" panose="02070309020205020404" pitchFamily="49" charset="0"/>
              <a:cs typeface="Courier New" panose="02070309020205020404" pitchFamily="49" charset="0"/>
            </a:endParaRPr>
          </a:p>
        </p:txBody>
      </p:sp>
      <p:pic>
        <p:nvPicPr>
          <p:cNvPr id="5" name="Picture 4">
            <a:extLst>
              <a:ext uri="{FF2B5EF4-FFF2-40B4-BE49-F238E27FC236}">
                <a16:creationId xmlns:a16="http://schemas.microsoft.com/office/drawing/2014/main" id="{96887295-1A7E-E0CE-2C65-EF7FB057F7F8}"/>
              </a:ext>
            </a:extLst>
          </p:cNvPr>
          <p:cNvPicPr>
            <a:picLocks noChangeAspect="1"/>
          </p:cNvPicPr>
          <p:nvPr/>
        </p:nvPicPr>
        <p:blipFill>
          <a:blip r:embed="rId4"/>
          <a:stretch>
            <a:fillRect/>
          </a:stretch>
        </p:blipFill>
        <p:spPr>
          <a:xfrm>
            <a:off x="661987" y="1600200"/>
            <a:ext cx="7820025" cy="4391025"/>
          </a:xfrm>
          <a:prstGeom prst="rect">
            <a:avLst/>
          </a:prstGeom>
        </p:spPr>
      </p:pic>
      <p:sp>
        <p:nvSpPr>
          <p:cNvPr id="8" name="TextBox 7">
            <a:extLst>
              <a:ext uri="{FF2B5EF4-FFF2-40B4-BE49-F238E27FC236}">
                <a16:creationId xmlns:a16="http://schemas.microsoft.com/office/drawing/2014/main" id="{8BB2FDD0-9099-E354-5830-2E86AA416AE0}"/>
              </a:ext>
            </a:extLst>
          </p:cNvPr>
          <p:cNvSpPr txBox="1"/>
          <p:nvPr/>
        </p:nvSpPr>
        <p:spPr>
          <a:xfrm>
            <a:off x="1143000" y="6204585"/>
            <a:ext cx="4722768" cy="523220"/>
          </a:xfrm>
          <a:prstGeom prst="rect">
            <a:avLst/>
          </a:prstGeom>
          <a:noFill/>
        </p:spPr>
        <p:txBody>
          <a:bodyPr wrap="none" rtlCol="0">
            <a:spAutoFit/>
          </a:bodyPr>
          <a:lstStyle/>
          <a:p>
            <a:r>
              <a:rPr lang="en-US" sz="2800" dirty="0">
                <a:solidFill>
                  <a:srgbClr val="0000FF"/>
                </a:solidFill>
              </a:rPr>
              <a:t>Lots more output not shown.</a:t>
            </a:r>
          </a:p>
        </p:txBody>
      </p:sp>
    </p:spTree>
    <p:extLst>
      <p:ext uri="{BB962C8B-B14F-4D97-AF65-F5344CB8AC3E}">
        <p14:creationId xmlns:p14="http://schemas.microsoft.com/office/powerpoint/2010/main" val="165664159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15696"/>
          </a:xfrm>
          <a:prstGeom prst="rect">
            <a:avLst/>
          </a:prstGeom>
        </p:spPr>
      </p:pic>
      <p:sp>
        <p:nvSpPr>
          <p:cNvPr id="6" name="Title 1">
            <a:extLst>
              <a:ext uri="{FF2B5EF4-FFF2-40B4-BE49-F238E27FC236}">
                <a16:creationId xmlns:a16="http://schemas.microsoft.com/office/drawing/2014/main" id="{845F7AA7-255E-1819-6026-978A94620FF1}"/>
              </a:ext>
            </a:extLst>
          </p:cNvPr>
          <p:cNvSpPr>
            <a:spLocks noGrp="1"/>
          </p:cNvSpPr>
          <p:nvPr>
            <p:ph type="title"/>
          </p:nvPr>
        </p:nvSpPr>
        <p:spPr>
          <a:xfrm>
            <a:off x="0" y="615696"/>
            <a:ext cx="9144000" cy="832104"/>
          </a:xfrm>
        </p:spPr>
        <p:txBody>
          <a:bodyPr>
            <a:normAutofit/>
          </a:bodyPr>
          <a:lstStyle/>
          <a:p>
            <a:r>
              <a:rPr lang="en-US" sz="3600" dirty="0">
                <a:latin typeface="+mn-lt"/>
                <a:cs typeface="Courier New" panose="02070309020205020404" pitchFamily="49" charset="0"/>
              </a:rPr>
              <a:t>Panel Data Heterogeneous </a:t>
            </a:r>
            <a:r>
              <a:rPr lang="en-US" sz="3600" dirty="0" err="1">
                <a:latin typeface="+mn-lt"/>
                <a:cs typeface="Courier New" panose="02070309020205020404" pitchFamily="49" charset="0"/>
              </a:rPr>
              <a:t>DiD</a:t>
            </a:r>
            <a:endParaRPr lang="en-US" sz="3600" b="1" dirty="0">
              <a:latin typeface="Courier New" panose="02070309020205020404" pitchFamily="49" charset="0"/>
              <a:cs typeface="Courier New" panose="02070309020205020404" pitchFamily="49" charset="0"/>
            </a:endParaRPr>
          </a:p>
        </p:txBody>
      </p:sp>
      <p:pic>
        <p:nvPicPr>
          <p:cNvPr id="5" name="Picture 4">
            <a:extLst>
              <a:ext uri="{FF2B5EF4-FFF2-40B4-BE49-F238E27FC236}">
                <a16:creationId xmlns:a16="http://schemas.microsoft.com/office/drawing/2014/main" id="{645E23B4-FE6A-522E-41E8-03779ED4CEC4}"/>
              </a:ext>
            </a:extLst>
          </p:cNvPr>
          <p:cNvPicPr>
            <a:picLocks noChangeAspect="1"/>
          </p:cNvPicPr>
          <p:nvPr/>
        </p:nvPicPr>
        <p:blipFill rotWithShape="1">
          <a:blip r:embed="rId4"/>
          <a:srcRect r="21667"/>
          <a:stretch/>
        </p:blipFill>
        <p:spPr>
          <a:xfrm>
            <a:off x="509431" y="1981200"/>
            <a:ext cx="8125138" cy="4114800"/>
          </a:xfrm>
          <a:prstGeom prst="rect">
            <a:avLst/>
          </a:prstGeom>
        </p:spPr>
      </p:pic>
    </p:spTree>
    <p:extLst>
      <p:ext uri="{BB962C8B-B14F-4D97-AF65-F5344CB8AC3E}">
        <p14:creationId xmlns:p14="http://schemas.microsoft.com/office/powerpoint/2010/main" val="390809822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15696"/>
          </a:xfrm>
          <a:prstGeom prst="rect">
            <a:avLst/>
          </a:prstGeom>
        </p:spPr>
      </p:pic>
      <p:sp>
        <p:nvSpPr>
          <p:cNvPr id="6" name="Title 1">
            <a:extLst>
              <a:ext uri="{FF2B5EF4-FFF2-40B4-BE49-F238E27FC236}">
                <a16:creationId xmlns:a16="http://schemas.microsoft.com/office/drawing/2014/main" id="{845F7AA7-255E-1819-6026-978A94620FF1}"/>
              </a:ext>
            </a:extLst>
          </p:cNvPr>
          <p:cNvSpPr>
            <a:spLocks noGrp="1"/>
          </p:cNvSpPr>
          <p:nvPr>
            <p:ph type="title"/>
          </p:nvPr>
        </p:nvSpPr>
        <p:spPr>
          <a:xfrm>
            <a:off x="0" y="615696"/>
            <a:ext cx="9144000" cy="832104"/>
          </a:xfrm>
        </p:spPr>
        <p:txBody>
          <a:bodyPr>
            <a:normAutofit/>
          </a:bodyPr>
          <a:lstStyle/>
          <a:p>
            <a:r>
              <a:rPr lang="en-US" sz="3600" dirty="0">
                <a:latin typeface="+mn-lt"/>
                <a:cs typeface="Courier New" panose="02070309020205020404" pitchFamily="49" charset="0"/>
              </a:rPr>
              <a:t>Panel Data Heterogeneous </a:t>
            </a:r>
            <a:r>
              <a:rPr lang="en-US" sz="3600" dirty="0" err="1">
                <a:latin typeface="+mn-lt"/>
                <a:cs typeface="Courier New" panose="02070309020205020404" pitchFamily="49" charset="0"/>
              </a:rPr>
              <a:t>DiD</a:t>
            </a:r>
            <a:endParaRPr lang="en-US" sz="3600" b="1" dirty="0">
              <a:latin typeface="Courier New" panose="02070309020205020404" pitchFamily="49" charset="0"/>
              <a:cs typeface="Courier New" panose="02070309020205020404" pitchFamily="49" charset="0"/>
            </a:endParaRPr>
          </a:p>
        </p:txBody>
      </p:sp>
      <p:pic>
        <p:nvPicPr>
          <p:cNvPr id="5" name="Picture 4" descr="A graph showing the growth of a number of individuals&#10;&#10;Description automatically generated with medium confidence">
            <a:extLst>
              <a:ext uri="{FF2B5EF4-FFF2-40B4-BE49-F238E27FC236}">
                <a16:creationId xmlns:a16="http://schemas.microsoft.com/office/drawing/2014/main" id="{60ECAFF6-8BF1-F271-593E-EBBBE1D788A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714500"/>
            <a:ext cx="9144000" cy="5143500"/>
          </a:xfrm>
          <a:prstGeom prst="rect">
            <a:avLst/>
          </a:prstGeom>
        </p:spPr>
      </p:pic>
    </p:spTree>
    <p:extLst>
      <p:ext uri="{BB962C8B-B14F-4D97-AF65-F5344CB8AC3E}">
        <p14:creationId xmlns:p14="http://schemas.microsoft.com/office/powerpoint/2010/main" val="13567673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15696"/>
          </a:xfrm>
          <a:prstGeom prst="rect">
            <a:avLst/>
          </a:prstGeom>
        </p:spPr>
      </p:pic>
      <p:sp>
        <p:nvSpPr>
          <p:cNvPr id="6" name="Title 1">
            <a:extLst>
              <a:ext uri="{FF2B5EF4-FFF2-40B4-BE49-F238E27FC236}">
                <a16:creationId xmlns:a16="http://schemas.microsoft.com/office/drawing/2014/main" id="{845F7AA7-255E-1819-6026-978A94620FF1}"/>
              </a:ext>
            </a:extLst>
          </p:cNvPr>
          <p:cNvSpPr>
            <a:spLocks noGrp="1"/>
          </p:cNvSpPr>
          <p:nvPr>
            <p:ph type="title"/>
          </p:nvPr>
        </p:nvSpPr>
        <p:spPr>
          <a:xfrm>
            <a:off x="0" y="615696"/>
            <a:ext cx="9144000" cy="832104"/>
          </a:xfrm>
        </p:spPr>
        <p:txBody>
          <a:bodyPr>
            <a:normAutofit/>
          </a:bodyPr>
          <a:lstStyle/>
          <a:p>
            <a:r>
              <a:rPr lang="en-US" dirty="0">
                <a:latin typeface="+mn-lt"/>
                <a:cs typeface="Courier New" panose="02070309020205020404" pitchFamily="49" charset="0"/>
              </a:rPr>
              <a:t>A Conceptual Introduction</a:t>
            </a:r>
            <a:endParaRPr lang="en-US" dirty="0">
              <a:latin typeface="Courier New" panose="02070309020205020404" pitchFamily="49" charset="0"/>
              <a:cs typeface="Courier New" panose="02070309020205020404" pitchFamily="49" charset="0"/>
            </a:endParaRPr>
          </a:p>
        </p:txBody>
      </p:sp>
      <p:pic>
        <p:nvPicPr>
          <p:cNvPr id="5" name="Picture 4" descr="Graphical user interface&#10;&#10;Description automatically generated with low confidence">
            <a:extLst>
              <a:ext uri="{FF2B5EF4-FFF2-40B4-BE49-F238E27FC236}">
                <a16:creationId xmlns:a16="http://schemas.microsoft.com/office/drawing/2014/main" id="{17DFF170-40DF-6D3F-1BBD-9E2925FD33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714500"/>
            <a:ext cx="9144000" cy="5143500"/>
          </a:xfrm>
          <a:prstGeom prst="rect">
            <a:avLst/>
          </a:prstGeom>
        </p:spPr>
      </p:pic>
    </p:spTree>
    <p:extLst>
      <p:ext uri="{BB962C8B-B14F-4D97-AF65-F5344CB8AC3E}">
        <p14:creationId xmlns:p14="http://schemas.microsoft.com/office/powerpoint/2010/main" val="192286316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15696"/>
          </a:xfrm>
          <a:prstGeom prst="rect">
            <a:avLst/>
          </a:prstGeom>
        </p:spPr>
      </p:pic>
      <p:sp>
        <p:nvSpPr>
          <p:cNvPr id="6" name="Title 1">
            <a:extLst>
              <a:ext uri="{FF2B5EF4-FFF2-40B4-BE49-F238E27FC236}">
                <a16:creationId xmlns:a16="http://schemas.microsoft.com/office/drawing/2014/main" id="{845F7AA7-255E-1819-6026-978A94620FF1}"/>
              </a:ext>
            </a:extLst>
          </p:cNvPr>
          <p:cNvSpPr>
            <a:spLocks noGrp="1"/>
          </p:cNvSpPr>
          <p:nvPr>
            <p:ph type="title"/>
          </p:nvPr>
        </p:nvSpPr>
        <p:spPr>
          <a:xfrm>
            <a:off x="0" y="615696"/>
            <a:ext cx="9144000" cy="832104"/>
          </a:xfrm>
        </p:spPr>
        <p:txBody>
          <a:bodyPr>
            <a:normAutofit/>
          </a:bodyPr>
          <a:lstStyle/>
          <a:p>
            <a:r>
              <a:rPr lang="en-US" sz="3600" dirty="0">
                <a:latin typeface="+mn-lt"/>
                <a:cs typeface="Courier New" panose="02070309020205020404" pitchFamily="49" charset="0"/>
              </a:rPr>
              <a:t>Panel Data Heterogeneous </a:t>
            </a:r>
            <a:r>
              <a:rPr lang="en-US" sz="3600" dirty="0" err="1">
                <a:latin typeface="+mn-lt"/>
                <a:cs typeface="Courier New" panose="02070309020205020404" pitchFamily="49" charset="0"/>
              </a:rPr>
              <a:t>DiD</a:t>
            </a:r>
            <a:endParaRPr lang="en-US" sz="3600" b="1" dirty="0">
              <a:latin typeface="Courier New" panose="02070309020205020404" pitchFamily="49" charset="0"/>
              <a:cs typeface="Courier New" panose="02070309020205020404" pitchFamily="49" charset="0"/>
            </a:endParaRPr>
          </a:p>
        </p:txBody>
      </p:sp>
      <p:pic>
        <p:nvPicPr>
          <p:cNvPr id="3" name="Picture 2">
            <a:extLst>
              <a:ext uri="{FF2B5EF4-FFF2-40B4-BE49-F238E27FC236}">
                <a16:creationId xmlns:a16="http://schemas.microsoft.com/office/drawing/2014/main" id="{66E40476-1208-E841-3E4D-89F8BA8E9601}"/>
              </a:ext>
            </a:extLst>
          </p:cNvPr>
          <p:cNvPicPr>
            <a:picLocks noChangeAspect="1"/>
          </p:cNvPicPr>
          <p:nvPr/>
        </p:nvPicPr>
        <p:blipFill>
          <a:blip r:embed="rId4"/>
          <a:stretch>
            <a:fillRect/>
          </a:stretch>
        </p:blipFill>
        <p:spPr>
          <a:xfrm>
            <a:off x="609600" y="2063496"/>
            <a:ext cx="7924800" cy="4227847"/>
          </a:xfrm>
          <a:prstGeom prst="rect">
            <a:avLst/>
          </a:prstGeom>
        </p:spPr>
      </p:pic>
    </p:spTree>
    <p:extLst>
      <p:ext uri="{BB962C8B-B14F-4D97-AF65-F5344CB8AC3E}">
        <p14:creationId xmlns:p14="http://schemas.microsoft.com/office/powerpoint/2010/main" val="209257938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15696"/>
          </a:xfrm>
          <a:prstGeom prst="rect">
            <a:avLst/>
          </a:prstGeom>
        </p:spPr>
      </p:pic>
      <p:sp>
        <p:nvSpPr>
          <p:cNvPr id="6" name="Title 1">
            <a:extLst>
              <a:ext uri="{FF2B5EF4-FFF2-40B4-BE49-F238E27FC236}">
                <a16:creationId xmlns:a16="http://schemas.microsoft.com/office/drawing/2014/main" id="{845F7AA7-255E-1819-6026-978A94620FF1}"/>
              </a:ext>
            </a:extLst>
          </p:cNvPr>
          <p:cNvSpPr>
            <a:spLocks noGrp="1"/>
          </p:cNvSpPr>
          <p:nvPr>
            <p:ph type="title"/>
          </p:nvPr>
        </p:nvSpPr>
        <p:spPr>
          <a:xfrm>
            <a:off x="0" y="615696"/>
            <a:ext cx="9144000" cy="832104"/>
          </a:xfrm>
        </p:spPr>
        <p:txBody>
          <a:bodyPr>
            <a:normAutofit/>
          </a:bodyPr>
          <a:lstStyle/>
          <a:p>
            <a:r>
              <a:rPr lang="en-US" sz="3600" dirty="0">
                <a:latin typeface="+mn-lt"/>
                <a:cs typeface="Courier New" panose="02070309020205020404" pitchFamily="49" charset="0"/>
              </a:rPr>
              <a:t>Panel Data Heterogeneous </a:t>
            </a:r>
            <a:r>
              <a:rPr lang="en-US" sz="3600" dirty="0" err="1">
                <a:latin typeface="+mn-lt"/>
                <a:cs typeface="Courier New" panose="02070309020205020404" pitchFamily="49" charset="0"/>
              </a:rPr>
              <a:t>DiD</a:t>
            </a:r>
            <a:endParaRPr lang="en-US" sz="3600" b="1" dirty="0">
              <a:latin typeface="Courier New" panose="02070309020205020404" pitchFamily="49" charset="0"/>
              <a:cs typeface="Courier New" panose="02070309020205020404" pitchFamily="49" charset="0"/>
            </a:endParaRPr>
          </a:p>
        </p:txBody>
      </p:sp>
      <p:pic>
        <p:nvPicPr>
          <p:cNvPr id="5" name="Picture 4" descr="A graph with orange dots and numbers&#10;&#10;Description automatically generated">
            <a:extLst>
              <a:ext uri="{FF2B5EF4-FFF2-40B4-BE49-F238E27FC236}">
                <a16:creationId xmlns:a16="http://schemas.microsoft.com/office/drawing/2014/main" id="{B1A36B24-CCBD-3405-A01A-8D5703BEEA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 y="1714500"/>
            <a:ext cx="9144000" cy="5143500"/>
          </a:xfrm>
          <a:prstGeom prst="rect">
            <a:avLst/>
          </a:prstGeom>
        </p:spPr>
      </p:pic>
    </p:spTree>
    <p:extLst>
      <p:ext uri="{BB962C8B-B14F-4D97-AF65-F5344CB8AC3E}">
        <p14:creationId xmlns:p14="http://schemas.microsoft.com/office/powerpoint/2010/main" val="215948698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15696"/>
          </a:xfrm>
          <a:prstGeom prst="rect">
            <a:avLst/>
          </a:prstGeom>
        </p:spPr>
      </p:pic>
      <p:sp>
        <p:nvSpPr>
          <p:cNvPr id="6" name="Title 1">
            <a:extLst>
              <a:ext uri="{FF2B5EF4-FFF2-40B4-BE49-F238E27FC236}">
                <a16:creationId xmlns:a16="http://schemas.microsoft.com/office/drawing/2014/main" id="{845F7AA7-255E-1819-6026-978A94620FF1}"/>
              </a:ext>
            </a:extLst>
          </p:cNvPr>
          <p:cNvSpPr>
            <a:spLocks noGrp="1"/>
          </p:cNvSpPr>
          <p:nvPr>
            <p:ph type="title"/>
          </p:nvPr>
        </p:nvSpPr>
        <p:spPr>
          <a:xfrm>
            <a:off x="0" y="615696"/>
            <a:ext cx="9144000" cy="832104"/>
          </a:xfrm>
        </p:spPr>
        <p:txBody>
          <a:bodyPr>
            <a:normAutofit/>
          </a:bodyPr>
          <a:lstStyle/>
          <a:p>
            <a:r>
              <a:rPr lang="en-US" sz="3600" dirty="0">
                <a:latin typeface="+mn-lt"/>
                <a:cs typeface="Courier New" panose="02070309020205020404" pitchFamily="49" charset="0"/>
              </a:rPr>
              <a:t>Panel Data Heterogeneous </a:t>
            </a:r>
            <a:r>
              <a:rPr lang="en-US" sz="3600" dirty="0" err="1">
                <a:latin typeface="+mn-lt"/>
                <a:cs typeface="Courier New" panose="02070309020205020404" pitchFamily="49" charset="0"/>
              </a:rPr>
              <a:t>DiD</a:t>
            </a:r>
            <a:endParaRPr lang="en-US" sz="3600" b="1" dirty="0">
              <a:latin typeface="Courier New" panose="02070309020205020404" pitchFamily="49" charset="0"/>
              <a:cs typeface="Courier New" panose="02070309020205020404" pitchFamily="49" charset="0"/>
            </a:endParaRPr>
          </a:p>
        </p:txBody>
      </p:sp>
      <p:pic>
        <p:nvPicPr>
          <p:cNvPr id="5" name="Picture 4">
            <a:extLst>
              <a:ext uri="{FF2B5EF4-FFF2-40B4-BE49-F238E27FC236}">
                <a16:creationId xmlns:a16="http://schemas.microsoft.com/office/drawing/2014/main" id="{50697DF1-08AB-0ABB-AF74-5918C92DFA36}"/>
              </a:ext>
            </a:extLst>
          </p:cNvPr>
          <p:cNvPicPr>
            <a:picLocks noChangeAspect="1"/>
          </p:cNvPicPr>
          <p:nvPr/>
        </p:nvPicPr>
        <p:blipFill>
          <a:blip r:embed="rId4"/>
          <a:stretch>
            <a:fillRect/>
          </a:stretch>
        </p:blipFill>
        <p:spPr>
          <a:xfrm>
            <a:off x="1873092" y="1447800"/>
            <a:ext cx="5397815" cy="5299195"/>
          </a:xfrm>
          <a:prstGeom prst="rect">
            <a:avLst/>
          </a:prstGeom>
        </p:spPr>
      </p:pic>
    </p:spTree>
    <p:extLst>
      <p:ext uri="{BB962C8B-B14F-4D97-AF65-F5344CB8AC3E}">
        <p14:creationId xmlns:p14="http://schemas.microsoft.com/office/powerpoint/2010/main" val="324444345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15696"/>
          </a:xfrm>
          <a:prstGeom prst="rect">
            <a:avLst/>
          </a:prstGeom>
        </p:spPr>
      </p:pic>
      <p:sp>
        <p:nvSpPr>
          <p:cNvPr id="6" name="Title 1">
            <a:extLst>
              <a:ext uri="{FF2B5EF4-FFF2-40B4-BE49-F238E27FC236}">
                <a16:creationId xmlns:a16="http://schemas.microsoft.com/office/drawing/2014/main" id="{845F7AA7-255E-1819-6026-978A94620FF1}"/>
              </a:ext>
            </a:extLst>
          </p:cNvPr>
          <p:cNvSpPr>
            <a:spLocks noGrp="1"/>
          </p:cNvSpPr>
          <p:nvPr>
            <p:ph type="title"/>
          </p:nvPr>
        </p:nvSpPr>
        <p:spPr>
          <a:xfrm>
            <a:off x="0" y="615696"/>
            <a:ext cx="9144000" cy="832104"/>
          </a:xfrm>
        </p:spPr>
        <p:txBody>
          <a:bodyPr>
            <a:normAutofit/>
          </a:bodyPr>
          <a:lstStyle/>
          <a:p>
            <a:r>
              <a:rPr lang="en-US" sz="3600" dirty="0">
                <a:latin typeface="+mn-lt"/>
                <a:cs typeface="Courier New" panose="02070309020205020404" pitchFamily="49" charset="0"/>
              </a:rPr>
              <a:t>Panel Data Heterogeneous </a:t>
            </a:r>
            <a:r>
              <a:rPr lang="en-US" sz="3600" dirty="0" err="1">
                <a:latin typeface="+mn-lt"/>
                <a:cs typeface="Courier New" panose="02070309020205020404" pitchFamily="49" charset="0"/>
              </a:rPr>
              <a:t>DiD</a:t>
            </a:r>
            <a:endParaRPr lang="en-US" sz="3600" b="1" dirty="0">
              <a:latin typeface="Courier New" panose="02070309020205020404" pitchFamily="49" charset="0"/>
              <a:cs typeface="Courier New" panose="02070309020205020404" pitchFamily="49" charset="0"/>
            </a:endParaRPr>
          </a:p>
        </p:txBody>
      </p:sp>
      <p:pic>
        <p:nvPicPr>
          <p:cNvPr id="5" name="Picture 4" descr="A graph with orange dots&#10;&#10;Description automatically generated">
            <a:extLst>
              <a:ext uri="{FF2B5EF4-FFF2-40B4-BE49-F238E27FC236}">
                <a16:creationId xmlns:a16="http://schemas.microsoft.com/office/drawing/2014/main" id="{366A547F-2062-7AC4-330F-00C1353F98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714500"/>
            <a:ext cx="9144000" cy="5143500"/>
          </a:xfrm>
          <a:prstGeom prst="rect">
            <a:avLst/>
          </a:prstGeom>
        </p:spPr>
      </p:pic>
    </p:spTree>
    <p:extLst>
      <p:ext uri="{BB962C8B-B14F-4D97-AF65-F5344CB8AC3E}">
        <p14:creationId xmlns:p14="http://schemas.microsoft.com/office/powerpoint/2010/main" val="913058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15696"/>
          </a:xfrm>
          <a:prstGeom prst="rect">
            <a:avLst/>
          </a:prstGeom>
        </p:spPr>
      </p:pic>
      <p:sp>
        <p:nvSpPr>
          <p:cNvPr id="6" name="Title 1">
            <a:extLst>
              <a:ext uri="{FF2B5EF4-FFF2-40B4-BE49-F238E27FC236}">
                <a16:creationId xmlns:a16="http://schemas.microsoft.com/office/drawing/2014/main" id="{845F7AA7-255E-1819-6026-978A94620FF1}"/>
              </a:ext>
            </a:extLst>
          </p:cNvPr>
          <p:cNvSpPr>
            <a:spLocks noGrp="1"/>
          </p:cNvSpPr>
          <p:nvPr>
            <p:ph type="title"/>
          </p:nvPr>
        </p:nvSpPr>
        <p:spPr>
          <a:xfrm>
            <a:off x="0" y="615696"/>
            <a:ext cx="9144000" cy="832104"/>
          </a:xfrm>
        </p:spPr>
        <p:txBody>
          <a:bodyPr>
            <a:normAutofit/>
          </a:bodyPr>
          <a:lstStyle/>
          <a:p>
            <a:r>
              <a:rPr lang="en-US" sz="3600" dirty="0">
                <a:latin typeface="+mn-lt"/>
                <a:cs typeface="Courier New" panose="02070309020205020404" pitchFamily="49" charset="0"/>
              </a:rPr>
              <a:t>Panel Data Heterogeneous </a:t>
            </a:r>
            <a:r>
              <a:rPr lang="en-US" sz="3600" dirty="0" err="1">
                <a:latin typeface="+mn-lt"/>
                <a:cs typeface="Courier New" panose="02070309020205020404" pitchFamily="49" charset="0"/>
              </a:rPr>
              <a:t>DiD</a:t>
            </a:r>
            <a:endParaRPr lang="en-US" sz="3600" b="1" dirty="0">
              <a:latin typeface="Courier New" panose="02070309020205020404" pitchFamily="49" charset="0"/>
              <a:cs typeface="Courier New" panose="02070309020205020404" pitchFamily="49" charset="0"/>
            </a:endParaRPr>
          </a:p>
        </p:txBody>
      </p:sp>
      <p:sp>
        <p:nvSpPr>
          <p:cNvPr id="2" name="Content Placeholder 2">
            <a:extLst>
              <a:ext uri="{FF2B5EF4-FFF2-40B4-BE49-F238E27FC236}">
                <a16:creationId xmlns:a16="http://schemas.microsoft.com/office/drawing/2014/main" id="{E7482212-F5F9-447F-2C53-2CAAE0E5063D}"/>
              </a:ext>
            </a:extLst>
          </p:cNvPr>
          <p:cNvSpPr>
            <a:spLocks noGrp="1"/>
          </p:cNvSpPr>
          <p:nvPr>
            <p:ph idx="1"/>
          </p:nvPr>
        </p:nvSpPr>
        <p:spPr>
          <a:xfrm>
            <a:off x="190500" y="2063496"/>
            <a:ext cx="8763000" cy="3429000"/>
          </a:xfrm>
        </p:spPr>
        <p:txBody>
          <a:bodyPr/>
          <a:lstStyle/>
          <a:p>
            <a:r>
              <a:rPr lang="en-US" dirty="0"/>
              <a:t>Estimators</a:t>
            </a:r>
          </a:p>
          <a:p>
            <a:pPr lvl="1"/>
            <a:r>
              <a:rPr lang="en-US" dirty="0"/>
              <a:t>Two Way Fixed Effects (</a:t>
            </a:r>
            <a:r>
              <a:rPr lang="en-US" b="1" dirty="0" err="1">
                <a:latin typeface="Courier New" panose="02070309020205020404" pitchFamily="49" charset="0"/>
                <a:cs typeface="Courier New" panose="02070309020205020404" pitchFamily="49" charset="0"/>
              </a:rPr>
              <a:t>twfe</a:t>
            </a:r>
            <a:r>
              <a:rPr lang="en-US" dirty="0"/>
              <a:t>)</a:t>
            </a:r>
          </a:p>
          <a:p>
            <a:pPr lvl="1"/>
            <a:r>
              <a:rPr lang="en-US" dirty="0"/>
              <a:t>Regress Adjustment (</a:t>
            </a:r>
            <a:r>
              <a:rPr lang="en-US" b="1" dirty="0" err="1">
                <a:latin typeface="Courier New" panose="02070309020205020404" pitchFamily="49" charset="0"/>
                <a:cs typeface="Courier New" panose="02070309020205020404" pitchFamily="49" charset="0"/>
              </a:rPr>
              <a:t>ra</a:t>
            </a:r>
            <a:r>
              <a:rPr lang="en-US" dirty="0"/>
              <a:t>)</a:t>
            </a:r>
          </a:p>
          <a:p>
            <a:pPr lvl="1"/>
            <a:r>
              <a:rPr lang="en-US" dirty="0"/>
              <a:t>Inverse-Probability Weighting (</a:t>
            </a:r>
            <a:r>
              <a:rPr lang="en-US" b="1" dirty="0" err="1">
                <a:latin typeface="Courier New" panose="02070309020205020404" pitchFamily="49" charset="0"/>
                <a:cs typeface="Courier New" panose="02070309020205020404" pitchFamily="49" charset="0"/>
              </a:rPr>
              <a:t>ipw</a:t>
            </a:r>
            <a:r>
              <a:rPr lang="en-US" dirty="0"/>
              <a:t>)</a:t>
            </a:r>
          </a:p>
          <a:p>
            <a:pPr lvl="1"/>
            <a:r>
              <a:rPr lang="en-US" dirty="0"/>
              <a:t>Augmented Inverse-Probability Weighting (</a:t>
            </a:r>
            <a:r>
              <a:rPr lang="en-US" b="1" dirty="0" err="1">
                <a:latin typeface="Courier New" panose="02070309020205020404" pitchFamily="49" charset="0"/>
                <a:cs typeface="Courier New" panose="02070309020205020404" pitchFamily="49" charset="0"/>
              </a:rPr>
              <a:t>aipw</a:t>
            </a:r>
            <a:r>
              <a:rPr lang="en-US" dirty="0"/>
              <a:t>)</a:t>
            </a:r>
          </a:p>
          <a:p>
            <a:pPr lvl="1"/>
            <a:endParaRPr lang="en-US" dirty="0"/>
          </a:p>
        </p:txBody>
      </p:sp>
    </p:spTree>
    <p:extLst>
      <p:ext uri="{BB962C8B-B14F-4D97-AF65-F5344CB8AC3E}">
        <p14:creationId xmlns:p14="http://schemas.microsoft.com/office/powerpoint/2010/main" val="168788382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15696"/>
          </a:xfrm>
          <a:prstGeom prst="rect">
            <a:avLst/>
          </a:prstGeom>
        </p:spPr>
      </p:pic>
      <p:sp>
        <p:nvSpPr>
          <p:cNvPr id="6" name="Title 1">
            <a:extLst>
              <a:ext uri="{FF2B5EF4-FFF2-40B4-BE49-F238E27FC236}">
                <a16:creationId xmlns:a16="http://schemas.microsoft.com/office/drawing/2014/main" id="{845F7AA7-255E-1819-6026-978A94620FF1}"/>
              </a:ext>
            </a:extLst>
          </p:cNvPr>
          <p:cNvSpPr>
            <a:spLocks noGrp="1"/>
          </p:cNvSpPr>
          <p:nvPr>
            <p:ph type="title"/>
          </p:nvPr>
        </p:nvSpPr>
        <p:spPr>
          <a:xfrm>
            <a:off x="0" y="615696"/>
            <a:ext cx="9144000" cy="832104"/>
          </a:xfrm>
        </p:spPr>
        <p:txBody>
          <a:bodyPr>
            <a:normAutofit/>
          </a:bodyPr>
          <a:lstStyle/>
          <a:p>
            <a:r>
              <a:rPr lang="en-US" sz="3600" dirty="0">
                <a:latin typeface="+mn-lt"/>
                <a:cs typeface="Courier New" panose="02070309020205020404" pitchFamily="49" charset="0"/>
              </a:rPr>
              <a:t>Panel Data Heterogeneous </a:t>
            </a:r>
            <a:r>
              <a:rPr lang="en-US" sz="3600" dirty="0" err="1">
                <a:latin typeface="+mn-lt"/>
                <a:cs typeface="Courier New" panose="02070309020205020404" pitchFamily="49" charset="0"/>
              </a:rPr>
              <a:t>DiD</a:t>
            </a:r>
            <a:endParaRPr lang="en-US" sz="3600" b="1" dirty="0">
              <a:latin typeface="Courier New" panose="02070309020205020404" pitchFamily="49" charset="0"/>
              <a:cs typeface="Courier New" panose="02070309020205020404" pitchFamily="49" charset="0"/>
            </a:endParaRPr>
          </a:p>
        </p:txBody>
      </p:sp>
      <p:sp>
        <p:nvSpPr>
          <p:cNvPr id="2" name="Content Placeholder 2">
            <a:extLst>
              <a:ext uri="{FF2B5EF4-FFF2-40B4-BE49-F238E27FC236}">
                <a16:creationId xmlns:a16="http://schemas.microsoft.com/office/drawing/2014/main" id="{E7482212-F5F9-447F-2C53-2CAAE0E5063D}"/>
              </a:ext>
            </a:extLst>
          </p:cNvPr>
          <p:cNvSpPr>
            <a:spLocks noGrp="1"/>
          </p:cNvSpPr>
          <p:nvPr>
            <p:ph idx="1"/>
          </p:nvPr>
        </p:nvSpPr>
        <p:spPr>
          <a:xfrm>
            <a:off x="228600" y="1714500"/>
            <a:ext cx="8343900" cy="4527804"/>
          </a:xfrm>
        </p:spPr>
        <p:txBody>
          <a:bodyPr/>
          <a:lstStyle/>
          <a:p>
            <a:r>
              <a:rPr lang="en-US" dirty="0"/>
              <a:t>Estimators (continued)</a:t>
            </a:r>
          </a:p>
          <a:p>
            <a:pPr lvl="1"/>
            <a:r>
              <a:rPr lang="en-US" sz="2400" dirty="0"/>
              <a:t>If the model for the outcome is correctly specified, RA and TWFE are best, with TWFE being more efficient.</a:t>
            </a:r>
          </a:p>
          <a:p>
            <a:pPr lvl="1"/>
            <a:r>
              <a:rPr lang="en-US" sz="2400" dirty="0"/>
              <a:t>If the treatment model is correctly specified, IPW should be best. </a:t>
            </a:r>
          </a:p>
          <a:p>
            <a:pPr lvl="1"/>
            <a:r>
              <a:rPr lang="en-US" sz="2400" dirty="0"/>
              <a:t>AIPW models both treatment and outcome. If at least one of the models is correctly specified, it provides consistent estimates. Thus, it allows us to </a:t>
            </a:r>
            <a:r>
              <a:rPr lang="en-US" sz="2400" dirty="0" err="1"/>
              <a:t>misspecify</a:t>
            </a:r>
            <a:r>
              <a:rPr lang="en-US" sz="2400" dirty="0"/>
              <a:t> one of the models and still get consistent estimates, a property called double robustness.</a:t>
            </a:r>
          </a:p>
        </p:txBody>
      </p:sp>
    </p:spTree>
    <p:extLst>
      <p:ext uri="{BB962C8B-B14F-4D97-AF65-F5344CB8AC3E}">
        <p14:creationId xmlns:p14="http://schemas.microsoft.com/office/powerpoint/2010/main" val="53295645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15696"/>
          </a:xfrm>
          <a:prstGeom prst="rect">
            <a:avLst/>
          </a:prstGeom>
        </p:spPr>
      </p:pic>
      <p:sp>
        <p:nvSpPr>
          <p:cNvPr id="6" name="Title 1">
            <a:extLst>
              <a:ext uri="{FF2B5EF4-FFF2-40B4-BE49-F238E27FC236}">
                <a16:creationId xmlns:a16="http://schemas.microsoft.com/office/drawing/2014/main" id="{845F7AA7-255E-1819-6026-978A94620FF1}"/>
              </a:ext>
            </a:extLst>
          </p:cNvPr>
          <p:cNvSpPr>
            <a:spLocks noGrp="1"/>
          </p:cNvSpPr>
          <p:nvPr>
            <p:ph type="title"/>
          </p:nvPr>
        </p:nvSpPr>
        <p:spPr>
          <a:xfrm>
            <a:off x="0" y="615696"/>
            <a:ext cx="9144000" cy="832104"/>
          </a:xfrm>
        </p:spPr>
        <p:txBody>
          <a:bodyPr>
            <a:normAutofit/>
          </a:bodyPr>
          <a:lstStyle/>
          <a:p>
            <a:r>
              <a:rPr lang="en-US" sz="3600" dirty="0">
                <a:latin typeface="+mn-lt"/>
                <a:cs typeface="Courier New" panose="02070309020205020404" pitchFamily="49" charset="0"/>
              </a:rPr>
              <a:t>Panel Data Heterogeneous </a:t>
            </a:r>
            <a:r>
              <a:rPr lang="en-US" sz="3600" dirty="0" err="1">
                <a:latin typeface="+mn-lt"/>
                <a:cs typeface="Courier New" panose="02070309020205020404" pitchFamily="49" charset="0"/>
              </a:rPr>
              <a:t>DiD</a:t>
            </a:r>
            <a:endParaRPr lang="en-US" sz="3600" b="1" dirty="0">
              <a:latin typeface="Courier New" panose="02070309020205020404" pitchFamily="49" charset="0"/>
              <a:cs typeface="Courier New" panose="02070309020205020404" pitchFamily="49" charset="0"/>
            </a:endParaRPr>
          </a:p>
        </p:txBody>
      </p:sp>
      <p:sp>
        <p:nvSpPr>
          <p:cNvPr id="2" name="Content Placeholder 2">
            <a:extLst>
              <a:ext uri="{FF2B5EF4-FFF2-40B4-BE49-F238E27FC236}">
                <a16:creationId xmlns:a16="http://schemas.microsoft.com/office/drawing/2014/main" id="{E7482212-F5F9-447F-2C53-2CAAE0E5063D}"/>
              </a:ext>
            </a:extLst>
          </p:cNvPr>
          <p:cNvSpPr>
            <a:spLocks noGrp="1"/>
          </p:cNvSpPr>
          <p:nvPr>
            <p:ph idx="1"/>
          </p:nvPr>
        </p:nvSpPr>
        <p:spPr>
          <a:xfrm>
            <a:off x="266700" y="1905000"/>
            <a:ext cx="8610600" cy="4191000"/>
          </a:xfrm>
        </p:spPr>
        <p:txBody>
          <a:bodyPr/>
          <a:lstStyle/>
          <a:p>
            <a:r>
              <a:rPr lang="en-US" sz="2800" dirty="0"/>
              <a:t>Type of Heterogeneity (</a:t>
            </a:r>
            <a:r>
              <a:rPr lang="en-US" sz="2800" b="1" dirty="0" err="1">
                <a:latin typeface="Courier New" panose="02070309020205020404" pitchFamily="49" charset="0"/>
                <a:cs typeface="Courier New" panose="02070309020205020404" pitchFamily="49" charset="0"/>
              </a:rPr>
              <a:t>hettype</a:t>
            </a:r>
            <a:r>
              <a:rPr lang="en-US" sz="2800" b="1" dirty="0">
                <a:latin typeface="Courier New" panose="02070309020205020404" pitchFamily="49" charset="0"/>
                <a:cs typeface="Courier New" panose="02070309020205020404" pitchFamily="49" charset="0"/>
              </a:rPr>
              <a:t>(</a:t>
            </a:r>
            <a:r>
              <a:rPr lang="en-US" sz="2800" b="1" i="1" dirty="0" err="1">
                <a:latin typeface="Courier New" panose="02070309020205020404" pitchFamily="49" charset="0"/>
                <a:cs typeface="Courier New" panose="02070309020205020404" pitchFamily="49" charset="0"/>
              </a:rPr>
              <a:t>hetspec</a:t>
            </a:r>
            <a:r>
              <a:rPr lang="en-US" sz="2800" b="1" dirty="0">
                <a:latin typeface="Courier New" panose="02070309020205020404" pitchFamily="49" charset="0"/>
                <a:cs typeface="Courier New" panose="02070309020205020404" pitchFamily="49" charset="0"/>
              </a:rPr>
              <a:t>)</a:t>
            </a:r>
            <a:r>
              <a:rPr lang="en-US" sz="2800" dirty="0"/>
              <a:t>)</a:t>
            </a:r>
          </a:p>
          <a:p>
            <a:pPr lvl="1"/>
            <a:r>
              <a:rPr lang="en-US" sz="2400" dirty="0"/>
              <a:t>Time and Cohort (</a:t>
            </a:r>
            <a:r>
              <a:rPr lang="en-US" sz="2400" b="1" dirty="0" err="1">
                <a:latin typeface="Courier New" panose="02070309020205020404" pitchFamily="49" charset="0"/>
                <a:cs typeface="Courier New" panose="02070309020205020404" pitchFamily="49" charset="0"/>
              </a:rPr>
              <a:t>timecohort</a:t>
            </a:r>
            <a:r>
              <a:rPr lang="en-US" sz="2400" dirty="0"/>
              <a:t>)</a:t>
            </a:r>
          </a:p>
          <a:p>
            <a:pPr lvl="1"/>
            <a:r>
              <a:rPr lang="en-US" sz="2400" dirty="0"/>
              <a:t>Cohort (</a:t>
            </a:r>
            <a:r>
              <a:rPr lang="en-US" sz="2400" b="1" dirty="0">
                <a:latin typeface="Courier New" panose="02070309020205020404" pitchFamily="49" charset="0"/>
                <a:cs typeface="Courier New" panose="02070309020205020404" pitchFamily="49" charset="0"/>
              </a:rPr>
              <a:t>cohort</a:t>
            </a:r>
            <a:r>
              <a:rPr lang="en-US" sz="2400" dirty="0"/>
              <a:t>)</a:t>
            </a:r>
          </a:p>
          <a:p>
            <a:pPr lvl="1"/>
            <a:r>
              <a:rPr lang="en-US" sz="2400" dirty="0"/>
              <a:t>Time (</a:t>
            </a:r>
            <a:r>
              <a:rPr lang="en-US" sz="2400" b="1" dirty="0">
                <a:latin typeface="Courier New" panose="02070309020205020404" pitchFamily="49" charset="0"/>
                <a:cs typeface="Courier New" panose="02070309020205020404" pitchFamily="49" charset="0"/>
              </a:rPr>
              <a:t>time</a:t>
            </a:r>
            <a:r>
              <a:rPr lang="en-US" sz="2400" dirty="0"/>
              <a:t>)</a:t>
            </a:r>
          </a:p>
          <a:p>
            <a:pPr lvl="1"/>
            <a:endParaRPr lang="en-US" sz="2400" dirty="0"/>
          </a:p>
          <a:p>
            <a:r>
              <a:rPr lang="en-US" sz="2800" dirty="0"/>
              <a:t>Control Group (</a:t>
            </a:r>
            <a:r>
              <a:rPr lang="en-US" sz="2800" b="1" dirty="0" err="1">
                <a:latin typeface="Courier New" panose="02070309020205020404" pitchFamily="49" charset="0"/>
                <a:cs typeface="Courier New" panose="02070309020205020404" pitchFamily="49" charset="0"/>
              </a:rPr>
              <a:t>controlgroup</a:t>
            </a:r>
            <a:r>
              <a:rPr lang="en-US" sz="2800" b="1" dirty="0">
                <a:latin typeface="Courier New" panose="02070309020205020404" pitchFamily="49" charset="0"/>
                <a:cs typeface="Courier New" panose="02070309020205020404" pitchFamily="49" charset="0"/>
              </a:rPr>
              <a:t>(</a:t>
            </a:r>
            <a:r>
              <a:rPr lang="en-US" sz="2800" b="1" i="1" dirty="0" err="1">
                <a:latin typeface="Courier New" panose="02070309020205020404" pitchFamily="49" charset="0"/>
                <a:cs typeface="Courier New" panose="02070309020205020404" pitchFamily="49" charset="0"/>
              </a:rPr>
              <a:t>cgtype</a:t>
            </a:r>
            <a:r>
              <a:rPr lang="en-US" sz="2800" b="1" dirty="0">
                <a:latin typeface="Courier New" panose="02070309020205020404" pitchFamily="49" charset="0"/>
                <a:cs typeface="Courier New" panose="02070309020205020404" pitchFamily="49" charset="0"/>
              </a:rPr>
              <a:t>)</a:t>
            </a:r>
            <a:r>
              <a:rPr lang="en-US" sz="2800" dirty="0"/>
              <a:t>)</a:t>
            </a:r>
          </a:p>
          <a:p>
            <a:pPr lvl="1"/>
            <a:r>
              <a:rPr lang="en-US" sz="2400" dirty="0"/>
              <a:t>Never Treated (</a:t>
            </a:r>
            <a:r>
              <a:rPr lang="en-US" sz="2400" b="1" dirty="0">
                <a:latin typeface="Courier New" panose="02070309020205020404" pitchFamily="49" charset="0"/>
                <a:cs typeface="Courier New" panose="02070309020205020404" pitchFamily="49" charset="0"/>
              </a:rPr>
              <a:t>never</a:t>
            </a:r>
            <a:r>
              <a:rPr lang="en-US" sz="2400" dirty="0"/>
              <a:t>)</a:t>
            </a:r>
          </a:p>
          <a:p>
            <a:pPr lvl="1"/>
            <a:r>
              <a:rPr lang="en-US" sz="2400" dirty="0"/>
              <a:t>Not-yet Treated (</a:t>
            </a:r>
            <a:r>
              <a:rPr lang="en-US" sz="2400" b="1" dirty="0" err="1">
                <a:latin typeface="Courier New" panose="02070309020205020404" pitchFamily="49" charset="0"/>
                <a:cs typeface="Courier New" panose="02070309020205020404" pitchFamily="49" charset="0"/>
              </a:rPr>
              <a:t>notyet</a:t>
            </a:r>
            <a:r>
              <a:rPr lang="en-US" sz="2400" dirty="0"/>
              <a:t>)</a:t>
            </a:r>
          </a:p>
          <a:p>
            <a:endParaRPr lang="en-US" sz="2800" dirty="0"/>
          </a:p>
          <a:p>
            <a:pPr lvl="1"/>
            <a:endParaRPr lang="en-US" sz="2400" dirty="0"/>
          </a:p>
        </p:txBody>
      </p:sp>
    </p:spTree>
    <p:extLst>
      <p:ext uri="{BB962C8B-B14F-4D97-AF65-F5344CB8AC3E}">
        <p14:creationId xmlns:p14="http://schemas.microsoft.com/office/powerpoint/2010/main" val="119067259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15696"/>
            <a:ext cx="9144000" cy="832104"/>
          </a:xfrm>
        </p:spPr>
        <p:txBody>
          <a:bodyPr/>
          <a:lstStyle/>
          <a:p>
            <a:r>
              <a:rPr lang="en-US" dirty="0"/>
              <a:t>Outline</a:t>
            </a:r>
          </a:p>
        </p:txBody>
      </p:sp>
      <p:sp>
        <p:nvSpPr>
          <p:cNvPr id="3" name="Content Placeholder 2"/>
          <p:cNvSpPr>
            <a:spLocks noGrp="1"/>
          </p:cNvSpPr>
          <p:nvPr>
            <p:ph idx="1"/>
          </p:nvPr>
        </p:nvSpPr>
        <p:spPr>
          <a:xfrm>
            <a:off x="609600" y="1539240"/>
            <a:ext cx="8267700" cy="4642104"/>
          </a:xfrm>
        </p:spPr>
        <p:txBody>
          <a:bodyPr>
            <a:normAutofit fontScale="92500" lnSpcReduction="10000"/>
          </a:bodyPr>
          <a:lstStyle/>
          <a:p>
            <a:r>
              <a:rPr lang="en-US" sz="3600" dirty="0"/>
              <a:t>The Question</a:t>
            </a:r>
          </a:p>
          <a:p>
            <a:r>
              <a:rPr lang="en-US" sz="3600" dirty="0"/>
              <a:t>An Intuitive Introduction</a:t>
            </a:r>
          </a:p>
          <a:p>
            <a:r>
              <a:rPr lang="en-US" sz="3600" dirty="0">
                <a:cs typeface="Courier New" panose="02070309020205020404" pitchFamily="49" charset="0"/>
              </a:rPr>
              <a:t>Two Period, Two Groups Model</a:t>
            </a:r>
          </a:p>
          <a:p>
            <a:r>
              <a:rPr lang="en-US" sz="3600" dirty="0"/>
              <a:t>Repeated Cross-Sectional Panel Data </a:t>
            </a:r>
          </a:p>
          <a:p>
            <a:r>
              <a:rPr lang="en-US" sz="3600" dirty="0"/>
              <a:t>Longitudinal Panel Data</a:t>
            </a:r>
          </a:p>
          <a:p>
            <a:r>
              <a:rPr lang="en-US" sz="3600" dirty="0">
                <a:cs typeface="Courier New" panose="02070309020205020404" pitchFamily="49" charset="0"/>
              </a:rPr>
              <a:t>Heterogeneous </a:t>
            </a:r>
            <a:r>
              <a:rPr lang="en-US" sz="3600" dirty="0" err="1">
                <a:cs typeface="Courier New" panose="02070309020205020404" pitchFamily="49" charset="0"/>
              </a:rPr>
              <a:t>DiD</a:t>
            </a:r>
            <a:endParaRPr lang="en-US" sz="3600" dirty="0">
              <a:cs typeface="Courier New" panose="02070309020205020404" pitchFamily="49" charset="0"/>
            </a:endParaRPr>
          </a:p>
          <a:p>
            <a:r>
              <a:rPr lang="en-US" sz="3600" dirty="0">
                <a:cs typeface="Courier New" panose="02070309020205020404" pitchFamily="49" charset="0"/>
              </a:rPr>
              <a:t>Panel Data Heterogeneous </a:t>
            </a:r>
            <a:r>
              <a:rPr lang="en-US" sz="3600" dirty="0" err="1">
                <a:cs typeface="Courier New" panose="02070309020205020404" pitchFamily="49" charset="0"/>
              </a:rPr>
              <a:t>DiD</a:t>
            </a:r>
            <a:r>
              <a:rPr lang="en-US" sz="3600" dirty="0">
                <a:cs typeface="Courier New" panose="02070309020205020404" pitchFamily="49" charset="0"/>
              </a:rPr>
              <a:t> </a:t>
            </a:r>
          </a:p>
          <a:p>
            <a:r>
              <a:rPr lang="en-US" sz="3600" dirty="0">
                <a:cs typeface="Courier New" panose="02070309020205020404" pitchFamily="49" charset="0"/>
              </a:rPr>
              <a:t>More information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15696"/>
          </a:xfrm>
          <a:prstGeom prst="rect">
            <a:avLst/>
          </a:prstGeom>
        </p:spPr>
      </p:pic>
      <p:pic>
        <p:nvPicPr>
          <p:cNvPr id="5" name="Picture 4" descr="CheckMark.png">
            <a:extLst>
              <a:ext uri="{FF2B5EF4-FFF2-40B4-BE49-F238E27FC236}">
                <a16:creationId xmlns:a16="http://schemas.microsoft.com/office/drawing/2014/main" id="{D31F62DF-701E-C937-2FF2-1D7689583C86}"/>
              </a:ext>
            </a:extLst>
          </p:cNvPr>
          <p:cNvPicPr>
            <a:picLocks noChangeAspect="1"/>
          </p:cNvPicPr>
          <p:nvPr/>
        </p:nvPicPr>
        <p:blipFill>
          <a:blip r:embed="rId3"/>
          <a:srcRect/>
          <a:stretch>
            <a:fillRect/>
          </a:stretch>
        </p:blipFill>
        <p:spPr>
          <a:xfrm>
            <a:off x="100931" y="1387670"/>
            <a:ext cx="741358" cy="741358"/>
          </a:xfrm>
          <a:prstGeom prst="rect">
            <a:avLst/>
          </a:prstGeom>
          <a:noFill/>
          <a:ln>
            <a:noFill/>
          </a:ln>
        </p:spPr>
      </p:pic>
      <p:pic>
        <p:nvPicPr>
          <p:cNvPr id="6" name="Picture 5" descr="CheckMark.png">
            <a:extLst>
              <a:ext uri="{FF2B5EF4-FFF2-40B4-BE49-F238E27FC236}">
                <a16:creationId xmlns:a16="http://schemas.microsoft.com/office/drawing/2014/main" id="{B719826F-F03B-3B78-9359-061C1A2BBB47}"/>
              </a:ext>
            </a:extLst>
          </p:cNvPr>
          <p:cNvPicPr>
            <a:picLocks noChangeAspect="1"/>
          </p:cNvPicPr>
          <p:nvPr/>
        </p:nvPicPr>
        <p:blipFill>
          <a:blip r:embed="rId3"/>
          <a:srcRect/>
          <a:stretch>
            <a:fillRect/>
          </a:stretch>
        </p:blipFill>
        <p:spPr>
          <a:xfrm>
            <a:off x="100931" y="1969905"/>
            <a:ext cx="741358" cy="741358"/>
          </a:xfrm>
          <a:prstGeom prst="rect">
            <a:avLst/>
          </a:prstGeom>
          <a:noFill/>
          <a:ln>
            <a:noFill/>
          </a:ln>
        </p:spPr>
      </p:pic>
      <p:pic>
        <p:nvPicPr>
          <p:cNvPr id="7" name="Picture 6" descr="CheckMark.png">
            <a:extLst>
              <a:ext uri="{FF2B5EF4-FFF2-40B4-BE49-F238E27FC236}">
                <a16:creationId xmlns:a16="http://schemas.microsoft.com/office/drawing/2014/main" id="{A8C485C1-6B87-0356-AE15-FE24151E31CA}"/>
              </a:ext>
            </a:extLst>
          </p:cNvPr>
          <p:cNvPicPr>
            <a:picLocks noChangeAspect="1"/>
          </p:cNvPicPr>
          <p:nvPr/>
        </p:nvPicPr>
        <p:blipFill>
          <a:blip r:embed="rId3"/>
          <a:srcRect/>
          <a:stretch>
            <a:fillRect/>
          </a:stretch>
        </p:blipFill>
        <p:spPr>
          <a:xfrm>
            <a:off x="100931" y="2518691"/>
            <a:ext cx="741358" cy="741358"/>
          </a:xfrm>
          <a:prstGeom prst="rect">
            <a:avLst/>
          </a:prstGeom>
          <a:noFill/>
          <a:ln>
            <a:noFill/>
          </a:ln>
        </p:spPr>
      </p:pic>
      <p:pic>
        <p:nvPicPr>
          <p:cNvPr id="8" name="Picture 7" descr="CheckMark.png">
            <a:extLst>
              <a:ext uri="{FF2B5EF4-FFF2-40B4-BE49-F238E27FC236}">
                <a16:creationId xmlns:a16="http://schemas.microsoft.com/office/drawing/2014/main" id="{356BFC07-569A-B20B-C663-AAD7002205BA}"/>
              </a:ext>
            </a:extLst>
          </p:cNvPr>
          <p:cNvPicPr>
            <a:picLocks noChangeAspect="1"/>
          </p:cNvPicPr>
          <p:nvPr/>
        </p:nvPicPr>
        <p:blipFill>
          <a:blip r:embed="rId3"/>
          <a:srcRect/>
          <a:stretch>
            <a:fillRect/>
          </a:stretch>
        </p:blipFill>
        <p:spPr>
          <a:xfrm>
            <a:off x="100931" y="3058321"/>
            <a:ext cx="741358" cy="741358"/>
          </a:xfrm>
          <a:prstGeom prst="rect">
            <a:avLst/>
          </a:prstGeom>
          <a:noFill/>
          <a:ln>
            <a:noFill/>
          </a:ln>
        </p:spPr>
      </p:pic>
      <p:pic>
        <p:nvPicPr>
          <p:cNvPr id="9" name="Picture 8" descr="CheckMark.png">
            <a:extLst>
              <a:ext uri="{FF2B5EF4-FFF2-40B4-BE49-F238E27FC236}">
                <a16:creationId xmlns:a16="http://schemas.microsoft.com/office/drawing/2014/main" id="{134D5EC5-06BF-1150-7631-E014E514FE4D}"/>
              </a:ext>
            </a:extLst>
          </p:cNvPr>
          <p:cNvPicPr>
            <a:picLocks noChangeAspect="1"/>
          </p:cNvPicPr>
          <p:nvPr/>
        </p:nvPicPr>
        <p:blipFill>
          <a:blip r:embed="rId3"/>
          <a:srcRect/>
          <a:stretch>
            <a:fillRect/>
          </a:stretch>
        </p:blipFill>
        <p:spPr>
          <a:xfrm>
            <a:off x="100931" y="3607107"/>
            <a:ext cx="741358" cy="741358"/>
          </a:xfrm>
          <a:prstGeom prst="rect">
            <a:avLst/>
          </a:prstGeom>
          <a:noFill/>
          <a:ln>
            <a:noFill/>
          </a:ln>
        </p:spPr>
      </p:pic>
      <p:pic>
        <p:nvPicPr>
          <p:cNvPr id="10" name="Picture 9" descr="CheckMark.png">
            <a:extLst>
              <a:ext uri="{FF2B5EF4-FFF2-40B4-BE49-F238E27FC236}">
                <a16:creationId xmlns:a16="http://schemas.microsoft.com/office/drawing/2014/main" id="{823A2398-AE8C-4F80-EFEB-8F77E32606FD}"/>
              </a:ext>
            </a:extLst>
          </p:cNvPr>
          <p:cNvPicPr>
            <a:picLocks noChangeAspect="1"/>
          </p:cNvPicPr>
          <p:nvPr/>
        </p:nvPicPr>
        <p:blipFill>
          <a:blip r:embed="rId3"/>
          <a:srcRect/>
          <a:stretch>
            <a:fillRect/>
          </a:stretch>
        </p:blipFill>
        <p:spPr>
          <a:xfrm>
            <a:off x="100931" y="4152867"/>
            <a:ext cx="741358" cy="741358"/>
          </a:xfrm>
          <a:prstGeom prst="rect">
            <a:avLst/>
          </a:prstGeom>
          <a:noFill/>
          <a:ln>
            <a:noFill/>
          </a:ln>
        </p:spPr>
      </p:pic>
      <p:pic>
        <p:nvPicPr>
          <p:cNvPr id="11" name="Picture 10" descr="CheckMark.png">
            <a:extLst>
              <a:ext uri="{FF2B5EF4-FFF2-40B4-BE49-F238E27FC236}">
                <a16:creationId xmlns:a16="http://schemas.microsoft.com/office/drawing/2014/main" id="{8D1AA146-F616-D0B3-355B-0F6921FB3609}"/>
              </a:ext>
            </a:extLst>
          </p:cNvPr>
          <p:cNvPicPr>
            <a:picLocks noChangeAspect="1"/>
          </p:cNvPicPr>
          <p:nvPr/>
        </p:nvPicPr>
        <p:blipFill>
          <a:blip r:embed="rId3"/>
          <a:srcRect/>
          <a:stretch>
            <a:fillRect/>
          </a:stretch>
        </p:blipFill>
        <p:spPr>
          <a:xfrm>
            <a:off x="100931" y="4695523"/>
            <a:ext cx="741358" cy="741358"/>
          </a:xfrm>
          <a:prstGeom prst="rect">
            <a:avLst/>
          </a:prstGeom>
          <a:noFill/>
          <a:ln>
            <a:noFill/>
          </a:ln>
        </p:spPr>
      </p:pic>
    </p:spTree>
    <p:extLst>
      <p:ext uri="{BB962C8B-B14F-4D97-AF65-F5344CB8AC3E}">
        <p14:creationId xmlns:p14="http://schemas.microsoft.com/office/powerpoint/2010/main" val="98927318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615696"/>
            <a:ext cx="9144000" cy="832104"/>
          </a:xfrm>
        </p:spPr>
        <p:txBody>
          <a:bodyPr>
            <a:normAutofit/>
          </a:bodyPr>
          <a:lstStyle/>
          <a:p>
            <a:r>
              <a:rPr lang="en-US" dirty="0">
                <a:latin typeface="+mn-lt"/>
                <a:cs typeface="Courier New" panose="02070309020205020404" pitchFamily="49" charset="0"/>
              </a:rPr>
              <a:t>Read The Fine Manuals!</a:t>
            </a:r>
            <a:endParaRPr lang="en-US" b="1" dirty="0">
              <a:latin typeface="Courier New" panose="02070309020205020404" pitchFamily="49" charset="0"/>
              <a:cs typeface="Courier New" panose="02070309020205020404" pitchFamily="49" charset="0"/>
            </a:endParaRPr>
          </a:p>
        </p:txBody>
      </p:sp>
      <p:sp>
        <p:nvSpPr>
          <p:cNvPr id="7" name="TextBox 6">
            <a:extLst>
              <a:ext uri="{FF2B5EF4-FFF2-40B4-BE49-F238E27FC236}">
                <a16:creationId xmlns:a16="http://schemas.microsoft.com/office/drawing/2014/main" id="{8705A343-B176-41DA-98FB-CAF56AFF8B57}"/>
              </a:ext>
            </a:extLst>
          </p:cNvPr>
          <p:cNvSpPr txBox="1"/>
          <p:nvPr/>
        </p:nvSpPr>
        <p:spPr>
          <a:xfrm>
            <a:off x="3124200" y="5811417"/>
            <a:ext cx="4923719" cy="430887"/>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hlinkClick r:id="rId3"/>
              </a:rPr>
              <a:t>https://www.stata.com/manuals/te.pdf</a:t>
            </a:r>
            <a:endPar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0" name="TextBox 9">
            <a:extLst>
              <a:ext uri="{FF2B5EF4-FFF2-40B4-BE49-F238E27FC236}">
                <a16:creationId xmlns:a16="http://schemas.microsoft.com/office/drawing/2014/main" id="{0052191A-8CB3-451E-895A-901F2D40C8E9}"/>
              </a:ext>
            </a:extLst>
          </p:cNvPr>
          <p:cNvSpPr txBox="1"/>
          <p:nvPr/>
        </p:nvSpPr>
        <p:spPr>
          <a:xfrm>
            <a:off x="3133344" y="6275676"/>
            <a:ext cx="4992305" cy="430887"/>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hlinkClick r:id="rId4"/>
              </a:rPr>
              <a:t>https://www.stata.com/manuals/xt.pdf</a:t>
            </a:r>
            <a:endPar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 name="TextBox 1">
            <a:extLst>
              <a:ext uri="{FF2B5EF4-FFF2-40B4-BE49-F238E27FC236}">
                <a16:creationId xmlns:a16="http://schemas.microsoft.com/office/drawing/2014/main" id="{26799EA5-D605-4A7A-9E76-F54A09E39DD4}"/>
              </a:ext>
            </a:extLst>
          </p:cNvPr>
          <p:cNvSpPr txBox="1"/>
          <p:nvPr/>
        </p:nvSpPr>
        <p:spPr>
          <a:xfrm>
            <a:off x="1096081" y="5799982"/>
            <a:ext cx="2028119"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didregress</a:t>
            </a:r>
            <a:endParaRPr kumimoji="0" lang="en-US" sz="2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p:txBody>
      </p:sp>
      <p:sp>
        <p:nvSpPr>
          <p:cNvPr id="9" name="TextBox 8">
            <a:extLst>
              <a:ext uri="{FF2B5EF4-FFF2-40B4-BE49-F238E27FC236}">
                <a16:creationId xmlns:a16="http://schemas.microsoft.com/office/drawing/2014/main" id="{17B7EDF4-6ABC-45CA-B1E7-B91A13909FBB}"/>
              </a:ext>
            </a:extLst>
          </p:cNvPr>
          <p:cNvSpPr txBox="1"/>
          <p:nvPr/>
        </p:nvSpPr>
        <p:spPr>
          <a:xfrm>
            <a:off x="727390" y="6273082"/>
            <a:ext cx="2396810"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xtdidregress</a:t>
            </a:r>
            <a:endParaRPr kumimoji="0" lang="en-US" sz="2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p:txBody>
      </p:sp>
      <p:pic>
        <p:nvPicPr>
          <p:cNvPr id="8" name="Picture 7" descr="A blue and white cover&#10;&#10;Description automatically generated">
            <a:extLst>
              <a:ext uri="{FF2B5EF4-FFF2-40B4-BE49-F238E27FC236}">
                <a16:creationId xmlns:a16="http://schemas.microsoft.com/office/drawing/2014/main" id="{13864023-58CA-5A59-5D19-1D77189F2E7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2553" y="1676038"/>
            <a:ext cx="3045941" cy="3886201"/>
          </a:xfrm>
          <a:prstGeom prst="rect">
            <a:avLst/>
          </a:prstGeom>
        </p:spPr>
      </p:pic>
      <p:pic>
        <p:nvPicPr>
          <p:cNvPr id="12" name="Picture 11" descr="A blue and white cover&#10;&#10;Description automatically generated">
            <a:extLst>
              <a:ext uri="{FF2B5EF4-FFF2-40B4-BE49-F238E27FC236}">
                <a16:creationId xmlns:a16="http://schemas.microsoft.com/office/drawing/2014/main" id="{858D8E3C-F2B2-F736-F216-F243CE50C9F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01978" y="1676038"/>
            <a:ext cx="3045941" cy="3886200"/>
          </a:xfrm>
          <a:prstGeom prst="rect">
            <a:avLst/>
          </a:prstGeom>
        </p:spPr>
      </p:pic>
    </p:spTree>
    <p:extLst>
      <p:ext uri="{BB962C8B-B14F-4D97-AF65-F5344CB8AC3E}">
        <p14:creationId xmlns:p14="http://schemas.microsoft.com/office/powerpoint/2010/main" val="328449897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615696"/>
            <a:ext cx="9144000" cy="832104"/>
          </a:xfrm>
        </p:spPr>
        <p:txBody>
          <a:bodyPr>
            <a:normAutofit/>
          </a:bodyPr>
          <a:lstStyle/>
          <a:p>
            <a:r>
              <a:rPr lang="en-US" dirty="0">
                <a:latin typeface="+mn-lt"/>
                <a:cs typeface="Courier New" panose="02070309020205020404" pitchFamily="49" charset="0"/>
              </a:rPr>
              <a:t>Read The Fine Manuals!</a:t>
            </a:r>
            <a:endParaRPr lang="en-US" b="1" dirty="0">
              <a:latin typeface="Courier New" panose="02070309020205020404" pitchFamily="49" charset="0"/>
              <a:cs typeface="Courier New" panose="02070309020205020404" pitchFamily="49" charset="0"/>
            </a:endParaRPr>
          </a:p>
        </p:txBody>
      </p:sp>
      <p:sp>
        <p:nvSpPr>
          <p:cNvPr id="7" name="TextBox 6">
            <a:extLst>
              <a:ext uri="{FF2B5EF4-FFF2-40B4-BE49-F238E27FC236}">
                <a16:creationId xmlns:a16="http://schemas.microsoft.com/office/drawing/2014/main" id="{8705A343-B176-41DA-98FB-CAF56AFF8B57}"/>
              </a:ext>
            </a:extLst>
          </p:cNvPr>
          <p:cNvSpPr txBox="1"/>
          <p:nvPr/>
        </p:nvSpPr>
        <p:spPr>
          <a:xfrm>
            <a:off x="2546004" y="5790476"/>
            <a:ext cx="6248400" cy="400110"/>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hlinkClick r:id="rId3"/>
              </a:rPr>
              <a:t>https://www.stata.com/manuals/causalhdidregress.pdf</a:t>
            </a: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0" name="TextBox 9">
            <a:extLst>
              <a:ext uri="{FF2B5EF4-FFF2-40B4-BE49-F238E27FC236}">
                <a16:creationId xmlns:a16="http://schemas.microsoft.com/office/drawing/2014/main" id="{0052191A-8CB3-451E-895A-901F2D40C8E9}"/>
              </a:ext>
            </a:extLst>
          </p:cNvPr>
          <p:cNvSpPr txBox="1"/>
          <p:nvPr/>
        </p:nvSpPr>
        <p:spPr>
          <a:xfrm>
            <a:off x="2539908" y="6218768"/>
            <a:ext cx="6451692" cy="400110"/>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hlinkClick r:id="rId4"/>
              </a:rPr>
              <a:t>https://www.stata.com/manuals/causalxthdidregress.pdf</a:t>
            </a: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 name="TextBox 1">
            <a:extLst>
              <a:ext uri="{FF2B5EF4-FFF2-40B4-BE49-F238E27FC236}">
                <a16:creationId xmlns:a16="http://schemas.microsoft.com/office/drawing/2014/main" id="{26799EA5-D605-4A7A-9E76-F54A09E39DD4}"/>
              </a:ext>
            </a:extLst>
          </p:cNvPr>
          <p:cNvSpPr txBox="1"/>
          <p:nvPr/>
        </p:nvSpPr>
        <p:spPr>
          <a:xfrm>
            <a:off x="152400" y="5796027"/>
            <a:ext cx="2053767" cy="43088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hdidregress</a:t>
            </a:r>
            <a:endParaRPr kumimoji="0" lang="en-US" sz="2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p:txBody>
      </p:sp>
      <p:sp>
        <p:nvSpPr>
          <p:cNvPr id="9" name="TextBox 8">
            <a:extLst>
              <a:ext uri="{FF2B5EF4-FFF2-40B4-BE49-F238E27FC236}">
                <a16:creationId xmlns:a16="http://schemas.microsoft.com/office/drawing/2014/main" id="{17B7EDF4-6ABC-45CA-B1E7-B91A13909FBB}"/>
              </a:ext>
            </a:extLst>
          </p:cNvPr>
          <p:cNvSpPr txBox="1"/>
          <p:nvPr/>
        </p:nvSpPr>
        <p:spPr>
          <a:xfrm>
            <a:off x="152400" y="6249661"/>
            <a:ext cx="2393604" cy="43088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xthdidregress</a:t>
            </a:r>
            <a:endParaRPr kumimoji="0" lang="en-US" sz="22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p:txBody>
      </p:sp>
      <p:pic>
        <p:nvPicPr>
          <p:cNvPr id="8" name="Picture 7" descr="A blue and white cover&#10;&#10;Description automatically generated">
            <a:extLst>
              <a:ext uri="{FF2B5EF4-FFF2-40B4-BE49-F238E27FC236}">
                <a16:creationId xmlns:a16="http://schemas.microsoft.com/office/drawing/2014/main" id="{13864023-58CA-5A59-5D19-1D77189F2E7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2553" y="1676038"/>
            <a:ext cx="3045941" cy="3886201"/>
          </a:xfrm>
          <a:prstGeom prst="rect">
            <a:avLst/>
          </a:prstGeom>
        </p:spPr>
      </p:pic>
      <p:pic>
        <p:nvPicPr>
          <p:cNvPr id="12" name="Picture 11" descr="A blue and white cover&#10;&#10;Description automatically generated">
            <a:extLst>
              <a:ext uri="{FF2B5EF4-FFF2-40B4-BE49-F238E27FC236}">
                <a16:creationId xmlns:a16="http://schemas.microsoft.com/office/drawing/2014/main" id="{858D8E3C-F2B2-F736-F216-F243CE50C9F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01978" y="1676038"/>
            <a:ext cx="3045941" cy="3886200"/>
          </a:xfrm>
          <a:prstGeom prst="rect">
            <a:avLst/>
          </a:prstGeom>
        </p:spPr>
      </p:pic>
    </p:spTree>
    <p:extLst>
      <p:ext uri="{BB962C8B-B14F-4D97-AF65-F5344CB8AC3E}">
        <p14:creationId xmlns:p14="http://schemas.microsoft.com/office/powerpoint/2010/main" val="10202910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15696"/>
          </a:xfrm>
          <a:prstGeom prst="rect">
            <a:avLst/>
          </a:prstGeom>
        </p:spPr>
      </p:pic>
      <p:sp>
        <p:nvSpPr>
          <p:cNvPr id="6" name="Title 1">
            <a:extLst>
              <a:ext uri="{FF2B5EF4-FFF2-40B4-BE49-F238E27FC236}">
                <a16:creationId xmlns:a16="http://schemas.microsoft.com/office/drawing/2014/main" id="{845F7AA7-255E-1819-6026-978A94620FF1}"/>
              </a:ext>
            </a:extLst>
          </p:cNvPr>
          <p:cNvSpPr>
            <a:spLocks noGrp="1"/>
          </p:cNvSpPr>
          <p:nvPr>
            <p:ph type="title"/>
          </p:nvPr>
        </p:nvSpPr>
        <p:spPr>
          <a:xfrm>
            <a:off x="0" y="615696"/>
            <a:ext cx="9144000" cy="832104"/>
          </a:xfrm>
        </p:spPr>
        <p:txBody>
          <a:bodyPr>
            <a:normAutofit/>
          </a:bodyPr>
          <a:lstStyle/>
          <a:p>
            <a:r>
              <a:rPr lang="en-US" dirty="0">
                <a:latin typeface="+mn-lt"/>
                <a:cs typeface="Courier New" panose="02070309020205020404" pitchFamily="49" charset="0"/>
              </a:rPr>
              <a:t>A Conceptual Introduction</a:t>
            </a:r>
            <a:endParaRPr lang="en-US" dirty="0">
              <a:latin typeface="Courier New" panose="02070309020205020404" pitchFamily="49" charset="0"/>
              <a:cs typeface="Courier New" panose="02070309020205020404" pitchFamily="49" charset="0"/>
            </a:endParaRPr>
          </a:p>
        </p:txBody>
      </p:sp>
      <p:pic>
        <p:nvPicPr>
          <p:cNvPr id="3" name="Picture 2" descr="Chart&#10;&#10;Description automatically generated">
            <a:extLst>
              <a:ext uri="{FF2B5EF4-FFF2-40B4-BE49-F238E27FC236}">
                <a16:creationId xmlns:a16="http://schemas.microsoft.com/office/drawing/2014/main" id="{03EAC6AF-4A15-3930-DED5-F94E22FA1C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714500"/>
            <a:ext cx="9144000" cy="5143500"/>
          </a:xfrm>
          <a:prstGeom prst="rect">
            <a:avLst/>
          </a:prstGeom>
        </p:spPr>
      </p:pic>
    </p:spTree>
    <p:extLst>
      <p:ext uri="{BB962C8B-B14F-4D97-AF65-F5344CB8AC3E}">
        <p14:creationId xmlns:p14="http://schemas.microsoft.com/office/powerpoint/2010/main" val="131919613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615696"/>
            <a:ext cx="9144000" cy="832104"/>
          </a:xfr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dirty="0">
                <a:solidFill>
                  <a:prstClr val="black"/>
                </a:solidFill>
                <a:latin typeface="Calibri"/>
                <a:cs typeface="Courier New" panose="02070309020205020404" pitchFamily="49" charset="0"/>
              </a:rPr>
              <a:t>More Information</a:t>
            </a:r>
            <a:endParaRPr kumimoji="0" lang="en-US" sz="8800" b="1" i="0" u="none" strike="noStrike" kern="1200" cap="none" spc="0" normalizeH="0" baseline="0" noProof="0" dirty="0">
              <a:ln>
                <a:noFill/>
              </a:ln>
              <a:solidFill>
                <a:prstClr val="black"/>
              </a:solidFill>
              <a:effectLst/>
              <a:uLnTx/>
              <a:uFillTx/>
              <a:latin typeface="Courier New" panose="02070309020205020404" pitchFamily="49" charset="0"/>
              <a:ea typeface="+mj-ea"/>
              <a:cs typeface="Courier New" panose="02070309020205020404" pitchFamily="49" charset="0"/>
            </a:endParaRPr>
          </a:p>
        </p:txBody>
      </p:sp>
      <p:pic>
        <p:nvPicPr>
          <p:cNvPr id="4" name="Picture 3" descr="A green and white sign&#10;&#10;Description automatically generated with low confidence">
            <a:hlinkClick r:id="rId3"/>
            <a:extLst>
              <a:ext uri="{FF2B5EF4-FFF2-40B4-BE49-F238E27FC236}">
                <a16:creationId xmlns:a16="http://schemas.microsoft.com/office/drawing/2014/main" id="{D0F4D6DC-F9A6-BE00-F884-6A04BFFB29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1553" y="2209800"/>
            <a:ext cx="2568146" cy="3276600"/>
          </a:xfrm>
          <a:prstGeom prst="rect">
            <a:avLst/>
          </a:prstGeom>
        </p:spPr>
      </p:pic>
      <p:pic>
        <p:nvPicPr>
          <p:cNvPr id="12" name="Picture 11" descr="A picture containing letter&#10;&#10;Description automatically generated">
            <a:hlinkClick r:id="rId5"/>
            <a:extLst>
              <a:ext uri="{FF2B5EF4-FFF2-40B4-BE49-F238E27FC236}">
                <a16:creationId xmlns:a16="http://schemas.microsoft.com/office/drawing/2014/main" id="{3EE60349-9571-563F-E6EA-5BC30F8061B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50936" y="2209800"/>
            <a:ext cx="2592942" cy="3276600"/>
          </a:xfrm>
          <a:prstGeom prst="rect">
            <a:avLst/>
          </a:prstGeom>
        </p:spPr>
      </p:pic>
      <p:pic>
        <p:nvPicPr>
          <p:cNvPr id="3" name="Picture 2" descr="Graphical user interface, application&#10;&#10;Description automatically generated">
            <a:hlinkClick r:id="rId7"/>
            <a:extLst>
              <a:ext uri="{FF2B5EF4-FFF2-40B4-BE49-F238E27FC236}">
                <a16:creationId xmlns:a16="http://schemas.microsoft.com/office/drawing/2014/main" id="{49A2F597-A731-E784-AFEE-C1CA78515426}"/>
              </a:ext>
            </a:extLst>
          </p:cNvPr>
          <p:cNvPicPr>
            <a:picLocks noChangeAspect="1"/>
          </p:cNvPicPr>
          <p:nvPr/>
        </p:nvPicPr>
        <p:blipFill rotWithShape="1">
          <a:blip r:embed="rId8">
            <a:extLst>
              <a:ext uri="{28A0092B-C50C-407E-A947-70E740481C1C}">
                <a14:useLocalDpi xmlns:a14="http://schemas.microsoft.com/office/drawing/2010/main" val="0"/>
              </a:ext>
            </a:extLst>
          </a:blip>
          <a:srcRect l="18040" r="18040"/>
          <a:stretch/>
        </p:blipFill>
        <p:spPr>
          <a:xfrm>
            <a:off x="6477000" y="2209800"/>
            <a:ext cx="2094407" cy="3276600"/>
          </a:xfrm>
          <a:prstGeom prst="rect">
            <a:avLst/>
          </a:prstGeom>
        </p:spPr>
      </p:pic>
    </p:spTree>
    <p:extLst>
      <p:ext uri="{BB962C8B-B14F-4D97-AF65-F5344CB8AC3E}">
        <p14:creationId xmlns:p14="http://schemas.microsoft.com/office/powerpoint/2010/main" val="258349553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99F098E-99EA-46E4-90DC-442CD0D50605}"/>
              </a:ext>
            </a:extLst>
          </p:cNvPr>
          <p:cNvSpPr txBox="1">
            <a:spLocks/>
          </p:cNvSpPr>
          <p:nvPr/>
        </p:nvSpPr>
        <p:spPr>
          <a:xfrm>
            <a:off x="0" y="650229"/>
            <a:ext cx="9144000" cy="83210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dirty="0">
                <a:solidFill>
                  <a:prstClr val="black"/>
                </a:solidFill>
                <a:latin typeface="Calibri"/>
                <a:cs typeface="Courier New" panose="02070309020205020404" pitchFamily="49" charset="0"/>
              </a:rPr>
              <a:t>More Information</a:t>
            </a:r>
            <a:endParaRPr kumimoji="0" lang="en-US" sz="4400" b="1" i="0" u="none" strike="noStrike" kern="1200" cap="none" spc="0" normalizeH="0" baseline="0" noProof="0" dirty="0">
              <a:ln>
                <a:noFill/>
              </a:ln>
              <a:solidFill>
                <a:prstClr val="black"/>
              </a:solidFill>
              <a:effectLst/>
              <a:uLnTx/>
              <a:uFillTx/>
              <a:latin typeface="Courier New" panose="02070309020205020404" pitchFamily="49" charset="0"/>
              <a:ea typeface="+mj-ea"/>
              <a:cs typeface="Courier New" panose="02070309020205020404" pitchFamily="49" charset="0"/>
            </a:endParaRPr>
          </a:p>
        </p:txBody>
      </p:sp>
      <p:sp>
        <p:nvSpPr>
          <p:cNvPr id="4" name="TextBox 3">
            <a:extLst>
              <a:ext uri="{FF2B5EF4-FFF2-40B4-BE49-F238E27FC236}">
                <a16:creationId xmlns:a16="http://schemas.microsoft.com/office/drawing/2014/main" id="{4973A853-90EC-782A-3DA3-3DE7D97D2E0E}"/>
              </a:ext>
            </a:extLst>
          </p:cNvPr>
          <p:cNvSpPr txBox="1"/>
          <p:nvPr/>
        </p:nvSpPr>
        <p:spPr>
          <a:xfrm>
            <a:off x="263513" y="1981200"/>
            <a:ext cx="8616974" cy="461665"/>
          </a:xfrm>
          <a:prstGeom prst="rect">
            <a:avLst/>
          </a:prstGeom>
          <a:noFill/>
        </p:spPr>
        <p:txBody>
          <a:bodyPr wrap="none" rtlCol="0">
            <a:spAutoFit/>
          </a:bodyPr>
          <a:lstStyle/>
          <a:p>
            <a:r>
              <a:rPr lang="en-US" sz="2400" dirty="0">
                <a:hlinkClick r:id="rId3"/>
              </a:rPr>
              <a:t>US National Highway Traffic Safety Administration Information</a:t>
            </a:r>
            <a:endParaRPr lang="en-US" sz="2400" dirty="0"/>
          </a:p>
        </p:txBody>
      </p:sp>
      <p:sp>
        <p:nvSpPr>
          <p:cNvPr id="12" name="TextBox 11">
            <a:extLst>
              <a:ext uri="{FF2B5EF4-FFF2-40B4-BE49-F238E27FC236}">
                <a16:creationId xmlns:a16="http://schemas.microsoft.com/office/drawing/2014/main" id="{DEB230EC-6C91-B2B6-FDF5-7A0D9A65422C}"/>
              </a:ext>
            </a:extLst>
          </p:cNvPr>
          <p:cNvSpPr txBox="1"/>
          <p:nvPr/>
        </p:nvSpPr>
        <p:spPr>
          <a:xfrm>
            <a:off x="263513" y="2710899"/>
            <a:ext cx="4572000" cy="461665"/>
          </a:xfrm>
          <a:prstGeom prst="rect">
            <a:avLst/>
          </a:prstGeom>
          <a:noFill/>
        </p:spPr>
        <p:txBody>
          <a:bodyPr wrap="square">
            <a:spAutoFit/>
          </a:bodyPr>
          <a:lstStyle/>
          <a:p>
            <a:r>
              <a:rPr lang="en-US" sz="2400" dirty="0" err="1">
                <a:hlinkClick r:id="rId4"/>
              </a:rPr>
              <a:t>Miron</a:t>
            </a:r>
            <a:r>
              <a:rPr lang="en-US" sz="2400" dirty="0">
                <a:hlinkClick r:id="rId4"/>
              </a:rPr>
              <a:t> and </a:t>
            </a:r>
            <a:r>
              <a:rPr lang="en-US" sz="2400" dirty="0" err="1">
                <a:hlinkClick r:id="rId4"/>
              </a:rPr>
              <a:t>Tetelbaum</a:t>
            </a:r>
            <a:r>
              <a:rPr lang="en-US" sz="2400" dirty="0">
                <a:hlinkClick r:id="rId4"/>
              </a:rPr>
              <a:t>, 2009</a:t>
            </a:r>
            <a:endParaRPr lang="en-US" sz="2400" dirty="0"/>
          </a:p>
        </p:txBody>
      </p:sp>
      <p:sp>
        <p:nvSpPr>
          <p:cNvPr id="5" name="TextBox 4">
            <a:extLst>
              <a:ext uri="{FF2B5EF4-FFF2-40B4-BE49-F238E27FC236}">
                <a16:creationId xmlns:a16="http://schemas.microsoft.com/office/drawing/2014/main" id="{5AF77777-0325-7FA2-B12B-5AACDD487A2F}"/>
              </a:ext>
            </a:extLst>
          </p:cNvPr>
          <p:cNvSpPr txBox="1"/>
          <p:nvPr/>
        </p:nvSpPr>
        <p:spPr>
          <a:xfrm>
            <a:off x="381000" y="3886200"/>
            <a:ext cx="7924800" cy="1754326"/>
          </a:xfrm>
          <a:prstGeom prst="rect">
            <a:avLst/>
          </a:prstGeom>
          <a:noFill/>
        </p:spPr>
        <p:txBody>
          <a:bodyPr wrap="square">
            <a:spAutoFit/>
          </a:bodyPr>
          <a:lstStyle/>
          <a:p>
            <a:r>
              <a:rPr lang="en-US" dirty="0"/>
              <a:t>Callaway, B., and P. H. C. </a:t>
            </a:r>
            <a:r>
              <a:rPr lang="en-US" dirty="0" err="1"/>
              <a:t>Sant’Anna</a:t>
            </a:r>
            <a:r>
              <a:rPr lang="en-US" dirty="0"/>
              <a:t>. 2021. </a:t>
            </a:r>
            <a:r>
              <a:rPr lang="en-US" dirty="0">
                <a:hlinkClick r:id="rId5"/>
              </a:rPr>
              <a:t>Difference-in-differences with multiple time periods</a:t>
            </a:r>
            <a:r>
              <a:rPr lang="en-US" dirty="0"/>
              <a:t>. Journal of Econometrics 225: 200–230. </a:t>
            </a:r>
          </a:p>
          <a:p>
            <a:endParaRPr lang="en-US" dirty="0"/>
          </a:p>
          <a:p>
            <a:r>
              <a:rPr lang="en-US" dirty="0"/>
              <a:t>Wooldridge, J. M. 2021. </a:t>
            </a:r>
            <a:r>
              <a:rPr lang="en-US" dirty="0">
                <a:hlinkClick r:id="rId6"/>
              </a:rPr>
              <a:t>Two-way fixed effects, the two-way </a:t>
            </a:r>
            <a:r>
              <a:rPr lang="en-US" dirty="0" err="1">
                <a:hlinkClick r:id="rId6"/>
              </a:rPr>
              <a:t>Mundlak</a:t>
            </a:r>
            <a:r>
              <a:rPr lang="en-US" dirty="0">
                <a:hlinkClick r:id="rId6"/>
              </a:rPr>
              <a:t> regression, and difference-in-differences estimators</a:t>
            </a:r>
            <a:r>
              <a:rPr lang="en-US" dirty="0"/>
              <a:t>. Working paper, Department of Economics, Michigan State University, East Lansing, MI</a:t>
            </a:r>
          </a:p>
        </p:txBody>
      </p:sp>
    </p:spTree>
    <p:extLst>
      <p:ext uri="{BB962C8B-B14F-4D97-AF65-F5344CB8AC3E}">
        <p14:creationId xmlns:p14="http://schemas.microsoft.com/office/powerpoint/2010/main" val="254698495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615696"/>
            <a:ext cx="9144000" cy="832104"/>
          </a:xfr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dirty="0">
                <a:solidFill>
                  <a:prstClr val="black"/>
                </a:solidFill>
                <a:latin typeface="Calibri"/>
                <a:cs typeface="Courier New" panose="02070309020205020404" pitchFamily="49" charset="0"/>
              </a:rPr>
              <a:t>More Information</a:t>
            </a:r>
            <a:endParaRPr kumimoji="0" lang="en-US" sz="8800" b="1" i="0" u="none" strike="noStrike" kern="1200" cap="none" spc="0" normalizeH="0" baseline="0" noProof="0" dirty="0">
              <a:ln>
                <a:noFill/>
              </a:ln>
              <a:solidFill>
                <a:prstClr val="black"/>
              </a:solidFill>
              <a:effectLst/>
              <a:uLnTx/>
              <a:uFillTx/>
              <a:latin typeface="Courier New" panose="02070309020205020404" pitchFamily="49" charset="0"/>
              <a:ea typeface="+mj-ea"/>
              <a:cs typeface="Courier New" panose="02070309020205020404" pitchFamily="49" charset="0"/>
            </a:endParaRPr>
          </a:p>
        </p:txBody>
      </p:sp>
      <p:sp>
        <p:nvSpPr>
          <p:cNvPr id="7" name="TextBox 6">
            <a:extLst>
              <a:ext uri="{FF2B5EF4-FFF2-40B4-BE49-F238E27FC236}">
                <a16:creationId xmlns:a16="http://schemas.microsoft.com/office/drawing/2014/main" id="{792B1418-30AB-7D81-6A25-8EF25E3CE90F}"/>
              </a:ext>
            </a:extLst>
          </p:cNvPr>
          <p:cNvSpPr txBox="1"/>
          <p:nvPr/>
        </p:nvSpPr>
        <p:spPr>
          <a:xfrm>
            <a:off x="0" y="6096000"/>
            <a:ext cx="9144000" cy="461665"/>
          </a:xfrm>
          <a:prstGeom prst="rect">
            <a:avLst/>
          </a:prstGeom>
          <a:noFill/>
        </p:spPr>
        <p:txBody>
          <a:bodyPr wrap="square">
            <a:spAutoFit/>
          </a:bodyPr>
          <a:lstStyle/>
          <a:p>
            <a:pPr algn="ctr"/>
            <a:r>
              <a:rPr lang="en-US" sz="2400" dirty="0">
                <a:hlinkClick r:id="rId3"/>
              </a:rPr>
              <a:t>https://www.youtube.com/watch?v=rrgxR97QBpc</a:t>
            </a:r>
            <a:endParaRPr lang="en-US" sz="2400" dirty="0"/>
          </a:p>
        </p:txBody>
      </p:sp>
      <p:sp>
        <p:nvSpPr>
          <p:cNvPr id="8" name="TextBox 7">
            <a:extLst>
              <a:ext uri="{FF2B5EF4-FFF2-40B4-BE49-F238E27FC236}">
                <a16:creationId xmlns:a16="http://schemas.microsoft.com/office/drawing/2014/main" id="{C46C6E48-2934-AEAE-3BF2-4889D358970D}"/>
              </a:ext>
            </a:extLst>
          </p:cNvPr>
          <p:cNvSpPr txBox="1"/>
          <p:nvPr/>
        </p:nvSpPr>
        <p:spPr>
          <a:xfrm>
            <a:off x="0" y="5634335"/>
            <a:ext cx="9144000" cy="461665"/>
          </a:xfrm>
          <a:prstGeom prst="rect">
            <a:avLst/>
          </a:prstGeom>
          <a:noFill/>
        </p:spPr>
        <p:txBody>
          <a:bodyPr wrap="square" rtlCol="0">
            <a:spAutoFit/>
          </a:bodyPr>
          <a:lstStyle/>
          <a:p>
            <a:pPr algn="ctr"/>
            <a:r>
              <a:rPr lang="en-US" sz="2400" dirty="0"/>
              <a:t>Richard </a:t>
            </a:r>
            <a:r>
              <a:rPr lang="en-US" sz="2400" dirty="0" err="1"/>
              <a:t>Gallenstein’s</a:t>
            </a:r>
            <a:r>
              <a:rPr lang="en-US" sz="2400" dirty="0"/>
              <a:t> YouTube video about </a:t>
            </a:r>
            <a:r>
              <a:rPr lang="en-US" sz="2400" dirty="0" err="1"/>
              <a:t>DiD</a:t>
            </a:r>
            <a:endParaRPr lang="en-US" sz="2400" dirty="0"/>
          </a:p>
        </p:txBody>
      </p:sp>
      <p:pic>
        <p:nvPicPr>
          <p:cNvPr id="4" name="Picture 3">
            <a:extLst>
              <a:ext uri="{FF2B5EF4-FFF2-40B4-BE49-F238E27FC236}">
                <a16:creationId xmlns:a16="http://schemas.microsoft.com/office/drawing/2014/main" id="{01629C59-1C80-CC9A-17A3-63FF6F2FD03B}"/>
              </a:ext>
            </a:extLst>
          </p:cNvPr>
          <p:cNvPicPr>
            <a:picLocks noChangeAspect="1"/>
          </p:cNvPicPr>
          <p:nvPr/>
        </p:nvPicPr>
        <p:blipFill rotWithShape="1">
          <a:blip r:embed="rId4"/>
          <a:srcRect l="3333" t="12963" r="33333" b="8519"/>
          <a:stretch/>
        </p:blipFill>
        <p:spPr>
          <a:xfrm>
            <a:off x="1524000" y="1580495"/>
            <a:ext cx="5791200" cy="4038600"/>
          </a:xfrm>
          <a:prstGeom prst="rect">
            <a:avLst/>
          </a:prstGeom>
        </p:spPr>
      </p:pic>
    </p:spTree>
    <p:extLst>
      <p:ext uri="{BB962C8B-B14F-4D97-AF65-F5344CB8AC3E}">
        <p14:creationId xmlns:p14="http://schemas.microsoft.com/office/powerpoint/2010/main" val="250295687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95401"/>
            <a:ext cx="9132454" cy="2514600"/>
          </a:xfrm>
        </p:spPr>
        <p:txBody>
          <a:bodyPr>
            <a:normAutofit/>
          </a:bodyPr>
          <a:lstStyle/>
          <a:p>
            <a:pPr marL="0" indent="0" algn="ctr">
              <a:buNone/>
            </a:pPr>
            <a:r>
              <a:rPr lang="en-US" sz="4400" dirty="0"/>
              <a:t>Thank you!</a:t>
            </a:r>
          </a:p>
          <a:p>
            <a:pPr marL="0" indent="0" algn="ctr">
              <a:buNone/>
            </a:pPr>
            <a:endParaRPr lang="en-US" sz="2000" dirty="0"/>
          </a:p>
          <a:p>
            <a:pPr marL="0" indent="0" algn="ctr">
              <a:buNone/>
            </a:pPr>
            <a:r>
              <a:rPr lang="en-US" sz="4400" dirty="0"/>
              <a:t>Questions?</a:t>
            </a:r>
          </a:p>
        </p:txBody>
      </p:sp>
      <p:sp>
        <p:nvSpPr>
          <p:cNvPr id="4" name="TextBox 3"/>
          <p:cNvSpPr txBox="1"/>
          <p:nvPr/>
        </p:nvSpPr>
        <p:spPr>
          <a:xfrm>
            <a:off x="0" y="5889234"/>
            <a:ext cx="913245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You can contact me anytime at </a:t>
            </a:r>
            <a:r>
              <a:rPr kumimoji="0" lang="en-US" sz="2400" b="0" i="0" u="none" strike="noStrike" kern="1200" cap="none" spc="0" normalizeH="0" baseline="0" noProof="0" dirty="0">
                <a:ln>
                  <a:noFill/>
                </a:ln>
                <a:solidFill>
                  <a:prstClr val="black"/>
                </a:solidFill>
                <a:effectLst/>
                <a:uLnTx/>
                <a:uFillTx/>
                <a:latin typeface="Calibri"/>
                <a:ea typeface="+mn-ea"/>
                <a:cs typeface="+mn-cs"/>
                <a:hlinkClick r:id="rId2"/>
              </a:rPr>
              <a:t>chuber@stata.com</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15696"/>
          </a:xfrm>
          <a:prstGeom prst="rect">
            <a:avLst/>
          </a:prstGeom>
        </p:spPr>
      </p:pic>
      <p:sp>
        <p:nvSpPr>
          <p:cNvPr id="2" name="TextBox 1"/>
          <p:cNvSpPr txBox="1"/>
          <p:nvPr/>
        </p:nvSpPr>
        <p:spPr>
          <a:xfrm>
            <a:off x="11546" y="4648200"/>
            <a:ext cx="91440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You can download the slides, datasets, and do-files here:</a:t>
            </a:r>
          </a:p>
          <a:p>
            <a:pPr lvl="0" algn="ctr" fontAlgn="auto">
              <a:spcBef>
                <a:spcPts val="0"/>
              </a:spcBef>
              <a:spcAft>
                <a:spcPts val="0"/>
              </a:spcAft>
              <a:defRPr/>
            </a:pPr>
            <a:r>
              <a:rPr lang="en-US" sz="2400" b="1" dirty="0">
                <a:hlinkClick r:id="rId4"/>
              </a:rPr>
              <a:t>https://tinyurl.com/StataDID</a:t>
            </a:r>
            <a:endParaRPr kumimoji="0" lang="en-US" sz="24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13839447"/>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22392</TotalTime>
  <Words>2253</Words>
  <Application>Microsoft Office PowerPoint</Application>
  <PresentationFormat>On-screen Show (4:3)</PresentationFormat>
  <Paragraphs>395</Paragraphs>
  <Slides>93</Slides>
  <Notes>83</Notes>
  <HiddenSlides>0</HiddenSlides>
  <MMClips>1</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93</vt:i4>
      </vt:variant>
    </vt:vector>
  </HeadingPairs>
  <TitlesOfParts>
    <vt:vector size="101" baseType="lpstr">
      <vt:lpstr>Arial</vt:lpstr>
      <vt:lpstr>Calibri</vt:lpstr>
      <vt:lpstr>Consolas</vt:lpstr>
      <vt:lpstr>Courier New</vt:lpstr>
      <vt:lpstr>Default Design</vt:lpstr>
      <vt:lpstr>Office Theme</vt:lpstr>
      <vt:lpstr>1_Office Theme</vt:lpstr>
      <vt:lpstr>2_Office Theme</vt:lpstr>
      <vt:lpstr>Introduction to Difference in Differences Using Stata</vt:lpstr>
      <vt:lpstr>Download Website</vt:lpstr>
      <vt:lpstr>Outline</vt:lpstr>
      <vt:lpstr>PowerPoint Presentation</vt:lpstr>
      <vt:lpstr>PowerPoint Presentation</vt:lpstr>
      <vt:lpstr>PowerPoint Presentation</vt:lpstr>
      <vt:lpstr>Outline</vt:lpstr>
      <vt:lpstr>A Conceptual Introduction</vt:lpstr>
      <vt:lpstr>A Conceptual Introduction</vt:lpstr>
      <vt:lpstr>A Conceptual Introduction</vt:lpstr>
      <vt:lpstr>A Conceptual Introduction</vt:lpstr>
      <vt:lpstr>A Conceptual Introduction</vt:lpstr>
      <vt:lpstr>A Conceptual Introduction</vt:lpstr>
      <vt:lpstr>A Conceptual Introduction</vt:lpstr>
      <vt:lpstr>A Conceptual Introduction</vt:lpstr>
      <vt:lpstr>A Conceptual Introduction</vt:lpstr>
      <vt:lpstr>Outline</vt:lpstr>
      <vt:lpstr>PowerPoint Presentation</vt:lpstr>
      <vt:lpstr>The Example Dataset</vt:lpstr>
      <vt:lpstr>PowerPoint Presentation</vt:lpstr>
      <vt:lpstr>PowerPoint Presentation</vt:lpstr>
      <vt:lpstr>The Two Period, Two Group Model</vt:lpstr>
      <vt:lpstr>The Two Period, Two Group Model</vt:lpstr>
      <vt:lpstr>The Two Period, Two Group Model</vt:lpstr>
      <vt:lpstr>The Two Period, Two Group Model</vt:lpstr>
      <vt:lpstr>Setting Up The Data</vt:lpstr>
      <vt:lpstr>Setting Up The Data</vt:lpstr>
      <vt:lpstr>Setting Up The Data</vt:lpstr>
      <vt:lpstr>Setting Up The Data</vt:lpstr>
      <vt:lpstr>Setting Up The Data</vt:lpstr>
      <vt:lpstr>DiD Using regress</vt:lpstr>
      <vt:lpstr>DiD Using regress</vt:lpstr>
      <vt:lpstr>DiD Using regress</vt:lpstr>
      <vt:lpstr>DiD Using didregress</vt:lpstr>
      <vt:lpstr>DiD Using didregress</vt:lpstr>
      <vt:lpstr>DiD Using didregress</vt:lpstr>
      <vt:lpstr>Checking the Parallel Trends Assumption</vt:lpstr>
      <vt:lpstr>Checking the Parallel Trends Assumption</vt:lpstr>
      <vt:lpstr>didregress With Covariates</vt:lpstr>
      <vt:lpstr>Estimation of Standard Errors</vt:lpstr>
      <vt:lpstr>Estimation of Standard Errors</vt:lpstr>
      <vt:lpstr>Estimation of Standard Errors</vt:lpstr>
      <vt:lpstr>Outline</vt:lpstr>
      <vt:lpstr>DiD For Repeated Cross-Sectional Data</vt:lpstr>
      <vt:lpstr>DiD For Repeated Cross-Sectional Data</vt:lpstr>
      <vt:lpstr>PowerPoint Presentation</vt:lpstr>
      <vt:lpstr>DiD For Repeated Cross-Sectional Data</vt:lpstr>
      <vt:lpstr>DiD For Repeated Cross-Sectional Data</vt:lpstr>
      <vt:lpstr>DiD For Repeated Cross-Sectional Data</vt:lpstr>
      <vt:lpstr>Outline</vt:lpstr>
      <vt:lpstr>DiD For Longitudinal Panel Data</vt:lpstr>
      <vt:lpstr>DiD For Longitudinal/Panel Data</vt:lpstr>
      <vt:lpstr>DiD For Longitudinal/Panel Data</vt:lpstr>
      <vt:lpstr>DiD For Longitudinal/Panel Data</vt:lpstr>
      <vt:lpstr>DiD For Longitudinal/Panel Data</vt:lpstr>
      <vt:lpstr>Outline</vt:lpstr>
      <vt:lpstr>Heterogeneous DiD</vt:lpstr>
      <vt:lpstr>PowerPoint Presentation</vt:lpstr>
      <vt:lpstr>Heterogeneous DiD</vt:lpstr>
      <vt:lpstr>Heterogeneous DiD</vt:lpstr>
      <vt:lpstr>Heterogeneous DiD</vt:lpstr>
      <vt:lpstr>Heterogeneous DiD</vt:lpstr>
      <vt:lpstr>Heterogeneous DiD</vt:lpstr>
      <vt:lpstr>Heterogeneous DiD</vt:lpstr>
      <vt:lpstr>Heterogeneous DiD</vt:lpstr>
      <vt:lpstr>Heterogeneous DiD</vt:lpstr>
      <vt:lpstr>Heterogeneous DiD</vt:lpstr>
      <vt:lpstr>Heterogeneous DiD</vt:lpstr>
      <vt:lpstr>Heterogeneous DiD</vt:lpstr>
      <vt:lpstr>Heterogeneous DiD</vt:lpstr>
      <vt:lpstr>Heterogeneous DiD</vt:lpstr>
      <vt:lpstr>Heterogeneous DiD</vt:lpstr>
      <vt:lpstr>Outline</vt:lpstr>
      <vt:lpstr>Panel Data Heterogeneous DiD</vt:lpstr>
      <vt:lpstr>Panel Data Heterogeneous DiD</vt:lpstr>
      <vt:lpstr>Panel Data Heterogeneous DiD</vt:lpstr>
      <vt:lpstr>Panel Data Heterogeneous DiD</vt:lpstr>
      <vt:lpstr>Panel Data Heterogeneous DiD</vt:lpstr>
      <vt:lpstr>Panel Data Heterogeneous DiD</vt:lpstr>
      <vt:lpstr>Panel Data Heterogeneous DiD</vt:lpstr>
      <vt:lpstr>Panel Data Heterogeneous DiD</vt:lpstr>
      <vt:lpstr>Panel Data Heterogeneous DiD</vt:lpstr>
      <vt:lpstr>Panel Data Heterogeneous DiD</vt:lpstr>
      <vt:lpstr>Panel Data Heterogeneous DiD</vt:lpstr>
      <vt:lpstr>Panel Data Heterogeneous DiD</vt:lpstr>
      <vt:lpstr>Panel Data Heterogeneous DiD</vt:lpstr>
      <vt:lpstr>Outline</vt:lpstr>
      <vt:lpstr>Read The Fine Manuals!</vt:lpstr>
      <vt:lpstr>Read The Fine Manuals!</vt:lpstr>
      <vt:lpstr>More Information</vt:lpstr>
      <vt:lpstr>PowerPoint Presentation</vt:lpstr>
      <vt:lpstr>More Information</vt:lpstr>
      <vt:lpstr>PowerPoint Presentation</vt:lpstr>
    </vt:vector>
  </TitlesOfParts>
  <Company>TAMU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and Review</dc:title>
  <dc:creator>jchuber</dc:creator>
  <cp:lastModifiedBy>Chuck Huber</cp:lastModifiedBy>
  <cp:revision>1855</cp:revision>
  <dcterms:created xsi:type="dcterms:W3CDTF">2005-05-17T02:08:03Z</dcterms:created>
  <dcterms:modified xsi:type="dcterms:W3CDTF">2023-11-25T01:10:55Z</dcterms:modified>
</cp:coreProperties>
</file>