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sldIdLst>
    <p:sldId id="30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6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7093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63269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9679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621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5081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59732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5837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62298" y="1622775"/>
            <a:ext cx="3686175" cy="36950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5939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98761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6260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0566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06187" y="2390851"/>
            <a:ext cx="1731624" cy="5283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1" i="0">
                <a:solidFill>
                  <a:srgbClr val="00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0226" y="1837019"/>
            <a:ext cx="8526780" cy="4594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514471" y="6478587"/>
            <a:ext cx="2113915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07390" y="6478588"/>
            <a:ext cx="567690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268411" y="6478587"/>
            <a:ext cx="192404" cy="139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900" b="0" i="0">
                <a:solidFill>
                  <a:srgbClr val="888888"/>
                </a:solidFill>
                <a:latin typeface="Calibri Light"/>
                <a:cs typeface="Calibri Light"/>
              </a:defRPr>
            </a:lvl1pPr>
          </a:lstStyle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A5AB0A-457D-4BF1-BF6A-D5BC39AA786D}" type="datetimeFigureOut">
              <a:rPr lang="en-IN" smtClean="0"/>
              <a:t>29-11-2023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18693-7055-470C-8C38-E56B8816D6B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7714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hyperlink" Target="https://econpapers.repec.org/article/tsjstataj/v_3a13_3ay_3a2013_3ai_3a4_3ap_3a718-758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" y="-47192"/>
            <a:ext cx="9144002" cy="685800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" y="152400"/>
            <a:ext cx="1542534" cy="4407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837" y="6096000"/>
            <a:ext cx="1514165" cy="7143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07911" y="1503527"/>
            <a:ext cx="6345765" cy="42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>
              <a:lnSpc>
                <a:spcPts val="2795"/>
              </a:lnSpc>
              <a:spcBef>
                <a:spcPct val="0"/>
              </a:spcBef>
            </a:pPr>
            <a:r>
              <a:rPr lang="en-US" sz="1350" b="1" dirty="0">
                <a:solidFill>
                  <a:srgbClr val="033560"/>
                </a:solidFill>
                <a:latin typeface="Calibri" panose="020F0502020204030204"/>
              </a:rPr>
              <a:t>Topic</a:t>
            </a:r>
            <a:r>
              <a:rPr lang="en-US" sz="1350" dirty="0" smtClean="0">
                <a:solidFill>
                  <a:srgbClr val="033560"/>
                </a:solidFill>
                <a:latin typeface="Calibri" panose="020F0502020204030204"/>
              </a:rPr>
              <a:t>:</a:t>
            </a:r>
            <a:r>
              <a:rPr lang="en-US" dirty="0"/>
              <a:t> </a:t>
            </a: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Stata’s Capabilities For Frontier Efficiency Assessment</a:t>
            </a:r>
            <a:endParaRPr lang="en-US" sz="135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96089" y="3964372"/>
            <a:ext cx="2029530" cy="4293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2795"/>
              </a:lnSpc>
              <a:spcBef>
                <a:spcPct val="0"/>
              </a:spcBef>
            </a:pPr>
            <a:r>
              <a:rPr lang="en-IN" sz="2000" b="1" dirty="0">
                <a:solidFill>
                  <a:schemeClr val="accent1">
                    <a:lumMod val="50000"/>
                  </a:schemeClr>
                </a:solidFill>
              </a:rPr>
              <a:t>Dr. Rachita Gulati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8327" y="4325545"/>
            <a:ext cx="5793637" cy="320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1852"/>
              </a:lnSpc>
            </a:pPr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Associate Professor (Economics), Department of Humanities and Social Sciences</a:t>
            </a:r>
            <a:endParaRPr lang="en-US" sz="135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90467" y="4560399"/>
            <a:ext cx="4240776" cy="3207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lnSpc>
                <a:spcPts val="1850"/>
              </a:lnSpc>
              <a:spcBef>
                <a:spcPct val="0"/>
              </a:spcBef>
            </a:pPr>
            <a:r>
              <a:rPr lang="en-IN" sz="1350" dirty="0">
                <a:solidFill>
                  <a:schemeClr val="accent1">
                    <a:lumMod val="50000"/>
                  </a:schemeClr>
                </a:solidFill>
              </a:rPr>
              <a:t>Indian Institute of Technology Roorkee Uttarakhand, India</a:t>
            </a:r>
            <a:endParaRPr lang="en-US" sz="1350" dirty="0">
              <a:solidFill>
                <a:schemeClr val="accent1">
                  <a:lumMod val="50000"/>
                </a:schemeClr>
              </a:solidFill>
              <a:latin typeface="Calibri" panose="020F050202020403020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36094" y="2281976"/>
            <a:ext cx="597217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50" b="1" dirty="0" smtClean="0">
                <a:solidFill>
                  <a:schemeClr val="accent1">
                    <a:lumMod val="50000"/>
                  </a:schemeClr>
                </a:solidFill>
              </a:rPr>
              <a:t>Abstract </a:t>
            </a:r>
            <a:r>
              <a:rPr lang="en-US" sz="1350" b="1" dirty="0">
                <a:solidFill>
                  <a:schemeClr val="accent1">
                    <a:lumMod val="50000"/>
                  </a:schemeClr>
                </a:solidFill>
              </a:rPr>
              <a:t>:</a:t>
            </a:r>
          </a:p>
          <a:p>
            <a:r>
              <a:rPr lang="en-US" sz="1350" dirty="0">
                <a:solidFill>
                  <a:schemeClr val="accent1">
                    <a:lumMod val="50000"/>
                  </a:schemeClr>
                </a:solidFill>
              </a:rPr>
              <a:t>The development of a comprehensive suite of packages and commands within Stata has empowered researchers to conduct frontier efficiency and productivity assessments effectively.</a:t>
            </a:r>
          </a:p>
          <a:p>
            <a:pPr defTabSz="685800"/>
            <a:endParaRPr lang="en-US" sz="1350" dirty="0">
              <a:solidFill>
                <a:schemeClr val="accent1">
                  <a:lumMod val="50000"/>
                </a:schemeClr>
              </a:solidFill>
              <a:latin typeface="DM Sans"/>
            </a:endParaRPr>
          </a:p>
          <a:p>
            <a:pPr algn="just" defTabSz="685800"/>
            <a:r>
              <a:rPr lang="en-US" sz="1350" dirty="0">
                <a:solidFill>
                  <a:srgbClr val="5B9BD5">
                    <a:lumMod val="50000"/>
                  </a:srgbClr>
                </a:solidFill>
                <a:latin typeface="DM Sans"/>
              </a:rPr>
              <a:t>                                      </a:t>
            </a:r>
          </a:p>
          <a:p>
            <a:pPr algn="just" defTabSz="685800"/>
            <a:r>
              <a:rPr lang="en-US" sz="1350" dirty="0">
                <a:solidFill>
                  <a:srgbClr val="5B9BD5">
                    <a:lumMod val="50000"/>
                  </a:srgbClr>
                </a:solidFill>
                <a:latin typeface="DM Sans"/>
              </a:rPr>
              <a:t>                                          </a:t>
            </a:r>
            <a:r>
              <a:rPr lang="en-US" sz="1350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Presented By</a:t>
            </a:r>
            <a:endParaRPr lang="en-IN" sz="1350" dirty="0">
              <a:solidFill>
                <a:srgbClr val="5B9BD5">
                  <a:lumMod val="50000"/>
                </a:srgbClr>
              </a:solidFill>
              <a:latin typeface="Calibri" panose="020F0502020204030204"/>
            </a:endParaRPr>
          </a:p>
          <a:p>
            <a:pPr algn="just" defTabSz="685800"/>
            <a:endParaRPr lang="en-US" sz="1350" dirty="0">
              <a:solidFill>
                <a:srgbClr val="5B9BD5">
                  <a:lumMod val="50000"/>
                </a:srgbClr>
              </a:solidFill>
              <a:latin typeface="DM Sans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794" y="1536907"/>
            <a:ext cx="2398006" cy="240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569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10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79450" y="574673"/>
          <a:ext cx="7712075" cy="5429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91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923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9992"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Software/Package/P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algn="ctr">
                        <a:lnSpc>
                          <a:spcPts val="1620"/>
                        </a:lnSpc>
                        <a:spcBef>
                          <a:spcPts val="110"/>
                        </a:spcBef>
                      </a:pPr>
                      <a:r>
                        <a:rPr sz="14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rogramme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218440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Frontier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89865">
                        <a:lnSpc>
                          <a:spcPts val="1620"/>
                        </a:lnSpc>
                        <a:spcBef>
                          <a:spcPts val="110"/>
                        </a:spcBef>
                      </a:pPr>
                      <a:r>
                        <a:rPr sz="14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Methods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630"/>
                        </a:lnSpc>
                      </a:pPr>
                      <a:r>
                        <a:rPr sz="14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Reference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1707"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DEAP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DEA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Coelli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(1996)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10"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DEAFrontier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DEA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Zhu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(2014)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07"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Matlab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10" dirty="0">
                          <a:latin typeface="Arial MT"/>
                          <a:cs typeface="Arial MT"/>
                        </a:rPr>
                        <a:t>DEA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565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DEA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Toolbox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37970">
                <a:tc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R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6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and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spc="-60" dirty="0">
                          <a:latin typeface="Arial MT"/>
                          <a:cs typeface="Arial MT"/>
                        </a:rPr>
                        <a:t>SFA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additiveDEA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(Soteriades,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2017);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Benchmarking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(Bogetoft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2384" marR="192405">
                        <a:lnSpc>
                          <a:spcPts val="1800"/>
                        </a:lnSpc>
                        <a:spcBef>
                          <a:spcPts val="7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and Otto, 2010, 2015);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FEAR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(Wilson, 2014); Frontier-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Frontiles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(Daouia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and Laurent,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2015);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Nonparaeff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(Oh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and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2384" marR="407670">
                        <a:lnSpc>
                          <a:spcPts val="1789"/>
                        </a:lnSpc>
                        <a:spcBef>
                          <a:spcPts val="10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Suh, 2013); npsf (Badunenko et al., 2017); Productivity 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(Dakpo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et al., 2016);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semsfa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(Ferrara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Vidoli,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2015);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2384" marR="345440">
                        <a:lnSpc>
                          <a:spcPts val="1789"/>
                        </a:lnSpc>
                        <a:spcBef>
                          <a:spcPts val="15"/>
                        </a:spcBef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SFA (Straub, 2015);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spfrontier (Pavlyuk, 2016);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SSFA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 (Fusco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Vidoli,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2015);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TFDEA</a:t>
                      </a:r>
                      <a:r>
                        <a:rPr sz="1400" spc="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(Shott and Lim, 2015);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2384" marR="541655" indent="-635">
                        <a:lnSpc>
                          <a:spcPts val="1789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rDEA (Simm and Besstremyannaya, 2016); DJL (Lim,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2016).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35312">
                <a:tc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Stata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DE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A</a:t>
                      </a:r>
                      <a:r>
                        <a:rPr sz="1400" spc="-6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2384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spc="-6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SFA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32384">
                        <a:lnSpc>
                          <a:spcPts val="1630"/>
                        </a:lnSpc>
                      </a:pP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frontier,</a:t>
                      </a:r>
                      <a:r>
                        <a:rPr sz="1400" spc="-2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xtfrontier</a:t>
                      </a:r>
                      <a:r>
                        <a:rPr sz="1400" spc="-2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Kumbhakar</a:t>
                      </a:r>
                      <a:r>
                        <a:rPr sz="1400" spc="-2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1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Wang (2015)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Tauchmann</a:t>
                      </a:r>
                      <a:r>
                        <a:rPr sz="1400" spc="-6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(2012)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302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4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Stata</a:t>
                      </a:r>
                      <a:r>
                        <a:rPr sz="1400" b="1" spc="-4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Packages: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3020" marR="295910" indent="-635" algn="just">
                        <a:lnSpc>
                          <a:spcPct val="106900"/>
                        </a:lnSpc>
                      </a:pP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- DEA (Ji and Lee, 2010); SFA (Kumbhakar et al., 2015); </a:t>
                      </a:r>
                      <a:r>
                        <a:rPr sz="1400" spc="-37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sfcross (Belotti et al., 2013); sfpanel (Belotti et al., 2013); </a:t>
                      </a:r>
                      <a:r>
                        <a:rPr sz="1400" spc="-37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tenonradial, teradial, teradialbc, nptestind, and nptestrts; </a:t>
                      </a:r>
                      <a:r>
                        <a:rPr sz="140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(Badunenko</a:t>
                      </a:r>
                      <a:r>
                        <a:rPr sz="1400" spc="-30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and</a:t>
                      </a:r>
                      <a:r>
                        <a:rPr sz="1400" spc="-1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Mozharovskyi,</a:t>
                      </a:r>
                      <a:r>
                        <a:rPr sz="1400" spc="-2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solidFill>
                            <a:srgbClr val="003399"/>
                          </a:solidFill>
                          <a:latin typeface="Arial MT"/>
                          <a:cs typeface="Arial MT"/>
                        </a:rPr>
                        <a:t>2016);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8274">
                <a:tc gridSpan="3">
                  <a:txBody>
                    <a:bodyPr/>
                    <a:lstStyle/>
                    <a:p>
                      <a:pPr marL="33020">
                        <a:lnSpc>
                          <a:spcPts val="1630"/>
                        </a:lnSpc>
                      </a:pPr>
                      <a:r>
                        <a:rPr sz="1400" b="1" spc="-5" dirty="0">
                          <a:latin typeface="Arial"/>
                          <a:cs typeface="Arial"/>
                        </a:rPr>
                        <a:t>Additional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latin typeface="Arial"/>
                          <a:cs typeface="Arial"/>
                        </a:rPr>
                        <a:t>Software/Packages:</a:t>
                      </a:r>
                      <a:r>
                        <a:rPr sz="14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Python,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GAMS,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SAS,</a:t>
                      </a:r>
                      <a:r>
                        <a:rPr sz="1400" spc="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DEAExcel,</a:t>
                      </a:r>
                      <a:r>
                        <a:rPr sz="1400" spc="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DEA-Solver-Pro,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MaxDEA,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33020" marR="3338829">
                        <a:lnSpc>
                          <a:spcPts val="1800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DPIN,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35" dirty="0">
                          <a:latin typeface="Arial MT"/>
                          <a:cs typeface="Arial MT"/>
                        </a:rPr>
                        <a:t>TFPIP,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Frontier,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LIMDEP,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Inverse</a:t>
                      </a:r>
                      <a:r>
                        <a:rPr sz="1400" spc="-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DEA,</a:t>
                      </a:r>
                      <a:r>
                        <a:rPr sz="14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PIM</a:t>
                      </a:r>
                      <a:r>
                        <a:rPr sz="14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Soft </a:t>
                      </a:r>
                      <a:r>
                        <a:rPr sz="1400" spc="-37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Source:</a:t>
                      </a:r>
                      <a:r>
                        <a:rPr sz="1400" spc="-9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Adapted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from</a:t>
                      </a:r>
                      <a:r>
                        <a:rPr sz="14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Daraio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et al.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(2019)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886700" cy="61912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4769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09"/>
              </a:spcBef>
            </a:pPr>
            <a:r>
              <a:rPr sz="2800" spc="-5" dirty="0"/>
              <a:t>CCR Model:</a:t>
            </a:r>
            <a:r>
              <a:rPr sz="2800" spc="-105" dirty="0"/>
              <a:t> </a:t>
            </a:r>
            <a:r>
              <a:rPr sz="2800" spc="-5" dirty="0"/>
              <a:t>Application </a:t>
            </a:r>
            <a:r>
              <a:rPr sz="2800" dirty="0"/>
              <a:t>in</a:t>
            </a:r>
            <a:r>
              <a:rPr sz="2800" spc="-20" dirty="0"/>
              <a:t> </a:t>
            </a:r>
            <a:r>
              <a:rPr sz="2800" dirty="0"/>
              <a:t>Stata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729236" y="2783540"/>
            <a:ext cx="8018780" cy="3883025"/>
            <a:chOff x="729236" y="2783540"/>
            <a:chExt cx="8018780" cy="3883025"/>
          </a:xfrm>
        </p:grpSpPr>
        <p:sp>
          <p:nvSpPr>
            <p:cNvPr id="4" name="object 4"/>
            <p:cNvSpPr/>
            <p:nvPr/>
          </p:nvSpPr>
          <p:spPr>
            <a:xfrm>
              <a:off x="735586" y="2783540"/>
              <a:ext cx="0" cy="3883025"/>
            </a:xfrm>
            <a:custGeom>
              <a:avLst/>
              <a:gdLst/>
              <a:ahLst/>
              <a:cxnLst/>
              <a:rect l="l" t="t" r="r" b="b"/>
              <a:pathLst>
                <a:path h="3883025">
                  <a:moveTo>
                    <a:pt x="0" y="0"/>
                  </a:moveTo>
                  <a:lnTo>
                    <a:pt x="0" y="38824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741068" y="2783540"/>
              <a:ext cx="0" cy="3883025"/>
            </a:xfrm>
            <a:custGeom>
              <a:avLst/>
              <a:gdLst/>
              <a:ahLst/>
              <a:cxnLst/>
              <a:rect l="l" t="t" r="r" b="b"/>
              <a:pathLst>
                <a:path h="3883025">
                  <a:moveTo>
                    <a:pt x="0" y="0"/>
                  </a:moveTo>
                  <a:lnTo>
                    <a:pt x="0" y="388246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9236" y="2789890"/>
              <a:ext cx="8018780" cy="0"/>
            </a:xfrm>
            <a:custGeom>
              <a:avLst/>
              <a:gdLst/>
              <a:ahLst/>
              <a:cxnLst/>
              <a:rect l="l" t="t" r="r" b="b"/>
              <a:pathLst>
                <a:path w="8018780">
                  <a:moveTo>
                    <a:pt x="0" y="0"/>
                  </a:moveTo>
                  <a:lnTo>
                    <a:pt x="801818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29236" y="6659656"/>
              <a:ext cx="8018780" cy="0"/>
            </a:xfrm>
            <a:custGeom>
              <a:avLst/>
              <a:gdLst/>
              <a:ahLst/>
              <a:cxnLst/>
              <a:rect l="l" t="t" r="r" b="b"/>
              <a:pathLst>
                <a:path w="8018780">
                  <a:moveTo>
                    <a:pt x="0" y="0"/>
                  </a:moveTo>
                  <a:lnTo>
                    <a:pt x="8018183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7388" y="1297591"/>
            <a:ext cx="8202930" cy="495808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000" spc="-30" dirty="0">
                <a:latin typeface="Arial MT"/>
                <a:cs typeface="Arial MT"/>
              </a:rPr>
              <a:t>Technical</a:t>
            </a:r>
            <a:r>
              <a:rPr sz="2000" spc="-1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information:</a:t>
            </a:r>
            <a:endParaRPr sz="2000">
              <a:latin typeface="Arial MT"/>
              <a:cs typeface="Arial MT"/>
            </a:endParaRPr>
          </a:p>
          <a:p>
            <a:pPr marL="527050" marR="202565" indent="-172085">
              <a:lnSpc>
                <a:spcPts val="1939"/>
              </a:lnSpc>
              <a:spcBef>
                <a:spcPts val="434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Stata </a:t>
            </a:r>
            <a:r>
              <a:rPr sz="1800" spc="-35" dirty="0">
                <a:latin typeface="Arial MT"/>
                <a:cs typeface="Arial MT"/>
              </a:rPr>
              <a:t>11.2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above installation </a:t>
            </a:r>
            <a:r>
              <a:rPr sz="1800" dirty="0">
                <a:latin typeface="Arial MT"/>
                <a:cs typeface="Arial MT"/>
              </a:rPr>
              <a:t>required </a:t>
            </a:r>
            <a:r>
              <a:rPr sz="1800" spc="-5" dirty="0">
                <a:latin typeface="Arial MT"/>
                <a:cs typeface="Arial MT"/>
              </a:rPr>
              <a:t>(Badunenko </a:t>
            </a:r>
            <a:r>
              <a:rPr sz="1800" dirty="0">
                <a:latin typeface="Arial MT"/>
                <a:cs typeface="Arial MT"/>
              </a:rPr>
              <a:t>and Mozharovskyi,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2016))</a:t>
            </a:r>
            <a:endParaRPr sz="1800">
              <a:latin typeface="Arial MT"/>
              <a:cs typeface="Arial MT"/>
            </a:endParaRPr>
          </a:p>
          <a:p>
            <a:pPr marL="697865" marR="5080">
              <a:lnSpc>
                <a:spcPts val="1300"/>
              </a:lnSpc>
              <a:spcBef>
                <a:spcPts val="415"/>
              </a:spcBef>
            </a:pP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Badunenko, </a:t>
            </a:r>
            <a:r>
              <a:rPr sz="1200" dirty="0">
                <a:solidFill>
                  <a:srgbClr val="003399"/>
                </a:solidFill>
                <a:latin typeface="Arial MT"/>
                <a:cs typeface="Arial MT"/>
              </a:rPr>
              <a:t>O.,</a:t>
            </a:r>
            <a:r>
              <a:rPr sz="1200" spc="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2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Mozharovskyi, P.</a:t>
            </a:r>
            <a:r>
              <a:rPr sz="120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(2016). Nonparametric</a:t>
            </a:r>
            <a:r>
              <a:rPr sz="12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frontier analysis using</a:t>
            </a:r>
            <a:r>
              <a:rPr sz="12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Stata.</a:t>
            </a:r>
            <a:r>
              <a:rPr sz="120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Stata</a:t>
            </a:r>
            <a:r>
              <a:rPr sz="1200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Journal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,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16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(3), </a:t>
            </a:r>
            <a:r>
              <a:rPr sz="1200" spc="-3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550–589.</a:t>
            </a:r>
            <a:endParaRPr sz="12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750">
              <a:latin typeface="Arial MT"/>
              <a:cs typeface="Arial MT"/>
            </a:endParaRPr>
          </a:p>
          <a:p>
            <a:pPr marL="11938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Syntax</a:t>
            </a:r>
            <a:endParaRPr sz="1600">
              <a:latin typeface="Georgia"/>
              <a:cs typeface="Georgia"/>
            </a:endParaRPr>
          </a:p>
          <a:p>
            <a:pPr marL="119380" marR="866140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teradial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outputs</a:t>
            </a:r>
            <a:r>
              <a:rPr sz="1600" dirty="0">
                <a:latin typeface="Georgia"/>
                <a:cs typeface="Georgia"/>
              </a:rPr>
              <a:t> = </a:t>
            </a:r>
            <a:r>
              <a:rPr sz="1600" spc="-5" dirty="0">
                <a:latin typeface="Georgia"/>
                <a:cs typeface="Georgia"/>
              </a:rPr>
              <a:t>inputs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(ref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outputs</a:t>
            </a:r>
            <a:r>
              <a:rPr sz="1600" dirty="0">
                <a:latin typeface="Georgia"/>
                <a:cs typeface="Georgia"/>
              </a:rPr>
              <a:t> = </a:t>
            </a:r>
            <a:r>
              <a:rPr sz="1600" spc="-5" dirty="0">
                <a:latin typeface="Georgia"/>
                <a:cs typeface="Georgia"/>
              </a:rPr>
              <a:t>ref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inputs)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if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in,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rts (rtsassumption)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base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(basetype) ref(varname)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tename(newvar)</a:t>
            </a:r>
            <a:r>
              <a:rPr sz="160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noprint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Georgia"/>
              <a:cs typeface="Georgia"/>
            </a:endParaRPr>
          </a:p>
          <a:p>
            <a:pPr marL="11938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Specification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50">
              <a:latin typeface="Georgia"/>
              <a:cs typeface="Georgia"/>
            </a:endParaRPr>
          </a:p>
          <a:p>
            <a:pPr marL="119380" marR="5150485">
              <a:lnSpc>
                <a:spcPct val="100000"/>
              </a:lnSpc>
              <a:spcBef>
                <a:spcPts val="5"/>
              </a:spcBef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outputs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list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of output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variables </a:t>
            </a:r>
            <a:r>
              <a:rPr sz="1600" spc="-37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inputs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600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list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of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input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variables</a:t>
            </a:r>
            <a:endParaRPr sz="1600">
              <a:latin typeface="Georgia"/>
              <a:cs typeface="Georgia"/>
            </a:endParaRPr>
          </a:p>
          <a:p>
            <a:pPr marL="119380" marR="538480">
              <a:lnSpc>
                <a:spcPts val="1920"/>
              </a:lnSpc>
              <a:spcBef>
                <a:spcPts val="60"/>
              </a:spcBef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rts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(rtsassumption)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specifies</a:t>
            </a:r>
            <a:r>
              <a:rPr sz="16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returns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to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scale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assumption.</a:t>
            </a:r>
            <a:r>
              <a:rPr sz="16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Use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rts(crs) for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CRS, </a:t>
            </a:r>
            <a:r>
              <a:rPr sz="1600" spc="-37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rts(nirs)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NIRS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and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rts(vrs)for</a:t>
            </a:r>
            <a:r>
              <a:rPr sz="1600" spc="-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VRS</a:t>
            </a:r>
            <a:endParaRPr sz="1600">
              <a:latin typeface="Georgia"/>
              <a:cs typeface="Georgia"/>
            </a:endParaRPr>
          </a:p>
          <a:p>
            <a:pPr marL="119380" marR="858519">
              <a:lnSpc>
                <a:spcPts val="192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base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(basetype)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specifies</a:t>
            </a:r>
            <a:r>
              <a:rPr sz="16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type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of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optimization.</a:t>
            </a:r>
            <a:r>
              <a:rPr sz="1600" spc="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Use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base(output)for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output- </a:t>
            </a:r>
            <a:r>
              <a:rPr sz="1600" spc="-37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oriented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measure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and</a:t>
            </a:r>
            <a:r>
              <a:rPr sz="16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base(input)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for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input-oriented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measure</a:t>
            </a:r>
            <a:endParaRPr sz="1600">
              <a:latin typeface="Georgia"/>
              <a:cs typeface="Georgia"/>
            </a:endParaRPr>
          </a:p>
          <a:p>
            <a:pPr marL="119380" marR="1121410">
              <a:lnSpc>
                <a:spcPts val="192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tename(newvar)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creates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newvar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containing</a:t>
            </a:r>
            <a:r>
              <a:rPr sz="1600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radial</a:t>
            </a:r>
            <a:r>
              <a:rPr sz="1600" spc="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measures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of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technical </a:t>
            </a:r>
            <a:r>
              <a:rPr sz="1600" spc="-37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efficiency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11</a:t>
            </a:fld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84" y="190500"/>
            <a:ext cx="8324850" cy="62420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37160" rIns="0" bIns="0" rtlCol="0">
            <a:spAutoFit/>
          </a:bodyPr>
          <a:lstStyle/>
          <a:p>
            <a:pPr marR="84455" algn="r">
              <a:lnSpc>
                <a:spcPct val="100000"/>
              </a:lnSpc>
              <a:spcBef>
                <a:spcPts val="1080"/>
              </a:spcBef>
            </a:pPr>
            <a:r>
              <a:rPr sz="2000" i="1" spc="-5" dirty="0">
                <a:latin typeface="Arial"/>
                <a:cs typeface="Arial"/>
              </a:rPr>
              <a:t>Contd…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07814" y="4277044"/>
            <a:ext cx="2403552" cy="2152275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46311" y="4431178"/>
          <a:ext cx="2668905" cy="21145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32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32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32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1940">
                <a:tc gridSpan="3"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Hypothetical</a:t>
                      </a:r>
                      <a:r>
                        <a:rPr sz="1400" b="1" spc="-5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Sample</a:t>
                      </a:r>
                      <a:r>
                        <a:rPr sz="1400" b="1" spc="-2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X1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10" dirty="0">
                          <a:latin typeface="Arial"/>
                          <a:cs typeface="Arial"/>
                        </a:rPr>
                        <a:t>X2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dirty="0">
                          <a:latin typeface="Arial"/>
                          <a:cs typeface="Arial"/>
                        </a:rPr>
                        <a:t>Y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328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5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4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3287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3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1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3286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6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dirty="0">
                          <a:latin typeface="Arial MT"/>
                          <a:cs typeface="Arial MT"/>
                        </a:rPr>
                        <a:t>2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405308" y="1341941"/>
            <a:ext cx="8341359" cy="2401570"/>
            <a:chOff x="405308" y="1341941"/>
            <a:chExt cx="8341359" cy="240157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5308" y="1636266"/>
              <a:ext cx="8340867" cy="21066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542288" y="1370816"/>
              <a:ext cx="1247140" cy="597535"/>
            </a:xfrm>
            <a:custGeom>
              <a:avLst/>
              <a:gdLst/>
              <a:ahLst/>
              <a:cxnLst/>
              <a:rect l="l" t="t" r="r" b="b"/>
              <a:pathLst>
                <a:path w="1247139" h="597535">
                  <a:moveTo>
                    <a:pt x="0" y="596950"/>
                  </a:moveTo>
                  <a:lnTo>
                    <a:pt x="1247089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761467" y="1341941"/>
              <a:ext cx="85725" cy="69215"/>
            </a:xfrm>
            <a:custGeom>
              <a:avLst/>
              <a:gdLst/>
              <a:ahLst/>
              <a:cxnLst/>
              <a:rect l="l" t="t" r="r" b="b"/>
              <a:pathLst>
                <a:path w="85725" h="69215">
                  <a:moveTo>
                    <a:pt x="0" y="0"/>
                  </a:moveTo>
                  <a:lnTo>
                    <a:pt x="32905" y="68732"/>
                  </a:lnTo>
                  <a:lnTo>
                    <a:pt x="85178" y="146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2812975" y="830346"/>
            <a:ext cx="5961380" cy="6654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3399"/>
                </a:solidFill>
                <a:latin typeface="Georgia"/>
                <a:cs typeface="Georgia"/>
              </a:rPr>
              <a:t>Syntax</a:t>
            </a:r>
            <a:r>
              <a:rPr sz="1400" b="1" dirty="0">
                <a:solidFill>
                  <a:srgbClr val="003399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Georgia"/>
                <a:cs typeface="Georgia"/>
              </a:rPr>
              <a:t>for</a:t>
            </a:r>
            <a:r>
              <a:rPr sz="1400" b="1" spc="-15" dirty="0">
                <a:solidFill>
                  <a:srgbClr val="003399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Georgia"/>
                <a:cs typeface="Georgia"/>
              </a:rPr>
              <a:t>CCRI</a:t>
            </a:r>
            <a:r>
              <a:rPr sz="1400" b="1" spc="-20" dirty="0">
                <a:solidFill>
                  <a:srgbClr val="003399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Georgia"/>
                <a:cs typeface="Georgia"/>
              </a:rPr>
              <a:t>and</a:t>
            </a:r>
            <a:r>
              <a:rPr sz="1400" b="1" spc="-25" dirty="0">
                <a:solidFill>
                  <a:srgbClr val="003399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Georgia"/>
                <a:cs typeface="Georgia"/>
              </a:rPr>
              <a:t>CCRO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C00000"/>
                </a:solidFill>
                <a:latin typeface="Georgia"/>
                <a:cs typeface="Georgia"/>
              </a:rPr>
              <a:t>teradial</a:t>
            </a:r>
            <a:r>
              <a:rPr sz="140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Georgia"/>
                <a:cs typeface="Georgia"/>
              </a:rPr>
              <a:t>outputs = inputs (ref outputs</a:t>
            </a:r>
            <a:r>
              <a:rPr sz="1400" spc="-1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Georgia"/>
                <a:cs typeface="Georgia"/>
              </a:rPr>
              <a:t>= ref inputs), rts</a:t>
            </a:r>
            <a:r>
              <a:rPr sz="1400" spc="15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Georgia"/>
                <a:cs typeface="Georgia"/>
              </a:rPr>
              <a:t>(rtsassumption) base </a:t>
            </a:r>
            <a:r>
              <a:rPr sz="1400" spc="-320" dirty="0">
                <a:solidFill>
                  <a:srgbClr val="C00000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C00000"/>
                </a:solidFill>
                <a:latin typeface="Georgia"/>
                <a:cs typeface="Georgia"/>
              </a:rPr>
              <a:t>(basetype) tename(newvar)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6608" y="3908578"/>
            <a:ext cx="66287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ourier New"/>
                <a:cs typeface="Courier New"/>
              </a:rPr>
              <a:t>. </a:t>
            </a:r>
            <a:r>
              <a:rPr sz="1600" spc="-5" dirty="0">
                <a:latin typeface="Courier New"/>
                <a:cs typeface="Courier New"/>
              </a:rPr>
              <a:t>teradial</a:t>
            </a:r>
            <a:r>
              <a:rPr sz="1600" spc="1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Y=X1</a:t>
            </a:r>
            <a:r>
              <a:rPr sz="1600" spc="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X2,</a:t>
            </a:r>
            <a:r>
              <a:rPr sz="1600" spc="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rts(crs)</a:t>
            </a:r>
            <a:r>
              <a:rPr sz="1600" spc="5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base(output)</a:t>
            </a:r>
            <a:r>
              <a:rPr sz="1600" spc="2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tename(CCRO)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396366" y="3894709"/>
            <a:ext cx="8302625" cy="2696845"/>
            <a:chOff x="396366" y="3894709"/>
            <a:chExt cx="8302625" cy="2696845"/>
          </a:xfrm>
        </p:grpSpPr>
        <p:sp>
          <p:nvSpPr>
            <p:cNvPr id="12" name="object 12"/>
            <p:cNvSpPr/>
            <p:nvPr/>
          </p:nvSpPr>
          <p:spPr>
            <a:xfrm>
              <a:off x="7051166" y="4989195"/>
              <a:ext cx="690880" cy="1595755"/>
            </a:xfrm>
            <a:custGeom>
              <a:avLst/>
              <a:gdLst/>
              <a:ahLst/>
              <a:cxnLst/>
              <a:rect l="l" t="t" r="r" b="b"/>
              <a:pathLst>
                <a:path w="690879" h="1595754">
                  <a:moveTo>
                    <a:pt x="0" y="797813"/>
                  </a:moveTo>
                  <a:lnTo>
                    <a:pt x="1144" y="732380"/>
                  </a:lnTo>
                  <a:lnTo>
                    <a:pt x="4517" y="668402"/>
                  </a:lnTo>
                  <a:lnTo>
                    <a:pt x="10032" y="606088"/>
                  </a:lnTo>
                  <a:lnTo>
                    <a:pt x="17597" y="545640"/>
                  </a:lnTo>
                  <a:lnTo>
                    <a:pt x="27126" y="487266"/>
                  </a:lnTo>
                  <a:lnTo>
                    <a:pt x="38529" y="431169"/>
                  </a:lnTo>
                  <a:lnTo>
                    <a:pt x="51717" y="377556"/>
                  </a:lnTo>
                  <a:lnTo>
                    <a:pt x="66601" y="326632"/>
                  </a:lnTo>
                  <a:lnTo>
                    <a:pt x="83092" y="278602"/>
                  </a:lnTo>
                  <a:lnTo>
                    <a:pt x="101103" y="233672"/>
                  </a:lnTo>
                  <a:lnTo>
                    <a:pt x="120543" y="192046"/>
                  </a:lnTo>
                  <a:lnTo>
                    <a:pt x="141324" y="153930"/>
                  </a:lnTo>
                  <a:lnTo>
                    <a:pt x="163357" y="119529"/>
                  </a:lnTo>
                  <a:lnTo>
                    <a:pt x="186553" y="89049"/>
                  </a:lnTo>
                  <a:lnTo>
                    <a:pt x="236081" y="40672"/>
                  </a:lnTo>
                  <a:lnTo>
                    <a:pt x="289195" y="10441"/>
                  </a:lnTo>
                  <a:lnTo>
                    <a:pt x="345186" y="0"/>
                  </a:lnTo>
                  <a:lnTo>
                    <a:pt x="373496" y="2644"/>
                  </a:lnTo>
                  <a:lnTo>
                    <a:pt x="428137" y="23186"/>
                  </a:lnTo>
                  <a:lnTo>
                    <a:pt x="479547" y="62695"/>
                  </a:lnTo>
                  <a:lnTo>
                    <a:pt x="527014" y="119529"/>
                  </a:lnTo>
                  <a:lnTo>
                    <a:pt x="549047" y="153930"/>
                  </a:lnTo>
                  <a:lnTo>
                    <a:pt x="569828" y="192046"/>
                  </a:lnTo>
                  <a:lnTo>
                    <a:pt x="589268" y="233672"/>
                  </a:lnTo>
                  <a:lnTo>
                    <a:pt x="607279" y="278602"/>
                  </a:lnTo>
                  <a:lnTo>
                    <a:pt x="623770" y="326632"/>
                  </a:lnTo>
                  <a:lnTo>
                    <a:pt x="638654" y="377556"/>
                  </a:lnTo>
                  <a:lnTo>
                    <a:pt x="651842" y="431169"/>
                  </a:lnTo>
                  <a:lnTo>
                    <a:pt x="663245" y="487266"/>
                  </a:lnTo>
                  <a:lnTo>
                    <a:pt x="672774" y="545640"/>
                  </a:lnTo>
                  <a:lnTo>
                    <a:pt x="680339" y="606088"/>
                  </a:lnTo>
                  <a:lnTo>
                    <a:pt x="685854" y="668402"/>
                  </a:lnTo>
                  <a:lnTo>
                    <a:pt x="689227" y="732380"/>
                  </a:lnTo>
                  <a:lnTo>
                    <a:pt x="690372" y="797813"/>
                  </a:lnTo>
                  <a:lnTo>
                    <a:pt x="689227" y="863247"/>
                  </a:lnTo>
                  <a:lnTo>
                    <a:pt x="685854" y="927225"/>
                  </a:lnTo>
                  <a:lnTo>
                    <a:pt x="680339" y="989539"/>
                  </a:lnTo>
                  <a:lnTo>
                    <a:pt x="672774" y="1049987"/>
                  </a:lnTo>
                  <a:lnTo>
                    <a:pt x="663245" y="1108361"/>
                  </a:lnTo>
                  <a:lnTo>
                    <a:pt x="651842" y="1164458"/>
                  </a:lnTo>
                  <a:lnTo>
                    <a:pt x="638654" y="1218071"/>
                  </a:lnTo>
                  <a:lnTo>
                    <a:pt x="623770" y="1268995"/>
                  </a:lnTo>
                  <a:lnTo>
                    <a:pt x="607279" y="1317025"/>
                  </a:lnTo>
                  <a:lnTo>
                    <a:pt x="589268" y="1361955"/>
                  </a:lnTo>
                  <a:lnTo>
                    <a:pt x="569828" y="1403581"/>
                  </a:lnTo>
                  <a:lnTo>
                    <a:pt x="549047" y="1441697"/>
                  </a:lnTo>
                  <a:lnTo>
                    <a:pt x="527014" y="1476098"/>
                  </a:lnTo>
                  <a:lnTo>
                    <a:pt x="503818" y="1506578"/>
                  </a:lnTo>
                  <a:lnTo>
                    <a:pt x="454290" y="1554955"/>
                  </a:lnTo>
                  <a:lnTo>
                    <a:pt x="401176" y="1585186"/>
                  </a:lnTo>
                  <a:lnTo>
                    <a:pt x="345186" y="1595627"/>
                  </a:lnTo>
                  <a:lnTo>
                    <a:pt x="316875" y="1592983"/>
                  </a:lnTo>
                  <a:lnTo>
                    <a:pt x="262234" y="1572441"/>
                  </a:lnTo>
                  <a:lnTo>
                    <a:pt x="210824" y="1532932"/>
                  </a:lnTo>
                  <a:lnTo>
                    <a:pt x="163357" y="1476098"/>
                  </a:lnTo>
                  <a:lnTo>
                    <a:pt x="141324" y="1441697"/>
                  </a:lnTo>
                  <a:lnTo>
                    <a:pt x="120543" y="1403581"/>
                  </a:lnTo>
                  <a:lnTo>
                    <a:pt x="101103" y="1361955"/>
                  </a:lnTo>
                  <a:lnTo>
                    <a:pt x="83092" y="1317025"/>
                  </a:lnTo>
                  <a:lnTo>
                    <a:pt x="66601" y="1268995"/>
                  </a:lnTo>
                  <a:lnTo>
                    <a:pt x="51717" y="1218071"/>
                  </a:lnTo>
                  <a:lnTo>
                    <a:pt x="38529" y="1164458"/>
                  </a:lnTo>
                  <a:lnTo>
                    <a:pt x="27126" y="1108361"/>
                  </a:lnTo>
                  <a:lnTo>
                    <a:pt x="17597" y="1049987"/>
                  </a:lnTo>
                  <a:lnTo>
                    <a:pt x="10032" y="989539"/>
                  </a:lnTo>
                  <a:lnTo>
                    <a:pt x="4517" y="927225"/>
                  </a:lnTo>
                  <a:lnTo>
                    <a:pt x="1144" y="863247"/>
                  </a:lnTo>
                  <a:lnTo>
                    <a:pt x="0" y="79781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898510" y="4982337"/>
              <a:ext cx="794385" cy="1602740"/>
            </a:xfrm>
            <a:custGeom>
              <a:avLst/>
              <a:gdLst/>
              <a:ahLst/>
              <a:cxnLst/>
              <a:rect l="l" t="t" r="r" b="b"/>
              <a:pathLst>
                <a:path w="794384" h="1602740">
                  <a:moveTo>
                    <a:pt x="0" y="801243"/>
                  </a:moveTo>
                  <a:lnTo>
                    <a:pt x="1194" y="738625"/>
                  </a:lnTo>
                  <a:lnTo>
                    <a:pt x="4719" y="677326"/>
                  </a:lnTo>
                  <a:lnTo>
                    <a:pt x="10485" y="617523"/>
                  </a:lnTo>
                  <a:lnTo>
                    <a:pt x="18405" y="559395"/>
                  </a:lnTo>
                  <a:lnTo>
                    <a:pt x="28390" y="503119"/>
                  </a:lnTo>
                  <a:lnTo>
                    <a:pt x="40352" y="448874"/>
                  </a:lnTo>
                  <a:lnTo>
                    <a:pt x="54203" y="396838"/>
                  </a:lnTo>
                  <a:lnTo>
                    <a:pt x="69854" y="347188"/>
                  </a:lnTo>
                  <a:lnTo>
                    <a:pt x="87218" y="300104"/>
                  </a:lnTo>
                  <a:lnTo>
                    <a:pt x="106206" y="255763"/>
                  </a:lnTo>
                  <a:lnTo>
                    <a:pt x="126729" y="214343"/>
                  </a:lnTo>
                  <a:lnTo>
                    <a:pt x="148699" y="176022"/>
                  </a:lnTo>
                  <a:lnTo>
                    <a:pt x="172029" y="140979"/>
                  </a:lnTo>
                  <a:lnTo>
                    <a:pt x="196629" y="109392"/>
                  </a:lnTo>
                  <a:lnTo>
                    <a:pt x="249290" y="57296"/>
                  </a:lnTo>
                  <a:lnTo>
                    <a:pt x="305974" y="21161"/>
                  </a:lnTo>
                  <a:lnTo>
                    <a:pt x="365977" y="2410"/>
                  </a:lnTo>
                  <a:lnTo>
                    <a:pt x="397002" y="0"/>
                  </a:lnTo>
                  <a:lnTo>
                    <a:pt x="428026" y="2410"/>
                  </a:lnTo>
                  <a:lnTo>
                    <a:pt x="488029" y="21161"/>
                  </a:lnTo>
                  <a:lnTo>
                    <a:pt x="544713" y="57296"/>
                  </a:lnTo>
                  <a:lnTo>
                    <a:pt x="597374" y="109392"/>
                  </a:lnTo>
                  <a:lnTo>
                    <a:pt x="621974" y="140979"/>
                  </a:lnTo>
                  <a:lnTo>
                    <a:pt x="645304" y="176022"/>
                  </a:lnTo>
                  <a:lnTo>
                    <a:pt x="667274" y="214343"/>
                  </a:lnTo>
                  <a:lnTo>
                    <a:pt x="687797" y="255763"/>
                  </a:lnTo>
                  <a:lnTo>
                    <a:pt x="706785" y="300104"/>
                  </a:lnTo>
                  <a:lnTo>
                    <a:pt x="724149" y="347188"/>
                  </a:lnTo>
                  <a:lnTo>
                    <a:pt x="739800" y="396838"/>
                  </a:lnTo>
                  <a:lnTo>
                    <a:pt x="753651" y="448874"/>
                  </a:lnTo>
                  <a:lnTo>
                    <a:pt x="765613" y="503119"/>
                  </a:lnTo>
                  <a:lnTo>
                    <a:pt x="775598" y="559395"/>
                  </a:lnTo>
                  <a:lnTo>
                    <a:pt x="783518" y="617523"/>
                  </a:lnTo>
                  <a:lnTo>
                    <a:pt x="789284" y="677326"/>
                  </a:lnTo>
                  <a:lnTo>
                    <a:pt x="792809" y="738625"/>
                  </a:lnTo>
                  <a:lnTo>
                    <a:pt x="794004" y="801243"/>
                  </a:lnTo>
                  <a:lnTo>
                    <a:pt x="792809" y="863860"/>
                  </a:lnTo>
                  <a:lnTo>
                    <a:pt x="789284" y="925159"/>
                  </a:lnTo>
                  <a:lnTo>
                    <a:pt x="783518" y="984962"/>
                  </a:lnTo>
                  <a:lnTo>
                    <a:pt x="775598" y="1043090"/>
                  </a:lnTo>
                  <a:lnTo>
                    <a:pt x="765613" y="1099366"/>
                  </a:lnTo>
                  <a:lnTo>
                    <a:pt x="753651" y="1153611"/>
                  </a:lnTo>
                  <a:lnTo>
                    <a:pt x="739800" y="1205647"/>
                  </a:lnTo>
                  <a:lnTo>
                    <a:pt x="724149" y="1255297"/>
                  </a:lnTo>
                  <a:lnTo>
                    <a:pt x="706785" y="1302381"/>
                  </a:lnTo>
                  <a:lnTo>
                    <a:pt x="687797" y="1346722"/>
                  </a:lnTo>
                  <a:lnTo>
                    <a:pt x="667274" y="1388142"/>
                  </a:lnTo>
                  <a:lnTo>
                    <a:pt x="645304" y="1426463"/>
                  </a:lnTo>
                  <a:lnTo>
                    <a:pt x="621974" y="1461506"/>
                  </a:lnTo>
                  <a:lnTo>
                    <a:pt x="597374" y="1493093"/>
                  </a:lnTo>
                  <a:lnTo>
                    <a:pt x="544713" y="1545189"/>
                  </a:lnTo>
                  <a:lnTo>
                    <a:pt x="488029" y="1581324"/>
                  </a:lnTo>
                  <a:lnTo>
                    <a:pt x="428026" y="1600075"/>
                  </a:lnTo>
                  <a:lnTo>
                    <a:pt x="397002" y="1602486"/>
                  </a:lnTo>
                  <a:lnTo>
                    <a:pt x="365977" y="1600075"/>
                  </a:lnTo>
                  <a:lnTo>
                    <a:pt x="305974" y="1581324"/>
                  </a:lnTo>
                  <a:lnTo>
                    <a:pt x="249290" y="1545189"/>
                  </a:lnTo>
                  <a:lnTo>
                    <a:pt x="196629" y="1493093"/>
                  </a:lnTo>
                  <a:lnTo>
                    <a:pt x="172029" y="1461506"/>
                  </a:lnTo>
                  <a:lnTo>
                    <a:pt x="148699" y="1426463"/>
                  </a:lnTo>
                  <a:lnTo>
                    <a:pt x="126729" y="1388142"/>
                  </a:lnTo>
                  <a:lnTo>
                    <a:pt x="106206" y="1346722"/>
                  </a:lnTo>
                  <a:lnTo>
                    <a:pt x="87218" y="1302381"/>
                  </a:lnTo>
                  <a:lnTo>
                    <a:pt x="69854" y="1255297"/>
                  </a:lnTo>
                  <a:lnTo>
                    <a:pt x="54203" y="1205647"/>
                  </a:lnTo>
                  <a:lnTo>
                    <a:pt x="40352" y="1153611"/>
                  </a:lnTo>
                  <a:lnTo>
                    <a:pt x="28390" y="1099366"/>
                  </a:lnTo>
                  <a:lnTo>
                    <a:pt x="18405" y="1043090"/>
                  </a:lnTo>
                  <a:lnTo>
                    <a:pt x="10485" y="984962"/>
                  </a:lnTo>
                  <a:lnTo>
                    <a:pt x="4719" y="925159"/>
                  </a:lnTo>
                  <a:lnTo>
                    <a:pt x="1194" y="863860"/>
                  </a:lnTo>
                  <a:lnTo>
                    <a:pt x="0" y="801243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02716" y="3901059"/>
              <a:ext cx="6689090" cy="338455"/>
            </a:xfrm>
            <a:custGeom>
              <a:avLst/>
              <a:gdLst/>
              <a:ahLst/>
              <a:cxnLst/>
              <a:rect l="l" t="t" r="r" b="b"/>
              <a:pathLst>
                <a:path w="6689090" h="338454">
                  <a:moveTo>
                    <a:pt x="0" y="0"/>
                  </a:moveTo>
                  <a:lnTo>
                    <a:pt x="6688835" y="0"/>
                  </a:lnTo>
                  <a:lnTo>
                    <a:pt x="6688835" y="338328"/>
                  </a:lnTo>
                  <a:lnTo>
                    <a:pt x="0" y="33832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367665" y="1888617"/>
            <a:ext cx="5203825" cy="291465"/>
          </a:xfrm>
          <a:custGeom>
            <a:avLst/>
            <a:gdLst/>
            <a:ahLst/>
            <a:cxnLst/>
            <a:rect l="l" t="t" r="r" b="b"/>
            <a:pathLst>
              <a:path w="5203825" h="291464">
                <a:moveTo>
                  <a:pt x="0" y="0"/>
                </a:moveTo>
                <a:lnTo>
                  <a:pt x="5203698" y="0"/>
                </a:lnTo>
                <a:lnTo>
                  <a:pt x="5203698" y="291084"/>
                </a:lnTo>
                <a:lnTo>
                  <a:pt x="0" y="2910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886700" cy="69723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39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95"/>
              </a:spcBef>
            </a:pPr>
            <a:r>
              <a:rPr sz="2400" spc="-5" dirty="0"/>
              <a:t>II.</a:t>
            </a:r>
            <a:r>
              <a:rPr sz="2400" spc="-20" dirty="0"/>
              <a:t> </a:t>
            </a:r>
            <a:r>
              <a:rPr sz="2400" spc="-25" dirty="0"/>
              <a:t>Banker,</a:t>
            </a:r>
            <a:r>
              <a:rPr sz="2400" spc="5" dirty="0"/>
              <a:t> </a:t>
            </a:r>
            <a:r>
              <a:rPr sz="2400" spc="-5" dirty="0"/>
              <a:t>Charnes</a:t>
            </a:r>
            <a:r>
              <a:rPr sz="2400" spc="5" dirty="0"/>
              <a:t> </a:t>
            </a:r>
            <a:r>
              <a:rPr sz="2400" spc="-5" dirty="0"/>
              <a:t>and</a:t>
            </a:r>
            <a:r>
              <a:rPr sz="2400" spc="-10" dirty="0"/>
              <a:t> </a:t>
            </a:r>
            <a:r>
              <a:rPr sz="2400" spc="-5" dirty="0"/>
              <a:t>Cooper</a:t>
            </a:r>
            <a:r>
              <a:rPr sz="2400" spc="5" dirty="0"/>
              <a:t> </a:t>
            </a:r>
            <a:r>
              <a:rPr sz="2400" spc="-5" dirty="0"/>
              <a:t>(BCC) (1984)</a:t>
            </a:r>
            <a:r>
              <a:rPr sz="2400" spc="20" dirty="0"/>
              <a:t> </a:t>
            </a:r>
            <a:r>
              <a:rPr sz="2400" spc="-5" dirty="0"/>
              <a:t>Model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649343" y="1096957"/>
            <a:ext cx="7714615" cy="169735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680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Banker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al.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(1984)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extension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CCR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Model.</a:t>
            </a:r>
            <a:endParaRPr sz="18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spcBef>
                <a:spcPts val="580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Based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variable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returns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scale</a:t>
            </a:r>
            <a:endParaRPr sz="1800">
              <a:latin typeface="Arial MT"/>
              <a:cs typeface="Arial MT"/>
            </a:endParaRPr>
          </a:p>
          <a:p>
            <a:pPr marL="527050" marR="5080" lvl="1" indent="-171450" algn="just">
              <a:lnSpc>
                <a:spcPts val="1510"/>
              </a:lnSpc>
              <a:spcBef>
                <a:spcPts val="440"/>
              </a:spcBef>
              <a:buChar char="•"/>
              <a:tabLst>
                <a:tab pos="527050" algn="l"/>
              </a:tabLst>
            </a:pPr>
            <a:r>
              <a:rPr sz="1400" spc="-15" dirty="0">
                <a:solidFill>
                  <a:srgbClr val="003399"/>
                </a:solidFill>
                <a:latin typeface="Arial MT"/>
                <a:cs typeface="Arial MT"/>
              </a:rPr>
              <a:t>Banker,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R. D., Charnes, A., &amp; </a:t>
            </a:r>
            <a:r>
              <a:rPr sz="1400" spc="-15" dirty="0">
                <a:solidFill>
                  <a:srgbClr val="003399"/>
                </a:solidFill>
                <a:latin typeface="Arial MT"/>
                <a:cs typeface="Arial MT"/>
              </a:rPr>
              <a:t>Cooper, </a:t>
            </a:r>
            <a:r>
              <a:rPr sz="1400" spc="-45" dirty="0">
                <a:solidFill>
                  <a:srgbClr val="003399"/>
                </a:solidFill>
                <a:latin typeface="Arial MT"/>
                <a:cs typeface="Arial MT"/>
              </a:rPr>
              <a:t>W. W.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(1984). Some Models for Estimating </a:t>
            </a:r>
            <a:r>
              <a:rPr sz="1400" spc="-20" dirty="0">
                <a:solidFill>
                  <a:srgbClr val="003399"/>
                </a:solidFill>
                <a:latin typeface="Arial MT"/>
                <a:cs typeface="Arial MT"/>
              </a:rPr>
              <a:t>Technical </a:t>
            </a:r>
            <a:r>
              <a:rPr sz="1400" spc="-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and Scale Inefficiencies in Data Envelopment Analysis.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Management Science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,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30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(9), 1078– </a:t>
            </a:r>
            <a:r>
              <a:rPr sz="1400" spc="-37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1092.</a:t>
            </a:r>
            <a:endParaRPr sz="14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spcBef>
                <a:spcPts val="550"/>
              </a:spcBef>
              <a:buChar char="•"/>
              <a:tabLst>
                <a:tab pos="184150" algn="l"/>
              </a:tabLst>
            </a:pPr>
            <a:r>
              <a:rPr sz="1800" spc="-35" dirty="0">
                <a:latin typeface="Arial MT"/>
                <a:cs typeface="Arial MT"/>
              </a:rPr>
              <a:t>Two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variants: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BCC-I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BCC-O</a:t>
            </a:r>
            <a:endParaRPr sz="18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25169" y="3197207"/>
          <a:ext cx="8505190" cy="342455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22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97179">
                <a:tc>
                  <a:txBody>
                    <a:bodyPr/>
                    <a:lstStyle/>
                    <a:p>
                      <a:pPr marL="730250" marR="3937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Input-Oriented</a:t>
                      </a:r>
                      <a:r>
                        <a:rPr sz="1500" b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BCC</a:t>
                      </a:r>
                      <a:r>
                        <a:rPr sz="1500" b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50875" marR="13081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sz="15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Output-Oriented</a:t>
                      </a:r>
                      <a:r>
                        <a:rPr sz="1500" b="1" spc="-3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BCC</a:t>
                      </a:r>
                      <a:r>
                        <a:rPr sz="1500" b="1" spc="-1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5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2479">
                <a:tc rowSpan="3">
                  <a:txBody>
                    <a:bodyPr/>
                    <a:lstStyle/>
                    <a:p>
                      <a:pPr marL="1047750" marR="39370">
                        <a:lnSpc>
                          <a:spcPts val="1739"/>
                        </a:lnSpc>
                      </a:pP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2700" spc="135" baseline="-2006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∗𝐵𝐶𝐶 </a:t>
                      </a:r>
                      <a:r>
                        <a:rPr sz="1300" spc="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700" spc="157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700" spc="-7" baseline="-20061" dirty="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n</a:t>
                      </a:r>
                      <a:r>
                        <a:rPr sz="2700" spc="-157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2700" spc="135" baseline="-2006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300" spc="-5" dirty="0">
                          <a:latin typeface="Cambria Math"/>
                          <a:cs typeface="Cambria Math"/>
                        </a:rPr>
                        <a:t>𝐵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𝐶𝐶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1162685" marR="39370">
                        <a:lnSpc>
                          <a:spcPts val="1325"/>
                        </a:lnSpc>
                        <a:spcBef>
                          <a:spcPts val="90"/>
                        </a:spcBef>
                        <a:tabLst>
                          <a:tab pos="1966595" algn="l"/>
                          <a:tab pos="2433320" algn="l"/>
                        </a:tabLst>
                      </a:pPr>
                      <a:r>
                        <a:rPr sz="1950" spc="120" baseline="32051" dirty="0">
                          <a:latin typeface="Cambria Math"/>
                          <a:cs typeface="Cambria Math"/>
                        </a:rPr>
                        <a:t>𝑜	</a:t>
                      </a:r>
                      <a:r>
                        <a:rPr sz="1300" spc="-240" dirty="0">
                          <a:latin typeface="Cambria Math"/>
                          <a:cs typeface="Cambria Math"/>
                        </a:rPr>
                        <a:t>𝜆𝜆,𝜃𝜃	</a:t>
                      </a:r>
                      <a:r>
                        <a:rPr sz="1950" spc="120" baseline="32051" dirty="0">
                          <a:latin typeface="Cambria Math"/>
                          <a:cs typeface="Cambria Math"/>
                        </a:rPr>
                        <a:t>𝑜</a:t>
                      </a:r>
                      <a:endParaRPr sz="1950" baseline="32051">
                        <a:latin typeface="Cambria Math"/>
                        <a:cs typeface="Cambria Math"/>
                      </a:endParaRPr>
                    </a:p>
                    <a:p>
                      <a:pPr marL="414020" marR="39370">
                        <a:lnSpc>
                          <a:spcPts val="1325"/>
                        </a:lnSpc>
                      </a:pPr>
                      <a:r>
                        <a:rPr sz="1300" dirty="0">
                          <a:latin typeface="Cambria Math"/>
                          <a:cs typeface="Cambria Math"/>
                        </a:rPr>
                        <a:t>n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40005" algn="ctr">
                        <a:lnSpc>
                          <a:spcPts val="1515"/>
                        </a:lnSpc>
                        <a:spcBef>
                          <a:spcPts val="615"/>
                        </a:spcBef>
                        <a:tabLst>
                          <a:tab pos="2147570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λ</a:t>
                      </a:r>
                      <a:r>
                        <a:rPr sz="1950" spc="112" baseline="-14957" dirty="0">
                          <a:latin typeface="Cambria Math"/>
                          <a:cs typeface="Cambria Math"/>
                        </a:rPr>
                        <a:t>j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spc="-7" baseline="-14957" dirty="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j  </a:t>
                      </a:r>
                      <a:r>
                        <a:rPr sz="1950" spc="172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≤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800" spc="90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950" spc="-7" baseline="27777" dirty="0"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1950" baseline="27777" dirty="0">
                          <a:latin typeface="Cambria Math"/>
                          <a:cs typeface="Cambria Math"/>
                        </a:rPr>
                        <a:t>CC</a:t>
                      </a:r>
                      <a:r>
                        <a:rPr sz="1950" spc="120" baseline="2777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𝑥	i</a:t>
                      </a:r>
                      <a:r>
                        <a:rPr sz="1800" spc="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m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1529715" marR="39370">
                        <a:lnSpc>
                          <a:spcPts val="915"/>
                        </a:lnSpc>
                        <a:tabLst>
                          <a:tab pos="2044700" algn="l"/>
                        </a:tabLst>
                      </a:pPr>
                      <a:r>
                        <a:rPr sz="1300" spc="95" dirty="0">
                          <a:latin typeface="Cambria Math"/>
                          <a:cs typeface="Cambria Math"/>
                        </a:rPr>
                        <a:t>o	</a:t>
                      </a:r>
                      <a:r>
                        <a:rPr sz="1300" spc="75" dirty="0">
                          <a:latin typeface="Cambria Math"/>
                          <a:cs typeface="Cambria Math"/>
                        </a:rPr>
                        <a:t>io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332105" marR="39370">
                        <a:lnSpc>
                          <a:spcPts val="1375"/>
                        </a:lnSpc>
                        <a:spcBef>
                          <a:spcPts val="375"/>
                        </a:spcBef>
                      </a:pPr>
                      <a:r>
                        <a:rPr sz="1300" spc="25" dirty="0">
                          <a:latin typeface="Cambria Math"/>
                          <a:cs typeface="Cambria Math"/>
                        </a:rPr>
                        <a:t>j=1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692150" marR="39370">
                        <a:lnSpc>
                          <a:spcPts val="1375"/>
                        </a:lnSpc>
                      </a:pPr>
                      <a:r>
                        <a:rPr sz="1300" dirty="0">
                          <a:latin typeface="Cambria Math"/>
                          <a:cs typeface="Cambria Math"/>
                        </a:rPr>
                        <a:t>n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39370" algn="ctr">
                        <a:lnSpc>
                          <a:spcPct val="100000"/>
                        </a:lnSpc>
                        <a:spcBef>
                          <a:spcPts val="615"/>
                        </a:spcBef>
                        <a:tabLst>
                          <a:tab pos="1651635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λ</a:t>
                      </a:r>
                      <a:r>
                        <a:rPr sz="1950" spc="112" baseline="-14957" dirty="0">
                          <a:latin typeface="Cambria Math"/>
                          <a:cs typeface="Cambria Math"/>
                        </a:rPr>
                        <a:t>j</a:t>
                      </a:r>
                      <a:r>
                        <a:rPr sz="1800" spc="-5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rj  </a:t>
                      </a:r>
                      <a:r>
                        <a:rPr sz="1950" spc="179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60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ro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s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610235" marR="39370">
                        <a:lnSpc>
                          <a:spcPts val="1375"/>
                        </a:lnSpc>
                        <a:spcBef>
                          <a:spcPts val="635"/>
                        </a:spcBef>
                      </a:pPr>
                      <a:r>
                        <a:rPr sz="1300" spc="25" dirty="0">
                          <a:latin typeface="Cambria Math"/>
                          <a:cs typeface="Cambria Math"/>
                        </a:rPr>
                        <a:t>j=1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1979295" algn="ctr">
                        <a:lnSpc>
                          <a:spcPts val="1375"/>
                        </a:lnSpc>
                      </a:pPr>
                      <a:r>
                        <a:rPr sz="1300" spc="105" dirty="0">
                          <a:latin typeface="Cambria Math"/>
                          <a:cs typeface="Cambria Math"/>
                        </a:rPr>
                        <a:t>𝑛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43180" algn="ctr">
                        <a:lnSpc>
                          <a:spcPct val="100000"/>
                        </a:lnSpc>
                        <a:spcBef>
                          <a:spcPts val="620"/>
                        </a:spcBef>
                        <a:tabLst>
                          <a:tab pos="1211580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6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 </a:t>
                      </a:r>
                      <a:r>
                        <a:rPr sz="1950" spc="67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1	𝑗𝑗</a:t>
                      </a:r>
                      <a:r>
                        <a:rPr sz="1800" spc="1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𝑛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R="1976755" algn="ctr">
                        <a:lnSpc>
                          <a:spcPts val="1515"/>
                        </a:lnSpc>
                        <a:spcBef>
                          <a:spcPts val="635"/>
                        </a:spcBef>
                      </a:pPr>
                      <a:r>
                        <a:rPr sz="1300" spc="-6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90170" algn="ctr">
                        <a:lnSpc>
                          <a:spcPts val="1845"/>
                        </a:lnSpc>
                      </a:pPr>
                      <a:r>
                        <a:rPr sz="1800" spc="25" dirty="0">
                          <a:latin typeface="Cambria Math"/>
                          <a:cs typeface="Cambria Math"/>
                        </a:rPr>
                        <a:t>λ</a:t>
                      </a:r>
                      <a:r>
                        <a:rPr sz="1950" spc="37" baseline="-14957" dirty="0">
                          <a:latin typeface="Cambria Math"/>
                          <a:cs typeface="Cambria Math"/>
                        </a:rPr>
                        <a:t>j</a:t>
                      </a:r>
                      <a:r>
                        <a:rPr sz="1950" spc="382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810"/>
                        </a:lnSpc>
                        <a:tabLst>
                          <a:tab pos="2795270" algn="l"/>
                        </a:tabLst>
                      </a:pPr>
                      <a:r>
                        <a:rPr sz="900" spc="-1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30/11/2023	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India</a:t>
                      </a:r>
                      <a:r>
                        <a:rPr sz="900" spc="-2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Stata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User Meetin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147320" algn="ctr">
                        <a:lnSpc>
                          <a:spcPts val="1739"/>
                        </a:lnSpc>
                      </a:pP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2700" spc="104" baseline="-20061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∗𝐵𝐶𝐶 </a:t>
                      </a:r>
                      <a:r>
                        <a:rPr sz="1300" spc="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700" spc="157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700" spc="-7" baseline="-20061" dirty="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x</a:t>
                      </a:r>
                      <a:r>
                        <a:rPr sz="2700" spc="-142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2700" spc="104" baseline="-20061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1300" spc="-5" dirty="0">
                          <a:latin typeface="Cambria Math"/>
                          <a:cs typeface="Cambria Math"/>
                        </a:rPr>
                        <a:t>𝐵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𝐶𝐶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1153160" marR="130810">
                        <a:lnSpc>
                          <a:spcPts val="1375"/>
                        </a:lnSpc>
                        <a:spcBef>
                          <a:spcPts val="105"/>
                        </a:spcBef>
                        <a:tabLst>
                          <a:tab pos="1957070" algn="l"/>
                          <a:tab pos="2481580" algn="l"/>
                        </a:tabLst>
                      </a:pPr>
                      <a:r>
                        <a:rPr sz="1950" spc="120" baseline="32051" dirty="0">
                          <a:latin typeface="Cambria Math"/>
                          <a:cs typeface="Cambria Math"/>
                        </a:rPr>
                        <a:t>𝑜	</a:t>
                      </a:r>
                      <a:r>
                        <a:rPr sz="1300" spc="-265" dirty="0">
                          <a:latin typeface="Cambria Math"/>
                          <a:cs typeface="Cambria Math"/>
                        </a:rPr>
                        <a:t>𝜆𝜆,𝜙𝜙	</a:t>
                      </a:r>
                      <a:r>
                        <a:rPr sz="1950" spc="120" baseline="32051" dirty="0">
                          <a:latin typeface="Cambria Math"/>
                          <a:cs typeface="Cambria Math"/>
                        </a:rPr>
                        <a:t>𝑜</a:t>
                      </a:r>
                      <a:endParaRPr sz="1950" baseline="32051">
                        <a:latin typeface="Cambria Math"/>
                        <a:cs typeface="Cambria Math"/>
                      </a:endParaRPr>
                    </a:p>
                    <a:p>
                      <a:pPr marL="682625" marR="130810">
                        <a:lnSpc>
                          <a:spcPts val="1375"/>
                        </a:lnSpc>
                      </a:pPr>
                      <a:r>
                        <a:rPr sz="1300" dirty="0">
                          <a:latin typeface="Cambria Math"/>
                          <a:cs typeface="Cambria Math"/>
                        </a:rPr>
                        <a:t>n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131445" algn="ctr">
                        <a:lnSpc>
                          <a:spcPts val="1800"/>
                        </a:lnSpc>
                        <a:spcBef>
                          <a:spcPts val="615"/>
                        </a:spcBef>
                        <a:tabLst>
                          <a:tab pos="1610995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λ</a:t>
                      </a:r>
                      <a:r>
                        <a:rPr sz="1950" spc="112" baseline="-14957" dirty="0">
                          <a:latin typeface="Cambria Math"/>
                          <a:cs typeface="Cambria Math"/>
                        </a:rPr>
                        <a:t>j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spc="-7" baseline="-14957" dirty="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j  </a:t>
                      </a:r>
                      <a:r>
                        <a:rPr sz="1950" spc="172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≤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spc="-7" baseline="-14957" dirty="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o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1800" spc="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m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366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0075">
                        <a:lnSpc>
                          <a:spcPts val="1060"/>
                        </a:lnSpc>
                        <a:spcBef>
                          <a:spcPts val="900"/>
                        </a:spcBef>
                      </a:pPr>
                      <a:r>
                        <a:rPr sz="1300" spc="25" dirty="0">
                          <a:latin typeface="Cambria Math"/>
                          <a:cs typeface="Cambria Math"/>
                        </a:rPr>
                        <a:t>j=1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</a:txBody>
                  <a:tcPr marL="0" marR="0" marT="11430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on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C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vexity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50511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443230" marR="130810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300" dirty="0">
                          <a:latin typeface="Cambria Math"/>
                          <a:cs typeface="Cambria Math"/>
                        </a:rPr>
                        <a:t>n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130810" algn="ctr">
                        <a:lnSpc>
                          <a:spcPts val="1515"/>
                        </a:lnSpc>
                        <a:spcBef>
                          <a:spcPts val="615"/>
                        </a:spcBef>
                        <a:tabLst>
                          <a:tab pos="2150110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λ</a:t>
                      </a:r>
                      <a:r>
                        <a:rPr sz="1950" spc="112" baseline="-14957" dirty="0">
                          <a:latin typeface="Cambria Math"/>
                          <a:cs typeface="Cambria Math"/>
                        </a:rPr>
                        <a:t>j</a:t>
                      </a:r>
                      <a:r>
                        <a:rPr sz="1800" spc="-5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spc="-7" baseline="-14957" dirty="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j  </a:t>
                      </a:r>
                      <a:r>
                        <a:rPr sz="1950" spc="187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1800" spc="70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1950" spc="-7" baseline="27777" dirty="0">
                          <a:latin typeface="Cambria Math"/>
                          <a:cs typeface="Cambria Math"/>
                        </a:rPr>
                        <a:t>B</a:t>
                      </a:r>
                      <a:r>
                        <a:rPr sz="1950" baseline="27777" dirty="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sz="1950" spc="104" baseline="27777" dirty="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𝑦	r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s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1591945" marR="130810">
                        <a:lnSpc>
                          <a:spcPts val="915"/>
                        </a:lnSpc>
                        <a:tabLst>
                          <a:tab pos="2051685" algn="l"/>
                        </a:tabLst>
                      </a:pPr>
                      <a:r>
                        <a:rPr sz="1300" spc="95" dirty="0">
                          <a:latin typeface="Cambria Math"/>
                          <a:cs typeface="Cambria Math"/>
                        </a:rPr>
                        <a:t>o	</a:t>
                      </a:r>
                      <a:r>
                        <a:rPr sz="1300" spc="85" dirty="0">
                          <a:latin typeface="Cambria Math"/>
                          <a:cs typeface="Cambria Math"/>
                        </a:rPr>
                        <a:t>ro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360680" marR="130810">
                        <a:lnSpc>
                          <a:spcPts val="1375"/>
                        </a:lnSpc>
                        <a:spcBef>
                          <a:spcPts val="375"/>
                        </a:spcBef>
                      </a:pPr>
                      <a:r>
                        <a:rPr sz="1300" spc="25" dirty="0">
                          <a:latin typeface="Cambria Math"/>
                          <a:cs typeface="Cambria Math"/>
                        </a:rPr>
                        <a:t>j=1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894715" marR="130810">
                        <a:lnSpc>
                          <a:spcPts val="1375"/>
                        </a:lnSpc>
                      </a:pPr>
                      <a:r>
                        <a:rPr sz="1300" spc="105" dirty="0">
                          <a:latin typeface="Cambria Math"/>
                          <a:cs typeface="Cambria Math"/>
                        </a:rPr>
                        <a:t>𝑛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134620" algn="ctr">
                        <a:lnSpc>
                          <a:spcPct val="100000"/>
                        </a:lnSpc>
                        <a:spcBef>
                          <a:spcPts val="615"/>
                        </a:spcBef>
                        <a:tabLst>
                          <a:tab pos="1211580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6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 </a:t>
                      </a:r>
                      <a:r>
                        <a:rPr sz="1950" spc="67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1	𝑗𝑗</a:t>
                      </a:r>
                      <a:r>
                        <a:rPr sz="1800" spc="1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𝑛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800100" marR="130810">
                        <a:lnSpc>
                          <a:spcPts val="1515"/>
                        </a:lnSpc>
                        <a:spcBef>
                          <a:spcPts val="635"/>
                        </a:spcBef>
                      </a:pPr>
                      <a:r>
                        <a:rPr sz="1300" spc="-6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181610" algn="ctr">
                        <a:lnSpc>
                          <a:spcPts val="1789"/>
                        </a:lnSpc>
                      </a:pPr>
                      <a:r>
                        <a:rPr sz="1800" spc="25" dirty="0">
                          <a:latin typeface="Cambria Math"/>
                          <a:cs typeface="Cambria Math"/>
                        </a:rPr>
                        <a:t>λ</a:t>
                      </a:r>
                      <a:r>
                        <a:rPr sz="1950" spc="37" baseline="-14957" dirty="0">
                          <a:latin typeface="Cambria Math"/>
                          <a:cs typeface="Cambria Math"/>
                        </a:rPr>
                        <a:t>j</a:t>
                      </a:r>
                      <a:r>
                        <a:rPr sz="1950" spc="382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0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38735" marR="112395" algn="ctr">
                        <a:lnSpc>
                          <a:spcPts val="755"/>
                        </a:lnSpc>
                        <a:tabLst>
                          <a:tab pos="3734435" algn="l"/>
                        </a:tabLst>
                      </a:pPr>
                      <a:r>
                        <a:rPr sz="90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g</a:t>
                      </a:r>
                      <a:r>
                        <a:rPr sz="900" spc="1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202</a:t>
                      </a:r>
                      <a:r>
                        <a:rPr sz="900" spc="-1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3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_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R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ach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it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900" spc="-2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 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G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u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l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a</a:t>
                      </a:r>
                      <a:r>
                        <a:rPr sz="900" spc="-5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t</a:t>
                      </a:r>
                      <a:r>
                        <a:rPr sz="900" dirty="0">
                          <a:solidFill>
                            <a:srgbClr val="888888"/>
                          </a:solidFill>
                          <a:latin typeface="Calibri Light"/>
                          <a:cs typeface="Calibri Light"/>
                        </a:rPr>
                        <a:t>i	13</a:t>
                      </a:r>
                      <a:endParaRPr sz="900">
                        <a:latin typeface="Calibri Light"/>
                        <a:cs typeface="Calibri Light"/>
                      </a:endParaRPr>
                    </a:p>
                  </a:txBody>
                  <a:tcPr marL="0" marR="0" marT="444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1035685" y="4565580"/>
            <a:ext cx="7025005" cy="1706880"/>
            <a:chOff x="1035685" y="4565580"/>
            <a:chExt cx="7025005" cy="1706880"/>
          </a:xfrm>
        </p:grpSpPr>
        <p:sp>
          <p:nvSpPr>
            <p:cNvPr id="6" name="object 6"/>
            <p:cNvSpPr/>
            <p:nvPr/>
          </p:nvSpPr>
          <p:spPr>
            <a:xfrm>
              <a:off x="3534917" y="4599686"/>
              <a:ext cx="4464050" cy="1064895"/>
            </a:xfrm>
            <a:custGeom>
              <a:avLst/>
              <a:gdLst/>
              <a:ahLst/>
              <a:cxnLst/>
              <a:rect l="l" t="t" r="r" b="b"/>
              <a:pathLst>
                <a:path w="4464050" h="1064895">
                  <a:moveTo>
                    <a:pt x="0" y="1064767"/>
                  </a:moveTo>
                  <a:lnTo>
                    <a:pt x="4463669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77395" y="4565580"/>
              <a:ext cx="83185" cy="74295"/>
            </a:xfrm>
            <a:custGeom>
              <a:avLst/>
              <a:gdLst/>
              <a:ahLst/>
              <a:cxnLst/>
              <a:rect l="l" t="t" r="r" b="b"/>
              <a:pathLst>
                <a:path w="83184" h="74295">
                  <a:moveTo>
                    <a:pt x="0" y="0"/>
                  </a:moveTo>
                  <a:lnTo>
                    <a:pt x="17678" y="74117"/>
                  </a:lnTo>
                  <a:lnTo>
                    <a:pt x="82956" y="193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42035" y="5520309"/>
              <a:ext cx="3035300" cy="745490"/>
            </a:xfrm>
            <a:custGeom>
              <a:avLst/>
              <a:gdLst/>
              <a:ahLst/>
              <a:cxnLst/>
              <a:rect l="l" t="t" r="r" b="b"/>
              <a:pathLst>
                <a:path w="3035300" h="745489">
                  <a:moveTo>
                    <a:pt x="0" y="0"/>
                  </a:moveTo>
                  <a:lnTo>
                    <a:pt x="3035045" y="0"/>
                  </a:lnTo>
                  <a:lnTo>
                    <a:pt x="3035045" y="745235"/>
                  </a:lnTo>
                  <a:lnTo>
                    <a:pt x="0" y="745235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66166" y="257556"/>
            <a:ext cx="7886700" cy="6184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64769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509"/>
              </a:spcBef>
            </a:pPr>
            <a:r>
              <a:rPr sz="2800" spc="-5" dirty="0"/>
              <a:t>BCC Model:</a:t>
            </a:r>
            <a:r>
              <a:rPr sz="2800" spc="-105" dirty="0"/>
              <a:t> </a:t>
            </a:r>
            <a:r>
              <a:rPr sz="2800" spc="-5" dirty="0"/>
              <a:t>Application </a:t>
            </a:r>
            <a:r>
              <a:rPr sz="2800" dirty="0"/>
              <a:t>in</a:t>
            </a:r>
            <a:r>
              <a:rPr sz="2800" spc="-20" dirty="0"/>
              <a:t> </a:t>
            </a:r>
            <a:r>
              <a:rPr sz="2800" dirty="0"/>
              <a:t>Stata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622300" y="1347450"/>
            <a:ext cx="7899400" cy="4163695"/>
            <a:chOff x="622300" y="1347450"/>
            <a:chExt cx="7899400" cy="4163695"/>
          </a:xfrm>
        </p:grpSpPr>
        <p:sp>
          <p:nvSpPr>
            <p:cNvPr id="4" name="object 4"/>
            <p:cNvSpPr/>
            <p:nvPr/>
          </p:nvSpPr>
          <p:spPr>
            <a:xfrm>
              <a:off x="628650" y="1347450"/>
              <a:ext cx="0" cy="4163695"/>
            </a:xfrm>
            <a:custGeom>
              <a:avLst/>
              <a:gdLst/>
              <a:ahLst/>
              <a:cxnLst/>
              <a:rect l="l" t="t" r="r" b="b"/>
              <a:pathLst>
                <a:path h="4163695">
                  <a:moveTo>
                    <a:pt x="0" y="0"/>
                  </a:moveTo>
                  <a:lnTo>
                    <a:pt x="0" y="416309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15350" y="1347450"/>
              <a:ext cx="0" cy="4163695"/>
            </a:xfrm>
            <a:custGeom>
              <a:avLst/>
              <a:gdLst/>
              <a:ahLst/>
              <a:cxnLst/>
              <a:rect l="l" t="t" r="r" b="b"/>
              <a:pathLst>
                <a:path h="4163695">
                  <a:moveTo>
                    <a:pt x="0" y="0"/>
                  </a:moveTo>
                  <a:lnTo>
                    <a:pt x="0" y="416309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2300" y="1353800"/>
              <a:ext cx="7899400" cy="0"/>
            </a:xfrm>
            <a:custGeom>
              <a:avLst/>
              <a:gdLst/>
              <a:ahLst/>
              <a:cxnLst/>
              <a:rect l="l" t="t" r="r" b="b"/>
              <a:pathLst>
                <a:path w="7899400">
                  <a:moveTo>
                    <a:pt x="0" y="0"/>
                  </a:moveTo>
                  <a:lnTo>
                    <a:pt x="78994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2300" y="5504197"/>
              <a:ext cx="7899400" cy="0"/>
            </a:xfrm>
            <a:custGeom>
              <a:avLst/>
              <a:gdLst/>
              <a:ahLst/>
              <a:cxnLst/>
              <a:rect l="l" t="t" r="r" b="b"/>
              <a:pathLst>
                <a:path w="7899400">
                  <a:moveTo>
                    <a:pt x="0" y="0"/>
                  </a:moveTo>
                  <a:lnTo>
                    <a:pt x="78994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7303" y="1379962"/>
            <a:ext cx="7650480" cy="3927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Syntax</a:t>
            </a:r>
            <a:endParaRPr sz="1600">
              <a:latin typeface="Georgia"/>
              <a:cs typeface="Georgia"/>
            </a:endParaRPr>
          </a:p>
          <a:p>
            <a:pPr marL="12700" marR="5080" indent="-635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teradial</a:t>
            </a:r>
            <a:r>
              <a:rPr sz="1600" spc="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outputs</a:t>
            </a:r>
            <a:r>
              <a:rPr sz="1600" i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 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inputs</a:t>
            </a:r>
            <a:r>
              <a:rPr sz="1600" i="1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(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ref</a:t>
            </a:r>
            <a:r>
              <a:rPr sz="1600" i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outputs</a:t>
            </a:r>
            <a:r>
              <a:rPr sz="1600" i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 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ref</a:t>
            </a:r>
            <a:r>
              <a:rPr sz="1600" i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inputs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if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,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rts</a:t>
            </a:r>
            <a:r>
              <a:rPr sz="1600" b="1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(</a:t>
            </a:r>
            <a:r>
              <a:rPr sz="1600" b="1" i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rtsassumption</a:t>
            </a:r>
            <a:r>
              <a:rPr sz="1600" b="1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)</a:t>
            </a:r>
            <a:r>
              <a:rPr sz="1600" b="1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base </a:t>
            </a:r>
            <a:r>
              <a:rPr sz="1600" spc="-37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(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basetype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600" spc="-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ref(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varname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600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tename(</a:t>
            </a:r>
            <a:r>
              <a:rPr sz="1600" i="1" spc="-5" dirty="0">
                <a:solidFill>
                  <a:srgbClr val="0000FF"/>
                </a:solidFill>
                <a:latin typeface="Georgia"/>
                <a:cs typeface="Georgia"/>
              </a:rPr>
              <a:t>newvar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noprint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Here,</a:t>
            </a:r>
            <a:r>
              <a:rPr sz="1600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specify ‘vrs’ in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rts()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Specification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Georgia"/>
              <a:cs typeface="Georgia"/>
            </a:endParaRPr>
          </a:p>
          <a:p>
            <a:pPr marL="12700" marR="4705350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outputs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list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of output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variables </a:t>
            </a:r>
            <a:r>
              <a:rPr sz="1600" spc="-37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inputs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600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list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of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input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variables</a:t>
            </a:r>
            <a:endParaRPr sz="1600">
              <a:latin typeface="Georgia"/>
              <a:cs typeface="Georgia"/>
            </a:endParaRPr>
          </a:p>
          <a:p>
            <a:pPr marL="12700" marR="575310">
              <a:lnSpc>
                <a:spcPts val="1920"/>
              </a:lnSpc>
              <a:spcBef>
                <a:spcPts val="65"/>
              </a:spcBef>
            </a:pP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rts</a:t>
            </a:r>
            <a:r>
              <a:rPr sz="16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(rtsassumption)</a:t>
            </a:r>
            <a:r>
              <a:rPr sz="1600" b="1" dirty="0">
                <a:solidFill>
                  <a:srgbClr val="0000FF"/>
                </a:solidFill>
                <a:latin typeface="Georgia"/>
                <a:cs typeface="Georgia"/>
              </a:rPr>
              <a:t> =</a:t>
            </a:r>
            <a:r>
              <a:rPr sz="1600" b="1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specifies</a:t>
            </a:r>
            <a:r>
              <a:rPr sz="1600" b="1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b="1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returns</a:t>
            </a:r>
            <a:r>
              <a:rPr sz="1600" b="1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to</a:t>
            </a:r>
            <a:r>
              <a:rPr sz="1600" b="1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00FF"/>
                </a:solidFill>
                <a:latin typeface="Georgia"/>
                <a:cs typeface="Georgia"/>
              </a:rPr>
              <a:t>scale</a:t>
            </a:r>
            <a:r>
              <a:rPr sz="1600" b="1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assumption.</a:t>
            </a:r>
            <a:r>
              <a:rPr sz="1600" b="1" dirty="0">
                <a:solidFill>
                  <a:srgbClr val="0000FF"/>
                </a:solidFill>
                <a:latin typeface="Georgia"/>
                <a:cs typeface="Georgia"/>
              </a:rPr>
              <a:t> Use </a:t>
            </a:r>
            <a:r>
              <a:rPr sz="1600" b="1" spc="-39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rts(crs)</a:t>
            </a:r>
            <a:r>
              <a:rPr sz="1600" b="1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6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CRS,</a:t>
            </a:r>
            <a:r>
              <a:rPr sz="1600" b="1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rts(nirs)</a:t>
            </a:r>
            <a:r>
              <a:rPr sz="1600" b="1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6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spc="-5" dirty="0">
                <a:solidFill>
                  <a:srgbClr val="0000FF"/>
                </a:solidFill>
                <a:latin typeface="Georgia"/>
                <a:cs typeface="Georgia"/>
              </a:rPr>
              <a:t>NIRS and rts(vrs)for</a:t>
            </a:r>
            <a:r>
              <a:rPr sz="1600" b="1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b="1" dirty="0">
                <a:solidFill>
                  <a:srgbClr val="0000FF"/>
                </a:solidFill>
                <a:latin typeface="Georgia"/>
                <a:cs typeface="Georgia"/>
              </a:rPr>
              <a:t>VRS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ts val="1855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base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(basetype)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specifies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type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of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optimization.</a:t>
            </a:r>
            <a:r>
              <a:rPr sz="1600" spc="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Use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base(output)for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output-</a:t>
            </a:r>
            <a:endParaRPr sz="1600">
              <a:latin typeface="Georgia"/>
              <a:cs typeface="Georgia"/>
            </a:endParaRPr>
          </a:p>
          <a:p>
            <a:pPr marL="12700" marR="676275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oriented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measure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and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base(input)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 input-oriented</a:t>
            </a:r>
            <a:r>
              <a:rPr sz="16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measure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tename(newvar)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creates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newvar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containing</a:t>
            </a:r>
            <a:r>
              <a:rPr sz="1600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radial</a:t>
            </a:r>
            <a:r>
              <a:rPr sz="1600" spc="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measures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of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technical </a:t>
            </a:r>
            <a:r>
              <a:rPr sz="1600" spc="-37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efficiency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14</a:t>
            </a:fld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84" y="190500"/>
            <a:ext cx="7886700" cy="79248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51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95"/>
              </a:spcBef>
            </a:pPr>
            <a:r>
              <a:rPr sz="2800" spc="-5" dirty="0"/>
              <a:t>BCC Model:</a:t>
            </a:r>
            <a:r>
              <a:rPr sz="2800" spc="-105" dirty="0"/>
              <a:t> </a:t>
            </a:r>
            <a:r>
              <a:rPr sz="2800" spc="-5" dirty="0"/>
              <a:t>Application </a:t>
            </a:r>
            <a:r>
              <a:rPr sz="2800" dirty="0"/>
              <a:t>in</a:t>
            </a:r>
            <a:r>
              <a:rPr sz="2800" spc="-20" dirty="0"/>
              <a:t> </a:t>
            </a:r>
            <a:r>
              <a:rPr sz="2800" dirty="0"/>
              <a:t>Stata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444873" y="4251175"/>
          <a:ext cx="2295525" cy="21729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588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8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5300">
                <a:tc gridSpan="3">
                  <a:txBody>
                    <a:bodyPr/>
                    <a:lstStyle/>
                    <a:p>
                      <a:pPr marL="67945" marR="457200">
                        <a:lnSpc>
                          <a:spcPct val="100000"/>
                        </a:lnSpc>
                        <a:spcBef>
                          <a:spcPts val="229"/>
                        </a:spcBef>
                      </a:pP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spc="-20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y</a:t>
                      </a: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po</a:t>
                      </a:r>
                      <a:r>
                        <a:rPr sz="14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h</a:t>
                      </a:r>
                      <a:r>
                        <a:rPr sz="14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etical</a:t>
                      </a:r>
                      <a:r>
                        <a:rPr sz="1400" b="1" spc="-2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S</a:t>
                      </a:r>
                      <a:r>
                        <a:rPr sz="14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mp</a:t>
                      </a:r>
                      <a:r>
                        <a:rPr sz="1400" b="1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le  </a:t>
                      </a:r>
                      <a:r>
                        <a:rPr sz="1400" b="1" spc="-5" dirty="0">
                          <a:solidFill>
                            <a:srgbClr val="1F4E79"/>
                          </a:solidFill>
                          <a:latin typeface="Arial"/>
                          <a:cs typeface="Arial"/>
                        </a:rPr>
                        <a:t>Data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494"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X1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X2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b="1" dirty="0">
                          <a:latin typeface="Arial"/>
                          <a:cs typeface="Arial"/>
                        </a:rPr>
                        <a:t>Y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494"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4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3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494"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12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10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6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7495"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9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8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085"/>
                        </a:lnSpc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7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44626" y="3831716"/>
            <a:ext cx="6630034" cy="338455"/>
          </a:xfrm>
          <a:prstGeom prst="rect">
            <a:avLst/>
          </a:prstGeom>
          <a:ln w="12700">
            <a:solidFill>
              <a:srgbClr val="C00000"/>
            </a:solidFill>
          </a:ln>
        </p:spPr>
        <p:txBody>
          <a:bodyPr vert="horz" wrap="square" lIns="0" tIns="64135" rIns="0" bIns="0" rtlCol="0">
            <a:spAutoFit/>
          </a:bodyPr>
          <a:lstStyle/>
          <a:p>
            <a:pPr marL="13970">
              <a:lnSpc>
                <a:spcPct val="100000"/>
              </a:lnSpc>
              <a:spcBef>
                <a:spcPts val="505"/>
              </a:spcBef>
            </a:pPr>
            <a:r>
              <a:rPr sz="1600" dirty="0">
                <a:latin typeface="Courier New"/>
                <a:cs typeface="Courier New"/>
              </a:rPr>
              <a:t>. </a:t>
            </a:r>
            <a:r>
              <a:rPr sz="1600" spc="-5" dirty="0">
                <a:latin typeface="Courier New"/>
                <a:cs typeface="Courier New"/>
              </a:rPr>
              <a:t>teradial</a:t>
            </a:r>
            <a:r>
              <a:rPr sz="1600" spc="1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Y=X1</a:t>
            </a:r>
            <a:r>
              <a:rPr sz="1600" spc="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X2,</a:t>
            </a:r>
            <a:r>
              <a:rPr sz="1600" spc="5" dirty="0">
                <a:latin typeface="Courier New"/>
                <a:cs typeface="Courier New"/>
              </a:rPr>
              <a:t> </a:t>
            </a:r>
            <a:r>
              <a:rPr sz="1600" dirty="0">
                <a:latin typeface="Courier New"/>
                <a:cs typeface="Courier New"/>
              </a:rPr>
              <a:t>rts(vrs)</a:t>
            </a:r>
            <a:r>
              <a:rPr sz="1600" spc="5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base(output)</a:t>
            </a:r>
            <a:r>
              <a:rPr sz="1600" spc="2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tename(BCCO)</a:t>
            </a:r>
            <a:endParaRPr sz="1600">
              <a:latin typeface="Courier New"/>
              <a:cs typeface="Courier New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61315" y="1727580"/>
            <a:ext cx="8259445" cy="1816735"/>
            <a:chOff x="361315" y="1727580"/>
            <a:chExt cx="8259445" cy="181673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10372" y="1807449"/>
              <a:ext cx="8209831" cy="1736627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67665" y="1733930"/>
              <a:ext cx="4776470" cy="294640"/>
            </a:xfrm>
            <a:custGeom>
              <a:avLst/>
              <a:gdLst/>
              <a:ahLst/>
              <a:cxnLst/>
              <a:rect l="l" t="t" r="r" b="b"/>
              <a:pathLst>
                <a:path w="4776470" h="294639">
                  <a:moveTo>
                    <a:pt x="0" y="0"/>
                  </a:moveTo>
                  <a:lnTo>
                    <a:pt x="4776216" y="0"/>
                  </a:lnTo>
                  <a:lnTo>
                    <a:pt x="4776216" y="294132"/>
                  </a:lnTo>
                  <a:lnTo>
                    <a:pt x="0" y="294132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54901" y="4692433"/>
            <a:ext cx="2406015" cy="2060575"/>
            <a:chOff x="5754901" y="4692433"/>
            <a:chExt cx="2406015" cy="20605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54901" y="4692433"/>
              <a:ext cx="2405744" cy="19614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184010" y="5098161"/>
              <a:ext cx="925194" cy="1648460"/>
            </a:xfrm>
            <a:custGeom>
              <a:avLst/>
              <a:gdLst/>
              <a:ahLst/>
              <a:cxnLst/>
              <a:rect l="l" t="t" r="r" b="b"/>
              <a:pathLst>
                <a:path w="925195" h="1648459">
                  <a:moveTo>
                    <a:pt x="0" y="824102"/>
                  </a:moveTo>
                  <a:lnTo>
                    <a:pt x="1268" y="762598"/>
                  </a:lnTo>
                  <a:lnTo>
                    <a:pt x="5015" y="702322"/>
                  </a:lnTo>
                  <a:lnTo>
                    <a:pt x="11149" y="643433"/>
                  </a:lnTo>
                  <a:lnTo>
                    <a:pt x="19583" y="586090"/>
                  </a:lnTo>
                  <a:lnTo>
                    <a:pt x="30226" y="530452"/>
                  </a:lnTo>
                  <a:lnTo>
                    <a:pt x="42989" y="476680"/>
                  </a:lnTo>
                  <a:lnTo>
                    <a:pt x="57783" y="424932"/>
                  </a:lnTo>
                  <a:lnTo>
                    <a:pt x="74517" y="375368"/>
                  </a:lnTo>
                  <a:lnTo>
                    <a:pt x="93104" y="328148"/>
                  </a:lnTo>
                  <a:lnTo>
                    <a:pt x="113452" y="283429"/>
                  </a:lnTo>
                  <a:lnTo>
                    <a:pt x="135474" y="241373"/>
                  </a:lnTo>
                  <a:lnTo>
                    <a:pt x="159078" y="202137"/>
                  </a:lnTo>
                  <a:lnTo>
                    <a:pt x="184177" y="165882"/>
                  </a:lnTo>
                  <a:lnTo>
                    <a:pt x="210680" y="132767"/>
                  </a:lnTo>
                  <a:lnTo>
                    <a:pt x="238498" y="102951"/>
                  </a:lnTo>
                  <a:lnTo>
                    <a:pt x="267542" y="76593"/>
                  </a:lnTo>
                  <a:lnTo>
                    <a:pt x="328949" y="34891"/>
                  </a:lnTo>
                  <a:lnTo>
                    <a:pt x="394184" y="8935"/>
                  </a:lnTo>
                  <a:lnTo>
                    <a:pt x="462534" y="0"/>
                  </a:lnTo>
                  <a:lnTo>
                    <a:pt x="497053" y="2260"/>
                  </a:lnTo>
                  <a:lnTo>
                    <a:pt x="563935" y="19865"/>
                  </a:lnTo>
                  <a:lnTo>
                    <a:pt x="627345" y="53853"/>
                  </a:lnTo>
                  <a:lnTo>
                    <a:pt x="686569" y="102951"/>
                  </a:lnTo>
                  <a:lnTo>
                    <a:pt x="714387" y="132767"/>
                  </a:lnTo>
                  <a:lnTo>
                    <a:pt x="740890" y="165882"/>
                  </a:lnTo>
                  <a:lnTo>
                    <a:pt x="765989" y="202137"/>
                  </a:lnTo>
                  <a:lnTo>
                    <a:pt x="789593" y="241373"/>
                  </a:lnTo>
                  <a:lnTo>
                    <a:pt x="811615" y="283429"/>
                  </a:lnTo>
                  <a:lnTo>
                    <a:pt x="831963" y="328148"/>
                  </a:lnTo>
                  <a:lnTo>
                    <a:pt x="850550" y="375368"/>
                  </a:lnTo>
                  <a:lnTo>
                    <a:pt x="867284" y="424932"/>
                  </a:lnTo>
                  <a:lnTo>
                    <a:pt x="882078" y="476680"/>
                  </a:lnTo>
                  <a:lnTo>
                    <a:pt x="894841" y="530452"/>
                  </a:lnTo>
                  <a:lnTo>
                    <a:pt x="905484" y="586090"/>
                  </a:lnTo>
                  <a:lnTo>
                    <a:pt x="913918" y="643433"/>
                  </a:lnTo>
                  <a:lnTo>
                    <a:pt x="920052" y="702322"/>
                  </a:lnTo>
                  <a:lnTo>
                    <a:pt x="923799" y="762598"/>
                  </a:lnTo>
                  <a:lnTo>
                    <a:pt x="925068" y="824102"/>
                  </a:lnTo>
                  <a:lnTo>
                    <a:pt x="923799" y="885607"/>
                  </a:lnTo>
                  <a:lnTo>
                    <a:pt x="920052" y="945883"/>
                  </a:lnTo>
                  <a:lnTo>
                    <a:pt x="913918" y="1004772"/>
                  </a:lnTo>
                  <a:lnTo>
                    <a:pt x="905484" y="1062115"/>
                  </a:lnTo>
                  <a:lnTo>
                    <a:pt x="894841" y="1117753"/>
                  </a:lnTo>
                  <a:lnTo>
                    <a:pt x="882078" y="1171525"/>
                  </a:lnTo>
                  <a:lnTo>
                    <a:pt x="867284" y="1223273"/>
                  </a:lnTo>
                  <a:lnTo>
                    <a:pt x="850550" y="1272837"/>
                  </a:lnTo>
                  <a:lnTo>
                    <a:pt x="831963" y="1320057"/>
                  </a:lnTo>
                  <a:lnTo>
                    <a:pt x="811615" y="1364776"/>
                  </a:lnTo>
                  <a:lnTo>
                    <a:pt x="789593" y="1406832"/>
                  </a:lnTo>
                  <a:lnTo>
                    <a:pt x="765989" y="1446068"/>
                  </a:lnTo>
                  <a:lnTo>
                    <a:pt x="740890" y="1482323"/>
                  </a:lnTo>
                  <a:lnTo>
                    <a:pt x="714387" y="1515438"/>
                  </a:lnTo>
                  <a:lnTo>
                    <a:pt x="686569" y="1545254"/>
                  </a:lnTo>
                  <a:lnTo>
                    <a:pt x="657525" y="1571612"/>
                  </a:lnTo>
                  <a:lnTo>
                    <a:pt x="596118" y="1613314"/>
                  </a:lnTo>
                  <a:lnTo>
                    <a:pt x="530883" y="1639270"/>
                  </a:lnTo>
                  <a:lnTo>
                    <a:pt x="462534" y="1648205"/>
                  </a:lnTo>
                  <a:lnTo>
                    <a:pt x="428014" y="1645945"/>
                  </a:lnTo>
                  <a:lnTo>
                    <a:pt x="361132" y="1628340"/>
                  </a:lnTo>
                  <a:lnTo>
                    <a:pt x="297722" y="1594352"/>
                  </a:lnTo>
                  <a:lnTo>
                    <a:pt x="238498" y="1545254"/>
                  </a:lnTo>
                  <a:lnTo>
                    <a:pt x="210680" y="1515438"/>
                  </a:lnTo>
                  <a:lnTo>
                    <a:pt x="184177" y="1482323"/>
                  </a:lnTo>
                  <a:lnTo>
                    <a:pt x="159078" y="1446068"/>
                  </a:lnTo>
                  <a:lnTo>
                    <a:pt x="135474" y="1406832"/>
                  </a:lnTo>
                  <a:lnTo>
                    <a:pt x="113452" y="1364776"/>
                  </a:lnTo>
                  <a:lnTo>
                    <a:pt x="93104" y="1320057"/>
                  </a:lnTo>
                  <a:lnTo>
                    <a:pt x="74517" y="1272837"/>
                  </a:lnTo>
                  <a:lnTo>
                    <a:pt x="57783" y="1223273"/>
                  </a:lnTo>
                  <a:lnTo>
                    <a:pt x="42989" y="1171525"/>
                  </a:lnTo>
                  <a:lnTo>
                    <a:pt x="30226" y="1117753"/>
                  </a:lnTo>
                  <a:lnTo>
                    <a:pt x="19583" y="1062115"/>
                  </a:lnTo>
                  <a:lnTo>
                    <a:pt x="11149" y="1004772"/>
                  </a:lnTo>
                  <a:lnTo>
                    <a:pt x="5015" y="945883"/>
                  </a:lnTo>
                  <a:lnTo>
                    <a:pt x="1268" y="885607"/>
                  </a:lnTo>
                  <a:lnTo>
                    <a:pt x="0" y="824102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94422" y="5050155"/>
              <a:ext cx="856615" cy="1648460"/>
            </a:xfrm>
            <a:custGeom>
              <a:avLst/>
              <a:gdLst/>
              <a:ahLst/>
              <a:cxnLst/>
              <a:rect l="l" t="t" r="r" b="b"/>
              <a:pathLst>
                <a:path w="856615" h="1648459">
                  <a:moveTo>
                    <a:pt x="0" y="824103"/>
                  </a:moveTo>
                  <a:lnTo>
                    <a:pt x="1174" y="762598"/>
                  </a:lnTo>
                  <a:lnTo>
                    <a:pt x="4643" y="702322"/>
                  </a:lnTo>
                  <a:lnTo>
                    <a:pt x="10323" y="643433"/>
                  </a:lnTo>
                  <a:lnTo>
                    <a:pt x="18131" y="586090"/>
                  </a:lnTo>
                  <a:lnTo>
                    <a:pt x="27985" y="530452"/>
                  </a:lnTo>
                  <a:lnTo>
                    <a:pt x="39802" y="476680"/>
                  </a:lnTo>
                  <a:lnTo>
                    <a:pt x="53498" y="424932"/>
                  </a:lnTo>
                  <a:lnTo>
                    <a:pt x="68992" y="375368"/>
                  </a:lnTo>
                  <a:lnTo>
                    <a:pt x="86201" y="328148"/>
                  </a:lnTo>
                  <a:lnTo>
                    <a:pt x="105041" y="283429"/>
                  </a:lnTo>
                  <a:lnTo>
                    <a:pt x="125429" y="241373"/>
                  </a:lnTo>
                  <a:lnTo>
                    <a:pt x="147284" y="202137"/>
                  </a:lnTo>
                  <a:lnTo>
                    <a:pt x="170522" y="165882"/>
                  </a:lnTo>
                  <a:lnTo>
                    <a:pt x="195060" y="132767"/>
                  </a:lnTo>
                  <a:lnTo>
                    <a:pt x="220816" y="102951"/>
                  </a:lnTo>
                  <a:lnTo>
                    <a:pt x="275649" y="53853"/>
                  </a:lnTo>
                  <a:lnTo>
                    <a:pt x="334359" y="19865"/>
                  </a:lnTo>
                  <a:lnTo>
                    <a:pt x="396283" y="2260"/>
                  </a:lnTo>
                  <a:lnTo>
                    <a:pt x="428244" y="0"/>
                  </a:lnTo>
                  <a:lnTo>
                    <a:pt x="460204" y="2260"/>
                  </a:lnTo>
                  <a:lnTo>
                    <a:pt x="522128" y="19865"/>
                  </a:lnTo>
                  <a:lnTo>
                    <a:pt x="580838" y="53853"/>
                  </a:lnTo>
                  <a:lnTo>
                    <a:pt x="635671" y="102951"/>
                  </a:lnTo>
                  <a:lnTo>
                    <a:pt x="661427" y="132767"/>
                  </a:lnTo>
                  <a:lnTo>
                    <a:pt x="685965" y="165882"/>
                  </a:lnTo>
                  <a:lnTo>
                    <a:pt x="709203" y="202137"/>
                  </a:lnTo>
                  <a:lnTo>
                    <a:pt x="731058" y="241373"/>
                  </a:lnTo>
                  <a:lnTo>
                    <a:pt x="751446" y="283429"/>
                  </a:lnTo>
                  <a:lnTo>
                    <a:pt x="770286" y="328148"/>
                  </a:lnTo>
                  <a:lnTo>
                    <a:pt x="787495" y="375368"/>
                  </a:lnTo>
                  <a:lnTo>
                    <a:pt x="802989" y="424932"/>
                  </a:lnTo>
                  <a:lnTo>
                    <a:pt x="816685" y="476680"/>
                  </a:lnTo>
                  <a:lnTo>
                    <a:pt x="828502" y="530452"/>
                  </a:lnTo>
                  <a:lnTo>
                    <a:pt x="838356" y="586090"/>
                  </a:lnTo>
                  <a:lnTo>
                    <a:pt x="846164" y="643433"/>
                  </a:lnTo>
                  <a:lnTo>
                    <a:pt x="851844" y="702322"/>
                  </a:lnTo>
                  <a:lnTo>
                    <a:pt x="855313" y="762598"/>
                  </a:lnTo>
                  <a:lnTo>
                    <a:pt x="856488" y="824103"/>
                  </a:lnTo>
                  <a:lnTo>
                    <a:pt x="855313" y="885607"/>
                  </a:lnTo>
                  <a:lnTo>
                    <a:pt x="851844" y="945883"/>
                  </a:lnTo>
                  <a:lnTo>
                    <a:pt x="846164" y="1004772"/>
                  </a:lnTo>
                  <a:lnTo>
                    <a:pt x="838356" y="1062115"/>
                  </a:lnTo>
                  <a:lnTo>
                    <a:pt x="828502" y="1117753"/>
                  </a:lnTo>
                  <a:lnTo>
                    <a:pt x="816685" y="1171525"/>
                  </a:lnTo>
                  <a:lnTo>
                    <a:pt x="802989" y="1223273"/>
                  </a:lnTo>
                  <a:lnTo>
                    <a:pt x="787495" y="1272837"/>
                  </a:lnTo>
                  <a:lnTo>
                    <a:pt x="770286" y="1320057"/>
                  </a:lnTo>
                  <a:lnTo>
                    <a:pt x="751446" y="1364776"/>
                  </a:lnTo>
                  <a:lnTo>
                    <a:pt x="731058" y="1406832"/>
                  </a:lnTo>
                  <a:lnTo>
                    <a:pt x="709203" y="1446068"/>
                  </a:lnTo>
                  <a:lnTo>
                    <a:pt x="685965" y="1482323"/>
                  </a:lnTo>
                  <a:lnTo>
                    <a:pt x="661427" y="1515438"/>
                  </a:lnTo>
                  <a:lnTo>
                    <a:pt x="635671" y="1545254"/>
                  </a:lnTo>
                  <a:lnTo>
                    <a:pt x="580838" y="1594352"/>
                  </a:lnTo>
                  <a:lnTo>
                    <a:pt x="522128" y="1628340"/>
                  </a:lnTo>
                  <a:lnTo>
                    <a:pt x="460204" y="1645945"/>
                  </a:lnTo>
                  <a:lnTo>
                    <a:pt x="428244" y="1648206"/>
                  </a:lnTo>
                  <a:lnTo>
                    <a:pt x="396283" y="1645945"/>
                  </a:lnTo>
                  <a:lnTo>
                    <a:pt x="334359" y="1628340"/>
                  </a:lnTo>
                  <a:lnTo>
                    <a:pt x="275649" y="1594352"/>
                  </a:lnTo>
                  <a:lnTo>
                    <a:pt x="220816" y="1545254"/>
                  </a:lnTo>
                  <a:lnTo>
                    <a:pt x="195060" y="1515438"/>
                  </a:lnTo>
                  <a:lnTo>
                    <a:pt x="170522" y="1482323"/>
                  </a:lnTo>
                  <a:lnTo>
                    <a:pt x="147284" y="1446068"/>
                  </a:lnTo>
                  <a:lnTo>
                    <a:pt x="125429" y="1406832"/>
                  </a:lnTo>
                  <a:lnTo>
                    <a:pt x="105041" y="1364776"/>
                  </a:lnTo>
                  <a:lnTo>
                    <a:pt x="86201" y="1320057"/>
                  </a:lnTo>
                  <a:lnTo>
                    <a:pt x="68992" y="1272837"/>
                  </a:lnTo>
                  <a:lnTo>
                    <a:pt x="53498" y="1223273"/>
                  </a:lnTo>
                  <a:lnTo>
                    <a:pt x="39802" y="1171525"/>
                  </a:lnTo>
                  <a:lnTo>
                    <a:pt x="27985" y="1117753"/>
                  </a:lnTo>
                  <a:lnTo>
                    <a:pt x="18131" y="1062115"/>
                  </a:lnTo>
                  <a:lnTo>
                    <a:pt x="10323" y="1004772"/>
                  </a:lnTo>
                  <a:lnTo>
                    <a:pt x="4643" y="945883"/>
                  </a:lnTo>
                  <a:lnTo>
                    <a:pt x="1174" y="885607"/>
                  </a:lnTo>
                  <a:lnTo>
                    <a:pt x="0" y="824103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15</a:t>
            </a:fld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1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886700" cy="84963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803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420"/>
              </a:spcBef>
            </a:pPr>
            <a:r>
              <a:rPr sz="2800" spc="-5" dirty="0"/>
              <a:t>Computation</a:t>
            </a:r>
            <a:r>
              <a:rPr sz="2800" spc="5" dirty="0"/>
              <a:t> </a:t>
            </a:r>
            <a:r>
              <a:rPr sz="2800" spc="-5" dirty="0"/>
              <a:t>of</a:t>
            </a:r>
            <a:r>
              <a:rPr sz="2800" spc="5" dirty="0"/>
              <a:t> </a:t>
            </a:r>
            <a:r>
              <a:rPr sz="2800" dirty="0"/>
              <a:t>slacks</a:t>
            </a:r>
            <a:r>
              <a:rPr sz="2800" spc="15" dirty="0"/>
              <a:t> </a:t>
            </a:r>
            <a:r>
              <a:rPr sz="2800" spc="-5" dirty="0"/>
              <a:t>and</a:t>
            </a:r>
            <a:r>
              <a:rPr sz="2800" dirty="0"/>
              <a:t> </a:t>
            </a:r>
            <a:r>
              <a:rPr sz="2800" spc="-5" dirty="0"/>
              <a:t>RTS</a:t>
            </a:r>
            <a:r>
              <a:rPr sz="2800" dirty="0"/>
              <a:t> </a:t>
            </a:r>
            <a:r>
              <a:rPr sz="2800" spc="-5" dirty="0"/>
              <a:t>properties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626397" y="1541094"/>
            <a:ext cx="5440045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983990" algn="l"/>
              </a:tabLst>
            </a:pPr>
            <a:r>
              <a:rPr sz="2550" spc="-30" dirty="0">
                <a:latin typeface="Times New Roman"/>
                <a:cs typeface="Times New Roman"/>
              </a:rPr>
              <a:t>min	(Objective)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5815" y="2778974"/>
            <a:ext cx="1597660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i="1" spc="-15" dirty="0">
                <a:latin typeface="Times New Roman"/>
                <a:cs typeface="Times New Roman"/>
              </a:rPr>
              <a:t>i</a:t>
            </a:r>
            <a:r>
              <a:rPr sz="2550" i="1" spc="4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Symbol"/>
                <a:cs typeface="Symbol"/>
              </a:rPr>
              <a:t></a:t>
            </a:r>
            <a:r>
              <a:rPr sz="2550" spc="-285" dirty="0">
                <a:latin typeface="Times New Roman"/>
                <a:cs typeface="Times New Roman"/>
              </a:rPr>
              <a:t> </a:t>
            </a:r>
            <a:r>
              <a:rPr sz="2550" spc="-260" dirty="0">
                <a:latin typeface="Times New Roman"/>
                <a:cs typeface="Times New Roman"/>
              </a:rPr>
              <a:t>1</a:t>
            </a:r>
            <a:r>
              <a:rPr sz="2550" spc="-10" dirty="0">
                <a:latin typeface="Times New Roman"/>
                <a:cs typeface="Times New Roman"/>
              </a:rPr>
              <a:t>,</a:t>
            </a:r>
            <a:r>
              <a:rPr sz="2550" spc="-325" dirty="0">
                <a:latin typeface="Times New Roman"/>
                <a:cs typeface="Times New Roman"/>
              </a:rPr>
              <a:t> </a:t>
            </a:r>
            <a:r>
              <a:rPr sz="2550" spc="-60" dirty="0">
                <a:latin typeface="Times New Roman"/>
                <a:cs typeface="Times New Roman"/>
              </a:rPr>
              <a:t>2</a:t>
            </a:r>
            <a:r>
              <a:rPr sz="2550" spc="145" dirty="0">
                <a:latin typeface="Times New Roman"/>
                <a:cs typeface="Times New Roman"/>
              </a:rPr>
              <a:t>,</a:t>
            </a:r>
            <a:r>
              <a:rPr sz="2550" spc="-10" dirty="0">
                <a:latin typeface="Times New Roman"/>
                <a:cs typeface="Times New Roman"/>
              </a:rPr>
              <a:t>...,</a:t>
            </a:r>
            <a:r>
              <a:rPr sz="2550" spc="-325" dirty="0">
                <a:latin typeface="Times New Roman"/>
                <a:cs typeface="Times New Roman"/>
              </a:rPr>
              <a:t> </a:t>
            </a:r>
            <a:r>
              <a:rPr sz="2550" i="1" spc="-80" dirty="0">
                <a:latin typeface="Times New Roman"/>
                <a:cs typeface="Times New Roman"/>
              </a:rPr>
              <a:t>m</a:t>
            </a:r>
            <a:r>
              <a:rPr sz="2550" spc="-15" dirty="0">
                <a:latin typeface="Times New Roman"/>
                <a:cs typeface="Times New Roman"/>
              </a:rPr>
              <a:t>;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838218" y="2778974"/>
            <a:ext cx="904875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spc="-30" dirty="0">
                <a:latin typeface="Times New Roman"/>
                <a:cs typeface="Times New Roman"/>
              </a:rPr>
              <a:t>(</a:t>
            </a:r>
            <a:r>
              <a:rPr sz="2550" spc="-70" dirty="0">
                <a:latin typeface="Times New Roman"/>
                <a:cs typeface="Times New Roman"/>
              </a:rPr>
              <a:t>I</a:t>
            </a:r>
            <a:r>
              <a:rPr sz="2550" spc="-20" dirty="0">
                <a:latin typeface="Times New Roman"/>
                <a:cs typeface="Times New Roman"/>
              </a:rPr>
              <a:t>npu</a:t>
            </a:r>
            <a:r>
              <a:rPr sz="2550" spc="-10" dirty="0">
                <a:latin typeface="Times New Roman"/>
                <a:cs typeface="Times New Roman"/>
              </a:rPr>
              <a:t>t</a:t>
            </a:r>
            <a:r>
              <a:rPr sz="2550" spc="-1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8900" y="3782491"/>
            <a:ext cx="1547495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i="1" spc="-15" dirty="0">
                <a:latin typeface="Times New Roman"/>
                <a:cs typeface="Times New Roman"/>
              </a:rPr>
              <a:t>r</a:t>
            </a:r>
            <a:r>
              <a:rPr sz="2550" i="1" spc="114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Symbol"/>
                <a:cs typeface="Symbol"/>
              </a:rPr>
              <a:t></a:t>
            </a:r>
            <a:r>
              <a:rPr sz="2550" spc="-285" dirty="0">
                <a:latin typeface="Times New Roman"/>
                <a:cs typeface="Times New Roman"/>
              </a:rPr>
              <a:t> </a:t>
            </a:r>
            <a:r>
              <a:rPr sz="2550" spc="-260" dirty="0">
                <a:latin typeface="Times New Roman"/>
                <a:cs typeface="Times New Roman"/>
              </a:rPr>
              <a:t>1</a:t>
            </a:r>
            <a:r>
              <a:rPr sz="2550" spc="-10" dirty="0">
                <a:latin typeface="Times New Roman"/>
                <a:cs typeface="Times New Roman"/>
              </a:rPr>
              <a:t>,</a:t>
            </a:r>
            <a:r>
              <a:rPr sz="2550" spc="-325" dirty="0">
                <a:latin typeface="Times New Roman"/>
                <a:cs typeface="Times New Roman"/>
              </a:rPr>
              <a:t> </a:t>
            </a:r>
            <a:r>
              <a:rPr sz="2550" spc="-60" dirty="0">
                <a:latin typeface="Times New Roman"/>
                <a:cs typeface="Times New Roman"/>
              </a:rPr>
              <a:t>2</a:t>
            </a:r>
            <a:r>
              <a:rPr sz="2550" spc="145" dirty="0">
                <a:latin typeface="Times New Roman"/>
                <a:cs typeface="Times New Roman"/>
              </a:rPr>
              <a:t>,</a:t>
            </a:r>
            <a:r>
              <a:rPr sz="2550" spc="-10" dirty="0">
                <a:latin typeface="Times New Roman"/>
                <a:cs typeface="Times New Roman"/>
              </a:rPr>
              <a:t>...,</a:t>
            </a:r>
            <a:r>
              <a:rPr sz="2550" spc="-285" dirty="0">
                <a:latin typeface="Times New Roman"/>
                <a:cs typeface="Times New Roman"/>
              </a:rPr>
              <a:t> </a:t>
            </a:r>
            <a:r>
              <a:rPr sz="2550" i="1" spc="-15" dirty="0">
                <a:latin typeface="Times New Roman"/>
                <a:cs typeface="Times New Roman"/>
              </a:rPr>
              <a:t>s</a:t>
            </a:r>
            <a:r>
              <a:rPr sz="2550" spc="-15" dirty="0">
                <a:latin typeface="Times New Roman"/>
                <a:cs typeface="Times New Roman"/>
              </a:rPr>
              <a:t>;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10939" y="3782491"/>
            <a:ext cx="1124585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spc="-30" dirty="0">
                <a:latin typeface="Times New Roman"/>
                <a:cs typeface="Times New Roman"/>
              </a:rPr>
              <a:t>(</a:t>
            </a:r>
            <a:r>
              <a:rPr sz="2550" spc="-40" dirty="0">
                <a:latin typeface="Times New Roman"/>
                <a:cs typeface="Times New Roman"/>
              </a:rPr>
              <a:t>O</a:t>
            </a:r>
            <a:r>
              <a:rPr sz="2550" spc="-20" dirty="0">
                <a:latin typeface="Times New Roman"/>
                <a:cs typeface="Times New Roman"/>
              </a:rPr>
              <a:t>u</a:t>
            </a:r>
            <a:r>
              <a:rPr sz="2550" spc="-10" dirty="0">
                <a:latin typeface="Times New Roman"/>
                <a:cs typeface="Times New Roman"/>
              </a:rPr>
              <a:t>t</a:t>
            </a:r>
            <a:r>
              <a:rPr sz="2550" spc="-20" dirty="0">
                <a:latin typeface="Times New Roman"/>
                <a:cs typeface="Times New Roman"/>
              </a:rPr>
              <a:t>pu</a:t>
            </a:r>
            <a:r>
              <a:rPr sz="2550" spc="-10" dirty="0">
                <a:latin typeface="Times New Roman"/>
                <a:cs typeface="Times New Roman"/>
              </a:rPr>
              <a:t>t</a:t>
            </a:r>
            <a:r>
              <a:rPr sz="2550" spc="-1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79948" y="1724957"/>
            <a:ext cx="13716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i="1" spc="-25" dirty="0"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820" y="2492306"/>
            <a:ext cx="13716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i="1" spc="-25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77043" y="3495957"/>
            <a:ext cx="137160" cy="3016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i="1" spc="-25" dirty="0">
                <a:latin typeface="Times New Roman"/>
                <a:cs typeface="Times New Roman"/>
              </a:rPr>
              <a:t>n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65274" y="1524292"/>
            <a:ext cx="1957070" cy="44005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1751964" algn="l"/>
              </a:tabLst>
            </a:pPr>
            <a:r>
              <a:rPr sz="2700" spc="-100" dirty="0">
                <a:latin typeface="Symbol"/>
                <a:cs typeface="Symbol"/>
              </a:rPr>
              <a:t></a:t>
            </a:r>
            <a:r>
              <a:rPr sz="2700" spc="-390" dirty="0">
                <a:latin typeface="Times New Roman"/>
                <a:cs typeface="Times New Roman"/>
              </a:rPr>
              <a:t> </a:t>
            </a:r>
            <a:r>
              <a:rPr sz="2700" spc="-37" baseline="35493" dirty="0">
                <a:latin typeface="Times New Roman"/>
                <a:cs typeface="Times New Roman"/>
              </a:rPr>
              <a:t>*</a:t>
            </a:r>
            <a:r>
              <a:rPr sz="2700" spc="-270" baseline="35493" dirty="0">
                <a:latin typeface="Times New Roman"/>
                <a:cs typeface="Times New Roman"/>
              </a:rPr>
              <a:t> </a:t>
            </a:r>
            <a:r>
              <a:rPr sz="2550" spc="-25" dirty="0">
                <a:latin typeface="Times New Roman"/>
                <a:cs typeface="Times New Roman"/>
              </a:rPr>
              <a:t>=	</a:t>
            </a:r>
            <a:r>
              <a:rPr sz="2700" spc="-100" dirty="0">
                <a:latin typeface="Symbol"/>
                <a:cs typeface="Symbol"/>
              </a:rPr>
              <a:t></a:t>
            </a:r>
            <a:endParaRPr sz="27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37623" y="1880628"/>
            <a:ext cx="1057910" cy="316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900" spc="-75" dirty="0">
                <a:latin typeface="Symbol"/>
                <a:cs typeface="Symbol"/>
              </a:rPr>
              <a:t></a:t>
            </a:r>
            <a:r>
              <a:rPr sz="1900" spc="-210" dirty="0">
                <a:latin typeface="Times New Roman"/>
                <a:cs typeface="Times New Roman"/>
              </a:rPr>
              <a:t> </a:t>
            </a:r>
            <a:r>
              <a:rPr sz="1800" spc="-15" dirty="0">
                <a:latin typeface="Times New Roman"/>
                <a:cs typeface="Times New Roman"/>
              </a:rPr>
              <a:t>,</a:t>
            </a:r>
            <a:r>
              <a:rPr sz="1900" spc="-80" dirty="0">
                <a:latin typeface="Symbol"/>
                <a:cs typeface="Symbol"/>
              </a:rPr>
              <a:t></a:t>
            </a:r>
            <a:r>
              <a:rPr sz="1900" dirty="0">
                <a:latin typeface="Times New Roman"/>
                <a:cs typeface="Times New Roman"/>
              </a:rPr>
              <a:t> </a:t>
            </a:r>
            <a:r>
              <a:rPr sz="1900" spc="-95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,</a:t>
            </a:r>
            <a:r>
              <a:rPr sz="1800" i="1" spc="70" dirty="0">
                <a:latin typeface="Times New Roman"/>
                <a:cs typeface="Times New Roman"/>
              </a:rPr>
              <a:t>s</a:t>
            </a:r>
            <a:r>
              <a:rPr sz="1950" spc="-37" baseline="34188" dirty="0">
                <a:latin typeface="Symbol"/>
                <a:cs typeface="Symbol"/>
              </a:rPr>
              <a:t></a:t>
            </a:r>
            <a:r>
              <a:rPr sz="1950" spc="-97" baseline="34188" dirty="0">
                <a:latin typeface="Times New Roman"/>
                <a:cs typeface="Times New Roman"/>
              </a:rPr>
              <a:t> </a:t>
            </a:r>
            <a:r>
              <a:rPr sz="1800" spc="85" dirty="0">
                <a:latin typeface="Times New Roman"/>
                <a:cs typeface="Times New Roman"/>
              </a:rPr>
              <a:t>,</a:t>
            </a:r>
            <a:r>
              <a:rPr sz="1800" i="1" spc="70" dirty="0">
                <a:latin typeface="Times New Roman"/>
                <a:cs typeface="Times New Roman"/>
              </a:rPr>
              <a:t>s</a:t>
            </a:r>
            <a:r>
              <a:rPr sz="1950" spc="-37" baseline="34188" dirty="0">
                <a:latin typeface="Symbol"/>
                <a:cs typeface="Symbol"/>
              </a:rPr>
              <a:t></a:t>
            </a:r>
            <a:endParaRPr sz="1950" baseline="34188">
              <a:latin typeface="Symbol"/>
              <a:cs typeface="Symbo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98006" y="2017706"/>
            <a:ext cx="2586990" cy="29546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670560" algn="ctr">
              <a:lnSpc>
                <a:spcPts val="1285"/>
              </a:lnSpc>
              <a:spcBef>
                <a:spcPts val="95"/>
              </a:spcBef>
            </a:pPr>
            <a:r>
              <a:rPr sz="1300" i="1" spc="-15" dirty="0">
                <a:latin typeface="Times New Roman"/>
                <a:cs typeface="Times New Roman"/>
              </a:rPr>
              <a:t>j</a:t>
            </a:r>
            <a:endParaRPr sz="1300">
              <a:latin typeface="Times New Roman"/>
              <a:cs typeface="Times New Roman"/>
            </a:endParaRPr>
          </a:p>
          <a:p>
            <a:pPr marL="38100">
              <a:lnSpc>
                <a:spcPts val="2720"/>
              </a:lnSpc>
            </a:pPr>
            <a:r>
              <a:rPr sz="2550" spc="-20" dirty="0">
                <a:latin typeface="Times New Roman"/>
                <a:cs typeface="Times New Roman"/>
              </a:rPr>
              <a:t>subject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to</a:t>
            </a:r>
            <a:endParaRPr sz="2550">
              <a:latin typeface="Times New Roman"/>
              <a:cs typeface="Times New Roman"/>
            </a:endParaRPr>
          </a:p>
          <a:p>
            <a:pPr marL="43815">
              <a:lnSpc>
                <a:spcPts val="5510"/>
              </a:lnSpc>
            </a:pPr>
            <a:r>
              <a:rPr sz="6975" spc="277" baseline="-10155" dirty="0">
                <a:latin typeface="Symbol"/>
                <a:cs typeface="Symbol"/>
              </a:rPr>
              <a:t></a:t>
            </a:r>
            <a:r>
              <a:rPr sz="2700" spc="180" dirty="0">
                <a:latin typeface="Symbol"/>
                <a:cs typeface="Symbol"/>
              </a:rPr>
              <a:t></a:t>
            </a:r>
            <a:r>
              <a:rPr sz="2700" i="1" spc="-22" baseline="-20061" dirty="0">
                <a:latin typeface="Times New Roman"/>
                <a:cs typeface="Times New Roman"/>
              </a:rPr>
              <a:t>j</a:t>
            </a:r>
            <a:r>
              <a:rPr sz="2700" i="1" spc="-127" baseline="-20061" dirty="0">
                <a:latin typeface="Times New Roman"/>
                <a:cs typeface="Times New Roman"/>
              </a:rPr>
              <a:t> </a:t>
            </a:r>
            <a:r>
              <a:rPr sz="2550" i="1" spc="-100" dirty="0">
                <a:latin typeface="Times New Roman"/>
                <a:cs typeface="Times New Roman"/>
              </a:rPr>
              <a:t>x</a:t>
            </a:r>
            <a:r>
              <a:rPr sz="2700" i="1" spc="-15" baseline="-20061" dirty="0">
                <a:latin typeface="Times New Roman"/>
                <a:cs typeface="Times New Roman"/>
              </a:rPr>
              <a:t>i</a:t>
            </a:r>
            <a:r>
              <a:rPr sz="2700" i="1" spc="-22" baseline="-20061" dirty="0">
                <a:latin typeface="Times New Roman"/>
                <a:cs typeface="Times New Roman"/>
              </a:rPr>
              <a:t>j</a:t>
            </a:r>
            <a:r>
              <a:rPr sz="2700" i="1" baseline="-20061" dirty="0">
                <a:latin typeface="Times New Roman"/>
                <a:cs typeface="Times New Roman"/>
              </a:rPr>
              <a:t> </a:t>
            </a:r>
            <a:r>
              <a:rPr sz="2700" i="1" spc="-127" baseline="-20061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Symbol"/>
                <a:cs typeface="Symbol"/>
              </a:rPr>
              <a:t></a:t>
            </a:r>
            <a:r>
              <a:rPr sz="2550" spc="-120" dirty="0">
                <a:latin typeface="Times New Roman"/>
                <a:cs typeface="Times New Roman"/>
              </a:rPr>
              <a:t> </a:t>
            </a:r>
            <a:r>
              <a:rPr sz="2550" i="1" spc="120" dirty="0">
                <a:latin typeface="Times New Roman"/>
                <a:cs typeface="Times New Roman"/>
              </a:rPr>
              <a:t>s</a:t>
            </a:r>
            <a:r>
              <a:rPr sz="2700" spc="-37" baseline="35493" dirty="0">
                <a:latin typeface="Symbol"/>
                <a:cs typeface="Symbol"/>
              </a:rPr>
              <a:t></a:t>
            </a:r>
            <a:r>
              <a:rPr sz="2700" baseline="35493" dirty="0">
                <a:latin typeface="Times New Roman"/>
                <a:cs typeface="Times New Roman"/>
              </a:rPr>
              <a:t> </a:t>
            </a:r>
            <a:r>
              <a:rPr sz="2700" spc="52" baseline="35493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Symbol"/>
                <a:cs typeface="Symbol"/>
              </a:rPr>
              <a:t></a:t>
            </a:r>
            <a:r>
              <a:rPr sz="2550" spc="-245" dirty="0">
                <a:latin typeface="Times New Roman"/>
                <a:cs typeface="Times New Roman"/>
              </a:rPr>
              <a:t> </a:t>
            </a:r>
            <a:r>
              <a:rPr sz="2700" spc="-100" dirty="0">
                <a:latin typeface="Symbol"/>
                <a:cs typeface="Symbol"/>
              </a:rPr>
              <a:t></a:t>
            </a:r>
            <a:r>
              <a:rPr sz="2700" spc="-235" dirty="0">
                <a:latin typeface="Times New Roman"/>
                <a:cs typeface="Times New Roman"/>
              </a:rPr>
              <a:t> </a:t>
            </a:r>
            <a:r>
              <a:rPr sz="2550" i="1" spc="-100" dirty="0">
                <a:latin typeface="Times New Roman"/>
                <a:cs typeface="Times New Roman"/>
              </a:rPr>
              <a:t>x</a:t>
            </a:r>
            <a:r>
              <a:rPr sz="2700" i="1" spc="-22" baseline="-20061" dirty="0">
                <a:latin typeface="Times New Roman"/>
                <a:cs typeface="Times New Roman"/>
              </a:rPr>
              <a:t>io</a:t>
            </a:r>
            <a:endParaRPr sz="2700" baseline="-20061">
              <a:latin typeface="Times New Roman"/>
              <a:cs typeface="Times New Roman"/>
            </a:endParaRPr>
          </a:p>
          <a:p>
            <a:pPr marL="125730">
              <a:lnSpc>
                <a:spcPts val="2060"/>
              </a:lnSpc>
              <a:spcBef>
                <a:spcPts val="359"/>
              </a:spcBef>
            </a:pPr>
            <a:r>
              <a:rPr sz="1800" i="1" spc="-15" dirty="0">
                <a:latin typeface="Times New Roman"/>
                <a:cs typeface="Times New Roman"/>
              </a:rPr>
              <a:t>j</a:t>
            </a:r>
            <a:r>
              <a:rPr sz="1800" i="1" spc="-280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Symbol"/>
                <a:cs typeface="Symbol"/>
              </a:rPr>
              <a:t></a:t>
            </a:r>
            <a:r>
              <a:rPr sz="1800" spc="-25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43815">
              <a:lnSpc>
                <a:spcPts val="5480"/>
              </a:lnSpc>
            </a:pPr>
            <a:r>
              <a:rPr sz="6975" spc="277" baseline="-10155" dirty="0">
                <a:latin typeface="Symbol"/>
                <a:cs typeface="Symbol"/>
              </a:rPr>
              <a:t></a:t>
            </a:r>
            <a:r>
              <a:rPr sz="2700" spc="180" dirty="0">
                <a:latin typeface="Symbol"/>
                <a:cs typeface="Symbol"/>
              </a:rPr>
              <a:t></a:t>
            </a:r>
            <a:r>
              <a:rPr sz="2700" i="1" spc="-22" baseline="-20061" dirty="0">
                <a:latin typeface="Times New Roman"/>
                <a:cs typeface="Times New Roman"/>
              </a:rPr>
              <a:t>j</a:t>
            </a:r>
            <a:r>
              <a:rPr sz="2700" i="1" spc="44" baseline="-20061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y</a:t>
            </a:r>
            <a:r>
              <a:rPr sz="2700" i="1" spc="-37" baseline="-20061" dirty="0">
                <a:latin typeface="Times New Roman"/>
                <a:cs typeface="Times New Roman"/>
              </a:rPr>
              <a:t>r</a:t>
            </a:r>
            <a:r>
              <a:rPr sz="2700" i="1" spc="-22" baseline="-20061" dirty="0">
                <a:latin typeface="Times New Roman"/>
                <a:cs typeface="Times New Roman"/>
              </a:rPr>
              <a:t>j</a:t>
            </a:r>
            <a:r>
              <a:rPr sz="2700" i="1" baseline="-20061" dirty="0">
                <a:latin typeface="Times New Roman"/>
                <a:cs typeface="Times New Roman"/>
              </a:rPr>
              <a:t> </a:t>
            </a:r>
            <a:r>
              <a:rPr sz="2700" i="1" spc="-135" baseline="-20061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Symbol"/>
                <a:cs typeface="Symbol"/>
              </a:rPr>
              <a:t></a:t>
            </a:r>
            <a:r>
              <a:rPr sz="2550" spc="-155" dirty="0">
                <a:latin typeface="Times New Roman"/>
                <a:cs typeface="Times New Roman"/>
              </a:rPr>
              <a:t> </a:t>
            </a:r>
            <a:r>
              <a:rPr sz="2550" i="1" spc="120" dirty="0">
                <a:latin typeface="Times New Roman"/>
                <a:cs typeface="Times New Roman"/>
              </a:rPr>
              <a:t>s</a:t>
            </a:r>
            <a:r>
              <a:rPr sz="2700" spc="-37" baseline="35493" dirty="0">
                <a:latin typeface="Symbol"/>
                <a:cs typeface="Symbol"/>
              </a:rPr>
              <a:t></a:t>
            </a:r>
            <a:r>
              <a:rPr sz="2700" baseline="35493" dirty="0">
                <a:latin typeface="Times New Roman"/>
                <a:cs typeface="Times New Roman"/>
              </a:rPr>
              <a:t> </a:t>
            </a:r>
            <a:r>
              <a:rPr sz="2700" spc="97" baseline="35493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Symbol"/>
                <a:cs typeface="Symbol"/>
              </a:rPr>
              <a:t></a:t>
            </a:r>
            <a:r>
              <a:rPr sz="2550" spc="229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y</a:t>
            </a:r>
            <a:r>
              <a:rPr sz="2700" i="1" spc="-37" baseline="-20061" dirty="0">
                <a:latin typeface="Times New Roman"/>
                <a:cs typeface="Times New Roman"/>
              </a:rPr>
              <a:t>ro</a:t>
            </a:r>
            <a:endParaRPr sz="2700" baseline="-20061">
              <a:latin typeface="Times New Roman"/>
              <a:cs typeface="Times New Roman"/>
            </a:endParaRPr>
          </a:p>
          <a:p>
            <a:pPr marL="125730">
              <a:lnSpc>
                <a:spcPts val="2100"/>
              </a:lnSpc>
              <a:spcBef>
                <a:spcPts val="360"/>
              </a:spcBef>
            </a:pPr>
            <a:r>
              <a:rPr sz="1800" i="1" spc="-15" dirty="0">
                <a:latin typeface="Times New Roman"/>
                <a:cs typeface="Times New Roman"/>
              </a:rPr>
              <a:t>j</a:t>
            </a:r>
            <a:r>
              <a:rPr sz="1800" i="1" spc="-285" dirty="0">
                <a:latin typeface="Times New Roman"/>
                <a:cs typeface="Times New Roman"/>
              </a:rPr>
              <a:t> </a:t>
            </a:r>
            <a:r>
              <a:rPr sz="1800" spc="-120" dirty="0">
                <a:latin typeface="Symbol"/>
                <a:cs typeface="Symbol"/>
              </a:rPr>
              <a:t></a:t>
            </a:r>
            <a:r>
              <a:rPr sz="1800" spc="-25" dirty="0"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  <a:p>
            <a:pPr marL="52705">
              <a:lnSpc>
                <a:spcPts val="3180"/>
              </a:lnSpc>
            </a:pPr>
            <a:r>
              <a:rPr sz="2550" i="1" spc="120" dirty="0">
                <a:latin typeface="Times New Roman"/>
                <a:cs typeface="Times New Roman"/>
              </a:rPr>
              <a:t>s</a:t>
            </a:r>
            <a:r>
              <a:rPr sz="2700" spc="-37" baseline="35493" dirty="0">
                <a:latin typeface="Symbol"/>
                <a:cs typeface="Symbol"/>
              </a:rPr>
              <a:t></a:t>
            </a:r>
            <a:r>
              <a:rPr sz="2700" spc="-232" baseline="35493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,</a:t>
            </a:r>
            <a:r>
              <a:rPr sz="2550" spc="-290" dirty="0">
                <a:latin typeface="Times New Roman"/>
                <a:cs typeface="Times New Roman"/>
              </a:rPr>
              <a:t> </a:t>
            </a:r>
            <a:r>
              <a:rPr sz="2550" i="1" spc="125" dirty="0">
                <a:latin typeface="Times New Roman"/>
                <a:cs typeface="Times New Roman"/>
              </a:rPr>
              <a:t>s</a:t>
            </a:r>
            <a:r>
              <a:rPr sz="2700" spc="-37" baseline="35493" dirty="0">
                <a:latin typeface="Symbol"/>
                <a:cs typeface="Symbol"/>
              </a:rPr>
              <a:t></a:t>
            </a:r>
            <a:r>
              <a:rPr sz="2700" spc="-187" baseline="35493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,</a:t>
            </a:r>
            <a:r>
              <a:rPr sz="2550" spc="-365" dirty="0">
                <a:latin typeface="Times New Roman"/>
                <a:cs typeface="Times New Roman"/>
              </a:rPr>
              <a:t> </a:t>
            </a:r>
            <a:r>
              <a:rPr sz="2700" spc="180" dirty="0">
                <a:latin typeface="Symbol"/>
                <a:cs typeface="Symbol"/>
              </a:rPr>
              <a:t></a:t>
            </a:r>
            <a:r>
              <a:rPr sz="2700" i="1" spc="-22" baseline="-20061" dirty="0">
                <a:latin typeface="Times New Roman"/>
                <a:cs typeface="Times New Roman"/>
              </a:rPr>
              <a:t>j</a:t>
            </a:r>
            <a:r>
              <a:rPr sz="2700" i="1" baseline="-20061" dirty="0">
                <a:latin typeface="Times New Roman"/>
                <a:cs typeface="Times New Roman"/>
              </a:rPr>
              <a:t> </a:t>
            </a:r>
            <a:r>
              <a:rPr sz="2700" i="1" spc="89" baseline="-20061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Symbol"/>
                <a:cs typeface="Symbol"/>
              </a:rPr>
              <a:t>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Times New Roman"/>
                <a:cs typeface="Times New Roman"/>
              </a:rPr>
              <a:t>0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78227" y="4548680"/>
            <a:ext cx="1449070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i="1" spc="-15" dirty="0">
                <a:latin typeface="Times New Roman"/>
                <a:cs typeface="Times New Roman"/>
              </a:rPr>
              <a:t>j</a:t>
            </a:r>
            <a:r>
              <a:rPr sz="2550" i="1" spc="85" dirty="0">
                <a:latin typeface="Times New Roman"/>
                <a:cs typeface="Times New Roman"/>
              </a:rPr>
              <a:t> </a:t>
            </a:r>
            <a:r>
              <a:rPr sz="2550" spc="-20" dirty="0">
                <a:latin typeface="Symbol"/>
                <a:cs typeface="Symbol"/>
              </a:rPr>
              <a:t></a:t>
            </a:r>
            <a:r>
              <a:rPr sz="2550" spc="-285" dirty="0">
                <a:latin typeface="Times New Roman"/>
                <a:cs typeface="Times New Roman"/>
              </a:rPr>
              <a:t> </a:t>
            </a:r>
            <a:r>
              <a:rPr sz="2550" spc="-260" dirty="0">
                <a:latin typeface="Times New Roman"/>
                <a:cs typeface="Times New Roman"/>
              </a:rPr>
              <a:t>1</a:t>
            </a:r>
            <a:r>
              <a:rPr sz="2550" spc="-10" dirty="0">
                <a:latin typeface="Times New Roman"/>
                <a:cs typeface="Times New Roman"/>
              </a:rPr>
              <a:t>,</a:t>
            </a:r>
            <a:r>
              <a:rPr sz="2550" spc="-325" dirty="0">
                <a:latin typeface="Times New Roman"/>
                <a:cs typeface="Times New Roman"/>
              </a:rPr>
              <a:t> </a:t>
            </a:r>
            <a:r>
              <a:rPr sz="2550" spc="-60" dirty="0">
                <a:latin typeface="Times New Roman"/>
                <a:cs typeface="Times New Roman"/>
              </a:rPr>
              <a:t>2</a:t>
            </a:r>
            <a:r>
              <a:rPr sz="2550" spc="145" dirty="0">
                <a:latin typeface="Times New Roman"/>
                <a:cs typeface="Times New Roman"/>
              </a:rPr>
              <a:t>,</a:t>
            </a:r>
            <a:r>
              <a:rPr sz="2550" spc="-10" dirty="0">
                <a:latin typeface="Times New Roman"/>
                <a:cs typeface="Times New Roman"/>
              </a:rPr>
              <a:t>...,</a:t>
            </a:r>
            <a:r>
              <a:rPr sz="2550" spc="-325" dirty="0">
                <a:latin typeface="Times New Roman"/>
                <a:cs typeface="Times New Roman"/>
              </a:rPr>
              <a:t> </a:t>
            </a:r>
            <a:r>
              <a:rPr sz="2550" i="1" spc="-20" dirty="0">
                <a:latin typeface="Times New Roman"/>
                <a:cs typeface="Times New Roman"/>
              </a:rPr>
              <a:t>n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95616" y="4548680"/>
            <a:ext cx="2146935" cy="42037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550" spc="-30" dirty="0">
                <a:latin typeface="Times New Roman"/>
                <a:cs typeface="Times New Roman"/>
              </a:rPr>
              <a:t>(Non-negativity)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886700" cy="71056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latin typeface="Courier New"/>
                <a:cs typeface="Courier New"/>
              </a:rPr>
              <a:t>dea:</a:t>
            </a:r>
            <a:r>
              <a:rPr sz="3600" spc="-8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command</a:t>
            </a:r>
            <a:endParaRPr sz="3600">
              <a:latin typeface="Courier New"/>
              <a:cs typeface="Courier New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79967" y="2634192"/>
            <a:ext cx="8079740" cy="2969260"/>
            <a:chOff x="579967" y="2634192"/>
            <a:chExt cx="8079740" cy="2969260"/>
          </a:xfrm>
        </p:grpSpPr>
        <p:sp>
          <p:nvSpPr>
            <p:cNvPr id="4" name="object 4"/>
            <p:cNvSpPr/>
            <p:nvPr/>
          </p:nvSpPr>
          <p:spPr>
            <a:xfrm>
              <a:off x="586317" y="2634192"/>
              <a:ext cx="0" cy="2969260"/>
            </a:xfrm>
            <a:custGeom>
              <a:avLst/>
              <a:gdLst/>
              <a:ahLst/>
              <a:cxnLst/>
              <a:rect l="l" t="t" r="r" b="b"/>
              <a:pathLst>
                <a:path h="2969260">
                  <a:moveTo>
                    <a:pt x="0" y="0"/>
                  </a:moveTo>
                  <a:lnTo>
                    <a:pt x="0" y="29692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52933" y="2634192"/>
              <a:ext cx="0" cy="2969260"/>
            </a:xfrm>
            <a:custGeom>
              <a:avLst/>
              <a:gdLst/>
              <a:ahLst/>
              <a:cxnLst/>
              <a:rect l="l" t="t" r="r" b="b"/>
              <a:pathLst>
                <a:path h="2969260">
                  <a:moveTo>
                    <a:pt x="0" y="0"/>
                  </a:moveTo>
                  <a:lnTo>
                    <a:pt x="0" y="296926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79967" y="2640542"/>
              <a:ext cx="8079740" cy="0"/>
            </a:xfrm>
            <a:custGeom>
              <a:avLst/>
              <a:gdLst/>
              <a:ahLst/>
              <a:cxnLst/>
              <a:rect l="l" t="t" r="r" b="b"/>
              <a:pathLst>
                <a:path w="8079740">
                  <a:moveTo>
                    <a:pt x="0" y="0"/>
                  </a:moveTo>
                  <a:lnTo>
                    <a:pt x="80793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9967" y="5597102"/>
              <a:ext cx="8079740" cy="0"/>
            </a:xfrm>
            <a:custGeom>
              <a:avLst/>
              <a:gdLst/>
              <a:ahLst/>
              <a:cxnLst/>
              <a:rect l="l" t="t" r="r" b="b"/>
              <a:pathLst>
                <a:path w="8079740">
                  <a:moveTo>
                    <a:pt x="0" y="0"/>
                  </a:moveTo>
                  <a:lnTo>
                    <a:pt x="807932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65057" y="1352266"/>
            <a:ext cx="7683500" cy="4192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Alternative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command,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obtain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efficiency and</a:t>
            </a:r>
            <a:r>
              <a:rPr sz="1800" b="1" u="heavy" spc="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slacks</a:t>
            </a:r>
            <a:endParaRPr sz="1800">
              <a:latin typeface="Arial"/>
              <a:cs typeface="Arial"/>
            </a:endParaRPr>
          </a:p>
          <a:p>
            <a:pPr marL="67310" marR="130175">
              <a:lnSpc>
                <a:spcPct val="100000"/>
              </a:lnSpc>
              <a:spcBef>
                <a:spcPts val="1690"/>
              </a:spcBef>
            </a:pP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Ji, Yong-Bae and Choonjoo Lee (2010), “Data envelopment analysis”,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Stata Journal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10(2): 267- </a:t>
            </a:r>
            <a:r>
              <a:rPr sz="1400" spc="-37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280.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sz="1800" b="1" u="heavy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ourier New"/>
                <a:cs typeface="Courier New"/>
              </a:rPr>
              <a:t>st0193.pkg</a:t>
            </a:r>
            <a:endParaRPr sz="1800">
              <a:latin typeface="Courier New"/>
              <a:cs typeface="Courier New"/>
            </a:endParaRPr>
          </a:p>
          <a:p>
            <a:pPr marL="12700" marR="5080">
              <a:lnSpc>
                <a:spcPct val="100000"/>
              </a:lnSpc>
              <a:spcBef>
                <a:spcPts val="1725"/>
              </a:spcBef>
            </a:pP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dea ivars = ovars [if] [in] [, rts(crs </a:t>
            </a:r>
            <a:r>
              <a:rPr sz="1400" b="1" i="1" spc="-5" dirty="0">
                <a:solidFill>
                  <a:srgbClr val="0000FF"/>
                </a:solidFill>
                <a:latin typeface="Courier New"/>
                <a:cs typeface="Courier New"/>
              </a:rPr>
              <a:t>| </a:t>
            </a: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vrs </a:t>
            </a:r>
            <a:r>
              <a:rPr sz="1400" b="1" i="1" spc="-5" dirty="0">
                <a:solidFill>
                  <a:srgbClr val="0000FF"/>
                </a:solidFill>
                <a:latin typeface="Courier New"/>
                <a:cs typeface="Courier New"/>
              </a:rPr>
              <a:t>| </a:t>
            </a: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drs </a:t>
            </a:r>
            <a:r>
              <a:rPr sz="1400" b="1" i="1" spc="-5" dirty="0">
                <a:solidFill>
                  <a:srgbClr val="0000FF"/>
                </a:solidFill>
                <a:latin typeface="Courier New"/>
                <a:cs typeface="Courier New"/>
              </a:rPr>
              <a:t>| </a:t>
            </a: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nirs) ort(in </a:t>
            </a:r>
            <a:r>
              <a:rPr sz="1400" b="1" i="1" spc="-5" dirty="0">
                <a:solidFill>
                  <a:srgbClr val="0000FF"/>
                </a:solidFill>
                <a:latin typeface="Courier New"/>
                <a:cs typeface="Courier New"/>
              </a:rPr>
              <a:t>| </a:t>
            </a: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out) </a:t>
            </a:r>
            <a:r>
              <a:rPr sz="1400" b="1" spc="-83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stage(1</a:t>
            </a:r>
            <a:r>
              <a:rPr sz="1400" b="1" spc="-15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00" b="1" i="1" spc="-5" dirty="0">
                <a:solidFill>
                  <a:srgbClr val="0000FF"/>
                </a:solidFill>
                <a:latin typeface="Courier New"/>
                <a:cs typeface="Courier New"/>
              </a:rPr>
              <a:t>|</a:t>
            </a:r>
            <a:r>
              <a:rPr sz="1400" b="1" i="1" spc="-1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2) trace</a:t>
            </a:r>
            <a:r>
              <a:rPr sz="1400" b="1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saving(</a:t>
            </a:r>
            <a:r>
              <a:rPr sz="1400" b="1" i="1" spc="-5" dirty="0">
                <a:solidFill>
                  <a:srgbClr val="0000FF"/>
                </a:solidFill>
                <a:latin typeface="Courier New"/>
                <a:cs typeface="Courier New"/>
              </a:rPr>
              <a:t>filename</a:t>
            </a:r>
            <a:r>
              <a:rPr sz="1400" b="1" spc="-5" dirty="0">
                <a:solidFill>
                  <a:srgbClr val="0000FF"/>
                </a:solidFill>
                <a:latin typeface="Courier New"/>
                <a:cs typeface="Courier New"/>
              </a:rPr>
              <a:t>)]</a:t>
            </a:r>
            <a:endParaRPr sz="1400">
              <a:latin typeface="Courier New"/>
              <a:cs typeface="Courier New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75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dirty="0">
                <a:latin typeface="Times New Roman"/>
                <a:cs typeface="Times New Roman"/>
              </a:rPr>
              <a:t>where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options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are:</a:t>
            </a: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600" b="1" spc="-5" dirty="0">
                <a:latin typeface="Courier New"/>
                <a:cs typeface="Courier New"/>
              </a:rPr>
              <a:t>rts(crs|vrs|drs|nirs)</a:t>
            </a:r>
            <a:r>
              <a:rPr sz="1600" b="1" spc="4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specifies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returns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scale.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dirty="0">
                <a:latin typeface="Times New Roman"/>
                <a:cs typeface="Times New Roman"/>
              </a:rPr>
              <a:t> default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rts(crs)</a:t>
            </a:r>
            <a:endParaRPr sz="1600">
              <a:latin typeface="Courier New"/>
              <a:cs typeface="Courier New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Courier New"/>
                <a:cs typeface="Courier New"/>
              </a:rPr>
              <a:t>ort(in|out)</a:t>
            </a:r>
            <a:r>
              <a:rPr sz="1600" b="1" spc="4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specifies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orientation.</a:t>
            </a:r>
            <a:r>
              <a:rPr sz="1600" spc="-2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default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ort(in)</a:t>
            </a:r>
            <a:endParaRPr sz="1600">
              <a:latin typeface="Courier New"/>
              <a:cs typeface="Courier New"/>
            </a:endParaRPr>
          </a:p>
          <a:p>
            <a:pPr marL="12700" marR="105410">
              <a:lnSpc>
                <a:spcPct val="100000"/>
              </a:lnSpc>
            </a:pPr>
            <a:r>
              <a:rPr sz="1600" b="1" spc="-5" dirty="0">
                <a:latin typeface="Courier New"/>
                <a:cs typeface="Courier New"/>
              </a:rPr>
              <a:t>stage(1|2)</a:t>
            </a:r>
            <a:r>
              <a:rPr sz="1600" b="1" spc="40" dirty="0">
                <a:latin typeface="Courier New"/>
                <a:cs typeface="Courier New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specifies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way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identify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all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efficiency</a:t>
            </a:r>
            <a:r>
              <a:rPr sz="1600" spc="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slacks.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default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is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Courier New"/>
                <a:cs typeface="Courier New"/>
              </a:rPr>
              <a:t>stage(2) </a:t>
            </a:r>
            <a:r>
              <a:rPr sz="1600" spc="-944" dirty="0">
                <a:latin typeface="Courier New"/>
                <a:cs typeface="Courier New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trace</a:t>
            </a:r>
            <a:r>
              <a:rPr sz="1600" b="1" spc="15" dirty="0">
                <a:latin typeface="Courier New"/>
                <a:cs typeface="Courier New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save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all</a:t>
            </a:r>
            <a:r>
              <a:rPr sz="1600" spc="1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sequences</a:t>
            </a:r>
            <a:r>
              <a:rPr sz="1600" spc="-1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and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results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from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Results</a:t>
            </a:r>
            <a:r>
              <a:rPr sz="1600" dirty="0">
                <a:latin typeface="Times New Roman"/>
                <a:cs typeface="Times New Roman"/>
              </a:rPr>
              <a:t> window</a:t>
            </a:r>
            <a:r>
              <a:rPr sz="1600" spc="-2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dea.log 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Courier New"/>
                <a:cs typeface="Courier New"/>
              </a:rPr>
              <a:t>saving(filename)</a:t>
            </a:r>
            <a:r>
              <a:rPr sz="1600" b="1" spc="30" dirty="0">
                <a:latin typeface="Courier New"/>
                <a:cs typeface="Courier New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save</a:t>
            </a:r>
            <a:r>
              <a:rPr sz="1600" spc="-5" dirty="0">
                <a:latin typeface="Times New Roman"/>
                <a:cs typeface="Times New Roman"/>
              </a:rPr>
              <a:t> results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to</a:t>
            </a:r>
            <a:r>
              <a:rPr sz="1600" spc="5" dirty="0"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filename.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886700" cy="71056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20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latin typeface="Courier New"/>
                <a:cs typeface="Courier New"/>
              </a:rPr>
              <a:t>dea:</a:t>
            </a:r>
            <a:r>
              <a:rPr sz="3600" spc="-80" dirty="0">
                <a:latin typeface="Courier New"/>
                <a:cs typeface="Courier New"/>
              </a:rPr>
              <a:t> </a:t>
            </a:r>
            <a:r>
              <a:rPr sz="3600" dirty="0">
                <a:latin typeface="Courier New"/>
                <a:cs typeface="Courier New"/>
              </a:rPr>
              <a:t>command</a:t>
            </a:r>
            <a:endParaRPr sz="3600">
              <a:latin typeface="Courier New"/>
              <a:cs typeface="Courier New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80691" y="4345843"/>
          <a:ext cx="2447925" cy="1206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1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dmu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X1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X2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9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10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127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679323" y="1298066"/>
            <a:ext cx="7966075" cy="2410460"/>
            <a:chOff x="679323" y="1298066"/>
            <a:chExt cx="7966075" cy="2410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8848" y="1307592"/>
              <a:ext cx="7946885" cy="2391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84085" y="1302829"/>
              <a:ext cx="7956550" cy="2400935"/>
            </a:xfrm>
            <a:custGeom>
              <a:avLst/>
              <a:gdLst/>
              <a:ahLst/>
              <a:cxnLst/>
              <a:rect l="l" t="t" r="r" b="b"/>
              <a:pathLst>
                <a:path w="7956550" h="2400935">
                  <a:moveTo>
                    <a:pt x="0" y="0"/>
                  </a:moveTo>
                  <a:lnTo>
                    <a:pt x="7956423" y="0"/>
                  </a:lnTo>
                  <a:lnTo>
                    <a:pt x="7956423" y="2400681"/>
                  </a:lnTo>
                  <a:lnTo>
                    <a:pt x="0" y="240068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89229" y="1350644"/>
              <a:ext cx="3459479" cy="309880"/>
            </a:xfrm>
            <a:custGeom>
              <a:avLst/>
              <a:gdLst/>
              <a:ahLst/>
              <a:cxnLst/>
              <a:rect l="l" t="t" r="r" b="b"/>
              <a:pathLst>
                <a:path w="3459479" h="309880">
                  <a:moveTo>
                    <a:pt x="0" y="0"/>
                  </a:moveTo>
                  <a:lnTo>
                    <a:pt x="3459479" y="0"/>
                  </a:lnTo>
                  <a:lnTo>
                    <a:pt x="3459479" y="309372"/>
                  </a:lnTo>
                  <a:lnTo>
                    <a:pt x="0" y="309372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679323" y="3763898"/>
            <a:ext cx="5214620" cy="2947670"/>
            <a:chOff x="679323" y="3763898"/>
            <a:chExt cx="5214620" cy="294767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2091" y="3773423"/>
              <a:ext cx="5192072" cy="292836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84085" y="3768661"/>
              <a:ext cx="5205095" cy="2938145"/>
            </a:xfrm>
            <a:custGeom>
              <a:avLst/>
              <a:gdLst/>
              <a:ahLst/>
              <a:cxnLst/>
              <a:rect l="l" t="t" r="r" b="b"/>
              <a:pathLst>
                <a:path w="5205095" h="2938145">
                  <a:moveTo>
                    <a:pt x="0" y="0"/>
                  </a:moveTo>
                  <a:lnTo>
                    <a:pt x="5204841" y="0"/>
                  </a:lnTo>
                  <a:lnTo>
                    <a:pt x="5204841" y="2937891"/>
                  </a:lnTo>
                  <a:lnTo>
                    <a:pt x="0" y="293789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18</a:t>
            </a:fld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0727" y="441959"/>
            <a:ext cx="7886700" cy="499109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39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10"/>
              </a:spcBef>
            </a:pPr>
            <a:r>
              <a:rPr sz="2700" dirty="0"/>
              <a:t>III.</a:t>
            </a:r>
            <a:r>
              <a:rPr sz="2700" spc="-25" dirty="0"/>
              <a:t> </a:t>
            </a:r>
            <a:r>
              <a:rPr sz="2700" spc="-5" dirty="0"/>
              <a:t>Directional</a:t>
            </a:r>
            <a:r>
              <a:rPr sz="2700" spc="-25" dirty="0"/>
              <a:t> </a:t>
            </a:r>
            <a:r>
              <a:rPr sz="2700" spc="-5" dirty="0"/>
              <a:t>Distance</a:t>
            </a:r>
            <a:r>
              <a:rPr sz="2700" spc="-30" dirty="0"/>
              <a:t> </a:t>
            </a:r>
            <a:r>
              <a:rPr sz="2700" dirty="0"/>
              <a:t>Function</a:t>
            </a:r>
            <a:r>
              <a:rPr sz="2700" spc="-20" dirty="0"/>
              <a:t> </a:t>
            </a:r>
            <a:r>
              <a:rPr sz="2700" dirty="0"/>
              <a:t>(DDF)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621106" y="1113400"/>
            <a:ext cx="7665720" cy="2292350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680"/>
              </a:spcBef>
              <a:buChar char="•"/>
              <a:tabLst>
                <a:tab pos="184150" algn="l"/>
              </a:tabLst>
            </a:pPr>
            <a:r>
              <a:rPr sz="1800" dirty="0">
                <a:latin typeface="Arial MT"/>
                <a:cs typeface="Arial MT"/>
              </a:rPr>
              <a:t>Chung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al.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(1997)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developed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</a:t>
            </a:r>
            <a:endParaRPr sz="1800">
              <a:latin typeface="Arial MT"/>
              <a:cs typeface="Arial MT"/>
            </a:endParaRPr>
          </a:p>
          <a:p>
            <a:pPr marL="184150" marR="5080" indent="-171450">
              <a:lnSpc>
                <a:spcPts val="1939"/>
              </a:lnSpc>
              <a:spcBef>
                <a:spcPts val="830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Simultaneous adjustment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undesirable inputs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outputs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along </a:t>
            </a:r>
            <a:r>
              <a:rPr sz="1800" spc="-5" dirty="0">
                <a:latin typeface="Arial MT"/>
                <a:cs typeface="Arial MT"/>
              </a:rPr>
              <a:t>with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desirable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inputs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outputs.</a:t>
            </a:r>
            <a:endParaRPr sz="1800">
              <a:latin typeface="Arial MT"/>
              <a:cs typeface="Arial MT"/>
            </a:endParaRPr>
          </a:p>
          <a:p>
            <a:pPr marL="527050" marR="223520" lvl="1" indent="-171450">
              <a:lnSpc>
                <a:spcPts val="1510"/>
              </a:lnSpc>
              <a:spcBef>
                <a:spcPts val="414"/>
              </a:spcBef>
              <a:buChar char="•"/>
              <a:tabLst>
                <a:tab pos="527050" algn="l"/>
              </a:tabLst>
            </a:pP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Chung, </a:t>
            </a:r>
            <a:r>
              <a:rPr sz="1400" spc="-95" dirty="0">
                <a:solidFill>
                  <a:srgbClr val="003399"/>
                </a:solidFill>
                <a:latin typeface="Arial MT"/>
                <a:cs typeface="Arial MT"/>
              </a:rPr>
              <a:t>Y.</a:t>
            </a:r>
            <a:r>
              <a:rPr sz="1400" spc="-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H., Fare, R., &amp; Grosskopf, S. (1997). Productivity and undesirable outputs: a </a:t>
            </a:r>
            <a:r>
              <a:rPr sz="14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directional distance function approach.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Journal of Environmental Management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,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51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, 229– </a:t>
            </a:r>
            <a:r>
              <a:rPr sz="1400" spc="-37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240.</a:t>
            </a:r>
            <a:endParaRPr sz="14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spcBef>
                <a:spcPts val="550"/>
              </a:spcBef>
              <a:buChar char="•"/>
              <a:tabLst>
                <a:tab pos="184150" algn="l"/>
              </a:tabLst>
            </a:pPr>
            <a:r>
              <a:rPr sz="1800" spc="-10" dirty="0">
                <a:latin typeface="Arial MT"/>
                <a:cs typeface="Arial MT"/>
              </a:rPr>
              <a:t>Weak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disposability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undesirable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output.</a:t>
            </a:r>
            <a:endParaRPr sz="1800">
              <a:latin typeface="Arial MT"/>
              <a:cs typeface="Arial MT"/>
            </a:endParaRPr>
          </a:p>
          <a:p>
            <a:pPr marL="11430" algn="ctr">
              <a:lnSpc>
                <a:spcPct val="100000"/>
              </a:lnSpc>
              <a:spcBef>
                <a:spcPts val="585"/>
              </a:spcBef>
            </a:pPr>
            <a:r>
              <a:rPr sz="1800" b="1" spc="-5" dirty="0">
                <a:latin typeface="Arial"/>
                <a:cs typeface="Arial"/>
              </a:rPr>
              <a:t>Radial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DDF</a:t>
            </a:r>
            <a:r>
              <a:rPr sz="1800" b="1" spc="-2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98431" y="3356990"/>
          <a:ext cx="7182484" cy="3082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93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69209">
                <a:tc>
                  <a:txBody>
                    <a:bodyPr/>
                    <a:lstStyle/>
                    <a:p>
                      <a:pPr algn="ctr">
                        <a:lnSpc>
                          <a:spcPts val="1470"/>
                        </a:lnSpc>
                        <a:spcBef>
                          <a:spcPts val="320"/>
                        </a:spcBef>
                        <a:tabLst>
                          <a:tab pos="1818005" algn="l"/>
                        </a:tabLst>
                      </a:pPr>
                      <a:r>
                        <a:rPr sz="1400" spc="-5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400" spc="3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20" dirty="0">
                          <a:latin typeface="Cambria Math"/>
                          <a:cs typeface="Cambria Math"/>
                        </a:rPr>
                        <a:t>𝑥,</a:t>
                      </a:r>
                      <a:r>
                        <a:rPr sz="1400" spc="-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10" dirty="0">
                          <a:latin typeface="Cambria Math"/>
                          <a:cs typeface="Cambria Math"/>
                        </a:rPr>
                        <a:t>𝑦,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10" dirty="0">
                          <a:latin typeface="Cambria Math"/>
                          <a:cs typeface="Cambria Math"/>
                        </a:rPr>
                        <a:t>𝑏,</a:t>
                      </a:r>
                      <a:r>
                        <a:rPr sz="1400" spc="-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25" dirty="0">
                          <a:latin typeface="Cambria Math"/>
                          <a:cs typeface="Cambria Math"/>
                        </a:rPr>
                        <a:t>−𝑔</a:t>
                      </a:r>
                      <a:r>
                        <a:rPr sz="1500" spc="37" baseline="-16666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400" spc="2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400" spc="-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4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500" spc="60" baseline="-16666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400" spc="4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400" spc="-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5" dirty="0">
                          <a:latin typeface="Cambria Math"/>
                          <a:cs typeface="Cambria Math"/>
                        </a:rPr>
                        <a:t>−𝑔</a:t>
                      </a:r>
                      <a:r>
                        <a:rPr sz="1500" spc="7" baseline="-16666" dirty="0">
                          <a:latin typeface="Cambria Math"/>
                          <a:cs typeface="Cambria Math"/>
                        </a:rPr>
                        <a:t>𝑏	</a:t>
                      </a:r>
                      <a:r>
                        <a:rPr sz="1400" spc="-5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" dirty="0">
                          <a:latin typeface="Cambria Math"/>
                          <a:cs typeface="Cambria Math"/>
                        </a:rPr>
                        <a:t>𝑚𝑎𝑥</a:t>
                      </a:r>
                      <a:r>
                        <a:rPr sz="1400" spc="-4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" dirty="0">
                          <a:latin typeface="Cambria Math"/>
                          <a:cs typeface="Cambria Math"/>
                        </a:rPr>
                        <a:t>𝛽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L="3243580">
                        <a:lnSpc>
                          <a:spcPts val="990"/>
                        </a:lnSpc>
                      </a:pPr>
                      <a:r>
                        <a:rPr sz="1000" spc="-80" dirty="0">
                          <a:latin typeface="Cambria Math"/>
                          <a:cs typeface="Cambria Math"/>
                        </a:rPr>
                        <a:t>𝛽,𝜆𝜆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R="2952115" algn="ct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sz="1000" spc="85" dirty="0">
                          <a:latin typeface="Cambria Math"/>
                          <a:cs typeface="Cambria Math"/>
                        </a:rPr>
                        <a:t>𝑛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2253615" algn="l"/>
                        </a:tabLst>
                      </a:pPr>
                      <a:r>
                        <a:rPr sz="14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2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500" spc="-187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5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𝑖𝑖𝑗𝑗   </a:t>
                      </a:r>
                      <a:r>
                        <a:rPr sz="1500" spc="-135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≤  </a:t>
                      </a:r>
                      <a:r>
                        <a:rPr sz="1400" spc="4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5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𝑖𝑖𝑜 </a:t>
                      </a:r>
                      <a:r>
                        <a:rPr sz="1500" spc="-75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95" dirty="0">
                          <a:latin typeface="Cambria Math"/>
                          <a:cs typeface="Cambria Math"/>
                        </a:rPr>
                        <a:t>𝛽</a:t>
                      </a:r>
                      <a:r>
                        <a:rPr sz="1500" spc="120" baseline="-16666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400" spc="-5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𝑥	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𝑖𝑖</a:t>
                      </a:r>
                      <a:r>
                        <a:rPr sz="1400" spc="114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𝑀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R="2948940" algn="ct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4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R="2974975" algn="ct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sz="1000" spc="85" dirty="0">
                          <a:latin typeface="Cambria Math"/>
                          <a:cs typeface="Cambria Math"/>
                        </a:rPr>
                        <a:t>𝑛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80"/>
                        </a:spcBef>
                        <a:tabLst>
                          <a:tab pos="1000125" algn="l"/>
                          <a:tab pos="2308225" algn="l"/>
                        </a:tabLst>
                      </a:pPr>
                      <a:r>
                        <a:rPr sz="14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2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500" spc="-187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4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500" spc="-7" baseline="-16666" dirty="0">
                          <a:latin typeface="Cambria Math"/>
                          <a:cs typeface="Cambria Math"/>
                        </a:rPr>
                        <a:t>𝑟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𝑗𝑗   </a:t>
                      </a:r>
                      <a:r>
                        <a:rPr sz="1500" spc="-142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≥	</a:t>
                      </a:r>
                      <a:r>
                        <a:rPr sz="1400" spc="-12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500" spc="-7" baseline="-16666" dirty="0">
                          <a:latin typeface="Cambria Math"/>
                          <a:cs typeface="Cambria Math"/>
                        </a:rPr>
                        <a:t>𝑟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𝑜 </a:t>
                      </a:r>
                      <a:r>
                        <a:rPr sz="1500" spc="-82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4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95" dirty="0">
                          <a:latin typeface="Cambria Math"/>
                          <a:cs typeface="Cambria Math"/>
                        </a:rPr>
                        <a:t>𝛽</a:t>
                      </a:r>
                      <a:r>
                        <a:rPr sz="1500" spc="120" baseline="-16666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400" spc="-5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𝑦	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𝑟</a:t>
                      </a:r>
                      <a:r>
                        <a:rPr sz="14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𝑆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R="376237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4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marR="3775710" algn="r">
                        <a:lnSpc>
                          <a:spcPct val="100000"/>
                        </a:lnSpc>
                        <a:spcBef>
                          <a:spcPts val="509"/>
                        </a:spcBef>
                      </a:pPr>
                      <a:r>
                        <a:rPr sz="1000" spc="85" dirty="0">
                          <a:latin typeface="Cambria Math"/>
                          <a:cs typeface="Cambria Math"/>
                        </a:rPr>
                        <a:t>𝑛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84"/>
                        </a:spcBef>
                        <a:tabLst>
                          <a:tab pos="2207895" algn="l"/>
                        </a:tabLst>
                      </a:pPr>
                      <a:r>
                        <a:rPr sz="14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400" spc="-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12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500" spc="-195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𝑙𝑗𝑗 </a:t>
                      </a:r>
                      <a:r>
                        <a:rPr sz="1500" spc="44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=  </a:t>
                      </a:r>
                      <a:r>
                        <a:rPr sz="1400" spc="5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𝑙𝑜 </a:t>
                      </a:r>
                      <a:r>
                        <a:rPr sz="1500" spc="-82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400" spc="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95" dirty="0">
                          <a:latin typeface="Cambria Math"/>
                          <a:cs typeface="Cambria Math"/>
                        </a:rPr>
                        <a:t>𝛽</a:t>
                      </a:r>
                      <a:r>
                        <a:rPr sz="1500" spc="120" baseline="-16666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400" spc="-5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𝑏	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𝑙</a:t>
                      </a:r>
                      <a:r>
                        <a:rPr sz="1400" spc="114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𝐿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  <a:p>
                      <a:pPr marR="3698875" algn="r">
                        <a:lnSpc>
                          <a:spcPct val="100000"/>
                        </a:lnSpc>
                        <a:spcBef>
                          <a:spcPts val="500"/>
                        </a:spcBef>
                      </a:pPr>
                      <a:r>
                        <a:rPr sz="1000" spc="-4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0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740"/>
                        </a:spcBef>
                        <a:tabLst>
                          <a:tab pos="994410" algn="l"/>
                        </a:tabLst>
                      </a:pPr>
                      <a:r>
                        <a:rPr sz="1400" spc="-12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500" baseline="-16666" dirty="0">
                          <a:latin typeface="Cambria Math"/>
                          <a:cs typeface="Cambria Math"/>
                        </a:rPr>
                        <a:t>𝑗𝑗   </a:t>
                      </a:r>
                      <a:r>
                        <a:rPr sz="1500" spc="-142" baseline="-16666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400" spc="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0	𝑗𝑗</a:t>
                      </a:r>
                      <a:r>
                        <a:rPr sz="1400" spc="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4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400" spc="-8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400" spc="-7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dirty="0">
                          <a:latin typeface="Cambria Math"/>
                          <a:cs typeface="Cambria Math"/>
                        </a:rPr>
                        <a:t>𝑛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2050">
                        <a:latin typeface="Times New Roman"/>
                        <a:cs typeface="Times New Roman"/>
                      </a:endParaRPr>
                    </a:p>
                    <a:p>
                      <a:pPr marL="67945" marR="114935">
                        <a:lnSpc>
                          <a:spcPct val="102000"/>
                        </a:lnSpc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where ‘b’ is undesirable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output, ‘o’ is the unit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under consideration and </a:t>
                      </a:r>
                      <a:r>
                        <a:rPr sz="1600" spc="-43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(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600" spc="-6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725" spc="135" baseline="-14492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6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725" spc="135" baseline="-14492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600" spc="-6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725" spc="142" baseline="-14492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)</a:t>
                      </a:r>
                      <a:r>
                        <a:rPr sz="16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  di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tiona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700" dirty="0">
                          <a:latin typeface="Arial MT"/>
                          <a:cs typeface="Arial MT"/>
                        </a:rPr>
                        <a:t>.</a:t>
                      </a:r>
                      <a:endParaRPr sz="7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2379971" y="3424082"/>
            <a:ext cx="1608455" cy="214629"/>
          </a:xfrm>
          <a:custGeom>
            <a:avLst/>
            <a:gdLst/>
            <a:ahLst/>
            <a:cxnLst/>
            <a:rect l="l" t="t" r="r" b="b"/>
            <a:pathLst>
              <a:path w="1608454" h="214629">
                <a:moveTo>
                  <a:pt x="1552012" y="0"/>
                </a:moveTo>
                <a:lnTo>
                  <a:pt x="1549840" y="7112"/>
                </a:lnTo>
                <a:lnTo>
                  <a:pt x="1559698" y="12219"/>
                </a:lnTo>
                <a:lnTo>
                  <a:pt x="1568280" y="19658"/>
                </a:lnTo>
                <a:lnTo>
                  <a:pt x="1586340" y="55585"/>
                </a:lnTo>
                <a:lnTo>
                  <a:pt x="1592410" y="107327"/>
                </a:lnTo>
                <a:lnTo>
                  <a:pt x="1591736" y="126125"/>
                </a:lnTo>
                <a:lnTo>
                  <a:pt x="1581615" y="172999"/>
                </a:lnTo>
                <a:lnTo>
                  <a:pt x="1549840" y="207365"/>
                </a:lnTo>
                <a:lnTo>
                  <a:pt x="1552012" y="214477"/>
                </a:lnTo>
                <a:lnTo>
                  <a:pt x="1585607" y="191088"/>
                </a:lnTo>
                <a:lnTo>
                  <a:pt x="1604696" y="145165"/>
                </a:lnTo>
                <a:lnTo>
                  <a:pt x="1608361" y="107238"/>
                </a:lnTo>
                <a:lnTo>
                  <a:pt x="1607445" y="87593"/>
                </a:lnTo>
                <a:lnTo>
                  <a:pt x="1593706" y="36842"/>
                </a:lnTo>
                <a:lnTo>
                  <a:pt x="1564761" y="4967"/>
                </a:lnTo>
                <a:lnTo>
                  <a:pt x="1552012" y="0"/>
                </a:lnTo>
                <a:close/>
              </a:path>
              <a:path w="1608454" h="214629">
                <a:moveTo>
                  <a:pt x="56345" y="0"/>
                </a:moveTo>
                <a:lnTo>
                  <a:pt x="22752" y="23388"/>
                </a:lnTo>
                <a:lnTo>
                  <a:pt x="3661" y="69311"/>
                </a:lnTo>
                <a:lnTo>
                  <a:pt x="0" y="107327"/>
                </a:lnTo>
                <a:lnTo>
                  <a:pt x="912" y="126883"/>
                </a:lnTo>
                <a:lnTo>
                  <a:pt x="14651" y="177634"/>
                </a:lnTo>
                <a:lnTo>
                  <a:pt x="43601" y="209510"/>
                </a:lnTo>
                <a:lnTo>
                  <a:pt x="56345" y="214477"/>
                </a:lnTo>
                <a:lnTo>
                  <a:pt x="58517" y="207365"/>
                </a:lnTo>
                <a:lnTo>
                  <a:pt x="48666" y="202260"/>
                </a:lnTo>
                <a:lnTo>
                  <a:pt x="40086" y="194830"/>
                </a:lnTo>
                <a:lnTo>
                  <a:pt x="22022" y="158959"/>
                </a:lnTo>
                <a:lnTo>
                  <a:pt x="15950" y="107238"/>
                </a:lnTo>
                <a:lnTo>
                  <a:pt x="16622" y="88484"/>
                </a:lnTo>
                <a:lnTo>
                  <a:pt x="26742" y="41529"/>
                </a:lnTo>
                <a:lnTo>
                  <a:pt x="58517" y="7112"/>
                </a:lnTo>
                <a:lnTo>
                  <a:pt x="56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18122" y="4041218"/>
            <a:ext cx="928369" cy="164465"/>
          </a:xfrm>
          <a:custGeom>
            <a:avLst/>
            <a:gdLst/>
            <a:ahLst/>
            <a:cxnLst/>
            <a:rect l="l" t="t" r="r" b="b"/>
            <a:pathLst>
              <a:path w="928370" h="164464">
                <a:moveTo>
                  <a:pt x="875474" y="0"/>
                </a:moveTo>
                <a:lnTo>
                  <a:pt x="873137" y="6680"/>
                </a:lnTo>
                <a:lnTo>
                  <a:pt x="882655" y="10809"/>
                </a:lnTo>
                <a:lnTo>
                  <a:pt x="890841" y="16527"/>
                </a:lnTo>
                <a:lnTo>
                  <a:pt x="910497" y="54586"/>
                </a:lnTo>
                <a:lnTo>
                  <a:pt x="912926" y="81407"/>
                </a:lnTo>
                <a:lnTo>
                  <a:pt x="912317" y="95911"/>
                </a:lnTo>
                <a:lnTo>
                  <a:pt x="897653" y="140452"/>
                </a:lnTo>
                <a:lnTo>
                  <a:pt x="873391" y="157784"/>
                </a:lnTo>
                <a:lnTo>
                  <a:pt x="875474" y="164452"/>
                </a:lnTo>
                <a:lnTo>
                  <a:pt x="914400" y="135712"/>
                </a:lnTo>
                <a:lnTo>
                  <a:pt x="927080" y="97377"/>
                </a:lnTo>
                <a:lnTo>
                  <a:pt x="927925" y="82270"/>
                </a:lnTo>
                <a:lnTo>
                  <a:pt x="927077" y="67192"/>
                </a:lnTo>
                <a:lnTo>
                  <a:pt x="914361" y="28829"/>
                </a:lnTo>
                <a:lnTo>
                  <a:pt x="887397" y="4302"/>
                </a:lnTo>
                <a:lnTo>
                  <a:pt x="875474" y="0"/>
                </a:lnTo>
                <a:close/>
              </a:path>
              <a:path w="928370" h="164464">
                <a:moveTo>
                  <a:pt x="52450" y="0"/>
                </a:moveTo>
                <a:lnTo>
                  <a:pt x="13563" y="28829"/>
                </a:lnTo>
                <a:lnTo>
                  <a:pt x="847" y="67192"/>
                </a:lnTo>
                <a:lnTo>
                  <a:pt x="0" y="82270"/>
                </a:lnTo>
                <a:lnTo>
                  <a:pt x="845" y="97377"/>
                </a:lnTo>
                <a:lnTo>
                  <a:pt x="13525" y="135712"/>
                </a:lnTo>
                <a:lnTo>
                  <a:pt x="52450" y="164452"/>
                </a:lnTo>
                <a:lnTo>
                  <a:pt x="54533" y="157784"/>
                </a:lnTo>
                <a:lnTo>
                  <a:pt x="45158" y="153631"/>
                </a:lnTo>
                <a:lnTo>
                  <a:pt x="37071" y="147854"/>
                </a:lnTo>
                <a:lnTo>
                  <a:pt x="17437" y="109080"/>
                </a:lnTo>
                <a:lnTo>
                  <a:pt x="14998" y="81407"/>
                </a:lnTo>
                <a:lnTo>
                  <a:pt x="15608" y="67376"/>
                </a:lnTo>
                <a:lnTo>
                  <a:pt x="30286" y="23834"/>
                </a:lnTo>
                <a:lnTo>
                  <a:pt x="54787" y="6680"/>
                </a:lnTo>
                <a:lnTo>
                  <a:pt x="52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29552" y="4724816"/>
            <a:ext cx="959485" cy="214629"/>
          </a:xfrm>
          <a:custGeom>
            <a:avLst/>
            <a:gdLst/>
            <a:ahLst/>
            <a:cxnLst/>
            <a:rect l="l" t="t" r="r" b="b"/>
            <a:pathLst>
              <a:path w="959485" h="214629">
                <a:moveTo>
                  <a:pt x="902788" y="0"/>
                </a:moveTo>
                <a:lnTo>
                  <a:pt x="900616" y="7112"/>
                </a:lnTo>
                <a:lnTo>
                  <a:pt x="910474" y="12219"/>
                </a:lnTo>
                <a:lnTo>
                  <a:pt x="919056" y="19658"/>
                </a:lnTo>
                <a:lnTo>
                  <a:pt x="937116" y="55585"/>
                </a:lnTo>
                <a:lnTo>
                  <a:pt x="943186" y="107327"/>
                </a:lnTo>
                <a:lnTo>
                  <a:pt x="942512" y="126125"/>
                </a:lnTo>
                <a:lnTo>
                  <a:pt x="932391" y="172999"/>
                </a:lnTo>
                <a:lnTo>
                  <a:pt x="900616" y="207365"/>
                </a:lnTo>
                <a:lnTo>
                  <a:pt x="902788" y="214477"/>
                </a:lnTo>
                <a:lnTo>
                  <a:pt x="936383" y="191088"/>
                </a:lnTo>
                <a:lnTo>
                  <a:pt x="955472" y="145165"/>
                </a:lnTo>
                <a:lnTo>
                  <a:pt x="959137" y="107238"/>
                </a:lnTo>
                <a:lnTo>
                  <a:pt x="958221" y="87593"/>
                </a:lnTo>
                <a:lnTo>
                  <a:pt x="944482" y="36842"/>
                </a:lnTo>
                <a:lnTo>
                  <a:pt x="915537" y="4967"/>
                </a:lnTo>
                <a:lnTo>
                  <a:pt x="902788" y="0"/>
                </a:lnTo>
                <a:close/>
              </a:path>
              <a:path w="959485" h="214629">
                <a:moveTo>
                  <a:pt x="56345" y="0"/>
                </a:moveTo>
                <a:lnTo>
                  <a:pt x="22752" y="23388"/>
                </a:lnTo>
                <a:lnTo>
                  <a:pt x="3661" y="69311"/>
                </a:lnTo>
                <a:lnTo>
                  <a:pt x="0" y="107327"/>
                </a:lnTo>
                <a:lnTo>
                  <a:pt x="912" y="126883"/>
                </a:lnTo>
                <a:lnTo>
                  <a:pt x="14651" y="177634"/>
                </a:lnTo>
                <a:lnTo>
                  <a:pt x="43601" y="209510"/>
                </a:lnTo>
                <a:lnTo>
                  <a:pt x="56345" y="214477"/>
                </a:lnTo>
                <a:lnTo>
                  <a:pt x="58517" y="207365"/>
                </a:lnTo>
                <a:lnTo>
                  <a:pt x="48666" y="202260"/>
                </a:lnTo>
                <a:lnTo>
                  <a:pt x="40086" y="194830"/>
                </a:lnTo>
                <a:lnTo>
                  <a:pt x="22022" y="158959"/>
                </a:lnTo>
                <a:lnTo>
                  <a:pt x="15950" y="107238"/>
                </a:lnTo>
                <a:lnTo>
                  <a:pt x="16622" y="88484"/>
                </a:lnTo>
                <a:lnTo>
                  <a:pt x="26742" y="41529"/>
                </a:lnTo>
                <a:lnTo>
                  <a:pt x="58517" y="7112"/>
                </a:lnTo>
                <a:lnTo>
                  <a:pt x="563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5742" y="5457776"/>
            <a:ext cx="925830" cy="164465"/>
          </a:xfrm>
          <a:custGeom>
            <a:avLst/>
            <a:gdLst/>
            <a:ahLst/>
            <a:cxnLst/>
            <a:rect l="l" t="t" r="r" b="b"/>
            <a:pathLst>
              <a:path w="925829" h="164464">
                <a:moveTo>
                  <a:pt x="873188" y="0"/>
                </a:moveTo>
                <a:lnTo>
                  <a:pt x="870851" y="6680"/>
                </a:lnTo>
                <a:lnTo>
                  <a:pt x="880369" y="10809"/>
                </a:lnTo>
                <a:lnTo>
                  <a:pt x="888555" y="16527"/>
                </a:lnTo>
                <a:lnTo>
                  <a:pt x="908211" y="54586"/>
                </a:lnTo>
                <a:lnTo>
                  <a:pt x="910640" y="81407"/>
                </a:lnTo>
                <a:lnTo>
                  <a:pt x="910031" y="95911"/>
                </a:lnTo>
                <a:lnTo>
                  <a:pt x="895367" y="140452"/>
                </a:lnTo>
                <a:lnTo>
                  <a:pt x="871105" y="157784"/>
                </a:lnTo>
                <a:lnTo>
                  <a:pt x="873188" y="164452"/>
                </a:lnTo>
                <a:lnTo>
                  <a:pt x="912113" y="135712"/>
                </a:lnTo>
                <a:lnTo>
                  <a:pt x="924794" y="97377"/>
                </a:lnTo>
                <a:lnTo>
                  <a:pt x="925639" y="82270"/>
                </a:lnTo>
                <a:lnTo>
                  <a:pt x="924791" y="67192"/>
                </a:lnTo>
                <a:lnTo>
                  <a:pt x="912075" y="28829"/>
                </a:lnTo>
                <a:lnTo>
                  <a:pt x="885111" y="4302"/>
                </a:lnTo>
                <a:lnTo>
                  <a:pt x="873188" y="0"/>
                </a:lnTo>
                <a:close/>
              </a:path>
              <a:path w="925829" h="164464">
                <a:moveTo>
                  <a:pt x="52450" y="0"/>
                </a:moveTo>
                <a:lnTo>
                  <a:pt x="13563" y="28829"/>
                </a:lnTo>
                <a:lnTo>
                  <a:pt x="847" y="67192"/>
                </a:lnTo>
                <a:lnTo>
                  <a:pt x="0" y="82270"/>
                </a:lnTo>
                <a:lnTo>
                  <a:pt x="845" y="97377"/>
                </a:lnTo>
                <a:lnTo>
                  <a:pt x="13525" y="135712"/>
                </a:lnTo>
                <a:lnTo>
                  <a:pt x="52450" y="164452"/>
                </a:lnTo>
                <a:lnTo>
                  <a:pt x="54533" y="157784"/>
                </a:lnTo>
                <a:lnTo>
                  <a:pt x="45158" y="153631"/>
                </a:lnTo>
                <a:lnTo>
                  <a:pt x="37071" y="147854"/>
                </a:lnTo>
                <a:lnTo>
                  <a:pt x="17437" y="109080"/>
                </a:lnTo>
                <a:lnTo>
                  <a:pt x="14998" y="81407"/>
                </a:lnTo>
                <a:lnTo>
                  <a:pt x="15608" y="67376"/>
                </a:lnTo>
                <a:lnTo>
                  <a:pt x="30286" y="23834"/>
                </a:lnTo>
                <a:lnTo>
                  <a:pt x="54787" y="6680"/>
                </a:lnTo>
                <a:lnTo>
                  <a:pt x="52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215" y="414527"/>
            <a:ext cx="8162290" cy="89916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6129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70"/>
              </a:spcBef>
            </a:pPr>
            <a:r>
              <a:rPr dirty="0">
                <a:solidFill>
                  <a:srgbClr val="000000"/>
                </a:solidFill>
              </a:rPr>
              <a:t>Points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to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5" dirty="0">
                <a:solidFill>
                  <a:srgbClr val="000000"/>
                </a:solidFill>
              </a:rPr>
              <a:t>Discuss</a:t>
            </a:r>
          </a:p>
        </p:txBody>
      </p:sp>
      <p:sp>
        <p:nvSpPr>
          <p:cNvPr id="3" name="object 3"/>
          <p:cNvSpPr/>
          <p:nvPr/>
        </p:nvSpPr>
        <p:spPr>
          <a:xfrm>
            <a:off x="1039749" y="4189857"/>
            <a:ext cx="1814830" cy="1740535"/>
          </a:xfrm>
          <a:custGeom>
            <a:avLst/>
            <a:gdLst/>
            <a:ahLst/>
            <a:cxnLst/>
            <a:rect l="l" t="t" r="r" b="b"/>
            <a:pathLst>
              <a:path w="1814830" h="1740535">
                <a:moveTo>
                  <a:pt x="0" y="0"/>
                </a:moveTo>
                <a:lnTo>
                  <a:pt x="1814322" y="0"/>
                </a:lnTo>
                <a:lnTo>
                  <a:pt x="1814322" y="1740408"/>
                </a:lnTo>
                <a:lnTo>
                  <a:pt x="0" y="174040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71C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46099" y="4196207"/>
            <a:ext cx="1773555" cy="1720850"/>
          </a:xfrm>
          <a:prstGeom prst="rect">
            <a:avLst/>
          </a:prstGeom>
          <a:solidFill>
            <a:srgbClr val="2E5496"/>
          </a:solidFill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142875" marR="109220" indent="165735">
              <a:lnSpc>
                <a:spcPct val="86300"/>
              </a:lnSpc>
              <a:spcBef>
                <a:spcPts val="1685"/>
              </a:spcBef>
            </a:pP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Productivity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Estimation</a:t>
            </a:r>
            <a:r>
              <a:rPr sz="1800" spc="-6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and </a:t>
            </a:r>
            <a:r>
              <a:rPr sz="1800" spc="-484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c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ompo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ion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2819526" y="4124833"/>
            <a:ext cx="5834380" cy="1805305"/>
            <a:chOff x="2819526" y="4124833"/>
            <a:chExt cx="5834380" cy="1805305"/>
          </a:xfrm>
        </p:grpSpPr>
        <p:sp>
          <p:nvSpPr>
            <p:cNvPr id="6" name="object 6"/>
            <p:cNvSpPr/>
            <p:nvPr/>
          </p:nvSpPr>
          <p:spPr>
            <a:xfrm>
              <a:off x="2825876" y="4131183"/>
              <a:ext cx="5821680" cy="1792605"/>
            </a:xfrm>
            <a:custGeom>
              <a:avLst/>
              <a:gdLst/>
              <a:ahLst/>
              <a:cxnLst/>
              <a:rect l="l" t="t" r="r" b="b"/>
              <a:pathLst>
                <a:path w="5821680" h="1792604">
                  <a:moveTo>
                    <a:pt x="5821680" y="0"/>
                  </a:moveTo>
                  <a:lnTo>
                    <a:pt x="0" y="0"/>
                  </a:lnTo>
                  <a:lnTo>
                    <a:pt x="0" y="1792224"/>
                  </a:lnTo>
                  <a:lnTo>
                    <a:pt x="5821680" y="1792224"/>
                  </a:lnTo>
                  <a:lnTo>
                    <a:pt x="582168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25876" y="4131183"/>
              <a:ext cx="5821680" cy="1792605"/>
            </a:xfrm>
            <a:custGeom>
              <a:avLst/>
              <a:gdLst/>
              <a:ahLst/>
              <a:cxnLst/>
              <a:rect l="l" t="t" r="r" b="b"/>
              <a:pathLst>
                <a:path w="5821680" h="1792604">
                  <a:moveTo>
                    <a:pt x="0" y="0"/>
                  </a:moveTo>
                  <a:lnTo>
                    <a:pt x="5821680" y="0"/>
                  </a:lnTo>
                  <a:lnTo>
                    <a:pt x="5821680" y="1792224"/>
                  </a:lnTo>
                  <a:lnTo>
                    <a:pt x="0" y="1792224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832226" y="4720328"/>
            <a:ext cx="5808980" cy="53784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07950">
              <a:lnSpc>
                <a:spcPct val="100000"/>
              </a:lnSpc>
              <a:spcBef>
                <a:spcPts val="434"/>
              </a:spcBef>
            </a:pPr>
            <a:r>
              <a:rPr sz="1400" spc="-5" dirty="0">
                <a:latin typeface="Arial MT"/>
                <a:cs typeface="Arial MT"/>
              </a:rPr>
              <a:t>Malmquist Productivity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Index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(MPI)</a:t>
            </a:r>
            <a:endParaRPr sz="1400">
              <a:latin typeface="Arial MT"/>
              <a:cs typeface="Arial MT"/>
            </a:endParaRPr>
          </a:p>
          <a:p>
            <a:pPr marL="107950">
              <a:lnSpc>
                <a:spcPct val="100000"/>
              </a:lnSpc>
              <a:spcBef>
                <a:spcPts val="335"/>
              </a:spcBef>
            </a:pPr>
            <a:r>
              <a:rPr sz="1400" spc="-5" dirty="0">
                <a:latin typeface="Arial MT"/>
                <a:cs typeface="Arial MT"/>
              </a:rPr>
              <a:t>Malmquist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Luenberger Productivity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Index (MLPI)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1018921" y="1608710"/>
            <a:ext cx="1936114" cy="2549525"/>
            <a:chOff x="1018921" y="1608710"/>
            <a:chExt cx="1936114" cy="2549525"/>
          </a:xfrm>
        </p:grpSpPr>
        <p:sp>
          <p:nvSpPr>
            <p:cNvPr id="10" name="object 10"/>
            <p:cNvSpPr/>
            <p:nvPr/>
          </p:nvSpPr>
          <p:spPr>
            <a:xfrm>
              <a:off x="1025271" y="1615060"/>
              <a:ext cx="1923414" cy="2536825"/>
            </a:xfrm>
            <a:custGeom>
              <a:avLst/>
              <a:gdLst/>
              <a:ahLst/>
              <a:cxnLst/>
              <a:rect l="l" t="t" r="r" b="b"/>
              <a:pathLst>
                <a:path w="1923414" h="2536825">
                  <a:moveTo>
                    <a:pt x="1923288" y="0"/>
                  </a:moveTo>
                  <a:lnTo>
                    <a:pt x="0" y="0"/>
                  </a:lnTo>
                  <a:lnTo>
                    <a:pt x="0" y="1648269"/>
                  </a:lnTo>
                  <a:lnTo>
                    <a:pt x="913561" y="1648269"/>
                  </a:lnTo>
                  <a:lnTo>
                    <a:pt x="913561" y="2248204"/>
                  </a:lnTo>
                  <a:lnTo>
                    <a:pt x="769315" y="2248204"/>
                  </a:lnTo>
                  <a:lnTo>
                    <a:pt x="961644" y="2536697"/>
                  </a:lnTo>
                  <a:lnTo>
                    <a:pt x="1153972" y="2248204"/>
                  </a:lnTo>
                  <a:lnTo>
                    <a:pt x="1009726" y="2248204"/>
                  </a:lnTo>
                  <a:lnTo>
                    <a:pt x="1009726" y="1648269"/>
                  </a:lnTo>
                  <a:lnTo>
                    <a:pt x="1923288" y="1648269"/>
                  </a:lnTo>
                  <a:lnTo>
                    <a:pt x="1923288" y="0"/>
                  </a:lnTo>
                  <a:close/>
                </a:path>
              </a:pathLst>
            </a:custGeom>
            <a:solidFill>
              <a:srgbClr val="2E54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25271" y="1615060"/>
              <a:ext cx="1923414" cy="2536825"/>
            </a:xfrm>
            <a:custGeom>
              <a:avLst/>
              <a:gdLst/>
              <a:ahLst/>
              <a:cxnLst/>
              <a:rect l="l" t="t" r="r" b="b"/>
              <a:pathLst>
                <a:path w="1923414" h="2536825">
                  <a:moveTo>
                    <a:pt x="1923288" y="1648269"/>
                  </a:moveTo>
                  <a:lnTo>
                    <a:pt x="1009726" y="1648269"/>
                  </a:lnTo>
                  <a:lnTo>
                    <a:pt x="1009726" y="2248204"/>
                  </a:lnTo>
                  <a:lnTo>
                    <a:pt x="1153972" y="2248204"/>
                  </a:lnTo>
                  <a:lnTo>
                    <a:pt x="961644" y="2536697"/>
                  </a:lnTo>
                  <a:lnTo>
                    <a:pt x="769315" y="2248204"/>
                  </a:lnTo>
                  <a:lnTo>
                    <a:pt x="913561" y="2248204"/>
                  </a:lnTo>
                  <a:lnTo>
                    <a:pt x="913561" y="1648269"/>
                  </a:lnTo>
                  <a:lnTo>
                    <a:pt x="0" y="1648269"/>
                  </a:lnTo>
                  <a:lnTo>
                    <a:pt x="0" y="0"/>
                  </a:lnTo>
                  <a:lnTo>
                    <a:pt x="1923288" y="0"/>
                  </a:lnTo>
                  <a:lnTo>
                    <a:pt x="1923288" y="1648269"/>
                  </a:lnTo>
                  <a:close/>
                </a:path>
              </a:pathLst>
            </a:custGeom>
            <a:ln w="12700">
              <a:solidFill>
                <a:srgbClr val="6FAC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198328" y="1986804"/>
            <a:ext cx="1575435" cy="855980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12065" marR="5080" algn="ctr">
              <a:lnSpc>
                <a:spcPts val="2070"/>
              </a:lnSpc>
              <a:spcBef>
                <a:spcPts val="440"/>
              </a:spcBef>
            </a:pP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Efficiency 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Mea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2000" spc="-10" dirty="0">
                <a:solidFill>
                  <a:srgbClr val="FFFFFF"/>
                </a:solidFill>
                <a:latin typeface="Arial MT"/>
                <a:cs typeface="Arial MT"/>
              </a:rPr>
              <a:t>emen</a:t>
            </a:r>
            <a:r>
              <a:rPr sz="2000" spc="-5" dirty="0">
                <a:solidFill>
                  <a:srgbClr val="FFFFFF"/>
                </a:solidFill>
                <a:latin typeface="Arial MT"/>
                <a:cs typeface="Arial MT"/>
              </a:rPr>
              <a:t>t  Approaches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892170" y="1619630"/>
            <a:ext cx="5769610" cy="1667510"/>
          </a:xfrm>
          <a:custGeom>
            <a:avLst/>
            <a:gdLst/>
            <a:ahLst/>
            <a:cxnLst/>
            <a:rect l="l" t="t" r="r" b="b"/>
            <a:pathLst>
              <a:path w="5769609" h="1667510">
                <a:moveTo>
                  <a:pt x="5769102" y="0"/>
                </a:moveTo>
                <a:lnTo>
                  <a:pt x="0" y="0"/>
                </a:lnTo>
                <a:lnTo>
                  <a:pt x="0" y="1667255"/>
                </a:lnTo>
                <a:lnTo>
                  <a:pt x="5769102" y="1667255"/>
                </a:lnTo>
                <a:lnTo>
                  <a:pt x="57691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892170" y="1619630"/>
            <a:ext cx="5769610" cy="166751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14935" marR="2324735">
              <a:lnSpc>
                <a:spcPct val="119800"/>
              </a:lnSpc>
              <a:spcBef>
                <a:spcPts val="815"/>
              </a:spcBef>
            </a:pPr>
            <a:r>
              <a:rPr sz="1400" spc="-5" dirty="0">
                <a:latin typeface="Arial MT"/>
                <a:cs typeface="Arial MT"/>
              </a:rPr>
              <a:t>Nonparametric approaches (</a:t>
            </a:r>
            <a:r>
              <a:rPr sz="1400" b="1" spc="-5" dirty="0">
                <a:latin typeface="Arial"/>
                <a:cs typeface="Arial"/>
              </a:rPr>
              <a:t>DEA</a:t>
            </a:r>
            <a:r>
              <a:rPr sz="1400" spc="-5" dirty="0">
                <a:latin typeface="Arial MT"/>
                <a:cs typeface="Arial MT"/>
              </a:rPr>
              <a:t>, </a:t>
            </a:r>
            <a:r>
              <a:rPr sz="1400" spc="-10" dirty="0">
                <a:latin typeface="Arial MT"/>
                <a:cs typeface="Arial MT"/>
              </a:rPr>
              <a:t>FDH) </a:t>
            </a:r>
            <a:r>
              <a:rPr sz="1400" spc="-5" dirty="0">
                <a:latin typeface="Arial MT"/>
                <a:cs typeface="Arial MT"/>
              </a:rPr>
              <a:t> Parametric approaches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(</a:t>
            </a:r>
            <a:r>
              <a:rPr sz="1400" b="1" spc="-20" dirty="0">
                <a:latin typeface="Arial"/>
                <a:cs typeface="Arial"/>
              </a:rPr>
              <a:t>SFA</a:t>
            </a:r>
            <a:r>
              <a:rPr sz="1400" spc="-20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25" dirty="0">
                <a:latin typeface="Arial MT"/>
                <a:cs typeface="Arial MT"/>
              </a:rPr>
              <a:t>TFA,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30" dirty="0">
                <a:latin typeface="Arial MT"/>
                <a:cs typeface="Arial MT"/>
              </a:rPr>
              <a:t>RTFA)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Technical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efficiency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(TE)</a:t>
            </a:r>
            <a:endParaRPr sz="1400">
              <a:latin typeface="Arial MT"/>
              <a:cs typeface="Arial MT"/>
            </a:endParaRPr>
          </a:p>
          <a:p>
            <a:pPr marL="229235" indent="-114935">
              <a:lnSpc>
                <a:spcPct val="100000"/>
              </a:lnSpc>
              <a:spcBef>
                <a:spcPts val="330"/>
              </a:spcBef>
              <a:buChar char="•"/>
              <a:tabLst>
                <a:tab pos="229870" algn="l"/>
              </a:tabLst>
            </a:pPr>
            <a:r>
              <a:rPr sz="1400" spc="-5" dirty="0">
                <a:latin typeface="Arial MT"/>
                <a:cs typeface="Arial MT"/>
              </a:rPr>
              <a:t>Radial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vs. Non-radial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measures</a:t>
            </a:r>
            <a:endParaRPr sz="1400">
              <a:latin typeface="Arial MT"/>
              <a:cs typeface="Arial MT"/>
            </a:endParaRPr>
          </a:p>
          <a:p>
            <a:pPr marL="229235" indent="-114935">
              <a:lnSpc>
                <a:spcPct val="100000"/>
              </a:lnSpc>
              <a:spcBef>
                <a:spcPts val="10"/>
              </a:spcBef>
              <a:buChar char="•"/>
              <a:tabLst>
                <a:tab pos="229870" algn="l"/>
              </a:tabLst>
            </a:pPr>
            <a:r>
              <a:rPr sz="1400" spc="-5" dirty="0">
                <a:latin typeface="Arial MT"/>
                <a:cs typeface="Arial MT"/>
              </a:rPr>
              <a:t>Orientations in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DEA(Input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Orientations)</a:t>
            </a:r>
            <a:endParaRPr sz="1400">
              <a:latin typeface="Arial MT"/>
              <a:cs typeface="Arial MT"/>
            </a:endParaRPr>
          </a:p>
          <a:p>
            <a:pPr marL="229235" indent="-114935">
              <a:lnSpc>
                <a:spcPct val="100000"/>
              </a:lnSpc>
              <a:spcBef>
                <a:spcPts val="10"/>
              </a:spcBef>
              <a:buChar char="•"/>
              <a:tabLst>
                <a:tab pos="229870" algn="l"/>
              </a:tabLst>
            </a:pP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spc="-5" dirty="0">
                <a:latin typeface="Arial MT"/>
                <a:cs typeface="Arial MT"/>
              </a:rPr>
              <a:t>eturns-to-</a:t>
            </a:r>
            <a:r>
              <a:rPr sz="1400" spc="-10" dirty="0">
                <a:latin typeface="Arial MT"/>
                <a:cs typeface="Arial MT"/>
              </a:rPr>
              <a:t>S</a:t>
            </a:r>
            <a:r>
              <a:rPr sz="1400" spc="-5" dirty="0">
                <a:latin typeface="Arial MT"/>
                <a:cs typeface="Arial MT"/>
              </a:rPr>
              <a:t>cale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10" dirty="0">
                <a:latin typeface="Arial MT"/>
                <a:cs typeface="Arial MT"/>
              </a:rPr>
              <a:t>A</a:t>
            </a:r>
            <a:r>
              <a:rPr sz="1400" spc="-5" dirty="0">
                <a:latin typeface="Arial MT"/>
                <a:cs typeface="Arial MT"/>
              </a:rPr>
              <a:t>ssu</a:t>
            </a:r>
            <a:r>
              <a:rPr sz="1400" spc="-10" dirty="0">
                <a:latin typeface="Arial MT"/>
                <a:cs typeface="Arial MT"/>
              </a:rPr>
              <a:t>m</a:t>
            </a:r>
            <a:r>
              <a:rPr sz="1400" spc="-5" dirty="0">
                <a:latin typeface="Arial MT"/>
                <a:cs typeface="Arial MT"/>
              </a:rPr>
              <a:t>ptions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626984" cy="67310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742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85"/>
              </a:spcBef>
            </a:pPr>
            <a:r>
              <a:rPr sz="3000" spc="-5" dirty="0"/>
              <a:t>DDF-DEA</a:t>
            </a:r>
            <a:r>
              <a:rPr sz="3000" spc="-125" dirty="0"/>
              <a:t> </a:t>
            </a:r>
            <a:r>
              <a:rPr sz="3000" spc="-5" dirty="0"/>
              <a:t>model:</a:t>
            </a:r>
            <a:r>
              <a:rPr sz="3000" spc="-105" dirty="0"/>
              <a:t> </a:t>
            </a:r>
            <a:r>
              <a:rPr sz="3000" spc="-5" dirty="0"/>
              <a:t>Application</a:t>
            </a:r>
            <a:r>
              <a:rPr sz="3000" spc="10" dirty="0"/>
              <a:t> </a:t>
            </a:r>
            <a:r>
              <a:rPr sz="3000" dirty="0"/>
              <a:t>in</a:t>
            </a:r>
            <a:r>
              <a:rPr sz="3000" spc="10" dirty="0"/>
              <a:t> </a:t>
            </a:r>
            <a:r>
              <a:rPr sz="3000" spc="-5" dirty="0"/>
              <a:t>Stata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681588" y="1147210"/>
            <a:ext cx="7501890" cy="93726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676910" indent="-635">
              <a:lnSpc>
                <a:spcPct val="80000"/>
              </a:lnSpc>
              <a:spcBef>
                <a:spcPts val="530"/>
              </a:spcBef>
            </a:pPr>
            <a:r>
              <a:rPr sz="1800" spc="-25" dirty="0">
                <a:latin typeface="Arial MT"/>
                <a:cs typeface="Arial MT"/>
              </a:rPr>
              <a:t>Technical </a:t>
            </a:r>
            <a:r>
              <a:rPr sz="1800" spc="-5" dirty="0">
                <a:latin typeface="Arial MT"/>
                <a:cs typeface="Arial MT"/>
              </a:rPr>
              <a:t>information: st0665.pkg, Available for </a:t>
            </a: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Stata </a:t>
            </a:r>
            <a:r>
              <a:rPr sz="1800" u="heavy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16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above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installation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required</a:t>
            </a:r>
            <a:r>
              <a:rPr sz="1800" spc="-15" dirty="0">
                <a:latin typeface="Arial MT"/>
                <a:cs typeface="Arial MT"/>
              </a:rPr>
              <a:t> (Wang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5" dirty="0">
                <a:latin typeface="Arial MT"/>
                <a:cs typeface="Arial MT"/>
              </a:rPr>
              <a:t> al.,</a:t>
            </a:r>
            <a:r>
              <a:rPr sz="1800" dirty="0">
                <a:latin typeface="Arial MT"/>
                <a:cs typeface="Arial MT"/>
              </a:rPr>
              <a:t> 2022)</a:t>
            </a:r>
            <a:endParaRPr sz="1800">
              <a:latin typeface="Arial MT"/>
              <a:cs typeface="Arial MT"/>
            </a:endParaRPr>
          </a:p>
          <a:p>
            <a:pPr marL="355600" marR="5080">
              <a:lnSpc>
                <a:spcPct val="80000"/>
              </a:lnSpc>
              <a:spcBef>
                <a:spcPts val="409"/>
              </a:spcBef>
            </a:pPr>
            <a:r>
              <a:rPr sz="1500" dirty="0">
                <a:solidFill>
                  <a:srgbClr val="003399"/>
                </a:solidFill>
                <a:latin typeface="Arial MT"/>
                <a:cs typeface="Arial MT"/>
              </a:rPr>
              <a:t>Wang,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D.,</a:t>
            </a:r>
            <a:r>
              <a:rPr sz="1500" spc="-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Du,</a:t>
            </a:r>
            <a:r>
              <a:rPr sz="15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K.,</a:t>
            </a:r>
            <a:r>
              <a:rPr sz="1500" spc="-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03399"/>
                </a:solidFill>
                <a:latin typeface="Arial MT"/>
                <a:cs typeface="Arial MT"/>
              </a:rPr>
              <a:t>&amp;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 Zhang,</a:t>
            </a:r>
            <a:r>
              <a:rPr sz="1500" dirty="0">
                <a:solidFill>
                  <a:srgbClr val="003399"/>
                </a:solidFill>
                <a:latin typeface="Arial MT"/>
                <a:cs typeface="Arial MT"/>
              </a:rPr>
              <a:t> N.</a:t>
            </a:r>
            <a:r>
              <a:rPr sz="15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(2022).</a:t>
            </a:r>
            <a:r>
              <a:rPr sz="15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Measuring</a:t>
            </a:r>
            <a:r>
              <a:rPr sz="1500" spc="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technical</a:t>
            </a:r>
            <a:r>
              <a:rPr sz="150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efficiency</a:t>
            </a:r>
            <a:r>
              <a:rPr sz="15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5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total</a:t>
            </a:r>
            <a:r>
              <a:rPr sz="15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factor </a:t>
            </a:r>
            <a:r>
              <a:rPr sz="1500" spc="-4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productivity</a:t>
            </a:r>
            <a:r>
              <a:rPr sz="15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03399"/>
                </a:solidFill>
                <a:latin typeface="Arial MT"/>
                <a:cs typeface="Arial MT"/>
              </a:rPr>
              <a:t>change</a:t>
            </a:r>
            <a:r>
              <a:rPr sz="1500" spc="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with</a:t>
            </a:r>
            <a:r>
              <a:rPr sz="15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undesirable</a:t>
            </a:r>
            <a:r>
              <a:rPr sz="1500" spc="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outputs</a:t>
            </a:r>
            <a:r>
              <a:rPr sz="15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dirty="0">
                <a:solidFill>
                  <a:srgbClr val="003399"/>
                </a:solidFill>
                <a:latin typeface="Arial MT"/>
                <a:cs typeface="Arial MT"/>
              </a:rPr>
              <a:t>in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Stata.</a:t>
            </a:r>
            <a:r>
              <a:rPr sz="15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i="1" spc="-5" dirty="0">
                <a:solidFill>
                  <a:srgbClr val="003399"/>
                </a:solidFill>
                <a:latin typeface="Arial"/>
                <a:cs typeface="Arial"/>
              </a:rPr>
              <a:t>Stata Journal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50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i="1" spc="-5" dirty="0">
                <a:solidFill>
                  <a:srgbClr val="003399"/>
                </a:solidFill>
                <a:latin typeface="Arial"/>
                <a:cs typeface="Arial"/>
              </a:rPr>
              <a:t>22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(1),</a:t>
            </a:r>
            <a:r>
              <a:rPr sz="15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srgbClr val="003399"/>
                </a:solidFill>
                <a:latin typeface="Arial MT"/>
                <a:cs typeface="Arial MT"/>
              </a:rPr>
              <a:t>103–124.</a:t>
            </a:r>
            <a:endParaRPr sz="15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94198" y="2304143"/>
          <a:ext cx="7536180" cy="4127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6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0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72639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600" b="1" spc="-5" dirty="0">
                          <a:latin typeface="Georgia"/>
                          <a:cs typeface="Georgia"/>
                        </a:rPr>
                        <a:t>Syntax</a:t>
                      </a:r>
                      <a:endParaRPr sz="1600">
                        <a:latin typeface="Georgia"/>
                        <a:cs typeface="Georgia"/>
                      </a:endParaRPr>
                    </a:p>
                    <a:p>
                      <a:pPr marL="90805" marR="8788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teddf:</a:t>
                      </a:r>
                      <a:r>
                        <a:rPr sz="1400" b="1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Directional</a:t>
                      </a:r>
                      <a:r>
                        <a:rPr sz="1400" b="1" spc="2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distance</a:t>
                      </a:r>
                      <a:r>
                        <a:rPr sz="1400" b="1" spc="10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function</a:t>
                      </a:r>
                      <a:r>
                        <a:rPr sz="1400" b="1" spc="10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(DDF)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with</a:t>
                      </a:r>
                      <a:r>
                        <a:rPr sz="1400" b="1" spc="10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undesirable</a:t>
                      </a:r>
                      <a:r>
                        <a:rPr sz="1400" b="1" spc="10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outputs</a:t>
                      </a:r>
                      <a:r>
                        <a:rPr sz="1400" b="1" spc="10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for </a:t>
                      </a:r>
                      <a:r>
                        <a:rPr sz="1400" b="1" spc="-340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efficiency</a:t>
                      </a:r>
                      <a:r>
                        <a:rPr sz="1400" b="1" spc="1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solidFill>
                            <a:srgbClr val="003399"/>
                          </a:solidFill>
                          <a:latin typeface="Georgia"/>
                          <a:cs typeface="Georgia"/>
                        </a:rPr>
                        <a:t>measurement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650">
                        <a:latin typeface="Times New Roman"/>
                        <a:cs typeface="Times New Roman"/>
                      </a:endParaRPr>
                    </a:p>
                    <a:p>
                      <a:pPr marL="90805" marR="128905">
                        <a:lnSpc>
                          <a:spcPct val="100000"/>
                        </a:lnSpc>
                      </a:pP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teddf</a:t>
                      </a:r>
                      <a:r>
                        <a:rPr sz="14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inputvars</a:t>
                      </a:r>
                      <a:r>
                        <a:rPr sz="1400" i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 desirable_outputvars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:</a:t>
                      </a:r>
                      <a:r>
                        <a:rPr sz="1400" spc="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undesirable_outputvars</a:t>
                      </a:r>
                      <a:r>
                        <a:rPr sz="1400" i="1" spc="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 if ]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</a:t>
                      </a:r>
                      <a:r>
                        <a:rPr sz="14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 ],</a:t>
                      </a:r>
                      <a:r>
                        <a:rPr sz="14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Georgia"/>
                          <a:cs typeface="Georgia"/>
                        </a:rPr>
                        <a:t>d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mu(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varname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) </a:t>
                      </a:r>
                      <a:r>
                        <a:rPr sz="1400" spc="-3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Georgia"/>
                          <a:cs typeface="Georgia"/>
                        </a:rPr>
                        <a:t>t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ime</a:t>
                      </a:r>
                      <a:r>
                        <a:rPr sz="1400" spc="6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varname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)</a:t>
                      </a:r>
                      <a:r>
                        <a:rPr sz="1400" spc="6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gx</a:t>
                      </a:r>
                      <a:r>
                        <a:rPr sz="1400" spc="6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varlist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)</a:t>
                      </a:r>
                      <a:r>
                        <a:rPr sz="1400" spc="6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gy</a:t>
                      </a:r>
                      <a:r>
                        <a:rPr sz="1400" spc="4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varlist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)</a:t>
                      </a:r>
                      <a:r>
                        <a:rPr sz="1400" spc="6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gb</a:t>
                      </a:r>
                      <a:r>
                        <a:rPr sz="1400" spc="5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varlist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)</a:t>
                      </a:r>
                      <a:r>
                        <a:rPr sz="1400" spc="6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Georgia"/>
                          <a:cs typeface="Georgia"/>
                        </a:rPr>
                        <a:t>nonr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adial</a:t>
                      </a:r>
                      <a:r>
                        <a:rPr sz="1400" spc="4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Georgia"/>
                          <a:cs typeface="Georgia"/>
                        </a:rPr>
                        <a:t>w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mat</a:t>
                      </a:r>
                      <a:r>
                        <a:rPr sz="1400" spc="6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name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)</a:t>
                      </a:r>
                      <a:r>
                        <a:rPr sz="1400" spc="6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vrs</a:t>
                      </a:r>
                      <a:r>
                        <a:rPr sz="1400" spc="6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rf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(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varname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)</a:t>
                      </a:r>
                      <a:r>
                        <a:rPr sz="14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Georgia"/>
                          <a:cs typeface="Georgia"/>
                        </a:rPr>
                        <a:t>win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dow(</a:t>
                      </a:r>
                      <a:r>
                        <a:rPr sz="1400" i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#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)</a:t>
                      </a:r>
                      <a:r>
                        <a:rPr sz="14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Georgia"/>
                          <a:cs typeface="Georgia"/>
                        </a:rPr>
                        <a:t>bi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ennial</a:t>
                      </a:r>
                      <a:r>
                        <a:rPr sz="14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Georgia"/>
                          <a:cs typeface="Georgia"/>
                        </a:rPr>
                        <a:t>seq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uential</a:t>
                      </a:r>
                      <a:r>
                        <a:rPr sz="14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u="sng" spc="-5" dirty="0">
                          <a:solidFill>
                            <a:srgbClr val="0000FF"/>
                          </a:solidFill>
                          <a:uFill>
                            <a:solidFill>
                              <a:srgbClr val="0000FF"/>
                            </a:solidFill>
                          </a:uFill>
                          <a:latin typeface="Georgia"/>
                          <a:cs typeface="Georgia"/>
                        </a:rPr>
                        <a:t>glo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bal</a:t>
                      </a:r>
                      <a:r>
                        <a:rPr sz="14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[…other options]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Specification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387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36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6258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Inputvars</a:t>
                      </a:r>
                      <a:r>
                        <a:rPr sz="16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r>
                        <a:rPr sz="1600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inputs data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1272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(gx,gy,gb)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=</a:t>
                      </a:r>
                      <a:r>
                        <a:rPr sz="16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directional</a:t>
                      </a:r>
                      <a:r>
                        <a:rPr sz="1600" spc="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vector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for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input, </a:t>
                      </a:r>
                      <a:r>
                        <a:rPr sz="1600" spc="-37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good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16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bad output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6261">
                <a:tc>
                  <a:txBody>
                    <a:bodyPr/>
                    <a:lstStyle/>
                    <a:p>
                      <a:pPr marL="67945" marR="31559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desirable_outputvars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=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good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output </a:t>
                      </a:r>
                      <a:r>
                        <a:rPr sz="1600" spc="-37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data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vrs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r>
                        <a:rPr sz="16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specify</a:t>
                      </a:r>
                      <a:r>
                        <a:rPr sz="16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if</a:t>
                      </a:r>
                      <a:r>
                        <a:rPr sz="1600" spc="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variable</a:t>
                      </a:r>
                      <a:r>
                        <a:rPr sz="1600" spc="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returns required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6260">
                <a:tc>
                  <a:txBody>
                    <a:bodyPr/>
                    <a:lstStyle/>
                    <a:p>
                      <a:pPr marL="67945" marR="7493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undesirable_outputvars</a:t>
                      </a:r>
                      <a:r>
                        <a:rPr sz="16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r>
                        <a:rPr sz="1600" spc="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Undesirable </a:t>
                      </a:r>
                      <a:r>
                        <a:rPr sz="1600" spc="-37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output</a:t>
                      </a:r>
                      <a:r>
                        <a:rPr sz="1600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data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35052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reference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technology</a:t>
                      </a:r>
                      <a:r>
                        <a:rPr sz="1600" spc="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options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=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bi,</a:t>
                      </a:r>
                      <a:r>
                        <a:rPr sz="1600" spc="2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seq, </a:t>
                      </a:r>
                      <a:r>
                        <a:rPr sz="1600" spc="-37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glo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dmu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=</a:t>
                      </a:r>
                      <a:r>
                        <a:rPr sz="16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specifies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name</a:t>
                      </a:r>
                      <a:r>
                        <a:rPr sz="16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600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DMUs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73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non-radial</a:t>
                      </a:r>
                      <a:r>
                        <a:rPr sz="1600" spc="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options</a:t>
                      </a:r>
                      <a:r>
                        <a:rPr sz="16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r>
                        <a:rPr sz="16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nonr,</a:t>
                      </a:r>
                      <a:r>
                        <a:rPr sz="16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6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wmat</a:t>
                      </a:r>
                      <a:endParaRPr sz="1600">
                        <a:latin typeface="Georgia"/>
                        <a:cs typeface="Georgia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84" y="185928"/>
            <a:ext cx="7886700" cy="79375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51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95"/>
              </a:spcBef>
            </a:pPr>
            <a:r>
              <a:rPr sz="2800" spc="-5" dirty="0"/>
              <a:t>DDF-DEA</a:t>
            </a:r>
            <a:r>
              <a:rPr sz="2800" spc="-105" dirty="0"/>
              <a:t> </a:t>
            </a:r>
            <a:r>
              <a:rPr sz="2800" spc="-5" dirty="0"/>
              <a:t>Model:</a:t>
            </a:r>
            <a:r>
              <a:rPr sz="2800" spc="-100" dirty="0"/>
              <a:t> </a:t>
            </a:r>
            <a:r>
              <a:rPr sz="2800" spc="-5" dirty="0"/>
              <a:t>Application </a:t>
            </a:r>
            <a:r>
              <a:rPr sz="2800" dirty="0"/>
              <a:t>in</a:t>
            </a:r>
            <a:r>
              <a:rPr sz="2800" spc="-10" dirty="0"/>
              <a:t> </a:t>
            </a:r>
            <a:r>
              <a:rPr sz="2800" dirty="0"/>
              <a:t>Stata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39058" y="1188085"/>
          <a:ext cx="8672830" cy="36950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5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62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51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6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17519">
                <a:tc>
                  <a:txBody>
                    <a:bodyPr/>
                    <a:lstStyle/>
                    <a:p>
                      <a:pPr marR="76835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DMU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X1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X2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r>
                        <a:rPr sz="1400" spc="-5" dirty="0">
                          <a:latin typeface="Georgia"/>
                          <a:cs typeface="Georgia"/>
                        </a:rPr>
                        <a:t>teddf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X1</a:t>
                      </a:r>
                      <a:r>
                        <a:rPr sz="140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X2=Y:B,dmu(DMU)</a:t>
                      </a:r>
                      <a:r>
                        <a:rPr sz="1400" spc="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saving(ddf_result,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replace)</a:t>
                      </a:r>
                      <a:endParaRPr sz="1400">
                        <a:latin typeface="Georgia"/>
                        <a:cs typeface="Georgia"/>
                      </a:endParaRPr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0808">
                <a:tc rowSpan="2"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327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485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67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1097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1678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82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C00000"/>
                      </a:solidFill>
                      <a:prstDash val="solid"/>
                    </a:lnR>
                    <a:lnT w="12700">
                      <a:solidFill>
                        <a:srgbClr val="C00000"/>
                      </a:solidFill>
                      <a:prstDash val="solid"/>
                    </a:lnT>
                    <a:lnB w="12700">
                      <a:solidFill>
                        <a:srgbClr val="C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293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1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8100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521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1995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989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227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1517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303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1333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425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2817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21733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L="15303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1113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162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3124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1565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530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2844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1009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1104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194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3248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2221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751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2404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2655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8100"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164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66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1068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212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D10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669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210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2463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4470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D11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749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2976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1163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D12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1638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336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2103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18807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R="106680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D13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83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915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652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8102"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D14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342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1245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1679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3234"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D15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354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81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1270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411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8100">
                <a:tc>
                  <a:txBody>
                    <a:bodyPr/>
                    <a:lstStyle/>
                    <a:p>
                      <a:pPr marR="106045" algn="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D16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482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dirty="0">
                          <a:latin typeface="Arial MT"/>
                          <a:cs typeface="Arial MT"/>
                        </a:rPr>
                        <a:t>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1710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148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C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9023" y="1629918"/>
            <a:ext cx="5014721" cy="4633721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5477" y="268986"/>
            <a:ext cx="7886700" cy="70485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7302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75"/>
              </a:spcBef>
            </a:pPr>
            <a:r>
              <a:rPr sz="3200" spc="-10" dirty="0"/>
              <a:t>I</a:t>
            </a:r>
            <a:r>
              <a:rPr sz="3200" spc="-300" dirty="0"/>
              <a:t>V</a:t>
            </a:r>
            <a:r>
              <a:rPr sz="3200" spc="-5" dirty="0"/>
              <a:t>.</a:t>
            </a:r>
            <a:r>
              <a:rPr sz="3200" spc="-125" dirty="0"/>
              <a:t> </a:t>
            </a:r>
            <a:r>
              <a:rPr sz="3200" spc="-5" dirty="0"/>
              <a:t>A</a:t>
            </a:r>
            <a:r>
              <a:rPr sz="3200" spc="-10" dirty="0"/>
              <a:t>lter</a:t>
            </a:r>
            <a:r>
              <a:rPr sz="3200" spc="-5" dirty="0"/>
              <a:t>n</a:t>
            </a:r>
            <a:r>
              <a:rPr sz="3200" spc="-10" dirty="0"/>
              <a:t>ativ</a:t>
            </a:r>
            <a:r>
              <a:rPr sz="3200" spc="-5" dirty="0"/>
              <a:t>e </a:t>
            </a:r>
            <a:r>
              <a:rPr sz="3200" spc="-10" dirty="0"/>
              <a:t>varia</a:t>
            </a:r>
            <a:r>
              <a:rPr sz="3200" spc="-5" dirty="0"/>
              <a:t>n</a:t>
            </a:r>
            <a:r>
              <a:rPr sz="3200" spc="-10" dirty="0"/>
              <a:t>ts</a:t>
            </a:r>
            <a:r>
              <a:rPr sz="3200" spc="-5" dirty="0"/>
              <a:t>: No</a:t>
            </a:r>
            <a:r>
              <a:rPr sz="3200" spc="10" dirty="0"/>
              <a:t>n</a:t>
            </a:r>
            <a:r>
              <a:rPr sz="3200" spc="-10" dirty="0"/>
              <a:t>-ra</a:t>
            </a:r>
            <a:r>
              <a:rPr sz="3200" spc="-5" dirty="0"/>
              <a:t>di</a:t>
            </a:r>
            <a:r>
              <a:rPr sz="3200" spc="-10" dirty="0"/>
              <a:t>a</a:t>
            </a:r>
            <a:r>
              <a:rPr sz="3200" spc="-5" dirty="0"/>
              <a:t>l</a:t>
            </a:r>
            <a:r>
              <a:rPr sz="3200" spc="-15" dirty="0"/>
              <a:t> </a:t>
            </a:r>
            <a:r>
              <a:rPr sz="3200" spc="-10" dirty="0"/>
              <a:t>DDF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12623" y="2151507"/>
            <a:ext cx="2440940" cy="721360"/>
          </a:xfrm>
          <a:prstGeom prst="rect">
            <a:avLst/>
          </a:prstGeom>
          <a:ln w="12700">
            <a:solidFill>
              <a:srgbClr val="213E58"/>
            </a:solidFill>
          </a:ln>
        </p:spPr>
        <p:txBody>
          <a:bodyPr vert="horz" wrap="square" lIns="0" tIns="80645" rIns="0" bIns="0" rtlCol="0">
            <a:spAutoFit/>
          </a:bodyPr>
          <a:lstStyle/>
          <a:p>
            <a:pPr marL="33020" marR="108585">
              <a:lnSpc>
                <a:spcPct val="100000"/>
              </a:lnSpc>
              <a:spcBef>
                <a:spcPts val="635"/>
              </a:spcBef>
            </a:pPr>
            <a:r>
              <a:rPr sz="1400" spc="-5" dirty="0">
                <a:latin typeface="Georgia"/>
                <a:cs typeface="Georgia"/>
              </a:rPr>
              <a:t>teddf X1 X2=Y:B,dmu(DMU) </a:t>
            </a:r>
            <a:r>
              <a:rPr sz="1400" spc="-33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time(Year)</a:t>
            </a:r>
            <a:r>
              <a:rPr sz="1400" spc="15" dirty="0"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Georgia"/>
                <a:cs typeface="Georgia"/>
              </a:rPr>
              <a:t>nonradial </a:t>
            </a:r>
            <a:r>
              <a:rPr sz="1400" dirty="0">
                <a:solidFill>
                  <a:srgbClr val="003399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saving(ddf_result)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5670" y="3045332"/>
            <a:ext cx="2440940" cy="721360"/>
          </a:xfrm>
          <a:prstGeom prst="rect">
            <a:avLst/>
          </a:prstGeom>
          <a:ln w="12700">
            <a:solidFill>
              <a:srgbClr val="213E58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29845" marR="67310">
              <a:lnSpc>
                <a:spcPct val="100000"/>
              </a:lnSpc>
              <a:spcBef>
                <a:spcPts val="360"/>
              </a:spcBef>
            </a:pPr>
            <a:r>
              <a:rPr sz="1400" spc="-5" dirty="0">
                <a:latin typeface="Georgia"/>
                <a:cs typeface="Georgia"/>
              </a:rPr>
              <a:t>teddf X1 X2=Y:B, dmu(DMU)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Georgia"/>
                <a:cs typeface="Georgia"/>
              </a:rPr>
              <a:t>nonradial vrs </a:t>
            </a:r>
            <a:r>
              <a:rPr sz="1400" dirty="0">
                <a:solidFill>
                  <a:srgbClr val="003399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saving(ddf_result,</a:t>
            </a:r>
            <a:r>
              <a:rPr sz="1400" spc="-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replace)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3666" y="3835527"/>
            <a:ext cx="2440940" cy="721360"/>
          </a:xfrm>
          <a:prstGeom prst="rect">
            <a:avLst/>
          </a:prstGeom>
          <a:ln w="12700">
            <a:solidFill>
              <a:srgbClr val="213E58"/>
            </a:solidFill>
          </a:ln>
        </p:spPr>
        <p:txBody>
          <a:bodyPr vert="horz" wrap="square" lIns="0" tIns="96520" rIns="0" bIns="0" rtlCol="0">
            <a:spAutoFit/>
          </a:bodyPr>
          <a:lstStyle/>
          <a:p>
            <a:pPr marL="62230" marR="35560">
              <a:lnSpc>
                <a:spcPct val="100000"/>
              </a:lnSpc>
              <a:spcBef>
                <a:spcPts val="760"/>
              </a:spcBef>
            </a:pPr>
            <a:r>
              <a:rPr sz="1400" spc="-5" dirty="0">
                <a:latin typeface="Georgia"/>
                <a:cs typeface="Georgia"/>
              </a:rPr>
              <a:t>teddf X1 X2=Y:B, dmu(DMU) </a:t>
            </a:r>
            <a:r>
              <a:rPr sz="1400" spc="-32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time(t) </a:t>
            </a:r>
            <a:r>
              <a:rPr sz="1400" u="sng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Georgia"/>
                <a:cs typeface="Georgia"/>
              </a:rPr>
              <a:t>nonradial sequential </a:t>
            </a:r>
            <a:r>
              <a:rPr sz="1400" dirty="0">
                <a:solidFill>
                  <a:srgbClr val="003399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saving(ddf_result,replace)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468675" y="1501902"/>
            <a:ext cx="4892128" cy="491616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336496" y="1007372"/>
            <a:ext cx="8013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Non-radial DDF with undesirables (Y2)(directional vector is (-X1 -X2 -X3 -X4 Y1 -Y2) and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weight </a:t>
            </a:r>
            <a:r>
              <a:rPr sz="1400" b="1" spc="-3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vector</a:t>
            </a:r>
            <a:r>
              <a:rPr sz="14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is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(1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1 1 1 1))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53003" y="1461897"/>
            <a:ext cx="4514850" cy="365125"/>
          </a:xfrm>
          <a:custGeom>
            <a:avLst/>
            <a:gdLst/>
            <a:ahLst/>
            <a:cxnLst/>
            <a:rect l="l" t="t" r="r" b="b"/>
            <a:pathLst>
              <a:path w="4514850" h="365125">
                <a:moveTo>
                  <a:pt x="0" y="0"/>
                </a:moveTo>
                <a:lnTo>
                  <a:pt x="4514850" y="0"/>
                </a:lnTo>
                <a:lnTo>
                  <a:pt x="4514850" y="364998"/>
                </a:lnTo>
                <a:lnTo>
                  <a:pt x="0" y="364998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252222"/>
            <a:ext cx="7886700" cy="71882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965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760"/>
              </a:spcBef>
            </a:pPr>
            <a:r>
              <a:rPr sz="3000" spc="-140" dirty="0"/>
              <a:t>V.</a:t>
            </a:r>
            <a:r>
              <a:rPr sz="3000" spc="-5" dirty="0"/>
              <a:t> Malmquist</a:t>
            </a:r>
            <a:r>
              <a:rPr sz="3000" spc="-10" dirty="0"/>
              <a:t> </a:t>
            </a:r>
            <a:r>
              <a:rPr sz="3000" spc="-5" dirty="0"/>
              <a:t>Productivity Index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07390" y="1062059"/>
            <a:ext cx="7615555" cy="288480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4150" marR="755650" indent="-171450">
              <a:lnSpc>
                <a:spcPts val="1939"/>
              </a:lnSpc>
              <a:spcBef>
                <a:spcPts val="345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First proposed </a:t>
            </a:r>
            <a:r>
              <a:rPr sz="1800" dirty="0">
                <a:latin typeface="Arial MT"/>
                <a:cs typeface="Arial MT"/>
              </a:rPr>
              <a:t>in </a:t>
            </a:r>
            <a:r>
              <a:rPr sz="1800" spc="-5" dirty="0">
                <a:latin typeface="Arial MT"/>
                <a:cs typeface="Arial MT"/>
              </a:rPr>
              <a:t>Caves </a:t>
            </a:r>
            <a:r>
              <a:rPr sz="1800" dirty="0">
                <a:latin typeface="Arial MT"/>
                <a:cs typeface="Arial MT"/>
              </a:rPr>
              <a:t>et al. (1982) and </a:t>
            </a:r>
            <a:r>
              <a:rPr sz="1800" spc="-5" dirty="0">
                <a:latin typeface="Arial MT"/>
                <a:cs typeface="Arial MT"/>
              </a:rPr>
              <a:t>later modified </a:t>
            </a:r>
            <a:r>
              <a:rPr sz="1800" dirty="0">
                <a:latin typeface="Arial MT"/>
                <a:cs typeface="Arial MT"/>
              </a:rPr>
              <a:t>by </a:t>
            </a:r>
            <a:r>
              <a:rPr sz="1800" spc="-5" dirty="0">
                <a:latin typeface="Arial MT"/>
                <a:cs typeface="Arial MT"/>
              </a:rPr>
              <a:t>Fare </a:t>
            </a:r>
            <a:r>
              <a:rPr sz="1800" dirty="0">
                <a:latin typeface="Arial MT"/>
                <a:cs typeface="Arial MT"/>
              </a:rPr>
              <a:t>et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al.(1992)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5" dirty="0">
                <a:latin typeface="Arial MT"/>
                <a:cs typeface="Arial MT"/>
              </a:rPr>
              <a:t> Fare </a:t>
            </a:r>
            <a:r>
              <a:rPr sz="1800" dirty="0">
                <a:latin typeface="Arial MT"/>
                <a:cs typeface="Arial MT"/>
              </a:rPr>
              <a:t>et </a:t>
            </a:r>
            <a:r>
              <a:rPr sz="1800" spc="-5" dirty="0">
                <a:latin typeface="Arial MT"/>
                <a:cs typeface="Arial MT"/>
              </a:rPr>
              <a:t>al.(1994)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Ray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&amp;</a:t>
            </a:r>
            <a:r>
              <a:rPr sz="1800" spc="-5" dirty="0">
                <a:latin typeface="Arial MT"/>
                <a:cs typeface="Arial MT"/>
              </a:rPr>
              <a:t> Desli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(1997)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Based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Shephard’s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distance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function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 marL="184150" marR="272415" indent="-171450">
              <a:lnSpc>
                <a:spcPts val="1939"/>
              </a:lnSpc>
              <a:spcBef>
                <a:spcPts val="1280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It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provides</a:t>
            </a:r>
            <a:r>
              <a:rPr sz="1800" dirty="0">
                <a:latin typeface="Arial MT"/>
                <a:cs typeface="Arial MT"/>
              </a:rPr>
              <a:t> 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decomposition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productivity</a:t>
            </a:r>
            <a:r>
              <a:rPr sz="1800" dirty="0">
                <a:latin typeface="Arial MT"/>
                <a:cs typeface="Arial MT"/>
              </a:rPr>
              <a:t> change</a:t>
            </a:r>
            <a:r>
              <a:rPr sz="1800" spc="-5" dirty="0">
                <a:latin typeface="Arial MT"/>
                <a:cs typeface="Arial MT"/>
              </a:rPr>
              <a:t> into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its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sources,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i.e.;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efficiency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change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technology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change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Assumption: Standard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assumptions</a:t>
            </a:r>
            <a:r>
              <a:rPr sz="1800" dirty="0">
                <a:latin typeface="Arial MT"/>
                <a:cs typeface="Arial MT"/>
              </a:rPr>
              <a:t> 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DEA</a:t>
            </a:r>
            <a:r>
              <a:rPr sz="1800" spc="-9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Constant returns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scale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04085" y="4454483"/>
            <a:ext cx="6908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Cambria Math"/>
                <a:cs typeface="Cambria Math"/>
              </a:rPr>
              <a:t>𝑀𝑃𝐼</a:t>
            </a:r>
            <a:r>
              <a:rPr sz="1800" spc="8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446020" y="4623396"/>
            <a:ext cx="1570990" cy="14604"/>
          </a:xfrm>
          <a:custGeom>
            <a:avLst/>
            <a:gdLst/>
            <a:ahLst/>
            <a:cxnLst/>
            <a:rect l="l" t="t" r="r" b="b"/>
            <a:pathLst>
              <a:path w="1570989" h="14604">
                <a:moveTo>
                  <a:pt x="1570482" y="0"/>
                </a:moveTo>
                <a:lnTo>
                  <a:pt x="0" y="0"/>
                </a:lnTo>
                <a:lnTo>
                  <a:pt x="0" y="14477"/>
                </a:lnTo>
                <a:lnTo>
                  <a:pt x="1570482" y="14477"/>
                </a:lnTo>
                <a:lnTo>
                  <a:pt x="1570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02939" y="4715848"/>
            <a:ext cx="39116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4165" algn="l"/>
              </a:tabLst>
            </a:pPr>
            <a:r>
              <a:rPr sz="1300" spc="165" dirty="0">
                <a:latin typeface="Cambria Math"/>
                <a:cs typeface="Cambria Math"/>
              </a:rPr>
              <a:t>𝑡	𝑡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733979" y="4607721"/>
            <a:ext cx="994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Cambria Math"/>
                <a:cs typeface="Cambria Math"/>
              </a:rPr>
              <a:t>𝑑</a:t>
            </a:r>
            <a:r>
              <a:rPr sz="1950" spc="405" baseline="23504" dirty="0">
                <a:latin typeface="Cambria Math"/>
                <a:cs typeface="Cambria Math"/>
              </a:rPr>
              <a:t>𝑡</a:t>
            </a:r>
            <a:r>
              <a:rPr sz="1800" dirty="0">
                <a:latin typeface="Cambria Math"/>
                <a:cs typeface="Cambria Math"/>
              </a:rPr>
              <a:t>(𝑦 </a:t>
            </a:r>
            <a:r>
              <a:rPr sz="1800" spc="-16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𝑥 </a:t>
            </a:r>
            <a:r>
              <a:rPr sz="1800" spc="-12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09554" y="4235462"/>
            <a:ext cx="3316604" cy="762635"/>
          </a:xfrm>
          <a:custGeom>
            <a:avLst/>
            <a:gdLst/>
            <a:ahLst/>
            <a:cxnLst/>
            <a:rect l="l" t="t" r="r" b="b"/>
            <a:pathLst>
              <a:path w="3316604" h="762635">
                <a:moveTo>
                  <a:pt x="277304" y="105816"/>
                </a:moveTo>
                <a:lnTo>
                  <a:pt x="234454" y="127673"/>
                </a:lnTo>
                <a:lnTo>
                  <a:pt x="210096" y="179654"/>
                </a:lnTo>
                <a:lnTo>
                  <a:pt x="205422" y="230162"/>
                </a:lnTo>
                <a:lnTo>
                  <a:pt x="205727" y="242189"/>
                </a:lnTo>
                <a:lnTo>
                  <a:pt x="206654" y="255714"/>
                </a:lnTo>
                <a:lnTo>
                  <a:pt x="208216" y="270738"/>
                </a:lnTo>
                <a:lnTo>
                  <a:pt x="210388" y="287261"/>
                </a:lnTo>
                <a:lnTo>
                  <a:pt x="212559" y="303149"/>
                </a:lnTo>
                <a:lnTo>
                  <a:pt x="214109" y="316268"/>
                </a:lnTo>
                <a:lnTo>
                  <a:pt x="215036" y="326605"/>
                </a:lnTo>
                <a:lnTo>
                  <a:pt x="215353" y="334187"/>
                </a:lnTo>
                <a:lnTo>
                  <a:pt x="214795" y="346976"/>
                </a:lnTo>
                <a:lnTo>
                  <a:pt x="195961" y="385864"/>
                </a:lnTo>
                <a:lnTo>
                  <a:pt x="181864" y="389674"/>
                </a:lnTo>
                <a:lnTo>
                  <a:pt x="181864" y="400278"/>
                </a:lnTo>
                <a:lnTo>
                  <a:pt x="213156" y="432231"/>
                </a:lnTo>
                <a:lnTo>
                  <a:pt x="215353" y="455637"/>
                </a:lnTo>
                <a:lnTo>
                  <a:pt x="215036" y="462572"/>
                </a:lnTo>
                <a:lnTo>
                  <a:pt x="214109" y="473214"/>
                </a:lnTo>
                <a:lnTo>
                  <a:pt x="212559" y="487578"/>
                </a:lnTo>
                <a:lnTo>
                  <a:pt x="210388" y="505637"/>
                </a:lnTo>
                <a:lnTo>
                  <a:pt x="208216" y="524319"/>
                </a:lnTo>
                <a:lnTo>
                  <a:pt x="206654" y="540524"/>
                </a:lnTo>
                <a:lnTo>
                  <a:pt x="205727" y="554240"/>
                </a:lnTo>
                <a:lnTo>
                  <a:pt x="205422" y="565467"/>
                </a:lnTo>
                <a:lnTo>
                  <a:pt x="206616" y="590727"/>
                </a:lnTo>
                <a:lnTo>
                  <a:pt x="216217" y="633095"/>
                </a:lnTo>
                <a:lnTo>
                  <a:pt x="247383" y="674446"/>
                </a:lnTo>
                <a:lnTo>
                  <a:pt x="277304" y="684237"/>
                </a:lnTo>
                <a:lnTo>
                  <a:pt x="277304" y="674306"/>
                </a:lnTo>
                <a:lnTo>
                  <a:pt x="269417" y="673036"/>
                </a:lnTo>
                <a:lnTo>
                  <a:pt x="262407" y="669963"/>
                </a:lnTo>
                <a:lnTo>
                  <a:pt x="236943" y="637628"/>
                </a:lnTo>
                <a:lnTo>
                  <a:pt x="227558" y="592747"/>
                </a:lnTo>
                <a:lnTo>
                  <a:pt x="226745" y="569607"/>
                </a:lnTo>
                <a:lnTo>
                  <a:pt x="227025" y="562470"/>
                </a:lnTo>
                <a:lnTo>
                  <a:pt x="227888" y="551218"/>
                </a:lnTo>
                <a:lnTo>
                  <a:pt x="229311" y="535838"/>
                </a:lnTo>
                <a:lnTo>
                  <a:pt x="233311" y="497078"/>
                </a:lnTo>
                <a:lnTo>
                  <a:pt x="234746" y="482346"/>
                </a:lnTo>
                <a:lnTo>
                  <a:pt x="235597" y="472135"/>
                </a:lnTo>
                <a:lnTo>
                  <a:pt x="235889" y="466458"/>
                </a:lnTo>
                <a:lnTo>
                  <a:pt x="235229" y="452335"/>
                </a:lnTo>
                <a:lnTo>
                  <a:pt x="219989" y="410362"/>
                </a:lnTo>
                <a:lnTo>
                  <a:pt x="204190" y="396252"/>
                </a:lnTo>
                <a:lnTo>
                  <a:pt x="204190" y="393687"/>
                </a:lnTo>
                <a:lnTo>
                  <a:pt x="229920" y="361315"/>
                </a:lnTo>
                <a:lnTo>
                  <a:pt x="235889" y="323253"/>
                </a:lnTo>
                <a:lnTo>
                  <a:pt x="235597" y="315963"/>
                </a:lnTo>
                <a:lnTo>
                  <a:pt x="234746" y="305473"/>
                </a:lnTo>
                <a:lnTo>
                  <a:pt x="233311" y="291795"/>
                </a:lnTo>
                <a:lnTo>
                  <a:pt x="231317" y="274916"/>
                </a:lnTo>
                <a:lnTo>
                  <a:pt x="229311" y="257619"/>
                </a:lnTo>
                <a:lnTo>
                  <a:pt x="227850" y="242189"/>
                </a:lnTo>
                <a:lnTo>
                  <a:pt x="227025" y="230060"/>
                </a:lnTo>
                <a:lnTo>
                  <a:pt x="226745" y="219786"/>
                </a:lnTo>
                <a:lnTo>
                  <a:pt x="226961" y="207975"/>
                </a:lnTo>
                <a:lnTo>
                  <a:pt x="232283" y="167843"/>
                </a:lnTo>
                <a:lnTo>
                  <a:pt x="251879" y="129044"/>
                </a:lnTo>
                <a:lnTo>
                  <a:pt x="277304" y="115747"/>
                </a:lnTo>
                <a:lnTo>
                  <a:pt x="277304" y="105816"/>
                </a:lnTo>
                <a:close/>
              </a:path>
              <a:path w="3316604" h="762635">
                <a:moveTo>
                  <a:pt x="1854619" y="387934"/>
                </a:moveTo>
                <a:lnTo>
                  <a:pt x="284137" y="387934"/>
                </a:lnTo>
                <a:lnTo>
                  <a:pt x="284137" y="402412"/>
                </a:lnTo>
                <a:lnTo>
                  <a:pt x="1854619" y="402412"/>
                </a:lnTo>
                <a:lnTo>
                  <a:pt x="1854619" y="387934"/>
                </a:lnTo>
                <a:close/>
              </a:path>
              <a:path w="3316604" h="762635">
                <a:moveTo>
                  <a:pt x="3305175" y="389674"/>
                </a:moveTo>
                <a:lnTo>
                  <a:pt x="3273895" y="358089"/>
                </a:lnTo>
                <a:lnTo>
                  <a:pt x="3271685" y="334187"/>
                </a:lnTo>
                <a:lnTo>
                  <a:pt x="3271990" y="326605"/>
                </a:lnTo>
                <a:lnTo>
                  <a:pt x="3272967" y="315963"/>
                </a:lnTo>
                <a:lnTo>
                  <a:pt x="3274479" y="303149"/>
                </a:lnTo>
                <a:lnTo>
                  <a:pt x="3276650" y="287261"/>
                </a:lnTo>
                <a:lnTo>
                  <a:pt x="3278822" y="270738"/>
                </a:lnTo>
                <a:lnTo>
                  <a:pt x="3280372" y="255714"/>
                </a:lnTo>
                <a:lnTo>
                  <a:pt x="3281299" y="242189"/>
                </a:lnTo>
                <a:lnTo>
                  <a:pt x="3281603" y="230060"/>
                </a:lnTo>
                <a:lnTo>
                  <a:pt x="3280448" y="203339"/>
                </a:lnTo>
                <a:lnTo>
                  <a:pt x="3271139" y="159131"/>
                </a:lnTo>
                <a:lnTo>
                  <a:pt x="3240379" y="116979"/>
                </a:lnTo>
                <a:lnTo>
                  <a:pt x="3209848" y="105816"/>
                </a:lnTo>
                <a:lnTo>
                  <a:pt x="3209848" y="115747"/>
                </a:lnTo>
                <a:lnTo>
                  <a:pt x="3217519" y="117017"/>
                </a:lnTo>
                <a:lnTo>
                  <a:pt x="3224453" y="120103"/>
                </a:lnTo>
                <a:lnTo>
                  <a:pt x="3249752" y="152082"/>
                </a:lnTo>
                <a:lnTo>
                  <a:pt x="3259417" y="196875"/>
                </a:lnTo>
                <a:lnTo>
                  <a:pt x="3260306" y="219786"/>
                </a:lnTo>
                <a:lnTo>
                  <a:pt x="3260013" y="230162"/>
                </a:lnTo>
                <a:lnTo>
                  <a:pt x="3259163" y="242671"/>
                </a:lnTo>
                <a:lnTo>
                  <a:pt x="3257727" y="257619"/>
                </a:lnTo>
                <a:lnTo>
                  <a:pt x="3255721" y="274916"/>
                </a:lnTo>
                <a:lnTo>
                  <a:pt x="3253714" y="291795"/>
                </a:lnTo>
                <a:lnTo>
                  <a:pt x="3252292" y="305473"/>
                </a:lnTo>
                <a:lnTo>
                  <a:pt x="3251416" y="316268"/>
                </a:lnTo>
                <a:lnTo>
                  <a:pt x="3251149" y="323253"/>
                </a:lnTo>
                <a:lnTo>
                  <a:pt x="3251809" y="337350"/>
                </a:lnTo>
                <a:lnTo>
                  <a:pt x="3267049" y="379488"/>
                </a:lnTo>
                <a:lnTo>
                  <a:pt x="3282848" y="393687"/>
                </a:lnTo>
                <a:lnTo>
                  <a:pt x="3282848" y="396252"/>
                </a:lnTo>
                <a:lnTo>
                  <a:pt x="3257105" y="428396"/>
                </a:lnTo>
                <a:lnTo>
                  <a:pt x="3251149" y="466458"/>
                </a:lnTo>
                <a:lnTo>
                  <a:pt x="3251428" y="472135"/>
                </a:lnTo>
                <a:lnTo>
                  <a:pt x="3252292" y="482346"/>
                </a:lnTo>
                <a:lnTo>
                  <a:pt x="3253714" y="497078"/>
                </a:lnTo>
                <a:lnTo>
                  <a:pt x="3257727" y="535838"/>
                </a:lnTo>
                <a:lnTo>
                  <a:pt x="3259163" y="551218"/>
                </a:lnTo>
                <a:lnTo>
                  <a:pt x="3260013" y="562470"/>
                </a:lnTo>
                <a:lnTo>
                  <a:pt x="3260306" y="569607"/>
                </a:lnTo>
                <a:lnTo>
                  <a:pt x="3260102" y="581558"/>
                </a:lnTo>
                <a:lnTo>
                  <a:pt x="3255226" y="621804"/>
                </a:lnTo>
                <a:lnTo>
                  <a:pt x="3235312" y="661073"/>
                </a:lnTo>
                <a:lnTo>
                  <a:pt x="3209848" y="674306"/>
                </a:lnTo>
                <a:lnTo>
                  <a:pt x="3209848" y="684237"/>
                </a:lnTo>
                <a:lnTo>
                  <a:pt x="3251936" y="664121"/>
                </a:lnTo>
                <a:lnTo>
                  <a:pt x="3276816" y="613270"/>
                </a:lnTo>
                <a:lnTo>
                  <a:pt x="3281616" y="565467"/>
                </a:lnTo>
                <a:lnTo>
                  <a:pt x="3281299" y="554240"/>
                </a:lnTo>
                <a:lnTo>
                  <a:pt x="3280372" y="540524"/>
                </a:lnTo>
                <a:lnTo>
                  <a:pt x="3278822" y="524319"/>
                </a:lnTo>
                <a:lnTo>
                  <a:pt x="3276650" y="505637"/>
                </a:lnTo>
                <a:lnTo>
                  <a:pt x="3274479" y="487578"/>
                </a:lnTo>
                <a:lnTo>
                  <a:pt x="3272929" y="473214"/>
                </a:lnTo>
                <a:lnTo>
                  <a:pt x="3271990" y="462572"/>
                </a:lnTo>
                <a:lnTo>
                  <a:pt x="3271685" y="455637"/>
                </a:lnTo>
                <a:lnTo>
                  <a:pt x="3272231" y="443179"/>
                </a:lnTo>
                <a:lnTo>
                  <a:pt x="3291014" y="404164"/>
                </a:lnTo>
                <a:lnTo>
                  <a:pt x="3305175" y="400278"/>
                </a:lnTo>
                <a:lnTo>
                  <a:pt x="3305175" y="389674"/>
                </a:lnTo>
                <a:close/>
              </a:path>
              <a:path w="3316604" h="762635">
                <a:moveTo>
                  <a:pt x="3316122" y="76"/>
                </a:moveTo>
                <a:lnTo>
                  <a:pt x="144437" y="0"/>
                </a:lnTo>
                <a:lnTo>
                  <a:pt x="97104" y="718388"/>
                </a:lnTo>
                <a:lnTo>
                  <a:pt x="40182" y="613029"/>
                </a:lnTo>
                <a:lnTo>
                  <a:pt x="0" y="634339"/>
                </a:lnTo>
                <a:lnTo>
                  <a:pt x="4356" y="642264"/>
                </a:lnTo>
                <a:lnTo>
                  <a:pt x="25450" y="630999"/>
                </a:lnTo>
                <a:lnTo>
                  <a:pt x="96659" y="762152"/>
                </a:lnTo>
                <a:lnTo>
                  <a:pt x="107048" y="762152"/>
                </a:lnTo>
                <a:lnTo>
                  <a:pt x="156933" y="14846"/>
                </a:lnTo>
                <a:lnTo>
                  <a:pt x="179260" y="14846"/>
                </a:lnTo>
                <a:lnTo>
                  <a:pt x="179260" y="14554"/>
                </a:lnTo>
                <a:lnTo>
                  <a:pt x="3316122" y="14554"/>
                </a:lnTo>
                <a:lnTo>
                  <a:pt x="3316122" y="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395220" y="4281509"/>
            <a:ext cx="3510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2106930" algn="l"/>
              </a:tabLst>
            </a:pPr>
            <a:r>
              <a:rPr sz="1800" spc="60" dirty="0">
                <a:latin typeface="Cambria Math"/>
                <a:cs typeface="Cambria Math"/>
              </a:rPr>
              <a:t>𝑑</a:t>
            </a:r>
            <a:r>
              <a:rPr sz="1950" spc="277" baseline="27777" dirty="0">
                <a:latin typeface="Cambria Math"/>
                <a:cs typeface="Cambria Math"/>
              </a:rPr>
              <a:t>𝑡</a:t>
            </a:r>
            <a:r>
              <a:rPr sz="1950" spc="-37" baseline="27777" dirty="0">
                <a:latin typeface="Cambria Math"/>
                <a:cs typeface="Cambria Math"/>
              </a:rPr>
              <a:t>+</a:t>
            </a:r>
            <a:r>
              <a:rPr sz="1950" spc="165" baseline="27777" dirty="0">
                <a:latin typeface="Cambria Math"/>
                <a:cs typeface="Cambria Math"/>
              </a:rPr>
              <a:t>1</a:t>
            </a:r>
            <a:r>
              <a:rPr sz="1800" dirty="0">
                <a:latin typeface="Cambria Math"/>
                <a:cs typeface="Cambria Math"/>
              </a:rPr>
              <a:t>(</a:t>
            </a:r>
            <a:r>
              <a:rPr sz="1800" spc="-55" dirty="0">
                <a:latin typeface="Cambria Math"/>
                <a:cs typeface="Cambria Math"/>
              </a:rPr>
              <a:t>𝑦</a:t>
            </a:r>
            <a:r>
              <a:rPr sz="1950" spc="300" baseline="-14957" dirty="0">
                <a:latin typeface="Cambria Math"/>
                <a:cs typeface="Cambria Math"/>
              </a:rPr>
              <a:t>𝑡</a:t>
            </a:r>
            <a:r>
              <a:rPr sz="1950" spc="-37" baseline="-14957" dirty="0">
                <a:latin typeface="Cambria Math"/>
                <a:cs typeface="Cambria Math"/>
              </a:rPr>
              <a:t>+</a:t>
            </a:r>
            <a:r>
              <a:rPr sz="1950" spc="165" baseline="-14957" dirty="0">
                <a:latin typeface="Cambria Math"/>
                <a:cs typeface="Cambria Math"/>
              </a:rPr>
              <a:t>1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𝑥</a:t>
            </a:r>
            <a:r>
              <a:rPr sz="1950" spc="292" baseline="-14957" dirty="0">
                <a:latin typeface="Cambria Math"/>
                <a:cs typeface="Cambria Math"/>
              </a:rPr>
              <a:t>𝑡</a:t>
            </a:r>
            <a:r>
              <a:rPr sz="1950" spc="-37" baseline="-14957" dirty="0">
                <a:latin typeface="Cambria Math"/>
                <a:cs typeface="Cambria Math"/>
              </a:rPr>
              <a:t>+</a:t>
            </a:r>
            <a:r>
              <a:rPr sz="1950" spc="165" baseline="-14957" dirty="0">
                <a:latin typeface="Cambria Math"/>
                <a:cs typeface="Cambria Math"/>
              </a:rPr>
              <a:t>1</a:t>
            </a:r>
            <a:r>
              <a:rPr sz="1800" dirty="0">
                <a:latin typeface="Cambria Math"/>
                <a:cs typeface="Cambria Math"/>
              </a:rPr>
              <a:t>)	</a:t>
            </a:r>
            <a:r>
              <a:rPr sz="1800" spc="60" dirty="0">
                <a:latin typeface="Cambria Math"/>
                <a:cs typeface="Cambria Math"/>
              </a:rPr>
              <a:t>𝑑</a:t>
            </a:r>
            <a:r>
              <a:rPr sz="1950" spc="390" baseline="23504" dirty="0">
                <a:latin typeface="Cambria Math"/>
                <a:cs typeface="Cambria Math"/>
              </a:rPr>
              <a:t>𝑡</a:t>
            </a:r>
            <a:r>
              <a:rPr sz="1800" dirty="0">
                <a:latin typeface="Cambria Math"/>
                <a:cs typeface="Cambria Math"/>
              </a:rPr>
              <a:t>(</a:t>
            </a:r>
            <a:r>
              <a:rPr sz="1800" spc="-55" dirty="0">
                <a:latin typeface="Cambria Math"/>
                <a:cs typeface="Cambria Math"/>
              </a:rPr>
              <a:t>𝑦</a:t>
            </a:r>
            <a:r>
              <a:rPr sz="1950" spc="292" baseline="-14957" dirty="0">
                <a:latin typeface="Cambria Math"/>
                <a:cs typeface="Cambria Math"/>
              </a:rPr>
              <a:t>𝑡</a:t>
            </a:r>
            <a:r>
              <a:rPr sz="1950" spc="-37" baseline="-14957" dirty="0">
                <a:latin typeface="Cambria Math"/>
                <a:cs typeface="Cambria Math"/>
              </a:rPr>
              <a:t>+</a:t>
            </a:r>
            <a:r>
              <a:rPr sz="1950" spc="165" baseline="-14957" dirty="0">
                <a:latin typeface="Cambria Math"/>
                <a:cs typeface="Cambria Math"/>
              </a:rPr>
              <a:t>1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𝑥</a:t>
            </a:r>
            <a:r>
              <a:rPr sz="1950" spc="292" baseline="-14957" dirty="0">
                <a:latin typeface="Cambria Math"/>
                <a:cs typeface="Cambria Math"/>
              </a:rPr>
              <a:t>𝑡</a:t>
            </a:r>
            <a:r>
              <a:rPr sz="1950" spc="-37" baseline="-14957" dirty="0">
                <a:latin typeface="Cambria Math"/>
                <a:cs typeface="Cambria Math"/>
              </a:rPr>
              <a:t>+</a:t>
            </a:r>
            <a:r>
              <a:rPr sz="1950" spc="165" baseline="-14957" dirty="0">
                <a:latin typeface="Cambria Math"/>
                <a:cs typeface="Cambria Math"/>
              </a:rPr>
              <a:t>1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5515" y="4539064"/>
            <a:ext cx="7442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60" baseline="-16975" dirty="0">
                <a:latin typeface="Cambria Math"/>
                <a:cs typeface="Cambria Math"/>
              </a:rPr>
              <a:t>𝑑</a:t>
            </a:r>
            <a:r>
              <a:rPr sz="1300" spc="40" dirty="0">
                <a:latin typeface="Cambria Math"/>
                <a:cs typeface="Cambria Math"/>
              </a:rPr>
              <a:t>𝑡+1</a:t>
            </a:r>
            <a:r>
              <a:rPr sz="2700" spc="60" baseline="-16975" dirty="0">
                <a:latin typeface="Cambria Math"/>
                <a:cs typeface="Cambria Math"/>
              </a:rPr>
              <a:t>(𝑦</a:t>
            </a:r>
            <a:endParaRPr sz="2700" baseline="-16975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46446" y="4607645"/>
            <a:ext cx="2324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𝑥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16246" y="4654127"/>
            <a:ext cx="9861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47370" algn="l"/>
              </a:tabLst>
            </a:pPr>
            <a:r>
              <a:rPr sz="1300" spc="35" dirty="0">
                <a:latin typeface="Cambria Math"/>
                <a:cs typeface="Cambria Math"/>
              </a:rPr>
              <a:t>𝑡+1	</a:t>
            </a:r>
            <a:r>
              <a:rPr sz="1300" spc="45" dirty="0">
                <a:latin typeface="Cambria Math"/>
                <a:cs typeface="Cambria Math"/>
              </a:rPr>
              <a:t>𝑡+1</a:t>
            </a:r>
            <a:r>
              <a:rPr sz="2700" spc="67" baseline="10802" dirty="0">
                <a:latin typeface="Cambria Math"/>
                <a:cs typeface="Cambria Math"/>
              </a:rPr>
              <a:t>)</a:t>
            </a:r>
            <a:endParaRPr sz="2700" baseline="10802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2528" y="4454483"/>
            <a:ext cx="13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∗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76771" y="4623396"/>
            <a:ext cx="1135380" cy="14604"/>
          </a:xfrm>
          <a:custGeom>
            <a:avLst/>
            <a:gdLst/>
            <a:ahLst/>
            <a:cxnLst/>
            <a:rect l="l" t="t" r="r" b="b"/>
            <a:pathLst>
              <a:path w="1135379" h="14604">
                <a:moveTo>
                  <a:pt x="1135379" y="0"/>
                </a:moveTo>
                <a:lnTo>
                  <a:pt x="0" y="0"/>
                </a:lnTo>
                <a:lnTo>
                  <a:pt x="0" y="14477"/>
                </a:lnTo>
                <a:lnTo>
                  <a:pt x="1135379" y="14477"/>
                </a:lnTo>
                <a:lnTo>
                  <a:pt x="11353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47638" y="4281509"/>
            <a:ext cx="9937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50" dirty="0">
                <a:latin typeface="Cambria Math"/>
                <a:cs typeface="Cambria Math"/>
              </a:rPr>
              <a:t>𝑑</a:t>
            </a:r>
            <a:r>
              <a:rPr sz="1950" spc="405" baseline="23504" dirty="0">
                <a:latin typeface="Cambria Math"/>
                <a:cs typeface="Cambria Math"/>
              </a:rPr>
              <a:t>𝑡</a:t>
            </a:r>
            <a:r>
              <a:rPr sz="1800" dirty="0">
                <a:latin typeface="Cambria Math"/>
                <a:cs typeface="Cambria Math"/>
              </a:rPr>
              <a:t>(</a:t>
            </a:r>
            <a:r>
              <a:rPr sz="1800" spc="-55" dirty="0">
                <a:latin typeface="Cambria Math"/>
                <a:cs typeface="Cambria Math"/>
              </a:rPr>
              <a:t>𝑦</a:t>
            </a:r>
            <a:r>
              <a:rPr sz="1950" spc="405" baseline="-14957" dirty="0">
                <a:latin typeface="Cambria Math"/>
                <a:cs typeface="Cambria Math"/>
              </a:rPr>
              <a:t>𝑡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-20" dirty="0">
                <a:latin typeface="Cambria Math"/>
                <a:cs typeface="Cambria Math"/>
              </a:rPr>
              <a:t>𝑥</a:t>
            </a:r>
            <a:r>
              <a:rPr sz="1950" spc="405" baseline="-14957" dirty="0">
                <a:latin typeface="Cambria Math"/>
                <a:cs typeface="Cambria Math"/>
              </a:rPr>
              <a:t>𝑡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23964" y="4715848"/>
            <a:ext cx="39179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04800" algn="l"/>
              </a:tabLst>
            </a:pPr>
            <a:r>
              <a:rPr sz="1300" spc="165" dirty="0">
                <a:latin typeface="Cambria Math"/>
                <a:cs typeface="Cambria Math"/>
              </a:rPr>
              <a:t>𝑡	𝑡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38748" y="4607721"/>
            <a:ext cx="12115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60" dirty="0">
                <a:latin typeface="Cambria Math"/>
                <a:cs typeface="Cambria Math"/>
              </a:rPr>
              <a:t>𝑑</a:t>
            </a:r>
            <a:r>
              <a:rPr sz="1950" spc="277" baseline="23504" dirty="0">
                <a:latin typeface="Cambria Math"/>
                <a:cs typeface="Cambria Math"/>
              </a:rPr>
              <a:t>𝑡</a:t>
            </a:r>
            <a:r>
              <a:rPr sz="1950" spc="-37" baseline="23504" dirty="0">
                <a:latin typeface="Cambria Math"/>
                <a:cs typeface="Cambria Math"/>
              </a:rPr>
              <a:t>+</a:t>
            </a:r>
            <a:r>
              <a:rPr sz="1950" spc="165" baseline="23504" dirty="0">
                <a:latin typeface="Cambria Math"/>
                <a:cs typeface="Cambria Math"/>
              </a:rPr>
              <a:t>1</a:t>
            </a:r>
            <a:r>
              <a:rPr sz="1800" dirty="0">
                <a:latin typeface="Cambria Math"/>
                <a:cs typeface="Cambria Math"/>
              </a:rPr>
              <a:t>(𝑦 </a:t>
            </a:r>
            <a:r>
              <a:rPr sz="1800" spc="-16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𝑥 </a:t>
            </a:r>
            <a:r>
              <a:rPr sz="1800" spc="-12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)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840855" y="5427345"/>
            <a:ext cx="1557020" cy="4432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477520" marR="405130" indent="-67310">
              <a:lnSpc>
                <a:spcPct val="100000"/>
              </a:lnSpc>
              <a:spcBef>
                <a:spcPts val="85"/>
              </a:spcBef>
            </a:pPr>
            <a:r>
              <a:rPr sz="1350" spc="-5" dirty="0">
                <a:latin typeface="Arial MT"/>
                <a:cs typeface="Arial MT"/>
              </a:rPr>
              <a:t>Te</a:t>
            </a:r>
            <a:r>
              <a:rPr sz="1350" dirty="0">
                <a:latin typeface="Arial MT"/>
                <a:cs typeface="Arial MT"/>
              </a:rPr>
              <a:t>c</a:t>
            </a:r>
            <a:r>
              <a:rPr sz="1350" spc="-5" dirty="0">
                <a:latin typeface="Arial MT"/>
                <a:cs typeface="Arial MT"/>
              </a:rPr>
              <a:t>hn</a:t>
            </a:r>
            <a:r>
              <a:rPr sz="1350" dirty="0">
                <a:latin typeface="Arial MT"/>
                <a:cs typeface="Arial MT"/>
              </a:rPr>
              <a:t>ic</a:t>
            </a:r>
            <a:r>
              <a:rPr sz="1350" spc="-5" dirty="0">
                <a:latin typeface="Arial MT"/>
                <a:cs typeface="Arial MT"/>
              </a:rPr>
              <a:t>al  Change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63664" y="4991608"/>
            <a:ext cx="585470" cy="384810"/>
            <a:chOff x="6963664" y="4991608"/>
            <a:chExt cx="585470" cy="384810"/>
          </a:xfrm>
        </p:grpSpPr>
        <p:sp>
          <p:nvSpPr>
            <p:cNvPr id="20" name="object 20"/>
            <p:cNvSpPr/>
            <p:nvPr/>
          </p:nvSpPr>
          <p:spPr>
            <a:xfrm>
              <a:off x="6970014" y="4997958"/>
              <a:ext cx="525780" cy="343535"/>
            </a:xfrm>
            <a:custGeom>
              <a:avLst/>
              <a:gdLst/>
              <a:ahLst/>
              <a:cxnLst/>
              <a:rect l="l" t="t" r="r" b="b"/>
              <a:pathLst>
                <a:path w="525779" h="343535">
                  <a:moveTo>
                    <a:pt x="0" y="0"/>
                  </a:moveTo>
                  <a:lnTo>
                    <a:pt x="525487" y="34331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464026" y="5302426"/>
              <a:ext cx="85090" cy="73660"/>
            </a:xfrm>
            <a:custGeom>
              <a:avLst/>
              <a:gdLst/>
              <a:ahLst/>
              <a:cxnLst/>
              <a:rect l="l" t="t" r="r" b="b"/>
              <a:pathLst>
                <a:path w="85090" h="73660">
                  <a:moveTo>
                    <a:pt x="41681" y="0"/>
                  </a:moveTo>
                  <a:lnTo>
                    <a:pt x="0" y="63792"/>
                  </a:lnTo>
                  <a:lnTo>
                    <a:pt x="84632" y="73571"/>
                  </a:lnTo>
                  <a:lnTo>
                    <a:pt x="4168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2004441" y="5433440"/>
            <a:ext cx="1192530" cy="44323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295910" marR="220979" indent="-67945">
              <a:lnSpc>
                <a:spcPct val="100000"/>
              </a:lnSpc>
              <a:spcBef>
                <a:spcPts val="80"/>
              </a:spcBef>
            </a:pPr>
            <a:r>
              <a:rPr sz="1350" spc="-5" dirty="0">
                <a:latin typeface="Arial MT"/>
                <a:cs typeface="Arial MT"/>
              </a:rPr>
              <a:t>E</a:t>
            </a:r>
            <a:r>
              <a:rPr sz="1350" dirty="0">
                <a:latin typeface="Arial MT"/>
                <a:cs typeface="Arial MT"/>
              </a:rPr>
              <a:t>ffici</a:t>
            </a:r>
            <a:r>
              <a:rPr sz="1350" spc="-5" dirty="0">
                <a:latin typeface="Arial MT"/>
                <a:cs typeface="Arial MT"/>
              </a:rPr>
              <a:t>en</a:t>
            </a:r>
            <a:r>
              <a:rPr sz="1350" dirty="0">
                <a:latin typeface="Arial MT"/>
                <a:cs typeface="Arial MT"/>
              </a:rPr>
              <a:t>cy  </a:t>
            </a:r>
            <a:r>
              <a:rPr sz="1350" spc="-5" dirty="0">
                <a:latin typeface="Arial MT"/>
                <a:cs typeface="Arial MT"/>
              </a:rPr>
              <a:t>Change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2846834" y="4827778"/>
            <a:ext cx="415290" cy="605155"/>
            <a:chOff x="2846834" y="4827778"/>
            <a:chExt cx="415290" cy="605155"/>
          </a:xfrm>
        </p:grpSpPr>
        <p:sp>
          <p:nvSpPr>
            <p:cNvPr id="24" name="object 24"/>
            <p:cNvSpPr/>
            <p:nvPr/>
          </p:nvSpPr>
          <p:spPr>
            <a:xfrm>
              <a:off x="2882647" y="4834128"/>
              <a:ext cx="373380" cy="546100"/>
            </a:xfrm>
            <a:custGeom>
              <a:avLst/>
              <a:gdLst/>
              <a:ahLst/>
              <a:cxnLst/>
              <a:rect l="l" t="t" r="r" b="b"/>
              <a:pathLst>
                <a:path w="373379" h="546100">
                  <a:moveTo>
                    <a:pt x="372833" y="0"/>
                  </a:moveTo>
                  <a:lnTo>
                    <a:pt x="0" y="545922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46834" y="5348070"/>
              <a:ext cx="74930" cy="84455"/>
            </a:xfrm>
            <a:custGeom>
              <a:avLst/>
              <a:gdLst/>
              <a:ahLst/>
              <a:cxnLst/>
              <a:rect l="l" t="t" r="r" b="b"/>
              <a:pathLst>
                <a:path w="74930" h="84454">
                  <a:moveTo>
                    <a:pt x="11506" y="0"/>
                  </a:moveTo>
                  <a:lnTo>
                    <a:pt x="0" y="84416"/>
                  </a:lnTo>
                  <a:lnTo>
                    <a:pt x="74434" y="42976"/>
                  </a:lnTo>
                  <a:lnTo>
                    <a:pt x="115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23</a:t>
            </a:fld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886700" cy="803275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5748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40"/>
              </a:spcBef>
            </a:pPr>
            <a:r>
              <a:rPr sz="2800" spc="-5" dirty="0"/>
              <a:t>Malmquist</a:t>
            </a:r>
            <a:r>
              <a:rPr sz="2800" spc="5" dirty="0"/>
              <a:t> </a:t>
            </a:r>
            <a:r>
              <a:rPr sz="2800" spc="-5" dirty="0"/>
              <a:t>Productivity</a:t>
            </a:r>
            <a:r>
              <a:rPr sz="2800" dirty="0"/>
              <a:t> </a:t>
            </a:r>
            <a:r>
              <a:rPr sz="2800" spc="-5" dirty="0"/>
              <a:t>Index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38715" y="1360592"/>
          <a:ext cx="7995920" cy="42310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04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53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1779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3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6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2700" spc="-7" baseline="-20061" dirty="0">
                          <a:latin typeface="Cambria Math"/>
                          <a:cs typeface="Cambria Math"/>
                        </a:rPr>
                        <a:t>[</a:t>
                      </a:r>
                      <a:r>
                        <a:rPr sz="2700" spc="75" baseline="-20061" dirty="0">
                          <a:latin typeface="Cambria Math"/>
                          <a:cs typeface="Cambria Math"/>
                        </a:rPr>
                        <a:t>𝑑</a:t>
                      </a:r>
                      <a:r>
                        <a:rPr sz="1300" spc="2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300" spc="-5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𝑞  </a:t>
                      </a:r>
                      <a:r>
                        <a:rPr sz="1300" spc="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spc="142" baseline="-20061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300" spc="2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300" spc="-5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300" spc="90" dirty="0">
                          <a:latin typeface="Cambria Math"/>
                          <a:cs typeface="Cambria Math"/>
                        </a:rPr>
                        <a:t>𝑝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700" spc="-142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spc="135" baseline="-20061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300" spc="30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300" spc="-5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𝑝  </a:t>
                      </a:r>
                      <a:r>
                        <a:rPr sz="1300" spc="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spc="-7" baseline="-20061" dirty="0">
                          <a:latin typeface="Cambria Math"/>
                          <a:cs typeface="Cambria Math"/>
                        </a:rPr>
                        <a:t>]</a:t>
                      </a:r>
                      <a:r>
                        <a:rPr sz="1300" spc="-1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300" spc="7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700" spc="157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2700" spc="-7" baseline="-20061" dirty="0">
                          <a:latin typeface="Cambria Math"/>
                          <a:cs typeface="Cambria Math"/>
                        </a:rPr>
                        <a:t>𝑎</a:t>
                      </a:r>
                      <a:r>
                        <a:rPr sz="2700" spc="-30" baseline="-20061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baseline="-4487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950" spc="60" baseline="-4487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950" spc="7" baseline="-44871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950" baseline="-44871" dirty="0">
                          <a:latin typeface="Cambria Math"/>
                          <a:cs typeface="Cambria Math"/>
                        </a:rPr>
                        <a:t>𝜆𝜆</a:t>
                      </a:r>
                      <a:r>
                        <a:rPr sz="1950" spc="157" baseline="-4487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𝜃𝜃</a:t>
                      </a:r>
                      <a:endParaRPr sz="2700" baseline="-20061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695"/>
                        </a:spcBef>
                      </a:pPr>
                      <a:r>
                        <a:rPr sz="1600" spc="-75" dirty="0">
                          <a:latin typeface="Cambria Math"/>
                          <a:cs typeface="Cambria Math"/>
                        </a:rPr>
                        <a:t>𝑠𝑢𝑏𝑗𝑗𝑒𝑐𝑡</a:t>
                      </a:r>
                      <a:r>
                        <a:rPr sz="1600" spc="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𝑡𝑜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283210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1150" spc="100" dirty="0">
                          <a:latin typeface="Cambria Math"/>
                          <a:cs typeface="Cambria Math"/>
                        </a:rPr>
                        <a:t>𝑛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1380"/>
                        </a:lnSpc>
                        <a:spcBef>
                          <a:spcPts val="550"/>
                        </a:spcBef>
                        <a:tabLst>
                          <a:tab pos="2245995" algn="l"/>
                        </a:tabLst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15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725" baseline="-14492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725" spc="-217" baseline="-14492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7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725" spc="44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+𝑞 </a:t>
                      </a:r>
                      <a:r>
                        <a:rPr sz="1725" spc="60" baseline="3864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600" spc="40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600" spc="80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725" spc="44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+𝑝	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𝑟</a:t>
                      </a:r>
                      <a:r>
                        <a:rPr sz="1600" spc="12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𝑆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767715">
                        <a:lnSpc>
                          <a:spcPts val="840"/>
                        </a:lnSpc>
                        <a:tabLst>
                          <a:tab pos="1555750" algn="l"/>
                        </a:tabLst>
                      </a:pPr>
                      <a:r>
                        <a:rPr sz="1725" spc="-112" baseline="-4830" dirty="0">
                          <a:latin typeface="Cambria Math"/>
                          <a:cs typeface="Cambria Math"/>
                        </a:rPr>
                        <a:t>𝑟𝑗𝑗	</a:t>
                      </a:r>
                      <a:r>
                        <a:rPr sz="1150" spc="70" dirty="0">
                          <a:latin typeface="Cambria Math"/>
                          <a:cs typeface="Cambria Math"/>
                        </a:rPr>
                        <a:t>𝑟𝑜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197485">
                        <a:lnSpc>
                          <a:spcPts val="1205"/>
                        </a:lnSpc>
                        <a:spcBef>
                          <a:spcPts val="275"/>
                        </a:spcBef>
                      </a:pPr>
                      <a:r>
                        <a:rPr sz="1150" spc="-5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153670">
                        <a:lnSpc>
                          <a:spcPts val="1205"/>
                        </a:lnSpc>
                      </a:pPr>
                      <a:r>
                        <a:rPr sz="1150" spc="100" dirty="0">
                          <a:latin typeface="Cambria Math"/>
                          <a:cs typeface="Cambria Math"/>
                        </a:rPr>
                        <a:t>𝑛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27305" algn="ctr">
                        <a:lnSpc>
                          <a:spcPts val="1435"/>
                        </a:lnSpc>
                        <a:spcBef>
                          <a:spcPts val="555"/>
                        </a:spcBef>
                        <a:tabLst>
                          <a:tab pos="2453640" algn="l"/>
                        </a:tabLst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15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725" baseline="-14492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725" spc="-217" baseline="-14492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8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725" spc="37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+𝑞 </a:t>
                      </a:r>
                      <a:r>
                        <a:rPr sz="1725" spc="60" baseline="3864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≤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85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725" spc="37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+𝑝	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𝑖𝑖</a:t>
                      </a:r>
                      <a:r>
                        <a:rPr sz="1600" spc="1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𝑀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648335">
                        <a:lnSpc>
                          <a:spcPts val="894"/>
                        </a:lnSpc>
                        <a:tabLst>
                          <a:tab pos="1311275" algn="l"/>
                        </a:tabLst>
                      </a:pPr>
                      <a:r>
                        <a:rPr sz="1150" spc="-155" dirty="0">
                          <a:latin typeface="Cambria Math"/>
                          <a:cs typeface="Cambria Math"/>
                        </a:rPr>
                        <a:t>𝑖𝑖𝑗𝑗	</a:t>
                      </a:r>
                      <a:r>
                        <a:rPr sz="1150" spc="-85" dirty="0">
                          <a:latin typeface="Cambria Math"/>
                          <a:cs typeface="Cambria Math"/>
                        </a:rPr>
                        <a:t>𝑖𝑖𝑜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67945">
                        <a:lnSpc>
                          <a:spcPts val="1335"/>
                        </a:lnSpc>
                        <a:spcBef>
                          <a:spcPts val="165"/>
                        </a:spcBef>
                      </a:pPr>
                      <a:r>
                        <a:rPr sz="1150" spc="-5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2115"/>
                        </a:lnSpc>
                        <a:tabLst>
                          <a:tab pos="1582420" algn="l"/>
                        </a:tabLst>
                      </a:pPr>
                      <a:r>
                        <a:rPr sz="1800" spc="-16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 </a:t>
                      </a:r>
                      <a:r>
                        <a:rPr sz="1950" spc="67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0	𝑗𝑗</a:t>
                      </a:r>
                      <a:r>
                        <a:rPr sz="1800" spc="1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𝑛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algn="just">
                        <a:lnSpc>
                          <a:spcPct val="106900"/>
                        </a:lnSpc>
                        <a:spcBef>
                          <a:spcPts val="55"/>
                        </a:spcBef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By  (p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pe </a:t>
                      </a:r>
                      <a:r>
                        <a:rPr sz="1800" spc="-49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</a:t>
                      </a:r>
                      <a:endParaRPr sz="1800">
                        <a:latin typeface="Arial MT"/>
                        <a:cs typeface="Arial MT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0000"/>
                      </a:solidFill>
                      <a:prstDash val="solid"/>
                    </a:lnL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7185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800" spc="-15" dirty="0">
                          <a:latin typeface="Arial MT"/>
                          <a:cs typeface="Arial MT"/>
                        </a:rPr>
                        <a:t>alternatively,</a:t>
                      </a:r>
                      <a:r>
                        <a:rPr sz="1800" spc="3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putting</a:t>
                      </a:r>
                      <a:r>
                        <a:rPr sz="1800" spc="33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800" spc="3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values</a:t>
                      </a:r>
                      <a:r>
                        <a:rPr sz="1800" spc="3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of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19075" marR="60960" indent="-51435">
                        <a:lnSpc>
                          <a:spcPct val="106900"/>
                        </a:lnSpc>
                        <a:tabLst>
                          <a:tab pos="864235" algn="l"/>
                          <a:tab pos="1510665" algn="l"/>
                          <a:tab pos="3033395" algn="l"/>
                        </a:tabLst>
                      </a:pPr>
                      <a:r>
                        <a:rPr sz="1800" dirty="0">
                          <a:latin typeface="Arial MT"/>
                          <a:cs typeface="Arial MT"/>
                        </a:rPr>
                        <a:t>,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q),</a:t>
                      </a:r>
                      <a:r>
                        <a:rPr sz="1800" spc="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we</a:t>
                      </a:r>
                      <a:r>
                        <a:rPr sz="18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can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obtain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required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own- </a:t>
                      </a:r>
                      <a:r>
                        <a:rPr sz="1800" spc="-484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ri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	and	cross-peri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o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d	di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800" spc="-10" dirty="0">
                          <a:latin typeface="Arial MT"/>
                          <a:cs typeface="Arial MT"/>
                        </a:rPr>
                        <a:t>t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an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e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2730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5" dirty="0">
                          <a:latin typeface="Arial MT"/>
                          <a:cs typeface="Arial MT"/>
                        </a:rPr>
                        <a:t>unctions</a:t>
                      </a:r>
                      <a:r>
                        <a:rPr sz="18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as</a:t>
                      </a:r>
                      <a:r>
                        <a:rPr sz="18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below: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180"/>
                        </a:spcBef>
                        <a:tabLst>
                          <a:tab pos="563880" algn="l"/>
                          <a:tab pos="2540000" algn="l"/>
                        </a:tabLst>
                      </a:pPr>
                      <a:r>
                        <a:rPr sz="1800" spc="15" dirty="0">
                          <a:latin typeface="Cambria Math"/>
                          <a:cs typeface="Cambria Math"/>
                        </a:rPr>
                        <a:t>𝑝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𝑞	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or sol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ing	</a:t>
                      </a:r>
                      <a:r>
                        <a:rPr sz="1800" spc="50" dirty="0">
                          <a:latin typeface="Cambria Math"/>
                          <a:cs typeface="Cambria Math"/>
                        </a:rPr>
                        <a:t>𝑑</a:t>
                      </a:r>
                      <a:r>
                        <a:rPr sz="1950" baseline="27777" dirty="0">
                          <a:latin typeface="Cambria Math"/>
                          <a:cs typeface="Cambria Math"/>
                        </a:rPr>
                        <a:t>𝑡  </a:t>
                      </a:r>
                      <a:r>
                        <a:rPr sz="1950" spc="-7" baseline="2777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spc="157" baseline="-1495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𝑡</a:t>
                      </a:r>
                      <a:endParaRPr sz="1950" baseline="-14957">
                        <a:latin typeface="Cambria Math"/>
                        <a:cs typeface="Cambria Math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025"/>
                        </a:spcBef>
                        <a:tabLst>
                          <a:tab pos="563880" algn="l"/>
                          <a:tab pos="2329815" algn="l"/>
                          <a:tab pos="3173095" algn="l"/>
                        </a:tabLst>
                      </a:pPr>
                      <a:r>
                        <a:rPr sz="1800" spc="5" dirty="0">
                          <a:latin typeface="Cambria Math"/>
                          <a:cs typeface="Cambria Math"/>
                        </a:rPr>
                        <a:t>𝑝,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𝑞	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(1,1)	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solving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sz="1800" spc="50" dirty="0">
                          <a:latin typeface="Cambria Math"/>
                          <a:cs typeface="Cambria Math"/>
                        </a:rPr>
                        <a:t>𝑑</a:t>
                      </a:r>
                      <a:r>
                        <a:rPr sz="1950" spc="37" baseline="2777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950" spc="-7" baseline="27777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950" spc="104" baseline="27777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800" spc="-5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spc="44" baseline="-1495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950" spc="-7" baseline="-14957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950" spc="104" baseline="-14957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spc="52" baseline="-1495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950" spc="-7" baseline="-14957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950" spc="104" baseline="-14957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)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245"/>
                        </a:spcBef>
                        <a:tabLst>
                          <a:tab pos="563880" algn="l"/>
                          <a:tab pos="2540000" algn="l"/>
                        </a:tabLst>
                      </a:pPr>
                      <a:r>
                        <a:rPr sz="1800" spc="15" dirty="0">
                          <a:latin typeface="Cambria Math"/>
                          <a:cs typeface="Cambria Math"/>
                        </a:rPr>
                        <a:t>𝑝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𝑞	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)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f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or sol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ing	</a:t>
                      </a:r>
                      <a:r>
                        <a:rPr sz="1800" spc="50" dirty="0">
                          <a:latin typeface="Cambria Math"/>
                          <a:cs typeface="Cambria Math"/>
                        </a:rPr>
                        <a:t>𝑑</a:t>
                      </a:r>
                      <a:r>
                        <a:rPr sz="1950" spc="37" baseline="2777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950" spc="-7" baseline="27777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950" spc="104" baseline="27777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800" spc="-5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spc="165" baseline="-1495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spc="165" baseline="-1495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)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59055">
                        <a:lnSpc>
                          <a:spcPct val="100000"/>
                        </a:lnSpc>
                        <a:spcBef>
                          <a:spcPts val="1025"/>
                        </a:spcBef>
                        <a:tabLst>
                          <a:tab pos="563880" algn="l"/>
                          <a:tab pos="2329815" algn="l"/>
                          <a:tab pos="3173095" algn="l"/>
                        </a:tabLst>
                      </a:pPr>
                      <a:r>
                        <a:rPr sz="1800" spc="5" dirty="0">
                          <a:latin typeface="Cambria Math"/>
                          <a:cs typeface="Cambria Math"/>
                        </a:rPr>
                        <a:t>𝑝,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𝑞	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(1,0)	</a:t>
                      </a:r>
                      <a:r>
                        <a:rPr sz="1800" dirty="0">
                          <a:latin typeface="Arial MT"/>
                          <a:cs typeface="Arial MT"/>
                        </a:rPr>
                        <a:t>for	</a:t>
                      </a:r>
                      <a:r>
                        <a:rPr sz="1800" spc="-5" dirty="0">
                          <a:latin typeface="Arial MT"/>
                          <a:cs typeface="Arial MT"/>
                        </a:rPr>
                        <a:t>solving</a:t>
                      </a:r>
                      <a:endParaRPr sz="1800">
                        <a:latin typeface="Arial MT"/>
                        <a:cs typeface="Arial MT"/>
                      </a:endParaRPr>
                    </a:p>
                    <a:p>
                      <a:pPr marL="4508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700" spc="75" baseline="10802" dirty="0">
                          <a:latin typeface="Cambria Math"/>
                          <a:cs typeface="Cambria Math"/>
                        </a:rPr>
                        <a:t>𝑑</a:t>
                      </a:r>
                      <a:r>
                        <a:rPr sz="1950" baseline="44871" dirty="0">
                          <a:latin typeface="Cambria Math"/>
                          <a:cs typeface="Cambria Math"/>
                        </a:rPr>
                        <a:t>𝑡  </a:t>
                      </a:r>
                      <a:r>
                        <a:rPr sz="1950" spc="-7" baseline="4487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spc="-82" baseline="10802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300" spc="2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300" spc="-5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300" spc="70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700" baseline="10802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700" spc="-142" baseline="10802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spc="-30" baseline="10802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300" spc="3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300" spc="-5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</a:txBody>
                  <a:tcPr marL="0" marR="0" marT="26034" marB="0"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569834" y="2201666"/>
            <a:ext cx="1153795" cy="276225"/>
          </a:xfrm>
          <a:custGeom>
            <a:avLst/>
            <a:gdLst/>
            <a:ahLst/>
            <a:cxnLst/>
            <a:rect l="l" t="t" r="r" b="b"/>
            <a:pathLst>
              <a:path w="1153795" h="276225">
                <a:moveTo>
                  <a:pt x="1081132" y="0"/>
                </a:moveTo>
                <a:lnTo>
                  <a:pt x="1078338" y="9156"/>
                </a:lnTo>
                <a:lnTo>
                  <a:pt x="1091026" y="15733"/>
                </a:lnTo>
                <a:lnTo>
                  <a:pt x="1102073" y="25311"/>
                </a:lnTo>
                <a:lnTo>
                  <a:pt x="1125329" y="71571"/>
                </a:lnTo>
                <a:lnTo>
                  <a:pt x="1132283" y="113933"/>
                </a:lnTo>
                <a:lnTo>
                  <a:pt x="1133152" y="138188"/>
                </a:lnTo>
                <a:lnTo>
                  <a:pt x="1132283" y="162391"/>
                </a:lnTo>
                <a:lnTo>
                  <a:pt x="1125329" y="204672"/>
                </a:lnTo>
                <a:lnTo>
                  <a:pt x="1102073" y="250855"/>
                </a:lnTo>
                <a:lnTo>
                  <a:pt x="1078338" y="266992"/>
                </a:lnTo>
                <a:lnTo>
                  <a:pt x="1081132" y="276148"/>
                </a:lnTo>
                <a:lnTo>
                  <a:pt x="1124393" y="246037"/>
                </a:lnTo>
                <a:lnTo>
                  <a:pt x="1143079" y="208690"/>
                </a:lnTo>
                <a:lnTo>
                  <a:pt x="1152509" y="163370"/>
                </a:lnTo>
                <a:lnTo>
                  <a:pt x="1153688" y="138074"/>
                </a:lnTo>
                <a:lnTo>
                  <a:pt x="1152509" y="112778"/>
                </a:lnTo>
                <a:lnTo>
                  <a:pt x="1143079" y="67458"/>
                </a:lnTo>
                <a:lnTo>
                  <a:pt x="1124393" y="30116"/>
                </a:lnTo>
                <a:lnTo>
                  <a:pt x="1097547" y="6395"/>
                </a:lnTo>
                <a:lnTo>
                  <a:pt x="1081132" y="0"/>
                </a:lnTo>
                <a:close/>
              </a:path>
              <a:path w="1153795" h="276225">
                <a:moveTo>
                  <a:pt x="72549" y="0"/>
                </a:moveTo>
                <a:lnTo>
                  <a:pt x="29289" y="30116"/>
                </a:lnTo>
                <a:lnTo>
                  <a:pt x="10603" y="67458"/>
                </a:lnTo>
                <a:lnTo>
                  <a:pt x="1173" y="112778"/>
                </a:lnTo>
                <a:lnTo>
                  <a:pt x="0" y="138188"/>
                </a:lnTo>
                <a:lnTo>
                  <a:pt x="1173" y="163370"/>
                </a:lnTo>
                <a:lnTo>
                  <a:pt x="10603" y="208690"/>
                </a:lnTo>
                <a:lnTo>
                  <a:pt x="29289" y="246037"/>
                </a:lnTo>
                <a:lnTo>
                  <a:pt x="72549" y="276148"/>
                </a:lnTo>
                <a:lnTo>
                  <a:pt x="75343" y="266992"/>
                </a:lnTo>
                <a:lnTo>
                  <a:pt x="62656" y="260419"/>
                </a:lnTo>
                <a:lnTo>
                  <a:pt x="51607" y="250855"/>
                </a:lnTo>
                <a:lnTo>
                  <a:pt x="28347" y="204672"/>
                </a:lnTo>
                <a:lnTo>
                  <a:pt x="21399" y="162391"/>
                </a:lnTo>
                <a:lnTo>
                  <a:pt x="20534" y="138074"/>
                </a:lnTo>
                <a:lnTo>
                  <a:pt x="21399" y="113933"/>
                </a:lnTo>
                <a:lnTo>
                  <a:pt x="28347" y="71571"/>
                </a:lnTo>
                <a:lnTo>
                  <a:pt x="51607" y="25311"/>
                </a:lnTo>
                <a:lnTo>
                  <a:pt x="75343" y="9156"/>
                </a:lnTo>
                <a:lnTo>
                  <a:pt x="725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14201" y="2754034"/>
            <a:ext cx="495300" cy="212090"/>
          </a:xfrm>
          <a:custGeom>
            <a:avLst/>
            <a:gdLst/>
            <a:ahLst/>
            <a:cxnLst/>
            <a:rect l="l" t="t" r="r" b="b"/>
            <a:pathLst>
              <a:path w="495300" h="212089">
                <a:moveTo>
                  <a:pt x="427596" y="0"/>
                </a:moveTo>
                <a:lnTo>
                  <a:pt x="424586" y="8597"/>
                </a:lnTo>
                <a:lnTo>
                  <a:pt x="436843" y="13915"/>
                </a:lnTo>
                <a:lnTo>
                  <a:pt x="447382" y="21277"/>
                </a:lnTo>
                <a:lnTo>
                  <a:pt x="468788" y="55406"/>
                </a:lnTo>
                <a:lnTo>
                  <a:pt x="475818" y="104813"/>
                </a:lnTo>
                <a:lnTo>
                  <a:pt x="475032" y="123489"/>
                </a:lnTo>
                <a:lnTo>
                  <a:pt x="463257" y="169214"/>
                </a:lnTo>
                <a:lnTo>
                  <a:pt x="436984" y="197805"/>
                </a:lnTo>
                <a:lnTo>
                  <a:pt x="424916" y="203149"/>
                </a:lnTo>
                <a:lnTo>
                  <a:pt x="427596" y="211747"/>
                </a:lnTo>
                <a:lnTo>
                  <a:pt x="468049" y="187704"/>
                </a:lnTo>
                <a:lnTo>
                  <a:pt x="490769" y="143335"/>
                </a:lnTo>
                <a:lnTo>
                  <a:pt x="495122" y="105930"/>
                </a:lnTo>
                <a:lnTo>
                  <a:pt x="494031" y="86519"/>
                </a:lnTo>
                <a:lnTo>
                  <a:pt x="477659" y="37109"/>
                </a:lnTo>
                <a:lnTo>
                  <a:pt x="442948" y="5541"/>
                </a:lnTo>
                <a:lnTo>
                  <a:pt x="427596" y="0"/>
                </a:lnTo>
                <a:close/>
              </a:path>
              <a:path w="495300" h="212089">
                <a:moveTo>
                  <a:pt x="67525" y="0"/>
                </a:moveTo>
                <a:lnTo>
                  <a:pt x="27142" y="24095"/>
                </a:lnTo>
                <a:lnTo>
                  <a:pt x="4364" y="68576"/>
                </a:lnTo>
                <a:lnTo>
                  <a:pt x="0" y="105930"/>
                </a:lnTo>
                <a:lnTo>
                  <a:pt x="1088" y="125383"/>
                </a:lnTo>
                <a:lnTo>
                  <a:pt x="17411" y="174739"/>
                </a:lnTo>
                <a:lnTo>
                  <a:pt x="52128" y="206211"/>
                </a:lnTo>
                <a:lnTo>
                  <a:pt x="67525" y="211747"/>
                </a:lnTo>
                <a:lnTo>
                  <a:pt x="70205" y="203149"/>
                </a:lnTo>
                <a:lnTo>
                  <a:pt x="58142" y="197805"/>
                </a:lnTo>
                <a:lnTo>
                  <a:pt x="47729" y="190368"/>
                </a:lnTo>
                <a:lnTo>
                  <a:pt x="26370" y="155689"/>
                </a:lnTo>
                <a:lnTo>
                  <a:pt x="19303" y="104813"/>
                </a:lnTo>
                <a:lnTo>
                  <a:pt x="20089" y="86744"/>
                </a:lnTo>
                <a:lnTo>
                  <a:pt x="31864" y="42138"/>
                </a:lnTo>
                <a:lnTo>
                  <a:pt x="58324" y="13915"/>
                </a:lnTo>
                <a:lnTo>
                  <a:pt x="70535" y="8597"/>
                </a:lnTo>
                <a:lnTo>
                  <a:pt x="67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14336" y="2721863"/>
            <a:ext cx="51435" cy="275590"/>
          </a:xfrm>
          <a:custGeom>
            <a:avLst/>
            <a:gdLst/>
            <a:ahLst/>
            <a:cxnLst/>
            <a:rect l="l" t="t" r="r" b="b"/>
            <a:pathLst>
              <a:path w="51434" h="275589">
                <a:moveTo>
                  <a:pt x="50901" y="0"/>
                </a:moveTo>
                <a:lnTo>
                  <a:pt x="0" y="0"/>
                </a:lnTo>
                <a:lnTo>
                  <a:pt x="0" y="8890"/>
                </a:lnTo>
                <a:lnTo>
                  <a:pt x="0" y="266700"/>
                </a:lnTo>
                <a:lnTo>
                  <a:pt x="0" y="275590"/>
                </a:lnTo>
                <a:lnTo>
                  <a:pt x="50901" y="275590"/>
                </a:lnTo>
                <a:lnTo>
                  <a:pt x="50901" y="266700"/>
                </a:lnTo>
                <a:lnTo>
                  <a:pt x="20764" y="266700"/>
                </a:lnTo>
                <a:lnTo>
                  <a:pt x="20764" y="8890"/>
                </a:lnTo>
                <a:lnTo>
                  <a:pt x="50901" y="8890"/>
                </a:lnTo>
                <a:lnTo>
                  <a:pt x="50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6826" y="2721863"/>
            <a:ext cx="727075" cy="275590"/>
          </a:xfrm>
          <a:custGeom>
            <a:avLst/>
            <a:gdLst/>
            <a:ahLst/>
            <a:cxnLst/>
            <a:rect l="l" t="t" r="r" b="b"/>
            <a:pathLst>
              <a:path w="727075" h="275589">
                <a:moveTo>
                  <a:pt x="70535" y="40779"/>
                </a:moveTo>
                <a:lnTo>
                  <a:pt x="67525" y="32181"/>
                </a:lnTo>
                <a:lnTo>
                  <a:pt x="52184" y="37719"/>
                </a:lnTo>
                <a:lnTo>
                  <a:pt x="38722" y="45745"/>
                </a:lnTo>
                <a:lnTo>
                  <a:pt x="9829" y="84277"/>
                </a:lnTo>
                <a:lnTo>
                  <a:pt x="0" y="138112"/>
                </a:lnTo>
                <a:lnTo>
                  <a:pt x="1092" y="157556"/>
                </a:lnTo>
                <a:lnTo>
                  <a:pt x="17411" y="206921"/>
                </a:lnTo>
                <a:lnTo>
                  <a:pt x="52133" y="238391"/>
                </a:lnTo>
                <a:lnTo>
                  <a:pt x="67525" y="243928"/>
                </a:lnTo>
                <a:lnTo>
                  <a:pt x="70205" y="235331"/>
                </a:lnTo>
                <a:lnTo>
                  <a:pt x="58153" y="229984"/>
                </a:lnTo>
                <a:lnTo>
                  <a:pt x="47739" y="222542"/>
                </a:lnTo>
                <a:lnTo>
                  <a:pt x="26377" y="187871"/>
                </a:lnTo>
                <a:lnTo>
                  <a:pt x="19304" y="136994"/>
                </a:lnTo>
                <a:lnTo>
                  <a:pt x="20091" y="118922"/>
                </a:lnTo>
                <a:lnTo>
                  <a:pt x="31864" y="74320"/>
                </a:lnTo>
                <a:lnTo>
                  <a:pt x="58331" y="46088"/>
                </a:lnTo>
                <a:lnTo>
                  <a:pt x="70535" y="40779"/>
                </a:lnTo>
                <a:close/>
              </a:path>
              <a:path w="727075" h="275589">
                <a:moveTo>
                  <a:pt x="650570" y="138112"/>
                </a:moveTo>
                <a:lnTo>
                  <a:pt x="640753" y="84277"/>
                </a:lnTo>
                <a:lnTo>
                  <a:pt x="611860" y="45745"/>
                </a:lnTo>
                <a:lnTo>
                  <a:pt x="583044" y="32181"/>
                </a:lnTo>
                <a:lnTo>
                  <a:pt x="580034" y="40779"/>
                </a:lnTo>
                <a:lnTo>
                  <a:pt x="592289" y="46088"/>
                </a:lnTo>
                <a:lnTo>
                  <a:pt x="602830" y="53454"/>
                </a:lnTo>
                <a:lnTo>
                  <a:pt x="624243" y="87579"/>
                </a:lnTo>
                <a:lnTo>
                  <a:pt x="631266" y="136994"/>
                </a:lnTo>
                <a:lnTo>
                  <a:pt x="630491" y="155663"/>
                </a:lnTo>
                <a:lnTo>
                  <a:pt x="618705" y="201396"/>
                </a:lnTo>
                <a:lnTo>
                  <a:pt x="592442" y="229984"/>
                </a:lnTo>
                <a:lnTo>
                  <a:pt x="580364" y="235331"/>
                </a:lnTo>
                <a:lnTo>
                  <a:pt x="583044" y="243928"/>
                </a:lnTo>
                <a:lnTo>
                  <a:pt x="623506" y="219887"/>
                </a:lnTo>
                <a:lnTo>
                  <a:pt x="646226" y="175514"/>
                </a:lnTo>
                <a:lnTo>
                  <a:pt x="649490" y="157556"/>
                </a:lnTo>
                <a:lnTo>
                  <a:pt x="650570" y="138112"/>
                </a:lnTo>
                <a:close/>
              </a:path>
              <a:path w="727075" h="275589">
                <a:moveTo>
                  <a:pt x="726973" y="0"/>
                </a:moveTo>
                <a:lnTo>
                  <a:pt x="676071" y="0"/>
                </a:lnTo>
                <a:lnTo>
                  <a:pt x="676071" y="8890"/>
                </a:lnTo>
                <a:lnTo>
                  <a:pt x="706208" y="8890"/>
                </a:lnTo>
                <a:lnTo>
                  <a:pt x="706208" y="266700"/>
                </a:lnTo>
                <a:lnTo>
                  <a:pt x="676071" y="266700"/>
                </a:lnTo>
                <a:lnTo>
                  <a:pt x="676071" y="275590"/>
                </a:lnTo>
                <a:lnTo>
                  <a:pt x="726973" y="275590"/>
                </a:lnTo>
                <a:lnTo>
                  <a:pt x="726973" y="266700"/>
                </a:lnTo>
                <a:lnTo>
                  <a:pt x="726973" y="8890"/>
                </a:lnTo>
                <a:lnTo>
                  <a:pt x="7269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514201" y="3158656"/>
            <a:ext cx="495300" cy="212090"/>
          </a:xfrm>
          <a:custGeom>
            <a:avLst/>
            <a:gdLst/>
            <a:ahLst/>
            <a:cxnLst/>
            <a:rect l="l" t="t" r="r" b="b"/>
            <a:pathLst>
              <a:path w="495300" h="212089">
                <a:moveTo>
                  <a:pt x="427596" y="0"/>
                </a:moveTo>
                <a:lnTo>
                  <a:pt x="424586" y="8597"/>
                </a:lnTo>
                <a:lnTo>
                  <a:pt x="436843" y="13915"/>
                </a:lnTo>
                <a:lnTo>
                  <a:pt x="447382" y="21277"/>
                </a:lnTo>
                <a:lnTo>
                  <a:pt x="468788" y="55406"/>
                </a:lnTo>
                <a:lnTo>
                  <a:pt x="475818" y="104813"/>
                </a:lnTo>
                <a:lnTo>
                  <a:pt x="475032" y="123489"/>
                </a:lnTo>
                <a:lnTo>
                  <a:pt x="463257" y="169214"/>
                </a:lnTo>
                <a:lnTo>
                  <a:pt x="436984" y="197805"/>
                </a:lnTo>
                <a:lnTo>
                  <a:pt x="424916" y="203149"/>
                </a:lnTo>
                <a:lnTo>
                  <a:pt x="427596" y="211747"/>
                </a:lnTo>
                <a:lnTo>
                  <a:pt x="468049" y="187704"/>
                </a:lnTo>
                <a:lnTo>
                  <a:pt x="490769" y="143335"/>
                </a:lnTo>
                <a:lnTo>
                  <a:pt x="495122" y="105930"/>
                </a:lnTo>
                <a:lnTo>
                  <a:pt x="494031" y="86519"/>
                </a:lnTo>
                <a:lnTo>
                  <a:pt x="477659" y="37109"/>
                </a:lnTo>
                <a:lnTo>
                  <a:pt x="442948" y="5541"/>
                </a:lnTo>
                <a:lnTo>
                  <a:pt x="427596" y="0"/>
                </a:lnTo>
                <a:close/>
              </a:path>
              <a:path w="495300" h="212089">
                <a:moveTo>
                  <a:pt x="67525" y="0"/>
                </a:moveTo>
                <a:lnTo>
                  <a:pt x="27142" y="24095"/>
                </a:lnTo>
                <a:lnTo>
                  <a:pt x="4364" y="68576"/>
                </a:lnTo>
                <a:lnTo>
                  <a:pt x="0" y="105930"/>
                </a:lnTo>
                <a:lnTo>
                  <a:pt x="1088" y="125383"/>
                </a:lnTo>
                <a:lnTo>
                  <a:pt x="17411" y="174739"/>
                </a:lnTo>
                <a:lnTo>
                  <a:pt x="52128" y="206211"/>
                </a:lnTo>
                <a:lnTo>
                  <a:pt x="67525" y="211747"/>
                </a:lnTo>
                <a:lnTo>
                  <a:pt x="70205" y="203149"/>
                </a:lnTo>
                <a:lnTo>
                  <a:pt x="58142" y="197805"/>
                </a:lnTo>
                <a:lnTo>
                  <a:pt x="47729" y="190368"/>
                </a:lnTo>
                <a:lnTo>
                  <a:pt x="26370" y="155689"/>
                </a:lnTo>
                <a:lnTo>
                  <a:pt x="19303" y="104813"/>
                </a:lnTo>
                <a:lnTo>
                  <a:pt x="20089" y="86744"/>
                </a:lnTo>
                <a:lnTo>
                  <a:pt x="31864" y="42138"/>
                </a:lnTo>
                <a:lnTo>
                  <a:pt x="58324" y="13915"/>
                </a:lnTo>
                <a:lnTo>
                  <a:pt x="70535" y="8597"/>
                </a:lnTo>
                <a:lnTo>
                  <a:pt x="67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1143" y="3448050"/>
            <a:ext cx="51435" cy="275590"/>
          </a:xfrm>
          <a:custGeom>
            <a:avLst/>
            <a:gdLst/>
            <a:ahLst/>
            <a:cxnLst/>
            <a:rect l="l" t="t" r="r" b="b"/>
            <a:pathLst>
              <a:path w="51435" h="275589">
                <a:moveTo>
                  <a:pt x="50901" y="0"/>
                </a:moveTo>
                <a:lnTo>
                  <a:pt x="0" y="0"/>
                </a:lnTo>
                <a:lnTo>
                  <a:pt x="0" y="8890"/>
                </a:lnTo>
                <a:lnTo>
                  <a:pt x="30137" y="8890"/>
                </a:lnTo>
                <a:lnTo>
                  <a:pt x="30137" y="266700"/>
                </a:lnTo>
                <a:lnTo>
                  <a:pt x="0" y="266700"/>
                </a:lnTo>
                <a:lnTo>
                  <a:pt x="0" y="275590"/>
                </a:lnTo>
                <a:lnTo>
                  <a:pt x="50901" y="275590"/>
                </a:lnTo>
                <a:lnTo>
                  <a:pt x="50901" y="266700"/>
                </a:lnTo>
                <a:lnTo>
                  <a:pt x="50901" y="8890"/>
                </a:lnTo>
                <a:lnTo>
                  <a:pt x="50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519549" y="3448050"/>
            <a:ext cx="51435" cy="275590"/>
          </a:xfrm>
          <a:custGeom>
            <a:avLst/>
            <a:gdLst/>
            <a:ahLst/>
            <a:cxnLst/>
            <a:rect l="l" t="t" r="r" b="b"/>
            <a:pathLst>
              <a:path w="51435" h="275589">
                <a:moveTo>
                  <a:pt x="50901" y="0"/>
                </a:moveTo>
                <a:lnTo>
                  <a:pt x="0" y="0"/>
                </a:lnTo>
                <a:lnTo>
                  <a:pt x="0" y="8890"/>
                </a:lnTo>
                <a:lnTo>
                  <a:pt x="0" y="266700"/>
                </a:lnTo>
                <a:lnTo>
                  <a:pt x="0" y="275590"/>
                </a:lnTo>
                <a:lnTo>
                  <a:pt x="50901" y="275590"/>
                </a:lnTo>
                <a:lnTo>
                  <a:pt x="50901" y="266700"/>
                </a:lnTo>
                <a:lnTo>
                  <a:pt x="20764" y="266700"/>
                </a:lnTo>
                <a:lnTo>
                  <a:pt x="20764" y="8890"/>
                </a:lnTo>
                <a:lnTo>
                  <a:pt x="50901" y="8890"/>
                </a:lnTo>
                <a:lnTo>
                  <a:pt x="50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14201" y="3913036"/>
            <a:ext cx="495300" cy="212090"/>
          </a:xfrm>
          <a:custGeom>
            <a:avLst/>
            <a:gdLst/>
            <a:ahLst/>
            <a:cxnLst/>
            <a:rect l="l" t="t" r="r" b="b"/>
            <a:pathLst>
              <a:path w="495300" h="212089">
                <a:moveTo>
                  <a:pt x="427596" y="0"/>
                </a:moveTo>
                <a:lnTo>
                  <a:pt x="424586" y="8597"/>
                </a:lnTo>
                <a:lnTo>
                  <a:pt x="436843" y="13915"/>
                </a:lnTo>
                <a:lnTo>
                  <a:pt x="447382" y="21277"/>
                </a:lnTo>
                <a:lnTo>
                  <a:pt x="468788" y="55406"/>
                </a:lnTo>
                <a:lnTo>
                  <a:pt x="475818" y="104813"/>
                </a:lnTo>
                <a:lnTo>
                  <a:pt x="475032" y="123489"/>
                </a:lnTo>
                <a:lnTo>
                  <a:pt x="463257" y="169214"/>
                </a:lnTo>
                <a:lnTo>
                  <a:pt x="436984" y="197805"/>
                </a:lnTo>
                <a:lnTo>
                  <a:pt x="424916" y="203149"/>
                </a:lnTo>
                <a:lnTo>
                  <a:pt x="427596" y="211747"/>
                </a:lnTo>
                <a:lnTo>
                  <a:pt x="468049" y="187704"/>
                </a:lnTo>
                <a:lnTo>
                  <a:pt x="490769" y="143335"/>
                </a:lnTo>
                <a:lnTo>
                  <a:pt x="495122" y="105930"/>
                </a:lnTo>
                <a:lnTo>
                  <a:pt x="494031" y="86519"/>
                </a:lnTo>
                <a:lnTo>
                  <a:pt x="477659" y="37109"/>
                </a:lnTo>
                <a:lnTo>
                  <a:pt x="442948" y="5541"/>
                </a:lnTo>
                <a:lnTo>
                  <a:pt x="427596" y="0"/>
                </a:lnTo>
                <a:close/>
              </a:path>
              <a:path w="495300" h="212089">
                <a:moveTo>
                  <a:pt x="67525" y="0"/>
                </a:moveTo>
                <a:lnTo>
                  <a:pt x="27142" y="24095"/>
                </a:lnTo>
                <a:lnTo>
                  <a:pt x="4364" y="68576"/>
                </a:lnTo>
                <a:lnTo>
                  <a:pt x="0" y="105930"/>
                </a:lnTo>
                <a:lnTo>
                  <a:pt x="1088" y="125383"/>
                </a:lnTo>
                <a:lnTo>
                  <a:pt x="17411" y="174739"/>
                </a:lnTo>
                <a:lnTo>
                  <a:pt x="52128" y="206211"/>
                </a:lnTo>
                <a:lnTo>
                  <a:pt x="67525" y="211747"/>
                </a:lnTo>
                <a:lnTo>
                  <a:pt x="70205" y="203149"/>
                </a:lnTo>
                <a:lnTo>
                  <a:pt x="58142" y="197805"/>
                </a:lnTo>
                <a:lnTo>
                  <a:pt x="47729" y="190368"/>
                </a:lnTo>
                <a:lnTo>
                  <a:pt x="26370" y="155689"/>
                </a:lnTo>
                <a:lnTo>
                  <a:pt x="19303" y="104813"/>
                </a:lnTo>
                <a:lnTo>
                  <a:pt x="20089" y="86744"/>
                </a:lnTo>
                <a:lnTo>
                  <a:pt x="31864" y="42138"/>
                </a:lnTo>
                <a:lnTo>
                  <a:pt x="58324" y="13915"/>
                </a:lnTo>
                <a:lnTo>
                  <a:pt x="70535" y="8597"/>
                </a:lnTo>
                <a:lnTo>
                  <a:pt x="67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210829" y="3880865"/>
            <a:ext cx="51435" cy="275590"/>
          </a:xfrm>
          <a:custGeom>
            <a:avLst/>
            <a:gdLst/>
            <a:ahLst/>
            <a:cxnLst/>
            <a:rect l="l" t="t" r="r" b="b"/>
            <a:pathLst>
              <a:path w="51434" h="275589">
                <a:moveTo>
                  <a:pt x="50901" y="0"/>
                </a:moveTo>
                <a:lnTo>
                  <a:pt x="0" y="0"/>
                </a:lnTo>
                <a:lnTo>
                  <a:pt x="0" y="8890"/>
                </a:lnTo>
                <a:lnTo>
                  <a:pt x="30137" y="8890"/>
                </a:lnTo>
                <a:lnTo>
                  <a:pt x="30137" y="266700"/>
                </a:lnTo>
                <a:lnTo>
                  <a:pt x="0" y="266700"/>
                </a:lnTo>
                <a:lnTo>
                  <a:pt x="0" y="275590"/>
                </a:lnTo>
                <a:lnTo>
                  <a:pt x="50901" y="275590"/>
                </a:lnTo>
                <a:lnTo>
                  <a:pt x="50901" y="266700"/>
                </a:lnTo>
                <a:lnTo>
                  <a:pt x="50901" y="8890"/>
                </a:lnTo>
                <a:lnTo>
                  <a:pt x="50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14336" y="3880865"/>
            <a:ext cx="51435" cy="275590"/>
          </a:xfrm>
          <a:custGeom>
            <a:avLst/>
            <a:gdLst/>
            <a:ahLst/>
            <a:cxnLst/>
            <a:rect l="l" t="t" r="r" b="b"/>
            <a:pathLst>
              <a:path w="51434" h="275589">
                <a:moveTo>
                  <a:pt x="50901" y="0"/>
                </a:moveTo>
                <a:lnTo>
                  <a:pt x="0" y="0"/>
                </a:lnTo>
                <a:lnTo>
                  <a:pt x="0" y="8890"/>
                </a:lnTo>
                <a:lnTo>
                  <a:pt x="0" y="266700"/>
                </a:lnTo>
                <a:lnTo>
                  <a:pt x="0" y="275590"/>
                </a:lnTo>
                <a:lnTo>
                  <a:pt x="50901" y="275590"/>
                </a:lnTo>
                <a:lnTo>
                  <a:pt x="50901" y="266700"/>
                </a:lnTo>
                <a:lnTo>
                  <a:pt x="20764" y="266700"/>
                </a:lnTo>
                <a:lnTo>
                  <a:pt x="20764" y="8890"/>
                </a:lnTo>
                <a:lnTo>
                  <a:pt x="50901" y="8890"/>
                </a:lnTo>
                <a:lnTo>
                  <a:pt x="509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4201" y="4317658"/>
            <a:ext cx="495300" cy="212090"/>
          </a:xfrm>
          <a:custGeom>
            <a:avLst/>
            <a:gdLst/>
            <a:ahLst/>
            <a:cxnLst/>
            <a:rect l="l" t="t" r="r" b="b"/>
            <a:pathLst>
              <a:path w="495300" h="212089">
                <a:moveTo>
                  <a:pt x="427596" y="0"/>
                </a:moveTo>
                <a:lnTo>
                  <a:pt x="424586" y="8597"/>
                </a:lnTo>
                <a:lnTo>
                  <a:pt x="436843" y="13915"/>
                </a:lnTo>
                <a:lnTo>
                  <a:pt x="447382" y="21277"/>
                </a:lnTo>
                <a:lnTo>
                  <a:pt x="468788" y="55406"/>
                </a:lnTo>
                <a:lnTo>
                  <a:pt x="475818" y="104813"/>
                </a:lnTo>
                <a:lnTo>
                  <a:pt x="475032" y="123489"/>
                </a:lnTo>
                <a:lnTo>
                  <a:pt x="463257" y="169214"/>
                </a:lnTo>
                <a:lnTo>
                  <a:pt x="436984" y="197805"/>
                </a:lnTo>
                <a:lnTo>
                  <a:pt x="424916" y="203149"/>
                </a:lnTo>
                <a:lnTo>
                  <a:pt x="427596" y="211747"/>
                </a:lnTo>
                <a:lnTo>
                  <a:pt x="468049" y="187704"/>
                </a:lnTo>
                <a:lnTo>
                  <a:pt x="490769" y="143335"/>
                </a:lnTo>
                <a:lnTo>
                  <a:pt x="495122" y="105930"/>
                </a:lnTo>
                <a:lnTo>
                  <a:pt x="494031" y="86519"/>
                </a:lnTo>
                <a:lnTo>
                  <a:pt x="477659" y="37109"/>
                </a:lnTo>
                <a:lnTo>
                  <a:pt x="442948" y="5541"/>
                </a:lnTo>
                <a:lnTo>
                  <a:pt x="427596" y="0"/>
                </a:lnTo>
                <a:close/>
              </a:path>
              <a:path w="495300" h="212089">
                <a:moveTo>
                  <a:pt x="67525" y="0"/>
                </a:moveTo>
                <a:lnTo>
                  <a:pt x="27142" y="24095"/>
                </a:lnTo>
                <a:lnTo>
                  <a:pt x="4364" y="68576"/>
                </a:lnTo>
                <a:lnTo>
                  <a:pt x="0" y="105930"/>
                </a:lnTo>
                <a:lnTo>
                  <a:pt x="1088" y="125383"/>
                </a:lnTo>
                <a:lnTo>
                  <a:pt x="17411" y="174739"/>
                </a:lnTo>
                <a:lnTo>
                  <a:pt x="52128" y="206211"/>
                </a:lnTo>
                <a:lnTo>
                  <a:pt x="67525" y="211747"/>
                </a:lnTo>
                <a:lnTo>
                  <a:pt x="70205" y="203149"/>
                </a:lnTo>
                <a:lnTo>
                  <a:pt x="58142" y="197805"/>
                </a:lnTo>
                <a:lnTo>
                  <a:pt x="47729" y="190368"/>
                </a:lnTo>
                <a:lnTo>
                  <a:pt x="26370" y="155689"/>
                </a:lnTo>
                <a:lnTo>
                  <a:pt x="19303" y="104813"/>
                </a:lnTo>
                <a:lnTo>
                  <a:pt x="20089" y="86744"/>
                </a:lnTo>
                <a:lnTo>
                  <a:pt x="31864" y="42138"/>
                </a:lnTo>
                <a:lnTo>
                  <a:pt x="58324" y="13915"/>
                </a:lnTo>
                <a:lnTo>
                  <a:pt x="70535" y="8597"/>
                </a:lnTo>
                <a:lnTo>
                  <a:pt x="67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19550" y="4874509"/>
            <a:ext cx="51435" cy="8890"/>
          </a:xfrm>
          <a:custGeom>
            <a:avLst/>
            <a:gdLst/>
            <a:ahLst/>
            <a:cxnLst/>
            <a:rect l="l" t="t" r="r" b="b"/>
            <a:pathLst>
              <a:path w="51435" h="8889">
                <a:moveTo>
                  <a:pt x="0" y="8889"/>
                </a:moveTo>
                <a:lnTo>
                  <a:pt x="50901" y="8889"/>
                </a:lnTo>
                <a:lnTo>
                  <a:pt x="5090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19550" y="4607809"/>
            <a:ext cx="51435" cy="8890"/>
          </a:xfrm>
          <a:custGeom>
            <a:avLst/>
            <a:gdLst/>
            <a:ahLst/>
            <a:cxnLst/>
            <a:rect l="l" t="t" r="r" b="b"/>
            <a:pathLst>
              <a:path w="51435" h="8889">
                <a:moveTo>
                  <a:pt x="0" y="8889"/>
                </a:moveTo>
                <a:lnTo>
                  <a:pt x="50901" y="8889"/>
                </a:lnTo>
                <a:lnTo>
                  <a:pt x="50901" y="0"/>
                </a:lnTo>
                <a:lnTo>
                  <a:pt x="0" y="0"/>
                </a:lnTo>
                <a:lnTo>
                  <a:pt x="0" y="8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22037" y="4607813"/>
            <a:ext cx="1162685" cy="275590"/>
          </a:xfrm>
          <a:custGeom>
            <a:avLst/>
            <a:gdLst/>
            <a:ahLst/>
            <a:cxnLst/>
            <a:rect l="l" t="t" r="r" b="b"/>
            <a:pathLst>
              <a:path w="1162685" h="275589">
                <a:moveTo>
                  <a:pt x="70535" y="40779"/>
                </a:moveTo>
                <a:lnTo>
                  <a:pt x="67525" y="32181"/>
                </a:lnTo>
                <a:lnTo>
                  <a:pt x="52184" y="37719"/>
                </a:lnTo>
                <a:lnTo>
                  <a:pt x="38722" y="45745"/>
                </a:lnTo>
                <a:lnTo>
                  <a:pt x="9829" y="84277"/>
                </a:lnTo>
                <a:lnTo>
                  <a:pt x="0" y="138112"/>
                </a:lnTo>
                <a:lnTo>
                  <a:pt x="1092" y="157556"/>
                </a:lnTo>
                <a:lnTo>
                  <a:pt x="17411" y="206921"/>
                </a:lnTo>
                <a:lnTo>
                  <a:pt x="52133" y="238391"/>
                </a:lnTo>
                <a:lnTo>
                  <a:pt x="67525" y="243928"/>
                </a:lnTo>
                <a:lnTo>
                  <a:pt x="70205" y="235331"/>
                </a:lnTo>
                <a:lnTo>
                  <a:pt x="58153" y="229984"/>
                </a:lnTo>
                <a:lnTo>
                  <a:pt x="47739" y="222542"/>
                </a:lnTo>
                <a:lnTo>
                  <a:pt x="26377" y="187871"/>
                </a:lnTo>
                <a:lnTo>
                  <a:pt x="19304" y="136994"/>
                </a:lnTo>
                <a:lnTo>
                  <a:pt x="20091" y="118922"/>
                </a:lnTo>
                <a:lnTo>
                  <a:pt x="31864" y="74320"/>
                </a:lnTo>
                <a:lnTo>
                  <a:pt x="58331" y="46088"/>
                </a:lnTo>
                <a:lnTo>
                  <a:pt x="70535" y="40779"/>
                </a:lnTo>
                <a:close/>
              </a:path>
              <a:path w="1162685" h="275589">
                <a:moveTo>
                  <a:pt x="1085672" y="138112"/>
                </a:moveTo>
                <a:lnTo>
                  <a:pt x="1075855" y="84277"/>
                </a:lnTo>
                <a:lnTo>
                  <a:pt x="1046962" y="45745"/>
                </a:lnTo>
                <a:lnTo>
                  <a:pt x="1018146" y="32181"/>
                </a:lnTo>
                <a:lnTo>
                  <a:pt x="1015136" y="40779"/>
                </a:lnTo>
                <a:lnTo>
                  <a:pt x="1027391" y="46088"/>
                </a:lnTo>
                <a:lnTo>
                  <a:pt x="1037932" y="53454"/>
                </a:lnTo>
                <a:lnTo>
                  <a:pt x="1059345" y="87579"/>
                </a:lnTo>
                <a:lnTo>
                  <a:pt x="1066368" y="136994"/>
                </a:lnTo>
                <a:lnTo>
                  <a:pt x="1065593" y="155663"/>
                </a:lnTo>
                <a:lnTo>
                  <a:pt x="1053807" y="201396"/>
                </a:lnTo>
                <a:lnTo>
                  <a:pt x="1027544" y="229984"/>
                </a:lnTo>
                <a:lnTo>
                  <a:pt x="1015466" y="235331"/>
                </a:lnTo>
                <a:lnTo>
                  <a:pt x="1018146" y="243928"/>
                </a:lnTo>
                <a:lnTo>
                  <a:pt x="1058608" y="219887"/>
                </a:lnTo>
                <a:lnTo>
                  <a:pt x="1081328" y="175514"/>
                </a:lnTo>
                <a:lnTo>
                  <a:pt x="1084592" y="157556"/>
                </a:lnTo>
                <a:lnTo>
                  <a:pt x="1085672" y="138112"/>
                </a:lnTo>
                <a:close/>
              </a:path>
              <a:path w="1162685" h="275589">
                <a:moveTo>
                  <a:pt x="1162075" y="0"/>
                </a:moveTo>
                <a:lnTo>
                  <a:pt x="1111173" y="0"/>
                </a:lnTo>
                <a:lnTo>
                  <a:pt x="1111173" y="8890"/>
                </a:lnTo>
                <a:lnTo>
                  <a:pt x="1141310" y="8890"/>
                </a:lnTo>
                <a:lnTo>
                  <a:pt x="1141310" y="266700"/>
                </a:lnTo>
                <a:lnTo>
                  <a:pt x="1111173" y="266700"/>
                </a:lnTo>
                <a:lnTo>
                  <a:pt x="1111173" y="275590"/>
                </a:lnTo>
                <a:lnTo>
                  <a:pt x="1162075" y="275590"/>
                </a:lnTo>
                <a:lnTo>
                  <a:pt x="1162075" y="266700"/>
                </a:lnTo>
                <a:lnTo>
                  <a:pt x="1162075" y="8890"/>
                </a:lnTo>
                <a:lnTo>
                  <a:pt x="11620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886700" cy="60452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4000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5"/>
              </a:spcBef>
            </a:pPr>
            <a:r>
              <a:rPr sz="3000" spc="-5" dirty="0"/>
              <a:t>MPI and</a:t>
            </a:r>
            <a:r>
              <a:rPr sz="3000" dirty="0"/>
              <a:t> its</a:t>
            </a:r>
            <a:r>
              <a:rPr sz="3000" spc="-15" dirty="0"/>
              <a:t> </a:t>
            </a:r>
            <a:r>
              <a:rPr sz="3000" spc="-5" dirty="0"/>
              <a:t>Decomposition</a:t>
            </a:r>
            <a:r>
              <a:rPr sz="3000" spc="5" dirty="0"/>
              <a:t> </a:t>
            </a:r>
            <a:r>
              <a:rPr sz="3000" dirty="0"/>
              <a:t>in</a:t>
            </a:r>
            <a:r>
              <a:rPr sz="3000" spc="10" dirty="0"/>
              <a:t> </a:t>
            </a:r>
            <a:r>
              <a:rPr sz="3000" spc="-140" dirty="0"/>
              <a:t>STATA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804689" y="2035764"/>
            <a:ext cx="7899400" cy="3516629"/>
            <a:chOff x="804689" y="2035764"/>
            <a:chExt cx="7899400" cy="3516629"/>
          </a:xfrm>
        </p:grpSpPr>
        <p:sp>
          <p:nvSpPr>
            <p:cNvPr id="4" name="object 4"/>
            <p:cNvSpPr/>
            <p:nvPr/>
          </p:nvSpPr>
          <p:spPr>
            <a:xfrm>
              <a:off x="811039" y="2035764"/>
              <a:ext cx="0" cy="3516629"/>
            </a:xfrm>
            <a:custGeom>
              <a:avLst/>
              <a:gdLst/>
              <a:ahLst/>
              <a:cxnLst/>
              <a:rect l="l" t="t" r="r" b="b"/>
              <a:pathLst>
                <a:path h="3516629">
                  <a:moveTo>
                    <a:pt x="0" y="0"/>
                  </a:moveTo>
                  <a:lnTo>
                    <a:pt x="0" y="35163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697739" y="2035764"/>
              <a:ext cx="0" cy="3516629"/>
            </a:xfrm>
            <a:custGeom>
              <a:avLst/>
              <a:gdLst/>
              <a:ahLst/>
              <a:cxnLst/>
              <a:rect l="l" t="t" r="r" b="b"/>
              <a:pathLst>
                <a:path h="3516629">
                  <a:moveTo>
                    <a:pt x="0" y="0"/>
                  </a:moveTo>
                  <a:lnTo>
                    <a:pt x="0" y="3516363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04689" y="2042114"/>
              <a:ext cx="7899400" cy="0"/>
            </a:xfrm>
            <a:custGeom>
              <a:avLst/>
              <a:gdLst/>
              <a:ahLst/>
              <a:cxnLst/>
              <a:rect l="l" t="t" r="r" b="b"/>
              <a:pathLst>
                <a:path w="7899400">
                  <a:moveTo>
                    <a:pt x="0" y="0"/>
                  </a:moveTo>
                  <a:lnTo>
                    <a:pt x="78994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04689" y="5545776"/>
              <a:ext cx="7899400" cy="0"/>
            </a:xfrm>
            <a:custGeom>
              <a:avLst/>
              <a:gdLst/>
              <a:ahLst/>
              <a:cxnLst/>
              <a:rect l="l" t="t" r="r" b="b"/>
              <a:pathLst>
                <a:path w="7899400">
                  <a:moveTo>
                    <a:pt x="0" y="0"/>
                  </a:moveTo>
                  <a:lnTo>
                    <a:pt x="789940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07390" y="1087459"/>
            <a:ext cx="7727950" cy="402399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3515" marR="5080" indent="-171450">
              <a:lnSpc>
                <a:spcPts val="1939"/>
              </a:lnSpc>
              <a:spcBef>
                <a:spcPts val="345"/>
              </a:spcBef>
              <a:buChar char="•"/>
              <a:tabLst>
                <a:tab pos="184150" algn="l"/>
                <a:tab pos="1292860" algn="l"/>
                <a:tab pos="2642870" algn="l"/>
                <a:tab pos="3722370" algn="l"/>
                <a:tab pos="4144010" algn="l"/>
                <a:tab pos="4833620" algn="l"/>
                <a:tab pos="5244465" algn="l"/>
                <a:tab pos="5781675" algn="l"/>
                <a:tab pos="6560820" algn="l"/>
              </a:tabLst>
            </a:pPr>
            <a:r>
              <a:rPr sz="1800" spc="-20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hni</a:t>
            </a:r>
            <a:r>
              <a:rPr sz="1800" spc="-10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al	in</a:t>
            </a:r>
            <a:r>
              <a:rPr sz="1800" spc="-5" dirty="0">
                <a:latin typeface="Arial MT"/>
                <a:cs typeface="Arial MT"/>
              </a:rPr>
              <a:t>f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10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ma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ion:	</a:t>
            </a:r>
            <a:r>
              <a:rPr sz="1800" spc="-3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va</a:t>
            </a:r>
            <a:r>
              <a:rPr sz="1800" spc="-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l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ble	</a:t>
            </a:r>
            <a:r>
              <a:rPr sz="1800" spc="-5" dirty="0">
                <a:latin typeface="Arial MT"/>
                <a:cs typeface="Arial MT"/>
              </a:rPr>
              <a:t>f</a:t>
            </a:r>
            <a:r>
              <a:rPr sz="1800" dirty="0">
                <a:latin typeface="Arial MT"/>
                <a:cs typeface="Arial MT"/>
              </a:rPr>
              <a:t>or	</a:t>
            </a:r>
            <a:r>
              <a:rPr sz="1800" spc="-5" dirty="0">
                <a:latin typeface="Arial MT"/>
                <a:cs typeface="Arial MT"/>
              </a:rPr>
              <a:t>St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a	16	</a:t>
            </a:r>
            <a:r>
              <a:rPr sz="1800" spc="-10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nd	a</a:t>
            </a:r>
            <a:r>
              <a:rPr sz="1800" spc="-10" dirty="0">
                <a:latin typeface="Arial MT"/>
                <a:cs typeface="Arial MT"/>
              </a:rPr>
              <a:t>b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-5" dirty="0">
                <a:latin typeface="Arial MT"/>
                <a:cs typeface="Arial MT"/>
              </a:rPr>
              <a:t>v</a:t>
            </a:r>
            <a:r>
              <a:rPr sz="1800" dirty="0">
                <a:latin typeface="Arial MT"/>
                <a:cs typeface="Arial MT"/>
              </a:rPr>
              <a:t>e	(i</a:t>
            </a:r>
            <a:r>
              <a:rPr sz="1800" spc="-10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s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alla</a:t>
            </a:r>
            <a:r>
              <a:rPr sz="1800" spc="-10" dirty="0">
                <a:latin typeface="Arial MT"/>
                <a:cs typeface="Arial MT"/>
              </a:rPr>
              <a:t>t</a:t>
            </a:r>
            <a:r>
              <a:rPr sz="1800" spc="-5" dirty="0">
                <a:latin typeface="Arial MT"/>
                <a:cs typeface="Arial MT"/>
              </a:rPr>
              <a:t>io</a:t>
            </a:r>
            <a:r>
              <a:rPr sz="1800" dirty="0">
                <a:latin typeface="Arial MT"/>
                <a:cs typeface="Arial MT"/>
              </a:rPr>
              <a:t>n  required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- ssc</a:t>
            </a:r>
            <a:r>
              <a:rPr sz="1800" spc="-5" dirty="0">
                <a:latin typeface="Arial MT"/>
                <a:cs typeface="Arial MT"/>
              </a:rPr>
              <a:t> install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malmq2)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2000">
              <a:latin typeface="Arial MT"/>
              <a:cs typeface="Arial MT"/>
            </a:endParaRPr>
          </a:p>
          <a:p>
            <a:pPr marL="194945">
              <a:lnSpc>
                <a:spcPct val="100000"/>
              </a:lnSpc>
              <a:spcBef>
                <a:spcPts val="1295"/>
              </a:spcBef>
            </a:pPr>
            <a:r>
              <a:rPr sz="1800" b="1" spc="-5" dirty="0">
                <a:latin typeface="Georgia"/>
                <a:cs typeface="Georgia"/>
              </a:rPr>
              <a:t>Syntax</a:t>
            </a:r>
            <a:endParaRPr sz="1800">
              <a:latin typeface="Georgia"/>
              <a:cs typeface="Georgia"/>
            </a:endParaRPr>
          </a:p>
          <a:p>
            <a:pPr marL="194945" marR="514984" indent="-635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malmq2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inputvars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= 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outputvars</a:t>
            </a:r>
            <a:r>
              <a:rPr sz="1800" i="1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[ if ]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[ in ],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 ort(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string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dmu(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varname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8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win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dow(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#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bi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ennial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seq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uential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global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fgnz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 rd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[..other </a:t>
            </a:r>
            <a:r>
              <a:rPr sz="1800" spc="-4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options]</a:t>
            </a:r>
            <a:endParaRPr sz="1800">
              <a:latin typeface="Georgia"/>
              <a:cs typeface="Georgia"/>
            </a:endParaRPr>
          </a:p>
          <a:p>
            <a:pPr>
              <a:lnSpc>
                <a:spcPct val="100000"/>
              </a:lnSpc>
            </a:pPr>
            <a:endParaRPr sz="1900">
              <a:latin typeface="Georgia"/>
              <a:cs typeface="Georgia"/>
            </a:endParaRPr>
          </a:p>
          <a:p>
            <a:pPr marL="194945">
              <a:lnSpc>
                <a:spcPct val="100000"/>
              </a:lnSpc>
              <a:spcBef>
                <a:spcPts val="5"/>
              </a:spcBef>
            </a:pPr>
            <a:r>
              <a:rPr sz="1800" b="1" spc="-5" dirty="0">
                <a:latin typeface="Georgia"/>
                <a:cs typeface="Georgia"/>
              </a:rPr>
              <a:t>Specification</a:t>
            </a:r>
            <a:endParaRPr sz="1800">
              <a:latin typeface="Georgia"/>
              <a:cs typeface="Georgia"/>
            </a:endParaRPr>
          </a:p>
          <a:p>
            <a:pPr marL="194945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inputvars,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outputvars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data</a:t>
            </a:r>
            <a:r>
              <a:rPr sz="1800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inputs and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outputs</a:t>
            </a:r>
            <a:endParaRPr sz="1800">
              <a:latin typeface="Georgia"/>
              <a:cs typeface="Georgia"/>
            </a:endParaRPr>
          </a:p>
          <a:p>
            <a:pPr marL="194945" marR="712470">
              <a:lnSpc>
                <a:spcPct val="100000"/>
              </a:lnSpc>
            </a:pP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ort()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defines</a:t>
            </a:r>
            <a:r>
              <a:rPr sz="18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orientation,</a:t>
            </a:r>
            <a:r>
              <a:rPr sz="1800" spc="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ort(output),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ort(input),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default</a:t>
            </a:r>
            <a:r>
              <a:rPr sz="1800" spc="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is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output </a:t>
            </a:r>
            <a:r>
              <a:rPr sz="1800" spc="-4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dmu()=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specifies</a:t>
            </a:r>
            <a:r>
              <a:rPr sz="18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DMU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names</a:t>
            </a:r>
            <a:endParaRPr sz="1800">
              <a:latin typeface="Georgia"/>
              <a:cs typeface="Georgia"/>
            </a:endParaRPr>
          </a:p>
          <a:p>
            <a:pPr marL="194945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reference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technology options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bi,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seq,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glo</a:t>
            </a:r>
            <a:endParaRPr sz="1800">
              <a:latin typeface="Georgia"/>
              <a:cs typeface="Georgia"/>
            </a:endParaRPr>
          </a:p>
          <a:p>
            <a:pPr marL="194945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decomposition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=fgnz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((Fare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et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al.,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1994)),</a:t>
            </a:r>
            <a:r>
              <a:rPr sz="1800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rd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((Ray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&amp; Desli,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1997))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7284" y="185928"/>
            <a:ext cx="7886700" cy="793750"/>
          </a:xfrm>
          <a:custGeom>
            <a:avLst/>
            <a:gdLst/>
            <a:ahLst/>
            <a:cxnLst/>
            <a:rect l="l" t="t" r="r" b="b"/>
            <a:pathLst>
              <a:path w="7886700" h="793750">
                <a:moveTo>
                  <a:pt x="7886700" y="0"/>
                </a:moveTo>
                <a:lnTo>
                  <a:pt x="0" y="0"/>
                </a:lnTo>
                <a:lnTo>
                  <a:pt x="0" y="793241"/>
                </a:lnTo>
                <a:lnTo>
                  <a:pt x="7886700" y="793241"/>
                </a:lnTo>
                <a:lnTo>
                  <a:pt x="7886700" y="0"/>
                </a:lnTo>
                <a:close/>
              </a:path>
            </a:pathLst>
          </a:custGeom>
          <a:solidFill>
            <a:srgbClr val="ECECE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46293" y="325163"/>
            <a:ext cx="6515734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TFPCH using</a:t>
            </a:r>
            <a:r>
              <a:rPr sz="2800" dirty="0"/>
              <a:t> </a:t>
            </a:r>
            <a:r>
              <a:rPr sz="2800" spc="-5" dirty="0"/>
              <a:t>MPI:</a:t>
            </a:r>
            <a:r>
              <a:rPr sz="2800" spc="-105" dirty="0"/>
              <a:t> </a:t>
            </a:r>
            <a:r>
              <a:rPr sz="2800" spc="-5" dirty="0"/>
              <a:t>Application </a:t>
            </a:r>
            <a:r>
              <a:rPr sz="2800" dirty="0"/>
              <a:t>in</a:t>
            </a:r>
            <a:r>
              <a:rPr sz="2800" spc="-15" dirty="0"/>
              <a:t> </a:t>
            </a:r>
            <a:r>
              <a:rPr sz="2800" dirty="0"/>
              <a:t>Stata</a:t>
            </a:r>
            <a:endParaRPr sz="2800"/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5356" y="1246982"/>
          <a:ext cx="1964055" cy="32391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2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2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2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2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768">
                <a:tc>
                  <a:txBody>
                    <a:bodyPr/>
                    <a:lstStyle/>
                    <a:p>
                      <a:pPr marL="635"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DMU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Year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X1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X2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dirty="0">
                          <a:latin typeface="Arial MT"/>
                          <a:cs typeface="Arial MT"/>
                        </a:rPr>
                        <a:t>Y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327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67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1097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9769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521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98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1995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227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105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1517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9769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1333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425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2817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1113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162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3124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9769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530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111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2844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1104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194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3248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751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94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2404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9769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397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72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1403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D2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499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105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2120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9769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227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115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1698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D4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1339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376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3261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1130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187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3476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9769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605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119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3156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9768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D7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948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193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3520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9769"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D8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2001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746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96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80"/>
                        </a:lnSpc>
                        <a:spcBef>
                          <a:spcPts val="215"/>
                        </a:spcBef>
                      </a:pPr>
                      <a:r>
                        <a:rPr sz="1050" spc="-5" dirty="0">
                          <a:latin typeface="Arial MT"/>
                          <a:cs typeface="Arial MT"/>
                        </a:rPr>
                        <a:t>2738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273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2106929" y="1724532"/>
            <a:ext cx="6913245" cy="3804920"/>
            <a:chOff x="2106929" y="1724532"/>
            <a:chExt cx="6913245" cy="380492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06929" y="1817369"/>
              <a:ext cx="6912863" cy="371170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2234564" y="1730882"/>
              <a:ext cx="2076450" cy="274320"/>
            </a:xfrm>
            <a:custGeom>
              <a:avLst/>
              <a:gdLst/>
              <a:ahLst/>
              <a:cxnLst/>
              <a:rect l="l" t="t" r="r" b="b"/>
              <a:pathLst>
                <a:path w="2076450" h="274319">
                  <a:moveTo>
                    <a:pt x="0" y="0"/>
                  </a:moveTo>
                  <a:lnTo>
                    <a:pt x="2076450" y="0"/>
                  </a:lnTo>
                  <a:lnTo>
                    <a:pt x="2076450" y="274320"/>
                  </a:lnTo>
                  <a:lnTo>
                    <a:pt x="0" y="27432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129789" y="803963"/>
            <a:ext cx="546481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Georgia"/>
                <a:cs typeface="Georgia"/>
              </a:rPr>
              <a:t>Syntax</a:t>
            </a:r>
            <a:endParaRPr sz="14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malmq2</a:t>
            </a:r>
            <a:r>
              <a:rPr sz="14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Georgia"/>
                <a:cs typeface="Georgia"/>
              </a:rPr>
              <a:t>inputvars</a:t>
            </a:r>
            <a:r>
              <a:rPr sz="1400" i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= </a:t>
            </a:r>
            <a:r>
              <a:rPr sz="1400" i="1" spc="-5" dirty="0">
                <a:solidFill>
                  <a:srgbClr val="0000FF"/>
                </a:solidFill>
                <a:latin typeface="Georgia"/>
                <a:cs typeface="Georgia"/>
              </a:rPr>
              <a:t>outputvars</a:t>
            </a:r>
            <a:r>
              <a:rPr sz="1400" i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[ if</a:t>
            </a:r>
            <a:r>
              <a:rPr sz="1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]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[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in ],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ort(</a:t>
            </a:r>
            <a:r>
              <a:rPr sz="1400" i="1" spc="-5" dirty="0">
                <a:solidFill>
                  <a:srgbClr val="0000FF"/>
                </a:solidFill>
                <a:latin typeface="Georgia"/>
                <a:cs typeface="Georgia"/>
              </a:rPr>
              <a:t>string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) 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dmu(</a:t>
            </a:r>
            <a:r>
              <a:rPr sz="1400" i="1" spc="-5" dirty="0">
                <a:solidFill>
                  <a:srgbClr val="0000FF"/>
                </a:solidFill>
                <a:latin typeface="Georgia"/>
                <a:cs typeface="Georgia"/>
              </a:rPr>
              <a:t>varname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400" u="sng" spc="2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win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dow(</a:t>
            </a:r>
            <a:r>
              <a:rPr sz="1400" i="1" spc="-5" dirty="0">
                <a:solidFill>
                  <a:srgbClr val="0000FF"/>
                </a:solidFill>
                <a:latin typeface="Georgia"/>
                <a:cs typeface="Georgia"/>
              </a:rPr>
              <a:t>#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bi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ennial</a:t>
            </a:r>
            <a:r>
              <a:rPr sz="14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seq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uential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global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fgnz rd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[..other </a:t>
            </a:r>
            <a:r>
              <a:rPr sz="1400" spc="-3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options]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26</a:t>
            </a:fld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161925" y="5604890"/>
            <a:ext cx="7427595" cy="862330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90805" marR="3197225">
              <a:lnSpc>
                <a:spcPct val="100000"/>
              </a:lnSpc>
              <a:spcBef>
                <a:spcPts val="305"/>
              </a:spcBef>
            </a:pPr>
            <a:r>
              <a:rPr sz="1600" spc="-5" dirty="0">
                <a:latin typeface="Georgia"/>
                <a:cs typeface="Georgia"/>
              </a:rPr>
              <a:t>malmq2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X1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X2</a:t>
            </a:r>
            <a:r>
              <a:rPr sz="1600" spc="4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=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Y,</a:t>
            </a:r>
            <a:r>
              <a:rPr sz="1600" spc="5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dmu(dmu)</a:t>
            </a:r>
            <a:r>
              <a:rPr sz="1600" spc="70" dirty="0"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global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malmq2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X1</a:t>
            </a:r>
            <a:r>
              <a:rPr sz="1600" spc="-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X2 =</a:t>
            </a:r>
            <a:r>
              <a:rPr sz="1600" spc="-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Y,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dmu(dmu)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seq</a:t>
            </a:r>
            <a:r>
              <a:rPr sz="16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ort(o)</a:t>
            </a:r>
            <a:r>
              <a:rPr sz="16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fgnz</a:t>
            </a:r>
            <a:endParaRPr sz="1600">
              <a:latin typeface="Georgia"/>
              <a:cs typeface="Georgia"/>
            </a:endParaRPr>
          </a:p>
          <a:p>
            <a:pPr marL="90805">
              <a:lnSpc>
                <a:spcPct val="100000"/>
              </a:lnSpc>
            </a:pPr>
            <a:r>
              <a:rPr sz="1600" spc="-5" dirty="0">
                <a:latin typeface="Georgia"/>
                <a:cs typeface="Georgia"/>
              </a:rPr>
              <a:t>malmq2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X1 X2</a:t>
            </a:r>
            <a:r>
              <a:rPr sz="1600" spc="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=</a:t>
            </a:r>
            <a:r>
              <a:rPr sz="1600" spc="-5" dirty="0">
                <a:latin typeface="Georgia"/>
                <a:cs typeface="Georgia"/>
              </a:rPr>
              <a:t> Y,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dmu(dmu)</a:t>
            </a:r>
            <a:r>
              <a:rPr sz="1600" spc="25" dirty="0"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ort(o)</a:t>
            </a:r>
            <a:r>
              <a:rPr sz="16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rd</a:t>
            </a:r>
            <a:r>
              <a:rPr sz="16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6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sav(tfp_result,replace)</a:t>
            </a:r>
            <a:endParaRPr sz="1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364997"/>
            <a:ext cx="7886700" cy="65913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20014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944"/>
              </a:spcBef>
            </a:pPr>
            <a:r>
              <a:rPr sz="2400" spc="-5" dirty="0"/>
              <a:t>VI.</a:t>
            </a:r>
            <a:r>
              <a:rPr sz="2400" spc="-25" dirty="0"/>
              <a:t> </a:t>
            </a:r>
            <a:r>
              <a:rPr sz="2400" spc="-5" dirty="0"/>
              <a:t>Malmquist</a:t>
            </a:r>
            <a:r>
              <a:rPr sz="2400" spc="-15" dirty="0"/>
              <a:t> </a:t>
            </a:r>
            <a:r>
              <a:rPr sz="2400" spc="-5" dirty="0"/>
              <a:t>Luenberger</a:t>
            </a:r>
            <a:r>
              <a:rPr sz="2400" dirty="0"/>
              <a:t> </a:t>
            </a:r>
            <a:r>
              <a:rPr sz="2400" spc="-5" dirty="0"/>
              <a:t>Productivity</a:t>
            </a:r>
            <a:r>
              <a:rPr sz="2400" spc="-10" dirty="0"/>
              <a:t> </a:t>
            </a:r>
            <a:r>
              <a:rPr sz="2400" spc="-5" dirty="0"/>
              <a:t>Index</a:t>
            </a:r>
            <a:r>
              <a:rPr sz="2400" spc="-10" dirty="0"/>
              <a:t> </a:t>
            </a:r>
            <a:r>
              <a:rPr sz="2400" spc="-5" dirty="0"/>
              <a:t>(MLPI)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707390" y="1184824"/>
            <a:ext cx="7653655" cy="338264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4150" marR="651510" indent="-171450">
              <a:lnSpc>
                <a:spcPts val="1939"/>
              </a:lnSpc>
              <a:spcBef>
                <a:spcPts val="345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First proposed </a:t>
            </a:r>
            <a:r>
              <a:rPr sz="1800" dirty="0">
                <a:latin typeface="Arial MT"/>
                <a:cs typeface="Arial MT"/>
              </a:rPr>
              <a:t>by Chung et al. (1997), </a:t>
            </a:r>
            <a:r>
              <a:rPr sz="1800" spc="-5" dirty="0">
                <a:latin typeface="Arial MT"/>
                <a:cs typeface="Arial MT"/>
              </a:rPr>
              <a:t>MLPI </a:t>
            </a:r>
            <a:r>
              <a:rPr sz="1800" dirty="0">
                <a:latin typeface="Arial MT"/>
                <a:cs typeface="Arial MT"/>
              </a:rPr>
              <a:t>allows </a:t>
            </a:r>
            <a:r>
              <a:rPr sz="1800" spc="-5" dirty="0">
                <a:latin typeface="Arial MT"/>
                <a:cs typeface="Arial MT"/>
              </a:rPr>
              <a:t>to estimate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productivity</a:t>
            </a:r>
            <a:r>
              <a:rPr sz="1800" dirty="0">
                <a:latin typeface="Arial MT"/>
                <a:cs typeface="Arial MT"/>
              </a:rPr>
              <a:t> changes while </a:t>
            </a:r>
            <a:r>
              <a:rPr sz="1800" spc="-5" dirty="0">
                <a:latin typeface="Arial MT"/>
                <a:cs typeface="Arial MT"/>
              </a:rPr>
              <a:t>accounting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generation</a:t>
            </a:r>
            <a:r>
              <a:rPr sz="1800" dirty="0">
                <a:latin typeface="Arial MT"/>
                <a:cs typeface="Arial MT"/>
              </a:rPr>
              <a:t> 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undesirable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(e.g.,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pollution)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along</a:t>
            </a:r>
            <a:r>
              <a:rPr sz="1800" spc="-5" dirty="0">
                <a:latin typeface="Arial MT"/>
                <a:cs typeface="Arial MT"/>
              </a:rPr>
              <a:t> with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desirable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products</a:t>
            </a:r>
            <a:endParaRPr sz="1800">
              <a:latin typeface="Arial MT"/>
              <a:cs typeface="Arial MT"/>
            </a:endParaRPr>
          </a:p>
          <a:p>
            <a:pPr marL="527050" marR="5080" lvl="1" indent="-172085">
              <a:lnSpc>
                <a:spcPts val="1190"/>
              </a:lnSpc>
              <a:spcBef>
                <a:spcPts val="415"/>
              </a:spcBef>
              <a:buChar char="•"/>
              <a:tabLst>
                <a:tab pos="527685" algn="l"/>
              </a:tabLst>
            </a:pP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Chung,</a:t>
            </a:r>
            <a:r>
              <a:rPr sz="1100" spc="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Y.</a:t>
            </a:r>
            <a:r>
              <a:rPr sz="110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H.,</a:t>
            </a:r>
            <a:r>
              <a:rPr sz="11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Fare,</a:t>
            </a:r>
            <a:r>
              <a:rPr sz="11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R.,</a:t>
            </a:r>
            <a:r>
              <a:rPr sz="11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&amp;</a:t>
            </a:r>
            <a:r>
              <a:rPr sz="1100" spc="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Grosskopf,</a:t>
            </a:r>
            <a:r>
              <a:rPr sz="11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S.</a:t>
            </a:r>
            <a:r>
              <a:rPr sz="1100" spc="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(1997). Productivity</a:t>
            </a:r>
            <a:r>
              <a:rPr sz="110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1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undesirable</a:t>
            </a:r>
            <a:r>
              <a:rPr sz="1100" spc="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outputs:</a:t>
            </a:r>
            <a:r>
              <a:rPr sz="11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a</a:t>
            </a:r>
            <a:r>
              <a:rPr sz="11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directional</a:t>
            </a:r>
            <a:r>
              <a:rPr sz="1100" spc="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distance</a:t>
            </a:r>
            <a:r>
              <a:rPr sz="11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function </a:t>
            </a:r>
            <a:r>
              <a:rPr sz="1100" spc="-2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approach.</a:t>
            </a:r>
            <a:r>
              <a:rPr sz="11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i="1" spc="-5" dirty="0">
                <a:solidFill>
                  <a:srgbClr val="003399"/>
                </a:solidFill>
                <a:latin typeface="Arial"/>
                <a:cs typeface="Arial"/>
              </a:rPr>
              <a:t>Journal of</a:t>
            </a:r>
            <a:r>
              <a:rPr sz="1100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003399"/>
                </a:solidFill>
                <a:latin typeface="Arial"/>
                <a:cs typeface="Arial"/>
              </a:rPr>
              <a:t>Environmental</a:t>
            </a:r>
            <a:r>
              <a:rPr sz="1100" i="1" spc="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003399"/>
                </a:solidFill>
                <a:latin typeface="Arial"/>
                <a:cs typeface="Arial"/>
              </a:rPr>
              <a:t>Management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, </a:t>
            </a:r>
            <a:r>
              <a:rPr sz="1100" i="1" spc="-5" dirty="0">
                <a:solidFill>
                  <a:srgbClr val="003399"/>
                </a:solidFill>
                <a:latin typeface="Arial"/>
                <a:cs typeface="Arial"/>
              </a:rPr>
              <a:t>51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1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229–240.</a:t>
            </a:r>
            <a:endParaRPr sz="110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spcBef>
                <a:spcPts val="545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Based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on radial</a:t>
            </a:r>
            <a:r>
              <a:rPr sz="1800" spc="-5" dirty="0">
                <a:latin typeface="Arial MT"/>
                <a:cs typeface="Arial MT"/>
              </a:rPr>
              <a:t> directional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distance function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(DDF)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 marL="184150" marR="476250" indent="-171450">
              <a:lnSpc>
                <a:spcPts val="1939"/>
              </a:lnSpc>
              <a:spcBef>
                <a:spcPts val="1275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Provides</a:t>
            </a:r>
            <a:r>
              <a:rPr sz="1800" dirty="0">
                <a:latin typeface="Arial MT"/>
                <a:cs typeface="Arial MT"/>
              </a:rPr>
              <a:t> 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decomposition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productivity</a:t>
            </a:r>
            <a:r>
              <a:rPr sz="1800" dirty="0">
                <a:latin typeface="Arial MT"/>
                <a:cs typeface="Arial MT"/>
              </a:rPr>
              <a:t> change </a:t>
            </a:r>
            <a:r>
              <a:rPr sz="1800" spc="-5" dirty="0">
                <a:latin typeface="Arial MT"/>
                <a:cs typeface="Arial MT"/>
              </a:rPr>
              <a:t>into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its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sources, i.e.,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efficiency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change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technology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change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000">
              <a:latin typeface="Arial MT"/>
              <a:cs typeface="Arial MT"/>
            </a:endParaRPr>
          </a:p>
          <a:p>
            <a:pPr marL="184150" marR="244475" indent="-171450">
              <a:lnSpc>
                <a:spcPts val="1939"/>
              </a:lnSpc>
              <a:spcBef>
                <a:spcPts val="1255"/>
              </a:spcBef>
              <a:buChar char="•"/>
              <a:tabLst>
                <a:tab pos="184150" algn="l"/>
              </a:tabLst>
            </a:pPr>
            <a:r>
              <a:rPr sz="1800" spc="-5" dirty="0">
                <a:latin typeface="Arial MT"/>
                <a:cs typeface="Arial MT"/>
              </a:rPr>
              <a:t>Assumption: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same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 </a:t>
            </a:r>
            <a:r>
              <a:rPr sz="1800" spc="-5" dirty="0">
                <a:latin typeface="Arial MT"/>
                <a:cs typeface="Arial MT"/>
              </a:rPr>
              <a:t>MPI,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along</a:t>
            </a:r>
            <a:r>
              <a:rPr sz="1800" spc="-5" dirty="0">
                <a:latin typeface="Arial MT"/>
                <a:cs typeface="Arial MT"/>
              </a:rPr>
              <a:t> with</a:t>
            </a:r>
            <a:r>
              <a:rPr sz="1800" dirty="0">
                <a:latin typeface="Arial MT"/>
                <a:cs typeface="Arial MT"/>
              </a:rPr>
              <a:t> weak </a:t>
            </a:r>
            <a:r>
              <a:rPr sz="1800" spc="-5" dirty="0">
                <a:latin typeface="Arial MT"/>
                <a:cs typeface="Arial MT"/>
              </a:rPr>
              <a:t>disposability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undesirable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output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95832" y="4870618"/>
            <a:ext cx="43370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95" dirty="0">
                <a:latin typeface="Cambria Math"/>
                <a:cs typeface="Cambria Math"/>
              </a:rPr>
              <a:t>𝑡</a:t>
            </a:r>
            <a:r>
              <a:rPr sz="1300" spc="5" dirty="0">
                <a:latin typeface="Cambria Math"/>
                <a:cs typeface="Cambria Math"/>
              </a:rPr>
              <a:t>,</a:t>
            </a:r>
            <a:r>
              <a:rPr sz="1300" spc="195" dirty="0">
                <a:latin typeface="Cambria Math"/>
                <a:cs typeface="Cambria Math"/>
              </a:rPr>
              <a:t>𝑡</a:t>
            </a:r>
            <a:r>
              <a:rPr sz="1300" spc="-25" dirty="0">
                <a:latin typeface="Cambria Math"/>
                <a:cs typeface="Cambria Math"/>
              </a:rPr>
              <a:t>+</a:t>
            </a:r>
            <a:r>
              <a:rPr sz="1300" spc="40" dirty="0">
                <a:latin typeface="Cambria Math"/>
                <a:cs typeface="Cambria Math"/>
              </a:rPr>
              <a:t>1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07390" y="4762567"/>
            <a:ext cx="11658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indent="-17145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  <a:tab pos="981710" algn="l"/>
              </a:tabLst>
            </a:pPr>
            <a:r>
              <a:rPr sz="1800" spc="-5" dirty="0">
                <a:latin typeface="Cambria Math"/>
                <a:cs typeface="Cambria Math"/>
              </a:rPr>
              <a:t>𝑀</a:t>
            </a:r>
            <a:r>
              <a:rPr sz="1800" dirty="0">
                <a:latin typeface="Cambria Math"/>
                <a:cs typeface="Cambria Math"/>
              </a:rPr>
              <a:t>𝐿	=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24050" y="4715814"/>
            <a:ext cx="1934210" cy="230504"/>
          </a:xfrm>
          <a:custGeom>
            <a:avLst/>
            <a:gdLst/>
            <a:ahLst/>
            <a:cxnLst/>
            <a:rect l="l" t="t" r="r" b="b"/>
            <a:pathLst>
              <a:path w="1934210" h="230504">
                <a:moveTo>
                  <a:pt x="881951" y="6680"/>
                </a:moveTo>
                <a:lnTo>
                  <a:pt x="879919" y="0"/>
                </a:lnTo>
                <a:lnTo>
                  <a:pt x="867930" y="4673"/>
                </a:lnTo>
                <a:lnTo>
                  <a:pt x="857402" y="12001"/>
                </a:lnTo>
                <a:lnTo>
                  <a:pt x="834694" y="49250"/>
                </a:lnTo>
                <a:lnTo>
                  <a:pt x="826947" y="100876"/>
                </a:lnTo>
                <a:lnTo>
                  <a:pt x="827811" y="119265"/>
                </a:lnTo>
                <a:lnTo>
                  <a:pt x="840727" y="166954"/>
                </a:lnTo>
                <a:lnTo>
                  <a:pt x="867930" y="196913"/>
                </a:lnTo>
                <a:lnTo>
                  <a:pt x="879919" y="201587"/>
                </a:lnTo>
                <a:lnTo>
                  <a:pt x="881951" y="194906"/>
                </a:lnTo>
                <a:lnTo>
                  <a:pt x="872693" y="190106"/>
                </a:lnTo>
                <a:lnTo>
                  <a:pt x="864628" y="183121"/>
                </a:lnTo>
                <a:lnTo>
                  <a:pt x="844486" y="134721"/>
                </a:lnTo>
                <a:lnTo>
                  <a:pt x="841946" y="100799"/>
                </a:lnTo>
                <a:lnTo>
                  <a:pt x="842581" y="83159"/>
                </a:lnTo>
                <a:lnTo>
                  <a:pt x="852093" y="39027"/>
                </a:lnTo>
                <a:lnTo>
                  <a:pt x="872693" y="11480"/>
                </a:lnTo>
                <a:lnTo>
                  <a:pt x="881951" y="6680"/>
                </a:lnTo>
                <a:close/>
              </a:path>
              <a:path w="1934210" h="230504">
                <a:moveTo>
                  <a:pt x="1556854" y="100799"/>
                </a:moveTo>
                <a:lnTo>
                  <a:pt x="1549107" y="49250"/>
                </a:lnTo>
                <a:lnTo>
                  <a:pt x="1526400" y="12001"/>
                </a:lnTo>
                <a:lnTo>
                  <a:pt x="1503895" y="0"/>
                </a:lnTo>
                <a:lnTo>
                  <a:pt x="1501863" y="6680"/>
                </a:lnTo>
                <a:lnTo>
                  <a:pt x="1511122" y="11480"/>
                </a:lnTo>
                <a:lnTo>
                  <a:pt x="1519186" y="18465"/>
                </a:lnTo>
                <a:lnTo>
                  <a:pt x="1539328" y="66954"/>
                </a:lnTo>
                <a:lnTo>
                  <a:pt x="1541868" y="100876"/>
                </a:lnTo>
                <a:lnTo>
                  <a:pt x="1541233" y="118541"/>
                </a:lnTo>
                <a:lnTo>
                  <a:pt x="1531721" y="162598"/>
                </a:lnTo>
                <a:lnTo>
                  <a:pt x="1501863" y="194906"/>
                </a:lnTo>
                <a:lnTo>
                  <a:pt x="1503895" y="201587"/>
                </a:lnTo>
                <a:lnTo>
                  <a:pt x="1535468" y="179603"/>
                </a:lnTo>
                <a:lnTo>
                  <a:pt x="1553413" y="136436"/>
                </a:lnTo>
                <a:lnTo>
                  <a:pt x="1555991" y="119265"/>
                </a:lnTo>
                <a:lnTo>
                  <a:pt x="1556854" y="100799"/>
                </a:lnTo>
                <a:close/>
              </a:path>
              <a:path w="1934210" h="230504">
                <a:moveTo>
                  <a:pt x="1933956" y="215519"/>
                </a:moveTo>
                <a:lnTo>
                  <a:pt x="0" y="215519"/>
                </a:lnTo>
                <a:lnTo>
                  <a:pt x="0" y="229997"/>
                </a:lnTo>
                <a:lnTo>
                  <a:pt x="1933956" y="229997"/>
                </a:lnTo>
                <a:lnTo>
                  <a:pt x="1933956" y="2155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72702" y="4994937"/>
            <a:ext cx="1271905" cy="154940"/>
          </a:xfrm>
          <a:custGeom>
            <a:avLst/>
            <a:gdLst/>
            <a:ahLst/>
            <a:cxnLst/>
            <a:rect l="l" t="t" r="r" b="b"/>
            <a:pathLst>
              <a:path w="1271904" h="154939">
                <a:moveTo>
                  <a:pt x="1222019" y="0"/>
                </a:moveTo>
                <a:lnTo>
                  <a:pt x="1219822" y="6273"/>
                </a:lnTo>
                <a:lnTo>
                  <a:pt x="1228768" y="10155"/>
                </a:lnTo>
                <a:lnTo>
                  <a:pt x="1236462" y="15530"/>
                </a:lnTo>
                <a:lnTo>
                  <a:pt x="1254939" y="51304"/>
                </a:lnTo>
                <a:lnTo>
                  <a:pt x="1257223" y="76517"/>
                </a:lnTo>
                <a:lnTo>
                  <a:pt x="1256650" y="90150"/>
                </a:lnTo>
                <a:lnTo>
                  <a:pt x="1242868" y="132017"/>
                </a:lnTo>
                <a:lnTo>
                  <a:pt x="1220063" y="148297"/>
                </a:lnTo>
                <a:lnTo>
                  <a:pt x="1222019" y="154571"/>
                </a:lnTo>
                <a:lnTo>
                  <a:pt x="1258608" y="127558"/>
                </a:lnTo>
                <a:lnTo>
                  <a:pt x="1271320" y="77330"/>
                </a:lnTo>
                <a:lnTo>
                  <a:pt x="1270523" y="63159"/>
                </a:lnTo>
                <a:lnTo>
                  <a:pt x="1251499" y="17587"/>
                </a:lnTo>
                <a:lnTo>
                  <a:pt x="1233225" y="4043"/>
                </a:lnTo>
                <a:lnTo>
                  <a:pt x="1222019" y="0"/>
                </a:lnTo>
                <a:close/>
              </a:path>
              <a:path w="1271904" h="154939">
                <a:moveTo>
                  <a:pt x="49301" y="0"/>
                </a:moveTo>
                <a:lnTo>
                  <a:pt x="12750" y="27089"/>
                </a:lnTo>
                <a:lnTo>
                  <a:pt x="0" y="77330"/>
                </a:lnTo>
                <a:lnTo>
                  <a:pt x="793" y="91529"/>
                </a:lnTo>
                <a:lnTo>
                  <a:pt x="19763" y="137026"/>
                </a:lnTo>
                <a:lnTo>
                  <a:pt x="49301" y="154571"/>
                </a:lnTo>
                <a:lnTo>
                  <a:pt x="51257" y="148297"/>
                </a:lnTo>
                <a:lnTo>
                  <a:pt x="42443" y="144399"/>
                </a:lnTo>
                <a:lnTo>
                  <a:pt x="34842" y="138972"/>
                </a:lnTo>
                <a:lnTo>
                  <a:pt x="16386" y="102530"/>
                </a:lnTo>
                <a:lnTo>
                  <a:pt x="14096" y="76517"/>
                </a:lnTo>
                <a:lnTo>
                  <a:pt x="14668" y="63327"/>
                </a:lnTo>
                <a:lnTo>
                  <a:pt x="28467" y="22399"/>
                </a:lnTo>
                <a:lnTo>
                  <a:pt x="51498" y="6273"/>
                </a:lnTo>
                <a:lnTo>
                  <a:pt x="49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885950" y="4889668"/>
            <a:ext cx="193484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50" spc="15" baseline="-17094" dirty="0">
                <a:latin typeface="Cambria Math"/>
                <a:cs typeface="Cambria Math"/>
              </a:rPr>
              <a:t>1+</a:t>
            </a:r>
            <a:r>
              <a:rPr sz="1950" spc="-37" baseline="-17094" dirty="0">
                <a:latin typeface="Cambria Math"/>
                <a:cs typeface="Cambria Math"/>
              </a:rPr>
              <a:t> </a:t>
            </a:r>
            <a:r>
              <a:rPr sz="1950" spc="89" baseline="-17094" dirty="0">
                <a:latin typeface="Cambria Math"/>
                <a:cs typeface="Cambria Math"/>
              </a:rPr>
              <a:t>𝐷</a:t>
            </a:r>
            <a:r>
              <a:rPr sz="1050" spc="60" dirty="0">
                <a:latin typeface="Cambria Math"/>
                <a:cs typeface="Cambria Math"/>
              </a:rPr>
              <a:t>𝑡+1</a:t>
            </a:r>
            <a:r>
              <a:rPr sz="1050" spc="330" dirty="0">
                <a:latin typeface="Cambria Math"/>
                <a:cs typeface="Cambria Math"/>
              </a:rPr>
              <a:t> </a:t>
            </a:r>
            <a:r>
              <a:rPr sz="1950" spc="112" baseline="-17094" dirty="0">
                <a:latin typeface="Cambria Math"/>
                <a:cs typeface="Cambria Math"/>
              </a:rPr>
              <a:t>𝑥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r>
              <a:rPr sz="1950" spc="112" baseline="-17094" dirty="0">
                <a:latin typeface="Cambria Math"/>
                <a:cs typeface="Cambria Math"/>
              </a:rPr>
              <a:t>,𝑦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r>
              <a:rPr sz="1950" spc="112" baseline="-17094" dirty="0">
                <a:latin typeface="Cambria Math"/>
                <a:cs typeface="Cambria Math"/>
              </a:rPr>
              <a:t>,𝑏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96359" y="4762414"/>
            <a:ext cx="1358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∗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125569" y="4669205"/>
            <a:ext cx="3972560" cy="510540"/>
          </a:xfrm>
          <a:custGeom>
            <a:avLst/>
            <a:gdLst/>
            <a:ahLst/>
            <a:cxnLst/>
            <a:rect l="l" t="t" r="r" b="b"/>
            <a:pathLst>
              <a:path w="3972559" h="510539">
                <a:moveTo>
                  <a:pt x="273240" y="50888"/>
                </a:moveTo>
                <a:lnTo>
                  <a:pt x="236562" y="76657"/>
                </a:lnTo>
                <a:lnTo>
                  <a:pt x="210515" y="125958"/>
                </a:lnTo>
                <a:lnTo>
                  <a:pt x="192506" y="190398"/>
                </a:lnTo>
                <a:lnTo>
                  <a:pt x="186512" y="269214"/>
                </a:lnTo>
                <a:lnTo>
                  <a:pt x="188010" y="310337"/>
                </a:lnTo>
                <a:lnTo>
                  <a:pt x="200012" y="382028"/>
                </a:lnTo>
                <a:lnTo>
                  <a:pt x="223024" y="439140"/>
                </a:lnTo>
                <a:lnTo>
                  <a:pt x="251142" y="480402"/>
                </a:lnTo>
                <a:lnTo>
                  <a:pt x="266763" y="495033"/>
                </a:lnTo>
                <a:lnTo>
                  <a:pt x="273240" y="487553"/>
                </a:lnTo>
                <a:lnTo>
                  <a:pt x="259727" y="472681"/>
                </a:lnTo>
                <a:lnTo>
                  <a:pt x="247446" y="454177"/>
                </a:lnTo>
                <a:lnTo>
                  <a:pt x="226580" y="406285"/>
                </a:lnTo>
                <a:lnTo>
                  <a:pt x="212763" y="344449"/>
                </a:lnTo>
                <a:lnTo>
                  <a:pt x="208165" y="269100"/>
                </a:lnTo>
                <a:lnTo>
                  <a:pt x="209308" y="229920"/>
                </a:lnTo>
                <a:lnTo>
                  <a:pt x="218528" y="161391"/>
                </a:lnTo>
                <a:lnTo>
                  <a:pt x="236397" y="106387"/>
                </a:lnTo>
                <a:lnTo>
                  <a:pt x="259727" y="65760"/>
                </a:lnTo>
                <a:lnTo>
                  <a:pt x="273240" y="50888"/>
                </a:lnTo>
                <a:close/>
              </a:path>
              <a:path w="3972559" h="510539">
                <a:moveTo>
                  <a:pt x="980465" y="82842"/>
                </a:moveTo>
                <a:lnTo>
                  <a:pt x="978268" y="76568"/>
                </a:lnTo>
                <a:lnTo>
                  <a:pt x="967054" y="80606"/>
                </a:lnTo>
                <a:lnTo>
                  <a:pt x="957224" y="86474"/>
                </a:lnTo>
                <a:lnTo>
                  <a:pt x="932154" y="126631"/>
                </a:lnTo>
                <a:lnTo>
                  <a:pt x="928966" y="153898"/>
                </a:lnTo>
                <a:lnTo>
                  <a:pt x="929754" y="168097"/>
                </a:lnTo>
                <a:lnTo>
                  <a:pt x="948728" y="213588"/>
                </a:lnTo>
                <a:lnTo>
                  <a:pt x="978268" y="231140"/>
                </a:lnTo>
                <a:lnTo>
                  <a:pt x="980211" y="224866"/>
                </a:lnTo>
                <a:lnTo>
                  <a:pt x="971397" y="220967"/>
                </a:lnTo>
                <a:lnTo>
                  <a:pt x="963803" y="215531"/>
                </a:lnTo>
                <a:lnTo>
                  <a:pt x="945349" y="179095"/>
                </a:lnTo>
                <a:lnTo>
                  <a:pt x="943063" y="153085"/>
                </a:lnTo>
                <a:lnTo>
                  <a:pt x="943635" y="139890"/>
                </a:lnTo>
                <a:lnTo>
                  <a:pt x="957427" y="98958"/>
                </a:lnTo>
                <a:lnTo>
                  <a:pt x="971550" y="86715"/>
                </a:lnTo>
                <a:lnTo>
                  <a:pt x="980465" y="82842"/>
                </a:lnTo>
                <a:close/>
              </a:path>
              <a:path w="3972559" h="510539">
                <a:moveTo>
                  <a:pt x="1647075" y="153898"/>
                </a:moveTo>
                <a:lnTo>
                  <a:pt x="1639900" y="114604"/>
                </a:lnTo>
                <a:lnTo>
                  <a:pt x="1608975" y="80606"/>
                </a:lnTo>
                <a:lnTo>
                  <a:pt x="1597774" y="76568"/>
                </a:lnTo>
                <a:lnTo>
                  <a:pt x="1595577" y="82842"/>
                </a:lnTo>
                <a:lnTo>
                  <a:pt x="1604518" y="86715"/>
                </a:lnTo>
                <a:lnTo>
                  <a:pt x="1612214" y="92100"/>
                </a:lnTo>
                <a:lnTo>
                  <a:pt x="1630692" y="127863"/>
                </a:lnTo>
                <a:lnTo>
                  <a:pt x="1632978" y="153085"/>
                </a:lnTo>
                <a:lnTo>
                  <a:pt x="1632394" y="166712"/>
                </a:lnTo>
                <a:lnTo>
                  <a:pt x="1618615" y="208584"/>
                </a:lnTo>
                <a:lnTo>
                  <a:pt x="1595818" y="224866"/>
                </a:lnTo>
                <a:lnTo>
                  <a:pt x="1597774" y="231140"/>
                </a:lnTo>
                <a:lnTo>
                  <a:pt x="1634363" y="204127"/>
                </a:lnTo>
                <a:lnTo>
                  <a:pt x="1646275" y="168097"/>
                </a:lnTo>
                <a:lnTo>
                  <a:pt x="1647075" y="153898"/>
                </a:lnTo>
                <a:close/>
              </a:path>
              <a:path w="3972559" h="510539">
                <a:moveTo>
                  <a:pt x="1661820" y="262115"/>
                </a:moveTo>
                <a:lnTo>
                  <a:pt x="280314" y="262115"/>
                </a:lnTo>
                <a:lnTo>
                  <a:pt x="280314" y="276593"/>
                </a:lnTo>
                <a:lnTo>
                  <a:pt x="1661820" y="276593"/>
                </a:lnTo>
                <a:lnTo>
                  <a:pt x="1661820" y="262115"/>
                </a:lnTo>
                <a:close/>
              </a:path>
              <a:path w="3972559" h="510539">
                <a:moveTo>
                  <a:pt x="1755800" y="269100"/>
                </a:moveTo>
                <a:lnTo>
                  <a:pt x="1754289" y="227965"/>
                </a:lnTo>
                <a:lnTo>
                  <a:pt x="1742300" y="156387"/>
                </a:lnTo>
                <a:lnTo>
                  <a:pt x="1719287" y="99301"/>
                </a:lnTo>
                <a:lnTo>
                  <a:pt x="1691157" y="58026"/>
                </a:lnTo>
                <a:lnTo>
                  <a:pt x="1675549" y="43408"/>
                </a:lnTo>
                <a:lnTo>
                  <a:pt x="1669072" y="50888"/>
                </a:lnTo>
                <a:lnTo>
                  <a:pt x="1682572" y="65760"/>
                </a:lnTo>
                <a:lnTo>
                  <a:pt x="1694853" y="84264"/>
                </a:lnTo>
                <a:lnTo>
                  <a:pt x="1715731" y="132143"/>
                </a:lnTo>
                <a:lnTo>
                  <a:pt x="1729536" y="193979"/>
                </a:lnTo>
                <a:lnTo>
                  <a:pt x="1734146" y="269214"/>
                </a:lnTo>
                <a:lnTo>
                  <a:pt x="1732991" y="308508"/>
                </a:lnTo>
                <a:lnTo>
                  <a:pt x="1723783" y="377037"/>
                </a:lnTo>
                <a:lnTo>
                  <a:pt x="1705902" y="432041"/>
                </a:lnTo>
                <a:lnTo>
                  <a:pt x="1682572" y="472681"/>
                </a:lnTo>
                <a:lnTo>
                  <a:pt x="1669072" y="487553"/>
                </a:lnTo>
                <a:lnTo>
                  <a:pt x="1675549" y="495033"/>
                </a:lnTo>
                <a:lnTo>
                  <a:pt x="1705737" y="461772"/>
                </a:lnTo>
                <a:lnTo>
                  <a:pt x="1731810" y="412483"/>
                </a:lnTo>
                <a:lnTo>
                  <a:pt x="1749793" y="347980"/>
                </a:lnTo>
                <a:lnTo>
                  <a:pt x="1754289" y="310337"/>
                </a:lnTo>
                <a:lnTo>
                  <a:pt x="1755800" y="269100"/>
                </a:lnTo>
                <a:close/>
              </a:path>
              <a:path w="3972559" h="510539">
                <a:moveTo>
                  <a:pt x="3972204" y="0"/>
                </a:moveTo>
                <a:lnTo>
                  <a:pt x="167538" y="0"/>
                </a:lnTo>
                <a:lnTo>
                  <a:pt x="167538" y="279"/>
                </a:lnTo>
                <a:lnTo>
                  <a:pt x="141198" y="279"/>
                </a:lnTo>
                <a:lnTo>
                  <a:pt x="94767" y="469646"/>
                </a:lnTo>
                <a:lnTo>
                  <a:pt x="38722" y="365950"/>
                </a:lnTo>
                <a:lnTo>
                  <a:pt x="0" y="386372"/>
                </a:lnTo>
                <a:lnTo>
                  <a:pt x="4343" y="394296"/>
                </a:lnTo>
                <a:lnTo>
                  <a:pt x="24777" y="383578"/>
                </a:lnTo>
                <a:lnTo>
                  <a:pt x="93649" y="510159"/>
                </a:lnTo>
                <a:lnTo>
                  <a:pt x="104025" y="510159"/>
                </a:lnTo>
                <a:lnTo>
                  <a:pt x="153695" y="15125"/>
                </a:lnTo>
                <a:lnTo>
                  <a:pt x="176022" y="15125"/>
                </a:lnTo>
                <a:lnTo>
                  <a:pt x="176022" y="14478"/>
                </a:lnTo>
                <a:lnTo>
                  <a:pt x="3972204" y="14478"/>
                </a:lnTo>
                <a:lnTo>
                  <a:pt x="397220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961" y="4690024"/>
            <a:ext cx="352552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2169795" algn="l"/>
              </a:tabLst>
            </a:pPr>
            <a:r>
              <a:rPr sz="1950" spc="15" baseline="2136" dirty="0">
                <a:latin typeface="Cambria Math"/>
                <a:cs typeface="Cambria Math"/>
              </a:rPr>
              <a:t>1+</a:t>
            </a:r>
            <a:r>
              <a:rPr sz="1950" baseline="2136" dirty="0">
                <a:latin typeface="Cambria Math"/>
                <a:cs typeface="Cambria Math"/>
              </a:rPr>
              <a:t> </a:t>
            </a:r>
            <a:r>
              <a:rPr sz="1950" spc="120" baseline="2136" dirty="0">
                <a:latin typeface="Cambria Math"/>
                <a:cs typeface="Cambria Math"/>
              </a:rPr>
              <a:t>𝐷</a:t>
            </a:r>
            <a:r>
              <a:rPr sz="1575" spc="120" baseline="29100" dirty="0">
                <a:latin typeface="Cambria Math"/>
                <a:cs typeface="Cambria Math"/>
              </a:rPr>
              <a:t>𝑡 </a:t>
            </a:r>
            <a:r>
              <a:rPr sz="1575" spc="157" baseline="29100" dirty="0">
                <a:latin typeface="Cambria Math"/>
                <a:cs typeface="Cambria Math"/>
              </a:rPr>
              <a:t> </a:t>
            </a:r>
            <a:r>
              <a:rPr sz="1950" spc="150" baseline="2136" dirty="0">
                <a:latin typeface="Cambria Math"/>
                <a:cs typeface="Cambria Math"/>
              </a:rPr>
              <a:t>𝑥</a:t>
            </a:r>
            <a:r>
              <a:rPr sz="1575" spc="150" baseline="29100" dirty="0">
                <a:latin typeface="Cambria Math"/>
                <a:cs typeface="Cambria Math"/>
              </a:rPr>
              <a:t>𝑡</a:t>
            </a:r>
            <a:r>
              <a:rPr sz="1950" spc="150" baseline="2136" dirty="0">
                <a:latin typeface="Cambria Math"/>
                <a:cs typeface="Cambria Math"/>
              </a:rPr>
              <a:t>,𝑦</a:t>
            </a:r>
            <a:r>
              <a:rPr sz="1575" spc="150" baseline="29100" dirty="0">
                <a:latin typeface="Cambria Math"/>
                <a:cs typeface="Cambria Math"/>
              </a:rPr>
              <a:t>𝑡</a:t>
            </a:r>
            <a:r>
              <a:rPr sz="1950" spc="150" baseline="2136" dirty="0">
                <a:latin typeface="Cambria Math"/>
                <a:cs typeface="Cambria Math"/>
              </a:rPr>
              <a:t>,𝑏</a:t>
            </a:r>
            <a:r>
              <a:rPr sz="1575" spc="150" baseline="29100" dirty="0">
                <a:latin typeface="Cambria Math"/>
                <a:cs typeface="Cambria Math"/>
              </a:rPr>
              <a:t>𝑡	</a:t>
            </a:r>
            <a:r>
              <a:rPr sz="1300" spc="10" dirty="0">
                <a:latin typeface="Cambria Math"/>
                <a:cs typeface="Cambria Math"/>
              </a:rPr>
              <a:t>1+</a:t>
            </a:r>
            <a:r>
              <a:rPr sz="1300" spc="-20" dirty="0">
                <a:latin typeface="Cambria Math"/>
                <a:cs typeface="Cambria Math"/>
              </a:rPr>
              <a:t> </a:t>
            </a:r>
            <a:r>
              <a:rPr sz="1300" spc="60" dirty="0">
                <a:latin typeface="Cambria Math"/>
                <a:cs typeface="Cambria Math"/>
              </a:rPr>
              <a:t>𝐷</a:t>
            </a:r>
            <a:r>
              <a:rPr sz="1575" spc="89" baseline="21164" dirty="0">
                <a:latin typeface="Cambria Math"/>
                <a:cs typeface="Cambria Math"/>
              </a:rPr>
              <a:t>𝑡+1</a:t>
            </a:r>
            <a:r>
              <a:rPr sz="1575" spc="502" baseline="21164" dirty="0">
                <a:latin typeface="Cambria Math"/>
                <a:cs typeface="Cambria Math"/>
              </a:rPr>
              <a:t> </a:t>
            </a:r>
            <a:r>
              <a:rPr sz="1300" spc="100" dirty="0">
                <a:latin typeface="Cambria Math"/>
                <a:cs typeface="Cambria Math"/>
              </a:rPr>
              <a:t>𝑥</a:t>
            </a:r>
            <a:r>
              <a:rPr sz="1575" spc="150" baseline="21164" dirty="0">
                <a:latin typeface="Cambria Math"/>
                <a:cs typeface="Cambria Math"/>
              </a:rPr>
              <a:t>𝑡</a:t>
            </a:r>
            <a:r>
              <a:rPr sz="1300" spc="100" dirty="0">
                <a:latin typeface="Cambria Math"/>
                <a:cs typeface="Cambria Math"/>
              </a:rPr>
              <a:t>,𝑦</a:t>
            </a:r>
            <a:r>
              <a:rPr sz="1575" spc="150" baseline="21164" dirty="0">
                <a:latin typeface="Cambria Math"/>
                <a:cs typeface="Cambria Math"/>
              </a:rPr>
              <a:t>𝑡</a:t>
            </a:r>
            <a:r>
              <a:rPr sz="1300" spc="100" dirty="0">
                <a:latin typeface="Cambria Math"/>
                <a:cs typeface="Cambria Math"/>
              </a:rPr>
              <a:t>,𝑏</a:t>
            </a:r>
            <a:r>
              <a:rPr sz="1575" spc="150" baseline="21164" dirty="0">
                <a:latin typeface="Cambria Math"/>
                <a:cs typeface="Cambria Math"/>
              </a:rPr>
              <a:t>𝑡</a:t>
            </a:r>
            <a:endParaRPr sz="1575" baseline="21164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962334" y="4994937"/>
            <a:ext cx="718185" cy="154940"/>
          </a:xfrm>
          <a:custGeom>
            <a:avLst/>
            <a:gdLst/>
            <a:ahLst/>
            <a:cxnLst/>
            <a:rect l="l" t="t" r="r" b="b"/>
            <a:pathLst>
              <a:path w="718185" h="154939">
                <a:moveTo>
                  <a:pt x="668807" y="0"/>
                </a:moveTo>
                <a:lnTo>
                  <a:pt x="666610" y="6273"/>
                </a:lnTo>
                <a:lnTo>
                  <a:pt x="675556" y="10155"/>
                </a:lnTo>
                <a:lnTo>
                  <a:pt x="683250" y="15530"/>
                </a:lnTo>
                <a:lnTo>
                  <a:pt x="701727" y="51304"/>
                </a:lnTo>
                <a:lnTo>
                  <a:pt x="704011" y="76517"/>
                </a:lnTo>
                <a:lnTo>
                  <a:pt x="703438" y="90150"/>
                </a:lnTo>
                <a:lnTo>
                  <a:pt x="689656" y="132017"/>
                </a:lnTo>
                <a:lnTo>
                  <a:pt x="666851" y="148297"/>
                </a:lnTo>
                <a:lnTo>
                  <a:pt x="668807" y="154571"/>
                </a:lnTo>
                <a:lnTo>
                  <a:pt x="705396" y="127558"/>
                </a:lnTo>
                <a:lnTo>
                  <a:pt x="718108" y="77330"/>
                </a:lnTo>
                <a:lnTo>
                  <a:pt x="717311" y="63159"/>
                </a:lnTo>
                <a:lnTo>
                  <a:pt x="698287" y="17587"/>
                </a:lnTo>
                <a:lnTo>
                  <a:pt x="680013" y="4043"/>
                </a:lnTo>
                <a:lnTo>
                  <a:pt x="668807" y="0"/>
                </a:lnTo>
                <a:close/>
              </a:path>
              <a:path w="718185" h="154939">
                <a:moveTo>
                  <a:pt x="49301" y="0"/>
                </a:moveTo>
                <a:lnTo>
                  <a:pt x="12750" y="27089"/>
                </a:lnTo>
                <a:lnTo>
                  <a:pt x="0" y="77330"/>
                </a:lnTo>
                <a:lnTo>
                  <a:pt x="793" y="91529"/>
                </a:lnTo>
                <a:lnTo>
                  <a:pt x="19763" y="137026"/>
                </a:lnTo>
                <a:lnTo>
                  <a:pt x="49301" y="154571"/>
                </a:lnTo>
                <a:lnTo>
                  <a:pt x="51257" y="148297"/>
                </a:lnTo>
                <a:lnTo>
                  <a:pt x="42443" y="144399"/>
                </a:lnTo>
                <a:lnTo>
                  <a:pt x="34842" y="138972"/>
                </a:lnTo>
                <a:lnTo>
                  <a:pt x="16386" y="102530"/>
                </a:lnTo>
                <a:lnTo>
                  <a:pt x="14096" y="76517"/>
                </a:lnTo>
                <a:lnTo>
                  <a:pt x="14668" y="63327"/>
                </a:lnTo>
                <a:lnTo>
                  <a:pt x="28467" y="22399"/>
                </a:lnTo>
                <a:lnTo>
                  <a:pt x="51498" y="6273"/>
                </a:lnTo>
                <a:lnTo>
                  <a:pt x="49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59985" y="4939198"/>
            <a:ext cx="119697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300" spc="10" dirty="0">
                <a:latin typeface="Cambria Math"/>
                <a:cs typeface="Cambria Math"/>
              </a:rPr>
              <a:t>1+</a:t>
            </a:r>
            <a:r>
              <a:rPr sz="1300" spc="-25" dirty="0">
                <a:latin typeface="Cambria Math"/>
                <a:cs typeface="Cambria Math"/>
              </a:rPr>
              <a:t> </a:t>
            </a:r>
            <a:r>
              <a:rPr sz="1300" spc="80" dirty="0">
                <a:latin typeface="Cambria Math"/>
                <a:cs typeface="Cambria Math"/>
              </a:rPr>
              <a:t>𝐷</a:t>
            </a:r>
            <a:r>
              <a:rPr sz="1575" spc="120" baseline="21164" dirty="0">
                <a:latin typeface="Cambria Math"/>
                <a:cs typeface="Cambria Math"/>
              </a:rPr>
              <a:t>𝑡</a:t>
            </a:r>
            <a:r>
              <a:rPr sz="1575" spc="502" baseline="21164" dirty="0">
                <a:latin typeface="Cambria Math"/>
                <a:cs typeface="Cambria Math"/>
              </a:rPr>
              <a:t> </a:t>
            </a:r>
            <a:r>
              <a:rPr sz="1300" spc="100" dirty="0">
                <a:latin typeface="Cambria Math"/>
                <a:cs typeface="Cambria Math"/>
              </a:rPr>
              <a:t>𝑥</a:t>
            </a:r>
            <a:r>
              <a:rPr sz="1575" spc="150" baseline="21164" dirty="0">
                <a:latin typeface="Cambria Math"/>
                <a:cs typeface="Cambria Math"/>
              </a:rPr>
              <a:t>𝑡</a:t>
            </a:r>
            <a:r>
              <a:rPr sz="1300" spc="100" dirty="0">
                <a:latin typeface="Cambria Math"/>
                <a:cs typeface="Cambria Math"/>
              </a:rPr>
              <a:t>,𝑦</a:t>
            </a:r>
            <a:r>
              <a:rPr sz="1575" spc="150" baseline="21164" dirty="0">
                <a:latin typeface="Cambria Math"/>
                <a:cs typeface="Cambria Math"/>
              </a:rPr>
              <a:t>𝑡</a:t>
            </a:r>
            <a:r>
              <a:rPr sz="1300" spc="100" dirty="0">
                <a:latin typeface="Cambria Math"/>
                <a:cs typeface="Cambria Math"/>
              </a:rPr>
              <a:t>,𝑏</a:t>
            </a:r>
            <a:r>
              <a:rPr sz="1575" spc="150" baseline="21164" dirty="0">
                <a:latin typeface="Cambria Math"/>
                <a:cs typeface="Cambria Math"/>
              </a:rPr>
              <a:t>𝑡</a:t>
            </a:r>
            <a:endParaRPr sz="1575" baseline="21164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57240" y="4712614"/>
            <a:ext cx="2122170" cy="452120"/>
          </a:xfrm>
          <a:custGeom>
            <a:avLst/>
            <a:gdLst/>
            <a:ahLst/>
            <a:cxnLst/>
            <a:rect l="l" t="t" r="r" b="b"/>
            <a:pathLst>
              <a:path w="2122170" h="452120">
                <a:moveTo>
                  <a:pt x="86728" y="7480"/>
                </a:moveTo>
                <a:lnTo>
                  <a:pt x="50063" y="33248"/>
                </a:lnTo>
                <a:lnTo>
                  <a:pt x="24003" y="82550"/>
                </a:lnTo>
                <a:lnTo>
                  <a:pt x="5994" y="146989"/>
                </a:lnTo>
                <a:lnTo>
                  <a:pt x="0" y="225806"/>
                </a:lnTo>
                <a:lnTo>
                  <a:pt x="1498" y="266928"/>
                </a:lnTo>
                <a:lnTo>
                  <a:pt x="13500" y="338620"/>
                </a:lnTo>
                <a:lnTo>
                  <a:pt x="36512" y="395732"/>
                </a:lnTo>
                <a:lnTo>
                  <a:pt x="64630" y="436994"/>
                </a:lnTo>
                <a:lnTo>
                  <a:pt x="80251" y="451624"/>
                </a:lnTo>
                <a:lnTo>
                  <a:pt x="86728" y="444144"/>
                </a:lnTo>
                <a:lnTo>
                  <a:pt x="73215" y="429272"/>
                </a:lnTo>
                <a:lnTo>
                  <a:pt x="60934" y="410768"/>
                </a:lnTo>
                <a:lnTo>
                  <a:pt x="40068" y="362877"/>
                </a:lnTo>
                <a:lnTo>
                  <a:pt x="26250" y="301040"/>
                </a:lnTo>
                <a:lnTo>
                  <a:pt x="21653" y="225691"/>
                </a:lnTo>
                <a:lnTo>
                  <a:pt x="22796" y="186512"/>
                </a:lnTo>
                <a:lnTo>
                  <a:pt x="32004" y="117983"/>
                </a:lnTo>
                <a:lnTo>
                  <a:pt x="49885" y="62979"/>
                </a:lnTo>
                <a:lnTo>
                  <a:pt x="73215" y="22352"/>
                </a:lnTo>
                <a:lnTo>
                  <a:pt x="86728" y="7480"/>
                </a:lnTo>
                <a:close/>
              </a:path>
              <a:path w="2122170" h="452120">
                <a:moveTo>
                  <a:pt x="793953" y="39433"/>
                </a:moveTo>
                <a:lnTo>
                  <a:pt x="791743" y="33159"/>
                </a:lnTo>
                <a:lnTo>
                  <a:pt x="780542" y="37198"/>
                </a:lnTo>
                <a:lnTo>
                  <a:pt x="770712" y="43065"/>
                </a:lnTo>
                <a:lnTo>
                  <a:pt x="745629" y="83223"/>
                </a:lnTo>
                <a:lnTo>
                  <a:pt x="742454" y="110490"/>
                </a:lnTo>
                <a:lnTo>
                  <a:pt x="743242" y="124688"/>
                </a:lnTo>
                <a:lnTo>
                  <a:pt x="762215" y="170180"/>
                </a:lnTo>
                <a:lnTo>
                  <a:pt x="791743" y="187731"/>
                </a:lnTo>
                <a:lnTo>
                  <a:pt x="793699" y="181457"/>
                </a:lnTo>
                <a:lnTo>
                  <a:pt x="784885" y="177558"/>
                </a:lnTo>
                <a:lnTo>
                  <a:pt x="777290" y="172123"/>
                </a:lnTo>
                <a:lnTo>
                  <a:pt x="758837" y="135686"/>
                </a:lnTo>
                <a:lnTo>
                  <a:pt x="756551" y="109677"/>
                </a:lnTo>
                <a:lnTo>
                  <a:pt x="757123" y="96481"/>
                </a:lnTo>
                <a:lnTo>
                  <a:pt x="770915" y="55549"/>
                </a:lnTo>
                <a:lnTo>
                  <a:pt x="785037" y="43307"/>
                </a:lnTo>
                <a:lnTo>
                  <a:pt x="793953" y="39433"/>
                </a:lnTo>
                <a:close/>
              </a:path>
              <a:path w="2122170" h="452120">
                <a:moveTo>
                  <a:pt x="2013013" y="110490"/>
                </a:moveTo>
                <a:lnTo>
                  <a:pt x="2005838" y="71196"/>
                </a:lnTo>
                <a:lnTo>
                  <a:pt x="1974913" y="37198"/>
                </a:lnTo>
                <a:lnTo>
                  <a:pt x="1963712" y="33159"/>
                </a:lnTo>
                <a:lnTo>
                  <a:pt x="1961515" y="39433"/>
                </a:lnTo>
                <a:lnTo>
                  <a:pt x="1970455" y="43307"/>
                </a:lnTo>
                <a:lnTo>
                  <a:pt x="1978152" y="48691"/>
                </a:lnTo>
                <a:lnTo>
                  <a:pt x="1996630" y="84455"/>
                </a:lnTo>
                <a:lnTo>
                  <a:pt x="1998916" y="109677"/>
                </a:lnTo>
                <a:lnTo>
                  <a:pt x="1998332" y="123304"/>
                </a:lnTo>
                <a:lnTo>
                  <a:pt x="1984552" y="165176"/>
                </a:lnTo>
                <a:lnTo>
                  <a:pt x="1961756" y="181457"/>
                </a:lnTo>
                <a:lnTo>
                  <a:pt x="1963712" y="187731"/>
                </a:lnTo>
                <a:lnTo>
                  <a:pt x="2000300" y="160718"/>
                </a:lnTo>
                <a:lnTo>
                  <a:pt x="2012213" y="124688"/>
                </a:lnTo>
                <a:lnTo>
                  <a:pt x="2013013" y="110490"/>
                </a:lnTo>
                <a:close/>
              </a:path>
              <a:path w="2122170" h="452120">
                <a:moveTo>
                  <a:pt x="2027758" y="218719"/>
                </a:moveTo>
                <a:lnTo>
                  <a:pt x="93802" y="218719"/>
                </a:lnTo>
                <a:lnTo>
                  <a:pt x="93802" y="233197"/>
                </a:lnTo>
                <a:lnTo>
                  <a:pt x="2027758" y="233197"/>
                </a:lnTo>
                <a:lnTo>
                  <a:pt x="2027758" y="218719"/>
                </a:lnTo>
                <a:close/>
              </a:path>
              <a:path w="2122170" h="452120">
                <a:moveTo>
                  <a:pt x="2121738" y="225691"/>
                </a:moveTo>
                <a:lnTo>
                  <a:pt x="2120227" y="184556"/>
                </a:lnTo>
                <a:lnTo>
                  <a:pt x="2108238" y="112979"/>
                </a:lnTo>
                <a:lnTo>
                  <a:pt x="2085225" y="55892"/>
                </a:lnTo>
                <a:lnTo>
                  <a:pt x="2057095" y="14617"/>
                </a:lnTo>
                <a:lnTo>
                  <a:pt x="2041486" y="0"/>
                </a:lnTo>
                <a:lnTo>
                  <a:pt x="2035009" y="7480"/>
                </a:lnTo>
                <a:lnTo>
                  <a:pt x="2048510" y="22352"/>
                </a:lnTo>
                <a:lnTo>
                  <a:pt x="2060790" y="40855"/>
                </a:lnTo>
                <a:lnTo>
                  <a:pt x="2081669" y="88734"/>
                </a:lnTo>
                <a:lnTo>
                  <a:pt x="2095474" y="150571"/>
                </a:lnTo>
                <a:lnTo>
                  <a:pt x="2100084" y="225806"/>
                </a:lnTo>
                <a:lnTo>
                  <a:pt x="2098929" y="265099"/>
                </a:lnTo>
                <a:lnTo>
                  <a:pt x="2089721" y="333629"/>
                </a:lnTo>
                <a:lnTo>
                  <a:pt x="2071839" y="388632"/>
                </a:lnTo>
                <a:lnTo>
                  <a:pt x="2048510" y="429272"/>
                </a:lnTo>
                <a:lnTo>
                  <a:pt x="2035009" y="444144"/>
                </a:lnTo>
                <a:lnTo>
                  <a:pt x="2041486" y="451624"/>
                </a:lnTo>
                <a:lnTo>
                  <a:pt x="2071674" y="418363"/>
                </a:lnTo>
                <a:lnTo>
                  <a:pt x="2097747" y="369074"/>
                </a:lnTo>
                <a:lnTo>
                  <a:pt x="2115731" y="304571"/>
                </a:lnTo>
                <a:lnTo>
                  <a:pt x="2120227" y="266928"/>
                </a:lnTo>
                <a:lnTo>
                  <a:pt x="2121738" y="225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12941" y="4640494"/>
            <a:ext cx="193421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50" spc="15" baseline="-17094" dirty="0">
                <a:latin typeface="Cambria Math"/>
                <a:cs typeface="Cambria Math"/>
              </a:rPr>
              <a:t>1+</a:t>
            </a:r>
            <a:r>
              <a:rPr sz="1950" spc="-37" baseline="-17094" dirty="0">
                <a:latin typeface="Cambria Math"/>
                <a:cs typeface="Cambria Math"/>
              </a:rPr>
              <a:t> </a:t>
            </a:r>
            <a:r>
              <a:rPr sz="1950" spc="89" baseline="-17094" dirty="0">
                <a:latin typeface="Cambria Math"/>
                <a:cs typeface="Cambria Math"/>
              </a:rPr>
              <a:t>𝐷</a:t>
            </a:r>
            <a:r>
              <a:rPr sz="1050" spc="60" dirty="0">
                <a:latin typeface="Cambria Math"/>
                <a:cs typeface="Cambria Math"/>
              </a:rPr>
              <a:t>𝑡+1</a:t>
            </a:r>
            <a:r>
              <a:rPr sz="1050" spc="330" dirty="0">
                <a:latin typeface="Cambria Math"/>
                <a:cs typeface="Cambria Math"/>
              </a:rPr>
              <a:t> </a:t>
            </a:r>
            <a:r>
              <a:rPr sz="1950" spc="112" baseline="-17094" dirty="0">
                <a:latin typeface="Cambria Math"/>
                <a:cs typeface="Cambria Math"/>
              </a:rPr>
              <a:t>𝑥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r>
              <a:rPr sz="1950" spc="112" baseline="-17094" dirty="0">
                <a:latin typeface="Cambria Math"/>
                <a:cs typeface="Cambria Math"/>
              </a:rPr>
              <a:t>,𝑦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r>
              <a:rPr sz="1950" spc="112" baseline="-17094" dirty="0">
                <a:latin typeface="Cambria Math"/>
                <a:cs typeface="Cambria Math"/>
              </a:rPr>
              <a:t>,𝑏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607493" y="4994937"/>
            <a:ext cx="1271905" cy="154940"/>
          </a:xfrm>
          <a:custGeom>
            <a:avLst/>
            <a:gdLst/>
            <a:ahLst/>
            <a:cxnLst/>
            <a:rect l="l" t="t" r="r" b="b"/>
            <a:pathLst>
              <a:path w="1271904" h="154939">
                <a:moveTo>
                  <a:pt x="1222019" y="0"/>
                </a:moveTo>
                <a:lnTo>
                  <a:pt x="1219822" y="6273"/>
                </a:lnTo>
                <a:lnTo>
                  <a:pt x="1228768" y="10155"/>
                </a:lnTo>
                <a:lnTo>
                  <a:pt x="1236462" y="15530"/>
                </a:lnTo>
                <a:lnTo>
                  <a:pt x="1254939" y="51304"/>
                </a:lnTo>
                <a:lnTo>
                  <a:pt x="1257223" y="76517"/>
                </a:lnTo>
                <a:lnTo>
                  <a:pt x="1256650" y="90150"/>
                </a:lnTo>
                <a:lnTo>
                  <a:pt x="1242868" y="132017"/>
                </a:lnTo>
                <a:lnTo>
                  <a:pt x="1220063" y="148297"/>
                </a:lnTo>
                <a:lnTo>
                  <a:pt x="1222019" y="154571"/>
                </a:lnTo>
                <a:lnTo>
                  <a:pt x="1258608" y="127558"/>
                </a:lnTo>
                <a:lnTo>
                  <a:pt x="1271320" y="77330"/>
                </a:lnTo>
                <a:lnTo>
                  <a:pt x="1270523" y="63159"/>
                </a:lnTo>
                <a:lnTo>
                  <a:pt x="1251499" y="17587"/>
                </a:lnTo>
                <a:lnTo>
                  <a:pt x="1233225" y="4043"/>
                </a:lnTo>
                <a:lnTo>
                  <a:pt x="1222019" y="0"/>
                </a:lnTo>
                <a:close/>
              </a:path>
              <a:path w="1271904" h="154939">
                <a:moveTo>
                  <a:pt x="49288" y="0"/>
                </a:moveTo>
                <a:lnTo>
                  <a:pt x="12750" y="27089"/>
                </a:lnTo>
                <a:lnTo>
                  <a:pt x="0" y="77330"/>
                </a:lnTo>
                <a:lnTo>
                  <a:pt x="793" y="91529"/>
                </a:lnTo>
                <a:lnTo>
                  <a:pt x="19763" y="137026"/>
                </a:lnTo>
                <a:lnTo>
                  <a:pt x="49288" y="154571"/>
                </a:lnTo>
                <a:lnTo>
                  <a:pt x="51244" y="148297"/>
                </a:lnTo>
                <a:lnTo>
                  <a:pt x="42438" y="144399"/>
                </a:lnTo>
                <a:lnTo>
                  <a:pt x="34840" y="138972"/>
                </a:lnTo>
                <a:lnTo>
                  <a:pt x="16386" y="102530"/>
                </a:lnTo>
                <a:lnTo>
                  <a:pt x="14096" y="76517"/>
                </a:lnTo>
                <a:lnTo>
                  <a:pt x="14668" y="63327"/>
                </a:lnTo>
                <a:lnTo>
                  <a:pt x="28467" y="22399"/>
                </a:lnTo>
                <a:lnTo>
                  <a:pt x="51498" y="6273"/>
                </a:lnTo>
                <a:lnTo>
                  <a:pt x="492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6105144" y="4889668"/>
            <a:ext cx="175069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50" spc="15" baseline="-17094" dirty="0">
                <a:latin typeface="Cambria Math"/>
                <a:cs typeface="Cambria Math"/>
              </a:rPr>
              <a:t>1+</a:t>
            </a:r>
            <a:r>
              <a:rPr sz="1950" spc="-37" baseline="-17094" dirty="0">
                <a:latin typeface="Cambria Math"/>
                <a:cs typeface="Cambria Math"/>
              </a:rPr>
              <a:t> </a:t>
            </a:r>
            <a:r>
              <a:rPr sz="1950" spc="120" baseline="-17094" dirty="0">
                <a:latin typeface="Cambria Math"/>
                <a:cs typeface="Cambria Math"/>
              </a:rPr>
              <a:t>𝐷</a:t>
            </a:r>
            <a:r>
              <a:rPr sz="1050" spc="80" dirty="0">
                <a:latin typeface="Cambria Math"/>
                <a:cs typeface="Cambria Math"/>
              </a:rPr>
              <a:t>𝑡</a:t>
            </a:r>
            <a:r>
              <a:rPr sz="1050" spc="330" dirty="0">
                <a:latin typeface="Cambria Math"/>
                <a:cs typeface="Cambria Math"/>
              </a:rPr>
              <a:t> </a:t>
            </a:r>
            <a:r>
              <a:rPr sz="1950" spc="112" baseline="-17094" dirty="0">
                <a:latin typeface="Cambria Math"/>
                <a:cs typeface="Cambria Math"/>
              </a:rPr>
              <a:t>𝑥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r>
              <a:rPr sz="1950" spc="112" baseline="-17094" dirty="0">
                <a:latin typeface="Cambria Math"/>
                <a:cs typeface="Cambria Math"/>
              </a:rPr>
              <a:t>,𝑦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r>
              <a:rPr sz="1950" spc="112" baseline="-17094" dirty="0">
                <a:latin typeface="Cambria Math"/>
                <a:cs typeface="Cambria Math"/>
              </a:rPr>
              <a:t>,𝑏</a:t>
            </a:r>
            <a:r>
              <a:rPr sz="1050" spc="75" dirty="0">
                <a:latin typeface="Cambria Math"/>
                <a:cs typeface="Cambria Math"/>
              </a:rPr>
              <a:t>𝑡+1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2734" y="5441822"/>
            <a:ext cx="1557020" cy="4343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 marL="477520" marR="405130" indent="-67310">
              <a:lnSpc>
                <a:spcPct val="100000"/>
              </a:lnSpc>
              <a:spcBef>
                <a:spcPts val="50"/>
              </a:spcBef>
            </a:pPr>
            <a:r>
              <a:rPr sz="1350" spc="-5" dirty="0">
                <a:latin typeface="Arial MT"/>
                <a:cs typeface="Arial MT"/>
              </a:rPr>
              <a:t>Te</a:t>
            </a:r>
            <a:r>
              <a:rPr sz="1350" dirty="0">
                <a:latin typeface="Arial MT"/>
                <a:cs typeface="Arial MT"/>
              </a:rPr>
              <a:t>c</a:t>
            </a:r>
            <a:r>
              <a:rPr sz="1350" spc="-5" dirty="0">
                <a:latin typeface="Arial MT"/>
                <a:cs typeface="Arial MT"/>
              </a:rPr>
              <a:t>hn</a:t>
            </a:r>
            <a:r>
              <a:rPr sz="1350" dirty="0">
                <a:latin typeface="Arial MT"/>
                <a:cs typeface="Arial MT"/>
              </a:rPr>
              <a:t>ic</a:t>
            </a:r>
            <a:r>
              <a:rPr sz="1350" spc="-5" dirty="0">
                <a:latin typeface="Arial MT"/>
                <a:cs typeface="Arial MT"/>
              </a:rPr>
              <a:t>al  Change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691630" y="5217159"/>
            <a:ext cx="481330" cy="159385"/>
            <a:chOff x="6691630" y="5217159"/>
            <a:chExt cx="481330" cy="159385"/>
          </a:xfrm>
        </p:grpSpPr>
        <p:sp>
          <p:nvSpPr>
            <p:cNvPr id="20" name="object 20"/>
            <p:cNvSpPr/>
            <p:nvPr/>
          </p:nvSpPr>
          <p:spPr>
            <a:xfrm>
              <a:off x="6697980" y="5223509"/>
              <a:ext cx="414020" cy="120014"/>
            </a:xfrm>
            <a:custGeom>
              <a:avLst/>
              <a:gdLst/>
              <a:ahLst/>
              <a:cxnLst/>
              <a:rect l="l" t="t" r="r" b="b"/>
              <a:pathLst>
                <a:path w="414020" h="120014">
                  <a:moveTo>
                    <a:pt x="0" y="0"/>
                  </a:moveTo>
                  <a:lnTo>
                    <a:pt x="413766" y="119621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88958" y="5303000"/>
              <a:ext cx="83820" cy="73660"/>
            </a:xfrm>
            <a:custGeom>
              <a:avLst/>
              <a:gdLst/>
              <a:ahLst/>
              <a:cxnLst/>
              <a:rect l="l" t="t" r="r" b="b"/>
              <a:pathLst>
                <a:path w="83820" h="73660">
                  <a:moveTo>
                    <a:pt x="21170" y="0"/>
                  </a:moveTo>
                  <a:lnTo>
                    <a:pt x="0" y="73202"/>
                  </a:lnTo>
                  <a:lnTo>
                    <a:pt x="83794" y="57772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29030" y="5490590"/>
            <a:ext cx="1193800" cy="38608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27965">
              <a:lnSpc>
                <a:spcPts val="1480"/>
              </a:lnSpc>
            </a:pPr>
            <a:r>
              <a:rPr sz="1350" spc="-5" dirty="0">
                <a:latin typeface="Arial MT"/>
                <a:cs typeface="Arial MT"/>
              </a:rPr>
              <a:t>Efficiency</a:t>
            </a:r>
            <a:endParaRPr sz="1350">
              <a:latin typeface="Arial MT"/>
              <a:cs typeface="Arial MT"/>
            </a:endParaRPr>
          </a:p>
          <a:p>
            <a:pPr marL="295910">
              <a:lnSpc>
                <a:spcPts val="1560"/>
              </a:lnSpc>
            </a:pPr>
            <a:r>
              <a:rPr sz="1350" spc="-5" dirty="0">
                <a:latin typeface="Arial MT"/>
                <a:cs typeface="Arial MT"/>
              </a:rPr>
              <a:t>Change</a:t>
            </a:r>
            <a:endParaRPr sz="1350">
              <a:latin typeface="Arial MT"/>
              <a:cs typeface="Arial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471425" y="5217159"/>
            <a:ext cx="241935" cy="215900"/>
            <a:chOff x="1471425" y="5217159"/>
            <a:chExt cx="241935" cy="215900"/>
          </a:xfrm>
        </p:grpSpPr>
        <p:sp>
          <p:nvSpPr>
            <p:cNvPr id="24" name="object 24"/>
            <p:cNvSpPr/>
            <p:nvPr/>
          </p:nvSpPr>
          <p:spPr>
            <a:xfrm>
              <a:off x="1518869" y="5223509"/>
              <a:ext cx="187960" cy="167640"/>
            </a:xfrm>
            <a:custGeom>
              <a:avLst/>
              <a:gdLst/>
              <a:ahLst/>
              <a:cxnLst/>
              <a:rect l="l" t="t" r="r" b="b"/>
              <a:pathLst>
                <a:path w="187960" h="167639">
                  <a:moveTo>
                    <a:pt x="187820" y="0"/>
                  </a:moveTo>
                  <a:lnTo>
                    <a:pt x="0" y="167106"/>
                  </a:lnTo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1425" y="5353705"/>
              <a:ext cx="82550" cy="79375"/>
            </a:xfrm>
            <a:custGeom>
              <a:avLst/>
              <a:gdLst/>
              <a:ahLst/>
              <a:cxnLst/>
              <a:rect l="l" t="t" r="r" b="b"/>
              <a:pathLst>
                <a:path w="82550" h="79375">
                  <a:moveTo>
                    <a:pt x="31597" y="0"/>
                  </a:moveTo>
                  <a:lnTo>
                    <a:pt x="0" y="79120"/>
                  </a:lnTo>
                  <a:lnTo>
                    <a:pt x="82245" y="56934"/>
                  </a:lnTo>
                  <a:lnTo>
                    <a:pt x="31597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27" name="object 2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28" name="object 2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275843"/>
            <a:ext cx="7886700" cy="75565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327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45"/>
              </a:spcBef>
            </a:pPr>
            <a:r>
              <a:rPr sz="2800" spc="-5" dirty="0"/>
              <a:t>Malmquist</a:t>
            </a:r>
            <a:r>
              <a:rPr sz="2800" spc="15" dirty="0"/>
              <a:t> </a:t>
            </a:r>
            <a:r>
              <a:rPr sz="2800" spc="-5" dirty="0"/>
              <a:t>Luenberger</a:t>
            </a:r>
            <a:r>
              <a:rPr sz="2800" spc="25" dirty="0"/>
              <a:t> </a:t>
            </a:r>
            <a:r>
              <a:rPr sz="2800" spc="-5" dirty="0"/>
              <a:t>Productivity</a:t>
            </a:r>
            <a:r>
              <a:rPr sz="2800" spc="10" dirty="0"/>
              <a:t> </a:t>
            </a:r>
            <a:r>
              <a:rPr sz="2800" spc="-5" dirty="0"/>
              <a:t>Index</a:t>
            </a:r>
            <a:endParaRPr sz="2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07998" y="1567096"/>
          <a:ext cx="8289290" cy="4003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92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0657">
                <a:tc>
                  <a:txBody>
                    <a:bodyPr/>
                    <a:lstStyle/>
                    <a:p>
                      <a:pPr marL="286385">
                        <a:lnSpc>
                          <a:spcPts val="1675"/>
                        </a:lnSpc>
                        <a:spcBef>
                          <a:spcPts val="530"/>
                        </a:spcBef>
                        <a:tabLst>
                          <a:tab pos="3491229" algn="l"/>
                        </a:tabLst>
                      </a:pPr>
                      <a:r>
                        <a:rPr sz="1600" spc="50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725" spc="75" baseline="28985" dirty="0">
                          <a:latin typeface="Cambria Math"/>
                          <a:cs typeface="Cambria Math"/>
                        </a:rPr>
                        <a:t>𝑡+𝑞 </a:t>
                      </a:r>
                      <a:r>
                        <a:rPr sz="1725" spc="412" baseline="289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65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725" spc="97" baseline="28985" dirty="0">
                          <a:latin typeface="Cambria Math"/>
                          <a:cs typeface="Cambria Math"/>
                        </a:rPr>
                        <a:t>𝑡+𝑝</a:t>
                      </a:r>
                      <a:r>
                        <a:rPr sz="1600" spc="6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6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725" spc="97" baseline="28985" dirty="0">
                          <a:latin typeface="Cambria Math"/>
                          <a:cs typeface="Cambria Math"/>
                        </a:rPr>
                        <a:t>𝑡+𝑝</a:t>
                      </a:r>
                      <a:r>
                        <a:rPr sz="1600" spc="6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6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725" spc="89" baseline="28985" dirty="0">
                          <a:latin typeface="Cambria Math"/>
                          <a:cs typeface="Cambria Math"/>
                        </a:rPr>
                        <a:t>𝑡+𝑝</a:t>
                      </a:r>
                      <a:r>
                        <a:rPr sz="1600" spc="6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25" dirty="0">
                          <a:latin typeface="Cambria Math"/>
                          <a:cs typeface="Cambria Math"/>
                        </a:rPr>
                        <a:t>−𝑔</a:t>
                      </a:r>
                      <a:r>
                        <a:rPr sz="1725" spc="37" baseline="-14492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600" spc="25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4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725" spc="60" baseline="-14492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600" spc="4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5" dirty="0">
                          <a:latin typeface="Cambria Math"/>
                          <a:cs typeface="Cambria Math"/>
                        </a:rPr>
                        <a:t>−𝑔</a:t>
                      </a:r>
                      <a:r>
                        <a:rPr sz="1725" spc="7" baseline="-14492" dirty="0">
                          <a:latin typeface="Cambria Math"/>
                          <a:cs typeface="Cambria Math"/>
                        </a:rPr>
                        <a:t>𝑏	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6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10" dirty="0">
                          <a:latin typeface="Cambria Math"/>
                          <a:cs typeface="Cambria Math"/>
                        </a:rPr>
                        <a:t>𝑚𝑎𝑥</a:t>
                      </a:r>
                      <a:r>
                        <a:rPr sz="1600" spc="-6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𝛽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R="532765" algn="r">
                        <a:lnSpc>
                          <a:spcPts val="1135"/>
                        </a:lnSpc>
                      </a:pPr>
                      <a:r>
                        <a:rPr sz="1150" spc="-95" dirty="0">
                          <a:latin typeface="Cambria Math"/>
                          <a:cs typeface="Cambria Math"/>
                        </a:rPr>
                        <a:t>𝛽,𝜆𝜆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68580">
                        <a:lnSpc>
                          <a:spcPct val="100000"/>
                        </a:lnSpc>
                        <a:spcBef>
                          <a:spcPts val="750"/>
                        </a:spcBef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s.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4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.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R="3911600" algn="ctr">
                        <a:lnSpc>
                          <a:spcPct val="100000"/>
                        </a:lnSpc>
                        <a:spcBef>
                          <a:spcPts val="1035"/>
                        </a:spcBef>
                      </a:pPr>
                      <a:r>
                        <a:rPr sz="1150" spc="100" dirty="0">
                          <a:latin typeface="Cambria Math"/>
                          <a:cs typeface="Cambria Math"/>
                        </a:rPr>
                        <a:t>𝑛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202565">
                        <a:lnSpc>
                          <a:spcPts val="1435"/>
                        </a:lnSpc>
                        <a:spcBef>
                          <a:spcPts val="555"/>
                        </a:spcBef>
                        <a:tabLst>
                          <a:tab pos="1483360" algn="l"/>
                          <a:tab pos="3314065" algn="l"/>
                        </a:tabLst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15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725" baseline="-14492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725" spc="-217" baseline="-14492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8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725" spc="37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+𝑞   </a:t>
                      </a:r>
                      <a:r>
                        <a:rPr sz="1725" spc="-179" baseline="3864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≤	</a:t>
                      </a:r>
                      <a:r>
                        <a:rPr sz="1600" spc="85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725" spc="37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+𝑝 </a:t>
                      </a:r>
                      <a:r>
                        <a:rPr sz="1725" spc="-112" baseline="3864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sz="1600" spc="-105" dirty="0">
                          <a:latin typeface="Cambria Math"/>
                          <a:cs typeface="Cambria Math"/>
                        </a:rPr>
                        <a:t>𝛽</a:t>
                      </a:r>
                      <a:r>
                        <a:rPr sz="1725" spc="142" baseline="-14492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600" spc="85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725" spc="22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+𝑝	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𝑖𝑖</a:t>
                      </a:r>
                      <a:r>
                        <a:rPr sz="1600" spc="1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𝑀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782320">
                        <a:lnSpc>
                          <a:spcPts val="894"/>
                        </a:lnSpc>
                        <a:tabLst>
                          <a:tab pos="1589405" algn="l"/>
                          <a:tab pos="2441575" algn="l"/>
                        </a:tabLst>
                      </a:pPr>
                      <a:r>
                        <a:rPr sz="1150" spc="-155" dirty="0">
                          <a:latin typeface="Cambria Math"/>
                          <a:cs typeface="Cambria Math"/>
                        </a:rPr>
                        <a:t>𝑖𝑖𝑗𝑗	</a:t>
                      </a:r>
                      <a:r>
                        <a:rPr sz="1150" spc="-85" dirty="0">
                          <a:latin typeface="Cambria Math"/>
                          <a:cs typeface="Cambria Math"/>
                        </a:rPr>
                        <a:t>𝑖𝑖𝑜	𝑖𝑖𝑜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R="3909060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spc="-5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R="3890010" algn="ctr"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r>
                        <a:rPr sz="1150" spc="100" dirty="0">
                          <a:latin typeface="Cambria Math"/>
                          <a:cs typeface="Cambria Math"/>
                        </a:rPr>
                        <a:t>𝑛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212725">
                        <a:lnSpc>
                          <a:spcPts val="1380"/>
                        </a:lnSpc>
                        <a:spcBef>
                          <a:spcPts val="550"/>
                        </a:spcBef>
                        <a:tabLst>
                          <a:tab pos="1498600" algn="l"/>
                          <a:tab pos="3340100" algn="l"/>
                        </a:tabLst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15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725" baseline="-14492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725" spc="-217" baseline="-14492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7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725" spc="44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+𝑞   </a:t>
                      </a:r>
                      <a:r>
                        <a:rPr sz="1725" spc="-179" baseline="3864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≥	</a:t>
                      </a:r>
                      <a:r>
                        <a:rPr sz="1600" spc="7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725" spc="52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+𝑝 </a:t>
                      </a:r>
                      <a:r>
                        <a:rPr sz="1725" spc="-112" baseline="3864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+ </a:t>
                      </a:r>
                      <a:r>
                        <a:rPr sz="1600" spc="-105" dirty="0">
                          <a:latin typeface="Cambria Math"/>
                          <a:cs typeface="Cambria Math"/>
                        </a:rPr>
                        <a:t>𝛽</a:t>
                      </a:r>
                      <a:r>
                        <a:rPr sz="1725" spc="142" baseline="-14492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600" spc="7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725" spc="52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+𝑝	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𝑟</a:t>
                      </a:r>
                      <a:r>
                        <a:rPr sz="1600" spc="12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𝑆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782320">
                        <a:lnSpc>
                          <a:spcPts val="840"/>
                        </a:lnSpc>
                        <a:tabLst>
                          <a:tab pos="1594485" algn="l"/>
                          <a:tab pos="2452370" algn="l"/>
                        </a:tabLst>
                      </a:pPr>
                      <a:r>
                        <a:rPr sz="1725" spc="-112" baseline="-4830" dirty="0">
                          <a:latin typeface="Cambria Math"/>
                          <a:cs typeface="Cambria Math"/>
                        </a:rPr>
                        <a:t>𝑟𝑗𝑗	</a:t>
                      </a:r>
                      <a:r>
                        <a:rPr sz="1150" spc="70" dirty="0">
                          <a:latin typeface="Cambria Math"/>
                          <a:cs typeface="Cambria Math"/>
                        </a:rPr>
                        <a:t>𝑟𝑜	𝑟𝑜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R="3888740" algn="ct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150" spc="-5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R="3790950" algn="ctr">
                        <a:lnSpc>
                          <a:spcPct val="100000"/>
                        </a:lnSpc>
                        <a:spcBef>
                          <a:spcPts val="830"/>
                        </a:spcBef>
                      </a:pPr>
                      <a:r>
                        <a:rPr sz="1150" spc="100" dirty="0">
                          <a:latin typeface="Cambria Math"/>
                          <a:cs typeface="Cambria Math"/>
                        </a:rPr>
                        <a:t>𝑛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262890">
                        <a:lnSpc>
                          <a:spcPts val="1435"/>
                        </a:lnSpc>
                        <a:spcBef>
                          <a:spcPts val="555"/>
                        </a:spcBef>
                        <a:tabLst>
                          <a:tab pos="1496060" algn="l"/>
                          <a:tab pos="3321050" algn="l"/>
                        </a:tabLst>
                      </a:pPr>
                      <a:r>
                        <a:rPr sz="16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15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725" baseline="-14492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725" spc="-217" baseline="-14492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5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725" spc="22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+𝑞 </a:t>
                      </a:r>
                      <a:r>
                        <a:rPr sz="1725" spc="60" baseline="3864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	</a:t>
                      </a:r>
                      <a:r>
                        <a:rPr sz="1600" spc="5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725" spc="37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+𝑝 </a:t>
                      </a:r>
                      <a:r>
                        <a:rPr sz="1725" spc="-112" baseline="3864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sz="1600" spc="-105" dirty="0">
                          <a:latin typeface="Cambria Math"/>
                          <a:cs typeface="Cambria Math"/>
                        </a:rPr>
                        <a:t>𝛽</a:t>
                      </a:r>
                      <a:r>
                        <a:rPr sz="1725" spc="142" baseline="-14492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600" spc="5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725" spc="22" baseline="38647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725" baseline="38647" dirty="0">
                          <a:latin typeface="Cambria Math"/>
                          <a:cs typeface="Cambria Math"/>
                        </a:rPr>
                        <a:t>+𝑝	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𝑙</a:t>
                      </a:r>
                      <a:r>
                        <a:rPr sz="1600" spc="1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𝐿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  <a:p>
                      <a:pPr marL="840105">
                        <a:lnSpc>
                          <a:spcPts val="894"/>
                        </a:lnSpc>
                        <a:tabLst>
                          <a:tab pos="1599565" algn="l"/>
                          <a:tab pos="2449195" algn="l"/>
                        </a:tabLst>
                      </a:pPr>
                      <a:r>
                        <a:rPr sz="1150" spc="-80" dirty="0">
                          <a:latin typeface="Cambria Math"/>
                          <a:cs typeface="Cambria Math"/>
                        </a:rPr>
                        <a:t>𝑙𝑗𝑗	</a:t>
                      </a:r>
                      <a:r>
                        <a:rPr sz="1150" spc="60" dirty="0">
                          <a:latin typeface="Cambria Math"/>
                          <a:cs typeface="Cambria Math"/>
                        </a:rPr>
                        <a:t>𝑙𝑜	𝑙𝑜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R="3789045" algn="ctr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sz="1150" spc="-5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830"/>
                        </a:spcBef>
                        <a:tabLst>
                          <a:tab pos="1125855" algn="l"/>
                        </a:tabLst>
                      </a:pPr>
                      <a:r>
                        <a:rPr sz="1600" spc="-14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725" baseline="-14492" dirty="0">
                          <a:latin typeface="Cambria Math"/>
                          <a:cs typeface="Cambria Math"/>
                        </a:rPr>
                        <a:t>𝑗𝑗   </a:t>
                      </a:r>
                      <a:r>
                        <a:rPr sz="1725" spc="-179" baseline="-14492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0	𝑗𝑗</a:t>
                      </a:r>
                      <a:r>
                        <a:rPr sz="1600" spc="114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1,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6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𝑛</a:t>
                      </a:r>
                      <a:endParaRPr sz="1600">
                        <a:latin typeface="Cambria Math"/>
                        <a:cs typeface="Cambria Math"/>
                      </a:endParaRPr>
                    </a:p>
                  </a:txBody>
                  <a:tcPr marL="0" marR="0" marT="673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60325" algn="just">
                        <a:lnSpc>
                          <a:spcPct val="107700"/>
                        </a:lnSpc>
                        <a:spcBef>
                          <a:spcPts val="180"/>
                        </a:spcBef>
                      </a:pPr>
                      <a:r>
                        <a:rPr sz="1600" spc="-5" dirty="0">
                          <a:latin typeface="Arial MT"/>
                          <a:cs typeface="Arial MT"/>
                        </a:rPr>
                        <a:t>Th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di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tiona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l</a:t>
                      </a:r>
                      <a:r>
                        <a:rPr sz="16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ve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c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1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</a:t>
                      </a:r>
                      <a:r>
                        <a:rPr sz="1600" spc="-5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600" spc="-6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725" spc="135" baseline="-14492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6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725" spc="135" baseline="-14492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600" spc="-60" dirty="0">
                          <a:latin typeface="Cambria Math"/>
                          <a:cs typeface="Cambria Math"/>
                        </a:rPr>
                        <a:t>𝑔</a:t>
                      </a:r>
                      <a:r>
                        <a:rPr sz="1725" spc="142" baseline="-14492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 </a:t>
                      </a:r>
                      <a:r>
                        <a:rPr sz="1600" spc="-1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is  ta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n   </a:t>
                      </a:r>
                      <a:r>
                        <a:rPr sz="16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  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( </a:t>
                      </a:r>
                      <a:r>
                        <a:rPr sz="1600" spc="8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6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725" baseline="-14492" dirty="0">
                          <a:latin typeface="Cambria Math"/>
                          <a:cs typeface="Cambria Math"/>
                        </a:rPr>
                        <a:t>𝑖</a:t>
                      </a:r>
                      <a:r>
                        <a:rPr sz="1725" spc="-7" baseline="-14492" dirty="0">
                          <a:latin typeface="Cambria Math"/>
                          <a:cs typeface="Cambria Math"/>
                        </a:rPr>
                        <a:t>𝑖</a:t>
                      </a:r>
                      <a:r>
                        <a:rPr sz="1725" spc="142" baseline="-14492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14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725" spc="-7" baseline="-14492" dirty="0">
                          <a:latin typeface="Cambria Math"/>
                          <a:cs typeface="Cambria Math"/>
                        </a:rPr>
                        <a:t>𝑟</a:t>
                      </a:r>
                      <a:r>
                        <a:rPr sz="1725" spc="135" baseline="-14492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−</a:t>
                      </a:r>
                      <a:r>
                        <a:rPr sz="1600" spc="-5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725" baseline="-14492" dirty="0">
                          <a:latin typeface="Cambria Math"/>
                          <a:cs typeface="Cambria Math"/>
                        </a:rPr>
                        <a:t>𝑙</a:t>
                      </a:r>
                      <a:r>
                        <a:rPr sz="1725" spc="135" baseline="-14492" dirty="0">
                          <a:latin typeface="Cambria Math"/>
                          <a:cs typeface="Cambria Math"/>
                        </a:rPr>
                        <a:t>𝑜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)       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.   </a:t>
                      </a:r>
                      <a:r>
                        <a:rPr sz="1600" spc="-2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By  </a:t>
                      </a:r>
                      <a:r>
                        <a:rPr sz="1600" spc="-15" dirty="0">
                          <a:latin typeface="Arial MT"/>
                          <a:cs typeface="Arial MT"/>
                        </a:rPr>
                        <a:t>alternatively,</a:t>
                      </a:r>
                      <a:r>
                        <a:rPr sz="1600" spc="409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putting the values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of (p, 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q),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we</a:t>
                      </a:r>
                      <a:r>
                        <a:rPr sz="1600" spc="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can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obtain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required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own- </a:t>
                      </a:r>
                      <a:r>
                        <a:rPr sz="1600" spc="-43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period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cross-period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DDFs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as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below: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53035">
                        <a:lnSpc>
                          <a:spcPct val="100000"/>
                        </a:lnSpc>
                        <a:spcBef>
                          <a:spcPts val="1130"/>
                        </a:spcBef>
                        <a:tabLst>
                          <a:tab pos="599440" algn="l"/>
                        </a:tabLst>
                      </a:pPr>
                      <a:r>
                        <a:rPr sz="1600" spc="10" dirty="0">
                          <a:latin typeface="Cambria Math"/>
                          <a:cs typeface="Cambria Math"/>
                        </a:rPr>
                        <a:t>𝑝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𝑞	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(0,0)</a:t>
                      </a:r>
                      <a:r>
                        <a:rPr sz="1600" spc="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r</a:t>
                      </a:r>
                      <a:r>
                        <a:rPr sz="1600" spc="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s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ol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v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in</a:t>
                      </a:r>
                      <a:r>
                        <a:rPr sz="1600" dirty="0">
                          <a:latin typeface="Arial MT"/>
                          <a:cs typeface="Arial MT"/>
                        </a:rPr>
                        <a:t>g </a:t>
                      </a:r>
                      <a:r>
                        <a:rPr sz="1600" spc="1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600" spc="45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725" baseline="28985" dirty="0">
                          <a:latin typeface="Cambria Math"/>
                          <a:cs typeface="Cambria Math"/>
                        </a:rPr>
                        <a:t>𝑡  </a:t>
                      </a:r>
                      <a:r>
                        <a:rPr sz="1725" spc="82" baseline="2898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85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725" spc="135" baseline="2898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7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725" spc="150" baseline="2898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50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725" baseline="28985" dirty="0">
                          <a:latin typeface="Cambria Math"/>
                          <a:cs typeface="Cambria Math"/>
                        </a:rPr>
                        <a:t>𝑡</a:t>
                      </a:r>
                      <a:endParaRPr sz="1725" baseline="28985">
                        <a:latin typeface="Cambria Math"/>
                        <a:cs typeface="Cambria Math"/>
                      </a:endParaRPr>
                    </a:p>
                    <a:p>
                      <a:pPr marL="153035">
                        <a:lnSpc>
                          <a:spcPts val="1789"/>
                        </a:lnSpc>
                        <a:spcBef>
                          <a:spcPts val="1005"/>
                        </a:spcBef>
                        <a:tabLst>
                          <a:tab pos="599440" algn="l"/>
                          <a:tab pos="2207260" algn="l"/>
                          <a:tab pos="2977515" algn="l"/>
                        </a:tabLst>
                      </a:pPr>
                      <a:r>
                        <a:rPr sz="1600" spc="5" dirty="0">
                          <a:latin typeface="Cambria Math"/>
                          <a:cs typeface="Cambria Math"/>
                        </a:rPr>
                        <a:t>𝑝,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𝑞	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(1,1)	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for	solving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40335">
                        <a:lnSpc>
                          <a:spcPts val="1789"/>
                        </a:lnSpc>
                      </a:pPr>
                      <a:r>
                        <a:rPr sz="2400" spc="67" baseline="-20833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150" spc="30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+1  </a:t>
                      </a:r>
                      <a:r>
                        <a:rPr sz="1150" spc="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120" baseline="-20833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150" spc="2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150" spc="6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400" baseline="-20833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142" baseline="-20833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112" baseline="-20833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150" spc="30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150" spc="6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400" baseline="-20833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142" baseline="-20833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75" baseline="-20833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150" spc="2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+1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153035">
                        <a:lnSpc>
                          <a:spcPts val="1789"/>
                        </a:lnSpc>
                        <a:spcBef>
                          <a:spcPts val="1590"/>
                        </a:spcBef>
                        <a:tabLst>
                          <a:tab pos="599440" algn="l"/>
                          <a:tab pos="2207260" algn="l"/>
                          <a:tab pos="2977515" algn="l"/>
                        </a:tabLst>
                      </a:pPr>
                      <a:r>
                        <a:rPr sz="1600" spc="5" dirty="0">
                          <a:latin typeface="Cambria Math"/>
                          <a:cs typeface="Cambria Math"/>
                        </a:rPr>
                        <a:t>𝑝,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𝑞	=</a:t>
                      </a:r>
                      <a:r>
                        <a:rPr sz="1600" spc="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(0,1)	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for	solving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40335">
                        <a:lnSpc>
                          <a:spcPts val="1789"/>
                        </a:lnSpc>
                      </a:pPr>
                      <a:r>
                        <a:rPr sz="2400" spc="67" baseline="-20833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150" spc="30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+1  </a:t>
                      </a:r>
                      <a:r>
                        <a:rPr sz="1150" spc="2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120" baseline="-20833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150" spc="9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2400" baseline="-20833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142" baseline="-20833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112" baseline="-20833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150" spc="9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2400" baseline="-20833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135" baseline="-20833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75" baseline="-20833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𝑡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  <a:p>
                      <a:pPr marL="153035">
                        <a:lnSpc>
                          <a:spcPts val="1675"/>
                        </a:lnSpc>
                        <a:spcBef>
                          <a:spcPts val="1605"/>
                        </a:spcBef>
                        <a:tabLst>
                          <a:tab pos="599440" algn="l"/>
                        </a:tabLst>
                      </a:pPr>
                      <a:r>
                        <a:rPr sz="1600" spc="5" dirty="0">
                          <a:latin typeface="Cambria Math"/>
                          <a:cs typeface="Cambria Math"/>
                        </a:rPr>
                        <a:t>𝑝,</a:t>
                      </a:r>
                      <a:r>
                        <a:rPr sz="16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𝑞	=</a:t>
                      </a:r>
                      <a:r>
                        <a:rPr sz="1600" spc="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dirty="0">
                          <a:latin typeface="Cambria Math"/>
                          <a:cs typeface="Cambria Math"/>
                        </a:rPr>
                        <a:t>(1,0)</a:t>
                      </a:r>
                      <a:r>
                        <a:rPr sz="1600" spc="7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600" spc="-5" dirty="0">
                          <a:latin typeface="Arial MT"/>
                          <a:cs typeface="Arial MT"/>
                        </a:rPr>
                        <a:t>for solving</a:t>
                      </a:r>
                      <a:endParaRPr sz="1600">
                        <a:latin typeface="Arial MT"/>
                        <a:cs typeface="Arial MT"/>
                      </a:endParaRPr>
                    </a:p>
                    <a:p>
                      <a:pPr marL="140335">
                        <a:lnSpc>
                          <a:spcPts val="1675"/>
                        </a:lnSpc>
                      </a:pPr>
                      <a:r>
                        <a:rPr sz="2400" spc="67" baseline="-20833" dirty="0">
                          <a:latin typeface="Cambria Math"/>
                          <a:cs typeface="Cambria Math"/>
                        </a:rPr>
                        <a:t>𝐷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𝑡  </a:t>
                      </a:r>
                      <a:r>
                        <a:rPr sz="1150" spc="5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127" baseline="-20833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150" spc="2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150" spc="6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400" baseline="-20833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142" baseline="-20833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112" baseline="-20833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150" spc="30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+</a:t>
                      </a:r>
                      <a:r>
                        <a:rPr sz="1150" spc="6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2400" baseline="-20833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2400" spc="-142" baseline="-20833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400" spc="75" baseline="-20833" dirty="0">
                          <a:latin typeface="Cambria Math"/>
                          <a:cs typeface="Cambria Math"/>
                        </a:rPr>
                        <a:t>𝑏</a:t>
                      </a:r>
                      <a:r>
                        <a:rPr sz="1150" spc="25" dirty="0">
                          <a:latin typeface="Cambria Math"/>
                          <a:cs typeface="Cambria Math"/>
                        </a:rPr>
                        <a:t>𝑡</a:t>
                      </a:r>
                      <a:r>
                        <a:rPr sz="1150" dirty="0">
                          <a:latin typeface="Cambria Math"/>
                          <a:cs typeface="Cambria Math"/>
                        </a:rPr>
                        <a:t>+1</a:t>
                      </a:r>
                      <a:endParaRPr sz="1150">
                        <a:latin typeface="Cambria Math"/>
                        <a:cs typeface="Cambria Math"/>
                      </a:endParaRPr>
                    </a:p>
                  </a:txBody>
                  <a:tcPr marL="0" marR="0" marT="2286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245467" y="1663715"/>
            <a:ext cx="2687320" cy="246379"/>
          </a:xfrm>
          <a:custGeom>
            <a:avLst/>
            <a:gdLst/>
            <a:ahLst/>
            <a:cxnLst/>
            <a:rect l="l" t="t" r="r" b="b"/>
            <a:pathLst>
              <a:path w="2687320" h="246380">
                <a:moveTo>
                  <a:pt x="2622240" y="0"/>
                </a:moveTo>
                <a:lnTo>
                  <a:pt x="2619751" y="8140"/>
                </a:lnTo>
                <a:lnTo>
                  <a:pt x="2631042" y="13998"/>
                </a:lnTo>
                <a:lnTo>
                  <a:pt x="2640876" y="22525"/>
                </a:lnTo>
                <a:lnTo>
                  <a:pt x="2661577" y="63700"/>
                </a:lnTo>
                <a:lnTo>
                  <a:pt x="2667760" y="101400"/>
                </a:lnTo>
                <a:lnTo>
                  <a:pt x="2668531" y="122986"/>
                </a:lnTo>
                <a:lnTo>
                  <a:pt x="2667760" y="144527"/>
                </a:lnTo>
                <a:lnTo>
                  <a:pt x="2661577" y="182151"/>
                </a:lnTo>
                <a:lnTo>
                  <a:pt x="2640876" y="223256"/>
                </a:lnTo>
                <a:lnTo>
                  <a:pt x="2619751" y="237629"/>
                </a:lnTo>
                <a:lnTo>
                  <a:pt x="2622240" y="245770"/>
                </a:lnTo>
                <a:lnTo>
                  <a:pt x="2660738" y="218968"/>
                </a:lnTo>
                <a:lnTo>
                  <a:pt x="2682613" y="166349"/>
                </a:lnTo>
                <a:lnTo>
                  <a:pt x="2686807" y="122885"/>
                </a:lnTo>
                <a:lnTo>
                  <a:pt x="2685759" y="100370"/>
                </a:lnTo>
                <a:lnTo>
                  <a:pt x="2677366" y="60036"/>
                </a:lnTo>
                <a:lnTo>
                  <a:pt x="2649681" y="14630"/>
                </a:lnTo>
                <a:lnTo>
                  <a:pt x="2636849" y="5695"/>
                </a:lnTo>
                <a:lnTo>
                  <a:pt x="2622240" y="0"/>
                </a:lnTo>
                <a:close/>
              </a:path>
              <a:path w="2687320" h="246380">
                <a:moveTo>
                  <a:pt x="64562" y="0"/>
                </a:moveTo>
                <a:lnTo>
                  <a:pt x="26064" y="26803"/>
                </a:lnTo>
                <a:lnTo>
                  <a:pt x="4194" y="79421"/>
                </a:lnTo>
                <a:lnTo>
                  <a:pt x="0" y="122986"/>
                </a:lnTo>
                <a:lnTo>
                  <a:pt x="1045" y="145400"/>
                </a:lnTo>
                <a:lnTo>
                  <a:pt x="9441" y="185734"/>
                </a:lnTo>
                <a:lnTo>
                  <a:pt x="37120" y="231144"/>
                </a:lnTo>
                <a:lnTo>
                  <a:pt x="64562" y="245770"/>
                </a:lnTo>
                <a:lnTo>
                  <a:pt x="67051" y="237629"/>
                </a:lnTo>
                <a:lnTo>
                  <a:pt x="55759" y="231774"/>
                </a:lnTo>
                <a:lnTo>
                  <a:pt x="45926" y="223256"/>
                </a:lnTo>
                <a:lnTo>
                  <a:pt x="25230" y="182151"/>
                </a:lnTo>
                <a:lnTo>
                  <a:pt x="19044" y="144527"/>
                </a:lnTo>
                <a:lnTo>
                  <a:pt x="18274" y="122885"/>
                </a:lnTo>
                <a:lnTo>
                  <a:pt x="19044" y="101400"/>
                </a:lnTo>
                <a:lnTo>
                  <a:pt x="25230" y="63700"/>
                </a:lnTo>
                <a:lnTo>
                  <a:pt x="45926" y="22525"/>
                </a:lnTo>
                <a:lnTo>
                  <a:pt x="67051" y="8140"/>
                </a:lnTo>
                <a:lnTo>
                  <a:pt x="64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15623" y="2692370"/>
            <a:ext cx="1416685" cy="335915"/>
          </a:xfrm>
          <a:custGeom>
            <a:avLst/>
            <a:gdLst/>
            <a:ahLst/>
            <a:cxnLst/>
            <a:rect l="l" t="t" r="r" b="b"/>
            <a:pathLst>
              <a:path w="1416685" h="335914">
                <a:moveTo>
                  <a:pt x="1344040" y="0"/>
                </a:moveTo>
                <a:lnTo>
                  <a:pt x="1340865" y="7950"/>
                </a:lnTo>
                <a:lnTo>
                  <a:pt x="1353372" y="18115"/>
                </a:lnTo>
                <a:lnTo>
                  <a:pt x="1364468" y="31330"/>
                </a:lnTo>
                <a:lnTo>
                  <a:pt x="1382433" y="66903"/>
                </a:lnTo>
                <a:lnTo>
                  <a:pt x="1393799" y="112988"/>
                </a:lnTo>
                <a:lnTo>
                  <a:pt x="1397584" y="167894"/>
                </a:lnTo>
                <a:lnTo>
                  <a:pt x="1396643" y="195995"/>
                </a:lnTo>
                <a:lnTo>
                  <a:pt x="1389118" y="246159"/>
                </a:lnTo>
                <a:lnTo>
                  <a:pt x="1374286" y="287731"/>
                </a:lnTo>
                <a:lnTo>
                  <a:pt x="1340865" y="327634"/>
                </a:lnTo>
                <a:lnTo>
                  <a:pt x="1344040" y="335584"/>
                </a:lnTo>
                <a:lnTo>
                  <a:pt x="1373903" y="311689"/>
                </a:lnTo>
                <a:lnTo>
                  <a:pt x="1396936" y="273392"/>
                </a:lnTo>
                <a:lnTo>
                  <a:pt x="1411652" y="224213"/>
                </a:lnTo>
                <a:lnTo>
                  <a:pt x="1416557" y="167690"/>
                </a:lnTo>
                <a:lnTo>
                  <a:pt x="1415331" y="138360"/>
                </a:lnTo>
                <a:lnTo>
                  <a:pt x="1405520" y="85510"/>
                </a:lnTo>
                <a:lnTo>
                  <a:pt x="1386273" y="41205"/>
                </a:lnTo>
                <a:lnTo>
                  <a:pt x="1359826" y="10210"/>
                </a:lnTo>
                <a:lnTo>
                  <a:pt x="1344040" y="0"/>
                </a:lnTo>
                <a:close/>
              </a:path>
              <a:path w="1416685" h="335914">
                <a:moveTo>
                  <a:pt x="72428" y="0"/>
                </a:moveTo>
                <a:lnTo>
                  <a:pt x="42633" y="23945"/>
                </a:lnTo>
                <a:lnTo>
                  <a:pt x="19621" y="61988"/>
                </a:lnTo>
                <a:lnTo>
                  <a:pt x="4905" y="110967"/>
                </a:lnTo>
                <a:lnTo>
                  <a:pt x="0" y="167690"/>
                </a:lnTo>
                <a:lnTo>
                  <a:pt x="1226" y="196870"/>
                </a:lnTo>
                <a:lnTo>
                  <a:pt x="11037" y="249720"/>
                </a:lnTo>
                <a:lnTo>
                  <a:pt x="30279" y="294340"/>
                </a:lnTo>
                <a:lnTo>
                  <a:pt x="56683" y="325438"/>
                </a:lnTo>
                <a:lnTo>
                  <a:pt x="72428" y="335584"/>
                </a:lnTo>
                <a:lnTo>
                  <a:pt x="75704" y="327634"/>
                </a:lnTo>
                <a:lnTo>
                  <a:pt x="63074" y="317435"/>
                </a:lnTo>
                <a:lnTo>
                  <a:pt x="51909" y="304134"/>
                </a:lnTo>
                <a:lnTo>
                  <a:pt x="33972" y="268224"/>
                </a:lnTo>
                <a:lnTo>
                  <a:pt x="22725" y="222083"/>
                </a:lnTo>
                <a:lnTo>
                  <a:pt x="18973" y="167894"/>
                </a:lnTo>
                <a:lnTo>
                  <a:pt x="19921" y="139337"/>
                </a:lnTo>
                <a:lnTo>
                  <a:pt x="27498" y="88844"/>
                </a:lnTo>
                <a:lnTo>
                  <a:pt x="42404" y="47594"/>
                </a:lnTo>
                <a:lnTo>
                  <a:pt x="75704" y="7950"/>
                </a:lnTo>
                <a:lnTo>
                  <a:pt x="72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30863" y="3535904"/>
            <a:ext cx="1428115" cy="335915"/>
          </a:xfrm>
          <a:custGeom>
            <a:avLst/>
            <a:gdLst/>
            <a:ahLst/>
            <a:cxnLst/>
            <a:rect l="l" t="t" r="r" b="b"/>
            <a:pathLst>
              <a:path w="1428114" h="335914">
                <a:moveTo>
                  <a:pt x="1355471" y="0"/>
                </a:moveTo>
                <a:lnTo>
                  <a:pt x="1352296" y="7950"/>
                </a:lnTo>
                <a:lnTo>
                  <a:pt x="1364802" y="18115"/>
                </a:lnTo>
                <a:lnTo>
                  <a:pt x="1375898" y="31330"/>
                </a:lnTo>
                <a:lnTo>
                  <a:pt x="1393863" y="66903"/>
                </a:lnTo>
                <a:lnTo>
                  <a:pt x="1405229" y="112988"/>
                </a:lnTo>
                <a:lnTo>
                  <a:pt x="1409014" y="167894"/>
                </a:lnTo>
                <a:lnTo>
                  <a:pt x="1408073" y="195995"/>
                </a:lnTo>
                <a:lnTo>
                  <a:pt x="1400548" y="246159"/>
                </a:lnTo>
                <a:lnTo>
                  <a:pt x="1385716" y="287731"/>
                </a:lnTo>
                <a:lnTo>
                  <a:pt x="1352296" y="327634"/>
                </a:lnTo>
                <a:lnTo>
                  <a:pt x="1355471" y="335584"/>
                </a:lnTo>
                <a:lnTo>
                  <a:pt x="1385333" y="311689"/>
                </a:lnTo>
                <a:lnTo>
                  <a:pt x="1408366" y="273392"/>
                </a:lnTo>
                <a:lnTo>
                  <a:pt x="1423082" y="224213"/>
                </a:lnTo>
                <a:lnTo>
                  <a:pt x="1427988" y="167690"/>
                </a:lnTo>
                <a:lnTo>
                  <a:pt x="1426761" y="138360"/>
                </a:lnTo>
                <a:lnTo>
                  <a:pt x="1416950" y="85510"/>
                </a:lnTo>
                <a:lnTo>
                  <a:pt x="1397703" y="41205"/>
                </a:lnTo>
                <a:lnTo>
                  <a:pt x="1371256" y="10210"/>
                </a:lnTo>
                <a:lnTo>
                  <a:pt x="1355471" y="0"/>
                </a:lnTo>
                <a:close/>
              </a:path>
              <a:path w="1428114" h="335914">
                <a:moveTo>
                  <a:pt x="72428" y="0"/>
                </a:moveTo>
                <a:lnTo>
                  <a:pt x="42633" y="23945"/>
                </a:lnTo>
                <a:lnTo>
                  <a:pt x="19621" y="61988"/>
                </a:lnTo>
                <a:lnTo>
                  <a:pt x="4905" y="110967"/>
                </a:lnTo>
                <a:lnTo>
                  <a:pt x="0" y="167690"/>
                </a:lnTo>
                <a:lnTo>
                  <a:pt x="1226" y="196870"/>
                </a:lnTo>
                <a:lnTo>
                  <a:pt x="11037" y="249720"/>
                </a:lnTo>
                <a:lnTo>
                  <a:pt x="30279" y="294340"/>
                </a:lnTo>
                <a:lnTo>
                  <a:pt x="56683" y="325438"/>
                </a:lnTo>
                <a:lnTo>
                  <a:pt x="72428" y="335584"/>
                </a:lnTo>
                <a:lnTo>
                  <a:pt x="75704" y="327634"/>
                </a:lnTo>
                <a:lnTo>
                  <a:pt x="63074" y="317435"/>
                </a:lnTo>
                <a:lnTo>
                  <a:pt x="51909" y="304134"/>
                </a:lnTo>
                <a:lnTo>
                  <a:pt x="33972" y="268224"/>
                </a:lnTo>
                <a:lnTo>
                  <a:pt x="22725" y="222083"/>
                </a:lnTo>
                <a:lnTo>
                  <a:pt x="18973" y="167894"/>
                </a:lnTo>
                <a:lnTo>
                  <a:pt x="19921" y="139337"/>
                </a:lnTo>
                <a:lnTo>
                  <a:pt x="27498" y="88844"/>
                </a:lnTo>
                <a:lnTo>
                  <a:pt x="42404" y="47594"/>
                </a:lnTo>
                <a:lnTo>
                  <a:pt x="75704" y="7950"/>
                </a:lnTo>
                <a:lnTo>
                  <a:pt x="72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928577" y="4379438"/>
            <a:ext cx="1410970" cy="335915"/>
          </a:xfrm>
          <a:custGeom>
            <a:avLst/>
            <a:gdLst/>
            <a:ahLst/>
            <a:cxnLst/>
            <a:rect l="l" t="t" r="r" b="b"/>
            <a:pathLst>
              <a:path w="1410970" h="335914">
                <a:moveTo>
                  <a:pt x="1337945" y="0"/>
                </a:moveTo>
                <a:lnTo>
                  <a:pt x="1334770" y="7950"/>
                </a:lnTo>
                <a:lnTo>
                  <a:pt x="1347276" y="18115"/>
                </a:lnTo>
                <a:lnTo>
                  <a:pt x="1358372" y="31330"/>
                </a:lnTo>
                <a:lnTo>
                  <a:pt x="1376337" y="66903"/>
                </a:lnTo>
                <a:lnTo>
                  <a:pt x="1387703" y="112988"/>
                </a:lnTo>
                <a:lnTo>
                  <a:pt x="1391488" y="167893"/>
                </a:lnTo>
                <a:lnTo>
                  <a:pt x="1390547" y="195995"/>
                </a:lnTo>
                <a:lnTo>
                  <a:pt x="1383022" y="246159"/>
                </a:lnTo>
                <a:lnTo>
                  <a:pt x="1368190" y="287731"/>
                </a:lnTo>
                <a:lnTo>
                  <a:pt x="1334770" y="327634"/>
                </a:lnTo>
                <a:lnTo>
                  <a:pt x="1337945" y="335584"/>
                </a:lnTo>
                <a:lnTo>
                  <a:pt x="1367807" y="311689"/>
                </a:lnTo>
                <a:lnTo>
                  <a:pt x="1390840" y="273392"/>
                </a:lnTo>
                <a:lnTo>
                  <a:pt x="1405556" y="224213"/>
                </a:lnTo>
                <a:lnTo>
                  <a:pt x="1410461" y="167690"/>
                </a:lnTo>
                <a:lnTo>
                  <a:pt x="1409235" y="138360"/>
                </a:lnTo>
                <a:lnTo>
                  <a:pt x="1399424" y="85510"/>
                </a:lnTo>
                <a:lnTo>
                  <a:pt x="1380177" y="41205"/>
                </a:lnTo>
                <a:lnTo>
                  <a:pt x="1353730" y="10210"/>
                </a:lnTo>
                <a:lnTo>
                  <a:pt x="1337945" y="0"/>
                </a:lnTo>
                <a:close/>
              </a:path>
              <a:path w="1410970" h="335914">
                <a:moveTo>
                  <a:pt x="72428" y="0"/>
                </a:moveTo>
                <a:lnTo>
                  <a:pt x="42633" y="23945"/>
                </a:lnTo>
                <a:lnTo>
                  <a:pt x="19621" y="61988"/>
                </a:lnTo>
                <a:lnTo>
                  <a:pt x="4905" y="110967"/>
                </a:lnTo>
                <a:lnTo>
                  <a:pt x="0" y="167690"/>
                </a:lnTo>
                <a:lnTo>
                  <a:pt x="1226" y="196870"/>
                </a:lnTo>
                <a:lnTo>
                  <a:pt x="11037" y="249720"/>
                </a:lnTo>
                <a:lnTo>
                  <a:pt x="30279" y="294340"/>
                </a:lnTo>
                <a:lnTo>
                  <a:pt x="56683" y="325438"/>
                </a:lnTo>
                <a:lnTo>
                  <a:pt x="72428" y="335584"/>
                </a:lnTo>
                <a:lnTo>
                  <a:pt x="75704" y="327634"/>
                </a:lnTo>
                <a:lnTo>
                  <a:pt x="63074" y="317435"/>
                </a:lnTo>
                <a:lnTo>
                  <a:pt x="51909" y="304134"/>
                </a:lnTo>
                <a:lnTo>
                  <a:pt x="33972" y="268223"/>
                </a:lnTo>
                <a:lnTo>
                  <a:pt x="22725" y="222083"/>
                </a:lnTo>
                <a:lnTo>
                  <a:pt x="18973" y="167893"/>
                </a:lnTo>
                <a:lnTo>
                  <a:pt x="19921" y="139337"/>
                </a:lnTo>
                <a:lnTo>
                  <a:pt x="27498" y="88844"/>
                </a:lnTo>
                <a:lnTo>
                  <a:pt x="42404" y="47594"/>
                </a:lnTo>
                <a:lnTo>
                  <a:pt x="75704" y="7950"/>
                </a:lnTo>
                <a:lnTo>
                  <a:pt x="7242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92940" y="3367153"/>
            <a:ext cx="439420" cy="188595"/>
          </a:xfrm>
          <a:custGeom>
            <a:avLst/>
            <a:gdLst/>
            <a:ahLst/>
            <a:cxnLst/>
            <a:rect l="l" t="t" r="r" b="b"/>
            <a:pathLst>
              <a:path w="439420" h="188595">
                <a:moveTo>
                  <a:pt x="378713" y="0"/>
                </a:moveTo>
                <a:lnTo>
                  <a:pt x="376034" y="7645"/>
                </a:lnTo>
                <a:lnTo>
                  <a:pt x="386940" y="12382"/>
                </a:lnTo>
                <a:lnTo>
                  <a:pt x="396320" y="18935"/>
                </a:lnTo>
                <a:lnTo>
                  <a:pt x="418845" y="62544"/>
                </a:lnTo>
                <a:lnTo>
                  <a:pt x="421627" y="93281"/>
                </a:lnTo>
                <a:lnTo>
                  <a:pt x="420929" y="109902"/>
                </a:lnTo>
                <a:lnTo>
                  <a:pt x="410451" y="150609"/>
                </a:lnTo>
                <a:lnTo>
                  <a:pt x="376326" y="180809"/>
                </a:lnTo>
                <a:lnTo>
                  <a:pt x="378713" y="188455"/>
                </a:lnTo>
                <a:lnTo>
                  <a:pt x="414720" y="167061"/>
                </a:lnTo>
                <a:lnTo>
                  <a:pt x="434940" y="127569"/>
                </a:lnTo>
                <a:lnTo>
                  <a:pt x="438810" y="94272"/>
                </a:lnTo>
                <a:lnTo>
                  <a:pt x="437838" y="76998"/>
                </a:lnTo>
                <a:lnTo>
                  <a:pt x="423265" y="33032"/>
                </a:lnTo>
                <a:lnTo>
                  <a:pt x="392377" y="4934"/>
                </a:lnTo>
                <a:lnTo>
                  <a:pt x="378713" y="0"/>
                </a:lnTo>
                <a:close/>
              </a:path>
              <a:path w="439420" h="188595">
                <a:moveTo>
                  <a:pt x="60096" y="0"/>
                </a:moveTo>
                <a:lnTo>
                  <a:pt x="24157" y="21447"/>
                </a:lnTo>
                <a:lnTo>
                  <a:pt x="3886" y="61033"/>
                </a:lnTo>
                <a:lnTo>
                  <a:pt x="0" y="94272"/>
                </a:lnTo>
                <a:lnTo>
                  <a:pt x="967" y="111588"/>
                </a:lnTo>
                <a:lnTo>
                  <a:pt x="15493" y="155524"/>
                </a:lnTo>
                <a:lnTo>
                  <a:pt x="46392" y="183525"/>
                </a:lnTo>
                <a:lnTo>
                  <a:pt x="60096" y="188455"/>
                </a:lnTo>
                <a:lnTo>
                  <a:pt x="62483" y="180809"/>
                </a:lnTo>
                <a:lnTo>
                  <a:pt x="51742" y="176049"/>
                </a:lnTo>
                <a:lnTo>
                  <a:pt x="42473" y="169429"/>
                </a:lnTo>
                <a:lnTo>
                  <a:pt x="19975" y="124998"/>
                </a:lnTo>
                <a:lnTo>
                  <a:pt x="17183" y="93281"/>
                </a:lnTo>
                <a:lnTo>
                  <a:pt x="17881" y="77200"/>
                </a:lnTo>
                <a:lnTo>
                  <a:pt x="28359" y="37503"/>
                </a:lnTo>
                <a:lnTo>
                  <a:pt x="62776" y="7645"/>
                </a:lnTo>
                <a:lnTo>
                  <a:pt x="60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412825" y="3338855"/>
            <a:ext cx="45720" cy="246379"/>
          </a:xfrm>
          <a:custGeom>
            <a:avLst/>
            <a:gdLst/>
            <a:ahLst/>
            <a:cxnLst/>
            <a:rect l="l" t="t" r="r" b="b"/>
            <a:pathLst>
              <a:path w="45720" h="246379">
                <a:moveTo>
                  <a:pt x="45300" y="0"/>
                </a:moveTo>
                <a:lnTo>
                  <a:pt x="0" y="0"/>
                </a:lnTo>
                <a:lnTo>
                  <a:pt x="0" y="7620"/>
                </a:lnTo>
                <a:lnTo>
                  <a:pt x="0" y="237490"/>
                </a:lnTo>
                <a:lnTo>
                  <a:pt x="0" y="246380"/>
                </a:lnTo>
                <a:lnTo>
                  <a:pt x="45300" y="246380"/>
                </a:lnTo>
                <a:lnTo>
                  <a:pt x="45300" y="237490"/>
                </a:lnTo>
                <a:lnTo>
                  <a:pt x="18478" y="237490"/>
                </a:lnTo>
                <a:lnTo>
                  <a:pt x="18478" y="7620"/>
                </a:lnTo>
                <a:lnTo>
                  <a:pt x="45300" y="7620"/>
                </a:lnTo>
                <a:lnTo>
                  <a:pt x="4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05242" y="3338855"/>
            <a:ext cx="957580" cy="246379"/>
          </a:xfrm>
          <a:custGeom>
            <a:avLst/>
            <a:gdLst/>
            <a:ahLst/>
            <a:cxnLst/>
            <a:rect l="l" t="t" r="r" b="b"/>
            <a:pathLst>
              <a:path w="957579" h="246379">
                <a:moveTo>
                  <a:pt x="67056" y="8140"/>
                </a:moveTo>
                <a:lnTo>
                  <a:pt x="64566" y="0"/>
                </a:lnTo>
                <a:lnTo>
                  <a:pt x="49961" y="5689"/>
                </a:lnTo>
                <a:lnTo>
                  <a:pt x="37122" y="14630"/>
                </a:lnTo>
                <a:lnTo>
                  <a:pt x="9448" y="60032"/>
                </a:lnTo>
                <a:lnTo>
                  <a:pt x="1054" y="100368"/>
                </a:lnTo>
                <a:lnTo>
                  <a:pt x="0" y="122986"/>
                </a:lnTo>
                <a:lnTo>
                  <a:pt x="1054" y="145402"/>
                </a:lnTo>
                <a:lnTo>
                  <a:pt x="9448" y="185724"/>
                </a:lnTo>
                <a:lnTo>
                  <a:pt x="37122" y="231140"/>
                </a:lnTo>
                <a:lnTo>
                  <a:pt x="64566" y="245770"/>
                </a:lnTo>
                <a:lnTo>
                  <a:pt x="67056" y="237629"/>
                </a:lnTo>
                <a:lnTo>
                  <a:pt x="55765" y="231775"/>
                </a:lnTo>
                <a:lnTo>
                  <a:pt x="45935" y="223253"/>
                </a:lnTo>
                <a:lnTo>
                  <a:pt x="25234" y="182143"/>
                </a:lnTo>
                <a:lnTo>
                  <a:pt x="19050" y="144526"/>
                </a:lnTo>
                <a:lnTo>
                  <a:pt x="18275" y="122885"/>
                </a:lnTo>
                <a:lnTo>
                  <a:pt x="19050" y="101396"/>
                </a:lnTo>
                <a:lnTo>
                  <a:pt x="25234" y="63703"/>
                </a:lnTo>
                <a:lnTo>
                  <a:pt x="45935" y="22517"/>
                </a:lnTo>
                <a:lnTo>
                  <a:pt x="55765" y="13995"/>
                </a:lnTo>
                <a:lnTo>
                  <a:pt x="67056" y="8140"/>
                </a:lnTo>
                <a:close/>
              </a:path>
              <a:path w="957579" h="246379">
                <a:moveTo>
                  <a:pt x="889254" y="122885"/>
                </a:moveTo>
                <a:lnTo>
                  <a:pt x="885063" y="79413"/>
                </a:lnTo>
                <a:lnTo>
                  <a:pt x="872464" y="42214"/>
                </a:lnTo>
                <a:lnTo>
                  <a:pt x="839292" y="5689"/>
                </a:lnTo>
                <a:lnTo>
                  <a:pt x="824687" y="0"/>
                </a:lnTo>
                <a:lnTo>
                  <a:pt x="822198" y="8140"/>
                </a:lnTo>
                <a:lnTo>
                  <a:pt x="833488" y="13995"/>
                </a:lnTo>
                <a:lnTo>
                  <a:pt x="843318" y="22517"/>
                </a:lnTo>
                <a:lnTo>
                  <a:pt x="864019" y="63703"/>
                </a:lnTo>
                <a:lnTo>
                  <a:pt x="870204" y="101396"/>
                </a:lnTo>
                <a:lnTo>
                  <a:pt x="870978" y="122986"/>
                </a:lnTo>
                <a:lnTo>
                  <a:pt x="870204" y="144526"/>
                </a:lnTo>
                <a:lnTo>
                  <a:pt x="864019" y="182143"/>
                </a:lnTo>
                <a:lnTo>
                  <a:pt x="843318" y="223253"/>
                </a:lnTo>
                <a:lnTo>
                  <a:pt x="822198" y="237629"/>
                </a:lnTo>
                <a:lnTo>
                  <a:pt x="824687" y="245770"/>
                </a:lnTo>
                <a:lnTo>
                  <a:pt x="863180" y="218973"/>
                </a:lnTo>
                <a:lnTo>
                  <a:pt x="885063" y="166344"/>
                </a:lnTo>
                <a:lnTo>
                  <a:pt x="888199" y="145402"/>
                </a:lnTo>
                <a:lnTo>
                  <a:pt x="889254" y="122885"/>
                </a:lnTo>
                <a:close/>
              </a:path>
              <a:path w="957579" h="246379">
                <a:moveTo>
                  <a:pt x="956957" y="0"/>
                </a:moveTo>
                <a:lnTo>
                  <a:pt x="911656" y="0"/>
                </a:lnTo>
                <a:lnTo>
                  <a:pt x="911656" y="7620"/>
                </a:lnTo>
                <a:lnTo>
                  <a:pt x="938479" y="7620"/>
                </a:lnTo>
                <a:lnTo>
                  <a:pt x="938479" y="237490"/>
                </a:lnTo>
                <a:lnTo>
                  <a:pt x="911656" y="237490"/>
                </a:lnTo>
                <a:lnTo>
                  <a:pt x="911656" y="246380"/>
                </a:lnTo>
                <a:lnTo>
                  <a:pt x="956957" y="246380"/>
                </a:lnTo>
                <a:lnTo>
                  <a:pt x="956957" y="237490"/>
                </a:lnTo>
                <a:lnTo>
                  <a:pt x="956957" y="7620"/>
                </a:lnTo>
                <a:lnTo>
                  <a:pt x="956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192940" y="3738247"/>
            <a:ext cx="439420" cy="188595"/>
          </a:xfrm>
          <a:custGeom>
            <a:avLst/>
            <a:gdLst/>
            <a:ahLst/>
            <a:cxnLst/>
            <a:rect l="l" t="t" r="r" b="b"/>
            <a:pathLst>
              <a:path w="439420" h="188595">
                <a:moveTo>
                  <a:pt x="378713" y="0"/>
                </a:moveTo>
                <a:lnTo>
                  <a:pt x="376034" y="7645"/>
                </a:lnTo>
                <a:lnTo>
                  <a:pt x="386940" y="12382"/>
                </a:lnTo>
                <a:lnTo>
                  <a:pt x="396320" y="18935"/>
                </a:lnTo>
                <a:lnTo>
                  <a:pt x="418845" y="62544"/>
                </a:lnTo>
                <a:lnTo>
                  <a:pt x="421627" y="93281"/>
                </a:lnTo>
                <a:lnTo>
                  <a:pt x="420929" y="109902"/>
                </a:lnTo>
                <a:lnTo>
                  <a:pt x="410451" y="150609"/>
                </a:lnTo>
                <a:lnTo>
                  <a:pt x="376326" y="180809"/>
                </a:lnTo>
                <a:lnTo>
                  <a:pt x="378713" y="188455"/>
                </a:lnTo>
                <a:lnTo>
                  <a:pt x="414720" y="167061"/>
                </a:lnTo>
                <a:lnTo>
                  <a:pt x="434940" y="127569"/>
                </a:lnTo>
                <a:lnTo>
                  <a:pt x="438810" y="94272"/>
                </a:lnTo>
                <a:lnTo>
                  <a:pt x="437838" y="76998"/>
                </a:lnTo>
                <a:lnTo>
                  <a:pt x="423265" y="33032"/>
                </a:lnTo>
                <a:lnTo>
                  <a:pt x="392377" y="4936"/>
                </a:lnTo>
                <a:lnTo>
                  <a:pt x="378713" y="0"/>
                </a:lnTo>
                <a:close/>
              </a:path>
              <a:path w="439420" h="188595">
                <a:moveTo>
                  <a:pt x="60096" y="0"/>
                </a:moveTo>
                <a:lnTo>
                  <a:pt x="24157" y="21452"/>
                </a:lnTo>
                <a:lnTo>
                  <a:pt x="3886" y="61033"/>
                </a:lnTo>
                <a:lnTo>
                  <a:pt x="0" y="94272"/>
                </a:lnTo>
                <a:lnTo>
                  <a:pt x="967" y="111588"/>
                </a:lnTo>
                <a:lnTo>
                  <a:pt x="15493" y="155524"/>
                </a:lnTo>
                <a:lnTo>
                  <a:pt x="46392" y="183525"/>
                </a:lnTo>
                <a:lnTo>
                  <a:pt x="60096" y="188455"/>
                </a:lnTo>
                <a:lnTo>
                  <a:pt x="62483" y="180809"/>
                </a:lnTo>
                <a:lnTo>
                  <a:pt x="51742" y="176049"/>
                </a:lnTo>
                <a:lnTo>
                  <a:pt x="42473" y="169429"/>
                </a:lnTo>
                <a:lnTo>
                  <a:pt x="19975" y="124998"/>
                </a:lnTo>
                <a:lnTo>
                  <a:pt x="17183" y="93281"/>
                </a:lnTo>
                <a:lnTo>
                  <a:pt x="17881" y="77200"/>
                </a:lnTo>
                <a:lnTo>
                  <a:pt x="28359" y="37503"/>
                </a:lnTo>
                <a:lnTo>
                  <a:pt x="62776" y="7645"/>
                </a:lnTo>
                <a:lnTo>
                  <a:pt x="60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97691" y="3995699"/>
            <a:ext cx="45720" cy="246379"/>
          </a:xfrm>
          <a:custGeom>
            <a:avLst/>
            <a:gdLst/>
            <a:ahLst/>
            <a:cxnLst/>
            <a:rect l="l" t="t" r="r" b="b"/>
            <a:pathLst>
              <a:path w="45720" h="246379">
                <a:moveTo>
                  <a:pt x="45300" y="0"/>
                </a:moveTo>
                <a:lnTo>
                  <a:pt x="0" y="0"/>
                </a:lnTo>
                <a:lnTo>
                  <a:pt x="0" y="7620"/>
                </a:lnTo>
                <a:lnTo>
                  <a:pt x="0" y="237490"/>
                </a:lnTo>
                <a:lnTo>
                  <a:pt x="0" y="246380"/>
                </a:lnTo>
                <a:lnTo>
                  <a:pt x="45300" y="246380"/>
                </a:lnTo>
                <a:lnTo>
                  <a:pt x="45300" y="237490"/>
                </a:lnTo>
                <a:lnTo>
                  <a:pt x="18478" y="237490"/>
                </a:lnTo>
                <a:lnTo>
                  <a:pt x="18478" y="7620"/>
                </a:lnTo>
                <a:lnTo>
                  <a:pt x="45300" y="7620"/>
                </a:lnTo>
                <a:lnTo>
                  <a:pt x="4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684418" y="3995699"/>
            <a:ext cx="1537970" cy="246379"/>
          </a:xfrm>
          <a:custGeom>
            <a:avLst/>
            <a:gdLst/>
            <a:ahLst/>
            <a:cxnLst/>
            <a:rect l="l" t="t" r="r" b="b"/>
            <a:pathLst>
              <a:path w="1537970" h="246379">
                <a:moveTo>
                  <a:pt x="67056" y="8140"/>
                </a:moveTo>
                <a:lnTo>
                  <a:pt x="64566" y="0"/>
                </a:lnTo>
                <a:lnTo>
                  <a:pt x="49961" y="5689"/>
                </a:lnTo>
                <a:lnTo>
                  <a:pt x="37122" y="14630"/>
                </a:lnTo>
                <a:lnTo>
                  <a:pt x="9448" y="60032"/>
                </a:lnTo>
                <a:lnTo>
                  <a:pt x="1054" y="100368"/>
                </a:lnTo>
                <a:lnTo>
                  <a:pt x="0" y="122986"/>
                </a:lnTo>
                <a:lnTo>
                  <a:pt x="1054" y="145402"/>
                </a:lnTo>
                <a:lnTo>
                  <a:pt x="9448" y="185724"/>
                </a:lnTo>
                <a:lnTo>
                  <a:pt x="37122" y="231140"/>
                </a:lnTo>
                <a:lnTo>
                  <a:pt x="64566" y="245770"/>
                </a:lnTo>
                <a:lnTo>
                  <a:pt x="67056" y="237629"/>
                </a:lnTo>
                <a:lnTo>
                  <a:pt x="55765" y="231775"/>
                </a:lnTo>
                <a:lnTo>
                  <a:pt x="45935" y="223253"/>
                </a:lnTo>
                <a:lnTo>
                  <a:pt x="25234" y="182143"/>
                </a:lnTo>
                <a:lnTo>
                  <a:pt x="19050" y="144526"/>
                </a:lnTo>
                <a:lnTo>
                  <a:pt x="18275" y="122885"/>
                </a:lnTo>
                <a:lnTo>
                  <a:pt x="19050" y="101396"/>
                </a:lnTo>
                <a:lnTo>
                  <a:pt x="25234" y="63703"/>
                </a:lnTo>
                <a:lnTo>
                  <a:pt x="45935" y="22517"/>
                </a:lnTo>
                <a:lnTo>
                  <a:pt x="55765" y="13995"/>
                </a:lnTo>
                <a:lnTo>
                  <a:pt x="67056" y="8140"/>
                </a:lnTo>
                <a:close/>
              </a:path>
              <a:path w="1537970" h="246379">
                <a:moveTo>
                  <a:pt x="1469898" y="122885"/>
                </a:moveTo>
                <a:lnTo>
                  <a:pt x="1465707" y="79413"/>
                </a:lnTo>
                <a:lnTo>
                  <a:pt x="1453121" y="42214"/>
                </a:lnTo>
                <a:lnTo>
                  <a:pt x="1419936" y="5689"/>
                </a:lnTo>
                <a:lnTo>
                  <a:pt x="1405331" y="0"/>
                </a:lnTo>
                <a:lnTo>
                  <a:pt x="1402842" y="8140"/>
                </a:lnTo>
                <a:lnTo>
                  <a:pt x="1414132" y="13995"/>
                </a:lnTo>
                <a:lnTo>
                  <a:pt x="1423962" y="22517"/>
                </a:lnTo>
                <a:lnTo>
                  <a:pt x="1444663" y="63703"/>
                </a:lnTo>
                <a:lnTo>
                  <a:pt x="1450848" y="101396"/>
                </a:lnTo>
                <a:lnTo>
                  <a:pt x="1451622" y="122986"/>
                </a:lnTo>
                <a:lnTo>
                  <a:pt x="1450848" y="144526"/>
                </a:lnTo>
                <a:lnTo>
                  <a:pt x="1444663" y="182143"/>
                </a:lnTo>
                <a:lnTo>
                  <a:pt x="1423962" y="223253"/>
                </a:lnTo>
                <a:lnTo>
                  <a:pt x="1402842" y="237629"/>
                </a:lnTo>
                <a:lnTo>
                  <a:pt x="1405331" y="245770"/>
                </a:lnTo>
                <a:lnTo>
                  <a:pt x="1443837" y="218973"/>
                </a:lnTo>
                <a:lnTo>
                  <a:pt x="1465707" y="166344"/>
                </a:lnTo>
                <a:lnTo>
                  <a:pt x="1468843" y="145402"/>
                </a:lnTo>
                <a:lnTo>
                  <a:pt x="1469898" y="122885"/>
                </a:lnTo>
                <a:close/>
              </a:path>
              <a:path w="1537970" h="246379">
                <a:moveTo>
                  <a:pt x="1537601" y="0"/>
                </a:moveTo>
                <a:lnTo>
                  <a:pt x="1492300" y="0"/>
                </a:lnTo>
                <a:lnTo>
                  <a:pt x="1492300" y="7620"/>
                </a:lnTo>
                <a:lnTo>
                  <a:pt x="1519123" y="7620"/>
                </a:lnTo>
                <a:lnTo>
                  <a:pt x="1519123" y="237490"/>
                </a:lnTo>
                <a:lnTo>
                  <a:pt x="1492300" y="237490"/>
                </a:lnTo>
                <a:lnTo>
                  <a:pt x="1492300" y="246380"/>
                </a:lnTo>
                <a:lnTo>
                  <a:pt x="1537601" y="246380"/>
                </a:lnTo>
                <a:lnTo>
                  <a:pt x="1537601" y="237490"/>
                </a:lnTo>
                <a:lnTo>
                  <a:pt x="1537601" y="7620"/>
                </a:lnTo>
                <a:lnTo>
                  <a:pt x="15376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2940" y="4395091"/>
            <a:ext cx="439420" cy="188595"/>
          </a:xfrm>
          <a:custGeom>
            <a:avLst/>
            <a:gdLst/>
            <a:ahLst/>
            <a:cxnLst/>
            <a:rect l="l" t="t" r="r" b="b"/>
            <a:pathLst>
              <a:path w="439420" h="188595">
                <a:moveTo>
                  <a:pt x="378713" y="0"/>
                </a:moveTo>
                <a:lnTo>
                  <a:pt x="376034" y="7645"/>
                </a:lnTo>
                <a:lnTo>
                  <a:pt x="386940" y="12382"/>
                </a:lnTo>
                <a:lnTo>
                  <a:pt x="396320" y="18935"/>
                </a:lnTo>
                <a:lnTo>
                  <a:pt x="418845" y="62544"/>
                </a:lnTo>
                <a:lnTo>
                  <a:pt x="421627" y="93281"/>
                </a:lnTo>
                <a:lnTo>
                  <a:pt x="420929" y="109902"/>
                </a:lnTo>
                <a:lnTo>
                  <a:pt x="410451" y="150609"/>
                </a:lnTo>
                <a:lnTo>
                  <a:pt x="376326" y="180809"/>
                </a:lnTo>
                <a:lnTo>
                  <a:pt x="378713" y="188455"/>
                </a:lnTo>
                <a:lnTo>
                  <a:pt x="414720" y="167061"/>
                </a:lnTo>
                <a:lnTo>
                  <a:pt x="434940" y="127569"/>
                </a:lnTo>
                <a:lnTo>
                  <a:pt x="438810" y="94272"/>
                </a:lnTo>
                <a:lnTo>
                  <a:pt x="437838" y="76998"/>
                </a:lnTo>
                <a:lnTo>
                  <a:pt x="423265" y="33032"/>
                </a:lnTo>
                <a:lnTo>
                  <a:pt x="392377" y="4936"/>
                </a:lnTo>
                <a:lnTo>
                  <a:pt x="378713" y="0"/>
                </a:lnTo>
                <a:close/>
              </a:path>
              <a:path w="439420" h="188595">
                <a:moveTo>
                  <a:pt x="60096" y="0"/>
                </a:moveTo>
                <a:lnTo>
                  <a:pt x="24157" y="21452"/>
                </a:lnTo>
                <a:lnTo>
                  <a:pt x="3886" y="61033"/>
                </a:lnTo>
                <a:lnTo>
                  <a:pt x="0" y="94272"/>
                </a:lnTo>
                <a:lnTo>
                  <a:pt x="967" y="111588"/>
                </a:lnTo>
                <a:lnTo>
                  <a:pt x="15493" y="155524"/>
                </a:lnTo>
                <a:lnTo>
                  <a:pt x="46392" y="183525"/>
                </a:lnTo>
                <a:lnTo>
                  <a:pt x="60096" y="188455"/>
                </a:lnTo>
                <a:lnTo>
                  <a:pt x="62483" y="180809"/>
                </a:lnTo>
                <a:lnTo>
                  <a:pt x="51742" y="176049"/>
                </a:lnTo>
                <a:lnTo>
                  <a:pt x="42473" y="169429"/>
                </a:lnTo>
                <a:lnTo>
                  <a:pt x="19975" y="124998"/>
                </a:lnTo>
                <a:lnTo>
                  <a:pt x="17183" y="93281"/>
                </a:lnTo>
                <a:lnTo>
                  <a:pt x="17881" y="77200"/>
                </a:lnTo>
                <a:lnTo>
                  <a:pt x="28359" y="37503"/>
                </a:lnTo>
                <a:lnTo>
                  <a:pt x="62776" y="7645"/>
                </a:lnTo>
                <a:lnTo>
                  <a:pt x="60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97691" y="4652543"/>
            <a:ext cx="45720" cy="246379"/>
          </a:xfrm>
          <a:custGeom>
            <a:avLst/>
            <a:gdLst/>
            <a:ahLst/>
            <a:cxnLst/>
            <a:rect l="l" t="t" r="r" b="b"/>
            <a:pathLst>
              <a:path w="45720" h="246379">
                <a:moveTo>
                  <a:pt x="45300" y="0"/>
                </a:moveTo>
                <a:lnTo>
                  <a:pt x="0" y="0"/>
                </a:lnTo>
                <a:lnTo>
                  <a:pt x="0" y="7620"/>
                </a:lnTo>
                <a:lnTo>
                  <a:pt x="0" y="237490"/>
                </a:lnTo>
                <a:lnTo>
                  <a:pt x="0" y="246380"/>
                </a:lnTo>
                <a:lnTo>
                  <a:pt x="45300" y="246380"/>
                </a:lnTo>
                <a:lnTo>
                  <a:pt x="45300" y="237490"/>
                </a:lnTo>
                <a:lnTo>
                  <a:pt x="18478" y="237490"/>
                </a:lnTo>
                <a:lnTo>
                  <a:pt x="18478" y="7620"/>
                </a:lnTo>
                <a:lnTo>
                  <a:pt x="45300" y="7620"/>
                </a:lnTo>
                <a:lnTo>
                  <a:pt x="45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84418" y="4652543"/>
            <a:ext cx="957580" cy="246379"/>
          </a:xfrm>
          <a:custGeom>
            <a:avLst/>
            <a:gdLst/>
            <a:ahLst/>
            <a:cxnLst/>
            <a:rect l="l" t="t" r="r" b="b"/>
            <a:pathLst>
              <a:path w="957579" h="246379">
                <a:moveTo>
                  <a:pt x="67056" y="8140"/>
                </a:moveTo>
                <a:lnTo>
                  <a:pt x="64566" y="0"/>
                </a:lnTo>
                <a:lnTo>
                  <a:pt x="49961" y="5689"/>
                </a:lnTo>
                <a:lnTo>
                  <a:pt x="37122" y="14630"/>
                </a:lnTo>
                <a:lnTo>
                  <a:pt x="9448" y="60032"/>
                </a:lnTo>
                <a:lnTo>
                  <a:pt x="1054" y="100368"/>
                </a:lnTo>
                <a:lnTo>
                  <a:pt x="0" y="122986"/>
                </a:lnTo>
                <a:lnTo>
                  <a:pt x="1054" y="145402"/>
                </a:lnTo>
                <a:lnTo>
                  <a:pt x="9448" y="185724"/>
                </a:lnTo>
                <a:lnTo>
                  <a:pt x="37122" y="231140"/>
                </a:lnTo>
                <a:lnTo>
                  <a:pt x="64566" y="245770"/>
                </a:lnTo>
                <a:lnTo>
                  <a:pt x="67056" y="237629"/>
                </a:lnTo>
                <a:lnTo>
                  <a:pt x="55765" y="231775"/>
                </a:lnTo>
                <a:lnTo>
                  <a:pt x="45935" y="223253"/>
                </a:lnTo>
                <a:lnTo>
                  <a:pt x="25234" y="182143"/>
                </a:lnTo>
                <a:lnTo>
                  <a:pt x="19050" y="144526"/>
                </a:lnTo>
                <a:lnTo>
                  <a:pt x="18275" y="122885"/>
                </a:lnTo>
                <a:lnTo>
                  <a:pt x="19050" y="101396"/>
                </a:lnTo>
                <a:lnTo>
                  <a:pt x="25234" y="63703"/>
                </a:lnTo>
                <a:lnTo>
                  <a:pt x="45935" y="22517"/>
                </a:lnTo>
                <a:lnTo>
                  <a:pt x="55765" y="13995"/>
                </a:lnTo>
                <a:lnTo>
                  <a:pt x="67056" y="8140"/>
                </a:lnTo>
                <a:close/>
              </a:path>
              <a:path w="957579" h="246379">
                <a:moveTo>
                  <a:pt x="889254" y="122885"/>
                </a:moveTo>
                <a:lnTo>
                  <a:pt x="885063" y="79413"/>
                </a:lnTo>
                <a:lnTo>
                  <a:pt x="872477" y="42214"/>
                </a:lnTo>
                <a:lnTo>
                  <a:pt x="839292" y="5689"/>
                </a:lnTo>
                <a:lnTo>
                  <a:pt x="824687" y="0"/>
                </a:lnTo>
                <a:lnTo>
                  <a:pt x="822198" y="8140"/>
                </a:lnTo>
                <a:lnTo>
                  <a:pt x="833488" y="13995"/>
                </a:lnTo>
                <a:lnTo>
                  <a:pt x="843318" y="22517"/>
                </a:lnTo>
                <a:lnTo>
                  <a:pt x="864019" y="63703"/>
                </a:lnTo>
                <a:lnTo>
                  <a:pt x="870204" y="101396"/>
                </a:lnTo>
                <a:lnTo>
                  <a:pt x="870978" y="122986"/>
                </a:lnTo>
                <a:lnTo>
                  <a:pt x="870204" y="144526"/>
                </a:lnTo>
                <a:lnTo>
                  <a:pt x="864019" y="182143"/>
                </a:lnTo>
                <a:lnTo>
                  <a:pt x="843318" y="223253"/>
                </a:lnTo>
                <a:lnTo>
                  <a:pt x="822198" y="237629"/>
                </a:lnTo>
                <a:lnTo>
                  <a:pt x="824687" y="245770"/>
                </a:lnTo>
                <a:lnTo>
                  <a:pt x="863193" y="218973"/>
                </a:lnTo>
                <a:lnTo>
                  <a:pt x="885063" y="166344"/>
                </a:lnTo>
                <a:lnTo>
                  <a:pt x="888199" y="145402"/>
                </a:lnTo>
                <a:lnTo>
                  <a:pt x="889254" y="122885"/>
                </a:lnTo>
                <a:close/>
              </a:path>
              <a:path w="957579" h="246379">
                <a:moveTo>
                  <a:pt x="956957" y="0"/>
                </a:moveTo>
                <a:lnTo>
                  <a:pt x="911656" y="0"/>
                </a:lnTo>
                <a:lnTo>
                  <a:pt x="911656" y="7620"/>
                </a:lnTo>
                <a:lnTo>
                  <a:pt x="938479" y="7620"/>
                </a:lnTo>
                <a:lnTo>
                  <a:pt x="938479" y="237490"/>
                </a:lnTo>
                <a:lnTo>
                  <a:pt x="911656" y="237490"/>
                </a:lnTo>
                <a:lnTo>
                  <a:pt x="911656" y="246380"/>
                </a:lnTo>
                <a:lnTo>
                  <a:pt x="956957" y="246380"/>
                </a:lnTo>
                <a:lnTo>
                  <a:pt x="956957" y="237490"/>
                </a:lnTo>
                <a:lnTo>
                  <a:pt x="956957" y="7620"/>
                </a:lnTo>
                <a:lnTo>
                  <a:pt x="9569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92928" y="5054231"/>
            <a:ext cx="1835785" cy="474980"/>
          </a:xfrm>
          <a:custGeom>
            <a:avLst/>
            <a:gdLst/>
            <a:ahLst/>
            <a:cxnLst/>
            <a:rect l="l" t="t" r="r" b="b"/>
            <a:pathLst>
              <a:path w="1835784" h="474979">
                <a:moveTo>
                  <a:pt x="50063" y="228485"/>
                </a:moveTo>
                <a:lnTo>
                  <a:pt x="4762" y="228485"/>
                </a:lnTo>
                <a:lnTo>
                  <a:pt x="4762" y="236105"/>
                </a:lnTo>
                <a:lnTo>
                  <a:pt x="4762" y="465975"/>
                </a:lnTo>
                <a:lnTo>
                  <a:pt x="4762" y="474865"/>
                </a:lnTo>
                <a:lnTo>
                  <a:pt x="50063" y="474865"/>
                </a:lnTo>
                <a:lnTo>
                  <a:pt x="50063" y="465975"/>
                </a:lnTo>
                <a:lnTo>
                  <a:pt x="23241" y="465975"/>
                </a:lnTo>
                <a:lnTo>
                  <a:pt x="23241" y="236105"/>
                </a:lnTo>
                <a:lnTo>
                  <a:pt x="50063" y="236105"/>
                </a:lnTo>
                <a:lnTo>
                  <a:pt x="50063" y="228485"/>
                </a:lnTo>
                <a:close/>
              </a:path>
              <a:path w="1835784" h="474979">
                <a:moveTo>
                  <a:pt x="62776" y="7645"/>
                </a:moveTo>
                <a:lnTo>
                  <a:pt x="60096" y="0"/>
                </a:lnTo>
                <a:lnTo>
                  <a:pt x="46443" y="4927"/>
                </a:lnTo>
                <a:lnTo>
                  <a:pt x="34455" y="12077"/>
                </a:lnTo>
                <a:lnTo>
                  <a:pt x="8750" y="46367"/>
                </a:lnTo>
                <a:lnTo>
                  <a:pt x="0" y="94272"/>
                </a:lnTo>
                <a:lnTo>
                  <a:pt x="977" y="111582"/>
                </a:lnTo>
                <a:lnTo>
                  <a:pt x="15494" y="155524"/>
                </a:lnTo>
                <a:lnTo>
                  <a:pt x="46393" y="183527"/>
                </a:lnTo>
                <a:lnTo>
                  <a:pt x="60096" y="188455"/>
                </a:lnTo>
                <a:lnTo>
                  <a:pt x="62484" y="180809"/>
                </a:lnTo>
                <a:lnTo>
                  <a:pt x="51752" y="176047"/>
                </a:lnTo>
                <a:lnTo>
                  <a:pt x="42481" y="169430"/>
                </a:lnTo>
                <a:lnTo>
                  <a:pt x="19977" y="124993"/>
                </a:lnTo>
                <a:lnTo>
                  <a:pt x="17183" y="93281"/>
                </a:lnTo>
                <a:lnTo>
                  <a:pt x="17881" y="77203"/>
                </a:lnTo>
                <a:lnTo>
                  <a:pt x="28359" y="37503"/>
                </a:lnTo>
                <a:lnTo>
                  <a:pt x="51917" y="12382"/>
                </a:lnTo>
                <a:lnTo>
                  <a:pt x="62776" y="7645"/>
                </a:lnTo>
                <a:close/>
              </a:path>
              <a:path w="1835784" h="474979">
                <a:moveTo>
                  <a:pt x="364236" y="236626"/>
                </a:moveTo>
                <a:lnTo>
                  <a:pt x="361746" y="228485"/>
                </a:lnTo>
                <a:lnTo>
                  <a:pt x="347141" y="234175"/>
                </a:lnTo>
                <a:lnTo>
                  <a:pt x="334302" y="243116"/>
                </a:lnTo>
                <a:lnTo>
                  <a:pt x="306628" y="288518"/>
                </a:lnTo>
                <a:lnTo>
                  <a:pt x="298234" y="328853"/>
                </a:lnTo>
                <a:lnTo>
                  <a:pt x="297180" y="351472"/>
                </a:lnTo>
                <a:lnTo>
                  <a:pt x="298234" y="373888"/>
                </a:lnTo>
                <a:lnTo>
                  <a:pt x="306628" y="414210"/>
                </a:lnTo>
                <a:lnTo>
                  <a:pt x="334302" y="459625"/>
                </a:lnTo>
                <a:lnTo>
                  <a:pt x="361746" y="474256"/>
                </a:lnTo>
                <a:lnTo>
                  <a:pt x="364236" y="466115"/>
                </a:lnTo>
                <a:lnTo>
                  <a:pt x="352945" y="460260"/>
                </a:lnTo>
                <a:lnTo>
                  <a:pt x="343115" y="451739"/>
                </a:lnTo>
                <a:lnTo>
                  <a:pt x="322414" y="410629"/>
                </a:lnTo>
                <a:lnTo>
                  <a:pt x="316230" y="373011"/>
                </a:lnTo>
                <a:lnTo>
                  <a:pt x="315455" y="351370"/>
                </a:lnTo>
                <a:lnTo>
                  <a:pt x="316230" y="329882"/>
                </a:lnTo>
                <a:lnTo>
                  <a:pt x="322414" y="292188"/>
                </a:lnTo>
                <a:lnTo>
                  <a:pt x="343115" y="251002"/>
                </a:lnTo>
                <a:lnTo>
                  <a:pt x="352945" y="242481"/>
                </a:lnTo>
                <a:lnTo>
                  <a:pt x="364236" y="236626"/>
                </a:lnTo>
                <a:close/>
              </a:path>
              <a:path w="1835784" h="474979">
                <a:moveTo>
                  <a:pt x="438810" y="94272"/>
                </a:moveTo>
                <a:lnTo>
                  <a:pt x="430072" y="46367"/>
                </a:lnTo>
                <a:lnTo>
                  <a:pt x="404368" y="12077"/>
                </a:lnTo>
                <a:lnTo>
                  <a:pt x="378714" y="0"/>
                </a:lnTo>
                <a:lnTo>
                  <a:pt x="376034" y="7645"/>
                </a:lnTo>
                <a:lnTo>
                  <a:pt x="386943" y="12382"/>
                </a:lnTo>
                <a:lnTo>
                  <a:pt x="396328" y="18935"/>
                </a:lnTo>
                <a:lnTo>
                  <a:pt x="418846" y="62534"/>
                </a:lnTo>
                <a:lnTo>
                  <a:pt x="421627" y="93281"/>
                </a:lnTo>
                <a:lnTo>
                  <a:pt x="420928" y="109893"/>
                </a:lnTo>
                <a:lnTo>
                  <a:pt x="410451" y="150609"/>
                </a:lnTo>
                <a:lnTo>
                  <a:pt x="376326" y="180809"/>
                </a:lnTo>
                <a:lnTo>
                  <a:pt x="378714" y="188455"/>
                </a:lnTo>
                <a:lnTo>
                  <a:pt x="414731" y="167055"/>
                </a:lnTo>
                <a:lnTo>
                  <a:pt x="434949" y="127571"/>
                </a:lnTo>
                <a:lnTo>
                  <a:pt x="437845" y="111582"/>
                </a:lnTo>
                <a:lnTo>
                  <a:pt x="438810" y="94272"/>
                </a:lnTo>
                <a:close/>
              </a:path>
              <a:path w="1835784" h="474979">
                <a:moveTo>
                  <a:pt x="1767840" y="351370"/>
                </a:moveTo>
                <a:lnTo>
                  <a:pt x="1763649" y="307898"/>
                </a:lnTo>
                <a:lnTo>
                  <a:pt x="1751063" y="270700"/>
                </a:lnTo>
                <a:lnTo>
                  <a:pt x="1717878" y="234175"/>
                </a:lnTo>
                <a:lnTo>
                  <a:pt x="1703273" y="228485"/>
                </a:lnTo>
                <a:lnTo>
                  <a:pt x="1700784" y="236626"/>
                </a:lnTo>
                <a:lnTo>
                  <a:pt x="1712074" y="242481"/>
                </a:lnTo>
                <a:lnTo>
                  <a:pt x="1721904" y="251002"/>
                </a:lnTo>
                <a:lnTo>
                  <a:pt x="1742605" y="292188"/>
                </a:lnTo>
                <a:lnTo>
                  <a:pt x="1748790" y="329882"/>
                </a:lnTo>
                <a:lnTo>
                  <a:pt x="1749564" y="351472"/>
                </a:lnTo>
                <a:lnTo>
                  <a:pt x="1748790" y="373011"/>
                </a:lnTo>
                <a:lnTo>
                  <a:pt x="1742605" y="410629"/>
                </a:lnTo>
                <a:lnTo>
                  <a:pt x="1721904" y="451739"/>
                </a:lnTo>
                <a:lnTo>
                  <a:pt x="1700784" y="466115"/>
                </a:lnTo>
                <a:lnTo>
                  <a:pt x="1703273" y="474256"/>
                </a:lnTo>
                <a:lnTo>
                  <a:pt x="1741779" y="447459"/>
                </a:lnTo>
                <a:lnTo>
                  <a:pt x="1763649" y="394830"/>
                </a:lnTo>
                <a:lnTo>
                  <a:pt x="1766785" y="373888"/>
                </a:lnTo>
                <a:lnTo>
                  <a:pt x="1767840" y="351370"/>
                </a:lnTo>
                <a:close/>
              </a:path>
              <a:path w="1835784" h="474979">
                <a:moveTo>
                  <a:pt x="1835543" y="228485"/>
                </a:moveTo>
                <a:lnTo>
                  <a:pt x="1790242" y="228485"/>
                </a:lnTo>
                <a:lnTo>
                  <a:pt x="1790242" y="236105"/>
                </a:lnTo>
                <a:lnTo>
                  <a:pt x="1817065" y="236105"/>
                </a:lnTo>
                <a:lnTo>
                  <a:pt x="1817065" y="465975"/>
                </a:lnTo>
                <a:lnTo>
                  <a:pt x="1790242" y="465975"/>
                </a:lnTo>
                <a:lnTo>
                  <a:pt x="1790242" y="474865"/>
                </a:lnTo>
                <a:lnTo>
                  <a:pt x="1835543" y="474865"/>
                </a:lnTo>
                <a:lnTo>
                  <a:pt x="1835543" y="465975"/>
                </a:lnTo>
                <a:lnTo>
                  <a:pt x="1835543" y="236105"/>
                </a:lnTo>
                <a:lnTo>
                  <a:pt x="1835543" y="2284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9" name="object 1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20" name="object 2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462" y="287274"/>
            <a:ext cx="7867015" cy="72009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971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765"/>
              </a:spcBef>
            </a:pPr>
            <a:r>
              <a:rPr sz="3000" spc="-5" dirty="0"/>
              <a:t>MLPI</a:t>
            </a:r>
            <a:r>
              <a:rPr sz="3000" dirty="0"/>
              <a:t> </a:t>
            </a:r>
            <a:r>
              <a:rPr sz="3000" spc="-5" dirty="0"/>
              <a:t>Model:</a:t>
            </a:r>
            <a:r>
              <a:rPr sz="3000" spc="-100" dirty="0"/>
              <a:t> </a:t>
            </a:r>
            <a:r>
              <a:rPr sz="3000" spc="-5" dirty="0"/>
              <a:t>Application</a:t>
            </a:r>
            <a:r>
              <a:rPr sz="3000" spc="20" dirty="0"/>
              <a:t> </a:t>
            </a:r>
            <a:r>
              <a:rPr sz="3000" dirty="0"/>
              <a:t>in</a:t>
            </a:r>
            <a:r>
              <a:rPr sz="3000" spc="5" dirty="0"/>
              <a:t> </a:t>
            </a:r>
            <a:r>
              <a:rPr sz="3000" spc="-140" dirty="0"/>
              <a:t>STATA</a:t>
            </a:r>
            <a:endParaRPr sz="3000"/>
          </a:p>
        </p:txBody>
      </p:sp>
      <p:grpSp>
        <p:nvGrpSpPr>
          <p:cNvPr id="3" name="object 3"/>
          <p:cNvGrpSpPr/>
          <p:nvPr/>
        </p:nvGrpSpPr>
        <p:grpSpPr>
          <a:xfrm>
            <a:off x="730570" y="2285437"/>
            <a:ext cx="7644765" cy="2767965"/>
            <a:chOff x="730570" y="2285437"/>
            <a:chExt cx="7644765" cy="2767965"/>
          </a:xfrm>
        </p:grpSpPr>
        <p:sp>
          <p:nvSpPr>
            <p:cNvPr id="4" name="object 4"/>
            <p:cNvSpPr/>
            <p:nvPr/>
          </p:nvSpPr>
          <p:spPr>
            <a:xfrm>
              <a:off x="736920" y="2285437"/>
              <a:ext cx="0" cy="2767965"/>
            </a:xfrm>
            <a:custGeom>
              <a:avLst/>
              <a:gdLst/>
              <a:ahLst/>
              <a:cxnLst/>
              <a:rect l="l" t="t" r="r" b="b"/>
              <a:pathLst>
                <a:path h="2767965">
                  <a:moveTo>
                    <a:pt x="0" y="0"/>
                  </a:moveTo>
                  <a:lnTo>
                    <a:pt x="0" y="27674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368496" y="2285437"/>
              <a:ext cx="0" cy="2767965"/>
            </a:xfrm>
            <a:custGeom>
              <a:avLst/>
              <a:gdLst/>
              <a:ahLst/>
              <a:cxnLst/>
              <a:rect l="l" t="t" r="r" b="b"/>
              <a:pathLst>
                <a:path h="2767965">
                  <a:moveTo>
                    <a:pt x="0" y="0"/>
                  </a:moveTo>
                  <a:lnTo>
                    <a:pt x="0" y="2767469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30570" y="2291787"/>
              <a:ext cx="7644765" cy="0"/>
            </a:xfrm>
            <a:custGeom>
              <a:avLst/>
              <a:gdLst/>
              <a:ahLst/>
              <a:cxnLst/>
              <a:rect l="l" t="t" r="r" b="b"/>
              <a:pathLst>
                <a:path w="7644765">
                  <a:moveTo>
                    <a:pt x="0" y="0"/>
                  </a:moveTo>
                  <a:lnTo>
                    <a:pt x="76442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30570" y="5046562"/>
              <a:ext cx="7644765" cy="0"/>
            </a:xfrm>
            <a:custGeom>
              <a:avLst/>
              <a:gdLst/>
              <a:ahLst/>
              <a:cxnLst/>
              <a:rect l="l" t="t" r="r" b="b"/>
              <a:pathLst>
                <a:path w="7644765">
                  <a:moveTo>
                    <a:pt x="0" y="0"/>
                  </a:moveTo>
                  <a:lnTo>
                    <a:pt x="76442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26922" y="1298143"/>
            <a:ext cx="7523480" cy="308864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12700" marR="476884">
              <a:lnSpc>
                <a:spcPts val="1780"/>
              </a:lnSpc>
              <a:spcBef>
                <a:spcPts val="325"/>
              </a:spcBef>
            </a:pPr>
            <a:r>
              <a:rPr sz="1650" spc="-25" dirty="0">
                <a:latin typeface="Arial MT"/>
                <a:cs typeface="Arial MT"/>
              </a:rPr>
              <a:t>Technical </a:t>
            </a:r>
            <a:r>
              <a:rPr sz="1650" spc="-5" dirty="0">
                <a:latin typeface="Arial MT"/>
                <a:cs typeface="Arial MT"/>
              </a:rPr>
              <a:t>information: </a:t>
            </a:r>
            <a:r>
              <a:rPr sz="1650" spc="-10" dirty="0">
                <a:latin typeface="Arial MT"/>
                <a:cs typeface="Arial MT"/>
              </a:rPr>
              <a:t>Available </a:t>
            </a:r>
            <a:r>
              <a:rPr sz="1650" spc="-5" dirty="0">
                <a:latin typeface="Arial MT"/>
                <a:cs typeface="Arial MT"/>
              </a:rPr>
              <a:t>for Stata 16 and above (installation </a:t>
            </a:r>
            <a:r>
              <a:rPr sz="1650" spc="-10" dirty="0">
                <a:latin typeface="Arial MT"/>
                <a:cs typeface="Arial MT"/>
              </a:rPr>
              <a:t>required </a:t>
            </a:r>
            <a:r>
              <a:rPr sz="1650" spc="-445" dirty="0">
                <a:latin typeface="Arial MT"/>
                <a:cs typeface="Arial MT"/>
              </a:rPr>
              <a:t> </a:t>
            </a:r>
            <a:r>
              <a:rPr sz="1650" spc="-15" dirty="0">
                <a:latin typeface="Arial MT"/>
                <a:cs typeface="Arial MT"/>
              </a:rPr>
              <a:t>(Wang</a:t>
            </a:r>
            <a:r>
              <a:rPr sz="1650" spc="-2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et</a:t>
            </a:r>
            <a:r>
              <a:rPr sz="1650" spc="5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al.,</a:t>
            </a:r>
            <a:r>
              <a:rPr sz="1650" dirty="0">
                <a:latin typeface="Arial MT"/>
                <a:cs typeface="Arial MT"/>
              </a:rPr>
              <a:t> </a:t>
            </a:r>
            <a:r>
              <a:rPr sz="1650" spc="-5" dirty="0">
                <a:latin typeface="Arial MT"/>
                <a:cs typeface="Arial MT"/>
              </a:rPr>
              <a:t>2022))</a:t>
            </a:r>
            <a:endParaRPr sz="165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50">
              <a:latin typeface="Arial MT"/>
              <a:cs typeface="Arial MT"/>
            </a:endParaRPr>
          </a:p>
          <a:p>
            <a:pPr marL="100965">
              <a:lnSpc>
                <a:spcPct val="100000"/>
              </a:lnSpc>
            </a:pPr>
            <a:r>
              <a:rPr sz="1600" b="1" spc="-5" dirty="0">
                <a:latin typeface="Arial"/>
                <a:cs typeface="Arial"/>
              </a:rPr>
              <a:t>Syntax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450">
              <a:latin typeface="Arial"/>
              <a:cs typeface="Arial"/>
            </a:endParaRPr>
          </a:p>
          <a:p>
            <a:pPr marL="100965" marR="5080">
              <a:lnSpc>
                <a:spcPct val="100000"/>
              </a:lnSpc>
            </a:pP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gtfpch 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inputvars</a:t>
            </a:r>
            <a:r>
              <a:rPr sz="1800" i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desirable_outputvars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:</a:t>
            </a:r>
            <a:r>
              <a:rPr sz="18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undesirable_outputvars</a:t>
            </a:r>
            <a:r>
              <a:rPr sz="1800" i="1" spc="-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[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if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] [ </a:t>
            </a:r>
            <a:r>
              <a:rPr sz="1800" spc="-4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in ],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 dmu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varname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8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luen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berger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ort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string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 gx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 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varlist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8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gy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 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varlist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8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gb 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varlist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800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nonr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adial</a:t>
            </a:r>
            <a:r>
              <a:rPr sz="18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w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mat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(</a:t>
            </a:r>
            <a:r>
              <a:rPr sz="1800" i="1" dirty="0">
                <a:solidFill>
                  <a:srgbClr val="0000FF"/>
                </a:solidFill>
                <a:latin typeface="Georgia"/>
                <a:cs typeface="Georgia"/>
              </a:rPr>
              <a:t>name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)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win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dow(</a:t>
            </a:r>
            <a:r>
              <a:rPr sz="1800" i="1" spc="-5" dirty="0">
                <a:solidFill>
                  <a:srgbClr val="0000FF"/>
                </a:solidFill>
                <a:latin typeface="Georgia"/>
                <a:cs typeface="Georgia"/>
              </a:rPr>
              <a:t>#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)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bi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ennial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seq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uential</a:t>
            </a:r>
            <a:r>
              <a:rPr sz="18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global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fgnz</a:t>
            </a:r>
            <a:r>
              <a:rPr sz="18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dirty="0">
                <a:solidFill>
                  <a:srgbClr val="0000FF"/>
                </a:solidFill>
                <a:latin typeface="Georgia"/>
                <a:cs typeface="Georgia"/>
              </a:rPr>
              <a:t>rd</a:t>
            </a:r>
            <a:r>
              <a:rPr sz="18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[…other</a:t>
            </a:r>
            <a:r>
              <a:rPr sz="18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800" spc="-5" dirty="0">
                <a:solidFill>
                  <a:srgbClr val="0000FF"/>
                </a:solidFill>
                <a:latin typeface="Georgia"/>
                <a:cs typeface="Georgia"/>
              </a:rPr>
              <a:t>options]</a:t>
            </a:r>
            <a:endParaRPr sz="1800">
              <a:latin typeface="Georgia"/>
              <a:cs typeface="Georgia"/>
            </a:endParaRPr>
          </a:p>
          <a:p>
            <a:pPr marL="100965">
              <a:lnSpc>
                <a:spcPct val="100000"/>
              </a:lnSpc>
              <a:spcBef>
                <a:spcPts val="1685"/>
              </a:spcBef>
            </a:pP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Specification:</a:t>
            </a:r>
            <a:r>
              <a:rPr sz="1800" spc="-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Same</a:t>
            </a:r>
            <a:r>
              <a:rPr sz="1800" spc="-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as</a:t>
            </a:r>
            <a:r>
              <a:rPr sz="18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for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DDF</a:t>
            </a:r>
            <a:r>
              <a:rPr sz="18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model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651509"/>
            <a:ext cx="7886700" cy="72517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7429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85"/>
              </a:spcBef>
            </a:pPr>
            <a:r>
              <a:rPr dirty="0">
                <a:solidFill>
                  <a:srgbClr val="1F4E79"/>
                </a:solidFill>
              </a:rPr>
              <a:t>Production</a:t>
            </a:r>
            <a:r>
              <a:rPr spc="-12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technology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2250" indent="-171450">
              <a:lnSpc>
                <a:spcPct val="100000"/>
              </a:lnSpc>
              <a:spcBef>
                <a:spcPts val="95"/>
              </a:spcBef>
              <a:buChar char="•"/>
              <a:tabLst>
                <a:tab pos="222250" algn="l"/>
              </a:tabLst>
            </a:pPr>
            <a:r>
              <a:rPr spc="-5" dirty="0"/>
              <a:t>Inputs:</a:t>
            </a:r>
          </a:p>
          <a:p>
            <a:pPr marL="495934">
              <a:lnSpc>
                <a:spcPct val="100000"/>
              </a:lnSpc>
              <a:spcBef>
                <a:spcPts val="1850"/>
              </a:spcBef>
            </a:pPr>
            <a:r>
              <a:rPr sz="2150" i="1" dirty="0">
                <a:latin typeface="Times New Roman"/>
                <a:cs typeface="Times New Roman"/>
              </a:rPr>
              <a:t>x</a:t>
            </a:r>
            <a:r>
              <a:rPr sz="2150" i="1" spc="-1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75" dirty="0">
                <a:latin typeface="Times New Roman"/>
                <a:cs typeface="Times New Roman"/>
              </a:rPr>
              <a:t> </a:t>
            </a:r>
            <a:r>
              <a:rPr sz="2150" spc="155" dirty="0">
                <a:latin typeface="Times New Roman"/>
                <a:cs typeface="Times New Roman"/>
              </a:rPr>
              <a:t>(</a:t>
            </a:r>
            <a:r>
              <a:rPr sz="2150" i="1" spc="-185" dirty="0">
                <a:latin typeface="Times New Roman"/>
                <a:cs typeface="Times New Roman"/>
              </a:rPr>
              <a:t>x</a:t>
            </a:r>
            <a:r>
              <a:rPr sz="2100" spc="150" baseline="-21825" dirty="0">
                <a:latin typeface="Times New Roman"/>
                <a:cs typeface="Times New Roman"/>
              </a:rPr>
              <a:t>1</a:t>
            </a:r>
            <a:r>
              <a:rPr sz="2150" dirty="0">
                <a:latin typeface="Times New Roman"/>
                <a:cs typeface="Times New Roman"/>
              </a:rPr>
              <a:t>,</a:t>
            </a:r>
            <a:r>
              <a:rPr sz="2150" spc="-170" dirty="0">
                <a:latin typeface="Times New Roman"/>
                <a:cs typeface="Times New Roman"/>
              </a:rPr>
              <a:t> </a:t>
            </a:r>
            <a:r>
              <a:rPr sz="2150" i="1" spc="-25" dirty="0">
                <a:latin typeface="Times New Roman"/>
                <a:cs typeface="Times New Roman"/>
              </a:rPr>
              <a:t>x</a:t>
            </a:r>
            <a:r>
              <a:rPr sz="2100" spc="22" baseline="-21825" dirty="0">
                <a:latin typeface="Times New Roman"/>
                <a:cs typeface="Times New Roman"/>
              </a:rPr>
              <a:t>2</a:t>
            </a:r>
            <a:r>
              <a:rPr sz="2100" spc="-225" baseline="-21825" dirty="0">
                <a:latin typeface="Times New Roman"/>
                <a:cs typeface="Times New Roman"/>
              </a:rPr>
              <a:t> </a:t>
            </a:r>
            <a:r>
              <a:rPr sz="2150" spc="130" dirty="0">
                <a:latin typeface="Times New Roman"/>
                <a:cs typeface="Times New Roman"/>
              </a:rPr>
              <a:t>,</a:t>
            </a:r>
            <a:r>
              <a:rPr sz="2150" dirty="0">
                <a:latin typeface="Times New Roman"/>
                <a:cs typeface="Times New Roman"/>
              </a:rPr>
              <a:t>...,</a:t>
            </a:r>
            <a:r>
              <a:rPr sz="2150" spc="-170" dirty="0">
                <a:latin typeface="Times New Roman"/>
                <a:cs typeface="Times New Roman"/>
              </a:rPr>
              <a:t> </a:t>
            </a:r>
            <a:r>
              <a:rPr sz="2150" i="1" spc="-25" dirty="0">
                <a:latin typeface="Times New Roman"/>
                <a:cs typeface="Times New Roman"/>
              </a:rPr>
              <a:t>x</a:t>
            </a:r>
            <a:r>
              <a:rPr sz="2100" i="1" spc="37" baseline="-21825" dirty="0">
                <a:latin typeface="Times New Roman"/>
                <a:cs typeface="Times New Roman"/>
              </a:rPr>
              <a:t>m</a:t>
            </a:r>
            <a:r>
              <a:rPr sz="2100" i="1" spc="-150" baseline="-218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 marL="222250" indent="-171450">
              <a:lnSpc>
                <a:spcPct val="100000"/>
              </a:lnSpc>
              <a:spcBef>
                <a:spcPts val="2050"/>
              </a:spcBef>
              <a:buChar char="•"/>
              <a:tabLst>
                <a:tab pos="222250" algn="l"/>
              </a:tabLst>
            </a:pPr>
            <a:r>
              <a:rPr spc="-5" dirty="0"/>
              <a:t>Output:</a:t>
            </a:r>
          </a:p>
          <a:p>
            <a:pPr marL="589915">
              <a:lnSpc>
                <a:spcPct val="100000"/>
              </a:lnSpc>
              <a:spcBef>
                <a:spcPts val="170"/>
              </a:spcBef>
            </a:pPr>
            <a:r>
              <a:rPr sz="2150" i="1" dirty="0">
                <a:latin typeface="Times New Roman"/>
                <a:cs typeface="Times New Roman"/>
              </a:rPr>
              <a:t>y</a:t>
            </a:r>
            <a:r>
              <a:rPr sz="2150" i="1" spc="2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Symbol"/>
                <a:cs typeface="Symbol"/>
              </a:rPr>
              <a:t></a:t>
            </a:r>
            <a:r>
              <a:rPr sz="2150" spc="-70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(</a:t>
            </a:r>
            <a:r>
              <a:rPr sz="2150" spc="-280" dirty="0">
                <a:latin typeface="Times New Roman"/>
                <a:cs typeface="Times New Roman"/>
              </a:rPr>
              <a:t> </a:t>
            </a:r>
            <a:r>
              <a:rPr sz="2150" i="1" spc="-150" dirty="0">
                <a:latin typeface="Times New Roman"/>
                <a:cs typeface="Times New Roman"/>
              </a:rPr>
              <a:t>y</a:t>
            </a:r>
            <a:r>
              <a:rPr sz="2100" spc="150" baseline="-21825" dirty="0">
                <a:latin typeface="Times New Roman"/>
                <a:cs typeface="Times New Roman"/>
              </a:rPr>
              <a:t>1</a:t>
            </a:r>
            <a:r>
              <a:rPr sz="2150" dirty="0">
                <a:latin typeface="Times New Roman"/>
                <a:cs typeface="Times New Roman"/>
              </a:rPr>
              <a:t>,</a:t>
            </a:r>
            <a:r>
              <a:rPr sz="2150" spc="-70" dirty="0">
                <a:latin typeface="Times New Roman"/>
                <a:cs typeface="Times New Roman"/>
              </a:rPr>
              <a:t> </a:t>
            </a:r>
            <a:r>
              <a:rPr sz="2150" i="1" spc="5" dirty="0">
                <a:latin typeface="Times New Roman"/>
                <a:cs typeface="Times New Roman"/>
              </a:rPr>
              <a:t>y</a:t>
            </a:r>
            <a:r>
              <a:rPr sz="2100" spc="22" baseline="-21825" dirty="0">
                <a:latin typeface="Times New Roman"/>
                <a:cs typeface="Times New Roman"/>
              </a:rPr>
              <a:t>2</a:t>
            </a:r>
            <a:r>
              <a:rPr sz="2100" spc="-225" baseline="-21825" dirty="0">
                <a:latin typeface="Times New Roman"/>
                <a:cs typeface="Times New Roman"/>
              </a:rPr>
              <a:t> </a:t>
            </a:r>
            <a:r>
              <a:rPr sz="2150" spc="130" dirty="0">
                <a:latin typeface="Times New Roman"/>
                <a:cs typeface="Times New Roman"/>
              </a:rPr>
              <a:t>,</a:t>
            </a:r>
            <a:r>
              <a:rPr sz="2150" dirty="0">
                <a:latin typeface="Times New Roman"/>
                <a:cs typeface="Times New Roman"/>
              </a:rPr>
              <a:t>...,</a:t>
            </a:r>
            <a:r>
              <a:rPr sz="2150" spc="-70" dirty="0">
                <a:latin typeface="Times New Roman"/>
                <a:cs typeface="Times New Roman"/>
              </a:rPr>
              <a:t> </a:t>
            </a:r>
            <a:r>
              <a:rPr sz="2150" i="1" spc="30" dirty="0">
                <a:latin typeface="Times New Roman"/>
                <a:cs typeface="Times New Roman"/>
              </a:rPr>
              <a:t>y</a:t>
            </a:r>
            <a:r>
              <a:rPr sz="2100" i="1" spc="15" baseline="-21825" dirty="0">
                <a:latin typeface="Times New Roman"/>
                <a:cs typeface="Times New Roman"/>
              </a:rPr>
              <a:t>s</a:t>
            </a:r>
            <a:r>
              <a:rPr sz="2100" i="1" spc="-104" baseline="-21825" dirty="0">
                <a:latin typeface="Times New Roman"/>
                <a:cs typeface="Times New Roman"/>
              </a:rPr>
              <a:t> </a:t>
            </a:r>
            <a:r>
              <a:rPr sz="2150" dirty="0">
                <a:latin typeface="Times New Roman"/>
                <a:cs typeface="Times New Roman"/>
              </a:rPr>
              <a:t>)</a:t>
            </a:r>
            <a:endParaRPr sz="2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50">
              <a:latin typeface="Times New Roman"/>
              <a:cs typeface="Times New Roman"/>
            </a:endParaRPr>
          </a:p>
          <a:p>
            <a:pPr marL="222250" marR="1239520" indent="-171450">
              <a:lnSpc>
                <a:spcPts val="2160"/>
              </a:lnSpc>
              <a:buChar char="•"/>
              <a:tabLst>
                <a:tab pos="222250" algn="l"/>
              </a:tabLst>
            </a:pPr>
            <a:r>
              <a:rPr spc="-5" dirty="0"/>
              <a:t>Feasible</a:t>
            </a:r>
            <a:r>
              <a:rPr spc="-55" dirty="0"/>
              <a:t> </a:t>
            </a:r>
            <a:r>
              <a:rPr spc="-5" dirty="0"/>
              <a:t>production </a:t>
            </a:r>
            <a:r>
              <a:rPr spc="-540" dirty="0"/>
              <a:t> </a:t>
            </a:r>
            <a:r>
              <a:rPr spc="-5" dirty="0"/>
              <a:t>plan, if </a:t>
            </a:r>
            <a:r>
              <a:rPr i="1" spc="-5" dirty="0">
                <a:latin typeface="Arial"/>
                <a:cs typeface="Arial"/>
              </a:rPr>
              <a:t>y </a:t>
            </a:r>
            <a:r>
              <a:rPr spc="-5" dirty="0"/>
              <a:t>can be </a:t>
            </a:r>
            <a:r>
              <a:rPr dirty="0"/>
              <a:t> </a:t>
            </a:r>
            <a:r>
              <a:rPr spc="-5" dirty="0"/>
              <a:t>produced</a:t>
            </a:r>
            <a:r>
              <a:rPr spc="-20" dirty="0"/>
              <a:t> </a:t>
            </a:r>
            <a:r>
              <a:rPr spc="-5" dirty="0"/>
              <a:t>from</a:t>
            </a:r>
            <a:r>
              <a:rPr spc="-20" dirty="0"/>
              <a:t> </a:t>
            </a:r>
            <a:r>
              <a:rPr i="1" spc="-5" dirty="0">
                <a:latin typeface="Arial"/>
                <a:cs typeface="Arial"/>
              </a:rPr>
              <a:t>x</a:t>
            </a:r>
          </a:p>
          <a:p>
            <a:pPr marL="136525">
              <a:lnSpc>
                <a:spcPct val="100000"/>
              </a:lnSpc>
              <a:spcBef>
                <a:spcPts val="1255"/>
              </a:spcBef>
            </a:pPr>
            <a:r>
              <a:rPr sz="1750" i="1" spc="15" dirty="0">
                <a:latin typeface="Times New Roman"/>
                <a:cs typeface="Times New Roman"/>
              </a:rPr>
              <a:t>T</a:t>
            </a:r>
            <a:r>
              <a:rPr sz="1750" i="1" spc="185" dirty="0">
                <a:latin typeface="Times New Roman"/>
                <a:cs typeface="Times New Roman"/>
              </a:rPr>
              <a:t> </a:t>
            </a:r>
            <a:r>
              <a:rPr sz="1750" spc="15" dirty="0">
                <a:latin typeface="Symbol"/>
                <a:cs typeface="Symbol"/>
              </a:rPr>
              <a:t></a:t>
            </a:r>
            <a:r>
              <a:rPr sz="1750" spc="-165" dirty="0">
                <a:latin typeface="Times New Roman"/>
                <a:cs typeface="Times New Roman"/>
              </a:rPr>
              <a:t> </a:t>
            </a:r>
            <a:r>
              <a:rPr sz="3900" spc="-697" baseline="-4273" dirty="0">
                <a:latin typeface="Symbol"/>
                <a:cs typeface="Symbol"/>
              </a:rPr>
              <a:t></a:t>
            </a:r>
            <a:r>
              <a:rPr sz="3450" spc="-277" baseline="-3623" dirty="0">
                <a:latin typeface="Symbol"/>
                <a:cs typeface="Symbol"/>
              </a:rPr>
              <a:t></a:t>
            </a:r>
            <a:r>
              <a:rPr sz="3450" spc="-509" baseline="-3623" dirty="0">
                <a:latin typeface="Times New Roman"/>
                <a:cs typeface="Times New Roman"/>
              </a:rPr>
              <a:t> </a:t>
            </a:r>
            <a:r>
              <a:rPr sz="1750" i="1" spc="25" dirty="0">
                <a:latin typeface="Times New Roman"/>
                <a:cs typeface="Times New Roman"/>
              </a:rPr>
              <a:t>x</a:t>
            </a:r>
            <a:r>
              <a:rPr sz="1750" spc="5" dirty="0">
                <a:latin typeface="Times New Roman"/>
                <a:cs typeface="Times New Roman"/>
              </a:rPr>
              <a:t>,</a:t>
            </a:r>
            <a:r>
              <a:rPr sz="1750" spc="-50" dirty="0">
                <a:latin typeface="Times New Roman"/>
                <a:cs typeface="Times New Roman"/>
              </a:rPr>
              <a:t> </a:t>
            </a:r>
            <a:r>
              <a:rPr sz="1750" i="1" spc="10" dirty="0">
                <a:latin typeface="Times New Roman"/>
                <a:cs typeface="Times New Roman"/>
              </a:rPr>
              <a:t>y</a:t>
            </a:r>
            <a:r>
              <a:rPr sz="1750" i="1" spc="-275" dirty="0">
                <a:latin typeface="Times New Roman"/>
                <a:cs typeface="Times New Roman"/>
              </a:rPr>
              <a:t> </a:t>
            </a:r>
            <a:r>
              <a:rPr sz="3450" spc="-277" baseline="-3623" dirty="0">
                <a:latin typeface="Symbol"/>
                <a:cs typeface="Symbol"/>
              </a:rPr>
              <a:t></a:t>
            </a:r>
            <a:r>
              <a:rPr sz="3450" spc="-487" baseline="-3623" dirty="0">
                <a:latin typeface="Times New Roman"/>
                <a:cs typeface="Times New Roman"/>
              </a:rPr>
              <a:t> </a:t>
            </a:r>
            <a:r>
              <a:rPr sz="1750" spc="5" dirty="0">
                <a:latin typeface="Times New Roman"/>
                <a:cs typeface="Times New Roman"/>
              </a:rPr>
              <a:t>:</a:t>
            </a:r>
            <a:r>
              <a:rPr sz="1750" spc="10" dirty="0">
                <a:latin typeface="Times New Roman"/>
                <a:cs typeface="Times New Roman"/>
              </a:rPr>
              <a:t> </a:t>
            </a:r>
            <a:r>
              <a:rPr sz="1750" i="1" spc="10" dirty="0">
                <a:latin typeface="Times New Roman"/>
                <a:cs typeface="Times New Roman"/>
              </a:rPr>
              <a:t>y</a:t>
            </a:r>
            <a:r>
              <a:rPr sz="1750" i="1" spc="130" dirty="0">
                <a:latin typeface="Times New Roman"/>
                <a:cs typeface="Times New Roman"/>
              </a:rPr>
              <a:t> </a:t>
            </a:r>
            <a:r>
              <a:rPr sz="1750" spc="-5" dirty="0">
                <a:latin typeface="Times New Roman"/>
                <a:cs typeface="Times New Roman"/>
              </a:rPr>
              <a:t>ca</a:t>
            </a:r>
            <a:r>
              <a:rPr sz="1750" spc="15" dirty="0">
                <a:latin typeface="Times New Roman"/>
                <a:cs typeface="Times New Roman"/>
              </a:rPr>
              <a:t>n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spc="10" dirty="0">
                <a:latin typeface="Times New Roman"/>
                <a:cs typeface="Times New Roman"/>
              </a:rPr>
              <a:t>be</a:t>
            </a:r>
            <a:r>
              <a:rPr sz="1750" spc="-5" dirty="0">
                <a:latin typeface="Times New Roman"/>
                <a:cs typeface="Times New Roman"/>
              </a:rPr>
              <a:t> </a:t>
            </a:r>
            <a:r>
              <a:rPr sz="1750" spc="15" dirty="0">
                <a:latin typeface="Times New Roman"/>
                <a:cs typeface="Times New Roman"/>
              </a:rPr>
              <a:t>p</a:t>
            </a:r>
            <a:r>
              <a:rPr sz="1750" dirty="0">
                <a:latin typeface="Times New Roman"/>
                <a:cs typeface="Times New Roman"/>
              </a:rPr>
              <a:t>r</a:t>
            </a:r>
            <a:r>
              <a:rPr sz="1750" spc="15" dirty="0">
                <a:latin typeface="Times New Roman"/>
                <a:cs typeface="Times New Roman"/>
              </a:rPr>
              <a:t>odu</a:t>
            </a:r>
            <a:r>
              <a:rPr sz="1750" spc="-5" dirty="0">
                <a:latin typeface="Times New Roman"/>
                <a:cs typeface="Times New Roman"/>
              </a:rPr>
              <a:t>ce</a:t>
            </a:r>
            <a:r>
              <a:rPr sz="1750" spc="15" dirty="0">
                <a:latin typeface="Times New Roman"/>
                <a:cs typeface="Times New Roman"/>
              </a:rPr>
              <a:t>d</a:t>
            </a:r>
            <a:r>
              <a:rPr sz="1750" spc="5" dirty="0">
                <a:latin typeface="Times New Roman"/>
                <a:cs typeface="Times New Roman"/>
              </a:rPr>
              <a:t> </a:t>
            </a:r>
            <a:r>
              <a:rPr sz="1750" dirty="0">
                <a:latin typeface="Times New Roman"/>
                <a:cs typeface="Times New Roman"/>
              </a:rPr>
              <a:t>fr</a:t>
            </a:r>
            <a:r>
              <a:rPr sz="1750" spc="15" dirty="0">
                <a:latin typeface="Times New Roman"/>
                <a:cs typeface="Times New Roman"/>
              </a:rPr>
              <a:t>om</a:t>
            </a:r>
            <a:r>
              <a:rPr sz="1750" spc="-15" dirty="0">
                <a:latin typeface="Times New Roman"/>
                <a:cs typeface="Times New Roman"/>
              </a:rPr>
              <a:t> </a:t>
            </a:r>
            <a:r>
              <a:rPr sz="1750" i="1" spc="-20" dirty="0">
                <a:latin typeface="Times New Roman"/>
                <a:cs typeface="Times New Roman"/>
              </a:rPr>
              <a:t>x</a:t>
            </a:r>
            <a:r>
              <a:rPr sz="3900" spc="-607" baseline="-4273" dirty="0">
                <a:latin typeface="Symbol"/>
                <a:cs typeface="Symbol"/>
              </a:rPr>
              <a:t></a:t>
            </a:r>
            <a:endParaRPr sz="3900" baseline="-4273">
              <a:latin typeface="Symbol"/>
              <a:cs typeface="Symbo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10278" y="2178196"/>
            <a:ext cx="4257172" cy="3016357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810531" y="1690338"/>
            <a:ext cx="3325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Single-input and single-output </a:t>
            </a:r>
            <a:r>
              <a:rPr sz="1800" b="1" spc="-49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case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7445960" y="3068758"/>
            <a:ext cx="127571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latin typeface="Arial"/>
                <a:cs typeface="Arial"/>
              </a:rPr>
              <a:t>Orientations</a:t>
            </a:r>
            <a:r>
              <a:rPr sz="1400" b="1" spc="-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in </a:t>
            </a:r>
            <a:r>
              <a:rPr sz="1400" b="1" spc="-3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efficiency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measurement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Input-oriented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Output-oriented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7284" y="185928"/>
            <a:ext cx="7886700" cy="79375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15176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195"/>
              </a:spcBef>
            </a:pPr>
            <a:r>
              <a:rPr sz="2800" spc="-5" dirty="0"/>
              <a:t>TFPCH</a:t>
            </a:r>
            <a:r>
              <a:rPr sz="2800" dirty="0"/>
              <a:t> </a:t>
            </a:r>
            <a:r>
              <a:rPr sz="2800" spc="-5" dirty="0"/>
              <a:t>using MLPI:</a:t>
            </a:r>
            <a:r>
              <a:rPr sz="2800" spc="-105" dirty="0"/>
              <a:t> </a:t>
            </a:r>
            <a:r>
              <a:rPr sz="2800" spc="-5" dirty="0"/>
              <a:t>Application</a:t>
            </a:r>
            <a:r>
              <a:rPr sz="2800" dirty="0"/>
              <a:t> in</a:t>
            </a:r>
            <a:r>
              <a:rPr sz="2800" spc="-10" dirty="0"/>
              <a:t> </a:t>
            </a:r>
            <a:r>
              <a:rPr sz="2800" dirty="0"/>
              <a:t>Stata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270890" y="5632322"/>
            <a:ext cx="8602980" cy="523875"/>
          </a:xfrm>
          <a:prstGeom prst="rect">
            <a:avLst/>
          </a:prstGeom>
          <a:ln w="9525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310"/>
              </a:spcBef>
            </a:pPr>
            <a:r>
              <a:rPr sz="1400" spc="-5" dirty="0">
                <a:latin typeface="Georgia"/>
                <a:cs typeface="Georgia"/>
              </a:rPr>
              <a:t>gtfpch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X1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X2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=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Y:B, dmu(dmu)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nonradial</a:t>
            </a:r>
            <a:r>
              <a:rPr sz="1400" u="sng" spc="-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saving(ddf_result)</a:t>
            </a:r>
            <a:endParaRPr sz="1400">
              <a:latin typeface="Georgia"/>
              <a:cs typeface="Georgia"/>
            </a:endParaRPr>
          </a:p>
          <a:p>
            <a:pPr marL="90805">
              <a:lnSpc>
                <a:spcPct val="100000"/>
              </a:lnSpc>
            </a:pPr>
            <a:r>
              <a:rPr sz="1400" spc="-5" dirty="0">
                <a:latin typeface="Georgia"/>
                <a:cs typeface="Georgia"/>
              </a:rPr>
              <a:t>gtfpch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X1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X2</a:t>
            </a:r>
            <a:r>
              <a:rPr sz="1400" spc="15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=</a:t>
            </a:r>
            <a:r>
              <a:rPr sz="1400" spc="1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Y:B,</a:t>
            </a:r>
            <a:r>
              <a:rPr sz="140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dmu(dmu)</a:t>
            </a:r>
            <a:r>
              <a:rPr sz="1400" spc="5" dirty="0"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seqential</a:t>
            </a:r>
            <a:r>
              <a:rPr sz="1400" u="sng" spc="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ort(input)</a:t>
            </a:r>
            <a:r>
              <a:rPr sz="1400" u="sng" spc="1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leunberger saving(ddf_result,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 </a:t>
            </a:r>
            <a:r>
              <a:rPr sz="14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Georgia"/>
                <a:cs typeface="Georgia"/>
              </a:rPr>
              <a:t>replace)</a:t>
            </a:r>
            <a:endParaRPr sz="1400">
              <a:latin typeface="Georgia"/>
              <a:cs typeface="Georgia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61203" y="1072031"/>
          <a:ext cx="2445385" cy="30264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5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8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44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44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44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7444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b="1" spc="-10" dirty="0">
                          <a:latin typeface="Arial"/>
                          <a:cs typeface="Arial"/>
                        </a:rPr>
                        <a:t>DMU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Year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70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X1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X2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Y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B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453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327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67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1097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1678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521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1995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989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227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1517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303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453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1333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425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2817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21733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1113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162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3124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1565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530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2844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1009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7453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1104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194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3248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2221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751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2404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2655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397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72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1403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1813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D2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499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2120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917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7453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227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1698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337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1339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376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0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3261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27987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670" algn="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1130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187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3476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1784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7452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605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119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3156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5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1054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71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3991"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D7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948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193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3520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40"/>
                        </a:lnSpc>
                        <a:spcBef>
                          <a:spcPts val="3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2486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7453"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10" dirty="0">
                          <a:latin typeface="Arial MT"/>
                          <a:cs typeface="Arial MT"/>
                        </a:rPr>
                        <a:t>D8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2001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5405" algn="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746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96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2738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55"/>
                        </a:lnSpc>
                        <a:spcBef>
                          <a:spcPts val="40"/>
                        </a:spcBef>
                      </a:pPr>
                      <a:r>
                        <a:rPr sz="1100" spc="-5" dirty="0">
                          <a:latin typeface="Arial MT"/>
                          <a:cs typeface="Arial MT"/>
                        </a:rPr>
                        <a:t>3073</a:t>
                      </a:r>
                      <a:endParaRPr sz="1100">
                        <a:latin typeface="Arial MT"/>
                        <a:cs typeface="Arial MT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grpSp>
        <p:nvGrpSpPr>
          <p:cNvPr id="5" name="object 5"/>
          <p:cNvGrpSpPr/>
          <p:nvPr/>
        </p:nvGrpSpPr>
        <p:grpSpPr>
          <a:xfrm>
            <a:off x="3028950" y="1078230"/>
            <a:ext cx="5339715" cy="4291330"/>
            <a:chOff x="3028950" y="1078230"/>
            <a:chExt cx="5339715" cy="42913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28950" y="1078230"/>
              <a:ext cx="5339333" cy="429082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272409" y="3292220"/>
              <a:ext cx="3352165" cy="254635"/>
            </a:xfrm>
            <a:custGeom>
              <a:avLst/>
              <a:gdLst/>
              <a:ahLst/>
              <a:cxnLst/>
              <a:rect l="l" t="t" r="r" b="b"/>
              <a:pathLst>
                <a:path w="3352165" h="254635">
                  <a:moveTo>
                    <a:pt x="0" y="0"/>
                  </a:moveTo>
                  <a:lnTo>
                    <a:pt x="3352038" y="0"/>
                  </a:lnTo>
                  <a:lnTo>
                    <a:pt x="3352038" y="254508"/>
                  </a:lnTo>
                  <a:lnTo>
                    <a:pt x="0" y="25450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9338" y="44195"/>
            <a:ext cx="724661" cy="724661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30</a:t>
            </a:fld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63118" y="220218"/>
            <a:ext cx="7989570" cy="662940"/>
          </a:xfrm>
          <a:custGeom>
            <a:avLst/>
            <a:gdLst/>
            <a:ahLst/>
            <a:cxnLst/>
            <a:rect l="l" t="t" r="r" b="b"/>
            <a:pathLst>
              <a:path w="7989570" h="662940">
                <a:moveTo>
                  <a:pt x="7989570" y="0"/>
                </a:moveTo>
                <a:lnTo>
                  <a:pt x="0" y="0"/>
                </a:lnTo>
                <a:lnTo>
                  <a:pt x="0" y="662939"/>
                </a:lnTo>
                <a:lnTo>
                  <a:pt x="7989570" y="662939"/>
                </a:lnTo>
                <a:lnTo>
                  <a:pt x="7989570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1588" y="286033"/>
            <a:ext cx="7690484" cy="4673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900" spc="-5" dirty="0"/>
              <a:t>Parametric</a:t>
            </a:r>
            <a:r>
              <a:rPr sz="2900" spc="-130" dirty="0"/>
              <a:t> </a:t>
            </a:r>
            <a:r>
              <a:rPr sz="2900" spc="-5" dirty="0"/>
              <a:t>Approaches</a:t>
            </a:r>
            <a:r>
              <a:rPr sz="2900" spc="20" dirty="0"/>
              <a:t> </a:t>
            </a:r>
            <a:r>
              <a:rPr sz="2900" spc="-5" dirty="0"/>
              <a:t>to</a:t>
            </a:r>
            <a:r>
              <a:rPr sz="2900" dirty="0"/>
              <a:t> </a:t>
            </a:r>
            <a:r>
              <a:rPr sz="2900" spc="-5" dirty="0"/>
              <a:t>Frontier</a:t>
            </a:r>
            <a:r>
              <a:rPr sz="2900" spc="-114" dirty="0"/>
              <a:t> </a:t>
            </a:r>
            <a:r>
              <a:rPr sz="2900" spc="-5" dirty="0"/>
              <a:t>Analysis</a:t>
            </a:r>
            <a:endParaRPr sz="2900"/>
          </a:p>
        </p:txBody>
      </p:sp>
      <p:grpSp>
        <p:nvGrpSpPr>
          <p:cNvPr id="4" name="object 4"/>
          <p:cNvGrpSpPr/>
          <p:nvPr/>
        </p:nvGrpSpPr>
        <p:grpSpPr>
          <a:xfrm>
            <a:off x="1313052" y="1107313"/>
            <a:ext cx="5380355" cy="5225415"/>
            <a:chOff x="1313052" y="1107313"/>
            <a:chExt cx="5380355" cy="5225415"/>
          </a:xfrm>
        </p:grpSpPr>
        <p:sp>
          <p:nvSpPr>
            <p:cNvPr id="5" name="object 5"/>
            <p:cNvSpPr/>
            <p:nvPr/>
          </p:nvSpPr>
          <p:spPr>
            <a:xfrm>
              <a:off x="6375273" y="3333369"/>
              <a:ext cx="173355" cy="1351915"/>
            </a:xfrm>
            <a:custGeom>
              <a:avLst/>
              <a:gdLst/>
              <a:ahLst/>
              <a:cxnLst/>
              <a:rect l="l" t="t" r="r" b="b"/>
              <a:pathLst>
                <a:path w="173354" h="1351914">
                  <a:moveTo>
                    <a:pt x="0" y="0"/>
                  </a:moveTo>
                  <a:lnTo>
                    <a:pt x="0" y="1351876"/>
                  </a:lnTo>
                  <a:lnTo>
                    <a:pt x="173316" y="1351876"/>
                  </a:lnTo>
                </a:path>
                <a:path w="173354" h="1351914">
                  <a:moveTo>
                    <a:pt x="0" y="0"/>
                  </a:moveTo>
                  <a:lnTo>
                    <a:pt x="0" y="531507"/>
                  </a:lnTo>
                  <a:lnTo>
                    <a:pt x="173316" y="53150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987414" y="2555366"/>
              <a:ext cx="699135" cy="243204"/>
            </a:xfrm>
            <a:custGeom>
              <a:avLst/>
              <a:gdLst/>
              <a:ahLst/>
              <a:cxnLst/>
              <a:rect l="l" t="t" r="r" b="b"/>
              <a:pathLst>
                <a:path w="699134" h="243205">
                  <a:moveTo>
                    <a:pt x="0" y="0"/>
                  </a:moveTo>
                  <a:lnTo>
                    <a:pt x="0" y="121323"/>
                  </a:lnTo>
                  <a:lnTo>
                    <a:pt x="699046" y="121323"/>
                  </a:lnTo>
                  <a:lnTo>
                    <a:pt x="699046" y="2426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41364" y="2555366"/>
              <a:ext cx="699135" cy="243204"/>
            </a:xfrm>
            <a:custGeom>
              <a:avLst/>
              <a:gdLst/>
              <a:ahLst/>
              <a:cxnLst/>
              <a:rect l="l" t="t" r="r" b="b"/>
              <a:pathLst>
                <a:path w="699135" h="243205">
                  <a:moveTo>
                    <a:pt x="699046" y="0"/>
                  </a:moveTo>
                  <a:lnTo>
                    <a:pt x="699046" y="121323"/>
                  </a:lnTo>
                  <a:lnTo>
                    <a:pt x="0" y="121323"/>
                  </a:lnTo>
                  <a:lnTo>
                    <a:pt x="0" y="2426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32123" y="1777365"/>
              <a:ext cx="1193165" cy="243204"/>
            </a:xfrm>
            <a:custGeom>
              <a:avLst/>
              <a:gdLst/>
              <a:ahLst/>
              <a:cxnLst/>
              <a:rect l="l" t="t" r="r" b="b"/>
              <a:pathLst>
                <a:path w="1193164" h="243205">
                  <a:moveTo>
                    <a:pt x="0" y="0"/>
                  </a:moveTo>
                  <a:lnTo>
                    <a:pt x="0" y="121323"/>
                  </a:lnTo>
                  <a:lnTo>
                    <a:pt x="1192999" y="121323"/>
                  </a:lnTo>
                  <a:lnTo>
                    <a:pt x="1192999" y="2426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076828" y="1777365"/>
              <a:ext cx="1193165" cy="243204"/>
            </a:xfrm>
            <a:custGeom>
              <a:avLst/>
              <a:gdLst/>
              <a:ahLst/>
              <a:cxnLst/>
              <a:rect l="l" t="t" r="r" b="b"/>
              <a:pathLst>
                <a:path w="1193164" h="243205">
                  <a:moveTo>
                    <a:pt x="1192999" y="0"/>
                  </a:moveTo>
                  <a:lnTo>
                    <a:pt x="1192999" y="121323"/>
                  </a:lnTo>
                  <a:lnTo>
                    <a:pt x="0" y="121323"/>
                  </a:lnTo>
                  <a:lnTo>
                    <a:pt x="0" y="24264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426588" y="1113663"/>
              <a:ext cx="3211195" cy="664210"/>
            </a:xfrm>
            <a:custGeom>
              <a:avLst/>
              <a:gdLst/>
              <a:ahLst/>
              <a:cxnLst/>
              <a:rect l="l" t="t" r="r" b="b"/>
              <a:pathLst>
                <a:path w="3211195" h="664210">
                  <a:moveTo>
                    <a:pt x="0" y="0"/>
                  </a:moveTo>
                  <a:lnTo>
                    <a:pt x="3211067" y="0"/>
                  </a:lnTo>
                  <a:lnTo>
                    <a:pt x="3211067" y="663701"/>
                  </a:lnTo>
                  <a:lnTo>
                    <a:pt x="0" y="663701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319402" y="2555366"/>
              <a:ext cx="173355" cy="2992755"/>
            </a:xfrm>
            <a:custGeom>
              <a:avLst/>
              <a:gdLst/>
              <a:ahLst/>
              <a:cxnLst/>
              <a:rect l="l" t="t" r="r" b="b"/>
              <a:pathLst>
                <a:path w="173355" h="2992754">
                  <a:moveTo>
                    <a:pt x="0" y="0"/>
                  </a:moveTo>
                  <a:lnTo>
                    <a:pt x="0" y="2992602"/>
                  </a:lnTo>
                  <a:lnTo>
                    <a:pt x="173316" y="2992602"/>
                  </a:lnTo>
                </a:path>
                <a:path w="173355" h="2992754">
                  <a:moveTo>
                    <a:pt x="0" y="0"/>
                  </a:moveTo>
                  <a:lnTo>
                    <a:pt x="0" y="2172233"/>
                  </a:lnTo>
                  <a:lnTo>
                    <a:pt x="173316" y="2172233"/>
                  </a:lnTo>
                </a:path>
                <a:path w="173355" h="2992754">
                  <a:moveTo>
                    <a:pt x="0" y="0"/>
                  </a:moveTo>
                  <a:lnTo>
                    <a:pt x="0" y="1351876"/>
                  </a:lnTo>
                  <a:lnTo>
                    <a:pt x="173316" y="1351876"/>
                  </a:lnTo>
                </a:path>
                <a:path w="173355" h="2992754">
                  <a:moveTo>
                    <a:pt x="0" y="0"/>
                  </a:moveTo>
                  <a:lnTo>
                    <a:pt x="0" y="531507"/>
                  </a:lnTo>
                  <a:lnTo>
                    <a:pt x="173316" y="531507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83938" y="3333369"/>
              <a:ext cx="173355" cy="2992755"/>
            </a:xfrm>
            <a:custGeom>
              <a:avLst/>
              <a:gdLst/>
              <a:ahLst/>
              <a:cxnLst/>
              <a:rect l="l" t="t" r="r" b="b"/>
              <a:pathLst>
                <a:path w="173354" h="2992754">
                  <a:moveTo>
                    <a:pt x="0" y="0"/>
                  </a:moveTo>
                  <a:lnTo>
                    <a:pt x="0" y="2992602"/>
                  </a:lnTo>
                  <a:lnTo>
                    <a:pt x="173316" y="2992602"/>
                  </a:lnTo>
                </a:path>
                <a:path w="173354" h="2992754">
                  <a:moveTo>
                    <a:pt x="0" y="0"/>
                  </a:moveTo>
                  <a:lnTo>
                    <a:pt x="0" y="1351876"/>
                  </a:lnTo>
                  <a:lnTo>
                    <a:pt x="173316" y="1351876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816137" y="1292113"/>
            <a:ext cx="24301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Stochastic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Frontier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Models</a:t>
            </a:r>
            <a:endParaRPr sz="1600">
              <a:latin typeface="Arial MT"/>
              <a:cs typeface="Arial MT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24077" y="2001139"/>
            <a:ext cx="1906270" cy="560705"/>
            <a:chOff x="1124077" y="2001139"/>
            <a:chExt cx="1906270" cy="560705"/>
          </a:xfrm>
        </p:grpSpPr>
        <p:sp>
          <p:nvSpPr>
            <p:cNvPr id="15" name="object 15"/>
            <p:cNvSpPr/>
            <p:nvPr/>
          </p:nvSpPr>
          <p:spPr>
            <a:xfrm>
              <a:off x="1130427" y="2007489"/>
              <a:ext cx="1893570" cy="548005"/>
            </a:xfrm>
            <a:custGeom>
              <a:avLst/>
              <a:gdLst/>
              <a:ahLst/>
              <a:cxnLst/>
              <a:rect l="l" t="t" r="r" b="b"/>
              <a:pathLst>
                <a:path w="1893570" h="548005">
                  <a:moveTo>
                    <a:pt x="1893570" y="0"/>
                  </a:moveTo>
                  <a:lnTo>
                    <a:pt x="0" y="0"/>
                  </a:lnTo>
                  <a:lnTo>
                    <a:pt x="0" y="547877"/>
                  </a:lnTo>
                  <a:lnTo>
                    <a:pt x="1893570" y="547877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30427" y="2007489"/>
              <a:ext cx="1893570" cy="548005"/>
            </a:xfrm>
            <a:custGeom>
              <a:avLst/>
              <a:gdLst/>
              <a:ahLst/>
              <a:cxnLst/>
              <a:rect l="l" t="t" r="r" b="b"/>
              <a:pathLst>
                <a:path w="1893570" h="548005">
                  <a:moveTo>
                    <a:pt x="0" y="0"/>
                  </a:moveTo>
                  <a:lnTo>
                    <a:pt x="1893570" y="0"/>
                  </a:lnTo>
                  <a:lnTo>
                    <a:pt x="1893570" y="547877"/>
                  </a:lnTo>
                  <a:lnTo>
                    <a:pt x="0" y="54787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26496" y="2146465"/>
            <a:ext cx="19005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Cross-Sectional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603628" y="2785491"/>
            <a:ext cx="1893570" cy="548005"/>
          </a:xfrm>
          <a:custGeom>
            <a:avLst/>
            <a:gdLst/>
            <a:ahLst/>
            <a:cxnLst/>
            <a:rect l="l" t="t" r="r" b="b"/>
            <a:pathLst>
              <a:path w="1893570" h="548004">
                <a:moveTo>
                  <a:pt x="0" y="0"/>
                </a:moveTo>
                <a:lnTo>
                  <a:pt x="1893570" y="0"/>
                </a:lnTo>
                <a:lnTo>
                  <a:pt x="1893570" y="547877"/>
                </a:lnTo>
                <a:lnTo>
                  <a:pt x="0" y="547877"/>
                </a:lnTo>
                <a:lnTo>
                  <a:pt x="0" y="0"/>
                </a:lnTo>
                <a:close/>
              </a:path>
            </a:pathLst>
          </a:custGeom>
          <a:ln w="126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2039600" y="2737710"/>
            <a:ext cx="1070610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3495">
              <a:lnSpc>
                <a:spcPct val="125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Aigner et al.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(1977)</a:t>
            </a:r>
            <a:r>
              <a:rPr sz="1400" spc="-9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603628" y="3564254"/>
            <a:ext cx="1893570" cy="548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122555" marR="62230" indent="-54610">
              <a:lnSpc>
                <a:spcPts val="1510"/>
              </a:lnSpc>
              <a:spcBef>
                <a:spcPts val="625"/>
              </a:spcBef>
            </a:pPr>
            <a:r>
              <a:rPr sz="1400" spc="-5" dirty="0">
                <a:latin typeface="Arial MT"/>
                <a:cs typeface="Arial MT"/>
              </a:rPr>
              <a:t>Meeusen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van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den </a:t>
            </a:r>
            <a:r>
              <a:rPr sz="1400" spc="-37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Broeck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(1977)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03628" y="4342257"/>
            <a:ext cx="1893570" cy="548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703580" marR="238760" indent="-458470">
              <a:lnSpc>
                <a:spcPts val="1510"/>
              </a:lnSpc>
              <a:spcBef>
                <a:spcPts val="625"/>
              </a:spcBef>
            </a:pPr>
            <a:r>
              <a:rPr sz="1400" spc="-5" dirty="0">
                <a:latin typeface="Arial MT"/>
                <a:cs typeface="Arial MT"/>
              </a:rPr>
              <a:t>Stevenson</a:t>
            </a:r>
            <a:r>
              <a:rPr sz="1400" spc="-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(1980)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603628" y="5120259"/>
            <a:ext cx="1893570" cy="548005"/>
          </a:xfrm>
          <a:custGeom>
            <a:avLst/>
            <a:gdLst/>
            <a:ahLst/>
            <a:cxnLst/>
            <a:rect l="l" t="t" r="r" b="b"/>
            <a:pathLst>
              <a:path w="1893570" h="548004">
                <a:moveTo>
                  <a:pt x="0" y="0"/>
                </a:moveTo>
                <a:lnTo>
                  <a:pt x="1893570" y="0"/>
                </a:lnTo>
                <a:lnTo>
                  <a:pt x="1893570" y="547878"/>
                </a:lnTo>
                <a:lnTo>
                  <a:pt x="0" y="54787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694406" y="5259323"/>
            <a:ext cx="1710689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Greene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(2003)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5033898" y="2001139"/>
            <a:ext cx="1907539" cy="560705"/>
            <a:chOff x="5033898" y="2001139"/>
            <a:chExt cx="1907539" cy="560705"/>
          </a:xfrm>
        </p:grpSpPr>
        <p:sp>
          <p:nvSpPr>
            <p:cNvPr id="25" name="object 25"/>
            <p:cNvSpPr/>
            <p:nvPr/>
          </p:nvSpPr>
          <p:spPr>
            <a:xfrm>
              <a:off x="5040248" y="2007489"/>
              <a:ext cx="1894839" cy="548005"/>
            </a:xfrm>
            <a:custGeom>
              <a:avLst/>
              <a:gdLst/>
              <a:ahLst/>
              <a:cxnLst/>
              <a:rect l="l" t="t" r="r" b="b"/>
              <a:pathLst>
                <a:path w="1894840" h="548005">
                  <a:moveTo>
                    <a:pt x="1894331" y="0"/>
                  </a:moveTo>
                  <a:lnTo>
                    <a:pt x="0" y="0"/>
                  </a:lnTo>
                  <a:lnTo>
                    <a:pt x="0" y="547877"/>
                  </a:lnTo>
                  <a:lnTo>
                    <a:pt x="1894331" y="547877"/>
                  </a:lnTo>
                  <a:lnTo>
                    <a:pt x="1894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040248" y="2007489"/>
              <a:ext cx="1894839" cy="548005"/>
            </a:xfrm>
            <a:custGeom>
              <a:avLst/>
              <a:gdLst/>
              <a:ahLst/>
              <a:cxnLst/>
              <a:rect l="l" t="t" r="r" b="b"/>
              <a:pathLst>
                <a:path w="1894840" h="548005">
                  <a:moveTo>
                    <a:pt x="0" y="0"/>
                  </a:moveTo>
                  <a:lnTo>
                    <a:pt x="1894331" y="0"/>
                  </a:lnTo>
                  <a:lnTo>
                    <a:pt x="1894331" y="547877"/>
                  </a:lnTo>
                  <a:lnTo>
                    <a:pt x="0" y="54787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5223645" y="2146465"/>
            <a:ext cx="152654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Panel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Data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Models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888613" y="2779141"/>
            <a:ext cx="1906270" cy="560705"/>
            <a:chOff x="3888613" y="2779141"/>
            <a:chExt cx="1906270" cy="560705"/>
          </a:xfrm>
        </p:grpSpPr>
        <p:sp>
          <p:nvSpPr>
            <p:cNvPr id="29" name="object 29"/>
            <p:cNvSpPr/>
            <p:nvPr/>
          </p:nvSpPr>
          <p:spPr>
            <a:xfrm>
              <a:off x="3894963" y="2785491"/>
              <a:ext cx="1893570" cy="548005"/>
            </a:xfrm>
            <a:custGeom>
              <a:avLst/>
              <a:gdLst/>
              <a:ahLst/>
              <a:cxnLst/>
              <a:rect l="l" t="t" r="r" b="b"/>
              <a:pathLst>
                <a:path w="1893570" h="548004">
                  <a:moveTo>
                    <a:pt x="1893569" y="0"/>
                  </a:moveTo>
                  <a:lnTo>
                    <a:pt x="0" y="0"/>
                  </a:lnTo>
                  <a:lnTo>
                    <a:pt x="0" y="547877"/>
                  </a:lnTo>
                  <a:lnTo>
                    <a:pt x="1893569" y="547877"/>
                  </a:lnTo>
                  <a:lnTo>
                    <a:pt x="189356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894963" y="2785491"/>
              <a:ext cx="1893570" cy="548005"/>
            </a:xfrm>
            <a:custGeom>
              <a:avLst/>
              <a:gdLst/>
              <a:ahLst/>
              <a:cxnLst/>
              <a:rect l="l" t="t" r="r" b="b"/>
              <a:pathLst>
                <a:path w="1893570" h="548004">
                  <a:moveTo>
                    <a:pt x="0" y="0"/>
                  </a:moveTo>
                  <a:lnTo>
                    <a:pt x="1893569" y="0"/>
                  </a:lnTo>
                  <a:lnTo>
                    <a:pt x="1893569" y="547877"/>
                  </a:lnTo>
                  <a:lnTo>
                    <a:pt x="0" y="547877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/>
          <p:nvPr/>
        </p:nvSpPr>
        <p:spPr>
          <a:xfrm>
            <a:off x="4142736" y="2828667"/>
            <a:ext cx="139636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51435" marR="5080" indent="-39370">
              <a:lnSpc>
                <a:spcPts val="1510"/>
              </a:lnSpc>
              <a:spcBef>
                <a:spcPts val="290"/>
              </a:spcBef>
            </a:pPr>
            <a:r>
              <a:rPr sz="1400" spc="-5" dirty="0">
                <a:latin typeface="Arial MT"/>
                <a:cs typeface="Arial MT"/>
              </a:rPr>
              <a:t>Panel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Data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spc="-15" dirty="0">
                <a:latin typeface="Arial MT"/>
                <a:cs typeface="Arial MT"/>
              </a:rPr>
              <a:t>Time-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invariant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071239" y="3606882"/>
            <a:ext cx="1987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400" u="sng" spc="-19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368165" y="3564254"/>
            <a:ext cx="1893570" cy="548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285750" marR="140335" indent="-139065">
              <a:lnSpc>
                <a:spcPts val="1510"/>
              </a:lnSpc>
              <a:spcBef>
                <a:spcPts val="625"/>
              </a:spcBef>
            </a:pPr>
            <a:r>
              <a:rPr sz="1400" spc="-5" dirty="0">
                <a:latin typeface="Arial MT"/>
                <a:cs typeface="Arial MT"/>
              </a:rPr>
              <a:t>Schmidt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Sickles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(1984)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FE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368165" y="4342257"/>
            <a:ext cx="1893570" cy="548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274955" marR="140335" indent="-128270">
              <a:lnSpc>
                <a:spcPts val="1510"/>
              </a:lnSpc>
              <a:spcBef>
                <a:spcPts val="625"/>
              </a:spcBef>
            </a:pPr>
            <a:r>
              <a:rPr sz="1400" spc="-5" dirty="0">
                <a:latin typeface="Arial MT"/>
                <a:cs typeface="Arial MT"/>
              </a:rPr>
              <a:t>Schmidt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Sickles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(1984)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RE Model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071239" y="5259323"/>
            <a:ext cx="1987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400" u="sng" spc="-19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68165" y="5120259"/>
            <a:ext cx="1893570" cy="548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191770">
              <a:lnSpc>
                <a:spcPct val="100000"/>
              </a:lnSpc>
              <a:spcBef>
                <a:spcPts val="1190"/>
              </a:spcBef>
            </a:pPr>
            <a:r>
              <a:rPr sz="1400" spc="-5" dirty="0">
                <a:latin typeface="Arial MT"/>
                <a:cs typeface="Arial MT"/>
              </a:rPr>
              <a:t>Pitt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Lee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(1981)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368165" y="5898260"/>
            <a:ext cx="1893570" cy="548640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688975" marR="219075" indent="-463550">
              <a:lnSpc>
                <a:spcPts val="1510"/>
              </a:lnSpc>
              <a:spcBef>
                <a:spcPts val="630"/>
              </a:spcBef>
            </a:pPr>
            <a:r>
              <a:rPr sz="1400" spc="-5" dirty="0">
                <a:latin typeface="Arial MT"/>
                <a:cs typeface="Arial MT"/>
              </a:rPr>
              <a:t>Battese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Coelli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(1988)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6179946" y="2779141"/>
            <a:ext cx="1906270" cy="560705"/>
            <a:chOff x="6179946" y="2779141"/>
            <a:chExt cx="1906270" cy="560705"/>
          </a:xfrm>
        </p:grpSpPr>
        <p:sp>
          <p:nvSpPr>
            <p:cNvPr id="39" name="object 39"/>
            <p:cNvSpPr/>
            <p:nvPr/>
          </p:nvSpPr>
          <p:spPr>
            <a:xfrm>
              <a:off x="6186296" y="2785491"/>
              <a:ext cx="1893570" cy="548005"/>
            </a:xfrm>
            <a:custGeom>
              <a:avLst/>
              <a:gdLst/>
              <a:ahLst/>
              <a:cxnLst/>
              <a:rect l="l" t="t" r="r" b="b"/>
              <a:pathLst>
                <a:path w="1893570" h="548004">
                  <a:moveTo>
                    <a:pt x="1893570" y="0"/>
                  </a:moveTo>
                  <a:lnTo>
                    <a:pt x="0" y="0"/>
                  </a:lnTo>
                  <a:lnTo>
                    <a:pt x="0" y="547877"/>
                  </a:lnTo>
                  <a:lnTo>
                    <a:pt x="1893570" y="547877"/>
                  </a:lnTo>
                  <a:lnTo>
                    <a:pt x="18935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6186296" y="2785491"/>
              <a:ext cx="1893570" cy="548005"/>
            </a:xfrm>
            <a:custGeom>
              <a:avLst/>
              <a:gdLst/>
              <a:ahLst/>
              <a:cxnLst/>
              <a:rect l="l" t="t" r="r" b="b"/>
              <a:pathLst>
                <a:path w="1893570" h="548004">
                  <a:moveTo>
                    <a:pt x="0" y="0"/>
                  </a:moveTo>
                  <a:lnTo>
                    <a:pt x="1893570" y="0"/>
                  </a:lnTo>
                  <a:lnTo>
                    <a:pt x="1893570" y="547877"/>
                  </a:lnTo>
                  <a:lnTo>
                    <a:pt x="0" y="54787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6463781" y="2828667"/>
            <a:ext cx="1336675" cy="43116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82550" marR="5080" indent="-70485">
              <a:lnSpc>
                <a:spcPts val="1510"/>
              </a:lnSpc>
              <a:spcBef>
                <a:spcPts val="290"/>
              </a:spcBef>
            </a:pPr>
            <a:r>
              <a:rPr sz="1400" spc="-5" dirty="0">
                <a:latin typeface="Arial MT"/>
                <a:cs typeface="Arial MT"/>
              </a:rPr>
              <a:t>Panel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Data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Time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20" dirty="0">
                <a:latin typeface="Arial MT"/>
                <a:cs typeface="Arial MT"/>
              </a:rPr>
              <a:t>Variant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Models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659498" y="3564254"/>
            <a:ext cx="1893570" cy="548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151130" rIns="0" bIns="0" rtlCol="0">
            <a:spAutoFit/>
          </a:bodyPr>
          <a:lstStyle/>
          <a:p>
            <a:pPr marL="211454">
              <a:lnSpc>
                <a:spcPct val="100000"/>
              </a:lnSpc>
              <a:spcBef>
                <a:spcPts val="1190"/>
              </a:spcBef>
            </a:pPr>
            <a:r>
              <a:rPr sz="1400" spc="-5" dirty="0">
                <a:latin typeface="Arial MT"/>
                <a:cs typeface="Arial MT"/>
              </a:rPr>
              <a:t>Kumbhakar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(1990)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659498" y="4342257"/>
            <a:ext cx="1893570" cy="548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79375" rIns="0" bIns="0" rtlCol="0">
            <a:spAutoFit/>
          </a:bodyPr>
          <a:lstStyle/>
          <a:p>
            <a:pPr marL="689610" marR="219075" indent="-463550">
              <a:lnSpc>
                <a:spcPts val="1510"/>
              </a:lnSpc>
              <a:spcBef>
                <a:spcPts val="625"/>
              </a:spcBef>
            </a:pPr>
            <a:r>
              <a:rPr sz="1400" spc="-5" dirty="0">
                <a:latin typeface="Arial MT"/>
                <a:cs typeface="Arial MT"/>
              </a:rPr>
              <a:t>Battese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Coelli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(1992)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362572" y="5163311"/>
            <a:ext cx="19875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u="sng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1400" u="sng" spc="-19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659498" y="5120259"/>
            <a:ext cx="1893570" cy="5480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vert="horz" wrap="square" lIns="0" tIns="80010" rIns="0" bIns="0" rtlCol="0">
            <a:spAutoFit/>
          </a:bodyPr>
          <a:lstStyle/>
          <a:p>
            <a:pPr marL="689610" marR="219075" indent="-463550">
              <a:lnSpc>
                <a:spcPts val="1510"/>
              </a:lnSpc>
              <a:spcBef>
                <a:spcPts val="630"/>
              </a:spcBef>
            </a:pPr>
            <a:r>
              <a:rPr sz="1400" spc="-5" dirty="0">
                <a:latin typeface="Arial MT"/>
                <a:cs typeface="Arial MT"/>
              </a:rPr>
              <a:t>Battese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and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Coelli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(1995)</a:t>
            </a:r>
            <a:endParaRPr sz="1400">
              <a:latin typeface="Arial MT"/>
              <a:cs typeface="Arial MT"/>
            </a:endParaRPr>
          </a:p>
        </p:txBody>
      </p:sp>
      <p:pic>
        <p:nvPicPr>
          <p:cNvPr id="46" name="object 4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9338" y="44195"/>
            <a:ext cx="724661" cy="72466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4" y="202692"/>
            <a:ext cx="7042784" cy="55499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302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60"/>
              </a:spcBef>
            </a:pPr>
            <a:r>
              <a:rPr sz="2800" spc="-5" dirty="0"/>
              <a:t>Stochastic</a:t>
            </a:r>
            <a:r>
              <a:rPr sz="2800" spc="15" dirty="0"/>
              <a:t> </a:t>
            </a:r>
            <a:r>
              <a:rPr sz="2800" spc="-5" dirty="0"/>
              <a:t>Frontier</a:t>
            </a:r>
            <a:r>
              <a:rPr sz="2800" spc="-100" dirty="0"/>
              <a:t> </a:t>
            </a:r>
            <a:r>
              <a:rPr sz="2800" spc="-5" dirty="0"/>
              <a:t>Analysis</a:t>
            </a:r>
            <a:r>
              <a:rPr sz="2800" spc="10" dirty="0"/>
              <a:t> </a:t>
            </a:r>
            <a:r>
              <a:rPr sz="2800" spc="-35" dirty="0"/>
              <a:t>(SFA)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175572" y="907237"/>
            <a:ext cx="8314690" cy="2437765"/>
          </a:xfrm>
          <a:prstGeom prst="rect">
            <a:avLst/>
          </a:prstGeom>
        </p:spPr>
        <p:txBody>
          <a:bodyPr vert="horz" wrap="square" lIns="0" tIns="113664" rIns="0" bIns="0" rtlCol="0">
            <a:spAutoFit/>
          </a:bodyPr>
          <a:lstStyle/>
          <a:p>
            <a:pPr marL="393700" indent="-342900" algn="just">
              <a:lnSpc>
                <a:spcPct val="100000"/>
              </a:lnSpc>
              <a:spcBef>
                <a:spcPts val="894"/>
              </a:spcBef>
              <a:buFont typeface="Wingdings"/>
              <a:buChar char=""/>
              <a:tabLst>
                <a:tab pos="393700" algn="l"/>
              </a:tabLst>
            </a:pPr>
            <a:r>
              <a:rPr sz="1800" spc="-5" dirty="0">
                <a:latin typeface="Arial MT"/>
                <a:cs typeface="Arial MT"/>
              </a:rPr>
              <a:t>Popular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parametric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approach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estimating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efficiency</a:t>
            </a:r>
            <a:r>
              <a:rPr sz="1800" dirty="0">
                <a:latin typeface="Arial MT"/>
                <a:cs typeface="Arial MT"/>
              </a:rPr>
              <a:t> 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productivity.</a:t>
            </a:r>
            <a:endParaRPr sz="1800">
              <a:latin typeface="Arial MT"/>
              <a:cs typeface="Arial MT"/>
            </a:endParaRPr>
          </a:p>
          <a:p>
            <a:pPr marL="393700" marR="55880" indent="-342900" algn="just">
              <a:lnSpc>
                <a:spcPct val="100000"/>
              </a:lnSpc>
              <a:spcBef>
                <a:spcPts val="800"/>
              </a:spcBef>
              <a:buFont typeface="Wingdings"/>
              <a:buChar char=""/>
              <a:tabLst>
                <a:tab pos="393700" algn="l"/>
              </a:tabLst>
            </a:pPr>
            <a:r>
              <a:rPr sz="1800" spc="-40" dirty="0">
                <a:latin typeface="Arial MT"/>
                <a:cs typeface="Arial MT"/>
              </a:rPr>
              <a:t>SFA </a:t>
            </a:r>
            <a:r>
              <a:rPr sz="1800" dirty="0">
                <a:latin typeface="Arial MT"/>
                <a:cs typeface="Arial MT"/>
              </a:rPr>
              <a:t>allows </a:t>
            </a:r>
            <a:r>
              <a:rPr sz="1800" spc="-5" dirty="0">
                <a:latin typeface="Arial MT"/>
                <a:cs typeface="Arial MT"/>
              </a:rPr>
              <a:t>the deviation from the frontier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decomposes </a:t>
            </a:r>
            <a:r>
              <a:rPr sz="1800" dirty="0">
                <a:latin typeface="Arial MT"/>
                <a:cs typeface="Arial MT"/>
              </a:rPr>
              <a:t>as; one is </a:t>
            </a:r>
            <a:r>
              <a:rPr sz="1800" spc="-5" dirty="0">
                <a:latin typeface="Arial MT"/>
                <a:cs typeface="Arial MT"/>
              </a:rPr>
              <a:t>the </a:t>
            </a:r>
            <a:r>
              <a:rPr sz="1800" dirty="0">
                <a:latin typeface="Arial MT"/>
                <a:cs typeface="Arial MT"/>
              </a:rPr>
              <a:t> random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error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spc="-130" dirty="0">
                <a:latin typeface="Cambria Math"/>
                <a:cs typeface="Cambria Math"/>
              </a:rPr>
              <a:t>𝑣</a:t>
            </a:r>
            <a:r>
              <a:rPr sz="1950" spc="-195" baseline="-14957" dirty="0">
                <a:latin typeface="Cambria Math"/>
                <a:cs typeface="Cambria Math"/>
              </a:rPr>
              <a:t>𝑖𝑖</a:t>
            </a:r>
            <a:r>
              <a:rPr sz="1950" spc="-75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other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technical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inefficiency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</a:t>
            </a:r>
            <a:r>
              <a:rPr sz="1950" spc="-240" baseline="-14957" dirty="0">
                <a:latin typeface="Cambria Math"/>
                <a:cs typeface="Cambria Math"/>
              </a:rPr>
              <a:t> </a:t>
            </a:r>
            <a:r>
              <a:rPr sz="1800" i="1" baseline="-20833" dirty="0">
                <a:latin typeface="Arial"/>
                <a:cs typeface="Arial"/>
              </a:rPr>
              <a:t>.</a:t>
            </a:r>
            <a:endParaRPr sz="1800" baseline="-20833">
              <a:latin typeface="Arial"/>
              <a:cs typeface="Arial"/>
            </a:endParaRPr>
          </a:p>
          <a:p>
            <a:pPr marL="393700" marR="55880" indent="-342900" algn="just">
              <a:lnSpc>
                <a:spcPct val="100000"/>
              </a:lnSpc>
              <a:spcBef>
                <a:spcPts val="795"/>
              </a:spcBef>
              <a:buFont typeface="Wingdings"/>
              <a:buChar char=""/>
              <a:tabLst>
                <a:tab pos="393700" algn="l"/>
              </a:tabLst>
            </a:pPr>
            <a:r>
              <a:rPr sz="1800" spc="-5" dirty="0">
                <a:latin typeface="Arial MT"/>
                <a:cs typeface="Arial MT"/>
              </a:rPr>
              <a:t>Aigner, Lovell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Schmidt (1977)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Meeusen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5" dirty="0">
                <a:latin typeface="Arial MT"/>
                <a:cs typeface="Arial MT"/>
              </a:rPr>
              <a:t>van </a:t>
            </a:r>
            <a:r>
              <a:rPr sz="1800" dirty="0">
                <a:latin typeface="Arial MT"/>
                <a:cs typeface="Arial MT"/>
              </a:rPr>
              <a:t>den Broeck </a:t>
            </a:r>
            <a:r>
              <a:rPr sz="1800" spc="-5" dirty="0">
                <a:latin typeface="Arial MT"/>
                <a:cs typeface="Arial MT"/>
              </a:rPr>
              <a:t>(1977)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independently proposed the stochastic frontier production function </a:t>
            </a:r>
            <a:r>
              <a:rPr sz="1800" dirty="0">
                <a:latin typeface="Arial MT"/>
                <a:cs typeface="Arial MT"/>
              </a:rPr>
              <a:t>model </a:t>
            </a:r>
            <a:r>
              <a:rPr sz="1800" spc="-1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form.</a:t>
            </a:r>
            <a:endParaRPr sz="1800">
              <a:latin typeface="Arial MT"/>
              <a:cs typeface="Arial MT"/>
            </a:endParaRPr>
          </a:p>
          <a:p>
            <a:pPr marL="684530">
              <a:lnSpc>
                <a:spcPct val="100000"/>
              </a:lnSpc>
              <a:spcBef>
                <a:spcPts val="1485"/>
              </a:spcBef>
              <a:tabLst>
                <a:tab pos="3373754" algn="l"/>
              </a:tabLst>
            </a:pPr>
            <a:r>
              <a:rPr sz="1800" spc="-80" dirty="0">
                <a:latin typeface="Cambria Math"/>
                <a:cs typeface="Cambria Math"/>
              </a:rPr>
              <a:t>𝑙𝑛𝑦</a:t>
            </a:r>
            <a:r>
              <a:rPr sz="1950" spc="-120" baseline="-14957" dirty="0">
                <a:latin typeface="Cambria Math"/>
                <a:cs typeface="Cambria Math"/>
              </a:rPr>
              <a:t>𝑖𝑖</a:t>
            </a:r>
            <a:r>
              <a:rPr sz="1950" spc="50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509" dirty="0">
                <a:latin typeface="Cambria Math"/>
                <a:cs typeface="Cambria Math"/>
              </a:rPr>
              <a:t> </a:t>
            </a:r>
            <a:r>
              <a:rPr sz="1800" spc="-40" dirty="0">
                <a:latin typeface="Cambria Math"/>
                <a:cs typeface="Cambria Math"/>
              </a:rPr>
              <a:t>𝛽</a:t>
            </a:r>
            <a:r>
              <a:rPr sz="1950" spc="-60" baseline="-14957" dirty="0">
                <a:latin typeface="Cambria Math"/>
                <a:cs typeface="Cambria Math"/>
              </a:rPr>
              <a:t>0</a:t>
            </a:r>
            <a:r>
              <a:rPr sz="1950" spc="284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405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𝛽</a:t>
            </a:r>
            <a:r>
              <a:rPr sz="1950" spc="-89" baseline="-14957" dirty="0">
                <a:latin typeface="Cambria Math"/>
                <a:cs typeface="Cambria Math"/>
              </a:rPr>
              <a:t>1</a:t>
            </a:r>
            <a:r>
              <a:rPr sz="1800" spc="-60" dirty="0">
                <a:latin typeface="Cambria Math"/>
                <a:cs typeface="Cambria Math"/>
              </a:rPr>
              <a:t>𝑙𝑛𝑥</a:t>
            </a:r>
            <a:r>
              <a:rPr sz="1950" spc="-89" baseline="-14957" dirty="0">
                <a:latin typeface="Cambria Math"/>
                <a:cs typeface="Cambria Math"/>
              </a:rPr>
              <a:t>𝑖𝑖</a:t>
            </a:r>
            <a:r>
              <a:rPr sz="1950" spc="35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405" dirty="0">
                <a:latin typeface="Cambria Math"/>
                <a:cs typeface="Cambria Math"/>
              </a:rPr>
              <a:t> </a:t>
            </a:r>
            <a:r>
              <a:rPr sz="1800" spc="-140" dirty="0">
                <a:latin typeface="Cambria Math"/>
                <a:cs typeface="Cambria Math"/>
              </a:rPr>
              <a:t>𝑒</a:t>
            </a:r>
            <a:r>
              <a:rPr sz="1950" spc="-209" baseline="-14957" dirty="0">
                <a:latin typeface="Cambria Math"/>
                <a:cs typeface="Cambria Math"/>
              </a:rPr>
              <a:t>𝑖𝑖	</a:t>
            </a:r>
            <a:r>
              <a:rPr sz="1800" spc="-5" dirty="0">
                <a:latin typeface="Arial MT"/>
                <a:cs typeface="Arial MT"/>
              </a:rPr>
              <a:t>(Assuming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Cobb-Douglas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functional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form </a:t>
            </a:r>
            <a:r>
              <a:rPr sz="180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46994" y="3558082"/>
            <a:ext cx="2209165" cy="6940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spc="-80" dirty="0">
                <a:latin typeface="Arial"/>
                <a:cs typeface="Arial"/>
              </a:rPr>
              <a:t>l</a:t>
            </a:r>
            <a:r>
              <a:rPr sz="1800" spc="-80" dirty="0">
                <a:latin typeface="Cambria Math"/>
                <a:cs typeface="Cambria Math"/>
              </a:rPr>
              <a:t>𝑛𝑦</a:t>
            </a:r>
            <a:r>
              <a:rPr sz="1950" spc="-120" baseline="-14957" dirty="0">
                <a:latin typeface="Cambria Math"/>
                <a:cs typeface="Cambria Math"/>
              </a:rPr>
              <a:t>𝑖𝑖</a:t>
            </a:r>
            <a:r>
              <a:rPr sz="1950" spc="480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484" dirty="0">
                <a:latin typeface="Cambria Math"/>
                <a:cs typeface="Cambria Math"/>
              </a:rPr>
              <a:t> </a:t>
            </a:r>
            <a:r>
              <a:rPr sz="1800" spc="-40" dirty="0">
                <a:latin typeface="Cambria Math"/>
                <a:cs typeface="Cambria Math"/>
              </a:rPr>
              <a:t>𝛽</a:t>
            </a:r>
            <a:r>
              <a:rPr sz="1950" spc="-60" baseline="-14957" dirty="0">
                <a:latin typeface="Cambria Math"/>
                <a:cs typeface="Cambria Math"/>
              </a:rPr>
              <a:t>0</a:t>
            </a:r>
            <a:r>
              <a:rPr sz="1950" spc="254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90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𝛽</a:t>
            </a:r>
            <a:r>
              <a:rPr sz="1950" spc="-89" baseline="-14957" dirty="0">
                <a:latin typeface="Cambria Math"/>
                <a:cs typeface="Cambria Math"/>
              </a:rPr>
              <a:t>1</a:t>
            </a:r>
            <a:r>
              <a:rPr sz="1800" spc="-60" dirty="0">
                <a:latin typeface="Cambria Math"/>
                <a:cs typeface="Cambria Math"/>
              </a:rPr>
              <a:t>𝑙𝑛𝑥</a:t>
            </a:r>
            <a:r>
              <a:rPr sz="1950" spc="-89" baseline="-14957" dirty="0">
                <a:latin typeface="Cambria Math"/>
                <a:cs typeface="Cambria Math"/>
              </a:rPr>
              <a:t>𝑖𝑖</a:t>
            </a:r>
            <a:r>
              <a:rPr sz="1950" spc="345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endParaRPr sz="1800">
              <a:latin typeface="Cambria Math"/>
              <a:cs typeface="Cambria Math"/>
            </a:endParaRPr>
          </a:p>
          <a:p>
            <a:pPr marL="508000">
              <a:lnSpc>
                <a:spcPct val="100000"/>
              </a:lnSpc>
              <a:spcBef>
                <a:spcPts val="1780"/>
              </a:spcBef>
            </a:pPr>
            <a:r>
              <a:rPr sz="1100" spc="-5" dirty="0">
                <a:latin typeface="Arial MT"/>
                <a:cs typeface="Arial MT"/>
              </a:rPr>
              <a:t>Deterministic</a:t>
            </a:r>
            <a:r>
              <a:rPr sz="1100" spc="-40" dirty="0">
                <a:latin typeface="Arial MT"/>
                <a:cs typeface="Arial MT"/>
              </a:rPr>
              <a:t> </a:t>
            </a:r>
            <a:r>
              <a:rPr sz="1100" spc="-5" dirty="0">
                <a:latin typeface="Arial MT"/>
                <a:cs typeface="Arial MT"/>
              </a:rPr>
              <a:t>Component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86896" y="3558158"/>
            <a:ext cx="4335780" cy="693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6715">
              <a:lnSpc>
                <a:spcPct val="100000"/>
              </a:lnSpc>
              <a:spcBef>
                <a:spcPts val="100"/>
              </a:spcBef>
              <a:tabLst>
                <a:tab pos="937260" algn="l"/>
                <a:tab pos="1565910" algn="l"/>
                <a:tab pos="2978150" algn="l"/>
              </a:tabLst>
            </a:pPr>
            <a:r>
              <a:rPr sz="1800" spc="-20" dirty="0">
                <a:latin typeface="Cambria Math"/>
                <a:cs typeface="Cambria Math"/>
              </a:rPr>
              <a:t>𝑣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r>
              <a:rPr sz="1950" baseline="-14957" dirty="0">
                <a:latin typeface="Cambria Math"/>
                <a:cs typeface="Cambria Math"/>
              </a:rPr>
              <a:t>	</a:t>
            </a:r>
            <a:r>
              <a:rPr sz="1800" dirty="0">
                <a:latin typeface="Cambria Math"/>
                <a:cs typeface="Cambria Math"/>
              </a:rPr>
              <a:t>−	</a:t>
            </a:r>
            <a:r>
              <a:rPr sz="1800" spc="-5" dirty="0">
                <a:latin typeface="Cambria Math"/>
                <a:cs typeface="Cambria Math"/>
              </a:rPr>
              <a:t>𝑢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r>
              <a:rPr sz="1950" baseline="-14957" dirty="0">
                <a:latin typeface="Cambria Math"/>
                <a:cs typeface="Cambria Math"/>
              </a:rPr>
              <a:t>	</a:t>
            </a:r>
            <a:r>
              <a:rPr sz="1800" dirty="0">
                <a:latin typeface="Arial MT"/>
                <a:cs typeface="Arial MT"/>
              </a:rPr>
              <a:t>(</a:t>
            </a:r>
            <a:r>
              <a:rPr sz="1800" spc="-55" dirty="0">
                <a:latin typeface="Cambria Math"/>
                <a:cs typeface="Cambria Math"/>
              </a:rPr>
              <a:t>𝑒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r>
              <a:rPr sz="1950" baseline="-14957" dirty="0">
                <a:latin typeface="Cambria Math"/>
                <a:cs typeface="Cambria Math"/>
              </a:rPr>
              <a:t> </a:t>
            </a:r>
            <a:r>
              <a:rPr sz="1950" spc="-8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= </a:t>
            </a:r>
            <a:r>
              <a:rPr sz="1800" spc="-20" dirty="0">
                <a:latin typeface="Cambria Math"/>
                <a:cs typeface="Cambria Math"/>
              </a:rPr>
              <a:t>𝑣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r>
              <a:rPr sz="1950" baseline="-14957" dirty="0">
                <a:latin typeface="Cambria Math"/>
                <a:cs typeface="Cambria Math"/>
              </a:rPr>
              <a:t> </a:t>
            </a:r>
            <a:r>
              <a:rPr sz="1950" spc="-8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 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𝑢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r>
              <a:rPr sz="1950" spc="-23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  <a:p>
            <a:pPr marL="88900">
              <a:lnSpc>
                <a:spcPct val="100000"/>
              </a:lnSpc>
              <a:spcBef>
                <a:spcPts val="1780"/>
              </a:spcBef>
              <a:tabLst>
                <a:tab pos="880744" algn="l"/>
              </a:tabLst>
            </a:pPr>
            <a:r>
              <a:rPr sz="1100" spc="-5" dirty="0">
                <a:latin typeface="Arial MT"/>
                <a:cs typeface="Arial MT"/>
              </a:rPr>
              <a:t>noise	inefficiency</a:t>
            </a:r>
            <a:endParaRPr sz="11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8196" y="4569332"/>
            <a:ext cx="827659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Here, </a:t>
            </a:r>
            <a:r>
              <a:rPr sz="1800" spc="-140" dirty="0">
                <a:latin typeface="Cambria Math"/>
                <a:cs typeface="Cambria Math"/>
              </a:rPr>
              <a:t>𝑦</a:t>
            </a:r>
            <a:r>
              <a:rPr sz="1950" spc="-209" baseline="-14957" dirty="0">
                <a:latin typeface="Cambria Math"/>
                <a:cs typeface="Cambria Math"/>
              </a:rPr>
              <a:t>𝑖𝑖</a:t>
            </a:r>
            <a:r>
              <a:rPr sz="1950" spc="-20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the output, </a:t>
            </a:r>
            <a:r>
              <a:rPr sz="1800" spc="-130" dirty="0">
                <a:latin typeface="Cambria Math"/>
                <a:cs typeface="Cambria Math"/>
              </a:rPr>
              <a:t>𝑥</a:t>
            </a:r>
            <a:r>
              <a:rPr sz="1950" spc="-195" baseline="-14957" dirty="0">
                <a:latin typeface="Cambria Math"/>
                <a:cs typeface="Cambria Math"/>
              </a:rPr>
              <a:t>𝑖𝑖</a:t>
            </a:r>
            <a:r>
              <a:rPr sz="1950" spc="-18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the vector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inputs, </a:t>
            </a:r>
            <a:r>
              <a:rPr sz="1800" i="1" dirty="0">
                <a:latin typeface="Arial"/>
                <a:cs typeface="Arial"/>
              </a:rPr>
              <a:t>β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vector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technological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parameters to </a:t>
            </a:r>
            <a:r>
              <a:rPr sz="1800" dirty="0">
                <a:latin typeface="Arial MT"/>
                <a:cs typeface="Arial MT"/>
              </a:rPr>
              <a:t>be </a:t>
            </a:r>
            <a:r>
              <a:rPr sz="1800" spc="-5" dirty="0">
                <a:latin typeface="Arial MT"/>
                <a:cs typeface="Arial MT"/>
              </a:rPr>
              <a:t>estimated, </a:t>
            </a:r>
            <a:r>
              <a:rPr sz="1800" spc="-145" dirty="0">
                <a:latin typeface="Cambria Math"/>
                <a:cs typeface="Cambria Math"/>
              </a:rPr>
              <a:t>𝑒</a:t>
            </a:r>
            <a:r>
              <a:rPr sz="1950" spc="-217" baseline="-14957" dirty="0">
                <a:latin typeface="Cambria Math"/>
                <a:cs typeface="Cambria Math"/>
              </a:rPr>
              <a:t>𝑖𝑖</a:t>
            </a:r>
            <a:r>
              <a:rPr sz="1950" spc="-20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= </a:t>
            </a:r>
            <a:r>
              <a:rPr sz="1800" spc="-130" dirty="0">
                <a:latin typeface="Cambria Math"/>
                <a:cs typeface="Cambria Math"/>
              </a:rPr>
              <a:t>𝑣</a:t>
            </a:r>
            <a:r>
              <a:rPr sz="1950" spc="-195" baseline="-14957" dirty="0">
                <a:latin typeface="Cambria Math"/>
                <a:cs typeface="Cambria Math"/>
              </a:rPr>
              <a:t>𝑖𝑖</a:t>
            </a:r>
            <a:r>
              <a:rPr sz="1950" spc="-18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</a:t>
            </a:r>
            <a:r>
              <a:rPr sz="1950" spc="-17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the composite </a:t>
            </a:r>
            <a:r>
              <a:rPr sz="1800" dirty="0">
                <a:latin typeface="Arial MT"/>
                <a:cs typeface="Arial MT"/>
              </a:rPr>
              <a:t>error </a:t>
            </a:r>
            <a:r>
              <a:rPr sz="1800" spc="-5" dirty="0">
                <a:latin typeface="Arial MT"/>
                <a:cs typeface="Arial MT"/>
              </a:rPr>
              <a:t>that </a:t>
            </a:r>
            <a:r>
              <a:rPr sz="1800" dirty="0">
                <a:latin typeface="Arial MT"/>
                <a:cs typeface="Arial MT"/>
              </a:rPr>
              <a:t>has </a:t>
            </a:r>
            <a:r>
              <a:rPr sz="1800" spc="-5" dirty="0">
                <a:latin typeface="Arial MT"/>
                <a:cs typeface="Arial MT"/>
              </a:rPr>
              <a:t>two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components. </a:t>
            </a:r>
            <a:r>
              <a:rPr sz="1800" spc="-130" dirty="0">
                <a:latin typeface="Cambria Math"/>
                <a:cs typeface="Cambria Math"/>
              </a:rPr>
              <a:t>𝑣</a:t>
            </a:r>
            <a:r>
              <a:rPr sz="1950" spc="-195" baseline="-14957" dirty="0">
                <a:latin typeface="Cambria Math"/>
                <a:cs typeface="Cambria Math"/>
              </a:rPr>
              <a:t>𝑖𝑖</a:t>
            </a:r>
            <a:r>
              <a:rPr sz="1950" spc="-187" baseline="-14957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Arial MT"/>
                <a:cs typeface="Arial MT"/>
              </a:rPr>
              <a:t>that accounts for </a:t>
            </a:r>
            <a:r>
              <a:rPr sz="1800" dirty="0">
                <a:latin typeface="Arial MT"/>
                <a:cs typeface="Arial MT"/>
              </a:rPr>
              <a:t>random </a:t>
            </a:r>
            <a:r>
              <a:rPr sz="1800" spc="-5" dirty="0">
                <a:latin typeface="Arial MT"/>
                <a:cs typeface="Arial MT"/>
              </a:rPr>
              <a:t>disturbance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</a:t>
            </a:r>
            <a:r>
              <a:rPr sz="1950" spc="-179" baseline="-14957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Arial MT"/>
                <a:cs typeface="Arial MT"/>
              </a:rPr>
              <a:t>that accounts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technical</a:t>
            </a:r>
            <a:r>
              <a:rPr sz="1800" spc="-15" dirty="0">
                <a:latin typeface="Arial MT"/>
                <a:cs typeface="Arial MT"/>
              </a:rPr>
              <a:t> inefficiency.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268473" y="3862578"/>
            <a:ext cx="914400" cy="287020"/>
          </a:xfrm>
          <a:custGeom>
            <a:avLst/>
            <a:gdLst/>
            <a:ahLst/>
            <a:cxnLst/>
            <a:rect l="l" t="t" r="r" b="b"/>
            <a:pathLst>
              <a:path w="914400" h="287020">
                <a:moveTo>
                  <a:pt x="914400" y="0"/>
                </a:moveTo>
                <a:lnTo>
                  <a:pt x="912523" y="55762"/>
                </a:lnTo>
                <a:lnTo>
                  <a:pt x="907405" y="101298"/>
                </a:lnTo>
                <a:lnTo>
                  <a:pt x="899816" y="131998"/>
                </a:lnTo>
                <a:lnTo>
                  <a:pt x="890524" y="143256"/>
                </a:lnTo>
                <a:lnTo>
                  <a:pt x="481076" y="143256"/>
                </a:lnTo>
                <a:lnTo>
                  <a:pt x="471783" y="154513"/>
                </a:lnTo>
                <a:lnTo>
                  <a:pt x="464194" y="185213"/>
                </a:lnTo>
                <a:lnTo>
                  <a:pt x="459076" y="230749"/>
                </a:lnTo>
                <a:lnTo>
                  <a:pt x="457200" y="286512"/>
                </a:lnTo>
                <a:lnTo>
                  <a:pt x="455323" y="230749"/>
                </a:lnTo>
                <a:lnTo>
                  <a:pt x="450205" y="185213"/>
                </a:lnTo>
                <a:lnTo>
                  <a:pt x="442616" y="154513"/>
                </a:lnTo>
                <a:lnTo>
                  <a:pt x="433323" y="143256"/>
                </a:lnTo>
                <a:lnTo>
                  <a:pt x="23875" y="143256"/>
                </a:lnTo>
                <a:lnTo>
                  <a:pt x="14583" y="131998"/>
                </a:lnTo>
                <a:lnTo>
                  <a:pt x="6994" y="101298"/>
                </a:lnTo>
                <a:lnTo>
                  <a:pt x="1876" y="55762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4300" y="3928109"/>
            <a:ext cx="402590" cy="155575"/>
          </a:xfrm>
          <a:custGeom>
            <a:avLst/>
            <a:gdLst/>
            <a:ahLst/>
            <a:cxnLst/>
            <a:rect l="l" t="t" r="r" b="b"/>
            <a:pathLst>
              <a:path w="402589" h="155575">
                <a:moveTo>
                  <a:pt x="402336" y="0"/>
                </a:moveTo>
                <a:lnTo>
                  <a:pt x="401317" y="30253"/>
                </a:lnTo>
                <a:lnTo>
                  <a:pt x="398540" y="54959"/>
                </a:lnTo>
                <a:lnTo>
                  <a:pt x="394422" y="71616"/>
                </a:lnTo>
                <a:lnTo>
                  <a:pt x="389382" y="77724"/>
                </a:lnTo>
                <a:lnTo>
                  <a:pt x="214122" y="77724"/>
                </a:lnTo>
                <a:lnTo>
                  <a:pt x="209081" y="83831"/>
                </a:lnTo>
                <a:lnTo>
                  <a:pt x="204963" y="100488"/>
                </a:lnTo>
                <a:lnTo>
                  <a:pt x="202186" y="125194"/>
                </a:lnTo>
                <a:lnTo>
                  <a:pt x="201168" y="155448"/>
                </a:lnTo>
                <a:lnTo>
                  <a:pt x="200149" y="125194"/>
                </a:lnTo>
                <a:lnTo>
                  <a:pt x="197372" y="100488"/>
                </a:lnTo>
                <a:lnTo>
                  <a:pt x="193254" y="83831"/>
                </a:lnTo>
                <a:lnTo>
                  <a:pt x="188214" y="77724"/>
                </a:lnTo>
                <a:lnTo>
                  <a:pt x="12954" y="77724"/>
                </a:lnTo>
                <a:lnTo>
                  <a:pt x="7913" y="71616"/>
                </a:lnTo>
                <a:lnTo>
                  <a:pt x="3795" y="54959"/>
                </a:lnTo>
                <a:lnTo>
                  <a:pt x="1018" y="30253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0347" y="3928109"/>
            <a:ext cx="402590" cy="155575"/>
          </a:xfrm>
          <a:custGeom>
            <a:avLst/>
            <a:gdLst/>
            <a:ahLst/>
            <a:cxnLst/>
            <a:rect l="l" t="t" r="r" b="b"/>
            <a:pathLst>
              <a:path w="402589" h="155575">
                <a:moveTo>
                  <a:pt x="402336" y="0"/>
                </a:moveTo>
                <a:lnTo>
                  <a:pt x="401317" y="30253"/>
                </a:lnTo>
                <a:lnTo>
                  <a:pt x="398540" y="54959"/>
                </a:lnTo>
                <a:lnTo>
                  <a:pt x="394422" y="71616"/>
                </a:lnTo>
                <a:lnTo>
                  <a:pt x="389382" y="77724"/>
                </a:lnTo>
                <a:lnTo>
                  <a:pt x="214122" y="77724"/>
                </a:lnTo>
                <a:lnTo>
                  <a:pt x="209081" y="83831"/>
                </a:lnTo>
                <a:lnTo>
                  <a:pt x="204963" y="100488"/>
                </a:lnTo>
                <a:lnTo>
                  <a:pt x="202186" y="125194"/>
                </a:lnTo>
                <a:lnTo>
                  <a:pt x="201168" y="155448"/>
                </a:lnTo>
                <a:lnTo>
                  <a:pt x="200149" y="125194"/>
                </a:lnTo>
                <a:lnTo>
                  <a:pt x="197372" y="100488"/>
                </a:lnTo>
                <a:lnTo>
                  <a:pt x="193254" y="83831"/>
                </a:lnTo>
                <a:lnTo>
                  <a:pt x="188214" y="77724"/>
                </a:lnTo>
                <a:lnTo>
                  <a:pt x="12954" y="77724"/>
                </a:lnTo>
                <a:lnTo>
                  <a:pt x="7913" y="71616"/>
                </a:lnTo>
                <a:lnTo>
                  <a:pt x="3795" y="54959"/>
                </a:lnTo>
                <a:lnTo>
                  <a:pt x="1018" y="30253"/>
                </a:ln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4822" y="5035756"/>
            <a:ext cx="5441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28928" y="5221430"/>
            <a:ext cx="2396490" cy="17145"/>
          </a:xfrm>
          <a:custGeom>
            <a:avLst/>
            <a:gdLst/>
            <a:ahLst/>
            <a:cxnLst/>
            <a:rect l="l" t="t" r="r" b="b"/>
            <a:pathLst>
              <a:path w="2396490" h="17145">
                <a:moveTo>
                  <a:pt x="2396490" y="0"/>
                </a:moveTo>
                <a:lnTo>
                  <a:pt x="0" y="0"/>
                </a:lnTo>
                <a:lnTo>
                  <a:pt x="0" y="16764"/>
                </a:lnTo>
                <a:lnTo>
                  <a:pt x="2396490" y="16764"/>
                </a:lnTo>
                <a:lnTo>
                  <a:pt x="23964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530757" y="4955747"/>
            <a:ext cx="154940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95" dirty="0">
                <a:latin typeface="Cambria Math"/>
                <a:cs typeface="Cambria Math"/>
              </a:rPr>
              <a:t>Observed</a:t>
            </a:r>
            <a:r>
              <a:rPr sz="1450" spc="-25" dirty="0">
                <a:latin typeface="Cambria Math"/>
                <a:cs typeface="Cambria Math"/>
              </a:rPr>
              <a:t> </a:t>
            </a:r>
            <a:r>
              <a:rPr sz="1450" spc="95" dirty="0">
                <a:latin typeface="Cambria Math"/>
                <a:cs typeface="Cambria Math"/>
              </a:rPr>
              <a:t>Output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6356" y="5231644"/>
            <a:ext cx="241681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25" dirty="0">
                <a:latin typeface="Cambria Math"/>
                <a:cs typeface="Cambria Math"/>
              </a:rPr>
              <a:t>𝑀𝑎𝑥𝑖𝑖𝑚𝑢𝑚 </a:t>
            </a:r>
            <a:r>
              <a:rPr sz="1450" spc="5" dirty="0">
                <a:latin typeface="Cambria Math"/>
                <a:cs typeface="Cambria Math"/>
              </a:rPr>
              <a:t>𝑝𝑜𝑠𝑠𝑖𝑖𝑏𝑙𝑒</a:t>
            </a:r>
            <a:r>
              <a:rPr sz="1450" spc="45" dirty="0">
                <a:latin typeface="Cambria Math"/>
                <a:cs typeface="Cambria Math"/>
              </a:rPr>
              <a:t> </a:t>
            </a:r>
            <a:r>
              <a:rPr sz="1450" spc="90" dirty="0">
                <a:latin typeface="Cambria Math"/>
                <a:cs typeface="Cambria Math"/>
              </a:rPr>
              <a:t>𝑜𝑢𝑡𝑝𝑢𝑡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4822" y="5789374"/>
            <a:ext cx="54419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TE</a:t>
            </a:r>
            <a:r>
              <a:rPr sz="2000" spc="-7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99438" y="5975045"/>
            <a:ext cx="231140" cy="17145"/>
          </a:xfrm>
          <a:custGeom>
            <a:avLst/>
            <a:gdLst/>
            <a:ahLst/>
            <a:cxnLst/>
            <a:rect l="l" t="t" r="r" b="b"/>
            <a:pathLst>
              <a:path w="231139" h="17145">
                <a:moveTo>
                  <a:pt x="230885" y="0"/>
                </a:moveTo>
                <a:lnTo>
                  <a:pt x="0" y="0"/>
                </a:lnTo>
                <a:lnTo>
                  <a:pt x="0" y="16763"/>
                </a:lnTo>
                <a:lnTo>
                  <a:pt x="230885" y="16763"/>
                </a:lnTo>
                <a:lnTo>
                  <a:pt x="23088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494943" y="6077411"/>
            <a:ext cx="1238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229" dirty="0">
                <a:latin typeface="Cambria Math"/>
                <a:cs typeface="Cambria Math"/>
              </a:rPr>
              <a:t>𝑏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361338" y="5909771"/>
            <a:ext cx="29908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75" spc="127" baseline="-22988" dirty="0">
                <a:latin typeface="Cambria Math"/>
                <a:cs typeface="Cambria Math"/>
              </a:rPr>
              <a:t>𝑦</a:t>
            </a:r>
            <a:r>
              <a:rPr sz="1200" spc="85" dirty="0">
                <a:latin typeface="Cambria Math"/>
                <a:cs typeface="Cambria Math"/>
              </a:rPr>
              <a:t>⩘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43354" y="5789374"/>
            <a:ext cx="1689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5" dirty="0">
                <a:latin typeface="Times New Roman"/>
                <a:cs typeface="Times New Roman"/>
              </a:rPr>
              <a:t>=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99310" y="5975045"/>
            <a:ext cx="1715770" cy="17145"/>
          </a:xfrm>
          <a:custGeom>
            <a:avLst/>
            <a:gdLst/>
            <a:ahLst/>
            <a:cxnLst/>
            <a:rect l="l" t="t" r="r" b="b"/>
            <a:pathLst>
              <a:path w="1715770" h="17145">
                <a:moveTo>
                  <a:pt x="1715261" y="0"/>
                </a:moveTo>
                <a:lnTo>
                  <a:pt x="0" y="0"/>
                </a:lnTo>
                <a:lnTo>
                  <a:pt x="0" y="16763"/>
                </a:lnTo>
                <a:lnTo>
                  <a:pt x="1715261" y="16763"/>
                </a:lnTo>
                <a:lnTo>
                  <a:pt x="171526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373022" y="5709365"/>
            <a:ext cx="91376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5"/>
              </a:spcBef>
              <a:tabLst>
                <a:tab pos="739775" algn="l"/>
              </a:tabLst>
            </a:pPr>
            <a:r>
              <a:rPr sz="1450" spc="-70" dirty="0">
                <a:latin typeface="Cambria Math"/>
                <a:cs typeface="Cambria Math"/>
              </a:rPr>
              <a:t>𝑦</a:t>
            </a:r>
            <a:r>
              <a:rPr sz="1800" spc="-104" baseline="-13888" dirty="0">
                <a:latin typeface="Cambria Math"/>
                <a:cs typeface="Cambria Math"/>
              </a:rPr>
              <a:t>𝑖𝑖	</a:t>
            </a:r>
            <a:r>
              <a:rPr sz="1450" spc="-25" dirty="0">
                <a:latin typeface="Cambria Math"/>
                <a:cs typeface="Cambria Math"/>
              </a:rPr>
              <a:t>+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886610" y="5771848"/>
            <a:ext cx="54292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2590" algn="l"/>
              </a:tabLst>
            </a:pPr>
            <a:r>
              <a:rPr sz="1450" spc="200" dirty="0">
                <a:latin typeface="Cambria Math"/>
                <a:cs typeface="Cambria Math"/>
              </a:rPr>
              <a:t>𝛽	𝛽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788056" y="5781754"/>
            <a:ext cx="42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490" dirty="0">
                <a:latin typeface="Cambria Math"/>
                <a:cs typeface="Cambria Math"/>
              </a:rPr>
              <a:t>𝑖𝑖	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90115" y="5709365"/>
            <a:ext cx="107188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90" dirty="0">
                <a:latin typeface="Cambria Math"/>
                <a:cs typeface="Cambria Math"/>
              </a:rPr>
              <a:t>𝑙𝑛𝑥</a:t>
            </a:r>
            <a:r>
              <a:rPr sz="1450" spc="165" dirty="0">
                <a:latin typeface="Cambria Math"/>
                <a:cs typeface="Cambria Math"/>
              </a:rPr>
              <a:t> </a:t>
            </a:r>
            <a:r>
              <a:rPr sz="1450" spc="-25" dirty="0">
                <a:latin typeface="Cambria Math"/>
                <a:cs typeface="Cambria Math"/>
              </a:rPr>
              <a:t>+</a:t>
            </a:r>
            <a:r>
              <a:rPr sz="1450" spc="-5" dirty="0">
                <a:latin typeface="Cambria Math"/>
                <a:cs typeface="Cambria Math"/>
              </a:rPr>
              <a:t> </a:t>
            </a:r>
            <a:r>
              <a:rPr sz="1450" spc="35" dirty="0">
                <a:latin typeface="Cambria Math"/>
                <a:cs typeface="Cambria Math"/>
              </a:rPr>
              <a:t>𝑣 </a:t>
            </a:r>
            <a:r>
              <a:rPr sz="1450" spc="125" dirty="0">
                <a:latin typeface="Cambria Math"/>
                <a:cs typeface="Cambria Math"/>
              </a:rPr>
              <a:t> </a:t>
            </a:r>
            <a:r>
              <a:rPr sz="1450" spc="-25" dirty="0">
                <a:latin typeface="Cambria Math"/>
                <a:cs typeface="Cambria Math"/>
              </a:rPr>
              <a:t>−</a:t>
            </a:r>
            <a:r>
              <a:rPr sz="1450" spc="-10" dirty="0">
                <a:latin typeface="Cambria Math"/>
                <a:cs typeface="Cambria Math"/>
              </a:rPr>
              <a:t> </a:t>
            </a:r>
            <a:r>
              <a:rPr sz="1450" spc="110" dirty="0">
                <a:latin typeface="Cambria Math"/>
                <a:cs typeface="Cambria Math"/>
              </a:rPr>
              <a:t>𝑢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36341" y="5781754"/>
            <a:ext cx="8318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90" dirty="0">
                <a:latin typeface="Cambria Math"/>
                <a:cs typeface="Cambria Math"/>
              </a:rPr>
              <a:t>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087778" y="6047692"/>
            <a:ext cx="54292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02590" algn="l"/>
              </a:tabLst>
            </a:pPr>
            <a:r>
              <a:rPr sz="1450" spc="200" dirty="0">
                <a:latin typeface="Cambria Math"/>
                <a:cs typeface="Cambria Math"/>
              </a:rPr>
              <a:t>𝛽	𝛽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06650" y="6232097"/>
            <a:ext cx="476250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02590" algn="l"/>
              </a:tabLst>
            </a:pPr>
            <a:r>
              <a:rPr sz="800" spc="30" dirty="0">
                <a:latin typeface="Cambria Math"/>
                <a:cs typeface="Cambria Math"/>
              </a:rPr>
              <a:t>0	1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05482" y="5956253"/>
            <a:ext cx="135509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600"/>
              </a:lnSpc>
              <a:spcBef>
                <a:spcPts val="95"/>
              </a:spcBef>
              <a:tabLst>
                <a:tab pos="401955" algn="l"/>
              </a:tabLst>
            </a:pPr>
            <a:r>
              <a:rPr sz="800" spc="30" dirty="0">
                <a:latin typeface="Cambria Math"/>
                <a:cs typeface="Cambria Math"/>
              </a:rPr>
              <a:t>0	1</a:t>
            </a:r>
            <a:endParaRPr sz="800">
              <a:latin typeface="Cambria Math"/>
              <a:cs typeface="Cambria Math"/>
            </a:endParaRPr>
          </a:p>
          <a:p>
            <a:pPr marL="308610">
              <a:lnSpc>
                <a:spcPts val="1380"/>
              </a:lnSpc>
              <a:tabLst>
                <a:tab pos="697865" algn="l"/>
              </a:tabLst>
            </a:pPr>
            <a:r>
              <a:rPr sz="1450" spc="-25" dirty="0">
                <a:latin typeface="Cambria Math"/>
                <a:cs typeface="Cambria Math"/>
              </a:rPr>
              <a:t>+	</a:t>
            </a:r>
            <a:r>
              <a:rPr sz="1450" spc="90" dirty="0">
                <a:latin typeface="Cambria Math"/>
                <a:cs typeface="Cambria Math"/>
              </a:rPr>
              <a:t>𝑙𝑛𝑥</a:t>
            </a:r>
            <a:r>
              <a:rPr sz="1450" spc="140" dirty="0">
                <a:latin typeface="Cambria Math"/>
                <a:cs typeface="Cambria Math"/>
              </a:rPr>
              <a:t> </a:t>
            </a:r>
            <a:r>
              <a:rPr sz="1450" spc="-25" dirty="0">
                <a:latin typeface="Cambria Math"/>
                <a:cs typeface="Cambria Math"/>
              </a:rPr>
              <a:t>+</a:t>
            </a:r>
            <a:r>
              <a:rPr sz="1450" spc="-30" dirty="0">
                <a:latin typeface="Cambria Math"/>
                <a:cs typeface="Cambria Math"/>
              </a:rPr>
              <a:t> </a:t>
            </a:r>
            <a:r>
              <a:rPr sz="1450" spc="35" dirty="0">
                <a:latin typeface="Cambria Math"/>
                <a:cs typeface="Cambria Math"/>
              </a:rPr>
              <a:t>𝑣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989224" y="6057598"/>
            <a:ext cx="4279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7505" algn="l"/>
              </a:tabLst>
            </a:pPr>
            <a:r>
              <a:rPr sz="1200" spc="-490" dirty="0">
                <a:latin typeface="Cambria Math"/>
                <a:cs typeface="Cambria Math"/>
              </a:rPr>
              <a:t>𝑖𝑖	𝑖𝑖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884320" y="5975045"/>
            <a:ext cx="1978660" cy="17145"/>
          </a:xfrm>
          <a:custGeom>
            <a:avLst/>
            <a:gdLst/>
            <a:ahLst/>
            <a:cxnLst/>
            <a:rect l="l" t="t" r="r" b="b"/>
            <a:pathLst>
              <a:path w="1978660" h="17145">
                <a:moveTo>
                  <a:pt x="1978152" y="0"/>
                </a:moveTo>
                <a:lnTo>
                  <a:pt x="0" y="0"/>
                </a:lnTo>
                <a:lnTo>
                  <a:pt x="0" y="16763"/>
                </a:lnTo>
                <a:lnTo>
                  <a:pt x="1978152" y="16763"/>
                </a:lnTo>
                <a:lnTo>
                  <a:pt x="1978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407306" y="6161230"/>
            <a:ext cx="437515" cy="147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63855" algn="l"/>
              </a:tabLst>
            </a:pPr>
            <a:r>
              <a:rPr sz="800" spc="30" dirty="0">
                <a:latin typeface="Cambria Math"/>
                <a:cs typeface="Cambria Math"/>
              </a:rPr>
              <a:t>0	1</a:t>
            </a:r>
            <a:endParaRPr sz="8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093109" y="5921200"/>
            <a:ext cx="154813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175" spc="165" baseline="-22988" dirty="0">
                <a:latin typeface="Cambria Math"/>
                <a:cs typeface="Cambria Math"/>
              </a:rPr>
              <a:t>𝑒</a:t>
            </a:r>
            <a:r>
              <a:rPr sz="1200" spc="110" dirty="0">
                <a:latin typeface="Cambria Math"/>
                <a:cs typeface="Cambria Math"/>
              </a:rPr>
              <a:t>(</a:t>
            </a:r>
            <a:r>
              <a:rPr sz="1800" spc="165" baseline="-23148" dirty="0">
                <a:latin typeface="Cambria Math"/>
                <a:cs typeface="Cambria Math"/>
              </a:rPr>
              <a:t>𝛽</a:t>
            </a:r>
            <a:r>
              <a:rPr sz="1800" spc="622" baseline="-23148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+</a:t>
            </a:r>
            <a:r>
              <a:rPr sz="1200" spc="-10" dirty="0">
                <a:latin typeface="Cambria Math"/>
                <a:cs typeface="Cambria Math"/>
              </a:rPr>
              <a:t> </a:t>
            </a:r>
            <a:r>
              <a:rPr sz="1800" spc="247" baseline="-23148" dirty="0">
                <a:latin typeface="Cambria Math"/>
                <a:cs typeface="Cambria Math"/>
              </a:rPr>
              <a:t>𝛽</a:t>
            </a:r>
            <a:r>
              <a:rPr sz="1800" spc="615" baseline="-23148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𝑙𝑛𝑥</a:t>
            </a:r>
            <a:r>
              <a:rPr sz="1800" baseline="-18518" dirty="0">
                <a:latin typeface="Cambria Math"/>
                <a:cs typeface="Cambria Math"/>
              </a:rPr>
              <a:t>𝑖𝑖</a:t>
            </a:r>
            <a:r>
              <a:rPr sz="1200" dirty="0">
                <a:latin typeface="Cambria Math"/>
                <a:cs typeface="Cambria Math"/>
              </a:rPr>
              <a:t>)</a:t>
            </a:r>
            <a:r>
              <a:rPr sz="2175" baseline="-22988" dirty="0">
                <a:latin typeface="Cambria Math"/>
                <a:cs typeface="Cambria Math"/>
              </a:rPr>
              <a:t>∗𝑒</a:t>
            </a:r>
            <a:r>
              <a:rPr sz="1200" dirty="0">
                <a:latin typeface="Cambria Math"/>
                <a:cs typeface="Cambria Math"/>
              </a:rPr>
              <a:t>𝑣</a:t>
            </a:r>
            <a:r>
              <a:rPr sz="1800" baseline="-18518" dirty="0">
                <a:latin typeface="Cambria Math"/>
                <a:cs typeface="Cambria Math"/>
              </a:rPr>
              <a:t>𝑖𝑖</a:t>
            </a:r>
            <a:endParaRPr sz="1800" baseline="-18518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702965" y="5640785"/>
            <a:ext cx="2919730" cy="39116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293370">
              <a:lnSpc>
                <a:spcPts val="615"/>
              </a:lnSpc>
              <a:spcBef>
                <a:spcPts val="310"/>
              </a:spcBef>
              <a:tabLst>
                <a:tab pos="559435" algn="l"/>
                <a:tab pos="909955" algn="l"/>
                <a:tab pos="1508125" algn="l"/>
                <a:tab pos="1867535" algn="l"/>
              </a:tabLst>
            </a:pPr>
            <a:r>
              <a:rPr sz="1200" dirty="0">
                <a:latin typeface="Cambria Math"/>
                <a:cs typeface="Cambria Math"/>
              </a:rPr>
              <a:t>(	+	</a:t>
            </a:r>
            <a:r>
              <a:rPr sz="1200" spc="10" dirty="0">
                <a:latin typeface="Cambria Math"/>
                <a:cs typeface="Cambria Math"/>
              </a:rPr>
              <a:t>𝑙𝑛𝑥</a:t>
            </a:r>
            <a:r>
              <a:rPr sz="1800" spc="15" baseline="-18518" dirty="0">
                <a:latin typeface="Cambria Math"/>
                <a:cs typeface="Cambria Math"/>
              </a:rPr>
              <a:t>𝑖𝑖</a:t>
            </a:r>
            <a:r>
              <a:rPr sz="1200" spc="10" dirty="0">
                <a:latin typeface="Cambria Math"/>
                <a:cs typeface="Cambria Math"/>
              </a:rPr>
              <a:t>)	</a:t>
            </a:r>
            <a:r>
              <a:rPr sz="1200" spc="-95" dirty="0">
                <a:latin typeface="Cambria Math"/>
                <a:cs typeface="Cambria Math"/>
              </a:rPr>
              <a:t>𝑣</a:t>
            </a:r>
            <a:r>
              <a:rPr sz="1800" spc="-142" baseline="-18518" dirty="0">
                <a:latin typeface="Cambria Math"/>
                <a:cs typeface="Cambria Math"/>
              </a:rPr>
              <a:t>𝑖𝑖	</a:t>
            </a:r>
            <a:r>
              <a:rPr sz="1200" spc="-170" dirty="0">
                <a:latin typeface="Cambria Math"/>
                <a:cs typeface="Cambria Math"/>
              </a:rPr>
              <a:t>−𝑢𝑢</a:t>
            </a:r>
            <a:r>
              <a:rPr sz="1800" spc="-254" baseline="-18518" dirty="0">
                <a:latin typeface="Cambria Math"/>
                <a:cs typeface="Cambria Math"/>
              </a:rPr>
              <a:t>𝑖𝑖</a:t>
            </a:r>
            <a:endParaRPr sz="1800" baseline="-18518">
              <a:latin typeface="Cambria Math"/>
              <a:cs typeface="Cambria Math"/>
            </a:endParaRPr>
          </a:p>
          <a:p>
            <a:pPr marL="38100">
              <a:lnSpc>
                <a:spcPts val="1095"/>
              </a:lnSpc>
              <a:tabLst>
                <a:tab pos="707390" algn="l"/>
                <a:tab pos="1307465" algn="l"/>
                <a:tab pos="1666239" algn="l"/>
                <a:tab pos="2222500" algn="l"/>
              </a:tabLst>
            </a:pPr>
            <a:r>
              <a:rPr sz="3000" spc="52" baseline="-31944" dirty="0">
                <a:latin typeface="Times New Roman"/>
                <a:cs typeface="Times New Roman"/>
              </a:rPr>
              <a:t>=</a:t>
            </a:r>
            <a:r>
              <a:rPr sz="1450" spc="35" dirty="0">
                <a:latin typeface="Cambria Math"/>
                <a:cs typeface="Cambria Math"/>
              </a:rPr>
              <a:t>𝑒</a:t>
            </a:r>
            <a:r>
              <a:rPr sz="1450" spc="270" dirty="0">
                <a:latin typeface="Cambria Math"/>
                <a:cs typeface="Cambria Math"/>
              </a:rPr>
              <a:t> </a:t>
            </a:r>
            <a:r>
              <a:rPr sz="1800" spc="247" baseline="4629" dirty="0">
                <a:latin typeface="Cambria Math"/>
                <a:cs typeface="Cambria Math"/>
              </a:rPr>
              <a:t>𝛽	𝛽	</a:t>
            </a:r>
            <a:r>
              <a:rPr sz="1450" spc="35" dirty="0">
                <a:latin typeface="Cambria Math"/>
                <a:cs typeface="Cambria Math"/>
              </a:rPr>
              <a:t>∗𝑒	∗𝑒	</a:t>
            </a:r>
            <a:r>
              <a:rPr sz="3000" spc="-7" baseline="-31944" dirty="0">
                <a:latin typeface="Times New Roman"/>
                <a:cs typeface="Times New Roman"/>
              </a:rPr>
              <a:t>=</a:t>
            </a:r>
            <a:r>
              <a:rPr sz="3000" spc="-67" baseline="-31944" dirty="0">
                <a:latin typeface="Times New Roman"/>
                <a:cs typeface="Times New Roman"/>
              </a:rPr>
              <a:t> </a:t>
            </a:r>
            <a:r>
              <a:rPr sz="3000" spc="97" baseline="-31944" dirty="0">
                <a:latin typeface="Cambria Math"/>
                <a:cs typeface="Cambria Math"/>
              </a:rPr>
              <a:t>𝑒</a:t>
            </a:r>
            <a:r>
              <a:rPr sz="2175" spc="97" baseline="-17241" dirty="0">
                <a:latin typeface="Cambria Math"/>
                <a:cs typeface="Cambria Math"/>
              </a:rPr>
              <a:t>−𝑢</a:t>
            </a:r>
            <a:endParaRPr sz="2175" baseline="-17241">
              <a:latin typeface="Cambria Math"/>
              <a:cs typeface="Cambria Math"/>
            </a:endParaRPr>
          </a:p>
          <a:p>
            <a:pPr marL="469900">
              <a:lnSpc>
                <a:spcPts val="960"/>
              </a:lnSpc>
              <a:tabLst>
                <a:tab pos="821055" algn="l"/>
                <a:tab pos="2823845" algn="l"/>
              </a:tabLst>
            </a:pPr>
            <a:r>
              <a:rPr sz="800" spc="30" dirty="0">
                <a:latin typeface="Cambria Math"/>
                <a:cs typeface="Cambria Math"/>
              </a:rPr>
              <a:t>0	1	</a:t>
            </a:r>
            <a:r>
              <a:rPr sz="1800" spc="-232" baseline="-4629" dirty="0">
                <a:latin typeface="Cambria Math"/>
                <a:cs typeface="Cambria Math"/>
              </a:rPr>
              <a:t>𝑖𝑖</a:t>
            </a:r>
            <a:endParaRPr sz="1800" baseline="-4629">
              <a:latin typeface="Cambria Math"/>
              <a:cs typeface="Cambria Math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92633" y="255650"/>
            <a:ext cx="7999095" cy="4354195"/>
            <a:chOff x="492633" y="255650"/>
            <a:chExt cx="7999095" cy="4354195"/>
          </a:xfrm>
        </p:grpSpPr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2158" y="265176"/>
              <a:ext cx="7939764" cy="4335017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497395" y="260413"/>
              <a:ext cx="7989570" cy="4344670"/>
            </a:xfrm>
            <a:custGeom>
              <a:avLst/>
              <a:gdLst/>
              <a:ahLst/>
              <a:cxnLst/>
              <a:rect l="l" t="t" r="r" b="b"/>
              <a:pathLst>
                <a:path w="7989570" h="4344670">
                  <a:moveTo>
                    <a:pt x="0" y="0"/>
                  </a:moveTo>
                  <a:lnTo>
                    <a:pt x="7989189" y="0"/>
                  </a:lnTo>
                  <a:lnTo>
                    <a:pt x="7989189" y="4344543"/>
                  </a:lnTo>
                  <a:lnTo>
                    <a:pt x="0" y="434454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4" y="202692"/>
            <a:ext cx="8551545" cy="58928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1524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0"/>
              </a:spcBef>
            </a:pPr>
            <a:r>
              <a:rPr sz="3200" spc="-45" dirty="0"/>
              <a:t>SFA:</a:t>
            </a:r>
            <a:r>
              <a:rPr sz="3200" spc="-50" dirty="0"/>
              <a:t> </a:t>
            </a:r>
            <a:r>
              <a:rPr sz="3200" spc="-5" dirty="0"/>
              <a:t>Cross-Sectional</a:t>
            </a:r>
            <a:r>
              <a:rPr sz="3200" spc="-50" dirty="0"/>
              <a:t> </a:t>
            </a:r>
            <a:r>
              <a:rPr sz="3200" spc="-5" dirty="0"/>
              <a:t>Models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75572" y="867080"/>
            <a:ext cx="6474460" cy="1242060"/>
          </a:xfrm>
          <a:prstGeom prst="rect">
            <a:avLst/>
          </a:prstGeom>
        </p:spPr>
        <p:txBody>
          <a:bodyPr vert="horz" wrap="square" lIns="0" tIns="17970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415"/>
              </a:spcBef>
            </a:pPr>
            <a:r>
              <a:rPr sz="20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I.</a:t>
            </a:r>
            <a:r>
              <a:rPr sz="2000" u="heavy" spc="-2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Aigner</a:t>
            </a:r>
            <a:r>
              <a:rPr sz="2000" u="heavy" spc="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 </a:t>
            </a:r>
            <a:r>
              <a:rPr sz="2000" i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et</a:t>
            </a:r>
            <a:r>
              <a:rPr sz="2000" i="1" u="heavy" spc="-1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2000" i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al</a:t>
            </a:r>
            <a:r>
              <a:rPr sz="20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. (1977)</a:t>
            </a:r>
            <a:r>
              <a:rPr sz="2000" u="heavy" spc="-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 Model</a:t>
            </a:r>
            <a:r>
              <a:rPr sz="2000" u="heavy" spc="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(Normal-Half</a:t>
            </a:r>
            <a:r>
              <a:rPr sz="2000" u="heavy" spc="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Normal</a:t>
            </a:r>
            <a:r>
              <a:rPr sz="2000" u="heavy" spc="1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</a:rPr>
              <a:t>Model)</a:t>
            </a:r>
            <a:endParaRPr sz="2000">
              <a:latin typeface="Arial MT"/>
              <a:cs typeface="Arial MT"/>
            </a:endParaRPr>
          </a:p>
          <a:p>
            <a:pPr marL="2935605">
              <a:lnSpc>
                <a:spcPct val="100000"/>
              </a:lnSpc>
              <a:spcBef>
                <a:spcPts val="1060"/>
              </a:spcBef>
              <a:tabLst>
                <a:tab pos="5048250" algn="l"/>
              </a:tabLst>
            </a:pPr>
            <a:r>
              <a:rPr sz="1600" spc="-5" dirty="0">
                <a:latin typeface="Cambria Math"/>
                <a:cs typeface="Cambria Math"/>
              </a:rPr>
              <a:t>𝑙</a:t>
            </a:r>
            <a:r>
              <a:rPr sz="1600" spc="15" dirty="0">
                <a:latin typeface="Cambria Math"/>
                <a:cs typeface="Cambria Math"/>
              </a:rPr>
              <a:t>𝑛</a:t>
            </a:r>
            <a:r>
              <a:rPr sz="1600" spc="-55" dirty="0">
                <a:latin typeface="Cambria Math"/>
                <a:cs typeface="Cambria Math"/>
              </a:rPr>
              <a:t>𝑦</a:t>
            </a:r>
            <a:r>
              <a:rPr sz="1725" spc="-757" baseline="-14492" dirty="0">
                <a:latin typeface="Cambria Math"/>
                <a:cs typeface="Cambria Math"/>
              </a:rPr>
              <a:t>𝑖𝑖</a:t>
            </a:r>
            <a:r>
              <a:rPr sz="1725" baseline="-14492" dirty="0">
                <a:latin typeface="Cambria Math"/>
                <a:cs typeface="Cambria Math"/>
              </a:rPr>
              <a:t> </a:t>
            </a:r>
            <a:r>
              <a:rPr sz="1725" spc="82" baseline="-14492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= </a:t>
            </a:r>
            <a:r>
              <a:rPr sz="1600" spc="85" dirty="0">
                <a:latin typeface="Cambria Math"/>
                <a:cs typeface="Cambria Math"/>
              </a:rPr>
              <a:t> </a:t>
            </a:r>
            <a:r>
              <a:rPr sz="1600" spc="-100" dirty="0">
                <a:latin typeface="Cambria Math"/>
                <a:cs typeface="Cambria Math"/>
              </a:rPr>
              <a:t>𝛽</a:t>
            </a:r>
            <a:r>
              <a:rPr sz="1725" spc="60" baseline="-14492" dirty="0">
                <a:latin typeface="Cambria Math"/>
                <a:cs typeface="Cambria Math"/>
              </a:rPr>
              <a:t>0</a:t>
            </a:r>
            <a:r>
              <a:rPr sz="1725" baseline="-14492" dirty="0">
                <a:latin typeface="Cambria Math"/>
                <a:cs typeface="Cambria Math"/>
              </a:rPr>
              <a:t> </a:t>
            </a:r>
            <a:r>
              <a:rPr sz="1725" spc="-135" baseline="-14492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+ </a:t>
            </a:r>
            <a:r>
              <a:rPr sz="1600" spc="5" dirty="0">
                <a:latin typeface="Cambria Math"/>
                <a:cs typeface="Cambria Math"/>
              </a:rPr>
              <a:t> </a:t>
            </a:r>
            <a:r>
              <a:rPr sz="1600" spc="-140" dirty="0">
                <a:latin typeface="Cambria Math"/>
                <a:cs typeface="Cambria Math"/>
              </a:rPr>
              <a:t>𝛽</a:t>
            </a:r>
            <a:r>
              <a:rPr sz="1725" spc="157" baseline="-14492" dirty="0">
                <a:latin typeface="Cambria Math"/>
                <a:cs typeface="Cambria Math"/>
              </a:rPr>
              <a:t>1</a:t>
            </a:r>
            <a:r>
              <a:rPr sz="1600" spc="-5" dirty="0">
                <a:latin typeface="Cambria Math"/>
                <a:cs typeface="Cambria Math"/>
              </a:rPr>
              <a:t>𝑙</a:t>
            </a:r>
            <a:r>
              <a:rPr sz="1600" spc="15" dirty="0">
                <a:latin typeface="Cambria Math"/>
                <a:cs typeface="Cambria Math"/>
              </a:rPr>
              <a:t>𝑛</a:t>
            </a:r>
            <a:r>
              <a:rPr sz="1600" spc="-20" dirty="0">
                <a:latin typeface="Cambria Math"/>
                <a:cs typeface="Cambria Math"/>
              </a:rPr>
              <a:t>𝑥</a:t>
            </a:r>
            <a:r>
              <a:rPr sz="1725" spc="-757" baseline="-14492" dirty="0">
                <a:latin typeface="Cambria Math"/>
                <a:cs typeface="Cambria Math"/>
              </a:rPr>
              <a:t>𝑖𝑖</a:t>
            </a:r>
            <a:r>
              <a:rPr sz="1725" baseline="-14492" dirty="0">
                <a:latin typeface="Cambria Math"/>
                <a:cs typeface="Cambria Math"/>
              </a:rPr>
              <a:t> </a:t>
            </a:r>
            <a:r>
              <a:rPr sz="1725" spc="-67" baseline="-14492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+	</a:t>
            </a:r>
            <a:r>
              <a:rPr sz="1600" spc="-20" dirty="0">
                <a:latin typeface="Cambria Math"/>
                <a:cs typeface="Cambria Math"/>
              </a:rPr>
              <a:t>𝑣</a:t>
            </a:r>
            <a:r>
              <a:rPr sz="1725" spc="-757" baseline="-14492" dirty="0">
                <a:latin typeface="Cambria Math"/>
                <a:cs typeface="Cambria Math"/>
              </a:rPr>
              <a:t>𝑖𝑖</a:t>
            </a:r>
            <a:r>
              <a:rPr sz="1725" spc="44" baseline="-14492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− </a:t>
            </a:r>
            <a:r>
              <a:rPr sz="1600" spc="-5" dirty="0">
                <a:latin typeface="Cambria Math"/>
                <a:cs typeface="Cambria Math"/>
              </a:rPr>
              <a:t>𝑢</a:t>
            </a:r>
            <a:r>
              <a:rPr sz="1725" spc="-757" baseline="-14492" dirty="0">
                <a:latin typeface="Cambria Math"/>
                <a:cs typeface="Cambria Math"/>
              </a:rPr>
              <a:t>𝑖𝑖</a:t>
            </a:r>
            <a:endParaRPr sz="1725" baseline="-14492">
              <a:latin typeface="Cambria Math"/>
              <a:cs typeface="Cambria Math"/>
            </a:endParaRPr>
          </a:p>
          <a:p>
            <a:pPr marL="50800">
              <a:lnSpc>
                <a:spcPct val="100000"/>
              </a:lnSpc>
              <a:spcBef>
                <a:spcPts val="960"/>
              </a:spcBef>
            </a:pPr>
            <a:r>
              <a:rPr sz="1600" spc="-5" dirty="0">
                <a:latin typeface="Arial MT"/>
                <a:cs typeface="Arial MT"/>
              </a:rPr>
              <a:t>Assumptions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28316" y="2281354"/>
            <a:ext cx="99060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60" dirty="0">
                <a:latin typeface="Cambria Math"/>
                <a:cs typeface="Cambria Math"/>
              </a:rPr>
              <a:t>𝑣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32772" y="2196772"/>
            <a:ext cx="5724525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1. </a:t>
            </a:r>
            <a:r>
              <a:rPr sz="1400" i="1" dirty="0">
                <a:latin typeface="Arial"/>
                <a:cs typeface="Arial"/>
              </a:rPr>
              <a:t>v</a:t>
            </a:r>
            <a:r>
              <a:rPr sz="1350" i="1" baseline="-21604" dirty="0">
                <a:latin typeface="Arial"/>
                <a:cs typeface="Arial"/>
              </a:rPr>
              <a:t>i</a:t>
            </a:r>
            <a:r>
              <a:rPr sz="1350" i="1" spc="217" baseline="-21604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(random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error)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assumed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 be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normally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distributed,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v</a:t>
            </a:r>
            <a:r>
              <a:rPr sz="1350" i="1" baseline="-21604" dirty="0">
                <a:latin typeface="Arial"/>
                <a:cs typeface="Arial"/>
              </a:rPr>
              <a:t>i</a:t>
            </a:r>
            <a:r>
              <a:rPr sz="1350" i="1" spc="30" baseline="-21604" dirty="0">
                <a:latin typeface="Arial"/>
                <a:cs typeface="Arial"/>
              </a:rPr>
              <a:t> </a:t>
            </a:r>
            <a:r>
              <a:rPr sz="1400" spc="5" dirty="0">
                <a:latin typeface="Arial MT"/>
                <a:cs typeface="Arial MT"/>
              </a:rPr>
              <a:t>~</a:t>
            </a:r>
            <a:r>
              <a:rPr sz="1350" i="1" spc="7" baseline="-21604" dirty="0">
                <a:latin typeface="Arial"/>
                <a:cs typeface="Arial"/>
              </a:rPr>
              <a:t>iid</a:t>
            </a:r>
            <a:r>
              <a:rPr sz="1350" i="1" spc="37" baseline="-21604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N</a:t>
            </a:r>
            <a:r>
              <a:rPr sz="1400" spc="-5" dirty="0">
                <a:latin typeface="Arial MT"/>
                <a:cs typeface="Arial MT"/>
              </a:rPr>
              <a:t>(0,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55" dirty="0">
                <a:latin typeface="Cambria Math"/>
                <a:cs typeface="Cambria Math"/>
              </a:rPr>
              <a:t>𝜎</a:t>
            </a:r>
            <a:r>
              <a:rPr sz="1500" spc="82" baseline="27777" dirty="0">
                <a:latin typeface="Cambria Math"/>
                <a:cs typeface="Cambria Math"/>
              </a:rPr>
              <a:t>2</a:t>
            </a:r>
            <a:r>
              <a:rPr sz="1400" spc="55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0830" y="2516887"/>
            <a:ext cx="65112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2. </a:t>
            </a:r>
            <a:r>
              <a:rPr sz="1400" i="1" spc="-5" dirty="0">
                <a:latin typeface="Arial"/>
                <a:cs typeface="Arial"/>
              </a:rPr>
              <a:t>u</a:t>
            </a:r>
            <a:r>
              <a:rPr sz="1400" i="1" spc="9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(technical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inefficiency)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which is</a:t>
            </a:r>
            <a:r>
              <a:rPr sz="1400" spc="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assumed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 be</a:t>
            </a:r>
            <a:r>
              <a:rPr sz="1400" spc="395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half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normally distributed</a:t>
            </a:r>
            <a:r>
              <a:rPr sz="1400" spc="-5" dirty="0">
                <a:latin typeface="Arial MT"/>
                <a:cs typeface="Arial MT"/>
              </a:rPr>
              <a:t>,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i="1" spc="-5" dirty="0">
                <a:latin typeface="Arial"/>
                <a:cs typeface="Arial"/>
              </a:rPr>
              <a:t>u</a:t>
            </a:r>
            <a:r>
              <a:rPr sz="1400" i="1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~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00552" y="2618920"/>
            <a:ext cx="554355" cy="16827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5"/>
              </a:spcBef>
            </a:pPr>
            <a:r>
              <a:rPr sz="900" i="1" spc="5" dirty="0">
                <a:latin typeface="Arial"/>
                <a:cs typeface="Arial"/>
              </a:rPr>
              <a:t>i  </a:t>
            </a:r>
            <a:r>
              <a:rPr sz="900" i="1" spc="10" dirty="0">
                <a:latin typeface="Arial"/>
                <a:cs typeface="Arial"/>
              </a:rPr>
              <a:t> iid</a:t>
            </a:r>
            <a:r>
              <a:rPr sz="900" i="1" spc="254" dirty="0">
                <a:latin typeface="Arial"/>
                <a:cs typeface="Arial"/>
              </a:rPr>
              <a:t> </a:t>
            </a:r>
            <a:r>
              <a:rPr sz="1350" spc="82" baseline="-21604" dirty="0">
                <a:latin typeface="Cambria Math"/>
                <a:cs typeface="Cambria Math"/>
              </a:rPr>
              <a:t>𝑁</a:t>
            </a:r>
            <a:r>
              <a:rPr sz="975" spc="82" baseline="-12820" dirty="0">
                <a:latin typeface="Cambria Math"/>
                <a:cs typeface="Cambria Math"/>
              </a:rPr>
              <a:t>+</a:t>
            </a:r>
            <a:endParaRPr sz="975" baseline="-1282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58818" y="2601394"/>
            <a:ext cx="109855" cy="18097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000" spc="150" dirty="0">
                <a:latin typeface="Cambria Math"/>
                <a:cs typeface="Cambria Math"/>
              </a:rPr>
              <a:t>𝑢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485184" y="2516812"/>
            <a:ext cx="58928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Arial MT"/>
                <a:cs typeface="Arial MT"/>
              </a:rPr>
              <a:t>(0,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spc="55" dirty="0">
                <a:latin typeface="Cambria Math"/>
                <a:cs typeface="Cambria Math"/>
              </a:rPr>
              <a:t>𝜎</a:t>
            </a:r>
            <a:r>
              <a:rPr sz="1500" spc="82" baseline="27777" dirty="0">
                <a:latin typeface="Cambria Math"/>
                <a:cs typeface="Cambria Math"/>
              </a:rPr>
              <a:t>2</a:t>
            </a:r>
            <a:r>
              <a:rPr sz="1400" spc="55" dirty="0">
                <a:latin typeface="Arial MT"/>
                <a:cs typeface="Arial MT"/>
              </a:rPr>
              <a:t>)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5517" y="2568463"/>
            <a:ext cx="1979930" cy="50736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33375">
              <a:lnSpc>
                <a:spcPct val="100000"/>
              </a:lnSpc>
              <a:spcBef>
                <a:spcPts val="530"/>
              </a:spcBef>
            </a:pPr>
            <a:r>
              <a:rPr sz="900" i="1" spc="5" dirty="0">
                <a:latin typeface="Arial"/>
                <a:cs typeface="Arial"/>
              </a:rPr>
              <a:t>i</a:t>
            </a:r>
            <a:endParaRPr sz="9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  <a:spcBef>
                <a:spcPts val="600"/>
              </a:spcBef>
            </a:pPr>
            <a:r>
              <a:rPr sz="1400" spc="-5" dirty="0">
                <a:latin typeface="Arial MT"/>
                <a:cs typeface="Arial MT"/>
              </a:rPr>
              <a:t>3.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v</a:t>
            </a:r>
            <a:r>
              <a:rPr sz="1350" i="1" baseline="-21604" dirty="0">
                <a:latin typeface="Arial"/>
                <a:cs typeface="Arial"/>
              </a:rPr>
              <a:t>i</a:t>
            </a:r>
            <a:r>
              <a:rPr sz="1350" i="1" spc="412" baseline="-21604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independent</a:t>
            </a:r>
            <a:r>
              <a:rPr sz="1400" spc="-3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15" dirty="0">
                <a:latin typeface="Arial MT"/>
                <a:cs typeface="Arial MT"/>
              </a:rPr>
              <a:t> </a:t>
            </a:r>
            <a:r>
              <a:rPr sz="1400" i="1" dirty="0">
                <a:latin typeface="Arial"/>
                <a:cs typeface="Arial"/>
              </a:rPr>
              <a:t>u</a:t>
            </a:r>
            <a:r>
              <a:rPr sz="1350" i="1" baseline="-21604" dirty="0">
                <a:latin typeface="Arial"/>
                <a:cs typeface="Arial"/>
              </a:rPr>
              <a:t>i</a:t>
            </a:r>
            <a:endParaRPr sz="1350" baseline="-21604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5542" y="3049832"/>
            <a:ext cx="8560435" cy="1511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 marR="43180" indent="457200">
              <a:lnSpc>
                <a:spcPct val="150000"/>
              </a:lnSpc>
              <a:spcBef>
                <a:spcPts val="100"/>
              </a:spcBef>
            </a:pPr>
            <a:r>
              <a:rPr sz="1400" spc="-5" dirty="0">
                <a:latin typeface="Arial MT"/>
                <a:cs typeface="Arial MT"/>
              </a:rPr>
              <a:t>4.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Assuming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Cobb-Douglas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functional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form,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where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110" dirty="0">
                <a:latin typeface="Cambria Math"/>
                <a:cs typeface="Cambria Math"/>
              </a:rPr>
              <a:t>𝑦</a:t>
            </a:r>
            <a:r>
              <a:rPr sz="1500" spc="-165" baseline="-16666" dirty="0">
                <a:latin typeface="Cambria Math"/>
                <a:cs typeface="Cambria Math"/>
              </a:rPr>
              <a:t>𝑖𝑖</a:t>
            </a:r>
            <a:r>
              <a:rPr sz="1500" spc="-30" baseline="-16666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the</a:t>
            </a:r>
            <a:r>
              <a:rPr sz="1400" spc="24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output,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100" dirty="0">
                <a:latin typeface="Cambria Math"/>
                <a:cs typeface="Cambria Math"/>
              </a:rPr>
              <a:t>𝑥</a:t>
            </a:r>
            <a:r>
              <a:rPr sz="1500" spc="-150" baseline="-16666" dirty="0">
                <a:latin typeface="Cambria Math"/>
                <a:cs typeface="Cambria Math"/>
              </a:rPr>
              <a:t>𝑖𝑖</a:t>
            </a:r>
            <a:r>
              <a:rPr sz="1500" spc="-97" baseline="-16666" dirty="0">
                <a:latin typeface="Cambria Math"/>
                <a:cs typeface="Cambria Math"/>
              </a:rPr>
              <a:t> </a:t>
            </a:r>
            <a:r>
              <a:rPr sz="1400" spc="-5" dirty="0">
                <a:latin typeface="Arial MT"/>
                <a:cs typeface="Arial MT"/>
              </a:rPr>
              <a:t>is</a:t>
            </a:r>
            <a:r>
              <a:rPr sz="1400" spc="26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the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vector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254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inputs,</a:t>
            </a:r>
            <a:r>
              <a:rPr sz="1400" spc="250" dirty="0">
                <a:latin typeface="Arial MT"/>
                <a:cs typeface="Arial MT"/>
              </a:rPr>
              <a:t> </a:t>
            </a:r>
            <a:r>
              <a:rPr sz="1400" i="1" spc="-5" dirty="0">
                <a:latin typeface="Arial"/>
                <a:cs typeface="Arial"/>
              </a:rPr>
              <a:t>β</a:t>
            </a:r>
            <a:r>
              <a:rPr sz="1400" i="1" spc="254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is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vector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of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technological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parameters</a:t>
            </a:r>
            <a:r>
              <a:rPr sz="1400" spc="-2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to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be</a:t>
            </a:r>
            <a:r>
              <a:rPr sz="1400" spc="-1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estimated.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 marL="50800" marR="264160">
              <a:lnSpc>
                <a:spcPct val="100000"/>
              </a:lnSpc>
              <a:spcBef>
                <a:spcPts val="1100"/>
              </a:spcBef>
            </a:pPr>
            <a:r>
              <a:rPr sz="1600" spc="-5" dirty="0">
                <a:latin typeface="Arial MT"/>
                <a:cs typeface="Arial MT"/>
              </a:rPr>
              <a:t>To estimate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i="1" dirty="0">
                <a:latin typeface="Arial"/>
                <a:cs typeface="Arial"/>
              </a:rPr>
              <a:t>β</a:t>
            </a:r>
            <a:r>
              <a:rPr sz="1600" i="1" spc="5" dirty="0">
                <a:latin typeface="Arial"/>
                <a:cs typeface="Arial"/>
              </a:rPr>
              <a:t> </a:t>
            </a:r>
            <a:r>
              <a:rPr sz="1600" i="1" dirty="0">
                <a:latin typeface="Arial"/>
                <a:cs typeface="Arial"/>
              </a:rPr>
              <a:t>,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Aigner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i="1" spc="-5" dirty="0">
                <a:latin typeface="Arial"/>
                <a:cs typeface="Arial"/>
              </a:rPr>
              <a:t>et</a:t>
            </a:r>
            <a:r>
              <a:rPr sz="1600" i="1" spc="1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al</a:t>
            </a:r>
            <a:r>
              <a:rPr sz="1600" spc="-5" dirty="0">
                <a:latin typeface="Arial MT"/>
                <a:cs typeface="Arial MT"/>
              </a:rPr>
              <a:t>.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used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maximum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likelihood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estimation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parametrized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log-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likelihood</a:t>
            </a:r>
            <a:r>
              <a:rPr sz="1600" spc="-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function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normal-half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normal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model.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639375" y="4941239"/>
            <a:ext cx="116839" cy="13335"/>
          </a:xfrm>
          <a:custGeom>
            <a:avLst/>
            <a:gdLst/>
            <a:ahLst/>
            <a:cxnLst/>
            <a:rect l="l" t="t" r="r" b="b"/>
            <a:pathLst>
              <a:path w="116839" h="13335">
                <a:moveTo>
                  <a:pt x="116586" y="0"/>
                </a:moveTo>
                <a:lnTo>
                  <a:pt x="0" y="0"/>
                </a:lnTo>
                <a:lnTo>
                  <a:pt x="0" y="12954"/>
                </a:lnTo>
                <a:lnTo>
                  <a:pt x="116586" y="12954"/>
                </a:lnTo>
                <a:lnTo>
                  <a:pt x="11658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007151" y="4789006"/>
            <a:ext cx="198945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mbria Math"/>
                <a:cs typeface="Cambria Math"/>
              </a:rPr>
              <a:t>l</a:t>
            </a:r>
            <a:r>
              <a:rPr sz="1600" dirty="0">
                <a:latin typeface="Cambria Math"/>
                <a:cs typeface="Cambria Math"/>
              </a:rPr>
              <a:t>n</a:t>
            </a:r>
            <a:r>
              <a:rPr sz="1600" spc="-90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L(</a:t>
            </a:r>
            <a:r>
              <a:rPr sz="1600" spc="25" dirty="0">
                <a:latin typeface="Cambria Math"/>
                <a:cs typeface="Cambria Math"/>
              </a:rPr>
              <a:t>𝑦</a:t>
            </a:r>
            <a:r>
              <a:rPr sz="1600" dirty="0">
                <a:latin typeface="Cambria Math"/>
                <a:cs typeface="Cambria Math"/>
              </a:rPr>
              <a:t>|</a:t>
            </a:r>
            <a:r>
              <a:rPr sz="1600" spc="50" dirty="0">
                <a:latin typeface="Cambria Math"/>
                <a:cs typeface="Cambria Math"/>
              </a:rPr>
              <a:t>𝛽</a:t>
            </a:r>
            <a:r>
              <a:rPr sz="1600" dirty="0">
                <a:latin typeface="Cambria Math"/>
                <a:cs typeface="Cambria Math"/>
              </a:rPr>
              <a:t>,</a:t>
            </a:r>
            <a:r>
              <a:rPr sz="1600" spc="-90" dirty="0">
                <a:latin typeface="Cambria Math"/>
                <a:cs typeface="Cambria Math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𝜎</a:t>
            </a:r>
            <a:r>
              <a:rPr sz="1600" dirty="0">
                <a:latin typeface="Cambria Math"/>
                <a:cs typeface="Cambria Math"/>
              </a:rPr>
              <a:t>,</a:t>
            </a:r>
            <a:r>
              <a:rPr sz="1600" spc="-90" dirty="0">
                <a:latin typeface="Cambria Math"/>
                <a:cs typeface="Cambria Math"/>
              </a:rPr>
              <a:t> </a:t>
            </a:r>
            <a:r>
              <a:rPr sz="1600" spc="20" dirty="0">
                <a:latin typeface="Cambria Math"/>
                <a:cs typeface="Cambria Math"/>
              </a:rPr>
              <a:t>𝜆</a:t>
            </a:r>
            <a:r>
              <a:rPr sz="1600" dirty="0">
                <a:latin typeface="Cambria Math"/>
                <a:cs typeface="Cambria Math"/>
              </a:rPr>
              <a:t>)</a:t>
            </a:r>
            <a:r>
              <a:rPr sz="1600" spc="90" dirty="0">
                <a:latin typeface="Cambria Math"/>
                <a:cs typeface="Cambria Math"/>
              </a:rPr>
              <a:t> </a:t>
            </a:r>
            <a:r>
              <a:rPr sz="1600" dirty="0">
                <a:latin typeface="Arial MT"/>
                <a:cs typeface="Arial MT"/>
              </a:rPr>
              <a:t>=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Cambria Math"/>
                <a:cs typeface="Cambria Math"/>
              </a:rPr>
              <a:t>−</a:t>
            </a:r>
            <a:r>
              <a:rPr sz="1600" spc="-85" dirty="0">
                <a:latin typeface="Cambria Math"/>
                <a:cs typeface="Cambria Math"/>
              </a:rPr>
              <a:t> </a:t>
            </a:r>
            <a:r>
              <a:rPr sz="1725" spc="82" baseline="45893" dirty="0">
                <a:latin typeface="Cambria Math"/>
                <a:cs typeface="Cambria Math"/>
              </a:rPr>
              <a:t>𝑁</a:t>
            </a:r>
            <a:r>
              <a:rPr sz="1725" spc="60" baseline="45893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Cambria Math"/>
                <a:cs typeface="Cambria Math"/>
              </a:rPr>
              <a:t>l</a:t>
            </a:r>
            <a:r>
              <a:rPr sz="1600" dirty="0">
                <a:latin typeface="Cambria Math"/>
                <a:cs typeface="Cambria Math"/>
              </a:rPr>
              <a:t>n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08310" y="4746929"/>
            <a:ext cx="450215" cy="401955"/>
          </a:xfrm>
          <a:custGeom>
            <a:avLst/>
            <a:gdLst/>
            <a:ahLst/>
            <a:cxnLst/>
            <a:rect l="l" t="t" r="r" b="b"/>
            <a:pathLst>
              <a:path w="450214" h="401954">
                <a:moveTo>
                  <a:pt x="77177" y="6654"/>
                </a:moveTo>
                <a:lnTo>
                  <a:pt x="44538" y="29603"/>
                </a:lnTo>
                <a:lnTo>
                  <a:pt x="21336" y="73469"/>
                </a:lnTo>
                <a:lnTo>
                  <a:pt x="5321" y="130822"/>
                </a:lnTo>
                <a:lnTo>
                  <a:pt x="0" y="200964"/>
                </a:lnTo>
                <a:lnTo>
                  <a:pt x="1320" y="237566"/>
                </a:lnTo>
                <a:lnTo>
                  <a:pt x="12001" y="301371"/>
                </a:lnTo>
                <a:lnTo>
                  <a:pt x="32486" y="352196"/>
                </a:lnTo>
                <a:lnTo>
                  <a:pt x="57518" y="388937"/>
                </a:lnTo>
                <a:lnTo>
                  <a:pt x="71412" y="401942"/>
                </a:lnTo>
                <a:lnTo>
                  <a:pt x="77177" y="395287"/>
                </a:lnTo>
                <a:lnTo>
                  <a:pt x="65151" y="382054"/>
                </a:lnTo>
                <a:lnTo>
                  <a:pt x="54229" y="365582"/>
                </a:lnTo>
                <a:lnTo>
                  <a:pt x="35648" y="322961"/>
                </a:lnTo>
                <a:lnTo>
                  <a:pt x="23355" y="267931"/>
                </a:lnTo>
                <a:lnTo>
                  <a:pt x="19265" y="200875"/>
                </a:lnTo>
                <a:lnTo>
                  <a:pt x="20281" y="166001"/>
                </a:lnTo>
                <a:lnTo>
                  <a:pt x="28473" y="105016"/>
                </a:lnTo>
                <a:lnTo>
                  <a:pt x="44386" y="56057"/>
                </a:lnTo>
                <a:lnTo>
                  <a:pt x="65151" y="19900"/>
                </a:lnTo>
                <a:lnTo>
                  <a:pt x="77177" y="6654"/>
                </a:lnTo>
                <a:close/>
              </a:path>
              <a:path w="450214" h="401954">
                <a:moveTo>
                  <a:pt x="366395" y="194310"/>
                </a:moveTo>
                <a:lnTo>
                  <a:pt x="83693" y="194310"/>
                </a:lnTo>
                <a:lnTo>
                  <a:pt x="83693" y="207276"/>
                </a:lnTo>
                <a:lnTo>
                  <a:pt x="366395" y="207276"/>
                </a:lnTo>
                <a:lnTo>
                  <a:pt x="366395" y="194310"/>
                </a:lnTo>
                <a:close/>
              </a:path>
              <a:path w="450214" h="401954">
                <a:moveTo>
                  <a:pt x="450024" y="200875"/>
                </a:moveTo>
                <a:lnTo>
                  <a:pt x="444690" y="130822"/>
                </a:lnTo>
                <a:lnTo>
                  <a:pt x="428663" y="73469"/>
                </a:lnTo>
                <a:lnTo>
                  <a:pt x="405472" y="29603"/>
                </a:lnTo>
                <a:lnTo>
                  <a:pt x="378599" y="0"/>
                </a:lnTo>
                <a:lnTo>
                  <a:pt x="372833" y="6654"/>
                </a:lnTo>
                <a:lnTo>
                  <a:pt x="384860" y="19900"/>
                </a:lnTo>
                <a:lnTo>
                  <a:pt x="395795" y="36360"/>
                </a:lnTo>
                <a:lnTo>
                  <a:pt x="414362" y="78981"/>
                </a:lnTo>
                <a:lnTo>
                  <a:pt x="426656" y="134023"/>
                </a:lnTo>
                <a:lnTo>
                  <a:pt x="430758" y="200964"/>
                </a:lnTo>
                <a:lnTo>
                  <a:pt x="429742" y="235940"/>
                </a:lnTo>
                <a:lnTo>
                  <a:pt x="421538" y="296938"/>
                </a:lnTo>
                <a:lnTo>
                  <a:pt x="405625" y="345884"/>
                </a:lnTo>
                <a:lnTo>
                  <a:pt x="384860" y="382054"/>
                </a:lnTo>
                <a:lnTo>
                  <a:pt x="372833" y="395287"/>
                </a:lnTo>
                <a:lnTo>
                  <a:pt x="378599" y="401942"/>
                </a:lnTo>
                <a:lnTo>
                  <a:pt x="405472" y="372351"/>
                </a:lnTo>
                <a:lnTo>
                  <a:pt x="428663" y="328472"/>
                </a:lnTo>
                <a:lnTo>
                  <a:pt x="444690" y="271068"/>
                </a:lnTo>
                <a:lnTo>
                  <a:pt x="448691" y="237566"/>
                </a:lnTo>
                <a:lnTo>
                  <a:pt x="450024" y="200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848919" y="4893491"/>
            <a:ext cx="27686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5" dirty="0">
                <a:latin typeface="Cambria Math"/>
                <a:cs typeface="Cambria Math"/>
              </a:rPr>
              <a:t>𝑖</a:t>
            </a:r>
            <a:r>
              <a:rPr sz="1150" spc="-465" dirty="0">
                <a:latin typeface="Cambria Math"/>
                <a:cs typeface="Cambria Math"/>
              </a:rPr>
              <a:t>𝑖</a:t>
            </a:r>
            <a:r>
              <a:rPr sz="1150" spc="-10" dirty="0">
                <a:latin typeface="Cambria Math"/>
                <a:cs typeface="Cambria Math"/>
              </a:rPr>
              <a:t>=</a:t>
            </a:r>
            <a:r>
              <a:rPr sz="1150" spc="40" dirty="0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723445" y="4941239"/>
            <a:ext cx="222250" cy="13335"/>
          </a:xfrm>
          <a:custGeom>
            <a:avLst/>
            <a:gdLst/>
            <a:ahLst/>
            <a:cxnLst/>
            <a:rect l="l" t="t" r="r" b="b"/>
            <a:pathLst>
              <a:path w="222250" h="13335">
                <a:moveTo>
                  <a:pt x="221741" y="0"/>
                </a:moveTo>
                <a:lnTo>
                  <a:pt x="0" y="0"/>
                </a:lnTo>
                <a:lnTo>
                  <a:pt x="0" y="12954"/>
                </a:lnTo>
                <a:lnTo>
                  <a:pt x="221741" y="12954"/>
                </a:lnTo>
                <a:lnTo>
                  <a:pt x="2217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4469443" y="4789096"/>
            <a:ext cx="18078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76910" algn="l"/>
              </a:tabLst>
            </a:pPr>
            <a:r>
              <a:rPr sz="1600" dirty="0">
                <a:latin typeface="Cambria Math"/>
                <a:cs typeface="Cambria Math"/>
              </a:rPr>
              <a:t>+ </a:t>
            </a:r>
            <a:r>
              <a:rPr sz="2400" spc="-7" baseline="1736" dirty="0">
                <a:latin typeface="Cambria Math"/>
                <a:cs typeface="Cambria Math"/>
              </a:rPr>
              <a:t>∑</a:t>
            </a:r>
            <a:r>
              <a:rPr sz="1725" spc="82" baseline="31400" dirty="0">
                <a:latin typeface="Cambria Math"/>
                <a:cs typeface="Cambria Math"/>
              </a:rPr>
              <a:t>𝑁</a:t>
            </a:r>
            <a:r>
              <a:rPr sz="1725" baseline="31400" dirty="0">
                <a:latin typeface="Cambria Math"/>
                <a:cs typeface="Cambria Math"/>
              </a:rPr>
              <a:t>	</a:t>
            </a:r>
            <a:r>
              <a:rPr sz="1600" spc="-5" dirty="0">
                <a:latin typeface="Cambria Math"/>
                <a:cs typeface="Cambria Math"/>
              </a:rPr>
              <a:t>𝑙</a:t>
            </a:r>
            <a:r>
              <a:rPr sz="1600" spc="-10" dirty="0">
                <a:latin typeface="Cambria Math"/>
                <a:cs typeface="Cambria Math"/>
              </a:rPr>
              <a:t>𝑛</a:t>
            </a:r>
            <a:r>
              <a:rPr sz="1600" spc="1575" dirty="0">
                <a:latin typeface="Cambria Math"/>
                <a:cs typeface="Cambria Math"/>
              </a:rPr>
              <a:t>𝑙</a:t>
            </a:r>
            <a:r>
              <a:rPr sz="1600" spc="-5" dirty="0">
                <a:latin typeface="Cambria Math"/>
                <a:cs typeface="Cambria Math"/>
              </a:rPr>
              <a:t>(</a:t>
            </a:r>
            <a:r>
              <a:rPr sz="1600" dirty="0">
                <a:latin typeface="Cambria Math"/>
                <a:cs typeface="Cambria Math"/>
              </a:rPr>
              <a:t>−</a:t>
            </a:r>
            <a:r>
              <a:rPr sz="1600" spc="-85" dirty="0">
                <a:latin typeface="Cambria Math"/>
                <a:cs typeface="Cambria Math"/>
              </a:rPr>
              <a:t> </a:t>
            </a:r>
            <a:r>
              <a:rPr sz="1725" spc="187" baseline="45893" dirty="0">
                <a:latin typeface="Cambria Math"/>
                <a:cs typeface="Cambria Math"/>
              </a:rPr>
              <a:t>𝑒</a:t>
            </a:r>
            <a:r>
              <a:rPr sz="1425" spc="-577" baseline="40935" dirty="0">
                <a:latin typeface="Cambria Math"/>
                <a:cs typeface="Cambria Math"/>
              </a:rPr>
              <a:t>𝑖</a:t>
            </a:r>
            <a:r>
              <a:rPr sz="1425" spc="-509" baseline="40935" dirty="0">
                <a:latin typeface="Cambria Math"/>
                <a:cs typeface="Cambria Math"/>
              </a:rPr>
              <a:t>𝑖</a:t>
            </a:r>
            <a:r>
              <a:rPr sz="1725" spc="-742" baseline="45893" dirty="0">
                <a:latin typeface="Cambria Math"/>
                <a:cs typeface="Cambria Math"/>
              </a:rPr>
              <a:t>𝜆</a:t>
            </a:r>
            <a:r>
              <a:rPr sz="1725" spc="-712" baseline="45893" dirty="0">
                <a:latin typeface="Cambria Math"/>
                <a:cs typeface="Cambria Math"/>
              </a:rPr>
              <a:t>𝜆</a:t>
            </a:r>
            <a:r>
              <a:rPr sz="1600" dirty="0">
                <a:latin typeface="Cambria Math"/>
                <a:cs typeface="Cambria Math"/>
              </a:rPr>
              <a:t>)</a:t>
            </a:r>
            <a:r>
              <a:rPr sz="1600" spc="-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71323" y="4941239"/>
            <a:ext cx="266700" cy="13335"/>
          </a:xfrm>
          <a:custGeom>
            <a:avLst/>
            <a:gdLst/>
            <a:ahLst/>
            <a:cxnLst/>
            <a:rect l="l" t="t" r="r" b="b"/>
            <a:pathLst>
              <a:path w="266700" h="13335">
                <a:moveTo>
                  <a:pt x="266700" y="0"/>
                </a:moveTo>
                <a:lnTo>
                  <a:pt x="0" y="0"/>
                </a:lnTo>
                <a:lnTo>
                  <a:pt x="0" y="12954"/>
                </a:lnTo>
                <a:lnTo>
                  <a:pt x="266700" y="12954"/>
                </a:lnTo>
                <a:lnTo>
                  <a:pt x="2667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041199" y="4725088"/>
            <a:ext cx="244411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2319655" algn="l"/>
              </a:tabLst>
            </a:pPr>
            <a:r>
              <a:rPr sz="1150" spc="95" dirty="0">
                <a:latin typeface="Cambria Math"/>
                <a:cs typeface="Cambria Math"/>
              </a:rPr>
              <a:t>𝜋𝜎</a:t>
            </a:r>
            <a:r>
              <a:rPr sz="1425" spc="142" baseline="26315" dirty="0">
                <a:latin typeface="Cambria Math"/>
                <a:cs typeface="Cambria Math"/>
              </a:rPr>
              <a:t>2	</a:t>
            </a:r>
            <a:r>
              <a:rPr sz="1150" spc="40" dirty="0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16576" y="4946041"/>
            <a:ext cx="297878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  <a:tabLst>
                <a:tab pos="573405" algn="l"/>
                <a:tab pos="2166620" algn="l"/>
                <a:tab pos="2654300" algn="l"/>
              </a:tabLst>
            </a:pPr>
            <a:r>
              <a:rPr sz="1150" spc="40" dirty="0">
                <a:latin typeface="Cambria Math"/>
                <a:cs typeface="Cambria Math"/>
              </a:rPr>
              <a:t>2	2	</a:t>
            </a:r>
            <a:r>
              <a:rPr sz="1150" spc="85" dirty="0">
                <a:latin typeface="Cambria Math"/>
                <a:cs typeface="Cambria Math"/>
              </a:rPr>
              <a:t>𝜎	</a:t>
            </a:r>
            <a:r>
              <a:rPr sz="1150" spc="65" dirty="0">
                <a:latin typeface="Cambria Math"/>
                <a:cs typeface="Cambria Math"/>
              </a:rPr>
              <a:t>2𝜎</a:t>
            </a:r>
            <a:r>
              <a:rPr sz="1425" spc="97" baseline="20467" dirty="0">
                <a:latin typeface="Cambria Math"/>
                <a:cs typeface="Cambria Math"/>
              </a:rPr>
              <a:t>2</a:t>
            </a:r>
            <a:endParaRPr sz="1425" baseline="20467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08046" y="4706828"/>
            <a:ext cx="754380" cy="390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ts val="1705"/>
              </a:lnSpc>
              <a:spcBef>
                <a:spcPts val="100"/>
              </a:spcBef>
              <a:tabLst>
                <a:tab pos="492125" algn="l"/>
              </a:tabLst>
            </a:pPr>
            <a:r>
              <a:rPr sz="2400" spc="22" baseline="-20833" dirty="0">
                <a:latin typeface="Cambria Math"/>
                <a:cs typeface="Cambria Math"/>
              </a:rPr>
              <a:t>∑</a:t>
            </a:r>
            <a:r>
              <a:rPr sz="1150" spc="15" dirty="0">
                <a:latin typeface="Cambria Math"/>
                <a:cs typeface="Cambria Math"/>
              </a:rPr>
              <a:t>𝑁	</a:t>
            </a:r>
            <a:r>
              <a:rPr sz="2400" spc="89" baseline="-22569" dirty="0">
                <a:latin typeface="Cambria Math"/>
                <a:cs typeface="Cambria Math"/>
              </a:rPr>
              <a:t>𝑒</a:t>
            </a:r>
            <a:r>
              <a:rPr sz="1150" spc="60" dirty="0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  <a:p>
            <a:pPr marL="207010">
              <a:lnSpc>
                <a:spcPts val="1165"/>
              </a:lnSpc>
              <a:tabLst>
                <a:tab pos="587375" algn="l"/>
              </a:tabLst>
            </a:pPr>
            <a:r>
              <a:rPr sz="1150" spc="-65" dirty="0">
                <a:latin typeface="Cambria Math"/>
                <a:cs typeface="Cambria Math"/>
              </a:rPr>
              <a:t>𝑖𝑖=1	</a:t>
            </a:r>
            <a:r>
              <a:rPr sz="1150" spc="-160" dirty="0">
                <a:latin typeface="Cambria Math"/>
                <a:cs typeface="Cambria Math"/>
              </a:rPr>
              <a:t>𝑖𝑖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75672" y="5480230"/>
            <a:ext cx="7810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5" dirty="0">
                <a:latin typeface="Cambria Math"/>
                <a:cs typeface="Cambria Math"/>
              </a:rPr>
              <a:t>𝑖𝑖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13672" y="5384218"/>
            <a:ext cx="15474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where,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dirty="0">
                <a:latin typeface="Cambria Math"/>
                <a:cs typeface="Cambria Math"/>
              </a:rPr>
              <a:t>𝑒</a:t>
            </a:r>
            <a:r>
              <a:rPr sz="1600" spc="54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=</a:t>
            </a:r>
            <a:r>
              <a:rPr sz="1600" spc="90" dirty="0">
                <a:latin typeface="Cambria Math"/>
                <a:cs typeface="Cambria Math"/>
              </a:rPr>
              <a:t> 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600" i="1" spc="22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- </a:t>
            </a:r>
            <a:r>
              <a:rPr sz="1600" i="1" dirty="0">
                <a:latin typeface="Arial"/>
                <a:cs typeface="Arial"/>
              </a:rPr>
              <a:t>u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410012" y="5502328"/>
            <a:ext cx="3810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337820" algn="l"/>
              </a:tabLst>
            </a:pPr>
            <a:r>
              <a:rPr sz="1050" i="1" dirty="0">
                <a:latin typeface="Arial"/>
                <a:cs typeface="Arial"/>
              </a:rPr>
              <a:t>i	i</a:t>
            </a:r>
            <a:endParaRPr sz="10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17148" y="5480230"/>
            <a:ext cx="10604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125" dirty="0">
                <a:latin typeface="Cambria Math"/>
                <a:cs typeface="Cambria Math"/>
              </a:rPr>
              <a:t>𝑒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43003" y="5364478"/>
            <a:ext cx="11176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40" dirty="0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936554" y="5384218"/>
            <a:ext cx="394589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,</a:t>
            </a:r>
            <a:r>
              <a:rPr sz="1600" spc="-90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𝜎</a:t>
            </a:r>
            <a:r>
              <a:rPr sz="1600" spc="475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Arial MT"/>
                <a:cs typeface="Arial MT"/>
              </a:rPr>
              <a:t>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variance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composite error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term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dirty="0">
                <a:latin typeface="Cambria Math"/>
                <a:cs typeface="Cambria Math"/>
              </a:rPr>
              <a:t>𝜆</a:t>
            </a:r>
            <a:r>
              <a:rPr sz="1600" spc="110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=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913432" y="5320210"/>
            <a:ext cx="12255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u="heavy" spc="15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𝜎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6001063" y="5377361"/>
            <a:ext cx="11176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u="heavy" spc="-36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𝑢𝑢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895652" y="5541191"/>
            <a:ext cx="23431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50" spc="20" dirty="0">
                <a:latin typeface="Cambria Math"/>
                <a:cs typeface="Cambria Math"/>
              </a:rPr>
              <a:t>𝜎</a:t>
            </a:r>
            <a:r>
              <a:rPr sz="1425" spc="30" baseline="-14619" dirty="0">
                <a:latin typeface="Cambria Math"/>
                <a:cs typeface="Cambria Math"/>
              </a:rPr>
              <a:t>𝑣</a:t>
            </a:r>
            <a:endParaRPr sz="1425" baseline="-14619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169464" y="5384218"/>
            <a:ext cx="23215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ts val="1345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, </a:t>
            </a:r>
            <a:r>
              <a:rPr sz="1600" spc="65" dirty="0">
                <a:latin typeface="Cambria Math"/>
                <a:cs typeface="Cambria Math"/>
              </a:rPr>
              <a:t>𝜎</a:t>
            </a:r>
            <a:r>
              <a:rPr sz="1725" spc="97" baseline="28985" dirty="0">
                <a:latin typeface="Cambria Math"/>
                <a:cs typeface="Cambria Math"/>
              </a:rPr>
              <a:t>2</a:t>
            </a:r>
            <a:r>
              <a:rPr sz="1725" spc="367" baseline="28985" dirty="0">
                <a:latin typeface="Cambria Math"/>
                <a:cs typeface="Cambria Math"/>
              </a:rPr>
              <a:t> </a:t>
            </a:r>
            <a:r>
              <a:rPr sz="1600" dirty="0">
                <a:latin typeface="Arial MT"/>
                <a:cs typeface="Arial MT"/>
              </a:rPr>
              <a:t>= </a:t>
            </a:r>
            <a:r>
              <a:rPr sz="1600" spc="65" dirty="0">
                <a:latin typeface="Cambria Math"/>
                <a:cs typeface="Cambria Math"/>
              </a:rPr>
              <a:t>𝜎</a:t>
            </a:r>
            <a:r>
              <a:rPr sz="1725" spc="97" baseline="28985" dirty="0">
                <a:latin typeface="Cambria Math"/>
                <a:cs typeface="Cambria Math"/>
              </a:rPr>
              <a:t>2</a:t>
            </a:r>
            <a:r>
              <a:rPr sz="1725" spc="240" baseline="2898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+</a:t>
            </a:r>
            <a:r>
              <a:rPr sz="1600" spc="-10" dirty="0">
                <a:latin typeface="Cambria Math"/>
                <a:cs typeface="Cambria Math"/>
              </a:rPr>
              <a:t> </a:t>
            </a:r>
            <a:r>
              <a:rPr sz="1600" spc="65" dirty="0">
                <a:latin typeface="Cambria Math"/>
                <a:cs typeface="Cambria Math"/>
              </a:rPr>
              <a:t>𝜎</a:t>
            </a:r>
            <a:r>
              <a:rPr sz="1725" spc="97" baseline="28985" dirty="0">
                <a:latin typeface="Cambria Math"/>
                <a:cs typeface="Cambria Math"/>
              </a:rPr>
              <a:t>2</a:t>
            </a:r>
            <a:r>
              <a:rPr sz="1725" spc="367" baseline="28985" dirty="0">
                <a:latin typeface="Cambria Math"/>
                <a:cs typeface="Cambria Math"/>
              </a:rPr>
              <a:t> 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245" dirty="0">
                <a:latin typeface="Cambria Math"/>
                <a:cs typeface="Cambria Math"/>
              </a:rPr>
              <a:t>𝑙</a:t>
            </a:r>
            <a:r>
              <a:rPr sz="1600" spc="245" dirty="0">
                <a:latin typeface="Arial MT"/>
                <a:cs typeface="Arial MT"/>
              </a:rPr>
              <a:t>.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</a:t>
            </a:r>
            <a:endParaRPr sz="1600">
              <a:latin typeface="Arial MT"/>
              <a:cs typeface="Arial MT"/>
            </a:endParaRPr>
          </a:p>
          <a:p>
            <a:pPr marL="269875">
              <a:lnSpc>
                <a:spcPts val="805"/>
              </a:lnSpc>
              <a:tabLst>
                <a:tab pos="728345" algn="l"/>
                <a:tab pos="1196340" algn="l"/>
              </a:tabLst>
            </a:pPr>
            <a:r>
              <a:rPr sz="1150" spc="60" dirty="0">
                <a:latin typeface="Cambria Math"/>
                <a:cs typeface="Cambria Math"/>
              </a:rPr>
              <a:t>𝑒	</a:t>
            </a:r>
            <a:r>
              <a:rPr sz="1150" spc="35" dirty="0">
                <a:latin typeface="Cambria Math"/>
                <a:cs typeface="Cambria Math"/>
              </a:rPr>
              <a:t>𝑣	</a:t>
            </a:r>
            <a:r>
              <a:rPr sz="1150" spc="100" dirty="0">
                <a:latin typeface="Cambria Math"/>
                <a:cs typeface="Cambria Math"/>
              </a:rPr>
              <a:t>𝑢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13393" y="5791940"/>
            <a:ext cx="8483600" cy="864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cumulative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distributive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function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dirty="0">
                <a:latin typeface="Arial MT"/>
                <a:cs typeface="Arial MT"/>
              </a:rPr>
              <a:t>(cdf)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of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the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standard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normal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variate.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450">
              <a:latin typeface="Arial MT"/>
              <a:cs typeface="Arial MT"/>
            </a:endParaRPr>
          </a:p>
          <a:p>
            <a:pPr marL="12700" marR="5080">
              <a:lnSpc>
                <a:spcPct val="100000"/>
              </a:lnSpc>
            </a:pP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Aigner,</a:t>
            </a:r>
            <a:r>
              <a:rPr sz="1100" spc="1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10" dirty="0">
                <a:solidFill>
                  <a:srgbClr val="003399"/>
                </a:solidFill>
                <a:latin typeface="Arial MT"/>
                <a:cs typeface="Arial MT"/>
              </a:rPr>
              <a:t>D.,</a:t>
            </a:r>
            <a:r>
              <a:rPr sz="1100" spc="8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Lovell,</a:t>
            </a:r>
            <a:r>
              <a:rPr sz="1100" spc="1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C.K.</a:t>
            </a:r>
            <a:r>
              <a:rPr sz="11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100" spc="1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Schmidt,</a:t>
            </a:r>
            <a:r>
              <a:rPr sz="11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P.,</a:t>
            </a:r>
            <a:r>
              <a:rPr sz="1100" spc="1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1977.</a:t>
            </a:r>
            <a:r>
              <a:rPr sz="1100" spc="8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Formulation</a:t>
            </a:r>
            <a:r>
              <a:rPr sz="1100" spc="10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100" spc="1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estimation</a:t>
            </a:r>
            <a:r>
              <a:rPr sz="1100" spc="10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of</a:t>
            </a:r>
            <a:r>
              <a:rPr sz="11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stochastic</a:t>
            </a:r>
            <a:r>
              <a:rPr sz="11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frontier</a:t>
            </a:r>
            <a:r>
              <a:rPr sz="11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production</a:t>
            </a:r>
            <a:r>
              <a:rPr sz="1100" spc="9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function</a:t>
            </a:r>
            <a:r>
              <a:rPr sz="1100" spc="9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models.</a:t>
            </a:r>
            <a:r>
              <a:rPr sz="1100" spc="1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i="1" spc="-5" dirty="0">
                <a:solidFill>
                  <a:srgbClr val="003399"/>
                </a:solidFill>
                <a:latin typeface="Arial"/>
                <a:cs typeface="Arial"/>
              </a:rPr>
              <a:t>Journal</a:t>
            </a:r>
            <a:r>
              <a:rPr sz="1100" i="1" spc="10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003399"/>
                </a:solidFill>
                <a:latin typeface="Arial"/>
                <a:cs typeface="Arial"/>
              </a:rPr>
              <a:t>of </a:t>
            </a:r>
            <a:r>
              <a:rPr sz="1100" i="1" spc="-2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003399"/>
                </a:solidFill>
                <a:latin typeface="Arial"/>
                <a:cs typeface="Arial"/>
              </a:rPr>
              <a:t>Econometrics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100" spc="-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i="1" spc="-5" dirty="0">
                <a:solidFill>
                  <a:srgbClr val="003399"/>
                </a:solidFill>
                <a:latin typeface="Arial"/>
                <a:cs typeface="Arial"/>
              </a:rPr>
              <a:t>6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(1),</a:t>
            </a:r>
            <a:r>
              <a:rPr sz="1100" spc="-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pp.21-37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" y="284988"/>
            <a:ext cx="8550910" cy="588645"/>
          </a:xfrm>
          <a:custGeom>
            <a:avLst/>
            <a:gdLst/>
            <a:ahLst/>
            <a:cxnLst/>
            <a:rect l="l" t="t" r="r" b="b"/>
            <a:pathLst>
              <a:path w="8550910" h="588644">
                <a:moveTo>
                  <a:pt x="8550402" y="0"/>
                </a:moveTo>
                <a:lnTo>
                  <a:pt x="0" y="0"/>
                </a:lnTo>
                <a:lnTo>
                  <a:pt x="0" y="588263"/>
                </a:lnTo>
                <a:lnTo>
                  <a:pt x="8550402" y="588263"/>
                </a:lnTo>
                <a:lnTo>
                  <a:pt x="855040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9280" y="287479"/>
            <a:ext cx="2378710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S</a:t>
            </a:r>
            <a:r>
              <a:rPr sz="3200" spc="-180" dirty="0"/>
              <a:t>F</a:t>
            </a:r>
            <a:r>
              <a:rPr sz="3200" spc="-5" dirty="0"/>
              <a:t>A</a:t>
            </a:r>
            <a:r>
              <a:rPr sz="3200" spc="-130" dirty="0"/>
              <a:t> </a:t>
            </a:r>
            <a:r>
              <a:rPr sz="3200" spc="-10" dirty="0"/>
              <a:t>i</a:t>
            </a:r>
            <a:r>
              <a:rPr sz="3200" spc="-5" dirty="0"/>
              <a:t>n S</a:t>
            </a:r>
            <a:r>
              <a:rPr sz="3200" spc="-10" dirty="0"/>
              <a:t>tata</a:t>
            </a:r>
            <a:endParaRPr sz="3200"/>
          </a:p>
        </p:txBody>
      </p:sp>
      <p:grpSp>
        <p:nvGrpSpPr>
          <p:cNvPr id="4" name="object 4"/>
          <p:cNvGrpSpPr/>
          <p:nvPr/>
        </p:nvGrpSpPr>
        <p:grpSpPr>
          <a:xfrm>
            <a:off x="406246" y="1948211"/>
            <a:ext cx="8108950" cy="3905885"/>
            <a:chOff x="406246" y="1948211"/>
            <a:chExt cx="8108950" cy="3905885"/>
          </a:xfrm>
        </p:grpSpPr>
        <p:sp>
          <p:nvSpPr>
            <p:cNvPr id="5" name="object 5"/>
            <p:cNvSpPr/>
            <p:nvPr/>
          </p:nvSpPr>
          <p:spPr>
            <a:xfrm>
              <a:off x="412596" y="1948211"/>
              <a:ext cx="0" cy="3905885"/>
            </a:xfrm>
            <a:custGeom>
              <a:avLst/>
              <a:gdLst/>
              <a:ahLst/>
              <a:cxnLst/>
              <a:rect l="l" t="t" r="r" b="b"/>
              <a:pathLst>
                <a:path h="3905885">
                  <a:moveTo>
                    <a:pt x="0" y="0"/>
                  </a:moveTo>
                  <a:lnTo>
                    <a:pt x="0" y="390575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08380" y="1948211"/>
              <a:ext cx="0" cy="3905885"/>
            </a:xfrm>
            <a:custGeom>
              <a:avLst/>
              <a:gdLst/>
              <a:ahLst/>
              <a:cxnLst/>
              <a:rect l="l" t="t" r="r" b="b"/>
              <a:pathLst>
                <a:path h="3905885">
                  <a:moveTo>
                    <a:pt x="0" y="0"/>
                  </a:moveTo>
                  <a:lnTo>
                    <a:pt x="0" y="390575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06246" y="1954561"/>
              <a:ext cx="8108950" cy="0"/>
            </a:xfrm>
            <a:custGeom>
              <a:avLst/>
              <a:gdLst/>
              <a:ahLst/>
              <a:cxnLst/>
              <a:rect l="l" t="t" r="r" b="b"/>
              <a:pathLst>
                <a:path w="8108950">
                  <a:moveTo>
                    <a:pt x="0" y="0"/>
                  </a:moveTo>
                  <a:lnTo>
                    <a:pt x="81084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06246" y="5847619"/>
              <a:ext cx="8108950" cy="0"/>
            </a:xfrm>
            <a:custGeom>
              <a:avLst/>
              <a:gdLst/>
              <a:ahLst/>
              <a:cxnLst/>
              <a:rect l="l" t="t" r="r" b="b"/>
              <a:pathLst>
                <a:path w="8108950">
                  <a:moveTo>
                    <a:pt x="0" y="0"/>
                  </a:moveTo>
                  <a:lnTo>
                    <a:pt x="8108480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45615" y="1066469"/>
            <a:ext cx="7418070" cy="4743450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60"/>
              </a:spcBef>
            </a:pPr>
            <a:r>
              <a:rPr sz="1600" b="1" spc="-5" dirty="0">
                <a:latin typeface="Arial"/>
                <a:cs typeface="Arial"/>
              </a:rPr>
              <a:t>Stata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package-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frontier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sz="1600" spc="-5" dirty="0">
                <a:latin typeface="Arial MT"/>
                <a:cs typeface="Arial MT"/>
              </a:rPr>
              <a:t>Technical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Information:</a:t>
            </a:r>
            <a:r>
              <a:rPr sz="1600" spc="48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Available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Stata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15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above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(no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installation required)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050">
              <a:latin typeface="Arial MT"/>
              <a:cs typeface="Arial MT"/>
            </a:endParaRPr>
          </a:p>
          <a:p>
            <a:pPr marL="58419">
              <a:lnSpc>
                <a:spcPct val="100000"/>
              </a:lnSpc>
            </a:pPr>
            <a:r>
              <a:rPr sz="1400" b="1" spc="-5" dirty="0">
                <a:latin typeface="Georgia"/>
                <a:cs typeface="Georgia"/>
              </a:rPr>
              <a:t>Syntax</a:t>
            </a:r>
            <a:endParaRPr sz="1400">
              <a:latin typeface="Georgia"/>
              <a:cs typeface="Georgia"/>
            </a:endParaRPr>
          </a:p>
          <a:p>
            <a:pPr marL="58419">
              <a:lnSpc>
                <a:spcPct val="100000"/>
              </a:lnSpc>
              <a:spcBef>
                <a:spcPts val="840"/>
              </a:spcBef>
            </a:pP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frontier</a:t>
            </a:r>
            <a:r>
              <a:rPr sz="1400" b="1" spc="-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depvar</a:t>
            </a:r>
            <a:r>
              <a:rPr sz="1400" b="1" spc="-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[indepvars], [options]</a:t>
            </a:r>
            <a:endParaRPr sz="1400">
              <a:latin typeface="Georgia"/>
              <a:cs typeface="Georgia"/>
            </a:endParaRPr>
          </a:p>
          <a:p>
            <a:pPr marL="343535" indent="-286385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343535" algn="l"/>
                <a:tab pos="344170" algn="l"/>
              </a:tabLst>
            </a:pPr>
            <a:r>
              <a:rPr sz="1400" b="1" spc="-5" dirty="0">
                <a:latin typeface="Georgia"/>
                <a:cs typeface="Georgia"/>
              </a:rPr>
              <a:t>Specification</a:t>
            </a:r>
            <a:endParaRPr sz="1400">
              <a:latin typeface="Georgia"/>
              <a:cs typeface="Georgia"/>
            </a:endParaRPr>
          </a:p>
          <a:p>
            <a:pPr marL="280670" marR="3966210">
              <a:lnSpc>
                <a:spcPct val="150000"/>
              </a:lnSpc>
            </a:pP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depvar = dependent variable 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indepvars</a:t>
            </a:r>
            <a:r>
              <a:rPr sz="1400" b="1" spc="-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400" b="1" spc="-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independent</a:t>
            </a:r>
            <a:r>
              <a:rPr sz="1400" b="1" spc="-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variables</a:t>
            </a:r>
            <a:endParaRPr sz="1400">
              <a:latin typeface="Georgia"/>
              <a:cs typeface="Georgia"/>
            </a:endParaRPr>
          </a:p>
          <a:p>
            <a:pPr marL="343535" indent="-286385">
              <a:lnSpc>
                <a:spcPct val="100000"/>
              </a:lnSpc>
              <a:spcBef>
                <a:spcPts val="840"/>
              </a:spcBef>
              <a:buFont typeface="Wingdings"/>
              <a:buChar char=""/>
              <a:tabLst>
                <a:tab pos="343535" algn="l"/>
                <a:tab pos="344170" algn="l"/>
              </a:tabLst>
            </a:pPr>
            <a:r>
              <a:rPr sz="1400" b="1" spc="-5" dirty="0">
                <a:latin typeface="Georgia"/>
                <a:cs typeface="Georgia"/>
              </a:rPr>
              <a:t>[options]</a:t>
            </a:r>
            <a:endParaRPr sz="1400">
              <a:latin typeface="Georgia"/>
              <a:cs typeface="Georgia"/>
            </a:endParaRPr>
          </a:p>
          <a:p>
            <a:pPr marL="236220" marR="5080" indent="43815">
              <a:lnSpc>
                <a:spcPct val="150000"/>
              </a:lnSpc>
            </a:pP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distribution(hnormal)-</a:t>
            </a:r>
            <a:r>
              <a:rPr sz="1400" b="1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half-normal</a:t>
            </a:r>
            <a:r>
              <a:rPr sz="1400" b="1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distribution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400" b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inefficiency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term 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distribution(exponential)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-exponential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distribution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400" b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inefficiency</a:t>
            </a:r>
            <a:r>
              <a:rPr sz="1400" b="1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term 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distribution(tnormal)-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truncated-normal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distribution</a:t>
            </a:r>
            <a:r>
              <a:rPr sz="1400" b="1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for the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inefficiency</a:t>
            </a:r>
            <a:r>
              <a:rPr sz="1400" b="1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term</a:t>
            </a:r>
            <a:endParaRPr sz="1400">
              <a:latin typeface="Georgia"/>
              <a:cs typeface="Georgia"/>
            </a:endParaRPr>
          </a:p>
          <a:p>
            <a:pPr marL="280035" marR="899794" indent="-222885">
              <a:lnSpc>
                <a:spcPct val="150000"/>
              </a:lnSpc>
              <a:spcBef>
                <a:spcPts val="5"/>
              </a:spcBef>
              <a:buFont typeface="Wingdings"/>
              <a:buChar char=""/>
              <a:tabLst>
                <a:tab pos="342900" algn="l"/>
                <a:tab pos="344170" algn="l"/>
                <a:tab pos="2476500" algn="l"/>
              </a:tabLst>
            </a:pPr>
            <a:r>
              <a:rPr dirty="0"/>
              <a:t>	</a:t>
            </a:r>
            <a:r>
              <a:rPr sz="1400" b="1" spc="-5" dirty="0">
                <a:latin typeface="Georgia"/>
                <a:cs typeface="Georgia"/>
              </a:rPr>
              <a:t>Post</a:t>
            </a:r>
            <a:r>
              <a:rPr sz="1400" b="1" spc="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Estimation</a:t>
            </a:r>
            <a:r>
              <a:rPr sz="1400" b="1" spc="2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Commands</a:t>
            </a:r>
            <a:r>
              <a:rPr sz="1400" b="1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for</a:t>
            </a:r>
            <a:r>
              <a:rPr sz="1400" b="1" spc="-1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predicting</a:t>
            </a:r>
            <a:r>
              <a:rPr sz="1400" b="1" spc="2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inefficiency</a:t>
            </a:r>
            <a:r>
              <a:rPr sz="1400" b="1" spc="25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of</a:t>
            </a:r>
            <a:r>
              <a:rPr sz="1400" b="1" spc="-10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each</a:t>
            </a:r>
            <a:r>
              <a:rPr sz="1400" b="1" dirty="0">
                <a:latin typeface="Georgia"/>
                <a:cs typeface="Georgia"/>
              </a:rPr>
              <a:t> </a:t>
            </a:r>
            <a:r>
              <a:rPr sz="1400" b="1" spc="-5" dirty="0">
                <a:latin typeface="Georgia"/>
                <a:cs typeface="Georgia"/>
              </a:rPr>
              <a:t>firm. </a:t>
            </a:r>
            <a:r>
              <a:rPr sz="1400" b="1" spc="-340" dirty="0"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predict</a:t>
            </a:r>
            <a:r>
              <a:rPr sz="1400" b="1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(file_name),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u	(For</a:t>
            </a:r>
            <a:r>
              <a:rPr sz="1400" b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predicting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inefficiency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of</a:t>
            </a:r>
            <a:r>
              <a:rPr sz="1400" b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each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firm) 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predict</a:t>
            </a:r>
            <a:r>
              <a:rPr sz="1400" b="1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(file_name),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te	(For</a:t>
            </a:r>
            <a:r>
              <a:rPr sz="1400" b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predicting</a:t>
            </a:r>
            <a:r>
              <a:rPr sz="1400" b="1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efficiency</a:t>
            </a:r>
            <a:r>
              <a:rPr sz="1400" b="1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of</a:t>
            </a:r>
            <a:r>
              <a:rPr sz="1400" b="1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each</a:t>
            </a:r>
            <a:r>
              <a:rPr sz="1400" b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b="1" spc="-5" dirty="0">
                <a:solidFill>
                  <a:srgbClr val="0000FF"/>
                </a:solidFill>
                <a:latin typeface="Georgia"/>
                <a:cs typeface="Georgia"/>
              </a:rPr>
              <a:t>firm)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9338" y="44195"/>
            <a:ext cx="724661" cy="724661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5" y="393954"/>
            <a:ext cx="8579485" cy="486409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400" spc="-5" dirty="0"/>
              <a:t>Results</a:t>
            </a:r>
            <a:r>
              <a:rPr sz="2400" dirty="0"/>
              <a:t> </a:t>
            </a:r>
            <a:r>
              <a:rPr sz="2400" spc="-5" dirty="0"/>
              <a:t>from</a:t>
            </a:r>
            <a:r>
              <a:rPr sz="2400" spc="-90" dirty="0"/>
              <a:t> </a:t>
            </a:r>
            <a:r>
              <a:rPr sz="2400" u="heavy" spc="-5" dirty="0">
                <a:uFill>
                  <a:solidFill>
                    <a:srgbClr val="003399"/>
                  </a:solidFill>
                </a:uFill>
              </a:rPr>
              <a:t>Aigner</a:t>
            </a:r>
            <a:r>
              <a:rPr sz="2400" u="heavy" dirty="0">
                <a:uFill>
                  <a:solidFill>
                    <a:srgbClr val="003399"/>
                  </a:solidFill>
                </a:uFill>
              </a:rPr>
              <a:t> </a:t>
            </a:r>
            <a:r>
              <a:rPr sz="2400" i="1" u="heavy" spc="-5" dirty="0"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et</a:t>
            </a:r>
            <a:r>
              <a:rPr sz="2400" i="1" u="heavy" spc="-10" dirty="0"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al</a:t>
            </a:r>
            <a:r>
              <a:rPr sz="2400" u="heavy" spc="-5" dirty="0">
                <a:uFill>
                  <a:solidFill>
                    <a:srgbClr val="003399"/>
                  </a:solidFill>
                </a:uFill>
              </a:rPr>
              <a:t>.</a:t>
            </a:r>
            <a:r>
              <a:rPr sz="2400" u="heavy" spc="-15" dirty="0">
                <a:uFill>
                  <a:solidFill>
                    <a:srgbClr val="003399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003399"/>
                  </a:solidFill>
                </a:uFill>
              </a:rPr>
              <a:t>(1977)</a:t>
            </a:r>
            <a:r>
              <a:rPr sz="2400" u="heavy" spc="15" dirty="0">
                <a:uFill>
                  <a:solidFill>
                    <a:srgbClr val="003399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003399"/>
                  </a:solidFill>
                </a:uFill>
              </a:rPr>
              <a:t>Model</a:t>
            </a:r>
            <a:r>
              <a:rPr sz="2400" spc="655" dirty="0"/>
              <a:t> </a:t>
            </a:r>
            <a:r>
              <a:rPr sz="2400" spc="-5" dirty="0"/>
              <a:t>using</a:t>
            </a:r>
            <a:r>
              <a:rPr sz="2400" spc="-15" dirty="0"/>
              <a:t> </a:t>
            </a:r>
            <a:r>
              <a:rPr sz="2400" spc="-5" dirty="0"/>
              <a:t>frontier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46873" y="1236581"/>
            <a:ext cx="5662085" cy="4007385"/>
          </a:xfrm>
          <a:prstGeom prst="rect">
            <a:avLst/>
          </a:prstGeom>
        </p:spPr>
      </p:pic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3654" y="1264310"/>
          <a:ext cx="2746375" cy="275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98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9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8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98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98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9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marR="17145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i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827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t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b="1" dirty="0">
                          <a:latin typeface="Arial"/>
                          <a:cs typeface="Arial"/>
                        </a:rPr>
                        <a:t>y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x1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x2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b="1" spc="-5" dirty="0">
                          <a:latin typeface="Arial"/>
                          <a:cs typeface="Arial"/>
                        </a:rPr>
                        <a:t>ineff</a:t>
                      </a:r>
                      <a:endParaRPr sz="900">
                        <a:latin typeface="Arial"/>
                        <a:cs typeface="Arial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b="1" dirty="0">
                          <a:latin typeface="Arial"/>
                          <a:cs typeface="Arial"/>
                        </a:rPr>
                        <a:t>te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15.131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9.416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35.134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161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0.855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26.309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4.643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77.297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087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0.918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6.886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5.095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89.799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504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0.608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11.168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4.935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35.698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179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0.840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16.605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8.717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27.878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110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0.898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10.897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1.066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92.174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166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0.851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8.239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0.258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97.907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278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0.762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19.203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6.334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82.084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177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0.841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9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16.032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2.35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38.876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073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0.931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2446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10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12.434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1.076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81.761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123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0.887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2446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2.676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3.432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9.476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368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0.696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2446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29.232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4.033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55.096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056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0.947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71449">
                <a:tc>
                  <a:txBody>
                    <a:bodyPr/>
                    <a:lstStyle/>
                    <a:p>
                      <a:pPr marR="12446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508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16.58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7.975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73.13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227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0.801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2446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12.903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7.604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24.35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135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0.877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marR="12446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4940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Arial MT"/>
                          <a:cs typeface="Arial MT"/>
                        </a:rPr>
                        <a:t>1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335" algn="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10.618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0.344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65.38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ts val="1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latin typeface="Arial MT"/>
                          <a:cs typeface="Arial MT"/>
                        </a:rPr>
                        <a:t>0</a:t>
                      </a:r>
                      <a:r>
                        <a:rPr sz="900" dirty="0">
                          <a:latin typeface="Arial MT"/>
                          <a:cs typeface="Arial MT"/>
                        </a:rPr>
                        <a:t>.</a:t>
                      </a:r>
                      <a:r>
                        <a:rPr sz="900" spc="-5" dirty="0">
                          <a:latin typeface="Arial MT"/>
                          <a:cs typeface="Arial MT"/>
                        </a:rPr>
                        <a:t>205</a:t>
                      </a:r>
                      <a:endParaRPr sz="900">
                        <a:latin typeface="Arial MT"/>
                        <a:cs typeface="Arial MT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5"/>
                        </a:lnSpc>
                        <a:spcBef>
                          <a:spcPts val="130"/>
                        </a:spcBef>
                      </a:pPr>
                      <a:r>
                        <a:rPr sz="1000" spc="-5" dirty="0">
                          <a:latin typeface="Arial MT"/>
                          <a:cs typeface="Arial MT"/>
                        </a:rPr>
                        <a:t>0.819</a:t>
                      </a:r>
                      <a:endParaRPr sz="1000">
                        <a:latin typeface="Arial MT"/>
                        <a:cs typeface="Arial MT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268744" y="4376516"/>
            <a:ext cx="2841625" cy="1118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Times New Roman"/>
                <a:cs typeface="Times New Roman"/>
              </a:rPr>
              <a:t>Source: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Coelli,</a:t>
            </a:r>
            <a:r>
              <a:rPr sz="12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T.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(1996).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guide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to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Frontier </a:t>
            </a:r>
            <a:r>
              <a:rPr sz="1200" spc="-2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4.1: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A</a:t>
            </a:r>
            <a:r>
              <a:rPr sz="1200" spc="-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computer</a:t>
            </a:r>
            <a:r>
              <a:rPr sz="1200" spc="1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program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for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 stochastic 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frontier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production</a:t>
            </a:r>
            <a:r>
              <a:rPr sz="1200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function</a:t>
            </a:r>
            <a:r>
              <a:rPr sz="1200" spc="1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00FF"/>
                </a:solidFill>
                <a:latin typeface="Times New Roman"/>
                <a:cs typeface="Times New Roman"/>
              </a:rPr>
              <a:t>and cost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function </a:t>
            </a:r>
            <a:r>
              <a:rPr sz="1200" spc="-28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estimation.</a:t>
            </a:r>
            <a:r>
              <a:rPr sz="1200" spc="2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Department</a:t>
            </a:r>
            <a:r>
              <a:rPr sz="12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FF"/>
                </a:solidFill>
                <a:latin typeface="Times New Roman"/>
                <a:cs typeface="Times New Roman"/>
              </a:rPr>
              <a:t>of </a:t>
            </a:r>
            <a:r>
              <a:rPr sz="1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Econometrics </a:t>
            </a:r>
            <a:r>
              <a:rPr sz="12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University</a:t>
            </a:r>
            <a:r>
              <a:rPr sz="1200" i="1" dirty="0">
                <a:solidFill>
                  <a:srgbClr val="0000FF"/>
                </a:solidFill>
                <a:latin typeface="Times New Roman"/>
                <a:cs typeface="Times New Roman"/>
              </a:rPr>
              <a:t> of</a:t>
            </a:r>
            <a:r>
              <a:rPr sz="12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New</a:t>
            </a:r>
            <a:r>
              <a:rPr sz="1200" i="1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England</a:t>
            </a:r>
            <a:r>
              <a:rPr sz="1200" i="1" spc="5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Armidale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0"/>
              </a:lnSpc>
            </a:pPr>
            <a:r>
              <a:rPr sz="1200" i="1" spc="-5" dirty="0">
                <a:solidFill>
                  <a:srgbClr val="0000FF"/>
                </a:solidFill>
                <a:latin typeface="Times New Roman"/>
                <a:cs typeface="Times New Roman"/>
              </a:rPr>
              <a:t>NSW</a:t>
            </a:r>
            <a:r>
              <a:rPr sz="1200" spc="-5" dirty="0">
                <a:solidFill>
                  <a:srgbClr val="0000FF"/>
                </a:solidFill>
                <a:latin typeface="Times New Roman"/>
                <a:cs typeface="Times New Roman"/>
              </a:rPr>
              <a:t>,</a:t>
            </a:r>
            <a:r>
              <a:rPr sz="1200" spc="-4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sz="1200" i="1" dirty="0">
                <a:solidFill>
                  <a:srgbClr val="0000FF"/>
                </a:solidFill>
                <a:latin typeface="Times New Roman"/>
                <a:cs typeface="Times New Roman"/>
              </a:rPr>
              <a:t>2351</a:t>
            </a:r>
            <a:endParaRPr sz="1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4" y="202692"/>
            <a:ext cx="8087359" cy="486409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67945" rIns="0" bIns="0" rtlCol="0">
            <a:spAutoFit/>
          </a:bodyPr>
          <a:lstStyle/>
          <a:p>
            <a:pPr marR="83820" algn="r">
              <a:lnSpc>
                <a:spcPct val="100000"/>
              </a:lnSpc>
              <a:spcBef>
                <a:spcPts val="535"/>
              </a:spcBef>
            </a:pPr>
            <a:r>
              <a:rPr sz="2000" i="1" spc="-5" dirty="0">
                <a:latin typeface="Arial"/>
                <a:cs typeface="Arial"/>
              </a:rPr>
              <a:t>Contd..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77616" y="1893702"/>
            <a:ext cx="8190865" cy="4502150"/>
            <a:chOff x="377616" y="1893702"/>
            <a:chExt cx="8190865" cy="4502150"/>
          </a:xfrm>
        </p:grpSpPr>
        <p:sp>
          <p:nvSpPr>
            <p:cNvPr id="4" name="object 4"/>
            <p:cNvSpPr/>
            <p:nvPr/>
          </p:nvSpPr>
          <p:spPr>
            <a:xfrm>
              <a:off x="383966" y="1893702"/>
              <a:ext cx="0" cy="4502150"/>
            </a:xfrm>
            <a:custGeom>
              <a:avLst/>
              <a:gdLst/>
              <a:ahLst/>
              <a:cxnLst/>
              <a:rect l="l" t="t" r="r" b="b"/>
              <a:pathLst>
                <a:path h="4502150">
                  <a:moveTo>
                    <a:pt x="0" y="0"/>
                  </a:moveTo>
                  <a:lnTo>
                    <a:pt x="0" y="45015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62108" y="1893702"/>
              <a:ext cx="0" cy="4502150"/>
            </a:xfrm>
            <a:custGeom>
              <a:avLst/>
              <a:gdLst/>
              <a:ahLst/>
              <a:cxnLst/>
              <a:rect l="l" t="t" r="r" b="b"/>
              <a:pathLst>
                <a:path h="4502150">
                  <a:moveTo>
                    <a:pt x="0" y="0"/>
                  </a:moveTo>
                  <a:lnTo>
                    <a:pt x="0" y="4501578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7616" y="1900052"/>
              <a:ext cx="8190865" cy="0"/>
            </a:xfrm>
            <a:custGeom>
              <a:avLst/>
              <a:gdLst/>
              <a:ahLst/>
              <a:cxnLst/>
              <a:rect l="l" t="t" r="r" b="b"/>
              <a:pathLst>
                <a:path w="8190865">
                  <a:moveTo>
                    <a:pt x="0" y="0"/>
                  </a:moveTo>
                  <a:lnTo>
                    <a:pt x="81908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7616" y="6388925"/>
              <a:ext cx="8190865" cy="0"/>
            </a:xfrm>
            <a:custGeom>
              <a:avLst/>
              <a:gdLst/>
              <a:ahLst/>
              <a:cxnLst/>
              <a:rect l="l" t="t" r="r" b="b"/>
              <a:pathLst>
                <a:path w="8190865">
                  <a:moveTo>
                    <a:pt x="0" y="0"/>
                  </a:moveTo>
                  <a:lnTo>
                    <a:pt x="819083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62706" y="849689"/>
            <a:ext cx="8086090" cy="49136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Stata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package</a:t>
            </a:r>
            <a:r>
              <a:rPr sz="1600" b="1" dirty="0">
                <a:latin typeface="Arial"/>
                <a:cs typeface="Arial"/>
              </a:rPr>
              <a:t> – </a:t>
            </a:r>
            <a:r>
              <a:rPr sz="1600" b="1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</a:rPr>
              <a:t>sfcross</a:t>
            </a:r>
            <a:r>
              <a:rPr sz="1600" b="1" spc="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by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Belloti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et</a:t>
            </a:r>
            <a:r>
              <a:rPr sz="1600" b="1" i="1" spc="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al.</a:t>
            </a:r>
            <a:r>
              <a:rPr sz="1600" b="1" i="1" spc="15" dirty="0">
                <a:latin typeface="Arial"/>
                <a:cs typeface="Arial"/>
              </a:rPr>
              <a:t> </a:t>
            </a:r>
            <a:r>
              <a:rPr sz="1600" b="1" i="1" spc="-5" dirty="0">
                <a:latin typeface="Arial"/>
                <a:cs typeface="Arial"/>
              </a:rPr>
              <a:t>(</a:t>
            </a:r>
            <a:r>
              <a:rPr sz="1600" b="1" spc="-5" dirty="0">
                <a:latin typeface="Arial"/>
                <a:cs typeface="Arial"/>
              </a:rPr>
              <a:t>2013)</a:t>
            </a:r>
            <a:endParaRPr sz="1600">
              <a:latin typeface="Arial"/>
              <a:cs typeface="Arial"/>
            </a:endParaRPr>
          </a:p>
          <a:p>
            <a:pPr marL="698500">
              <a:lnSpc>
                <a:spcPct val="100000"/>
              </a:lnSpc>
              <a:spcBef>
                <a:spcPts val="840"/>
              </a:spcBef>
            </a:pPr>
            <a:r>
              <a:rPr sz="1050" i="1" spc="-5" dirty="0">
                <a:solidFill>
                  <a:srgbClr val="003399"/>
                </a:solidFill>
                <a:latin typeface="Arial"/>
                <a:cs typeface="Arial"/>
              </a:rPr>
              <a:t>Belotti, </a:t>
            </a:r>
            <a:r>
              <a:rPr sz="1050" i="1" dirty="0">
                <a:solidFill>
                  <a:srgbClr val="003399"/>
                </a:solidFill>
                <a:latin typeface="Arial"/>
                <a:cs typeface="Arial"/>
              </a:rPr>
              <a:t>F.,</a:t>
            </a:r>
            <a:r>
              <a:rPr sz="1050" i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003399"/>
                </a:solidFill>
                <a:latin typeface="Arial"/>
                <a:cs typeface="Arial"/>
              </a:rPr>
              <a:t>Daidone,</a:t>
            </a:r>
            <a:r>
              <a:rPr sz="1050" i="1" spc="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050" i="1" dirty="0">
                <a:solidFill>
                  <a:srgbClr val="003399"/>
                </a:solidFill>
                <a:latin typeface="Arial"/>
                <a:cs typeface="Arial"/>
              </a:rPr>
              <a:t>S.</a:t>
            </a:r>
            <a:r>
              <a:rPr sz="1050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05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i="1" spc="-5" dirty="0">
                <a:solidFill>
                  <a:srgbClr val="003399"/>
                </a:solidFill>
                <a:latin typeface="Arial"/>
                <a:cs typeface="Arial"/>
              </a:rPr>
              <a:t>Ilardi,</a:t>
            </a:r>
            <a:r>
              <a:rPr sz="1050" i="1" spc="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003399"/>
                </a:solidFill>
                <a:latin typeface="Arial"/>
                <a:cs typeface="Arial"/>
              </a:rPr>
              <a:t>G. </a:t>
            </a:r>
            <a:r>
              <a:rPr sz="105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050" spc="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i="1" spc="-5" dirty="0">
                <a:solidFill>
                  <a:srgbClr val="003399"/>
                </a:solidFill>
                <a:latin typeface="Arial"/>
                <a:cs typeface="Arial"/>
              </a:rPr>
              <a:t>Atella</a:t>
            </a:r>
            <a:r>
              <a:rPr sz="105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05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dirty="0">
                <a:solidFill>
                  <a:srgbClr val="003399"/>
                </a:solidFill>
                <a:latin typeface="Arial MT"/>
                <a:cs typeface="Arial MT"/>
              </a:rPr>
              <a:t>V</a:t>
            </a:r>
            <a:r>
              <a:rPr sz="105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003399"/>
                </a:solidFill>
                <a:latin typeface="Arial MT"/>
                <a:cs typeface="Arial MT"/>
              </a:rPr>
              <a:t>(2013),</a:t>
            </a:r>
            <a:r>
              <a:rPr sz="1050" spc="2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u="sng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  <a:hlinkClick r:id="rId2"/>
              </a:rPr>
              <a:t>Stochastic frontier</a:t>
            </a:r>
            <a:r>
              <a:rPr sz="1050" u="sng" spc="1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050" u="sng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  <a:hlinkClick r:id="rId2"/>
              </a:rPr>
              <a:t>analysis</a:t>
            </a:r>
            <a:r>
              <a:rPr sz="1050" u="sng" spc="2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050" u="sng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  <a:hlinkClick r:id="rId2"/>
              </a:rPr>
              <a:t>using</a:t>
            </a:r>
            <a:r>
              <a:rPr sz="1050" u="sng" spc="20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  <a:hlinkClick r:id="rId2"/>
              </a:rPr>
              <a:t> </a:t>
            </a:r>
            <a:r>
              <a:rPr sz="1050" u="sng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 MT"/>
                <a:cs typeface="Arial MT"/>
                <a:hlinkClick r:id="rId2"/>
              </a:rPr>
              <a:t>Stata</a:t>
            </a:r>
            <a:r>
              <a:rPr sz="105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05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i="1" spc="-5" dirty="0">
                <a:solidFill>
                  <a:srgbClr val="003399"/>
                </a:solidFill>
                <a:latin typeface="Arial"/>
                <a:cs typeface="Arial"/>
              </a:rPr>
              <a:t>Stata</a:t>
            </a:r>
            <a:r>
              <a:rPr sz="1050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050" i="1" spc="-5" dirty="0">
                <a:solidFill>
                  <a:srgbClr val="003399"/>
                </a:solidFill>
                <a:latin typeface="Arial"/>
                <a:cs typeface="Arial"/>
              </a:rPr>
              <a:t>Journal</a:t>
            </a:r>
            <a:r>
              <a:rPr sz="105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050" spc="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b="1" spc="-5" dirty="0">
                <a:solidFill>
                  <a:srgbClr val="003399"/>
                </a:solidFill>
                <a:latin typeface="Arial"/>
                <a:cs typeface="Arial"/>
              </a:rPr>
              <a:t>13</a:t>
            </a:r>
            <a:r>
              <a:rPr sz="105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05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003399"/>
                </a:solidFill>
                <a:latin typeface="Arial MT"/>
                <a:cs typeface="Arial MT"/>
              </a:rPr>
              <a:t>(4),</a:t>
            </a:r>
            <a:r>
              <a:rPr sz="105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050" spc="-5" dirty="0">
                <a:solidFill>
                  <a:srgbClr val="003399"/>
                </a:solidFill>
                <a:latin typeface="Arial MT"/>
                <a:cs typeface="Arial MT"/>
              </a:rPr>
              <a:t>718-758</a:t>
            </a:r>
            <a:endParaRPr sz="10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1600" spc="-25" dirty="0">
                <a:latin typeface="Arial MT"/>
                <a:cs typeface="Arial MT"/>
              </a:rPr>
              <a:t>Technical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Information:</a:t>
            </a:r>
            <a:r>
              <a:rPr sz="1600" spc="400" dirty="0">
                <a:latin typeface="Arial MT"/>
                <a:cs typeface="Arial MT"/>
              </a:rPr>
              <a:t> </a:t>
            </a:r>
            <a:r>
              <a:rPr sz="1600" spc="-10" dirty="0">
                <a:latin typeface="Arial MT"/>
                <a:cs typeface="Arial MT"/>
              </a:rPr>
              <a:t>Available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Stata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15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above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(installation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required)</a:t>
            </a:r>
            <a:endParaRPr sz="16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00">
              <a:latin typeface="Arial MT"/>
              <a:cs typeface="Arial MT"/>
            </a:endParaRPr>
          </a:p>
          <a:p>
            <a:pPr marL="297815" indent="-285750">
              <a:lnSpc>
                <a:spcPct val="100000"/>
              </a:lnSpc>
              <a:buFont typeface="Wingdings"/>
              <a:buChar char=""/>
              <a:tabLst>
                <a:tab pos="297815" algn="l"/>
                <a:tab pos="298450" algn="l"/>
              </a:tabLst>
            </a:pPr>
            <a:r>
              <a:rPr sz="1600" spc="-5" dirty="0">
                <a:latin typeface="Georgia"/>
                <a:cs typeface="Georgia"/>
              </a:rPr>
              <a:t>Syntax</a:t>
            </a:r>
            <a:endParaRPr sz="1600">
              <a:latin typeface="Georgia"/>
              <a:cs typeface="Georgia"/>
            </a:endParaRPr>
          </a:p>
          <a:p>
            <a:pPr marL="297815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sfcross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depvar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[indepvars],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[options]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Georgia"/>
              <a:cs typeface="Georgia"/>
            </a:endParaRPr>
          </a:p>
          <a:p>
            <a:pPr marL="298450" indent="-286385">
              <a:lnSpc>
                <a:spcPct val="100000"/>
              </a:lnSpc>
              <a:buFont typeface="Wingdings"/>
              <a:buChar char=""/>
              <a:tabLst>
                <a:tab pos="298450" algn="l"/>
                <a:tab pos="299085" algn="l"/>
              </a:tabLst>
            </a:pPr>
            <a:r>
              <a:rPr sz="1600" spc="-5" dirty="0">
                <a:latin typeface="Georgia"/>
                <a:cs typeface="Georgia"/>
              </a:rPr>
              <a:t>Specification</a:t>
            </a:r>
            <a:endParaRPr sz="1600">
              <a:latin typeface="Georgia"/>
              <a:cs typeface="Georgia"/>
            </a:endParaRPr>
          </a:p>
          <a:p>
            <a:pPr marL="259079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depvar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=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Dependent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Variable</a:t>
            </a:r>
            <a:endParaRPr sz="1600">
              <a:latin typeface="Georgia"/>
              <a:cs typeface="Georgia"/>
            </a:endParaRPr>
          </a:p>
          <a:p>
            <a:pPr marL="259079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Indepvars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=</a:t>
            </a:r>
            <a:r>
              <a:rPr sz="16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List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of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independent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variables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Georgia"/>
              <a:cs typeface="Georgia"/>
            </a:endParaRPr>
          </a:p>
          <a:p>
            <a:pPr marL="355600" indent="-343535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</a:tabLst>
            </a:pPr>
            <a:r>
              <a:rPr sz="1600" spc="-5" dirty="0">
                <a:latin typeface="Georgia"/>
                <a:cs typeface="Georgia"/>
              </a:rPr>
              <a:t>[options]</a:t>
            </a:r>
            <a:endParaRPr sz="1600">
              <a:latin typeface="Georgia"/>
              <a:cs typeface="Georgia"/>
            </a:endParaRPr>
          </a:p>
          <a:p>
            <a:pPr marL="406400" marR="717550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distribution(hnormal)-half-normal</a:t>
            </a:r>
            <a:r>
              <a:rPr sz="1600" spc="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distribution</a:t>
            </a:r>
            <a:r>
              <a:rPr sz="1600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inefficiency</a:t>
            </a:r>
            <a:r>
              <a:rPr sz="1600" spc="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term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distribution(exponential)-exponential</a:t>
            </a:r>
            <a:r>
              <a:rPr sz="1600" spc="4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distribution</a:t>
            </a:r>
            <a:r>
              <a:rPr sz="1600" spc="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6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inefficiency</a:t>
            </a:r>
            <a:r>
              <a:rPr sz="1600" spc="4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term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distribution(tnormal)-truncated-normal</a:t>
            </a:r>
            <a:r>
              <a:rPr sz="1600" spc="5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distribution</a:t>
            </a:r>
            <a:r>
              <a:rPr sz="1600" spc="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for</a:t>
            </a:r>
            <a:r>
              <a:rPr sz="16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the</a:t>
            </a:r>
            <a:r>
              <a:rPr sz="1600" spc="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inefficiency</a:t>
            </a:r>
            <a:r>
              <a:rPr sz="1600" spc="4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term</a:t>
            </a:r>
            <a:endParaRPr sz="1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650">
              <a:latin typeface="Georgia"/>
              <a:cs typeface="Georgia"/>
            </a:endParaRPr>
          </a:p>
          <a:p>
            <a:pPr marL="355600" marR="357505" indent="-355600">
              <a:lnSpc>
                <a:spcPct val="100000"/>
              </a:lnSpc>
              <a:buFont typeface="Wingdings"/>
              <a:buChar char=""/>
              <a:tabLst>
                <a:tab pos="355600" algn="l"/>
                <a:tab pos="356235" algn="l"/>
                <a:tab pos="2248535" algn="l"/>
              </a:tabLst>
            </a:pPr>
            <a:r>
              <a:rPr sz="1600" spc="-5" dirty="0">
                <a:latin typeface="Georgia"/>
                <a:cs typeface="Georgia"/>
              </a:rPr>
              <a:t>Post Estimation</a:t>
            </a:r>
            <a:r>
              <a:rPr sz="1600" spc="3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Commands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for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predicting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efficiency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and</a:t>
            </a:r>
            <a:r>
              <a:rPr sz="1600" spc="15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inefficiency</a:t>
            </a:r>
            <a:r>
              <a:rPr sz="1600" spc="35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of</a:t>
            </a:r>
            <a:r>
              <a:rPr sz="1600" spc="1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each</a:t>
            </a:r>
            <a:r>
              <a:rPr sz="1600" spc="20" dirty="0">
                <a:latin typeface="Georgia"/>
                <a:cs typeface="Georgia"/>
              </a:rPr>
              <a:t> </a:t>
            </a:r>
            <a:r>
              <a:rPr sz="1600" spc="-5" dirty="0">
                <a:latin typeface="Georgia"/>
                <a:cs typeface="Georgia"/>
              </a:rPr>
              <a:t>firm. </a:t>
            </a:r>
            <a:r>
              <a:rPr sz="1600" spc="-370" dirty="0"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</a:t>
            </a:r>
            <a:r>
              <a:rPr sz="14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(file_name),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u	(For</a:t>
            </a:r>
            <a:r>
              <a:rPr sz="14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predicting</a:t>
            </a:r>
            <a:r>
              <a:rPr sz="14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inefficiency through Batesse</a:t>
            </a:r>
            <a:r>
              <a:rPr sz="1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and Coelli, 1988</a:t>
            </a:r>
            <a:r>
              <a:rPr sz="14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Method) </a:t>
            </a:r>
            <a:r>
              <a:rPr sz="1400" spc="-3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</a:t>
            </a:r>
            <a:r>
              <a:rPr sz="14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(file_name), bc</a:t>
            </a:r>
            <a:r>
              <a:rPr sz="1400" spc="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(For</a:t>
            </a:r>
            <a:r>
              <a:rPr sz="14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predicting</a:t>
            </a:r>
            <a:r>
              <a:rPr sz="1400" spc="1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efficiency</a:t>
            </a:r>
            <a:r>
              <a:rPr sz="1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through</a:t>
            </a:r>
            <a:r>
              <a:rPr sz="14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Batesse</a:t>
            </a:r>
            <a:r>
              <a:rPr sz="1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and Coelli,</a:t>
            </a:r>
            <a:r>
              <a:rPr sz="1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1988</a:t>
            </a:r>
            <a:r>
              <a:rPr sz="14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Method ) 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</a:t>
            </a:r>
            <a:r>
              <a:rPr sz="14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(file_name), jlms</a:t>
            </a:r>
            <a:r>
              <a:rPr sz="14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(For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predicting</a:t>
            </a:r>
            <a:r>
              <a:rPr sz="1400" spc="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efficiency</a:t>
            </a:r>
            <a:r>
              <a:rPr sz="1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through</a:t>
            </a:r>
            <a:r>
              <a:rPr sz="14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Jondrow</a:t>
            </a:r>
            <a:r>
              <a:rPr sz="14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Georgia"/>
                <a:cs typeface="Georgia"/>
              </a:rPr>
              <a:t>et</a:t>
            </a:r>
            <a:r>
              <a:rPr sz="1400" i="1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i="1" spc="-5" dirty="0">
                <a:solidFill>
                  <a:srgbClr val="0000FF"/>
                </a:solidFill>
                <a:latin typeface="Georgia"/>
                <a:cs typeface="Georgia"/>
              </a:rPr>
              <a:t>al.,</a:t>
            </a:r>
            <a:r>
              <a:rPr sz="1400" i="1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1982</a:t>
            </a:r>
            <a:r>
              <a:rPr sz="1400" spc="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Method)</a:t>
            </a:r>
            <a:endParaRPr sz="1400">
              <a:latin typeface="Georgia"/>
              <a:cs typeface="Georgia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419338" y="32004"/>
            <a:ext cx="724661" cy="7238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5" y="393954"/>
            <a:ext cx="8579485" cy="486409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400" spc="-5" dirty="0"/>
              <a:t>Results</a:t>
            </a:r>
            <a:r>
              <a:rPr sz="2400" dirty="0"/>
              <a:t> </a:t>
            </a:r>
            <a:r>
              <a:rPr sz="2400" spc="-5" dirty="0"/>
              <a:t>from</a:t>
            </a:r>
            <a:r>
              <a:rPr sz="2400" spc="-90" dirty="0"/>
              <a:t> </a:t>
            </a:r>
            <a:r>
              <a:rPr sz="2400" u="heavy" spc="-5" dirty="0">
                <a:uFill>
                  <a:solidFill>
                    <a:srgbClr val="003399"/>
                  </a:solidFill>
                </a:uFill>
              </a:rPr>
              <a:t>Aigner</a:t>
            </a:r>
            <a:r>
              <a:rPr sz="2400" u="heavy" dirty="0">
                <a:uFill>
                  <a:solidFill>
                    <a:srgbClr val="003399"/>
                  </a:solidFill>
                </a:uFill>
              </a:rPr>
              <a:t> </a:t>
            </a:r>
            <a:r>
              <a:rPr sz="2400" i="1" u="heavy" spc="-5" dirty="0"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et</a:t>
            </a:r>
            <a:r>
              <a:rPr sz="2400" i="1" u="heavy" spc="-10" dirty="0"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 </a:t>
            </a:r>
            <a:r>
              <a:rPr sz="2400" i="1" u="heavy" spc="-5" dirty="0"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al</a:t>
            </a:r>
            <a:r>
              <a:rPr sz="2400" u="heavy" spc="-5" dirty="0">
                <a:uFill>
                  <a:solidFill>
                    <a:srgbClr val="003399"/>
                  </a:solidFill>
                </a:uFill>
              </a:rPr>
              <a:t>.</a:t>
            </a:r>
            <a:r>
              <a:rPr sz="2400" u="heavy" spc="-15" dirty="0">
                <a:uFill>
                  <a:solidFill>
                    <a:srgbClr val="003399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003399"/>
                  </a:solidFill>
                </a:uFill>
              </a:rPr>
              <a:t>(1977)</a:t>
            </a:r>
            <a:r>
              <a:rPr sz="2400" u="heavy" spc="15" dirty="0">
                <a:uFill>
                  <a:solidFill>
                    <a:srgbClr val="003399"/>
                  </a:solidFill>
                </a:uFill>
              </a:rPr>
              <a:t> </a:t>
            </a:r>
            <a:r>
              <a:rPr sz="2400" u="heavy" spc="-5" dirty="0">
                <a:uFill>
                  <a:solidFill>
                    <a:srgbClr val="003399"/>
                  </a:solidFill>
                </a:uFill>
              </a:rPr>
              <a:t>Model</a:t>
            </a:r>
            <a:r>
              <a:rPr sz="2400" spc="655" dirty="0"/>
              <a:t> </a:t>
            </a:r>
            <a:r>
              <a:rPr sz="2400" spc="-5" dirty="0"/>
              <a:t>using</a:t>
            </a:r>
            <a:r>
              <a:rPr sz="2400" spc="-15" dirty="0"/>
              <a:t> </a:t>
            </a:r>
            <a:r>
              <a:rPr sz="2400" spc="-5" dirty="0"/>
              <a:t>sfcross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89375" y="874141"/>
            <a:ext cx="4886960" cy="5984240"/>
            <a:chOff x="3889375" y="874141"/>
            <a:chExt cx="4886960" cy="59842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17431" y="883801"/>
              <a:ext cx="4613800" cy="273886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98976" y="3598926"/>
              <a:ext cx="4776977" cy="325907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95725" y="880491"/>
              <a:ext cx="3147060" cy="307340"/>
            </a:xfrm>
            <a:custGeom>
              <a:avLst/>
              <a:gdLst/>
              <a:ahLst/>
              <a:cxnLst/>
              <a:rect l="l" t="t" r="r" b="b"/>
              <a:pathLst>
                <a:path w="3147059" h="307340">
                  <a:moveTo>
                    <a:pt x="0" y="0"/>
                  </a:moveTo>
                  <a:lnTo>
                    <a:pt x="3147059" y="0"/>
                  </a:lnTo>
                  <a:lnTo>
                    <a:pt x="3147059" y="307086"/>
                  </a:lnTo>
                  <a:lnTo>
                    <a:pt x="0" y="30708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74825" y="1215217"/>
            <a:ext cx="342836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sfcross lny lnx1 lnx2, distribution(hnormal) </a:t>
            </a:r>
            <a:r>
              <a:rPr sz="1400" spc="-32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</a:t>
            </a:r>
            <a:r>
              <a:rPr sz="1400" spc="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ineff,</a:t>
            </a:r>
            <a:r>
              <a:rPr sz="1400" spc="-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u</a:t>
            </a:r>
            <a:endParaRPr sz="1400">
              <a:latin typeface="Georgia"/>
              <a:cs typeface="Georgia"/>
            </a:endParaRPr>
          </a:p>
          <a:p>
            <a:pPr marL="12700" marR="1730375">
              <a:lnSpc>
                <a:spcPct val="100000"/>
              </a:lnSpc>
            </a:pP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 eff_jlms, jlms </a:t>
            </a:r>
            <a:r>
              <a:rPr sz="1400" spc="-33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predict</a:t>
            </a:r>
            <a:r>
              <a:rPr sz="14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5" dirty="0">
                <a:solidFill>
                  <a:srgbClr val="0000FF"/>
                </a:solidFill>
                <a:latin typeface="Georgia"/>
                <a:cs typeface="Georgia"/>
              </a:rPr>
              <a:t>eff_bc,</a:t>
            </a:r>
            <a:r>
              <a:rPr sz="1400" spc="32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400" spc="-10" dirty="0">
                <a:solidFill>
                  <a:srgbClr val="0000FF"/>
                </a:solidFill>
                <a:latin typeface="Georgia"/>
                <a:cs typeface="Georgia"/>
              </a:rPr>
              <a:t>bc</a:t>
            </a:r>
            <a:endParaRPr sz="1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4" y="202692"/>
            <a:ext cx="8629015" cy="73533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90170" rIns="0" bIns="0" rtlCol="0">
            <a:spAutoFit/>
          </a:bodyPr>
          <a:lstStyle/>
          <a:p>
            <a:pPr marL="91440" marR="3227705">
              <a:lnSpc>
                <a:spcPts val="2160"/>
              </a:lnSpc>
              <a:spcBef>
                <a:spcPts val="710"/>
              </a:spcBef>
            </a:pPr>
            <a:r>
              <a:rPr sz="2000" spc="-5" dirty="0"/>
              <a:t>II.</a:t>
            </a:r>
            <a:r>
              <a:rPr sz="2000" spc="-35" dirty="0"/>
              <a:t> </a:t>
            </a:r>
            <a:r>
              <a:rPr sz="2000" spc="-10" dirty="0"/>
              <a:t>Meeusen</a:t>
            </a:r>
            <a:r>
              <a:rPr sz="2000" spc="10" dirty="0"/>
              <a:t> </a:t>
            </a:r>
            <a:r>
              <a:rPr sz="2000" spc="-5" dirty="0"/>
              <a:t>and</a:t>
            </a:r>
            <a:r>
              <a:rPr sz="2000" spc="5" dirty="0"/>
              <a:t> </a:t>
            </a:r>
            <a:r>
              <a:rPr sz="2000" spc="-40" dirty="0"/>
              <a:t>Van</a:t>
            </a:r>
            <a:r>
              <a:rPr sz="2000" spc="5" dirty="0"/>
              <a:t> </a:t>
            </a:r>
            <a:r>
              <a:rPr sz="2000" spc="-5" dirty="0"/>
              <a:t>den</a:t>
            </a:r>
            <a:r>
              <a:rPr sz="2000" dirty="0"/>
              <a:t> </a:t>
            </a:r>
            <a:r>
              <a:rPr sz="2000" spc="-5" dirty="0"/>
              <a:t>Broeck</a:t>
            </a:r>
            <a:r>
              <a:rPr sz="2000" spc="5" dirty="0"/>
              <a:t> </a:t>
            </a:r>
            <a:r>
              <a:rPr sz="2000" spc="-5" dirty="0"/>
              <a:t>(MB) </a:t>
            </a:r>
            <a:r>
              <a:rPr sz="2000" spc="-10" dirty="0"/>
              <a:t>(1977) </a:t>
            </a:r>
            <a:r>
              <a:rPr sz="2000" spc="-540" dirty="0"/>
              <a:t> </a:t>
            </a:r>
            <a:r>
              <a:rPr sz="2000" spc="-5" dirty="0"/>
              <a:t>(Normal-</a:t>
            </a:r>
            <a:r>
              <a:rPr sz="2000" spc="-15" dirty="0"/>
              <a:t> </a:t>
            </a:r>
            <a:r>
              <a:rPr sz="2000" spc="-5" dirty="0"/>
              <a:t>Exponential</a:t>
            </a:r>
            <a:r>
              <a:rPr sz="2000" spc="10" dirty="0"/>
              <a:t> </a:t>
            </a:r>
            <a:r>
              <a:rPr sz="2000" spc="-5" dirty="0"/>
              <a:t>Model)</a:t>
            </a:r>
            <a:endParaRPr sz="2000"/>
          </a:p>
        </p:txBody>
      </p:sp>
      <p:sp>
        <p:nvSpPr>
          <p:cNvPr id="3" name="object 3"/>
          <p:cNvSpPr txBox="1"/>
          <p:nvPr/>
        </p:nvSpPr>
        <p:spPr>
          <a:xfrm>
            <a:off x="601254" y="5945809"/>
            <a:ext cx="79419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Meeusen,</a:t>
            </a:r>
            <a:r>
              <a:rPr sz="14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W.</a:t>
            </a:r>
            <a:r>
              <a:rPr sz="1400" spc="15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4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van</a:t>
            </a:r>
            <a:r>
              <a:rPr sz="1400" spc="1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Den</a:t>
            </a:r>
            <a:r>
              <a:rPr sz="14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Broeck,</a:t>
            </a:r>
            <a:r>
              <a:rPr sz="14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J.</a:t>
            </a:r>
            <a:r>
              <a:rPr sz="1400" spc="1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(1977).</a:t>
            </a:r>
            <a:r>
              <a:rPr sz="14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Efficiency</a:t>
            </a:r>
            <a:r>
              <a:rPr sz="14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estimation</a:t>
            </a:r>
            <a:r>
              <a:rPr sz="1400" spc="16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from</a:t>
            </a:r>
            <a:r>
              <a:rPr sz="14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Cobb-Douglas</a:t>
            </a:r>
            <a:r>
              <a:rPr sz="14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production </a:t>
            </a:r>
            <a:r>
              <a:rPr sz="1400" spc="-37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functions</a:t>
            </a:r>
            <a:r>
              <a:rPr sz="1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with composed</a:t>
            </a:r>
            <a:r>
              <a:rPr sz="14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error.</a:t>
            </a:r>
            <a:r>
              <a:rPr sz="1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i="1" spc="-5" dirty="0">
                <a:solidFill>
                  <a:srgbClr val="212121"/>
                </a:solidFill>
                <a:latin typeface="Arial"/>
                <a:cs typeface="Arial"/>
              </a:rPr>
              <a:t>International</a:t>
            </a:r>
            <a:r>
              <a:rPr sz="14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212121"/>
                </a:solidFill>
                <a:latin typeface="Arial"/>
                <a:cs typeface="Arial"/>
              </a:rPr>
              <a:t>Economic</a:t>
            </a:r>
            <a:r>
              <a:rPr sz="14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212121"/>
                </a:solidFill>
                <a:latin typeface="Arial"/>
                <a:cs typeface="Arial"/>
              </a:rPr>
              <a:t>Review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pp.435-444.</a:t>
            </a:r>
            <a:endParaRPr sz="1400">
              <a:latin typeface="Arial MT"/>
              <a:cs typeface="Arial MT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86766" y="1156670"/>
            <a:ext cx="7970520" cy="4672965"/>
            <a:chOff x="586766" y="1156670"/>
            <a:chExt cx="7970520" cy="4672965"/>
          </a:xfrm>
        </p:grpSpPr>
        <p:sp>
          <p:nvSpPr>
            <p:cNvPr id="5" name="object 5"/>
            <p:cNvSpPr/>
            <p:nvPr/>
          </p:nvSpPr>
          <p:spPr>
            <a:xfrm>
              <a:off x="599466" y="1163020"/>
              <a:ext cx="0" cy="4660265"/>
            </a:xfrm>
            <a:custGeom>
              <a:avLst/>
              <a:gdLst/>
              <a:ahLst/>
              <a:cxnLst/>
              <a:rect l="l" t="t" r="r" b="b"/>
              <a:pathLst>
                <a:path h="4660265">
                  <a:moveTo>
                    <a:pt x="0" y="0"/>
                  </a:moveTo>
                  <a:lnTo>
                    <a:pt x="0" y="46599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544533" y="1163020"/>
              <a:ext cx="0" cy="4660265"/>
            </a:xfrm>
            <a:custGeom>
              <a:avLst/>
              <a:gdLst/>
              <a:ahLst/>
              <a:cxnLst/>
              <a:rect l="l" t="t" r="r" b="b"/>
              <a:pathLst>
                <a:path h="4660265">
                  <a:moveTo>
                    <a:pt x="0" y="0"/>
                  </a:moveTo>
                  <a:lnTo>
                    <a:pt x="0" y="4659934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93116" y="1169370"/>
              <a:ext cx="7957820" cy="0"/>
            </a:xfrm>
            <a:custGeom>
              <a:avLst/>
              <a:gdLst/>
              <a:ahLst/>
              <a:cxnLst/>
              <a:rect l="l" t="t" r="r" b="b"/>
              <a:pathLst>
                <a:path w="7957820">
                  <a:moveTo>
                    <a:pt x="0" y="0"/>
                  </a:moveTo>
                  <a:lnTo>
                    <a:pt x="79577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93116" y="5816600"/>
              <a:ext cx="7957820" cy="0"/>
            </a:xfrm>
            <a:custGeom>
              <a:avLst/>
              <a:gdLst/>
              <a:ahLst/>
              <a:cxnLst/>
              <a:rect l="l" t="t" r="r" b="b"/>
              <a:pathLst>
                <a:path w="7957820">
                  <a:moveTo>
                    <a:pt x="0" y="0"/>
                  </a:moveTo>
                  <a:lnTo>
                    <a:pt x="7957769" y="0"/>
                  </a:lnTo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78206" y="1196294"/>
            <a:ext cx="4547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Meeusen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and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35" dirty="0">
                <a:solidFill>
                  <a:srgbClr val="003399"/>
                </a:solidFill>
                <a:latin typeface="Arial"/>
                <a:cs typeface="Arial"/>
              </a:rPr>
              <a:t>Van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 den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Broeck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(MB)</a:t>
            </a:r>
            <a:r>
              <a:rPr sz="1800" b="1" spc="-1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(1977)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16987" y="1683897"/>
            <a:ext cx="2229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mbria Math"/>
                <a:cs typeface="Cambria Math"/>
              </a:rPr>
              <a:t>𝑙𝑛𝑦</a:t>
            </a:r>
            <a:r>
              <a:rPr sz="1950" spc="-120" baseline="-14957" dirty="0">
                <a:latin typeface="Cambria Math"/>
                <a:cs typeface="Cambria Math"/>
              </a:rPr>
              <a:t>𝑖𝑖</a:t>
            </a:r>
            <a:r>
              <a:rPr sz="1950" spc="17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484" dirty="0">
                <a:latin typeface="Cambria Math"/>
                <a:cs typeface="Cambria Math"/>
              </a:rPr>
              <a:t> </a:t>
            </a:r>
            <a:r>
              <a:rPr sz="1800" spc="-40" dirty="0">
                <a:latin typeface="Cambria Math"/>
                <a:cs typeface="Cambria Math"/>
              </a:rPr>
              <a:t>𝛽</a:t>
            </a:r>
            <a:r>
              <a:rPr sz="1950" spc="-60" baseline="-14957" dirty="0">
                <a:latin typeface="Cambria Math"/>
                <a:cs typeface="Cambria Math"/>
              </a:rPr>
              <a:t>0</a:t>
            </a:r>
            <a:r>
              <a:rPr sz="1950" spc="254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90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𝛽</a:t>
            </a:r>
            <a:r>
              <a:rPr sz="1950" spc="-89" baseline="-14957" dirty="0">
                <a:latin typeface="Cambria Math"/>
                <a:cs typeface="Cambria Math"/>
              </a:rPr>
              <a:t>1</a:t>
            </a:r>
            <a:r>
              <a:rPr sz="1800" spc="-60" dirty="0">
                <a:latin typeface="Cambria Math"/>
                <a:cs typeface="Cambria Math"/>
              </a:rPr>
              <a:t>𝑙𝑛𝑥</a:t>
            </a:r>
            <a:r>
              <a:rPr sz="1950" spc="-89" baseline="-14957" dirty="0">
                <a:latin typeface="Cambria Math"/>
                <a:cs typeface="Cambria Math"/>
              </a:rPr>
              <a:t>𝑖𝑖</a:t>
            </a:r>
            <a:r>
              <a:rPr sz="1950" spc="33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99304" y="1683974"/>
            <a:ext cx="7092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mbria Math"/>
                <a:cs typeface="Cambria Math"/>
              </a:rPr>
              <a:t>𝑣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r>
              <a:rPr sz="1950" spc="44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𝑢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27406" y="1958294"/>
            <a:ext cx="175641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Assumptions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63500">
              <a:lnSpc>
                <a:spcPct val="100000"/>
              </a:lnSpc>
              <a:tabLst>
                <a:tab pos="725805" algn="l"/>
              </a:tabLst>
            </a:pP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	</a:t>
            </a:r>
            <a:r>
              <a:rPr sz="1800" spc="-5" dirty="0">
                <a:latin typeface="Arial MT"/>
                <a:cs typeface="Arial MT"/>
              </a:rPr>
              <a:t>(technical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509978" y="2506934"/>
            <a:ext cx="59543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05255" algn="l"/>
                <a:tab pos="2179955" algn="l"/>
                <a:tab pos="2536190" algn="l"/>
                <a:tab pos="3653790" algn="l"/>
                <a:tab pos="4035425" algn="l"/>
                <a:tab pos="4480560" algn="l"/>
              </a:tabLst>
            </a:pPr>
            <a:r>
              <a:rPr sz="1800" spc="-5" dirty="0">
                <a:latin typeface="Arial MT"/>
                <a:cs typeface="Arial MT"/>
              </a:rPr>
              <a:t>inefficiency)	which	</a:t>
            </a:r>
            <a:r>
              <a:rPr sz="1800" dirty="0">
                <a:latin typeface="Arial MT"/>
                <a:cs typeface="Arial MT"/>
              </a:rPr>
              <a:t>is	</a:t>
            </a:r>
            <a:r>
              <a:rPr sz="1800" spc="-5" dirty="0">
                <a:latin typeface="Arial MT"/>
                <a:cs typeface="Arial MT"/>
              </a:rPr>
              <a:t>assumed	to	</a:t>
            </a:r>
            <a:r>
              <a:rPr sz="1800" dirty="0">
                <a:latin typeface="Arial MT"/>
                <a:cs typeface="Arial MT"/>
              </a:rPr>
              <a:t>be	</a:t>
            </a:r>
            <a:r>
              <a:rPr sz="1800" b="1" spc="-5" dirty="0">
                <a:latin typeface="Arial"/>
                <a:cs typeface="Arial"/>
              </a:rPr>
              <a:t>exponentially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49806" y="2913842"/>
            <a:ext cx="5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342920" y="2889458"/>
            <a:ext cx="13398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85" dirty="0">
                <a:latin typeface="Cambria Math"/>
                <a:cs typeface="Cambria Math"/>
              </a:rPr>
              <a:t>𝑢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52806" y="2781254"/>
            <a:ext cx="29527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di</a:t>
            </a:r>
            <a:r>
              <a:rPr sz="1800" b="1" dirty="0">
                <a:latin typeface="Arial"/>
                <a:cs typeface="Arial"/>
              </a:rPr>
              <a:t>str</a:t>
            </a:r>
            <a:r>
              <a:rPr sz="1800" b="1" spc="-5" dirty="0">
                <a:latin typeface="Arial"/>
                <a:cs typeface="Arial"/>
              </a:rPr>
              <a:t>ibu</a:t>
            </a:r>
            <a:r>
              <a:rPr sz="1800" b="1" dirty="0">
                <a:latin typeface="Arial"/>
                <a:cs typeface="Arial"/>
              </a:rPr>
              <a:t>ted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spc="-23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~</a:t>
            </a:r>
            <a:r>
              <a:rPr sz="1800" dirty="0">
                <a:latin typeface="Cambria Math"/>
                <a:cs typeface="Cambria Math"/>
              </a:rPr>
              <a:t>𝑒𝑥</a:t>
            </a:r>
            <a:r>
              <a:rPr sz="1800" spc="-5" dirty="0">
                <a:latin typeface="Cambria Math"/>
                <a:cs typeface="Cambria Math"/>
              </a:rPr>
              <a:t>𝑝</a:t>
            </a:r>
            <a:r>
              <a:rPr sz="1800" dirty="0">
                <a:latin typeface="Cambria Math"/>
                <a:cs typeface="Cambria Math"/>
              </a:rPr>
              <a:t>𝑜</a:t>
            </a:r>
            <a:r>
              <a:rPr sz="1800" spc="25" dirty="0">
                <a:latin typeface="Cambria Math"/>
                <a:cs typeface="Cambria Math"/>
              </a:rPr>
              <a:t>𝑛</a:t>
            </a:r>
            <a:r>
              <a:rPr sz="1800" dirty="0">
                <a:latin typeface="Cambria Math"/>
                <a:cs typeface="Cambria Math"/>
              </a:rPr>
              <a:t>(</a:t>
            </a:r>
            <a:r>
              <a:rPr sz="1800" spc="-900" dirty="0">
                <a:latin typeface="Cambria Math"/>
                <a:cs typeface="Cambria Math"/>
              </a:rPr>
              <a:t>𝜃</a:t>
            </a:r>
            <a:r>
              <a:rPr sz="1800" spc="-850" dirty="0">
                <a:latin typeface="Cambria Math"/>
                <a:cs typeface="Cambria Math"/>
              </a:rPr>
              <a:t>𝜃</a:t>
            </a:r>
            <a:r>
              <a:rPr sz="1800" dirty="0">
                <a:latin typeface="Cambria Math"/>
                <a:cs typeface="Cambria Math"/>
              </a:rPr>
              <a:t>)</a:t>
            </a:r>
            <a:r>
              <a:rPr sz="1800" spc="100" dirty="0">
                <a:latin typeface="Cambria Math"/>
                <a:cs typeface="Cambria Math"/>
              </a:rPr>
              <a:t> 𝜎</a:t>
            </a:r>
            <a:r>
              <a:rPr sz="1950" spc="172" baseline="27777" dirty="0">
                <a:latin typeface="Cambria Math"/>
                <a:cs typeface="Cambria Math"/>
              </a:rPr>
              <a:t>2</a:t>
            </a:r>
            <a:r>
              <a:rPr sz="180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78206" y="3329894"/>
            <a:ext cx="4399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21005" algn="l"/>
                <a:tab pos="1451610" algn="l"/>
                <a:tab pos="1812289" algn="l"/>
                <a:tab pos="2919730" algn="l"/>
                <a:tab pos="3468370" algn="l"/>
                <a:tab pos="4003675" algn="l"/>
              </a:tabLst>
            </a:pPr>
            <a:r>
              <a:rPr sz="1800" spc="-200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o	e</a:t>
            </a:r>
            <a:r>
              <a:rPr sz="1800" spc="-5" dirty="0">
                <a:latin typeface="Arial MT"/>
                <a:cs typeface="Arial MT"/>
              </a:rPr>
              <a:t>st</a:t>
            </a:r>
            <a:r>
              <a:rPr sz="1800" dirty="0">
                <a:latin typeface="Arial MT"/>
                <a:cs typeface="Arial MT"/>
              </a:rPr>
              <a:t>ima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e	</a:t>
            </a:r>
            <a:r>
              <a:rPr sz="1800" i="1" spc="-5" dirty="0">
                <a:latin typeface="Arial"/>
                <a:cs typeface="Arial"/>
              </a:rPr>
              <a:t>β</a:t>
            </a:r>
            <a:r>
              <a:rPr sz="1800" i="1" dirty="0">
                <a:latin typeface="Arial"/>
                <a:cs typeface="Arial"/>
              </a:rPr>
              <a:t>,	</a:t>
            </a:r>
            <a:r>
              <a:rPr sz="1800" dirty="0">
                <a:latin typeface="Arial MT"/>
                <a:cs typeface="Arial MT"/>
              </a:rPr>
              <a:t>Meeu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en	and	van	den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18202" y="3329894"/>
            <a:ext cx="32467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90905" algn="l"/>
                <a:tab pos="1553210" algn="l"/>
                <a:tab pos="2216150" algn="l"/>
                <a:tab pos="2853055" algn="l"/>
              </a:tabLst>
            </a:pPr>
            <a:r>
              <a:rPr sz="1800" dirty="0">
                <a:latin typeface="Arial MT"/>
                <a:cs typeface="Arial MT"/>
              </a:rPr>
              <a:t>Broeck	(MB)	u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ed	MLE	a</a:t>
            </a:r>
            <a:r>
              <a:rPr sz="1800" spc="-10" dirty="0">
                <a:latin typeface="Arial MT"/>
                <a:cs typeface="Arial MT"/>
              </a:rPr>
              <a:t>nd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78206" y="3604214"/>
            <a:ext cx="75958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parametrized the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log-likelihood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function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Normal-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Exponential </a:t>
            </a:r>
            <a:r>
              <a:rPr sz="1800" dirty="0">
                <a:latin typeface="Arial MT"/>
                <a:cs typeface="Arial MT"/>
              </a:rPr>
              <a:t>model.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093672" y="3980718"/>
            <a:ext cx="26003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ln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</a:t>
            </a:r>
            <a:r>
              <a:rPr sz="1800" spc="-8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𝑙𝑛𝐿</a:t>
            </a:r>
            <a:r>
              <a:rPr sz="1800" spc="13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49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−𝑁𝑙𝑛𝜎</a:t>
            </a:r>
            <a:r>
              <a:rPr sz="1950" spc="-7" baseline="-14957" dirty="0">
                <a:latin typeface="Cambria Math"/>
                <a:cs typeface="Cambria Math"/>
              </a:rPr>
              <a:t>𝑢</a:t>
            </a:r>
            <a:r>
              <a:rPr sz="1950" spc="300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𝑁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717237" y="3930840"/>
            <a:ext cx="487045" cy="452120"/>
          </a:xfrm>
          <a:custGeom>
            <a:avLst/>
            <a:gdLst/>
            <a:ahLst/>
            <a:cxnLst/>
            <a:rect l="l" t="t" r="r" b="b"/>
            <a:pathLst>
              <a:path w="487045" h="452120">
                <a:moveTo>
                  <a:pt x="86728" y="7480"/>
                </a:moveTo>
                <a:lnTo>
                  <a:pt x="50050" y="33248"/>
                </a:lnTo>
                <a:lnTo>
                  <a:pt x="24003" y="82550"/>
                </a:lnTo>
                <a:lnTo>
                  <a:pt x="5994" y="146989"/>
                </a:lnTo>
                <a:lnTo>
                  <a:pt x="0" y="225806"/>
                </a:lnTo>
                <a:lnTo>
                  <a:pt x="1498" y="266928"/>
                </a:lnTo>
                <a:lnTo>
                  <a:pt x="13500" y="338620"/>
                </a:lnTo>
                <a:lnTo>
                  <a:pt x="36512" y="395732"/>
                </a:lnTo>
                <a:lnTo>
                  <a:pt x="64630" y="437007"/>
                </a:lnTo>
                <a:lnTo>
                  <a:pt x="80251" y="451624"/>
                </a:lnTo>
                <a:lnTo>
                  <a:pt x="86728" y="444144"/>
                </a:lnTo>
                <a:lnTo>
                  <a:pt x="73215" y="429272"/>
                </a:lnTo>
                <a:lnTo>
                  <a:pt x="60947" y="410768"/>
                </a:lnTo>
                <a:lnTo>
                  <a:pt x="40068" y="362877"/>
                </a:lnTo>
                <a:lnTo>
                  <a:pt x="26250" y="301040"/>
                </a:lnTo>
                <a:lnTo>
                  <a:pt x="21653" y="225691"/>
                </a:lnTo>
                <a:lnTo>
                  <a:pt x="22796" y="186512"/>
                </a:lnTo>
                <a:lnTo>
                  <a:pt x="32016" y="117983"/>
                </a:lnTo>
                <a:lnTo>
                  <a:pt x="49885" y="62979"/>
                </a:lnTo>
                <a:lnTo>
                  <a:pt x="73215" y="22352"/>
                </a:lnTo>
                <a:lnTo>
                  <a:pt x="86728" y="7480"/>
                </a:lnTo>
                <a:close/>
              </a:path>
              <a:path w="487045" h="452120">
                <a:moveTo>
                  <a:pt x="391744" y="218706"/>
                </a:moveTo>
                <a:lnTo>
                  <a:pt x="93802" y="218706"/>
                </a:lnTo>
                <a:lnTo>
                  <a:pt x="93802" y="233184"/>
                </a:lnTo>
                <a:lnTo>
                  <a:pt x="391744" y="233184"/>
                </a:lnTo>
                <a:lnTo>
                  <a:pt x="391744" y="218706"/>
                </a:lnTo>
                <a:close/>
              </a:path>
              <a:path w="487045" h="452120">
                <a:moveTo>
                  <a:pt x="486486" y="225691"/>
                </a:moveTo>
                <a:lnTo>
                  <a:pt x="484987" y="184556"/>
                </a:lnTo>
                <a:lnTo>
                  <a:pt x="472986" y="112991"/>
                </a:lnTo>
                <a:lnTo>
                  <a:pt x="449973" y="55892"/>
                </a:lnTo>
                <a:lnTo>
                  <a:pt x="421843" y="14617"/>
                </a:lnTo>
                <a:lnTo>
                  <a:pt x="406234" y="0"/>
                </a:lnTo>
                <a:lnTo>
                  <a:pt x="399757" y="7480"/>
                </a:lnTo>
                <a:lnTo>
                  <a:pt x="413258" y="22352"/>
                </a:lnTo>
                <a:lnTo>
                  <a:pt x="425538" y="40855"/>
                </a:lnTo>
                <a:lnTo>
                  <a:pt x="446417" y="88734"/>
                </a:lnTo>
                <a:lnTo>
                  <a:pt x="460222" y="150571"/>
                </a:lnTo>
                <a:lnTo>
                  <a:pt x="464832" y="225806"/>
                </a:lnTo>
                <a:lnTo>
                  <a:pt x="463677" y="265099"/>
                </a:lnTo>
                <a:lnTo>
                  <a:pt x="454469" y="333641"/>
                </a:lnTo>
                <a:lnTo>
                  <a:pt x="436587" y="388632"/>
                </a:lnTo>
                <a:lnTo>
                  <a:pt x="413258" y="429272"/>
                </a:lnTo>
                <a:lnTo>
                  <a:pt x="399757" y="444144"/>
                </a:lnTo>
                <a:lnTo>
                  <a:pt x="406234" y="451624"/>
                </a:lnTo>
                <a:lnTo>
                  <a:pt x="436422" y="418363"/>
                </a:lnTo>
                <a:lnTo>
                  <a:pt x="462495" y="369074"/>
                </a:lnTo>
                <a:lnTo>
                  <a:pt x="480479" y="304571"/>
                </a:lnTo>
                <a:lnTo>
                  <a:pt x="484987" y="266928"/>
                </a:lnTo>
                <a:lnTo>
                  <a:pt x="486486" y="225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45406" y="3972260"/>
            <a:ext cx="10477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90" dirty="0">
                <a:latin typeface="Cambria Math"/>
                <a:cs typeface="Cambria Math"/>
              </a:rPr>
              <a:t>𝑣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821708" y="3846530"/>
            <a:ext cx="27241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950" spc="142" baseline="-21367" dirty="0">
                <a:latin typeface="Cambria Math"/>
                <a:cs typeface="Cambria Math"/>
              </a:rPr>
              <a:t>𝜎</a:t>
            </a:r>
            <a:r>
              <a:rPr sz="1050" spc="95" dirty="0">
                <a:latin typeface="Cambria Math"/>
                <a:cs typeface="Cambria Math"/>
              </a:rPr>
              <a:t>2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93412" y="4226768"/>
            <a:ext cx="12255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-385" dirty="0">
                <a:latin typeface="Cambria Math"/>
                <a:cs typeface="Cambria Math"/>
              </a:rPr>
              <a:t>𝑢𝑢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72940" y="4157426"/>
            <a:ext cx="36893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300" spc="75" dirty="0">
                <a:latin typeface="Cambria Math"/>
                <a:cs typeface="Cambria Math"/>
              </a:rPr>
              <a:t>2𝜎</a:t>
            </a:r>
            <a:r>
              <a:rPr sz="1575" spc="112" baseline="26455" dirty="0">
                <a:latin typeface="Cambria Math"/>
                <a:cs typeface="Cambria Math"/>
              </a:rPr>
              <a:t>2</a:t>
            </a:r>
            <a:endParaRPr sz="1575" baseline="26455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95976" y="4097990"/>
            <a:ext cx="8445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575" dirty="0">
                <a:latin typeface="Cambria Math"/>
                <a:cs typeface="Cambria Math"/>
              </a:rPr>
              <a:t>𝑖𝑖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177589" y="4050743"/>
            <a:ext cx="467995" cy="212090"/>
          </a:xfrm>
          <a:custGeom>
            <a:avLst/>
            <a:gdLst/>
            <a:ahLst/>
            <a:cxnLst/>
            <a:rect l="l" t="t" r="r" b="b"/>
            <a:pathLst>
              <a:path w="467995" h="212089">
                <a:moveTo>
                  <a:pt x="400164" y="0"/>
                </a:moveTo>
                <a:lnTo>
                  <a:pt x="397154" y="8597"/>
                </a:lnTo>
                <a:lnTo>
                  <a:pt x="409411" y="13915"/>
                </a:lnTo>
                <a:lnTo>
                  <a:pt x="419950" y="21277"/>
                </a:lnTo>
                <a:lnTo>
                  <a:pt x="441356" y="55406"/>
                </a:lnTo>
                <a:lnTo>
                  <a:pt x="448386" y="104813"/>
                </a:lnTo>
                <a:lnTo>
                  <a:pt x="447600" y="123489"/>
                </a:lnTo>
                <a:lnTo>
                  <a:pt x="435825" y="169214"/>
                </a:lnTo>
                <a:lnTo>
                  <a:pt x="409552" y="197805"/>
                </a:lnTo>
                <a:lnTo>
                  <a:pt x="397484" y="203149"/>
                </a:lnTo>
                <a:lnTo>
                  <a:pt x="400164" y="211747"/>
                </a:lnTo>
                <a:lnTo>
                  <a:pt x="440617" y="187704"/>
                </a:lnTo>
                <a:lnTo>
                  <a:pt x="463337" y="143335"/>
                </a:lnTo>
                <a:lnTo>
                  <a:pt x="467690" y="105930"/>
                </a:lnTo>
                <a:lnTo>
                  <a:pt x="466599" y="86519"/>
                </a:lnTo>
                <a:lnTo>
                  <a:pt x="450227" y="37109"/>
                </a:lnTo>
                <a:lnTo>
                  <a:pt x="415516" y="5541"/>
                </a:lnTo>
                <a:lnTo>
                  <a:pt x="400164" y="0"/>
                </a:lnTo>
                <a:close/>
              </a:path>
              <a:path w="467995" h="212089">
                <a:moveTo>
                  <a:pt x="67525" y="0"/>
                </a:moveTo>
                <a:lnTo>
                  <a:pt x="27142" y="24095"/>
                </a:lnTo>
                <a:lnTo>
                  <a:pt x="4364" y="68576"/>
                </a:lnTo>
                <a:lnTo>
                  <a:pt x="0" y="105930"/>
                </a:lnTo>
                <a:lnTo>
                  <a:pt x="1088" y="125383"/>
                </a:lnTo>
                <a:lnTo>
                  <a:pt x="17411" y="174739"/>
                </a:lnTo>
                <a:lnTo>
                  <a:pt x="52128" y="206211"/>
                </a:lnTo>
                <a:lnTo>
                  <a:pt x="67525" y="211747"/>
                </a:lnTo>
                <a:lnTo>
                  <a:pt x="70205" y="203149"/>
                </a:lnTo>
                <a:lnTo>
                  <a:pt x="58142" y="197805"/>
                </a:lnTo>
                <a:lnTo>
                  <a:pt x="47729" y="190368"/>
                </a:lnTo>
                <a:lnTo>
                  <a:pt x="26370" y="155689"/>
                </a:lnTo>
                <a:lnTo>
                  <a:pt x="19304" y="104813"/>
                </a:lnTo>
                <a:lnTo>
                  <a:pt x="20089" y="86744"/>
                </a:lnTo>
                <a:lnTo>
                  <a:pt x="31864" y="42138"/>
                </a:lnTo>
                <a:lnTo>
                  <a:pt x="58324" y="13915"/>
                </a:lnTo>
                <a:lnTo>
                  <a:pt x="70535" y="8597"/>
                </a:lnTo>
                <a:lnTo>
                  <a:pt x="67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5260874" y="3980642"/>
            <a:ext cx="19030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4150" algn="l"/>
              </a:tabLst>
            </a:pP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400" dirty="0">
                <a:latin typeface="Cambria Math"/>
                <a:cs typeface="Cambria Math"/>
              </a:rPr>
              <a:t> </a:t>
            </a:r>
            <a:r>
              <a:rPr sz="2700" baseline="3086" dirty="0">
                <a:latin typeface="Cambria Math"/>
                <a:cs typeface="Cambria Math"/>
              </a:rPr>
              <a:t>∑</a:t>
            </a:r>
            <a:r>
              <a:rPr sz="2700" spc="615" baseline="3086" dirty="0">
                <a:latin typeface="Cambria Math"/>
                <a:cs typeface="Cambria Math"/>
              </a:rPr>
              <a:t> </a:t>
            </a:r>
            <a:r>
              <a:rPr sz="1800" spc="185" dirty="0">
                <a:latin typeface="Cambria Math"/>
                <a:cs typeface="Cambria Math"/>
              </a:rPr>
              <a:t>𝑙𝑛𝑙</a:t>
            </a:r>
            <a:r>
              <a:rPr sz="1800" spc="350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−𝐴	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25" dirty="0">
                <a:latin typeface="Cambria Math"/>
                <a:cs typeface="Cambria Math"/>
              </a:rPr>
              <a:t> </a:t>
            </a:r>
            <a:r>
              <a:rPr sz="2700" baseline="3086" dirty="0">
                <a:latin typeface="Cambria Math"/>
                <a:cs typeface="Cambria Math"/>
              </a:rPr>
              <a:t>∑</a:t>
            </a:r>
            <a:endParaRPr sz="2700" baseline="3086">
              <a:latin typeface="Cambria Math"/>
              <a:cs typeface="Cambria Math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267220" y="3908252"/>
            <a:ext cx="11620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35" dirty="0">
                <a:latin typeface="Cambria Math"/>
                <a:cs typeface="Cambria Math"/>
              </a:rPr>
              <a:t>𝑒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113042" y="3973784"/>
            <a:ext cx="374015" cy="34988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9700">
              <a:lnSpc>
                <a:spcPts val="1110"/>
              </a:lnSpc>
              <a:spcBef>
                <a:spcPts val="130"/>
              </a:spcBef>
            </a:pPr>
            <a:r>
              <a:rPr sz="10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 </a:t>
            </a:r>
            <a:r>
              <a:rPr sz="1050" u="heavy" spc="1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050" u="heavy" spc="-13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𝑖𝑖</a:t>
            </a:r>
            <a:endParaRPr sz="1050">
              <a:latin typeface="Cambria Math"/>
              <a:cs typeface="Cambria Math"/>
            </a:endParaRPr>
          </a:p>
          <a:p>
            <a:pPr marL="38100">
              <a:lnSpc>
                <a:spcPts val="1410"/>
              </a:lnSpc>
            </a:pPr>
            <a:r>
              <a:rPr sz="1300" spc="-575" dirty="0">
                <a:latin typeface="Cambria Math"/>
                <a:cs typeface="Cambria Math"/>
              </a:rPr>
              <a:t>𝑖𝑖</a:t>
            </a:r>
            <a:r>
              <a:rPr sz="1300" spc="55" dirty="0">
                <a:latin typeface="Cambria Math"/>
                <a:cs typeface="Cambria Math"/>
              </a:rPr>
              <a:t> </a:t>
            </a:r>
            <a:r>
              <a:rPr sz="1950" spc="112" baseline="-19230" dirty="0">
                <a:latin typeface="Cambria Math"/>
                <a:cs typeface="Cambria Math"/>
              </a:rPr>
              <a:t>𝜎</a:t>
            </a:r>
            <a:r>
              <a:rPr sz="1575" spc="-577" baseline="-39682" dirty="0">
                <a:latin typeface="Cambria Math"/>
                <a:cs typeface="Cambria Math"/>
              </a:rPr>
              <a:t>𝑢𝑢</a:t>
            </a:r>
            <a:endParaRPr sz="1575" baseline="-39682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023898" y="4770074"/>
            <a:ext cx="42608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095" algn="l"/>
              </a:tabLst>
            </a:pPr>
            <a:r>
              <a:rPr sz="1200" i="1" dirty="0">
                <a:latin typeface="Arial"/>
                <a:cs typeface="Arial"/>
              </a:rPr>
              <a:t>i	i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823236" y="4745690"/>
            <a:ext cx="521652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4051935" algn="l"/>
                <a:tab pos="4568190" algn="l"/>
                <a:tab pos="5094605" algn="l"/>
              </a:tabLst>
            </a:pPr>
            <a:r>
              <a:rPr sz="1300" spc="135" dirty="0">
                <a:latin typeface="Cambria Math"/>
                <a:cs typeface="Cambria Math"/>
              </a:rPr>
              <a:t>𝑒	𝑒	</a:t>
            </a:r>
            <a:r>
              <a:rPr sz="1300" spc="65" dirty="0">
                <a:latin typeface="Cambria Math"/>
                <a:cs typeface="Cambria Math"/>
              </a:rPr>
              <a:t>𝑣	</a:t>
            </a:r>
            <a:r>
              <a:rPr sz="1300" spc="185" dirty="0">
                <a:latin typeface="Cambria Math"/>
                <a:cs typeface="Cambria Math"/>
              </a:rPr>
              <a:t>𝑢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652806" y="4637486"/>
            <a:ext cx="78384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79295" algn="l"/>
              </a:tabLst>
            </a:pPr>
            <a:r>
              <a:rPr sz="1800" dirty="0">
                <a:latin typeface="Arial MT"/>
                <a:cs typeface="Arial MT"/>
              </a:rPr>
              <a:t>where,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140" dirty="0">
                <a:latin typeface="Cambria Math"/>
                <a:cs typeface="Cambria Math"/>
              </a:rPr>
              <a:t>𝑒</a:t>
            </a:r>
            <a:r>
              <a:rPr sz="1950" spc="-209" baseline="-14957" dirty="0">
                <a:latin typeface="Cambria Math"/>
                <a:cs typeface="Cambria Math"/>
              </a:rPr>
              <a:t>𝑖𝑖</a:t>
            </a:r>
            <a:r>
              <a:rPr sz="1950" spc="30" baseline="-14957" dirty="0">
                <a:latin typeface="Cambria Math"/>
                <a:cs typeface="Cambria Math"/>
              </a:rPr>
              <a:t> 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14" dirty="0">
                <a:latin typeface="Cambria Math"/>
                <a:cs typeface="Cambria Math"/>
              </a:rPr>
              <a:t> </a:t>
            </a:r>
            <a:r>
              <a:rPr sz="1800" i="1" dirty="0">
                <a:latin typeface="Arial"/>
                <a:cs typeface="Arial"/>
              </a:rPr>
              <a:t>v</a:t>
            </a:r>
            <a:r>
              <a:rPr sz="1800" i="1" spc="270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u	</a:t>
            </a: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0" dirty="0">
                <a:latin typeface="Cambria Math"/>
                <a:cs typeface="Cambria Math"/>
              </a:rPr>
              <a:t> </a:t>
            </a:r>
            <a:r>
              <a:rPr sz="1800" spc="65" dirty="0">
                <a:latin typeface="Cambria Math"/>
                <a:cs typeface="Cambria Math"/>
              </a:rPr>
              <a:t>𝜎</a:t>
            </a:r>
            <a:r>
              <a:rPr sz="1950" spc="97" baseline="27777" dirty="0">
                <a:latin typeface="Cambria Math"/>
                <a:cs typeface="Cambria Math"/>
              </a:rPr>
              <a:t>2</a:t>
            </a:r>
            <a:r>
              <a:rPr sz="1950" spc="457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variance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composite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error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term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20" dirty="0">
                <a:latin typeface="Arial MT"/>
                <a:cs typeface="Arial MT"/>
              </a:rPr>
              <a:t> </a:t>
            </a:r>
            <a:r>
              <a:rPr sz="1800" spc="65" dirty="0">
                <a:latin typeface="Cambria Math"/>
                <a:cs typeface="Cambria Math"/>
              </a:rPr>
              <a:t>𝜎</a:t>
            </a:r>
            <a:r>
              <a:rPr sz="1950" spc="97" baseline="27777" dirty="0">
                <a:latin typeface="Cambria Math"/>
                <a:cs typeface="Cambria Math"/>
              </a:rPr>
              <a:t>2</a:t>
            </a:r>
            <a:r>
              <a:rPr sz="1950" spc="457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=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65" dirty="0">
                <a:latin typeface="Cambria Math"/>
                <a:cs typeface="Cambria Math"/>
              </a:rPr>
              <a:t>𝜎</a:t>
            </a:r>
            <a:r>
              <a:rPr sz="1950" spc="97" baseline="27777" dirty="0">
                <a:latin typeface="Cambria Math"/>
                <a:cs typeface="Cambria Math"/>
              </a:rPr>
              <a:t>2</a:t>
            </a:r>
            <a:r>
              <a:rPr sz="1950" spc="284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spc="70" dirty="0">
                <a:latin typeface="Cambria Math"/>
                <a:cs typeface="Cambria Math"/>
              </a:rPr>
              <a:t>𝜎</a:t>
            </a:r>
            <a:r>
              <a:rPr sz="1950" spc="104" baseline="27777" dirty="0">
                <a:latin typeface="Cambria Math"/>
                <a:cs typeface="Cambria Math"/>
              </a:rPr>
              <a:t>2</a:t>
            </a:r>
            <a:r>
              <a:rPr sz="1950" spc="457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, </a:t>
            </a:r>
            <a:r>
              <a:rPr sz="1800" spc="275" dirty="0">
                <a:latin typeface="Cambria Math"/>
                <a:cs typeface="Cambria Math"/>
              </a:rPr>
              <a:t>𝑙</a:t>
            </a:r>
            <a:r>
              <a:rPr sz="1800" spc="275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678282" y="4911806"/>
            <a:ext cx="7788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is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cumulative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distributive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function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(cdf)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the</a:t>
            </a:r>
            <a:r>
              <a:rPr sz="1800" spc="2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standard</a:t>
            </a:r>
            <a:r>
              <a:rPr sz="1800" spc="28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normal</a:t>
            </a:r>
            <a:r>
              <a:rPr sz="1800" spc="28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variate,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53340" y="5114498"/>
            <a:ext cx="9518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baseline="-26234" dirty="0">
                <a:latin typeface="Cambria Math"/>
                <a:cs typeface="Cambria Math"/>
              </a:rPr>
              <a:t>𝐴</a:t>
            </a:r>
            <a:r>
              <a:rPr sz="2700" spc="120" baseline="-26234" dirty="0">
                <a:latin typeface="Cambria Math"/>
                <a:cs typeface="Cambria Math"/>
              </a:rPr>
              <a:t> </a:t>
            </a:r>
            <a:r>
              <a:rPr sz="2700" baseline="-26234" dirty="0">
                <a:latin typeface="Cambria Math"/>
                <a:cs typeface="Cambria Math"/>
              </a:rPr>
              <a:t>=</a:t>
            </a:r>
            <a:r>
              <a:rPr sz="2700" spc="97" baseline="-26234" dirty="0">
                <a:latin typeface="Cambria Math"/>
                <a:cs typeface="Cambria Math"/>
              </a:rPr>
              <a:t> </a:t>
            </a:r>
            <a:r>
              <a:rPr sz="1300" spc="-434" dirty="0">
                <a:latin typeface="Cambria Math"/>
                <a:cs typeface="Cambria Math"/>
              </a:rPr>
              <a:t>−𝜇�</a:t>
            </a:r>
            <a:r>
              <a:rPr sz="2700" spc="-652" baseline="-21604" dirty="0">
                <a:latin typeface="Cambria Math"/>
                <a:cs typeface="Cambria Math"/>
              </a:rPr>
              <a:t>�</a:t>
            </a:r>
            <a:r>
              <a:rPr sz="1950" spc="-652" baseline="-42735" dirty="0">
                <a:latin typeface="Cambria Math"/>
                <a:cs typeface="Cambria Math"/>
              </a:rPr>
              <a:t>𝜎</a:t>
            </a:r>
            <a:endParaRPr sz="1950" baseline="-42735">
              <a:latin typeface="Cambria Math"/>
              <a:cs typeface="Cambria Ma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543838" y="5368244"/>
            <a:ext cx="104775" cy="1905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050" spc="90" dirty="0">
                <a:latin typeface="Cambria Math"/>
                <a:cs typeface="Cambria Math"/>
              </a:rPr>
              <a:t>𝑣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042692" y="5327858"/>
            <a:ext cx="513715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391795" algn="l"/>
              </a:tabLst>
            </a:pPr>
            <a:r>
              <a:rPr sz="1300" spc="65" dirty="0">
                <a:latin typeface="Cambria Math"/>
                <a:cs typeface="Cambria Math"/>
              </a:rPr>
              <a:t>𝑣	</a:t>
            </a:r>
            <a:r>
              <a:rPr sz="1300" spc="185" dirty="0">
                <a:latin typeface="Cambria Math"/>
                <a:cs typeface="Cambria Math"/>
              </a:rPr>
              <a:t>𝑢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67028" y="5219654"/>
            <a:ext cx="50647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51355" algn="l"/>
              </a:tabLst>
            </a:pPr>
            <a:r>
              <a:rPr sz="1800" dirty="0">
                <a:latin typeface="Arial MT"/>
                <a:cs typeface="Arial MT"/>
              </a:rPr>
              <a:t>, </a:t>
            </a:r>
            <a:r>
              <a:rPr sz="1800" spc="-910" dirty="0">
                <a:latin typeface="Cambria Math"/>
                <a:cs typeface="Cambria Math"/>
              </a:rPr>
              <a:t>𝜇�</a:t>
            </a:r>
            <a:r>
              <a:rPr sz="1800" spc="16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509" dirty="0">
                <a:latin typeface="Cambria Math"/>
                <a:cs typeface="Cambria Math"/>
              </a:rPr>
              <a:t> </a:t>
            </a:r>
            <a:r>
              <a:rPr sz="1800" spc="-105" dirty="0">
                <a:latin typeface="Cambria Math"/>
                <a:cs typeface="Cambria Math"/>
              </a:rPr>
              <a:t>−𝑒</a:t>
            </a:r>
            <a:r>
              <a:rPr sz="1950" spc="-157" baseline="-14957" dirty="0">
                <a:latin typeface="Cambria Math"/>
                <a:cs typeface="Cambria Math"/>
              </a:rPr>
              <a:t>𝑖𝑖</a:t>
            </a:r>
            <a:r>
              <a:rPr sz="1950" spc="345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5" dirty="0">
                <a:latin typeface="Cambria Math"/>
                <a:cs typeface="Cambria Math"/>
              </a:rPr>
              <a:t> </a:t>
            </a:r>
            <a:r>
              <a:rPr sz="1800" spc="50" dirty="0">
                <a:latin typeface="Cambria Math"/>
                <a:cs typeface="Cambria Math"/>
              </a:rPr>
              <a:t>𝜎</a:t>
            </a:r>
            <a:r>
              <a:rPr sz="1950" spc="75" baseline="27777" dirty="0">
                <a:latin typeface="Cambria Math"/>
                <a:cs typeface="Cambria Math"/>
              </a:rPr>
              <a:t>2</a:t>
            </a:r>
            <a:r>
              <a:rPr sz="2700" spc="75" baseline="1543" dirty="0">
                <a:latin typeface="Cambria Math"/>
                <a:cs typeface="Cambria Math"/>
              </a:rPr>
              <a:t>⁄</a:t>
            </a:r>
            <a:r>
              <a:rPr sz="1800" spc="50" dirty="0">
                <a:latin typeface="Cambria Math"/>
                <a:cs typeface="Cambria Math"/>
              </a:rPr>
              <a:t>𝜎	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number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producers.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48640" y="724373"/>
            <a:ext cx="7698105" cy="5239385"/>
            <a:chOff x="548640" y="724373"/>
            <a:chExt cx="7698105" cy="52393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8640" y="724373"/>
              <a:ext cx="6784902" cy="523898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66190" y="2585847"/>
              <a:ext cx="3184525" cy="744220"/>
            </a:xfrm>
            <a:custGeom>
              <a:avLst/>
              <a:gdLst/>
              <a:ahLst/>
              <a:cxnLst/>
              <a:rect l="l" t="t" r="r" b="b"/>
              <a:pathLst>
                <a:path w="3184525" h="744220">
                  <a:moveTo>
                    <a:pt x="0" y="371855"/>
                  </a:moveTo>
                  <a:lnTo>
                    <a:pt x="14534" y="321397"/>
                  </a:lnTo>
                  <a:lnTo>
                    <a:pt x="39789" y="288876"/>
                  </a:lnTo>
                  <a:lnTo>
                    <a:pt x="76839" y="257404"/>
                  </a:lnTo>
                  <a:lnTo>
                    <a:pt x="125122" y="227112"/>
                  </a:lnTo>
                  <a:lnTo>
                    <a:pt x="184077" y="198130"/>
                  </a:lnTo>
                  <a:lnTo>
                    <a:pt x="253142" y="170591"/>
                  </a:lnTo>
                  <a:lnTo>
                    <a:pt x="291290" y="157403"/>
                  </a:lnTo>
                  <a:lnTo>
                    <a:pt x="331754" y="144625"/>
                  </a:lnTo>
                  <a:lnTo>
                    <a:pt x="374464" y="132273"/>
                  </a:lnTo>
                  <a:lnTo>
                    <a:pt x="419351" y="120363"/>
                  </a:lnTo>
                  <a:lnTo>
                    <a:pt x="466344" y="108913"/>
                  </a:lnTo>
                  <a:lnTo>
                    <a:pt x="515371" y="97938"/>
                  </a:lnTo>
                  <a:lnTo>
                    <a:pt x="566365" y="87455"/>
                  </a:lnTo>
                  <a:lnTo>
                    <a:pt x="619253" y="77480"/>
                  </a:lnTo>
                  <a:lnTo>
                    <a:pt x="673966" y="68030"/>
                  </a:lnTo>
                  <a:lnTo>
                    <a:pt x="730433" y="59120"/>
                  </a:lnTo>
                  <a:lnTo>
                    <a:pt x="788585" y="50768"/>
                  </a:lnTo>
                  <a:lnTo>
                    <a:pt x="848350" y="42990"/>
                  </a:lnTo>
                  <a:lnTo>
                    <a:pt x="909660" y="35803"/>
                  </a:lnTo>
                  <a:lnTo>
                    <a:pt x="972442" y="29222"/>
                  </a:lnTo>
                  <a:lnTo>
                    <a:pt x="1036628" y="23264"/>
                  </a:lnTo>
                  <a:lnTo>
                    <a:pt x="1102147" y="17945"/>
                  </a:lnTo>
                  <a:lnTo>
                    <a:pt x="1168929" y="13282"/>
                  </a:lnTo>
                  <a:lnTo>
                    <a:pt x="1236903" y="9292"/>
                  </a:lnTo>
                  <a:lnTo>
                    <a:pt x="1305999" y="5991"/>
                  </a:lnTo>
                  <a:lnTo>
                    <a:pt x="1376146" y="3394"/>
                  </a:lnTo>
                  <a:lnTo>
                    <a:pt x="1447276" y="1519"/>
                  </a:lnTo>
                  <a:lnTo>
                    <a:pt x="1519317" y="382"/>
                  </a:lnTo>
                  <a:lnTo>
                    <a:pt x="1592199" y="0"/>
                  </a:lnTo>
                  <a:lnTo>
                    <a:pt x="1665080" y="382"/>
                  </a:lnTo>
                  <a:lnTo>
                    <a:pt x="1737121" y="1519"/>
                  </a:lnTo>
                  <a:lnTo>
                    <a:pt x="1808251" y="3394"/>
                  </a:lnTo>
                  <a:lnTo>
                    <a:pt x="1878398" y="5991"/>
                  </a:lnTo>
                  <a:lnTo>
                    <a:pt x="1947494" y="9292"/>
                  </a:lnTo>
                  <a:lnTo>
                    <a:pt x="2015468" y="13282"/>
                  </a:lnTo>
                  <a:lnTo>
                    <a:pt x="2082250" y="17945"/>
                  </a:lnTo>
                  <a:lnTo>
                    <a:pt x="2147769" y="23264"/>
                  </a:lnTo>
                  <a:lnTo>
                    <a:pt x="2211955" y="29222"/>
                  </a:lnTo>
                  <a:lnTo>
                    <a:pt x="2274737" y="35803"/>
                  </a:lnTo>
                  <a:lnTo>
                    <a:pt x="2336047" y="42990"/>
                  </a:lnTo>
                  <a:lnTo>
                    <a:pt x="2395812" y="50768"/>
                  </a:lnTo>
                  <a:lnTo>
                    <a:pt x="2453964" y="59120"/>
                  </a:lnTo>
                  <a:lnTo>
                    <a:pt x="2510431" y="68030"/>
                  </a:lnTo>
                  <a:lnTo>
                    <a:pt x="2565144" y="77480"/>
                  </a:lnTo>
                  <a:lnTo>
                    <a:pt x="2618032" y="87455"/>
                  </a:lnTo>
                  <a:lnTo>
                    <a:pt x="2669026" y="97938"/>
                  </a:lnTo>
                  <a:lnTo>
                    <a:pt x="2718054" y="108913"/>
                  </a:lnTo>
                  <a:lnTo>
                    <a:pt x="2765046" y="120363"/>
                  </a:lnTo>
                  <a:lnTo>
                    <a:pt x="2809933" y="132273"/>
                  </a:lnTo>
                  <a:lnTo>
                    <a:pt x="2852643" y="144625"/>
                  </a:lnTo>
                  <a:lnTo>
                    <a:pt x="2893107" y="157403"/>
                  </a:lnTo>
                  <a:lnTo>
                    <a:pt x="2931255" y="170591"/>
                  </a:lnTo>
                  <a:lnTo>
                    <a:pt x="2967016" y="184172"/>
                  </a:lnTo>
                  <a:lnTo>
                    <a:pt x="3031096" y="212449"/>
                  </a:lnTo>
                  <a:lnTo>
                    <a:pt x="3084786" y="242102"/>
                  </a:lnTo>
                  <a:lnTo>
                    <a:pt x="3127523" y="273001"/>
                  </a:lnTo>
                  <a:lnTo>
                    <a:pt x="3158745" y="305014"/>
                  </a:lnTo>
                  <a:lnTo>
                    <a:pt x="3177891" y="338009"/>
                  </a:lnTo>
                  <a:lnTo>
                    <a:pt x="3184398" y="371855"/>
                  </a:lnTo>
                  <a:lnTo>
                    <a:pt x="3182759" y="388877"/>
                  </a:lnTo>
                  <a:lnTo>
                    <a:pt x="3158745" y="438697"/>
                  </a:lnTo>
                  <a:lnTo>
                    <a:pt x="3127523" y="470710"/>
                  </a:lnTo>
                  <a:lnTo>
                    <a:pt x="3084786" y="501609"/>
                  </a:lnTo>
                  <a:lnTo>
                    <a:pt x="3031096" y="531262"/>
                  </a:lnTo>
                  <a:lnTo>
                    <a:pt x="2967016" y="559539"/>
                  </a:lnTo>
                  <a:lnTo>
                    <a:pt x="2931255" y="573120"/>
                  </a:lnTo>
                  <a:lnTo>
                    <a:pt x="2893107" y="586308"/>
                  </a:lnTo>
                  <a:lnTo>
                    <a:pt x="2852643" y="599086"/>
                  </a:lnTo>
                  <a:lnTo>
                    <a:pt x="2809933" y="611438"/>
                  </a:lnTo>
                  <a:lnTo>
                    <a:pt x="2765046" y="623348"/>
                  </a:lnTo>
                  <a:lnTo>
                    <a:pt x="2718053" y="634798"/>
                  </a:lnTo>
                  <a:lnTo>
                    <a:pt x="2669026" y="645773"/>
                  </a:lnTo>
                  <a:lnTo>
                    <a:pt x="2618032" y="656256"/>
                  </a:lnTo>
                  <a:lnTo>
                    <a:pt x="2565144" y="666231"/>
                  </a:lnTo>
                  <a:lnTo>
                    <a:pt x="2510431" y="675681"/>
                  </a:lnTo>
                  <a:lnTo>
                    <a:pt x="2453964" y="684591"/>
                  </a:lnTo>
                  <a:lnTo>
                    <a:pt x="2395812" y="692943"/>
                  </a:lnTo>
                  <a:lnTo>
                    <a:pt x="2336047" y="700721"/>
                  </a:lnTo>
                  <a:lnTo>
                    <a:pt x="2274737" y="707908"/>
                  </a:lnTo>
                  <a:lnTo>
                    <a:pt x="2211955" y="714489"/>
                  </a:lnTo>
                  <a:lnTo>
                    <a:pt x="2147769" y="720447"/>
                  </a:lnTo>
                  <a:lnTo>
                    <a:pt x="2082250" y="725766"/>
                  </a:lnTo>
                  <a:lnTo>
                    <a:pt x="2015468" y="730429"/>
                  </a:lnTo>
                  <a:lnTo>
                    <a:pt x="1947494" y="734419"/>
                  </a:lnTo>
                  <a:lnTo>
                    <a:pt x="1878398" y="737720"/>
                  </a:lnTo>
                  <a:lnTo>
                    <a:pt x="1808251" y="740317"/>
                  </a:lnTo>
                  <a:lnTo>
                    <a:pt x="1737121" y="742192"/>
                  </a:lnTo>
                  <a:lnTo>
                    <a:pt x="1665080" y="743329"/>
                  </a:lnTo>
                  <a:lnTo>
                    <a:pt x="1592199" y="743711"/>
                  </a:lnTo>
                  <a:lnTo>
                    <a:pt x="1519317" y="743329"/>
                  </a:lnTo>
                  <a:lnTo>
                    <a:pt x="1447276" y="742192"/>
                  </a:lnTo>
                  <a:lnTo>
                    <a:pt x="1376146" y="740317"/>
                  </a:lnTo>
                  <a:lnTo>
                    <a:pt x="1305999" y="737720"/>
                  </a:lnTo>
                  <a:lnTo>
                    <a:pt x="1236903" y="734419"/>
                  </a:lnTo>
                  <a:lnTo>
                    <a:pt x="1168929" y="730429"/>
                  </a:lnTo>
                  <a:lnTo>
                    <a:pt x="1102147" y="725766"/>
                  </a:lnTo>
                  <a:lnTo>
                    <a:pt x="1036628" y="720447"/>
                  </a:lnTo>
                  <a:lnTo>
                    <a:pt x="972442" y="714489"/>
                  </a:lnTo>
                  <a:lnTo>
                    <a:pt x="909660" y="707908"/>
                  </a:lnTo>
                  <a:lnTo>
                    <a:pt x="848350" y="700721"/>
                  </a:lnTo>
                  <a:lnTo>
                    <a:pt x="788585" y="692943"/>
                  </a:lnTo>
                  <a:lnTo>
                    <a:pt x="730433" y="684591"/>
                  </a:lnTo>
                  <a:lnTo>
                    <a:pt x="673966" y="675681"/>
                  </a:lnTo>
                  <a:lnTo>
                    <a:pt x="619253" y="666231"/>
                  </a:lnTo>
                  <a:lnTo>
                    <a:pt x="566365" y="656256"/>
                  </a:lnTo>
                  <a:lnTo>
                    <a:pt x="515371" y="645773"/>
                  </a:lnTo>
                  <a:lnTo>
                    <a:pt x="466343" y="634798"/>
                  </a:lnTo>
                  <a:lnTo>
                    <a:pt x="419351" y="623348"/>
                  </a:lnTo>
                  <a:lnTo>
                    <a:pt x="374464" y="611438"/>
                  </a:lnTo>
                  <a:lnTo>
                    <a:pt x="331754" y="599086"/>
                  </a:lnTo>
                  <a:lnTo>
                    <a:pt x="291290" y="586308"/>
                  </a:lnTo>
                  <a:lnTo>
                    <a:pt x="253142" y="573120"/>
                  </a:lnTo>
                  <a:lnTo>
                    <a:pt x="217381" y="559539"/>
                  </a:lnTo>
                  <a:lnTo>
                    <a:pt x="153301" y="531262"/>
                  </a:lnTo>
                  <a:lnTo>
                    <a:pt x="99611" y="501609"/>
                  </a:lnTo>
                  <a:lnTo>
                    <a:pt x="56874" y="470710"/>
                  </a:lnTo>
                  <a:lnTo>
                    <a:pt x="25652" y="438697"/>
                  </a:lnTo>
                  <a:lnTo>
                    <a:pt x="6506" y="405702"/>
                  </a:lnTo>
                  <a:lnTo>
                    <a:pt x="0" y="371855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687442" y="2500502"/>
              <a:ext cx="3552825" cy="868044"/>
            </a:xfrm>
            <a:custGeom>
              <a:avLst/>
              <a:gdLst/>
              <a:ahLst/>
              <a:cxnLst/>
              <a:rect l="l" t="t" r="r" b="b"/>
              <a:pathLst>
                <a:path w="3552825" h="868045">
                  <a:moveTo>
                    <a:pt x="0" y="433959"/>
                  </a:moveTo>
                  <a:lnTo>
                    <a:pt x="13162" y="380861"/>
                  </a:lnTo>
                  <a:lnTo>
                    <a:pt x="36086" y="346499"/>
                  </a:lnTo>
                  <a:lnTo>
                    <a:pt x="69795" y="313098"/>
                  </a:lnTo>
                  <a:lnTo>
                    <a:pt x="113834" y="280768"/>
                  </a:lnTo>
                  <a:lnTo>
                    <a:pt x="167743" y="249621"/>
                  </a:lnTo>
                  <a:lnTo>
                    <a:pt x="231067" y="219770"/>
                  </a:lnTo>
                  <a:lnTo>
                    <a:pt x="303349" y="191325"/>
                  </a:lnTo>
                  <a:lnTo>
                    <a:pt x="342706" y="177666"/>
                  </a:lnTo>
                  <a:lnTo>
                    <a:pt x="384130" y="164399"/>
                  </a:lnTo>
                  <a:lnTo>
                    <a:pt x="427566" y="151540"/>
                  </a:lnTo>
                  <a:lnTo>
                    <a:pt x="472955" y="139103"/>
                  </a:lnTo>
                  <a:lnTo>
                    <a:pt x="520241" y="127101"/>
                  </a:lnTo>
                  <a:lnTo>
                    <a:pt x="569366" y="115549"/>
                  </a:lnTo>
                  <a:lnTo>
                    <a:pt x="620273" y="104459"/>
                  </a:lnTo>
                  <a:lnTo>
                    <a:pt x="672905" y="93847"/>
                  </a:lnTo>
                  <a:lnTo>
                    <a:pt x="727205" y="83727"/>
                  </a:lnTo>
                  <a:lnTo>
                    <a:pt x="783116" y="74111"/>
                  </a:lnTo>
                  <a:lnTo>
                    <a:pt x="840581" y="65015"/>
                  </a:lnTo>
                  <a:lnTo>
                    <a:pt x="899542" y="56452"/>
                  </a:lnTo>
                  <a:lnTo>
                    <a:pt x="959943" y="48436"/>
                  </a:lnTo>
                  <a:lnTo>
                    <a:pt x="1021725" y="40981"/>
                  </a:lnTo>
                  <a:lnTo>
                    <a:pt x="1084833" y="34101"/>
                  </a:lnTo>
                  <a:lnTo>
                    <a:pt x="1149209" y="27810"/>
                  </a:lnTo>
                  <a:lnTo>
                    <a:pt x="1214796" y="22122"/>
                  </a:lnTo>
                  <a:lnTo>
                    <a:pt x="1281536" y="17051"/>
                  </a:lnTo>
                  <a:lnTo>
                    <a:pt x="1349373" y="12611"/>
                  </a:lnTo>
                  <a:lnTo>
                    <a:pt x="1418249" y="8816"/>
                  </a:lnTo>
                  <a:lnTo>
                    <a:pt x="1488108" y="5679"/>
                  </a:lnTo>
                  <a:lnTo>
                    <a:pt x="1558891" y="3215"/>
                  </a:lnTo>
                  <a:lnTo>
                    <a:pt x="1630543" y="1438"/>
                  </a:lnTo>
                  <a:lnTo>
                    <a:pt x="1703005" y="361"/>
                  </a:lnTo>
                  <a:lnTo>
                    <a:pt x="1776222" y="0"/>
                  </a:lnTo>
                  <a:lnTo>
                    <a:pt x="1849438" y="361"/>
                  </a:lnTo>
                  <a:lnTo>
                    <a:pt x="1921900" y="1438"/>
                  </a:lnTo>
                  <a:lnTo>
                    <a:pt x="1993552" y="3215"/>
                  </a:lnTo>
                  <a:lnTo>
                    <a:pt x="2064335" y="5679"/>
                  </a:lnTo>
                  <a:lnTo>
                    <a:pt x="2134194" y="8816"/>
                  </a:lnTo>
                  <a:lnTo>
                    <a:pt x="2203070" y="12611"/>
                  </a:lnTo>
                  <a:lnTo>
                    <a:pt x="2270907" y="17051"/>
                  </a:lnTo>
                  <a:lnTo>
                    <a:pt x="2337647" y="22122"/>
                  </a:lnTo>
                  <a:lnTo>
                    <a:pt x="2403234" y="27810"/>
                  </a:lnTo>
                  <a:lnTo>
                    <a:pt x="2467610" y="34101"/>
                  </a:lnTo>
                  <a:lnTo>
                    <a:pt x="2530718" y="40981"/>
                  </a:lnTo>
                  <a:lnTo>
                    <a:pt x="2592500" y="48436"/>
                  </a:lnTo>
                  <a:lnTo>
                    <a:pt x="2652901" y="56452"/>
                  </a:lnTo>
                  <a:lnTo>
                    <a:pt x="2711862" y="65015"/>
                  </a:lnTo>
                  <a:lnTo>
                    <a:pt x="2769327" y="74111"/>
                  </a:lnTo>
                  <a:lnTo>
                    <a:pt x="2825238" y="83727"/>
                  </a:lnTo>
                  <a:lnTo>
                    <a:pt x="2879538" y="93847"/>
                  </a:lnTo>
                  <a:lnTo>
                    <a:pt x="2932170" y="104459"/>
                  </a:lnTo>
                  <a:lnTo>
                    <a:pt x="2983077" y="115549"/>
                  </a:lnTo>
                  <a:lnTo>
                    <a:pt x="3032202" y="127101"/>
                  </a:lnTo>
                  <a:lnTo>
                    <a:pt x="3079488" y="139103"/>
                  </a:lnTo>
                  <a:lnTo>
                    <a:pt x="3124877" y="151540"/>
                  </a:lnTo>
                  <a:lnTo>
                    <a:pt x="3168313" y="164399"/>
                  </a:lnTo>
                  <a:lnTo>
                    <a:pt x="3209737" y="177666"/>
                  </a:lnTo>
                  <a:lnTo>
                    <a:pt x="3249094" y="191325"/>
                  </a:lnTo>
                  <a:lnTo>
                    <a:pt x="3286326" y="205365"/>
                  </a:lnTo>
                  <a:lnTo>
                    <a:pt x="3354186" y="234527"/>
                  </a:lnTo>
                  <a:lnTo>
                    <a:pt x="3412860" y="265040"/>
                  </a:lnTo>
                  <a:lnTo>
                    <a:pt x="3461891" y="296792"/>
                  </a:lnTo>
                  <a:lnTo>
                    <a:pt x="3500822" y="329671"/>
                  </a:lnTo>
                  <a:lnTo>
                    <a:pt x="3529196" y="363567"/>
                  </a:lnTo>
                  <a:lnTo>
                    <a:pt x="3546555" y="398366"/>
                  </a:lnTo>
                  <a:lnTo>
                    <a:pt x="3552444" y="433959"/>
                  </a:lnTo>
                  <a:lnTo>
                    <a:pt x="3550962" y="451847"/>
                  </a:lnTo>
                  <a:lnTo>
                    <a:pt x="3529196" y="504350"/>
                  </a:lnTo>
                  <a:lnTo>
                    <a:pt x="3500822" y="538246"/>
                  </a:lnTo>
                  <a:lnTo>
                    <a:pt x="3461891" y="571125"/>
                  </a:lnTo>
                  <a:lnTo>
                    <a:pt x="3412860" y="602877"/>
                  </a:lnTo>
                  <a:lnTo>
                    <a:pt x="3354186" y="633390"/>
                  </a:lnTo>
                  <a:lnTo>
                    <a:pt x="3286326" y="662552"/>
                  </a:lnTo>
                  <a:lnTo>
                    <a:pt x="3249094" y="676592"/>
                  </a:lnTo>
                  <a:lnTo>
                    <a:pt x="3209737" y="690251"/>
                  </a:lnTo>
                  <a:lnTo>
                    <a:pt x="3168313" y="703518"/>
                  </a:lnTo>
                  <a:lnTo>
                    <a:pt x="3124877" y="716377"/>
                  </a:lnTo>
                  <a:lnTo>
                    <a:pt x="3079488" y="728814"/>
                  </a:lnTo>
                  <a:lnTo>
                    <a:pt x="3032202" y="740816"/>
                  </a:lnTo>
                  <a:lnTo>
                    <a:pt x="2983077" y="752368"/>
                  </a:lnTo>
                  <a:lnTo>
                    <a:pt x="2932170" y="763458"/>
                  </a:lnTo>
                  <a:lnTo>
                    <a:pt x="2879538" y="774070"/>
                  </a:lnTo>
                  <a:lnTo>
                    <a:pt x="2825238" y="784190"/>
                  </a:lnTo>
                  <a:lnTo>
                    <a:pt x="2769327" y="793806"/>
                  </a:lnTo>
                  <a:lnTo>
                    <a:pt x="2711862" y="802902"/>
                  </a:lnTo>
                  <a:lnTo>
                    <a:pt x="2652901" y="811465"/>
                  </a:lnTo>
                  <a:lnTo>
                    <a:pt x="2592500" y="819481"/>
                  </a:lnTo>
                  <a:lnTo>
                    <a:pt x="2530718" y="826936"/>
                  </a:lnTo>
                  <a:lnTo>
                    <a:pt x="2467610" y="833816"/>
                  </a:lnTo>
                  <a:lnTo>
                    <a:pt x="2403234" y="840107"/>
                  </a:lnTo>
                  <a:lnTo>
                    <a:pt x="2337647" y="845795"/>
                  </a:lnTo>
                  <a:lnTo>
                    <a:pt x="2270907" y="850866"/>
                  </a:lnTo>
                  <a:lnTo>
                    <a:pt x="2203070" y="855306"/>
                  </a:lnTo>
                  <a:lnTo>
                    <a:pt x="2134194" y="859101"/>
                  </a:lnTo>
                  <a:lnTo>
                    <a:pt x="2064335" y="862238"/>
                  </a:lnTo>
                  <a:lnTo>
                    <a:pt x="1993552" y="864702"/>
                  </a:lnTo>
                  <a:lnTo>
                    <a:pt x="1921900" y="866479"/>
                  </a:lnTo>
                  <a:lnTo>
                    <a:pt x="1849438" y="867556"/>
                  </a:lnTo>
                  <a:lnTo>
                    <a:pt x="1776222" y="867918"/>
                  </a:lnTo>
                  <a:lnTo>
                    <a:pt x="1703005" y="867556"/>
                  </a:lnTo>
                  <a:lnTo>
                    <a:pt x="1630543" y="866479"/>
                  </a:lnTo>
                  <a:lnTo>
                    <a:pt x="1558891" y="864702"/>
                  </a:lnTo>
                  <a:lnTo>
                    <a:pt x="1488108" y="862238"/>
                  </a:lnTo>
                  <a:lnTo>
                    <a:pt x="1418249" y="859101"/>
                  </a:lnTo>
                  <a:lnTo>
                    <a:pt x="1349373" y="855306"/>
                  </a:lnTo>
                  <a:lnTo>
                    <a:pt x="1281536" y="850866"/>
                  </a:lnTo>
                  <a:lnTo>
                    <a:pt x="1214796" y="845795"/>
                  </a:lnTo>
                  <a:lnTo>
                    <a:pt x="1149209" y="840107"/>
                  </a:lnTo>
                  <a:lnTo>
                    <a:pt x="1084833" y="833816"/>
                  </a:lnTo>
                  <a:lnTo>
                    <a:pt x="1021725" y="826936"/>
                  </a:lnTo>
                  <a:lnTo>
                    <a:pt x="959943" y="819481"/>
                  </a:lnTo>
                  <a:lnTo>
                    <a:pt x="899542" y="811465"/>
                  </a:lnTo>
                  <a:lnTo>
                    <a:pt x="840581" y="802902"/>
                  </a:lnTo>
                  <a:lnTo>
                    <a:pt x="783116" y="793806"/>
                  </a:lnTo>
                  <a:lnTo>
                    <a:pt x="727205" y="784190"/>
                  </a:lnTo>
                  <a:lnTo>
                    <a:pt x="672905" y="774070"/>
                  </a:lnTo>
                  <a:lnTo>
                    <a:pt x="620273" y="763458"/>
                  </a:lnTo>
                  <a:lnTo>
                    <a:pt x="569366" y="752368"/>
                  </a:lnTo>
                  <a:lnTo>
                    <a:pt x="520241" y="740816"/>
                  </a:lnTo>
                  <a:lnTo>
                    <a:pt x="472955" y="728814"/>
                  </a:lnTo>
                  <a:lnTo>
                    <a:pt x="427566" y="716377"/>
                  </a:lnTo>
                  <a:lnTo>
                    <a:pt x="384130" y="703518"/>
                  </a:lnTo>
                  <a:lnTo>
                    <a:pt x="342706" y="690251"/>
                  </a:lnTo>
                  <a:lnTo>
                    <a:pt x="303349" y="676592"/>
                  </a:lnTo>
                  <a:lnTo>
                    <a:pt x="266117" y="662552"/>
                  </a:lnTo>
                  <a:lnTo>
                    <a:pt x="198257" y="633390"/>
                  </a:lnTo>
                  <a:lnTo>
                    <a:pt x="139583" y="602877"/>
                  </a:lnTo>
                  <a:lnTo>
                    <a:pt x="90552" y="571125"/>
                  </a:lnTo>
                  <a:lnTo>
                    <a:pt x="51621" y="538246"/>
                  </a:lnTo>
                  <a:lnTo>
                    <a:pt x="23247" y="504350"/>
                  </a:lnTo>
                  <a:lnTo>
                    <a:pt x="5888" y="469551"/>
                  </a:lnTo>
                  <a:lnTo>
                    <a:pt x="0" y="433959"/>
                  </a:lnTo>
                  <a:close/>
                </a:path>
              </a:pathLst>
            </a:custGeom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121151" y="1224787"/>
              <a:ext cx="3920490" cy="1360805"/>
            </a:xfrm>
            <a:custGeom>
              <a:avLst/>
              <a:gdLst/>
              <a:ahLst/>
              <a:cxnLst/>
              <a:rect l="l" t="t" r="r" b="b"/>
              <a:pathLst>
                <a:path w="3920490" h="1360805">
                  <a:moveTo>
                    <a:pt x="0" y="1360639"/>
                  </a:moveTo>
                  <a:lnTo>
                    <a:pt x="3919956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016610" y="1192959"/>
              <a:ext cx="85090" cy="72390"/>
            </a:xfrm>
            <a:custGeom>
              <a:avLst/>
              <a:gdLst/>
              <a:ahLst/>
              <a:cxnLst/>
              <a:rect l="l" t="t" r="r" b="b"/>
              <a:pathLst>
                <a:path w="85090" h="72390">
                  <a:moveTo>
                    <a:pt x="0" y="0"/>
                  </a:moveTo>
                  <a:lnTo>
                    <a:pt x="24993" y="71983"/>
                  </a:lnTo>
                  <a:lnTo>
                    <a:pt x="84480" y="109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779007" y="1371376"/>
              <a:ext cx="1255395" cy="1129030"/>
            </a:xfrm>
            <a:custGeom>
              <a:avLst/>
              <a:gdLst/>
              <a:ahLst/>
              <a:cxnLst/>
              <a:rect l="l" t="t" r="r" b="b"/>
              <a:pathLst>
                <a:path w="1255395" h="1129030">
                  <a:moveTo>
                    <a:pt x="0" y="1128509"/>
                  </a:moveTo>
                  <a:lnTo>
                    <a:pt x="1255306" y="0"/>
                  </a:lnTo>
                </a:path>
              </a:pathLst>
            </a:custGeom>
            <a:ln w="12700">
              <a:solidFill>
                <a:srgbClr val="5B9BD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99403" y="1328933"/>
              <a:ext cx="82550" cy="79375"/>
            </a:xfrm>
            <a:custGeom>
              <a:avLst/>
              <a:gdLst/>
              <a:ahLst/>
              <a:cxnLst/>
              <a:rect l="l" t="t" r="r" b="b"/>
              <a:pathLst>
                <a:path w="82550" h="79375">
                  <a:moveTo>
                    <a:pt x="82130" y="0"/>
                  </a:moveTo>
                  <a:lnTo>
                    <a:pt x="0" y="22606"/>
                  </a:lnTo>
                  <a:lnTo>
                    <a:pt x="50939" y="79273"/>
                  </a:lnTo>
                  <a:lnTo>
                    <a:pt x="82130" y="0"/>
                  </a:lnTo>
                  <a:close/>
                </a:path>
              </a:pathLst>
            </a:custGeom>
            <a:solidFill>
              <a:srgbClr val="5B9B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310824" y="861635"/>
            <a:ext cx="24307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1F4E79"/>
                </a:solidFill>
                <a:latin typeface="Arial"/>
                <a:cs typeface="Arial"/>
              </a:rPr>
              <a:t>Two</a:t>
            </a:r>
            <a:r>
              <a:rPr sz="16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Arial"/>
                <a:cs typeface="Arial"/>
              </a:rPr>
              <a:t>popular</a:t>
            </a:r>
            <a:r>
              <a:rPr sz="1600" b="1" spc="-35" dirty="0">
                <a:solidFill>
                  <a:srgbClr val="1F4E7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1F4E79"/>
                </a:solidFill>
                <a:latin typeface="Arial"/>
                <a:cs typeface="Arial"/>
              </a:rPr>
              <a:t>approaches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13" name="object 13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4</a:t>
            </a:fld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6541720" y="4830321"/>
            <a:ext cx="2063114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Here, we are </a:t>
            </a:r>
            <a:r>
              <a:rPr sz="1400" b="1" spc="-10" dirty="0">
                <a:solidFill>
                  <a:srgbClr val="003399"/>
                </a:solidFill>
                <a:latin typeface="Arial"/>
                <a:cs typeface="Arial"/>
              </a:rPr>
              <a:t>trying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to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assess </a:t>
            </a:r>
            <a:r>
              <a:rPr sz="1400" b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Stata’s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u="heavy" spc="-5" dirty="0">
                <a:solidFill>
                  <a:srgbClr val="003399"/>
                </a:solidFill>
                <a:uFill>
                  <a:solidFill>
                    <a:srgbClr val="003399"/>
                  </a:solidFill>
                </a:uFill>
                <a:latin typeface="Arial"/>
                <a:cs typeface="Arial"/>
              </a:rPr>
              <a:t>capabilities</a:t>
            </a:r>
            <a:r>
              <a:rPr sz="1400" b="1" spc="-5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in</a:t>
            </a:r>
            <a:r>
              <a:rPr sz="1400" b="1" spc="-3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efficiency </a:t>
            </a:r>
            <a:r>
              <a:rPr sz="1400" b="1" spc="-3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and productivity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estimation using these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two popular </a:t>
            </a:r>
            <a:r>
              <a:rPr sz="1400" b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3399"/>
                </a:solidFill>
                <a:latin typeface="Arial"/>
                <a:cs typeface="Arial"/>
              </a:rPr>
              <a:t>approaches.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595" y="393954"/>
            <a:ext cx="8579485" cy="486409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3365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65"/>
              </a:spcBef>
            </a:pPr>
            <a:r>
              <a:rPr sz="2400" spc="-5" dirty="0"/>
              <a:t>Results</a:t>
            </a:r>
            <a:r>
              <a:rPr sz="2400" dirty="0"/>
              <a:t> </a:t>
            </a:r>
            <a:r>
              <a:rPr sz="2400" spc="-5" dirty="0"/>
              <a:t>from</a:t>
            </a:r>
            <a:r>
              <a:rPr sz="2400" dirty="0"/>
              <a:t> </a:t>
            </a:r>
            <a:r>
              <a:rPr sz="2400" spc="-5" dirty="0"/>
              <a:t>Meeusen</a:t>
            </a:r>
            <a:r>
              <a:rPr sz="2400" spc="10" dirty="0"/>
              <a:t> </a:t>
            </a:r>
            <a:r>
              <a:rPr sz="2400" spc="-5" dirty="0"/>
              <a:t>and</a:t>
            </a:r>
            <a:r>
              <a:rPr sz="2400" spc="-10" dirty="0"/>
              <a:t> </a:t>
            </a:r>
            <a:r>
              <a:rPr sz="2400" spc="-50" dirty="0"/>
              <a:t>Van</a:t>
            </a:r>
            <a:r>
              <a:rPr sz="2400" spc="-5" dirty="0"/>
              <a:t> den</a:t>
            </a:r>
            <a:r>
              <a:rPr sz="2400" spc="-10" dirty="0"/>
              <a:t> </a:t>
            </a:r>
            <a:r>
              <a:rPr sz="2400" spc="-5" dirty="0"/>
              <a:t>Broeck</a:t>
            </a:r>
            <a:r>
              <a:rPr sz="2400" dirty="0"/>
              <a:t> </a:t>
            </a:r>
            <a:r>
              <a:rPr sz="2400" spc="-5" dirty="0"/>
              <a:t>(MB)</a:t>
            </a:r>
            <a:r>
              <a:rPr sz="2400" dirty="0"/>
              <a:t> </a:t>
            </a:r>
            <a:r>
              <a:rPr sz="2400" spc="-5" dirty="0"/>
              <a:t>(1977)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156334" y="5072988"/>
            <a:ext cx="913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Georgia"/>
                <a:cs typeface="Georgia"/>
              </a:rPr>
              <a:t>predict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eff,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te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44005" y="5211519"/>
            <a:ext cx="942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Georgia"/>
                <a:cs typeface="Georgia"/>
              </a:rPr>
              <a:t>predict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eff,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bc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00778" y="918972"/>
            <a:ext cx="0" cy="5791200"/>
          </a:xfrm>
          <a:custGeom>
            <a:avLst/>
            <a:gdLst/>
            <a:ahLst/>
            <a:cxnLst/>
            <a:rect l="l" t="t" r="r" b="b"/>
            <a:pathLst>
              <a:path h="5791200">
                <a:moveTo>
                  <a:pt x="0" y="0"/>
                </a:moveTo>
                <a:lnTo>
                  <a:pt x="0" y="579083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34417" y="1055497"/>
            <a:ext cx="4537710" cy="3937635"/>
            <a:chOff x="34417" y="1055497"/>
            <a:chExt cx="4537710" cy="3937635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124" y="1112821"/>
              <a:ext cx="4520875" cy="3880262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0767" y="1061847"/>
              <a:ext cx="3147060" cy="307975"/>
            </a:xfrm>
            <a:custGeom>
              <a:avLst/>
              <a:gdLst/>
              <a:ahLst/>
              <a:cxnLst/>
              <a:rect l="l" t="t" r="r" b="b"/>
              <a:pathLst>
                <a:path w="3147060" h="307975">
                  <a:moveTo>
                    <a:pt x="0" y="0"/>
                  </a:moveTo>
                  <a:lnTo>
                    <a:pt x="3147060" y="0"/>
                  </a:lnTo>
                  <a:lnTo>
                    <a:pt x="3147060" y="307848"/>
                  </a:lnTo>
                  <a:lnTo>
                    <a:pt x="0" y="3078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4759578" y="980821"/>
            <a:ext cx="4194810" cy="4163060"/>
            <a:chOff x="4759578" y="980821"/>
            <a:chExt cx="4194810" cy="4163060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0025" y="1064758"/>
              <a:ext cx="4174235" cy="407901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765928" y="987171"/>
              <a:ext cx="3146425" cy="307340"/>
            </a:xfrm>
            <a:custGeom>
              <a:avLst/>
              <a:gdLst/>
              <a:ahLst/>
              <a:cxnLst/>
              <a:rect l="l" t="t" r="r" b="b"/>
              <a:pathLst>
                <a:path w="3146425" h="307340">
                  <a:moveTo>
                    <a:pt x="0" y="0"/>
                  </a:moveTo>
                  <a:lnTo>
                    <a:pt x="3146298" y="0"/>
                  </a:lnTo>
                  <a:lnTo>
                    <a:pt x="3146298" y="307086"/>
                  </a:lnTo>
                  <a:lnTo>
                    <a:pt x="0" y="307086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4" y="202692"/>
            <a:ext cx="8679180" cy="55499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679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35"/>
              </a:spcBef>
            </a:pPr>
            <a:r>
              <a:rPr sz="2400" spc="-5" dirty="0"/>
              <a:t>III.</a:t>
            </a:r>
            <a:r>
              <a:rPr sz="2400" spc="-25" dirty="0"/>
              <a:t> </a:t>
            </a:r>
            <a:r>
              <a:rPr sz="2400" spc="-5" dirty="0"/>
              <a:t>Stevenson</a:t>
            </a:r>
            <a:r>
              <a:rPr sz="2400" spc="5" dirty="0"/>
              <a:t> </a:t>
            </a:r>
            <a:r>
              <a:rPr sz="2400" spc="-5" dirty="0"/>
              <a:t>(1980)</a:t>
            </a:r>
            <a:r>
              <a:rPr sz="2400" spc="20" dirty="0"/>
              <a:t> </a:t>
            </a:r>
            <a:r>
              <a:rPr sz="2400" spc="-5" dirty="0"/>
              <a:t>Model </a:t>
            </a:r>
            <a:r>
              <a:rPr sz="2400" spc="-15" dirty="0"/>
              <a:t>(Normal-Truncated</a:t>
            </a:r>
            <a:r>
              <a:rPr sz="2400" spc="15" dirty="0"/>
              <a:t> </a:t>
            </a:r>
            <a:r>
              <a:rPr sz="2400" spc="-5" dirty="0"/>
              <a:t>Model)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13672" y="1036326"/>
            <a:ext cx="23247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Model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formulated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as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06224" y="1310646"/>
            <a:ext cx="22301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80" dirty="0">
                <a:latin typeface="Cambria Math"/>
                <a:cs typeface="Cambria Math"/>
              </a:rPr>
              <a:t>𝑙𝑛𝑦</a:t>
            </a:r>
            <a:r>
              <a:rPr sz="1950" spc="-120" baseline="-14957" dirty="0">
                <a:latin typeface="Cambria Math"/>
                <a:cs typeface="Cambria Math"/>
              </a:rPr>
              <a:t>𝑖𝑖</a:t>
            </a:r>
            <a:r>
              <a:rPr sz="1950" spc="17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484" dirty="0">
                <a:latin typeface="Cambria Math"/>
                <a:cs typeface="Cambria Math"/>
              </a:rPr>
              <a:t> </a:t>
            </a:r>
            <a:r>
              <a:rPr sz="1800" spc="-40" dirty="0">
                <a:latin typeface="Cambria Math"/>
                <a:cs typeface="Cambria Math"/>
              </a:rPr>
              <a:t>𝛽</a:t>
            </a:r>
            <a:r>
              <a:rPr sz="1950" spc="-60" baseline="-14957" dirty="0">
                <a:latin typeface="Cambria Math"/>
                <a:cs typeface="Cambria Math"/>
              </a:rPr>
              <a:t>0</a:t>
            </a:r>
            <a:r>
              <a:rPr sz="1950" spc="26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85" dirty="0">
                <a:latin typeface="Cambria Math"/>
                <a:cs typeface="Cambria Math"/>
              </a:rPr>
              <a:t> </a:t>
            </a:r>
            <a:r>
              <a:rPr sz="1800" spc="-60" dirty="0">
                <a:latin typeface="Cambria Math"/>
                <a:cs typeface="Cambria Math"/>
              </a:rPr>
              <a:t>𝛽</a:t>
            </a:r>
            <a:r>
              <a:rPr sz="1950" spc="-89" baseline="-14957" dirty="0">
                <a:latin typeface="Cambria Math"/>
                <a:cs typeface="Cambria Math"/>
              </a:rPr>
              <a:t>1</a:t>
            </a:r>
            <a:r>
              <a:rPr sz="1800" spc="-60" dirty="0">
                <a:latin typeface="Cambria Math"/>
                <a:cs typeface="Cambria Math"/>
              </a:rPr>
              <a:t>𝑙𝑛𝑥</a:t>
            </a:r>
            <a:r>
              <a:rPr sz="1950" spc="-89" baseline="-14957" dirty="0">
                <a:latin typeface="Cambria Math"/>
                <a:cs typeface="Cambria Math"/>
              </a:rPr>
              <a:t>𝑖𝑖</a:t>
            </a:r>
            <a:r>
              <a:rPr sz="1950" spc="345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388922" y="1310646"/>
            <a:ext cx="7086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Cambria Math"/>
                <a:cs typeface="Cambria Math"/>
              </a:rPr>
              <a:t>𝑣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r>
              <a:rPr sz="1950" spc="44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 </a:t>
            </a:r>
            <a:r>
              <a:rPr sz="1800" spc="-5" dirty="0">
                <a:latin typeface="Cambria Math"/>
                <a:cs typeface="Cambria Math"/>
              </a:rPr>
              <a:t>𝑢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75572" y="1584966"/>
            <a:ext cx="866838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Assumptions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50800">
              <a:lnSpc>
                <a:spcPct val="100000"/>
              </a:lnSpc>
            </a:pP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</a:t>
            </a:r>
            <a:r>
              <a:rPr sz="1950" spc="195" baseline="-14957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Arial MT"/>
                <a:cs typeface="Arial MT"/>
              </a:rPr>
              <a:t>(technical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inefficiency)</a:t>
            </a:r>
            <a:r>
              <a:rPr sz="1800" spc="1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which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assumed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100" dirty="0">
                <a:latin typeface="Arial MT"/>
                <a:cs typeface="Arial MT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truncated</a:t>
            </a:r>
            <a:r>
              <a:rPr sz="1800" b="1" u="heavy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normally</a:t>
            </a:r>
            <a:r>
              <a:rPr sz="1800" b="1" u="heavy" spc="10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distributed,</a:t>
            </a:r>
            <a:r>
              <a:rPr sz="1800" spc="90" dirty="0">
                <a:latin typeface="Arial MT"/>
                <a:cs typeface="Arial MT"/>
              </a:rPr>
              <a:t> </a:t>
            </a:r>
            <a:r>
              <a:rPr sz="1800" i="1" spc="-10" dirty="0">
                <a:latin typeface="Arial"/>
                <a:cs typeface="Arial"/>
              </a:rPr>
              <a:t>u</a:t>
            </a:r>
            <a:r>
              <a:rPr sz="1800" i="1" spc="-15" baseline="-20833" dirty="0">
                <a:latin typeface="Arial"/>
                <a:cs typeface="Arial"/>
              </a:rPr>
              <a:t>i</a:t>
            </a:r>
            <a:r>
              <a:rPr sz="1800" spc="-10" dirty="0">
                <a:latin typeface="Arial MT"/>
                <a:cs typeface="Arial MT"/>
              </a:rPr>
              <a:t>~</a:t>
            </a:r>
            <a:r>
              <a:rPr sz="1800" i="1" spc="-15" baseline="-20833" dirty="0">
                <a:latin typeface="Arial"/>
                <a:cs typeface="Arial"/>
              </a:rPr>
              <a:t>iid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8272" y="2569470"/>
            <a:ext cx="2806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67" baseline="-9259" dirty="0">
                <a:latin typeface="Cambria Math"/>
                <a:cs typeface="Cambria Math"/>
              </a:rPr>
              <a:t>𝑁</a:t>
            </a:r>
            <a:r>
              <a:rPr sz="850" spc="45" dirty="0">
                <a:latin typeface="Cambria Math"/>
                <a:cs typeface="Cambria Math"/>
              </a:rPr>
              <a:t>+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80422" y="2516130"/>
            <a:ext cx="13398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85" dirty="0">
                <a:latin typeface="Cambria Math"/>
                <a:cs typeface="Cambria Math"/>
              </a:rPr>
              <a:t>𝑢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394" y="2407926"/>
            <a:ext cx="7410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15" dirty="0">
                <a:latin typeface="Arial MT"/>
                <a:cs typeface="Arial MT"/>
              </a:rPr>
              <a:t>(</a:t>
            </a:r>
            <a:r>
              <a:rPr sz="1800" spc="15" dirty="0">
                <a:latin typeface="Cambria Math"/>
                <a:cs typeface="Cambria Math"/>
              </a:rPr>
              <a:t>𝜇</a:t>
            </a:r>
            <a:r>
              <a:rPr sz="1800" spc="15" dirty="0">
                <a:latin typeface="Arial MT"/>
                <a:cs typeface="Arial MT"/>
              </a:rPr>
              <a:t>,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spc="70" dirty="0">
                <a:latin typeface="Cambria Math"/>
                <a:cs typeface="Cambria Math"/>
              </a:rPr>
              <a:t>𝜎</a:t>
            </a:r>
            <a:r>
              <a:rPr sz="1950" spc="104" baseline="27777" dirty="0">
                <a:latin typeface="Cambria Math"/>
                <a:cs typeface="Cambria Math"/>
              </a:rPr>
              <a:t>2</a:t>
            </a:r>
            <a:r>
              <a:rPr sz="1800" spc="70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443" y="2956566"/>
            <a:ext cx="85934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estimate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β</a:t>
            </a:r>
            <a:r>
              <a:rPr sz="1800" i="1" spc="229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,</a:t>
            </a:r>
            <a:r>
              <a:rPr sz="1800" i="1" spc="229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Stevenson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(1980)</a:t>
            </a:r>
            <a:r>
              <a:rPr sz="1800" spc="2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</a:t>
            </a:r>
            <a:r>
              <a:rPr sz="1800" spc="2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used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maximum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likelihood</a:t>
            </a:r>
            <a:r>
              <a:rPr sz="1800" spc="23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estimation</a:t>
            </a:r>
            <a:r>
              <a:rPr sz="1800" spc="229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parametrized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log-likelihood function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for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Normal-Truncated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Normal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113082" y="3989837"/>
            <a:ext cx="11620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35" dirty="0">
                <a:latin typeface="Cambria Math"/>
                <a:cs typeface="Cambria Math"/>
              </a:rPr>
              <a:t>𝑒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46663" y="3881710"/>
            <a:ext cx="22834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34795" algn="l"/>
              </a:tabLst>
            </a:pPr>
            <a:r>
              <a:rPr sz="1800" spc="-5" dirty="0">
                <a:latin typeface="Cambria Math"/>
                <a:cs typeface="Cambria Math"/>
              </a:rPr>
              <a:t>ln</a:t>
            </a:r>
            <a:r>
              <a:rPr sz="1800" spc="-10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𝐿</a:t>
            </a:r>
            <a:r>
              <a:rPr sz="1800" spc="15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515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−𝑁𝑙𝑛𝜎	−</a:t>
            </a:r>
            <a:r>
              <a:rPr sz="1800" spc="-70" dirty="0">
                <a:latin typeface="Cambria Math"/>
                <a:cs typeface="Cambria Math"/>
              </a:rPr>
              <a:t> </a:t>
            </a:r>
            <a:r>
              <a:rPr sz="1800" spc="135" dirty="0">
                <a:latin typeface="Cambria Math"/>
                <a:cs typeface="Cambria Math"/>
              </a:rPr>
              <a:t>𝑁𝑙𝑛𝑙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73639" y="3831831"/>
            <a:ext cx="599440" cy="452120"/>
          </a:xfrm>
          <a:custGeom>
            <a:avLst/>
            <a:gdLst/>
            <a:ahLst/>
            <a:cxnLst/>
            <a:rect l="l" t="t" r="r" b="b"/>
            <a:pathLst>
              <a:path w="599439" h="452120">
                <a:moveTo>
                  <a:pt x="86715" y="7480"/>
                </a:moveTo>
                <a:lnTo>
                  <a:pt x="50050" y="33248"/>
                </a:lnTo>
                <a:lnTo>
                  <a:pt x="23990" y="82550"/>
                </a:lnTo>
                <a:lnTo>
                  <a:pt x="5994" y="146989"/>
                </a:lnTo>
                <a:lnTo>
                  <a:pt x="0" y="225806"/>
                </a:lnTo>
                <a:lnTo>
                  <a:pt x="1485" y="266928"/>
                </a:lnTo>
                <a:lnTo>
                  <a:pt x="13487" y="338620"/>
                </a:lnTo>
                <a:lnTo>
                  <a:pt x="36512" y="395732"/>
                </a:lnTo>
                <a:lnTo>
                  <a:pt x="64630" y="437007"/>
                </a:lnTo>
                <a:lnTo>
                  <a:pt x="80238" y="451624"/>
                </a:lnTo>
                <a:lnTo>
                  <a:pt x="86715" y="444144"/>
                </a:lnTo>
                <a:lnTo>
                  <a:pt x="73215" y="429272"/>
                </a:lnTo>
                <a:lnTo>
                  <a:pt x="60934" y="410768"/>
                </a:lnTo>
                <a:lnTo>
                  <a:pt x="40055" y="362877"/>
                </a:lnTo>
                <a:lnTo>
                  <a:pt x="26250" y="301040"/>
                </a:lnTo>
                <a:lnTo>
                  <a:pt x="21640" y="225691"/>
                </a:lnTo>
                <a:lnTo>
                  <a:pt x="22796" y="186512"/>
                </a:lnTo>
                <a:lnTo>
                  <a:pt x="32004" y="117983"/>
                </a:lnTo>
                <a:lnTo>
                  <a:pt x="49885" y="62979"/>
                </a:lnTo>
                <a:lnTo>
                  <a:pt x="73215" y="22352"/>
                </a:lnTo>
                <a:lnTo>
                  <a:pt x="86715" y="7480"/>
                </a:lnTo>
                <a:close/>
              </a:path>
              <a:path w="599439" h="452120">
                <a:moveTo>
                  <a:pt x="505269" y="218706"/>
                </a:moveTo>
                <a:lnTo>
                  <a:pt x="304114" y="218706"/>
                </a:lnTo>
                <a:lnTo>
                  <a:pt x="304114" y="233184"/>
                </a:lnTo>
                <a:lnTo>
                  <a:pt x="505269" y="233184"/>
                </a:lnTo>
                <a:lnTo>
                  <a:pt x="505269" y="218706"/>
                </a:lnTo>
                <a:close/>
              </a:path>
              <a:path w="599439" h="452120">
                <a:moveTo>
                  <a:pt x="599249" y="225691"/>
                </a:moveTo>
                <a:lnTo>
                  <a:pt x="597750" y="184556"/>
                </a:lnTo>
                <a:lnTo>
                  <a:pt x="585749" y="112991"/>
                </a:lnTo>
                <a:lnTo>
                  <a:pt x="562749" y="55892"/>
                </a:lnTo>
                <a:lnTo>
                  <a:pt x="534606" y="14617"/>
                </a:lnTo>
                <a:lnTo>
                  <a:pt x="518998" y="0"/>
                </a:lnTo>
                <a:lnTo>
                  <a:pt x="512521" y="7480"/>
                </a:lnTo>
                <a:lnTo>
                  <a:pt x="526034" y="22352"/>
                </a:lnTo>
                <a:lnTo>
                  <a:pt x="538314" y="40855"/>
                </a:lnTo>
                <a:lnTo>
                  <a:pt x="559181" y="88734"/>
                </a:lnTo>
                <a:lnTo>
                  <a:pt x="572998" y="150571"/>
                </a:lnTo>
                <a:lnTo>
                  <a:pt x="577596" y="225806"/>
                </a:lnTo>
                <a:lnTo>
                  <a:pt x="576453" y="265099"/>
                </a:lnTo>
                <a:lnTo>
                  <a:pt x="567245" y="333641"/>
                </a:lnTo>
                <a:lnTo>
                  <a:pt x="549363" y="388632"/>
                </a:lnTo>
                <a:lnTo>
                  <a:pt x="526034" y="429272"/>
                </a:lnTo>
                <a:lnTo>
                  <a:pt x="512521" y="444144"/>
                </a:lnTo>
                <a:lnTo>
                  <a:pt x="518998" y="451624"/>
                </a:lnTo>
                <a:lnTo>
                  <a:pt x="549198" y="418376"/>
                </a:lnTo>
                <a:lnTo>
                  <a:pt x="575259" y="369074"/>
                </a:lnTo>
                <a:lnTo>
                  <a:pt x="593255" y="304571"/>
                </a:lnTo>
                <a:lnTo>
                  <a:pt x="597750" y="266928"/>
                </a:lnTo>
                <a:lnTo>
                  <a:pt x="599249" y="2256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114095" y="3998981"/>
            <a:ext cx="8445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575" dirty="0">
                <a:latin typeface="Cambria Math"/>
                <a:cs typeface="Cambria Math"/>
              </a:rPr>
              <a:t>𝑖𝑖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633364" y="3869004"/>
            <a:ext cx="914400" cy="377190"/>
          </a:xfrm>
          <a:custGeom>
            <a:avLst/>
            <a:gdLst/>
            <a:ahLst/>
            <a:cxnLst/>
            <a:rect l="l" t="t" r="r" b="b"/>
            <a:pathLst>
              <a:path w="914400" h="377189">
                <a:moveTo>
                  <a:pt x="85051" y="8928"/>
                </a:moveTo>
                <a:lnTo>
                  <a:pt x="47891" y="26898"/>
                </a:lnTo>
                <a:lnTo>
                  <a:pt x="22034" y="69646"/>
                </a:lnTo>
                <a:lnTo>
                  <a:pt x="5499" y="124675"/>
                </a:lnTo>
                <a:lnTo>
                  <a:pt x="0" y="188417"/>
                </a:lnTo>
                <a:lnTo>
                  <a:pt x="1371" y="221208"/>
                </a:lnTo>
                <a:lnTo>
                  <a:pt x="12382" y="280581"/>
                </a:lnTo>
                <a:lnTo>
                  <a:pt x="34010" y="330708"/>
                </a:lnTo>
                <a:lnTo>
                  <a:pt x="63677" y="365645"/>
                </a:lnTo>
                <a:lnTo>
                  <a:pt x="81368" y="377050"/>
                </a:lnTo>
                <a:lnTo>
                  <a:pt x="85051" y="368122"/>
                </a:lnTo>
                <a:lnTo>
                  <a:pt x="70853" y="356666"/>
                </a:lnTo>
                <a:lnTo>
                  <a:pt x="58305" y="341731"/>
                </a:lnTo>
                <a:lnTo>
                  <a:pt x="38163" y="301371"/>
                </a:lnTo>
                <a:lnTo>
                  <a:pt x="25527" y="249529"/>
                </a:lnTo>
                <a:lnTo>
                  <a:pt x="21310" y="188645"/>
                </a:lnTo>
                <a:lnTo>
                  <a:pt x="22364" y="156552"/>
                </a:lnTo>
                <a:lnTo>
                  <a:pt x="30886" y="99822"/>
                </a:lnTo>
                <a:lnTo>
                  <a:pt x="47637" y="53467"/>
                </a:lnTo>
                <a:lnTo>
                  <a:pt x="70993" y="20345"/>
                </a:lnTo>
                <a:lnTo>
                  <a:pt x="85051" y="8928"/>
                </a:lnTo>
                <a:close/>
              </a:path>
              <a:path w="914400" h="377189">
                <a:moveTo>
                  <a:pt x="300393" y="181533"/>
                </a:moveTo>
                <a:lnTo>
                  <a:pt x="92367" y="181533"/>
                </a:lnTo>
                <a:lnTo>
                  <a:pt x="92367" y="196011"/>
                </a:lnTo>
                <a:lnTo>
                  <a:pt x="300393" y="196011"/>
                </a:lnTo>
                <a:lnTo>
                  <a:pt x="300393" y="181533"/>
                </a:lnTo>
                <a:close/>
              </a:path>
              <a:path w="914400" h="377189">
                <a:moveTo>
                  <a:pt x="820839" y="181533"/>
                </a:moveTo>
                <a:lnTo>
                  <a:pt x="573189" y="181533"/>
                </a:lnTo>
                <a:lnTo>
                  <a:pt x="573189" y="196011"/>
                </a:lnTo>
                <a:lnTo>
                  <a:pt x="820839" y="196011"/>
                </a:lnTo>
                <a:lnTo>
                  <a:pt x="820839" y="181533"/>
                </a:lnTo>
                <a:close/>
              </a:path>
              <a:path w="914400" h="377189">
                <a:moveTo>
                  <a:pt x="914019" y="188417"/>
                </a:moveTo>
                <a:lnTo>
                  <a:pt x="908494" y="124675"/>
                </a:lnTo>
                <a:lnTo>
                  <a:pt x="891971" y="69646"/>
                </a:lnTo>
                <a:lnTo>
                  <a:pt x="866089" y="26898"/>
                </a:lnTo>
                <a:lnTo>
                  <a:pt x="832535" y="0"/>
                </a:lnTo>
                <a:lnTo>
                  <a:pt x="828967" y="8928"/>
                </a:lnTo>
                <a:lnTo>
                  <a:pt x="843013" y="20345"/>
                </a:lnTo>
                <a:lnTo>
                  <a:pt x="855484" y="35204"/>
                </a:lnTo>
                <a:lnTo>
                  <a:pt x="875677" y="75171"/>
                </a:lnTo>
                <a:lnTo>
                  <a:pt x="888441" y="126949"/>
                </a:lnTo>
                <a:lnTo>
                  <a:pt x="892695" y="188645"/>
                </a:lnTo>
                <a:lnTo>
                  <a:pt x="891628" y="220218"/>
                </a:lnTo>
                <a:lnTo>
                  <a:pt x="883183" y="276580"/>
                </a:lnTo>
                <a:lnTo>
                  <a:pt x="866521" y="323291"/>
                </a:lnTo>
                <a:lnTo>
                  <a:pt x="843102" y="356666"/>
                </a:lnTo>
                <a:lnTo>
                  <a:pt x="828967" y="368122"/>
                </a:lnTo>
                <a:lnTo>
                  <a:pt x="832535" y="377050"/>
                </a:lnTo>
                <a:lnTo>
                  <a:pt x="866089" y="350202"/>
                </a:lnTo>
                <a:lnTo>
                  <a:pt x="891971" y="307174"/>
                </a:lnTo>
                <a:lnTo>
                  <a:pt x="908494" y="251929"/>
                </a:lnTo>
                <a:lnTo>
                  <a:pt x="912634" y="221208"/>
                </a:lnTo>
                <a:lnTo>
                  <a:pt x="914019" y="188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17399" y="3747520"/>
            <a:ext cx="23856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655445" algn="l"/>
              </a:tabLst>
            </a:pPr>
            <a:r>
              <a:rPr sz="2700" baseline="-32407" dirty="0">
                <a:latin typeface="Cambria Math"/>
                <a:cs typeface="Cambria Math"/>
              </a:rPr>
              <a:t>−</a:t>
            </a:r>
            <a:r>
              <a:rPr sz="2700" spc="382" baseline="-32407" dirty="0">
                <a:latin typeface="Cambria Math"/>
                <a:cs typeface="Cambria Math"/>
              </a:rPr>
              <a:t> </a:t>
            </a:r>
            <a:r>
              <a:rPr sz="1300" spc="135" dirty="0">
                <a:latin typeface="Cambria Math"/>
                <a:cs typeface="Cambria Math"/>
              </a:rPr>
              <a:t>𝜇	𝜇</a:t>
            </a:r>
            <a:r>
              <a:rPr sz="1300" spc="475" dirty="0">
                <a:latin typeface="Cambria Math"/>
                <a:cs typeface="Cambria Math"/>
              </a:rPr>
              <a:t> </a:t>
            </a:r>
            <a:r>
              <a:rPr sz="2700" baseline="-32407" dirty="0">
                <a:latin typeface="Cambria Math"/>
                <a:cs typeface="Cambria Math"/>
              </a:rPr>
              <a:t>−</a:t>
            </a:r>
            <a:r>
              <a:rPr sz="2700" spc="-22" baseline="-32407" dirty="0">
                <a:latin typeface="Cambria Math"/>
                <a:cs typeface="Cambria Math"/>
              </a:rPr>
              <a:t> </a:t>
            </a:r>
            <a:r>
              <a:rPr sz="1300" spc="-145" dirty="0">
                <a:latin typeface="Cambria Math"/>
                <a:cs typeface="Cambria Math"/>
              </a:rPr>
              <a:t>𝑒</a:t>
            </a:r>
            <a:r>
              <a:rPr sz="1575" spc="-217" baseline="-15873" dirty="0">
                <a:latin typeface="Cambria Math"/>
                <a:cs typeface="Cambria Math"/>
              </a:rPr>
              <a:t>𝑖𝑖</a:t>
            </a:r>
            <a:r>
              <a:rPr sz="1300" spc="-145" dirty="0">
                <a:latin typeface="Cambria Math"/>
                <a:cs typeface="Cambria Math"/>
              </a:rPr>
              <a:t>𝜆𝜆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39013" y="4050538"/>
            <a:ext cx="97155" cy="14604"/>
          </a:xfrm>
          <a:custGeom>
            <a:avLst/>
            <a:gdLst/>
            <a:ahLst/>
            <a:cxnLst/>
            <a:rect l="l" t="t" r="r" b="b"/>
            <a:pathLst>
              <a:path w="97154" h="14604">
                <a:moveTo>
                  <a:pt x="96774" y="0"/>
                </a:moveTo>
                <a:lnTo>
                  <a:pt x="0" y="0"/>
                </a:lnTo>
                <a:lnTo>
                  <a:pt x="0" y="14477"/>
                </a:lnTo>
                <a:lnTo>
                  <a:pt x="96774" y="14477"/>
                </a:lnTo>
                <a:lnTo>
                  <a:pt x="967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326923" y="4058391"/>
            <a:ext cx="264731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10"/>
              </a:spcBef>
              <a:tabLst>
                <a:tab pos="1398270" algn="l"/>
                <a:tab pos="1946275" algn="l"/>
                <a:tab pos="2511425" algn="l"/>
              </a:tabLst>
            </a:pPr>
            <a:r>
              <a:rPr sz="1300" spc="-150" dirty="0">
                <a:latin typeface="Cambria Math"/>
                <a:cs typeface="Cambria Math"/>
              </a:rPr>
              <a:t>𝜎</a:t>
            </a:r>
            <a:r>
              <a:rPr sz="1575" spc="-225" baseline="-13227" dirty="0">
                <a:latin typeface="Cambria Math"/>
                <a:cs typeface="Cambria Math"/>
              </a:rPr>
              <a:t>𝑢𝑢	</a:t>
            </a:r>
            <a:r>
              <a:rPr sz="1300" spc="-165" dirty="0">
                <a:latin typeface="Cambria Math"/>
                <a:cs typeface="Cambria Math"/>
              </a:rPr>
              <a:t>𝜎𝜆𝜆	</a:t>
            </a:r>
            <a:r>
              <a:rPr sz="1300" spc="95" dirty="0">
                <a:latin typeface="Cambria Math"/>
                <a:cs typeface="Cambria Math"/>
              </a:rPr>
              <a:t>𝜎	</a:t>
            </a:r>
            <a:r>
              <a:rPr sz="1300" spc="40" dirty="0">
                <a:latin typeface="Cambria Math"/>
                <a:cs typeface="Cambria Math"/>
              </a:rPr>
              <a:t>2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04646" y="3881632"/>
            <a:ext cx="2482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1911985" algn="l"/>
              </a:tabLst>
            </a:pPr>
            <a:r>
              <a:rPr sz="1800" dirty="0">
                <a:latin typeface="Cambria Math"/>
                <a:cs typeface="Cambria Math"/>
              </a:rPr>
              <a:t>+ </a:t>
            </a:r>
            <a:r>
              <a:rPr sz="2700" baseline="3086" dirty="0">
                <a:latin typeface="Cambria Math"/>
                <a:cs typeface="Cambria Math"/>
              </a:rPr>
              <a:t>∑</a:t>
            </a:r>
            <a:r>
              <a:rPr sz="2700" spc="607" baseline="3086" dirty="0">
                <a:latin typeface="Cambria Math"/>
                <a:cs typeface="Cambria Math"/>
              </a:rPr>
              <a:t> </a:t>
            </a:r>
            <a:r>
              <a:rPr sz="1800" spc="185" dirty="0">
                <a:latin typeface="Cambria Math"/>
                <a:cs typeface="Cambria Math"/>
              </a:rPr>
              <a:t>𝑙𝑛𝑙	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-35" dirty="0">
                <a:latin typeface="Cambria Math"/>
                <a:cs typeface="Cambria Math"/>
              </a:rPr>
              <a:t> </a:t>
            </a:r>
            <a:r>
              <a:rPr sz="1950" spc="60" baseline="44871" dirty="0">
                <a:latin typeface="Cambria Math"/>
                <a:cs typeface="Cambria Math"/>
              </a:rPr>
              <a:t>1</a:t>
            </a:r>
            <a:r>
              <a:rPr sz="1950" spc="-22" baseline="44871" dirty="0">
                <a:latin typeface="Cambria Math"/>
                <a:cs typeface="Cambria Math"/>
              </a:rPr>
              <a:t> </a:t>
            </a:r>
            <a:r>
              <a:rPr sz="2700" baseline="3086" dirty="0">
                <a:latin typeface="Cambria Math"/>
                <a:cs typeface="Cambria Math"/>
              </a:rPr>
              <a:t>∑</a:t>
            </a:r>
            <a:endParaRPr sz="2700" baseline="3086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123488" y="3998981"/>
            <a:ext cx="8445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-575" dirty="0">
                <a:latin typeface="Cambria Math"/>
                <a:cs typeface="Cambria Math"/>
              </a:rPr>
              <a:t>𝑖𝑖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258710" y="3869004"/>
            <a:ext cx="567055" cy="377190"/>
          </a:xfrm>
          <a:custGeom>
            <a:avLst/>
            <a:gdLst/>
            <a:ahLst/>
            <a:cxnLst/>
            <a:rect l="l" t="t" r="r" b="b"/>
            <a:pathLst>
              <a:path w="567054" h="377189">
                <a:moveTo>
                  <a:pt x="85051" y="8928"/>
                </a:moveTo>
                <a:lnTo>
                  <a:pt x="47891" y="26898"/>
                </a:lnTo>
                <a:lnTo>
                  <a:pt x="22034" y="69646"/>
                </a:lnTo>
                <a:lnTo>
                  <a:pt x="5499" y="124675"/>
                </a:lnTo>
                <a:lnTo>
                  <a:pt x="0" y="188417"/>
                </a:lnTo>
                <a:lnTo>
                  <a:pt x="1371" y="221208"/>
                </a:lnTo>
                <a:lnTo>
                  <a:pt x="12382" y="280581"/>
                </a:lnTo>
                <a:lnTo>
                  <a:pt x="34010" y="330708"/>
                </a:lnTo>
                <a:lnTo>
                  <a:pt x="63677" y="365645"/>
                </a:lnTo>
                <a:lnTo>
                  <a:pt x="81368" y="377050"/>
                </a:lnTo>
                <a:lnTo>
                  <a:pt x="85051" y="368122"/>
                </a:lnTo>
                <a:lnTo>
                  <a:pt x="70853" y="356666"/>
                </a:lnTo>
                <a:lnTo>
                  <a:pt x="58305" y="341731"/>
                </a:lnTo>
                <a:lnTo>
                  <a:pt x="38163" y="301371"/>
                </a:lnTo>
                <a:lnTo>
                  <a:pt x="25527" y="249529"/>
                </a:lnTo>
                <a:lnTo>
                  <a:pt x="21310" y="188645"/>
                </a:lnTo>
                <a:lnTo>
                  <a:pt x="22364" y="156552"/>
                </a:lnTo>
                <a:lnTo>
                  <a:pt x="30886" y="99822"/>
                </a:lnTo>
                <a:lnTo>
                  <a:pt x="47637" y="53467"/>
                </a:lnTo>
                <a:lnTo>
                  <a:pt x="70993" y="20345"/>
                </a:lnTo>
                <a:lnTo>
                  <a:pt x="85051" y="8928"/>
                </a:lnTo>
                <a:close/>
              </a:path>
              <a:path w="567054" h="377189">
                <a:moveTo>
                  <a:pt x="473367" y="181533"/>
                </a:moveTo>
                <a:lnTo>
                  <a:pt x="92367" y="181533"/>
                </a:lnTo>
                <a:lnTo>
                  <a:pt x="92367" y="196011"/>
                </a:lnTo>
                <a:lnTo>
                  <a:pt x="473367" y="196011"/>
                </a:lnTo>
                <a:lnTo>
                  <a:pt x="473367" y="181533"/>
                </a:lnTo>
                <a:close/>
              </a:path>
              <a:path w="567054" h="377189">
                <a:moveTo>
                  <a:pt x="566547" y="188417"/>
                </a:moveTo>
                <a:lnTo>
                  <a:pt x="561022" y="124675"/>
                </a:lnTo>
                <a:lnTo>
                  <a:pt x="544499" y="69646"/>
                </a:lnTo>
                <a:lnTo>
                  <a:pt x="518617" y="26898"/>
                </a:lnTo>
                <a:lnTo>
                  <a:pt x="485063" y="0"/>
                </a:lnTo>
                <a:lnTo>
                  <a:pt x="481495" y="8928"/>
                </a:lnTo>
                <a:lnTo>
                  <a:pt x="495541" y="20345"/>
                </a:lnTo>
                <a:lnTo>
                  <a:pt x="508012" y="35204"/>
                </a:lnTo>
                <a:lnTo>
                  <a:pt x="528205" y="75171"/>
                </a:lnTo>
                <a:lnTo>
                  <a:pt x="540969" y="126949"/>
                </a:lnTo>
                <a:lnTo>
                  <a:pt x="545223" y="188645"/>
                </a:lnTo>
                <a:lnTo>
                  <a:pt x="544156" y="220218"/>
                </a:lnTo>
                <a:lnTo>
                  <a:pt x="535711" y="276580"/>
                </a:lnTo>
                <a:lnTo>
                  <a:pt x="519049" y="323291"/>
                </a:lnTo>
                <a:lnTo>
                  <a:pt x="495630" y="356666"/>
                </a:lnTo>
                <a:lnTo>
                  <a:pt x="481495" y="368122"/>
                </a:lnTo>
                <a:lnTo>
                  <a:pt x="485063" y="377050"/>
                </a:lnTo>
                <a:lnTo>
                  <a:pt x="518617" y="350202"/>
                </a:lnTo>
                <a:lnTo>
                  <a:pt x="544499" y="307174"/>
                </a:lnTo>
                <a:lnTo>
                  <a:pt x="561022" y="251929"/>
                </a:lnTo>
                <a:lnTo>
                  <a:pt x="565162" y="221208"/>
                </a:lnTo>
                <a:lnTo>
                  <a:pt x="566547" y="1884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312972" y="3809243"/>
            <a:ext cx="45339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0"/>
              </a:spcBef>
            </a:pPr>
            <a:r>
              <a:rPr sz="1300" spc="-10" dirty="0">
                <a:latin typeface="Cambria Math"/>
                <a:cs typeface="Cambria Math"/>
              </a:rPr>
              <a:t>𝑒</a:t>
            </a:r>
            <a:r>
              <a:rPr sz="1575" spc="-15" baseline="-15873" dirty="0">
                <a:latin typeface="Cambria Math"/>
                <a:cs typeface="Cambria Math"/>
              </a:rPr>
              <a:t>𝑖𝑖</a:t>
            </a:r>
            <a:r>
              <a:rPr sz="1300" spc="-10" dirty="0">
                <a:latin typeface="Cambria Math"/>
                <a:cs typeface="Cambria Math"/>
              </a:rPr>
              <a:t>+𝜇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471609" y="4058391"/>
            <a:ext cx="13462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60" dirty="0">
                <a:latin typeface="Cambria Math"/>
                <a:cs typeface="Cambria Math"/>
              </a:rPr>
              <a:t>𝜎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700578" y="4671065"/>
            <a:ext cx="5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8272" y="4538477"/>
            <a:ext cx="694626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where,</a:t>
            </a:r>
            <a:r>
              <a:rPr sz="1800" spc="65" dirty="0">
                <a:latin typeface="Arial MT"/>
                <a:cs typeface="Arial MT"/>
              </a:rPr>
              <a:t> </a:t>
            </a:r>
            <a:r>
              <a:rPr sz="1800" spc="-765" dirty="0">
                <a:latin typeface="Arial MT"/>
                <a:cs typeface="Arial MT"/>
              </a:rPr>
              <a:t>μ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(mode)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10" dirty="0">
                <a:latin typeface="Arial MT"/>
                <a:cs typeface="Arial MT"/>
              </a:rPr>
              <a:t>d</a:t>
            </a:r>
            <a:r>
              <a:rPr sz="1800" dirty="0">
                <a:latin typeface="Arial MT"/>
                <a:cs typeface="Arial MT"/>
              </a:rPr>
              <a:t>di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io</a:t>
            </a:r>
            <a:r>
              <a:rPr sz="1800" spc="-10" dirty="0">
                <a:latin typeface="Arial MT"/>
                <a:cs typeface="Arial MT"/>
              </a:rPr>
              <a:t>n</a:t>
            </a:r>
            <a:r>
              <a:rPr sz="1800" dirty="0">
                <a:latin typeface="Arial MT"/>
                <a:cs typeface="Arial MT"/>
              </a:rPr>
              <a:t>al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para</a:t>
            </a:r>
            <a:r>
              <a:rPr sz="1800" spc="-10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er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be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5" dirty="0">
                <a:latin typeface="Arial MT"/>
                <a:cs typeface="Arial MT"/>
              </a:rPr>
              <a:t>sti</a:t>
            </a:r>
            <a:r>
              <a:rPr sz="1800" dirty="0">
                <a:latin typeface="Arial MT"/>
                <a:cs typeface="Arial MT"/>
              </a:rPr>
              <a:t>ma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ed,</a:t>
            </a:r>
            <a:r>
              <a:rPr sz="1800" spc="70" dirty="0">
                <a:latin typeface="Arial MT"/>
                <a:cs typeface="Arial MT"/>
              </a:rPr>
              <a:t> </a:t>
            </a:r>
            <a:r>
              <a:rPr sz="1800" spc="-55" dirty="0">
                <a:latin typeface="Cambria Math"/>
                <a:cs typeface="Cambria Math"/>
              </a:rPr>
              <a:t>𝑒</a:t>
            </a:r>
            <a:r>
              <a:rPr sz="1950" spc="-862" baseline="-14957" dirty="0">
                <a:latin typeface="Cambria Math"/>
                <a:cs typeface="Cambria Math"/>
              </a:rPr>
              <a:t>𝑖𝑖</a:t>
            </a:r>
            <a:r>
              <a:rPr sz="1950" baseline="-14957" dirty="0">
                <a:latin typeface="Cambria Math"/>
                <a:cs typeface="Cambria Math"/>
              </a:rPr>
              <a:t> </a:t>
            </a:r>
            <a:r>
              <a:rPr sz="1950" spc="6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80" dirty="0">
                <a:latin typeface="Cambria Math"/>
                <a:cs typeface="Cambria Math"/>
              </a:rPr>
              <a:t> </a:t>
            </a:r>
            <a:r>
              <a:rPr sz="1800" i="1" dirty="0">
                <a:latin typeface="Arial"/>
                <a:cs typeface="Arial"/>
              </a:rPr>
              <a:t>v </a:t>
            </a:r>
            <a:r>
              <a:rPr sz="1800" i="1" spc="-16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u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83864" y="4671065"/>
            <a:ext cx="596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i="1" dirty="0">
                <a:latin typeface="Arial"/>
                <a:cs typeface="Arial"/>
              </a:rPr>
              <a:t>i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40302" y="4646681"/>
            <a:ext cx="11620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35" dirty="0">
                <a:latin typeface="Cambria Math"/>
                <a:cs typeface="Cambria Math"/>
              </a:rPr>
              <a:t>𝑒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7312210" y="4538477"/>
            <a:ext cx="1518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,</a:t>
            </a:r>
            <a:r>
              <a:rPr sz="1800" spc="-95" dirty="0">
                <a:latin typeface="Cambria Math"/>
                <a:cs typeface="Cambria Math"/>
              </a:rPr>
              <a:t> </a:t>
            </a:r>
            <a:r>
              <a:rPr sz="1800" spc="100" dirty="0">
                <a:latin typeface="Cambria Math"/>
                <a:cs typeface="Cambria Math"/>
              </a:rPr>
              <a:t>𝜎</a:t>
            </a:r>
            <a:r>
              <a:rPr sz="1950" spc="187" baseline="27777" dirty="0">
                <a:latin typeface="Cambria Math"/>
                <a:cs typeface="Cambria Math"/>
              </a:rPr>
              <a:t>2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7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varian</a:t>
            </a: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e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3596" y="4812796"/>
            <a:ext cx="2514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composite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error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term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,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594418" y="5277587"/>
            <a:ext cx="3194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97" baseline="-20061" dirty="0">
                <a:latin typeface="Cambria Math"/>
                <a:cs typeface="Cambria Math"/>
              </a:rPr>
              <a:t>𝜎</a:t>
            </a:r>
            <a:r>
              <a:rPr sz="1300" spc="65" dirty="0">
                <a:latin typeface="Cambria Math"/>
                <a:cs typeface="Cambria Math"/>
              </a:rPr>
              <a:t>2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7166" y="5469640"/>
            <a:ext cx="1262380" cy="22606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  <a:tabLst>
                <a:tab pos="614045" algn="l"/>
                <a:tab pos="1141095" algn="l"/>
              </a:tabLst>
            </a:pPr>
            <a:r>
              <a:rPr sz="1300" spc="135" dirty="0">
                <a:latin typeface="Cambria Math"/>
                <a:cs typeface="Cambria Math"/>
              </a:rPr>
              <a:t>𝑒	</a:t>
            </a:r>
            <a:r>
              <a:rPr sz="1300" spc="65" dirty="0">
                <a:latin typeface="Cambria Math"/>
                <a:cs typeface="Cambria Math"/>
              </a:rPr>
              <a:t>𝑣	</a:t>
            </a:r>
            <a:r>
              <a:rPr sz="1300" spc="185" dirty="0">
                <a:latin typeface="Cambria Math"/>
                <a:cs typeface="Cambria Math"/>
              </a:rPr>
              <a:t>𝑢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54844" y="5361438"/>
            <a:ext cx="78771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=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65" dirty="0">
                <a:latin typeface="Cambria Math"/>
                <a:cs typeface="Cambria Math"/>
              </a:rPr>
              <a:t>𝜎</a:t>
            </a:r>
            <a:r>
              <a:rPr sz="1950" spc="97" baseline="27777" dirty="0">
                <a:latin typeface="Cambria Math"/>
                <a:cs typeface="Cambria Math"/>
              </a:rPr>
              <a:t>2</a:t>
            </a:r>
            <a:r>
              <a:rPr sz="1950" spc="292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spc="70" dirty="0">
                <a:latin typeface="Cambria Math"/>
                <a:cs typeface="Cambria Math"/>
              </a:rPr>
              <a:t>𝜎</a:t>
            </a:r>
            <a:r>
              <a:rPr sz="1950" spc="104" baseline="27777" dirty="0">
                <a:latin typeface="Cambria Math"/>
                <a:cs typeface="Cambria Math"/>
              </a:rPr>
              <a:t>2 </a:t>
            </a:r>
            <a:r>
              <a:rPr sz="1950" spc="434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360" dirty="0">
                <a:latin typeface="Arial MT"/>
                <a:cs typeface="Arial MT"/>
              </a:rPr>
              <a:t> </a:t>
            </a:r>
            <a:r>
              <a:rPr sz="1800" spc="275" dirty="0">
                <a:latin typeface="Cambria Math"/>
                <a:cs typeface="Cambria Math"/>
              </a:rPr>
              <a:t>𝑙</a:t>
            </a:r>
            <a:r>
              <a:rPr sz="1800" spc="275" dirty="0">
                <a:latin typeface="Arial MT"/>
                <a:cs typeface="Arial MT"/>
              </a:rPr>
              <a:t>.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cumulative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distributive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function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(cdf)</a:t>
            </a:r>
            <a:r>
              <a:rPr sz="1800" spc="3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the</a:t>
            </a:r>
            <a:r>
              <a:rPr sz="1800" spc="35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standard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3672" y="5543765"/>
            <a:ext cx="8308975" cy="88963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800" dirty="0">
                <a:latin typeface="Arial MT"/>
                <a:cs typeface="Arial MT"/>
              </a:rPr>
              <a:t>normal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variate,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number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producers.</a:t>
            </a:r>
            <a:endParaRPr sz="1800">
              <a:latin typeface="Arial MT"/>
              <a:cs typeface="Arial MT"/>
            </a:endParaRPr>
          </a:p>
          <a:p>
            <a:pPr marL="142240" marR="5080" indent="-635">
              <a:lnSpc>
                <a:spcPct val="100000"/>
              </a:lnSpc>
              <a:spcBef>
                <a:spcPts val="560"/>
              </a:spcBef>
              <a:tabLst>
                <a:tab pos="958215" algn="l"/>
                <a:tab pos="2051050" algn="l"/>
                <a:tab pos="2651125" algn="l"/>
                <a:tab pos="3298825" algn="l"/>
                <a:tab pos="4302760" algn="l"/>
                <a:tab pos="5217160" algn="l"/>
                <a:tab pos="5629275" algn="l"/>
                <a:tab pos="6751320" algn="l"/>
                <a:tab pos="7745730" algn="l"/>
              </a:tabLst>
            </a:pPr>
            <a:r>
              <a:rPr sz="1400" spc="-10" dirty="0">
                <a:latin typeface="Arial MT"/>
                <a:cs typeface="Arial MT"/>
              </a:rPr>
              <a:t>S</a:t>
            </a:r>
            <a:r>
              <a:rPr sz="1400" spc="-5" dirty="0">
                <a:latin typeface="Arial MT"/>
                <a:cs typeface="Arial MT"/>
              </a:rPr>
              <a:t>ou</a:t>
            </a:r>
            <a:r>
              <a:rPr sz="1400" spc="-10" dirty="0">
                <a:latin typeface="Arial MT"/>
                <a:cs typeface="Arial MT"/>
              </a:rPr>
              <a:t>r</a:t>
            </a:r>
            <a:r>
              <a:rPr sz="1400" spc="-5" dirty="0">
                <a:latin typeface="Arial MT"/>
                <a:cs typeface="Arial MT"/>
              </a:rPr>
              <a:t>c</a:t>
            </a:r>
            <a:r>
              <a:rPr sz="1400" spc="-10" dirty="0">
                <a:latin typeface="Arial MT"/>
                <a:cs typeface="Arial MT"/>
              </a:rPr>
              <a:t>e</a:t>
            </a:r>
            <a:r>
              <a:rPr sz="1400" spc="-5" dirty="0">
                <a:latin typeface="Arial MT"/>
                <a:cs typeface="Arial MT"/>
              </a:rPr>
              <a:t>:</a:t>
            </a:r>
            <a:r>
              <a:rPr sz="1400" dirty="0"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S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te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ven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s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n,</a:t>
            </a:r>
            <a:r>
              <a:rPr sz="1400" dirty="0">
                <a:solidFill>
                  <a:srgbClr val="212121"/>
                </a:solidFill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R.E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.,</a:t>
            </a:r>
            <a:r>
              <a:rPr sz="1400" dirty="0">
                <a:solidFill>
                  <a:srgbClr val="212121"/>
                </a:solidFill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198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0.</a:t>
            </a:r>
            <a:r>
              <a:rPr sz="1400" dirty="0">
                <a:solidFill>
                  <a:srgbClr val="212121"/>
                </a:solidFill>
                <a:latin typeface="Arial MT"/>
                <a:cs typeface="Arial MT"/>
              </a:rPr>
              <a:t>	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Li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k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el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ih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d</a:t>
            </a:r>
            <a:r>
              <a:rPr sz="1400" dirty="0">
                <a:solidFill>
                  <a:srgbClr val="212121"/>
                </a:solidFill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fu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n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c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ti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ns</a:t>
            </a:r>
            <a:r>
              <a:rPr sz="1400" dirty="0">
                <a:solidFill>
                  <a:srgbClr val="212121"/>
                </a:solidFill>
                <a:latin typeface="Arial MT"/>
                <a:cs typeface="Arial MT"/>
              </a:rPr>
              <a:t>	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f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o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r</a:t>
            </a:r>
            <a:r>
              <a:rPr sz="1400" dirty="0">
                <a:solidFill>
                  <a:srgbClr val="212121"/>
                </a:solidFill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g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e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ner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ali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z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ed</a:t>
            </a:r>
            <a:r>
              <a:rPr sz="1400" dirty="0">
                <a:solidFill>
                  <a:srgbClr val="212121"/>
                </a:solidFill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s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t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oc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h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a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stic</a:t>
            </a:r>
            <a:r>
              <a:rPr sz="1400" dirty="0">
                <a:solidFill>
                  <a:srgbClr val="212121"/>
                </a:solidFill>
                <a:latin typeface="Arial MT"/>
                <a:cs typeface="Arial MT"/>
              </a:rPr>
              <a:t>	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fron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t</a:t>
            </a:r>
            <a:r>
              <a:rPr sz="1400" spc="-10" dirty="0">
                <a:solidFill>
                  <a:srgbClr val="212121"/>
                </a:solidFill>
                <a:latin typeface="Arial MT"/>
                <a:cs typeface="Arial MT"/>
              </a:rPr>
              <a:t>ier 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estimation.</a:t>
            </a:r>
            <a:r>
              <a:rPr sz="1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i="1" spc="-5" dirty="0">
                <a:solidFill>
                  <a:srgbClr val="212121"/>
                </a:solidFill>
                <a:latin typeface="Arial"/>
                <a:cs typeface="Arial"/>
              </a:rPr>
              <a:t>Journal</a:t>
            </a:r>
            <a:r>
              <a:rPr sz="1400" i="1" spc="-2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400" i="1"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212121"/>
                </a:solidFill>
                <a:latin typeface="Arial"/>
                <a:cs typeface="Arial"/>
              </a:rPr>
              <a:t>Econometrics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1400" spc="-2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i="1" spc="-5" dirty="0">
                <a:solidFill>
                  <a:srgbClr val="212121"/>
                </a:solidFill>
                <a:latin typeface="Arial"/>
                <a:cs typeface="Arial"/>
              </a:rPr>
              <a:t>13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(1),</a:t>
            </a:r>
            <a:r>
              <a:rPr sz="1400" spc="-2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212121"/>
                </a:solidFill>
                <a:latin typeface="Arial MT"/>
                <a:cs typeface="Arial MT"/>
              </a:rPr>
              <a:t>pp.57-66.</a:t>
            </a:r>
            <a:endParaRPr sz="1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6595" y="393954"/>
            <a:ext cx="8579485" cy="486409"/>
          </a:xfrm>
          <a:custGeom>
            <a:avLst/>
            <a:gdLst/>
            <a:ahLst/>
            <a:cxnLst/>
            <a:rect l="l" t="t" r="r" b="b"/>
            <a:pathLst>
              <a:path w="8579485" h="486409">
                <a:moveTo>
                  <a:pt x="8579358" y="0"/>
                </a:moveTo>
                <a:lnTo>
                  <a:pt x="0" y="0"/>
                </a:lnTo>
                <a:lnTo>
                  <a:pt x="0" y="486155"/>
                </a:lnTo>
                <a:lnTo>
                  <a:pt x="8579358" y="486155"/>
                </a:lnTo>
                <a:lnTo>
                  <a:pt x="8579358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5003" y="414949"/>
            <a:ext cx="5444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Results</a:t>
            </a:r>
            <a:r>
              <a:rPr sz="2400" spc="-15" dirty="0"/>
              <a:t> </a:t>
            </a:r>
            <a:r>
              <a:rPr sz="2400" spc="-5" dirty="0"/>
              <a:t>from</a:t>
            </a:r>
            <a:r>
              <a:rPr sz="2400" spc="-10" dirty="0"/>
              <a:t> </a:t>
            </a:r>
            <a:r>
              <a:rPr sz="2400" spc="-5" dirty="0"/>
              <a:t>Stevenson (1980) Model</a:t>
            </a:r>
            <a:endParaRPr sz="2400"/>
          </a:p>
        </p:txBody>
      </p:sp>
      <p:grpSp>
        <p:nvGrpSpPr>
          <p:cNvPr id="4" name="object 4"/>
          <p:cNvGrpSpPr/>
          <p:nvPr/>
        </p:nvGrpSpPr>
        <p:grpSpPr>
          <a:xfrm>
            <a:off x="190627" y="44195"/>
            <a:ext cx="8953500" cy="6595109"/>
            <a:chOff x="190627" y="44195"/>
            <a:chExt cx="8953500" cy="659510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850359" y="1002816"/>
              <a:ext cx="3917770" cy="553836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780406" y="919352"/>
              <a:ext cx="3147060" cy="307340"/>
            </a:xfrm>
            <a:custGeom>
              <a:avLst/>
              <a:gdLst/>
              <a:ahLst/>
              <a:cxnLst/>
              <a:rect l="l" t="t" r="r" b="b"/>
              <a:pathLst>
                <a:path w="3147059" h="307340">
                  <a:moveTo>
                    <a:pt x="0" y="0"/>
                  </a:moveTo>
                  <a:lnTo>
                    <a:pt x="3147060" y="0"/>
                  </a:lnTo>
                  <a:lnTo>
                    <a:pt x="3147060" y="307086"/>
                  </a:lnTo>
                  <a:lnTo>
                    <a:pt x="0" y="307086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00153" y="994920"/>
              <a:ext cx="4489950" cy="486104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196977" y="991742"/>
              <a:ext cx="3146425" cy="307975"/>
            </a:xfrm>
            <a:custGeom>
              <a:avLst/>
              <a:gdLst/>
              <a:ahLst/>
              <a:cxnLst/>
              <a:rect l="l" t="t" r="r" b="b"/>
              <a:pathLst>
                <a:path w="3146425" h="307975">
                  <a:moveTo>
                    <a:pt x="0" y="0"/>
                  </a:moveTo>
                  <a:lnTo>
                    <a:pt x="3146298" y="0"/>
                  </a:lnTo>
                  <a:lnTo>
                    <a:pt x="3146298" y="307848"/>
                  </a:lnTo>
                  <a:lnTo>
                    <a:pt x="0" y="3078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700778" y="918972"/>
              <a:ext cx="0" cy="5720715"/>
            </a:xfrm>
            <a:custGeom>
              <a:avLst/>
              <a:gdLst/>
              <a:ahLst/>
              <a:cxnLst/>
              <a:rect l="l" t="t" r="r" b="b"/>
              <a:pathLst>
                <a:path h="5720715">
                  <a:moveTo>
                    <a:pt x="0" y="0"/>
                  </a:moveTo>
                  <a:lnTo>
                    <a:pt x="0" y="5720143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19337" y="44195"/>
              <a:ext cx="724661" cy="724661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275003" y="6006170"/>
            <a:ext cx="913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Georgia"/>
                <a:cs typeface="Georgia"/>
              </a:rPr>
              <a:t>predict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eff,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te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858876" y="6587969"/>
            <a:ext cx="9423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Georgia"/>
                <a:cs typeface="Georgia"/>
              </a:rPr>
              <a:t>predict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eff,</a:t>
            </a:r>
            <a:r>
              <a:rPr sz="1200" spc="-40" dirty="0">
                <a:latin typeface="Georgia"/>
                <a:cs typeface="Georgia"/>
              </a:rPr>
              <a:t> </a:t>
            </a:r>
            <a:r>
              <a:rPr sz="1200" spc="-5" dirty="0">
                <a:latin typeface="Georgia"/>
                <a:cs typeface="Georgia"/>
              </a:rPr>
              <a:t>bc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9703" y="1757643"/>
          <a:ext cx="7707630" cy="3456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10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10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105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105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105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1169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14951"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i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4810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t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lny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ln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x1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5585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ln</a:t>
                      </a:r>
                      <a:r>
                        <a:rPr sz="1200" b="1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x2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jlms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bc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60020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eff_mb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stevenson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6766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1.179868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0.973866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1.545728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0.8510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0.8546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0.9028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0.8880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6703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03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1.420104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0.666799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1.888163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0.9163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0.9183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0.9404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0.9343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205">
                <a:tc>
                  <a:txBody>
                    <a:bodyPr/>
                    <a:lstStyle/>
                    <a:p>
                      <a:pPr marL="36639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639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0.837967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0.707144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1.953272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0.6041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0.6077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0.6389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0.6288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202">
                <a:tc>
                  <a:txBody>
                    <a:bodyPr/>
                    <a:lstStyle/>
                    <a:p>
                      <a:pPr marL="36639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1.047975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0.693287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1.552644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0.8360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0.8398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526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0.8949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0.8774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6576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76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1.220239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0.940367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1.445262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0.8954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0.8979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0.9297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0.9203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6512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512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1.037307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0.027757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1.964608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0.8469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0.8505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0.9027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0.8869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6449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0.915875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0.099681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1.990814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0.7573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0.7616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399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0.8326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0.8075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6449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1.283369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0.801678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1.914259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0.8375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0.8413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335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0.8919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0.8769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6385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85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1.204988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0.371068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1.589682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0.9294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0.9309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0.9493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0.9439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2131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15" dirty="0">
                          <a:latin typeface="Arial MT"/>
                          <a:cs typeface="Arial MT"/>
                        </a:rPr>
                        <a:t>1.094611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0.031812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1.912546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0.8838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0.8867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272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0.9246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0.9136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2639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95" dirty="0">
                          <a:latin typeface="Arial MT"/>
                          <a:cs typeface="Arial MT"/>
                        </a:rPr>
                        <a:t>11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0.427486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0.535547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0.976625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0.6924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0.6965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208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0.7728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0.7392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2067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258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1.465859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0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0.605628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525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20" dirty="0">
                          <a:latin typeface="Arial MT"/>
                          <a:cs typeface="Arial MT"/>
                        </a:rPr>
                        <a:t>1.74112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0.9457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0.9467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145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0.9576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0.9545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20040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1.219585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540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0.901731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1.864096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0.7969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20" dirty="0">
                          <a:latin typeface="Arial MT"/>
                          <a:cs typeface="Arial MT"/>
                        </a:rPr>
                        <a:t>0.8011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20" dirty="0">
                          <a:latin typeface="Arial MT"/>
                          <a:cs typeface="Arial MT"/>
                        </a:rPr>
                        <a:t>0.8611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marR="4445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0.8419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20040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14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1950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20" dirty="0">
                          <a:latin typeface="Arial MT"/>
                          <a:cs typeface="Arial MT"/>
                        </a:rPr>
                        <a:t>1.110691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0.881042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1.386499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0.8738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0.8769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0815">
                        <a:lnSpc>
                          <a:spcPts val="1365"/>
                        </a:lnSpc>
                        <a:spcBef>
                          <a:spcPts val="225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0.9182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85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0.9055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5204">
                <a:tc>
                  <a:txBody>
                    <a:bodyPr/>
                    <a:lstStyle/>
                    <a:p>
                      <a:pPr marL="32575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dirty="0">
                          <a:latin typeface="Arial MT"/>
                          <a:cs typeface="Arial MT"/>
                        </a:rPr>
                        <a:t>1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1.026043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0.369958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1.815445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0.8150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1EF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0.8190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AE4D5"/>
                    </a:solidFill>
                  </a:tcPr>
                </a:tc>
                <a:tc>
                  <a:txBody>
                    <a:bodyPr/>
                    <a:lstStyle/>
                    <a:p>
                      <a:pPr marL="176530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0.8803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A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65"/>
                        </a:lnSpc>
                        <a:spcBef>
                          <a:spcPts val="229"/>
                        </a:spcBef>
                      </a:pPr>
                      <a:r>
                        <a:rPr sz="1200" spc="-5" dirty="0">
                          <a:latin typeface="Arial MT"/>
                          <a:cs typeface="Arial MT"/>
                        </a:rPr>
                        <a:t>0.8606</a:t>
                      </a:r>
                      <a:endParaRPr sz="1200">
                        <a:latin typeface="Arial MT"/>
                        <a:cs typeface="Arial MT"/>
                      </a:endParaRPr>
                    </a:p>
                  </a:txBody>
                  <a:tcPr marL="0" marR="0" marT="2920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3" name="object 3"/>
          <p:cNvSpPr/>
          <p:nvPr/>
        </p:nvSpPr>
        <p:spPr>
          <a:xfrm>
            <a:off x="196595" y="393954"/>
            <a:ext cx="8579485" cy="486409"/>
          </a:xfrm>
          <a:custGeom>
            <a:avLst/>
            <a:gdLst/>
            <a:ahLst/>
            <a:cxnLst/>
            <a:rect l="l" t="t" r="r" b="b"/>
            <a:pathLst>
              <a:path w="8579485" h="486409">
                <a:moveTo>
                  <a:pt x="8579358" y="0"/>
                </a:moveTo>
                <a:lnTo>
                  <a:pt x="0" y="0"/>
                </a:lnTo>
                <a:lnTo>
                  <a:pt x="0" y="486155"/>
                </a:lnTo>
                <a:lnTo>
                  <a:pt x="8579358" y="486155"/>
                </a:lnTo>
                <a:lnTo>
                  <a:pt x="8579358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5003" y="414949"/>
            <a:ext cx="7357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Results</a:t>
            </a:r>
            <a:r>
              <a:rPr sz="2400" dirty="0"/>
              <a:t> </a:t>
            </a:r>
            <a:r>
              <a:rPr sz="2400" spc="-5" dirty="0"/>
              <a:t>of</a:t>
            </a:r>
            <a:r>
              <a:rPr sz="2400" spc="-10" dirty="0"/>
              <a:t> </a:t>
            </a:r>
            <a:r>
              <a:rPr sz="2400" dirty="0"/>
              <a:t>BC,</a:t>
            </a:r>
            <a:r>
              <a:rPr sz="2400" spc="-10" dirty="0"/>
              <a:t> </a:t>
            </a:r>
            <a:r>
              <a:rPr sz="2400" spc="-5" dirty="0"/>
              <a:t>JLMS,</a:t>
            </a:r>
            <a:r>
              <a:rPr sz="2400" spc="-15" dirty="0"/>
              <a:t> </a:t>
            </a:r>
            <a:r>
              <a:rPr sz="2400" spc="-5" dirty="0"/>
              <a:t>MB,</a:t>
            </a:r>
            <a:r>
              <a:rPr sz="2400" spc="-10" dirty="0"/>
              <a:t> </a:t>
            </a:r>
            <a:r>
              <a:rPr sz="2400" spc="-5" dirty="0"/>
              <a:t>and </a:t>
            </a:r>
            <a:r>
              <a:rPr sz="2400" spc="-15" dirty="0"/>
              <a:t>Stevenson’s</a:t>
            </a:r>
            <a:r>
              <a:rPr sz="2400" spc="5" dirty="0"/>
              <a:t> </a:t>
            </a:r>
            <a:r>
              <a:rPr sz="2400" spc="-5" dirty="0"/>
              <a:t>Models</a:t>
            </a:r>
            <a:endParaRPr sz="240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9338" y="44195"/>
            <a:ext cx="724661" cy="724661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4" y="202692"/>
            <a:ext cx="8096250" cy="845819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1336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680"/>
              </a:spcBef>
              <a:tabLst>
                <a:tab pos="5624830" algn="l"/>
              </a:tabLst>
            </a:pPr>
            <a:r>
              <a:rPr sz="2400" spc="-80" dirty="0"/>
              <a:t>IV.</a:t>
            </a:r>
            <a:r>
              <a:rPr sz="2400" dirty="0"/>
              <a:t> </a:t>
            </a:r>
            <a:r>
              <a:rPr sz="2400" spc="-10" dirty="0"/>
              <a:t>Time-Invariant</a:t>
            </a:r>
            <a:r>
              <a:rPr sz="2400" spc="20" dirty="0"/>
              <a:t> </a:t>
            </a:r>
            <a:r>
              <a:rPr sz="2400" spc="-5" dirty="0"/>
              <a:t>Stochastic</a:t>
            </a:r>
            <a:r>
              <a:rPr sz="2400" spc="25" dirty="0"/>
              <a:t> </a:t>
            </a:r>
            <a:r>
              <a:rPr sz="2400" spc="-5" dirty="0"/>
              <a:t>Frontier	Models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13672" y="1373408"/>
            <a:ext cx="842137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Schmidt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Sickles</a:t>
            </a:r>
            <a:r>
              <a:rPr sz="1800" dirty="0">
                <a:latin typeface="Arial MT"/>
                <a:cs typeface="Arial MT"/>
              </a:rPr>
              <a:t> (1984)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proposed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both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Time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invariant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Stochastic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Frontier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Fixed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effect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Random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effect Models.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Fixed</a:t>
            </a:r>
            <a:r>
              <a:rPr sz="18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Effects</a:t>
            </a:r>
            <a:r>
              <a:rPr sz="18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83236" y="2659664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80900" y="2527076"/>
            <a:ext cx="8032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625475" algn="l"/>
              </a:tabLst>
            </a:pPr>
            <a:r>
              <a:rPr sz="2700" spc="-135" baseline="13888" dirty="0">
                <a:latin typeface="Cambria Math"/>
                <a:cs typeface="Cambria Math"/>
              </a:rPr>
              <a:t>𝑦</a:t>
            </a:r>
            <a:r>
              <a:rPr sz="1950" spc="-135" baseline="4273" dirty="0">
                <a:latin typeface="Cambria Math"/>
                <a:cs typeface="Cambria Math"/>
              </a:rPr>
              <a:t>𝑖𝑖𝑡	</a:t>
            </a:r>
            <a:r>
              <a:rPr sz="1800" dirty="0">
                <a:latin typeface="Cambria Math"/>
                <a:cs typeface="Cambria Math"/>
              </a:rPr>
              <a:t>𝛽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8516" y="2747293"/>
            <a:ext cx="901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35" dirty="0">
                <a:latin typeface="Cambria Math"/>
                <a:cs typeface="Cambria Math"/>
              </a:rPr>
              <a:t>0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4232" y="2690905"/>
            <a:ext cx="10477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45" dirty="0">
                <a:latin typeface="Cambria Math"/>
                <a:cs typeface="Cambria Math"/>
              </a:rPr>
              <a:t>it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51612" y="2470688"/>
            <a:ext cx="19380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80" dirty="0">
                <a:latin typeface="Cambria Math"/>
                <a:cs typeface="Cambria Math"/>
              </a:rPr>
              <a:t> </a:t>
            </a:r>
            <a:r>
              <a:rPr sz="1800" spc="45" dirty="0">
                <a:latin typeface="Cambria Math"/>
                <a:cs typeface="Cambria Math"/>
              </a:rPr>
              <a:t>𝛽</a:t>
            </a:r>
            <a:r>
              <a:rPr sz="1950" spc="67" baseline="-14957" dirty="0">
                <a:latin typeface="Cambria Math"/>
                <a:cs typeface="Cambria Math"/>
              </a:rPr>
              <a:t>1</a:t>
            </a:r>
            <a:r>
              <a:rPr sz="1800" spc="45" dirty="0">
                <a:latin typeface="Cambria Math"/>
                <a:cs typeface="Cambria Math"/>
              </a:rPr>
              <a:t>𝑥</a:t>
            </a:r>
            <a:r>
              <a:rPr sz="1950" spc="67" baseline="27777" dirty="0">
                <a:latin typeface="Cambria Math"/>
                <a:cs typeface="Cambria Math"/>
              </a:rPr>
              <a:t>′</a:t>
            </a:r>
            <a:r>
              <a:rPr sz="1950" spc="330" baseline="2777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85" dirty="0">
                <a:latin typeface="Cambria Math"/>
                <a:cs typeface="Cambria Math"/>
              </a:rPr>
              <a:t> </a:t>
            </a:r>
            <a:r>
              <a:rPr sz="1800" spc="-80" dirty="0">
                <a:latin typeface="Cambria Math"/>
                <a:cs typeface="Cambria Math"/>
              </a:rPr>
              <a:t>𝑣</a:t>
            </a:r>
            <a:r>
              <a:rPr sz="1950" spc="-120" baseline="-14957" dirty="0">
                <a:latin typeface="Cambria Math"/>
                <a:cs typeface="Cambria Math"/>
              </a:rPr>
              <a:t>𝑖𝑖𝑡</a:t>
            </a:r>
            <a:r>
              <a:rPr sz="1950" spc="59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385" dirty="0">
                <a:latin typeface="Cambria Math"/>
                <a:cs typeface="Cambria Math"/>
              </a:rPr>
              <a:t> </a:t>
            </a: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1645" y="2791490"/>
            <a:ext cx="3302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700" spc="-135" baseline="10802" dirty="0">
                <a:latin typeface="Cambria Math"/>
                <a:cs typeface="Cambria Math"/>
              </a:rPr>
              <a:t>𝑦</a:t>
            </a:r>
            <a:r>
              <a:rPr sz="1300" spc="-90" dirty="0">
                <a:latin typeface="Cambria Math"/>
                <a:cs typeface="Cambria Math"/>
              </a:rPr>
              <a:t>𝑖𝑖𝑡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51282" y="2933983"/>
            <a:ext cx="139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=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255320" y="3021614"/>
            <a:ext cx="64769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370" dirty="0">
                <a:latin typeface="Cambria Math"/>
                <a:cs typeface="Cambria Math"/>
              </a:rPr>
              <a:t>𝑖𝑖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07592" y="2965226"/>
            <a:ext cx="10477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45" dirty="0">
                <a:latin typeface="Cambria Math"/>
                <a:cs typeface="Cambria Math"/>
              </a:rPr>
              <a:t>it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922070" y="2722910"/>
            <a:ext cx="85090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300" spc="130" dirty="0">
                <a:latin typeface="Cambria Math"/>
                <a:cs typeface="Cambria Math"/>
              </a:rPr>
              <a:t>′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05714" y="2745007"/>
            <a:ext cx="152019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954405" algn="l"/>
              </a:tabLst>
            </a:pPr>
            <a:r>
              <a:rPr sz="2700" baseline="-13888" dirty="0">
                <a:latin typeface="Cambria Math"/>
                <a:cs typeface="Cambria Math"/>
              </a:rPr>
              <a:t>𝛽</a:t>
            </a:r>
            <a:r>
              <a:rPr sz="2700" spc="247" baseline="-13888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 </a:t>
            </a:r>
            <a:r>
              <a:rPr sz="1800" spc="-15" dirty="0">
                <a:latin typeface="Cambria Math"/>
                <a:cs typeface="Cambria Math"/>
              </a:rPr>
              <a:t>𝛽</a:t>
            </a:r>
            <a:r>
              <a:rPr sz="1950" spc="-22" baseline="-14957" dirty="0">
                <a:latin typeface="Cambria Math"/>
                <a:cs typeface="Cambria Math"/>
              </a:rPr>
              <a:t>1</a:t>
            </a:r>
            <a:r>
              <a:rPr sz="1800" spc="-15" dirty="0">
                <a:latin typeface="Cambria Math"/>
                <a:cs typeface="Cambria Math"/>
              </a:rPr>
              <a:t>𝑥	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30" dirty="0">
                <a:latin typeface="Cambria Math"/>
                <a:cs typeface="Cambria Math"/>
              </a:rPr>
              <a:t> </a:t>
            </a:r>
            <a:r>
              <a:rPr sz="1800" spc="-80" dirty="0">
                <a:latin typeface="Cambria Math"/>
                <a:cs typeface="Cambria Math"/>
              </a:rPr>
              <a:t>𝑣</a:t>
            </a:r>
            <a:r>
              <a:rPr sz="1950" spc="-120" baseline="-14957" dirty="0">
                <a:latin typeface="Cambria Math"/>
                <a:cs typeface="Cambria Math"/>
              </a:rPr>
              <a:t>𝑖𝑖𝑡</a:t>
            </a:r>
            <a:endParaRPr sz="1950" baseline="-14957">
              <a:latin typeface="Cambria Math"/>
              <a:cs typeface="Cambria Math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92932" y="4734902"/>
            <a:ext cx="430530" cy="213360"/>
          </a:xfrm>
          <a:custGeom>
            <a:avLst/>
            <a:gdLst/>
            <a:ahLst/>
            <a:cxnLst/>
            <a:rect l="l" t="t" r="r" b="b"/>
            <a:pathLst>
              <a:path w="430529" h="213360">
                <a:moveTo>
                  <a:pt x="70535" y="9055"/>
                </a:moveTo>
                <a:lnTo>
                  <a:pt x="67525" y="457"/>
                </a:lnTo>
                <a:lnTo>
                  <a:pt x="52171" y="5994"/>
                </a:lnTo>
                <a:lnTo>
                  <a:pt x="38722" y="14020"/>
                </a:lnTo>
                <a:lnTo>
                  <a:pt x="9829" y="52565"/>
                </a:lnTo>
                <a:lnTo>
                  <a:pt x="0" y="106387"/>
                </a:lnTo>
                <a:lnTo>
                  <a:pt x="1092" y="125831"/>
                </a:lnTo>
                <a:lnTo>
                  <a:pt x="17411" y="175196"/>
                </a:lnTo>
                <a:lnTo>
                  <a:pt x="52133" y="206667"/>
                </a:lnTo>
                <a:lnTo>
                  <a:pt x="67525" y="212204"/>
                </a:lnTo>
                <a:lnTo>
                  <a:pt x="70205" y="203606"/>
                </a:lnTo>
                <a:lnTo>
                  <a:pt x="58140" y="198259"/>
                </a:lnTo>
                <a:lnTo>
                  <a:pt x="47739" y="190817"/>
                </a:lnTo>
                <a:lnTo>
                  <a:pt x="26377" y="156146"/>
                </a:lnTo>
                <a:lnTo>
                  <a:pt x="19304" y="105270"/>
                </a:lnTo>
                <a:lnTo>
                  <a:pt x="20091" y="87198"/>
                </a:lnTo>
                <a:lnTo>
                  <a:pt x="31864" y="42595"/>
                </a:lnTo>
                <a:lnTo>
                  <a:pt x="58331" y="14363"/>
                </a:lnTo>
                <a:lnTo>
                  <a:pt x="70535" y="9055"/>
                </a:lnTo>
                <a:close/>
              </a:path>
              <a:path w="430529" h="213360">
                <a:moveTo>
                  <a:pt x="354914" y="106387"/>
                </a:moveTo>
                <a:lnTo>
                  <a:pt x="345097" y="52565"/>
                </a:lnTo>
                <a:lnTo>
                  <a:pt x="316204" y="14020"/>
                </a:lnTo>
                <a:lnTo>
                  <a:pt x="287388" y="457"/>
                </a:lnTo>
                <a:lnTo>
                  <a:pt x="284378" y="9055"/>
                </a:lnTo>
                <a:lnTo>
                  <a:pt x="296633" y="14363"/>
                </a:lnTo>
                <a:lnTo>
                  <a:pt x="307174" y="21729"/>
                </a:lnTo>
                <a:lnTo>
                  <a:pt x="328587" y="55854"/>
                </a:lnTo>
                <a:lnTo>
                  <a:pt x="335610" y="105270"/>
                </a:lnTo>
                <a:lnTo>
                  <a:pt x="334822" y="123939"/>
                </a:lnTo>
                <a:lnTo>
                  <a:pt x="323049" y="169672"/>
                </a:lnTo>
                <a:lnTo>
                  <a:pt x="296786" y="198259"/>
                </a:lnTo>
                <a:lnTo>
                  <a:pt x="284708" y="203606"/>
                </a:lnTo>
                <a:lnTo>
                  <a:pt x="287388" y="212204"/>
                </a:lnTo>
                <a:lnTo>
                  <a:pt x="327850" y="188163"/>
                </a:lnTo>
                <a:lnTo>
                  <a:pt x="350570" y="143789"/>
                </a:lnTo>
                <a:lnTo>
                  <a:pt x="353834" y="125831"/>
                </a:lnTo>
                <a:lnTo>
                  <a:pt x="354914" y="106387"/>
                </a:lnTo>
                <a:close/>
              </a:path>
              <a:path w="430529" h="213360">
                <a:moveTo>
                  <a:pt x="429971" y="0"/>
                </a:moveTo>
                <a:lnTo>
                  <a:pt x="380187" y="0"/>
                </a:lnTo>
                <a:lnTo>
                  <a:pt x="380187" y="8890"/>
                </a:lnTo>
                <a:lnTo>
                  <a:pt x="411441" y="8890"/>
                </a:lnTo>
                <a:lnTo>
                  <a:pt x="411441" y="204470"/>
                </a:lnTo>
                <a:lnTo>
                  <a:pt x="380187" y="204470"/>
                </a:lnTo>
                <a:lnTo>
                  <a:pt x="380187" y="213360"/>
                </a:lnTo>
                <a:lnTo>
                  <a:pt x="429971" y="213360"/>
                </a:lnTo>
                <a:lnTo>
                  <a:pt x="429971" y="204470"/>
                </a:lnTo>
                <a:lnTo>
                  <a:pt x="429971" y="8890"/>
                </a:lnTo>
                <a:lnTo>
                  <a:pt x="42997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563723" y="4734902"/>
            <a:ext cx="50165" cy="213360"/>
          </a:xfrm>
          <a:custGeom>
            <a:avLst/>
            <a:gdLst/>
            <a:ahLst/>
            <a:cxnLst/>
            <a:rect l="l" t="t" r="r" b="b"/>
            <a:pathLst>
              <a:path w="50164" h="213360">
                <a:moveTo>
                  <a:pt x="49784" y="0"/>
                </a:moveTo>
                <a:lnTo>
                  <a:pt x="0" y="0"/>
                </a:lnTo>
                <a:lnTo>
                  <a:pt x="0" y="8890"/>
                </a:lnTo>
                <a:lnTo>
                  <a:pt x="0" y="204470"/>
                </a:lnTo>
                <a:lnTo>
                  <a:pt x="0" y="213360"/>
                </a:lnTo>
                <a:lnTo>
                  <a:pt x="49784" y="213360"/>
                </a:lnTo>
                <a:lnTo>
                  <a:pt x="49784" y="204470"/>
                </a:lnTo>
                <a:lnTo>
                  <a:pt x="18529" y="204470"/>
                </a:lnTo>
                <a:lnTo>
                  <a:pt x="18529" y="8890"/>
                </a:lnTo>
                <a:lnTo>
                  <a:pt x="49784" y="8890"/>
                </a:lnTo>
                <a:lnTo>
                  <a:pt x="497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788999" y="4735350"/>
            <a:ext cx="356235" cy="212090"/>
          </a:xfrm>
          <a:custGeom>
            <a:avLst/>
            <a:gdLst/>
            <a:ahLst/>
            <a:cxnLst/>
            <a:rect l="l" t="t" r="r" b="b"/>
            <a:pathLst>
              <a:path w="356234" h="212089">
                <a:moveTo>
                  <a:pt x="288150" y="0"/>
                </a:moveTo>
                <a:lnTo>
                  <a:pt x="285140" y="8597"/>
                </a:lnTo>
                <a:lnTo>
                  <a:pt x="297397" y="13915"/>
                </a:lnTo>
                <a:lnTo>
                  <a:pt x="307936" y="21277"/>
                </a:lnTo>
                <a:lnTo>
                  <a:pt x="329342" y="55406"/>
                </a:lnTo>
                <a:lnTo>
                  <a:pt x="336372" y="104813"/>
                </a:lnTo>
                <a:lnTo>
                  <a:pt x="335586" y="123489"/>
                </a:lnTo>
                <a:lnTo>
                  <a:pt x="323811" y="169214"/>
                </a:lnTo>
                <a:lnTo>
                  <a:pt x="297538" y="197805"/>
                </a:lnTo>
                <a:lnTo>
                  <a:pt x="285470" y="203149"/>
                </a:lnTo>
                <a:lnTo>
                  <a:pt x="288150" y="211747"/>
                </a:lnTo>
                <a:lnTo>
                  <a:pt x="328603" y="187704"/>
                </a:lnTo>
                <a:lnTo>
                  <a:pt x="351323" y="143335"/>
                </a:lnTo>
                <a:lnTo>
                  <a:pt x="355676" y="105930"/>
                </a:lnTo>
                <a:lnTo>
                  <a:pt x="354585" y="86519"/>
                </a:lnTo>
                <a:lnTo>
                  <a:pt x="338213" y="37109"/>
                </a:lnTo>
                <a:lnTo>
                  <a:pt x="303502" y="5541"/>
                </a:lnTo>
                <a:lnTo>
                  <a:pt x="288150" y="0"/>
                </a:lnTo>
                <a:close/>
              </a:path>
              <a:path w="356234" h="212089">
                <a:moveTo>
                  <a:pt x="67525" y="0"/>
                </a:moveTo>
                <a:lnTo>
                  <a:pt x="27142" y="24095"/>
                </a:lnTo>
                <a:lnTo>
                  <a:pt x="4364" y="68576"/>
                </a:lnTo>
                <a:lnTo>
                  <a:pt x="0" y="105930"/>
                </a:lnTo>
                <a:lnTo>
                  <a:pt x="1088" y="125383"/>
                </a:lnTo>
                <a:lnTo>
                  <a:pt x="17411" y="174739"/>
                </a:lnTo>
                <a:lnTo>
                  <a:pt x="52128" y="206211"/>
                </a:lnTo>
                <a:lnTo>
                  <a:pt x="67525" y="211747"/>
                </a:lnTo>
                <a:lnTo>
                  <a:pt x="70205" y="203149"/>
                </a:lnTo>
                <a:lnTo>
                  <a:pt x="58142" y="197805"/>
                </a:lnTo>
                <a:lnTo>
                  <a:pt x="47729" y="190368"/>
                </a:lnTo>
                <a:lnTo>
                  <a:pt x="26370" y="155689"/>
                </a:lnTo>
                <a:lnTo>
                  <a:pt x="19303" y="104813"/>
                </a:lnTo>
                <a:lnTo>
                  <a:pt x="20089" y="86744"/>
                </a:lnTo>
                <a:lnTo>
                  <a:pt x="31864" y="42138"/>
                </a:lnTo>
                <a:lnTo>
                  <a:pt x="58324" y="13915"/>
                </a:lnTo>
                <a:lnTo>
                  <a:pt x="70535" y="8597"/>
                </a:lnTo>
                <a:lnTo>
                  <a:pt x="675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62796" y="3293648"/>
            <a:ext cx="8240395" cy="1671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 marR="558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Here, </a:t>
            </a:r>
            <a:r>
              <a:rPr sz="1800" i="1" spc="-5" dirty="0">
                <a:latin typeface="Arial"/>
                <a:cs typeface="Arial"/>
              </a:rPr>
              <a:t>β</a:t>
            </a:r>
            <a:r>
              <a:rPr sz="1800" i="1" spc="-7" baseline="-20833" dirty="0">
                <a:latin typeface="Arial"/>
                <a:cs typeface="Arial"/>
              </a:rPr>
              <a:t>i</a:t>
            </a:r>
            <a:r>
              <a:rPr sz="1800" i="1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= </a:t>
            </a:r>
            <a:r>
              <a:rPr sz="1800" i="1" spc="-5" dirty="0">
                <a:latin typeface="Arial"/>
                <a:cs typeface="Arial"/>
              </a:rPr>
              <a:t>β</a:t>
            </a:r>
            <a:r>
              <a:rPr sz="1800" i="1" spc="-7" baseline="-20833" dirty="0">
                <a:latin typeface="Arial"/>
                <a:cs typeface="Arial"/>
              </a:rPr>
              <a:t>0 </a:t>
            </a:r>
            <a:r>
              <a:rPr sz="1800" dirty="0">
                <a:latin typeface="Arial MT"/>
                <a:cs typeface="Arial MT"/>
              </a:rPr>
              <a:t>- 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baseline="-20833" dirty="0">
                <a:latin typeface="Arial"/>
                <a:cs typeface="Arial"/>
              </a:rPr>
              <a:t>i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the individual effects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fixed-effects </a:t>
            </a:r>
            <a:r>
              <a:rPr sz="1800" dirty="0">
                <a:latin typeface="Arial MT"/>
                <a:cs typeface="Arial MT"/>
              </a:rPr>
              <a:t>model. </a:t>
            </a:r>
            <a:r>
              <a:rPr sz="1800" spc="-5" dirty="0">
                <a:latin typeface="Arial MT"/>
                <a:cs typeface="Arial MT"/>
              </a:rPr>
              <a:t>In FE-Model, </a:t>
            </a: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</a:t>
            </a:r>
            <a:r>
              <a:rPr sz="1950" spc="-179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assumed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 </a:t>
            </a:r>
            <a:r>
              <a:rPr sz="1800" dirty="0">
                <a:latin typeface="Arial MT"/>
                <a:cs typeface="Arial MT"/>
              </a:rPr>
              <a:t>be</a:t>
            </a:r>
            <a:r>
              <a:rPr sz="1800" spc="-5" dirty="0">
                <a:latin typeface="Arial MT"/>
                <a:cs typeface="Arial MT"/>
              </a:rPr>
              <a:t> correlated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with the regressor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or</a:t>
            </a:r>
            <a:r>
              <a:rPr sz="1800" spc="-5" dirty="0">
                <a:latin typeface="Arial MT"/>
                <a:cs typeface="Arial MT"/>
              </a:rPr>
              <a:t> with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80" dirty="0">
                <a:latin typeface="Cambria Math"/>
                <a:cs typeface="Cambria Math"/>
              </a:rPr>
              <a:t>𝑣</a:t>
            </a:r>
            <a:r>
              <a:rPr sz="1950" spc="-120" baseline="-14957" dirty="0">
                <a:latin typeface="Cambria Math"/>
                <a:cs typeface="Cambria Math"/>
              </a:rPr>
              <a:t>𝑖𝑖𝑡</a:t>
            </a:r>
            <a:endParaRPr sz="1950" baseline="-14957">
              <a:latin typeface="Cambria Math"/>
              <a:cs typeface="Cambria Math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800">
              <a:latin typeface="Cambria Math"/>
              <a:cs typeface="Cambria Math"/>
            </a:endParaRPr>
          </a:p>
          <a:p>
            <a:pPr marL="63500">
              <a:lnSpc>
                <a:spcPct val="100000"/>
              </a:lnSpc>
              <a:spcBef>
                <a:spcPts val="5"/>
              </a:spcBef>
            </a:pP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Random</a:t>
            </a:r>
            <a:r>
              <a:rPr sz="18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Effects</a:t>
            </a:r>
            <a:r>
              <a:rPr sz="1800" b="1" u="heavy" spc="-2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8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50">
              <a:latin typeface="Arial"/>
              <a:cs typeface="Arial"/>
            </a:endParaRPr>
          </a:p>
          <a:p>
            <a:pPr marL="443865" algn="ctr">
              <a:lnSpc>
                <a:spcPct val="100000"/>
              </a:lnSpc>
              <a:tabLst>
                <a:tab pos="1297305" algn="l"/>
                <a:tab pos="2478405" algn="l"/>
              </a:tabLst>
            </a:pPr>
            <a:r>
              <a:rPr sz="1800" spc="-55" dirty="0">
                <a:latin typeface="Cambria Math"/>
                <a:cs typeface="Cambria Math"/>
              </a:rPr>
              <a:t>𝑙𝑛𝑦</a:t>
            </a:r>
            <a:r>
              <a:rPr sz="1950" spc="-82" baseline="-14957" dirty="0">
                <a:latin typeface="Cambria Math"/>
                <a:cs typeface="Cambria Math"/>
              </a:rPr>
              <a:t>𝑖𝑖𝑡</a:t>
            </a:r>
            <a:r>
              <a:rPr sz="1950" spc="480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	</a:t>
            </a:r>
            <a:r>
              <a:rPr sz="1800" spc="-40" dirty="0">
                <a:latin typeface="Cambria Math"/>
                <a:cs typeface="Cambria Math"/>
              </a:rPr>
              <a:t>𝛽</a:t>
            </a:r>
            <a:r>
              <a:rPr sz="1950" spc="-60" baseline="-14957" dirty="0">
                <a:latin typeface="Cambria Math"/>
                <a:cs typeface="Cambria Math"/>
              </a:rPr>
              <a:t>0</a:t>
            </a:r>
            <a:r>
              <a:rPr sz="1950" spc="27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𝐸</a:t>
            </a:r>
            <a:r>
              <a:rPr sz="1800" spc="425" dirty="0">
                <a:latin typeface="Cambria Math"/>
                <a:cs typeface="Cambria Math"/>
              </a:rPr>
              <a:t> </a:t>
            </a: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	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395" dirty="0">
                <a:latin typeface="Cambria Math"/>
                <a:cs typeface="Cambria Math"/>
              </a:rPr>
              <a:t> </a:t>
            </a:r>
            <a:r>
              <a:rPr sz="2700" spc="75" baseline="3086" dirty="0">
                <a:latin typeface="Cambria Math"/>
                <a:cs typeface="Cambria Math"/>
              </a:rPr>
              <a:t>∑</a:t>
            </a:r>
            <a:r>
              <a:rPr sz="1950" spc="75" baseline="-14957" dirty="0">
                <a:latin typeface="Cambria Math"/>
                <a:cs typeface="Cambria Math"/>
              </a:rPr>
              <a:t>𝑛</a:t>
            </a:r>
            <a:r>
              <a:rPr sz="1950" spc="37" baseline="-14957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𝛽</a:t>
            </a:r>
            <a:r>
              <a:rPr sz="1950" spc="-7" baseline="-14957" dirty="0">
                <a:latin typeface="Cambria Math"/>
                <a:cs typeface="Cambria Math"/>
              </a:rPr>
              <a:t>𝑛</a:t>
            </a:r>
            <a:r>
              <a:rPr sz="1950" spc="292" baseline="-14957" dirty="0">
                <a:latin typeface="Cambria Math"/>
                <a:cs typeface="Cambria Math"/>
              </a:rPr>
              <a:t> </a:t>
            </a:r>
            <a:r>
              <a:rPr sz="1800" spc="-30" dirty="0">
                <a:latin typeface="Cambria Math"/>
                <a:cs typeface="Cambria Math"/>
              </a:rPr>
              <a:t>𝑙𝑛𝑥</a:t>
            </a:r>
            <a:r>
              <a:rPr sz="1950" spc="-44" baseline="-14957" dirty="0">
                <a:latin typeface="Cambria Math"/>
                <a:cs typeface="Cambria Math"/>
              </a:rPr>
              <a:t>𝑛𝑖𝑖𝑡</a:t>
            </a:r>
            <a:r>
              <a:rPr sz="1950" spc="330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spc="-80" dirty="0">
                <a:latin typeface="Cambria Math"/>
                <a:cs typeface="Cambria Math"/>
              </a:rPr>
              <a:t>𝑣</a:t>
            </a:r>
            <a:r>
              <a:rPr sz="1950" spc="-120" baseline="-14957" dirty="0">
                <a:latin typeface="Cambria Math"/>
                <a:cs typeface="Cambria Math"/>
              </a:rPr>
              <a:t>𝑖𝑖𝑡</a:t>
            </a:r>
            <a:r>
              <a:rPr sz="1950" spc="30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spc="-95" dirty="0">
                <a:latin typeface="Cambria Math"/>
                <a:cs typeface="Cambria Math"/>
              </a:rPr>
              <a:t>[𝑢</a:t>
            </a:r>
            <a:r>
              <a:rPr sz="1950" spc="-142" baseline="-14957" dirty="0">
                <a:latin typeface="Cambria Math"/>
                <a:cs typeface="Cambria Math"/>
              </a:rPr>
              <a:t>𝑖𝑖</a:t>
            </a:r>
            <a:r>
              <a:rPr sz="1950" spc="35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-100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𝐸</a:t>
            </a:r>
            <a:r>
              <a:rPr sz="1800" spc="415" dirty="0">
                <a:latin typeface="Cambria Math"/>
                <a:cs typeface="Cambria Math"/>
              </a:rPr>
              <a:t> </a:t>
            </a:r>
            <a:r>
              <a:rPr sz="1800" spc="-125" dirty="0">
                <a:latin typeface="Cambria Math"/>
                <a:cs typeface="Cambria Math"/>
              </a:rPr>
              <a:t>𝑢</a:t>
            </a:r>
            <a:r>
              <a:rPr sz="1950" spc="-187" baseline="-14957" dirty="0">
                <a:latin typeface="Cambria Math"/>
                <a:cs typeface="Cambria Math"/>
              </a:rPr>
              <a:t>𝑖𝑖</a:t>
            </a:r>
            <a:r>
              <a:rPr sz="1950" spc="150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]</a:t>
            </a:r>
            <a:endParaRPr sz="18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609144" y="5052344"/>
            <a:ext cx="2649855" cy="2260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78100" algn="l"/>
              </a:tabLst>
            </a:pPr>
            <a:r>
              <a:rPr sz="1950" spc="60" baseline="2136" dirty="0">
                <a:latin typeface="Cambria Math"/>
                <a:cs typeface="Cambria Math"/>
              </a:rPr>
              <a:t>0	</a:t>
            </a:r>
            <a:r>
              <a:rPr sz="1300" spc="-575" dirty="0">
                <a:latin typeface="Cambria Math"/>
                <a:cs typeface="Cambria Math"/>
              </a:rPr>
              <a:t>𝑖𝑖</a:t>
            </a:r>
            <a:endParaRPr sz="13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686032" y="4934996"/>
            <a:ext cx="36264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spc="-55" dirty="0">
                <a:latin typeface="Cambria Math"/>
                <a:cs typeface="Cambria Math"/>
              </a:rPr>
              <a:t>𝑙𝑛𝑦</a:t>
            </a:r>
            <a:r>
              <a:rPr sz="1950" spc="-82" baseline="-14957" dirty="0">
                <a:latin typeface="Cambria Math"/>
                <a:cs typeface="Cambria Math"/>
              </a:rPr>
              <a:t>𝑖𝑖𝑡</a:t>
            </a:r>
            <a:r>
              <a:rPr sz="1950" spc="12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=</a:t>
            </a:r>
            <a:r>
              <a:rPr sz="1800" spc="100" dirty="0">
                <a:latin typeface="Cambria Math"/>
                <a:cs typeface="Cambria Math"/>
              </a:rPr>
              <a:t> </a:t>
            </a:r>
            <a:r>
              <a:rPr sz="1800" spc="30" dirty="0">
                <a:latin typeface="Cambria Math"/>
                <a:cs typeface="Cambria Math"/>
              </a:rPr>
              <a:t>𝛽</a:t>
            </a:r>
            <a:r>
              <a:rPr sz="1950" spc="44" baseline="29914" dirty="0">
                <a:latin typeface="Cambria Math"/>
                <a:cs typeface="Cambria Math"/>
              </a:rPr>
              <a:t>∗</a:t>
            </a:r>
            <a:r>
              <a:rPr sz="1950" spc="270" baseline="29914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400" dirty="0">
                <a:latin typeface="Cambria Math"/>
                <a:cs typeface="Cambria Math"/>
              </a:rPr>
              <a:t> </a:t>
            </a:r>
            <a:r>
              <a:rPr sz="2700" spc="75" baseline="3086" dirty="0">
                <a:latin typeface="Cambria Math"/>
                <a:cs typeface="Cambria Math"/>
              </a:rPr>
              <a:t>∑</a:t>
            </a:r>
            <a:r>
              <a:rPr sz="1950" spc="75" baseline="-14957" dirty="0">
                <a:latin typeface="Cambria Math"/>
                <a:cs typeface="Cambria Math"/>
              </a:rPr>
              <a:t>𝑛</a:t>
            </a:r>
            <a:r>
              <a:rPr sz="1950" spc="37" baseline="-14957" dirty="0">
                <a:latin typeface="Cambria Math"/>
                <a:cs typeface="Cambria Math"/>
              </a:rPr>
              <a:t> </a:t>
            </a:r>
            <a:r>
              <a:rPr sz="1800" spc="-5" dirty="0">
                <a:latin typeface="Cambria Math"/>
                <a:cs typeface="Cambria Math"/>
              </a:rPr>
              <a:t>𝛽</a:t>
            </a:r>
            <a:r>
              <a:rPr sz="1950" spc="-7" baseline="-14957" dirty="0">
                <a:latin typeface="Cambria Math"/>
                <a:cs typeface="Cambria Math"/>
              </a:rPr>
              <a:t>𝑛</a:t>
            </a:r>
            <a:r>
              <a:rPr sz="1950" spc="284" baseline="-14957" dirty="0">
                <a:latin typeface="Cambria Math"/>
                <a:cs typeface="Cambria Math"/>
              </a:rPr>
              <a:t> </a:t>
            </a:r>
            <a:r>
              <a:rPr sz="1800" spc="-30" dirty="0">
                <a:latin typeface="Cambria Math"/>
                <a:cs typeface="Cambria Math"/>
              </a:rPr>
              <a:t>𝑙𝑛𝑥</a:t>
            </a:r>
            <a:r>
              <a:rPr sz="1950" spc="-44" baseline="-14957" dirty="0">
                <a:latin typeface="Cambria Math"/>
                <a:cs typeface="Cambria Math"/>
              </a:rPr>
              <a:t>𝑛𝑖𝑖𝑡</a:t>
            </a:r>
            <a:r>
              <a:rPr sz="1950" spc="322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+</a:t>
            </a:r>
            <a:r>
              <a:rPr sz="1800" spc="10" dirty="0">
                <a:latin typeface="Cambria Math"/>
                <a:cs typeface="Cambria Math"/>
              </a:rPr>
              <a:t> </a:t>
            </a:r>
            <a:r>
              <a:rPr sz="1800" spc="-80" dirty="0">
                <a:latin typeface="Cambria Math"/>
                <a:cs typeface="Cambria Math"/>
              </a:rPr>
              <a:t>𝑣</a:t>
            </a:r>
            <a:r>
              <a:rPr sz="1950" spc="-120" baseline="-14957" dirty="0">
                <a:latin typeface="Cambria Math"/>
                <a:cs typeface="Cambria Math"/>
              </a:rPr>
              <a:t>𝑖𝑖𝑡</a:t>
            </a:r>
            <a:r>
              <a:rPr sz="1950" spc="307" baseline="-14957" dirty="0">
                <a:latin typeface="Cambria Math"/>
                <a:cs typeface="Cambria Math"/>
              </a:rPr>
              <a:t> </a:t>
            </a:r>
            <a:r>
              <a:rPr sz="1800" dirty="0">
                <a:latin typeface="Cambria Math"/>
                <a:cs typeface="Cambria Math"/>
              </a:rPr>
              <a:t>−</a:t>
            </a:r>
            <a:r>
              <a:rPr sz="1800" spc="5" dirty="0">
                <a:latin typeface="Cambria Math"/>
                <a:cs typeface="Cambria Math"/>
              </a:rPr>
              <a:t> </a:t>
            </a:r>
            <a:r>
              <a:rPr sz="1800" spc="25" dirty="0">
                <a:latin typeface="Cambria Math"/>
                <a:cs typeface="Cambria Math"/>
              </a:rPr>
              <a:t>𝑢</a:t>
            </a:r>
            <a:r>
              <a:rPr sz="1950" spc="37" baseline="32051" dirty="0">
                <a:latin typeface="Cambria Math"/>
                <a:cs typeface="Cambria Math"/>
              </a:rPr>
              <a:t>∗</a:t>
            </a:r>
            <a:endParaRPr sz="1950" baseline="32051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9392" y="6205950"/>
            <a:ext cx="834199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100" spc="-5" dirty="0">
                <a:latin typeface="Arial MT"/>
                <a:cs typeface="Arial MT"/>
              </a:rPr>
              <a:t>Source:</a:t>
            </a:r>
            <a:r>
              <a:rPr sz="1100" spc="135" dirty="0"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Schmidt,</a:t>
            </a:r>
            <a:r>
              <a:rPr sz="1100" spc="1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P.</a:t>
            </a:r>
            <a:r>
              <a:rPr sz="110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1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Sickles,</a:t>
            </a:r>
            <a:r>
              <a:rPr sz="110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R.C.,</a:t>
            </a:r>
            <a:r>
              <a:rPr sz="1100" spc="1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1984.</a:t>
            </a:r>
            <a:r>
              <a:rPr sz="1100" spc="1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Production</a:t>
            </a:r>
            <a:r>
              <a:rPr sz="110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frontiers</a:t>
            </a:r>
            <a:r>
              <a:rPr sz="1100" spc="14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and</a:t>
            </a:r>
            <a:r>
              <a:rPr sz="110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panel</a:t>
            </a:r>
            <a:r>
              <a:rPr sz="1100" spc="15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data.</a:t>
            </a:r>
            <a:r>
              <a:rPr sz="110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i="1" spc="-5" dirty="0">
                <a:solidFill>
                  <a:srgbClr val="212121"/>
                </a:solidFill>
                <a:latin typeface="Arial"/>
                <a:cs typeface="Arial"/>
              </a:rPr>
              <a:t>Journal</a:t>
            </a:r>
            <a:r>
              <a:rPr sz="1100" i="1" spc="1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212121"/>
                </a:solidFill>
                <a:latin typeface="Arial"/>
                <a:cs typeface="Arial"/>
              </a:rPr>
              <a:t>of</a:t>
            </a:r>
            <a:r>
              <a:rPr sz="1100" i="1" spc="14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212121"/>
                </a:solidFill>
                <a:latin typeface="Arial"/>
                <a:cs typeface="Arial"/>
              </a:rPr>
              <a:t>Business</a:t>
            </a:r>
            <a:r>
              <a:rPr sz="1100" i="1" spc="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212121"/>
                </a:solidFill>
                <a:latin typeface="Arial"/>
                <a:cs typeface="Arial"/>
              </a:rPr>
              <a:t>&amp;</a:t>
            </a:r>
            <a:r>
              <a:rPr sz="1100" i="1" spc="145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212121"/>
                </a:solidFill>
                <a:latin typeface="Arial"/>
                <a:cs typeface="Arial"/>
              </a:rPr>
              <a:t>Economic</a:t>
            </a:r>
            <a:r>
              <a:rPr sz="1100" i="1" spc="15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z="1100" i="1" spc="-5" dirty="0">
                <a:solidFill>
                  <a:srgbClr val="212121"/>
                </a:solidFill>
                <a:latin typeface="Arial"/>
                <a:cs typeface="Arial"/>
              </a:rPr>
              <a:t>Statistics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,</a:t>
            </a:r>
            <a:r>
              <a:rPr sz="1100" spc="135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i="1" spc="-10" dirty="0">
                <a:solidFill>
                  <a:srgbClr val="212121"/>
                </a:solidFill>
                <a:latin typeface="Arial"/>
                <a:cs typeface="Arial"/>
              </a:rPr>
              <a:t>2</a:t>
            </a:r>
            <a:r>
              <a:rPr sz="1100" spc="-10" dirty="0">
                <a:solidFill>
                  <a:srgbClr val="212121"/>
                </a:solidFill>
                <a:latin typeface="Arial MT"/>
                <a:cs typeface="Arial MT"/>
              </a:rPr>
              <a:t>(4), </a:t>
            </a:r>
            <a:r>
              <a:rPr sz="1100" spc="-290" dirty="0">
                <a:solidFill>
                  <a:srgbClr val="212121"/>
                </a:solidFill>
                <a:latin typeface="Arial MT"/>
                <a:cs typeface="Arial MT"/>
              </a:rPr>
              <a:t> </a:t>
            </a:r>
            <a:r>
              <a:rPr sz="1100" spc="-5" dirty="0">
                <a:solidFill>
                  <a:srgbClr val="212121"/>
                </a:solidFill>
                <a:latin typeface="Arial MT"/>
                <a:cs typeface="Arial MT"/>
              </a:rPr>
              <a:t>pp.367-374.</a:t>
            </a:r>
            <a:endParaRPr sz="1100">
              <a:latin typeface="Arial MT"/>
              <a:cs typeface="Arial MT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19338" y="57150"/>
            <a:ext cx="724661" cy="724661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77199" y="1089671"/>
            <a:ext cx="748284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Arial"/>
                <a:cs typeface="Arial"/>
              </a:rPr>
              <a:t>Stata packages: xtfrontier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and</a:t>
            </a:r>
            <a:r>
              <a:rPr sz="1600" b="1" spc="-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sfpanel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Technical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Information:</a:t>
            </a:r>
            <a:r>
              <a:rPr sz="1600" spc="484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Available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for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STATA 15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above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(no</a:t>
            </a:r>
            <a:r>
              <a:rPr sz="1600" spc="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installation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required)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92023" y="303275"/>
            <a:ext cx="8851900" cy="563880"/>
          </a:xfrm>
          <a:custGeom>
            <a:avLst/>
            <a:gdLst/>
            <a:ahLst/>
            <a:cxnLst/>
            <a:rect l="l" t="t" r="r" b="b"/>
            <a:pathLst>
              <a:path w="8851900" h="563880">
                <a:moveTo>
                  <a:pt x="8851392" y="0"/>
                </a:moveTo>
                <a:lnTo>
                  <a:pt x="0" y="0"/>
                </a:lnTo>
                <a:lnTo>
                  <a:pt x="0" y="563879"/>
                </a:lnTo>
                <a:lnTo>
                  <a:pt x="8851392" y="563879"/>
                </a:lnTo>
                <a:lnTo>
                  <a:pt x="8851392" y="0"/>
                </a:lnTo>
                <a:close/>
              </a:path>
            </a:pathLst>
          </a:custGeom>
          <a:solidFill>
            <a:srgbClr val="E7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70545" y="327821"/>
            <a:ext cx="5566410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5" dirty="0"/>
              <a:t>Panel</a:t>
            </a:r>
            <a:r>
              <a:rPr sz="2800" spc="-10" dirty="0"/>
              <a:t> </a:t>
            </a:r>
            <a:r>
              <a:rPr sz="2800" spc="-5" dirty="0"/>
              <a:t>Data</a:t>
            </a:r>
            <a:r>
              <a:rPr sz="2800" spc="5" dirty="0"/>
              <a:t> </a:t>
            </a:r>
            <a:r>
              <a:rPr sz="2800" spc="-55" dirty="0"/>
              <a:t>SFA</a:t>
            </a:r>
            <a:r>
              <a:rPr sz="2800" spc="-114" dirty="0"/>
              <a:t> </a:t>
            </a:r>
            <a:r>
              <a:rPr sz="2800" spc="-5" dirty="0"/>
              <a:t>Models</a:t>
            </a:r>
            <a:r>
              <a:rPr sz="2800" spc="5" dirty="0"/>
              <a:t> </a:t>
            </a:r>
            <a:r>
              <a:rPr sz="2800" dirty="0"/>
              <a:t>in</a:t>
            </a:r>
            <a:r>
              <a:rPr sz="2800" spc="-15" dirty="0"/>
              <a:t> </a:t>
            </a:r>
            <a:r>
              <a:rPr sz="2800" spc="-130" dirty="0"/>
              <a:t>STATA</a:t>
            </a:r>
            <a:endParaRPr sz="28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510226" y="1837019"/>
          <a:ext cx="8526780" cy="45942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5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53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8118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Syntax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xtfrontier depvar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ti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[ti_options]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655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Specification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313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</a:t>
                      </a:r>
                      <a:r>
                        <a:rPr sz="1200" b="1" spc="-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Dependent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Variable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281305">
                        <a:lnSpc>
                          <a:spcPts val="1435"/>
                        </a:lnSpc>
                        <a:spcBef>
                          <a:spcPts val="50"/>
                        </a:spcBef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indepvars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List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b="1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independent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variables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376555" indent="-285750">
                        <a:lnSpc>
                          <a:spcPts val="1675"/>
                        </a:lnSpc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[options]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320675" marR="1646555" indent="38100">
                        <a:lnSpc>
                          <a:spcPct val="103299"/>
                        </a:lnSpc>
                        <a:spcBef>
                          <a:spcPts val="150"/>
                        </a:spcBef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ti</a:t>
                      </a:r>
                      <a:r>
                        <a:rPr sz="1200" b="1" spc="28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-</a:t>
                      </a:r>
                      <a:r>
                        <a:rPr sz="1200" b="1" spc="-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use</a:t>
                      </a:r>
                      <a:r>
                        <a:rPr sz="1200" b="1" spc="-2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time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invariant</a:t>
                      </a:r>
                      <a:r>
                        <a:rPr sz="1200" b="1" spc="-3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 </a:t>
                      </a:r>
                      <a:r>
                        <a:rPr sz="1200" b="1" spc="-29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cost</a:t>
                      </a:r>
                      <a:r>
                        <a:rPr sz="1200" b="1" spc="-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-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fit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cost</a:t>
                      </a:r>
                      <a:r>
                        <a:rPr sz="1200" b="1" spc="-2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frontier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320675" marR="371475">
                        <a:lnSpc>
                          <a:spcPct val="100000"/>
                        </a:lnSpc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no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constant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-</a:t>
                      </a:r>
                      <a:r>
                        <a:rPr sz="1200" b="1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suppress constant term.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constraints-</a:t>
                      </a:r>
                      <a:r>
                        <a:rPr sz="1200" b="1" spc="28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apply</a:t>
                      </a:r>
                      <a:r>
                        <a:rPr sz="1200" b="1" spc="-2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specific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linear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constraints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76555" marR="603885" indent="-285750">
                        <a:lnSpc>
                          <a:spcPct val="100000"/>
                        </a:lnSpc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Post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Estimation</a:t>
                      </a:r>
                      <a:r>
                        <a:rPr sz="14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Commands</a:t>
                      </a:r>
                      <a:r>
                        <a:rPr sz="1400" b="1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for </a:t>
                      </a:r>
                      <a:r>
                        <a:rPr sz="1400" b="1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predicting</a:t>
                      </a:r>
                      <a:r>
                        <a:rPr sz="1400" b="1" spc="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inefficiency</a:t>
                      </a:r>
                      <a:r>
                        <a:rPr sz="1400" b="1" spc="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400" b="1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b="1" spc="-5" dirty="0">
                          <a:latin typeface="Georgia"/>
                          <a:cs typeface="Georgia"/>
                        </a:rPr>
                        <a:t>each firm.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L="90805" marR="239395">
                        <a:lnSpc>
                          <a:spcPct val="100000"/>
                        </a:lnSpc>
                        <a:spcBef>
                          <a:spcPts val="5"/>
                        </a:spcBef>
                        <a:tabLst>
                          <a:tab pos="1974214" algn="l"/>
                        </a:tabLst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predict</a:t>
                      </a:r>
                      <a:r>
                        <a:rPr sz="1200" b="1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(file_name),</a:t>
                      </a:r>
                      <a:r>
                        <a:rPr sz="1200" b="1" spc="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u	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(inefficiency of each firm) </a:t>
                      </a:r>
                      <a:r>
                        <a:rPr sz="1200" b="1" spc="-29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predict (file_name),</a:t>
                      </a:r>
                      <a:r>
                        <a:rPr sz="1200" b="1" spc="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te</a:t>
                      </a:r>
                      <a:r>
                        <a:rPr sz="1200" b="1" spc="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(efficiency of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each firm)</a:t>
                      </a:r>
                      <a:endParaRPr sz="12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sz="1400" spc="-5" dirty="0">
                          <a:latin typeface="Georgia"/>
                          <a:cs typeface="Georgia"/>
                        </a:rPr>
                        <a:t>Syntax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0805" marR="1286510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 depvar [indepvars], model () </a:t>
                      </a:r>
                      <a:r>
                        <a:rPr sz="1200" b="1" spc="-29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[model_options]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376555" indent="-286385">
                        <a:lnSpc>
                          <a:spcPts val="1670"/>
                        </a:lnSpc>
                        <a:buFont typeface="Wingdings"/>
                        <a:buChar char=""/>
                        <a:tabLst>
                          <a:tab pos="376555" algn="l"/>
                          <a:tab pos="377190" algn="l"/>
                        </a:tabLst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Specification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3136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</a:t>
                      </a:r>
                      <a:r>
                        <a:rPr sz="1200" b="1" spc="-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Dependent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Variable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281305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indepvars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=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List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of</a:t>
                      </a:r>
                      <a:r>
                        <a:rPr sz="1200" b="1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independent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variables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00990" indent="-210185">
                        <a:lnSpc>
                          <a:spcPct val="100000"/>
                        </a:lnSpc>
                        <a:spcBef>
                          <a:spcPts val="5"/>
                        </a:spcBef>
                        <a:buSzPct val="85714"/>
                        <a:buFont typeface="Arial MT"/>
                        <a:buChar char="•"/>
                        <a:tabLst>
                          <a:tab pos="300355" algn="l"/>
                          <a:tab pos="300990" algn="l"/>
                        </a:tabLst>
                      </a:pPr>
                      <a:r>
                        <a:rPr sz="1400" b="1" spc="-5" dirty="0">
                          <a:latin typeface="Georgia"/>
                          <a:cs typeface="Georgia"/>
                        </a:rPr>
                        <a:t>[model_options]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255270" indent="-164465">
                        <a:lnSpc>
                          <a:spcPct val="100000"/>
                        </a:lnSpc>
                        <a:spcBef>
                          <a:spcPts val="5"/>
                        </a:spcBef>
                        <a:buAutoNum type="arabicPeriod"/>
                        <a:tabLst>
                          <a:tab pos="255270" algn="l"/>
                        </a:tabLst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fe-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fixed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effects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SS</a:t>
                      </a:r>
                      <a:r>
                        <a:rPr sz="1200" b="1" spc="-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(1984)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275590" indent="-185420">
                        <a:lnSpc>
                          <a:spcPct val="100000"/>
                        </a:lnSpc>
                        <a:buAutoNum type="arabicPeriod"/>
                        <a:tabLst>
                          <a:tab pos="276225" algn="l"/>
                        </a:tabLst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regls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–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random effects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of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SS</a:t>
                      </a:r>
                      <a:r>
                        <a:rPr sz="1200" b="1" spc="-2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(1984)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275590" indent="-185420">
                        <a:lnSpc>
                          <a:spcPct val="100000"/>
                        </a:lnSpc>
                        <a:buAutoNum type="arabicPeriod"/>
                        <a:tabLst>
                          <a:tab pos="276225" algn="l"/>
                        </a:tabLst>
                      </a:pP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pl81</a:t>
                      </a:r>
                      <a:r>
                        <a:rPr sz="1200" b="1" spc="-2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-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Pitt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Lee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(1981)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 marL="278765" indent="-188595">
                        <a:lnSpc>
                          <a:spcPct val="100000"/>
                        </a:lnSpc>
                        <a:buAutoNum type="arabicPeriod"/>
                        <a:tabLst>
                          <a:tab pos="279400" algn="l"/>
                        </a:tabLst>
                      </a:pP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bc88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-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Battese</a:t>
                      </a:r>
                      <a:r>
                        <a:rPr sz="12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and</a:t>
                      </a:r>
                      <a:r>
                        <a:rPr sz="12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Coelli (1988)</a:t>
                      </a:r>
                      <a:r>
                        <a:rPr sz="1200" b="1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</a:t>
                      </a:r>
                      <a:endParaRPr sz="1200">
                        <a:latin typeface="Georgia"/>
                        <a:cs typeface="Georgia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433705" marR="508634" indent="-342900">
                        <a:lnSpc>
                          <a:spcPct val="100000"/>
                        </a:lnSpc>
                        <a:spcBef>
                          <a:spcPts val="5"/>
                        </a:spcBef>
                        <a:buFont typeface="Wingdings"/>
                        <a:buChar char=""/>
                        <a:tabLst>
                          <a:tab pos="433705" algn="l"/>
                          <a:tab pos="434340" algn="l"/>
                        </a:tabLst>
                      </a:pPr>
                      <a:r>
                        <a:rPr sz="1400" spc="-5" dirty="0">
                          <a:latin typeface="Georgia"/>
                          <a:cs typeface="Georgia"/>
                        </a:rPr>
                        <a:t>Post Estimation Commands for predicting </a:t>
                      </a:r>
                      <a:r>
                        <a:rPr sz="1400" spc="-32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efficiency</a:t>
                      </a:r>
                      <a:r>
                        <a:rPr sz="1400" spc="-2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and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inefficiency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of</a:t>
                      </a:r>
                      <a:r>
                        <a:rPr sz="1400" spc="-15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each</a:t>
                      </a:r>
                      <a:r>
                        <a:rPr sz="1400" spc="-10" dirty="0">
                          <a:latin typeface="Georgia"/>
                          <a:cs typeface="Georgia"/>
                        </a:rPr>
                        <a:t> </a:t>
                      </a:r>
                      <a:r>
                        <a:rPr sz="1400" spc="-5" dirty="0">
                          <a:latin typeface="Georgia"/>
                          <a:cs typeface="Georgia"/>
                        </a:rPr>
                        <a:t>firm.</a:t>
                      </a:r>
                      <a:endParaRPr sz="1400">
                        <a:latin typeface="Georgia"/>
                        <a:cs typeface="Georgia"/>
                      </a:endParaRPr>
                    </a:p>
                    <a:p>
                      <a:pPr marL="90805" marR="104139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predict</a:t>
                      </a:r>
                      <a:r>
                        <a:rPr sz="11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(file_name),</a:t>
                      </a:r>
                      <a:r>
                        <a:rPr sz="1100" b="1" spc="-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u</a:t>
                      </a:r>
                      <a:r>
                        <a:rPr sz="1100" b="1" spc="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(inefficiency</a:t>
                      </a:r>
                      <a:r>
                        <a:rPr sz="11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through</a:t>
                      </a:r>
                      <a:r>
                        <a:rPr sz="1100" b="1" spc="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BS</a:t>
                      </a:r>
                      <a:r>
                        <a:rPr sz="11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1988) </a:t>
                      </a:r>
                      <a:r>
                        <a:rPr sz="11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predict</a:t>
                      </a:r>
                      <a:r>
                        <a:rPr sz="11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(file_name),</a:t>
                      </a:r>
                      <a:r>
                        <a:rPr sz="1100" b="1" spc="-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bc</a:t>
                      </a:r>
                      <a:r>
                        <a:rPr sz="1100" b="1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(efficiency</a:t>
                      </a:r>
                      <a:r>
                        <a:rPr sz="11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through</a:t>
                      </a:r>
                      <a:r>
                        <a:rPr sz="1100" b="1" spc="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BS 1988) </a:t>
                      </a:r>
                      <a:r>
                        <a:rPr sz="11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predict</a:t>
                      </a:r>
                      <a:r>
                        <a:rPr sz="1100" b="1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(file_name),</a:t>
                      </a:r>
                      <a:r>
                        <a:rPr sz="1100" b="1" spc="-2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jlms</a:t>
                      </a:r>
                      <a:r>
                        <a:rPr sz="11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(efficiency through</a:t>
                      </a:r>
                      <a:r>
                        <a:rPr sz="1100" b="1" spc="2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Jondrow</a:t>
                      </a:r>
                      <a:r>
                        <a:rPr sz="1100" b="1" spc="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et </a:t>
                      </a:r>
                      <a:r>
                        <a:rPr sz="1100" b="1" spc="-26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al.</a:t>
                      </a:r>
                      <a:r>
                        <a:rPr sz="1100" b="1" spc="-1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1982 )</a:t>
                      </a:r>
                      <a:endParaRPr sz="1100">
                        <a:latin typeface="Georgia"/>
                        <a:cs typeface="Georgia"/>
                      </a:endParaRPr>
                    </a:p>
                  </a:txBody>
                  <a:tcPr marL="0" marR="0" marT="400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594" y="202692"/>
            <a:ext cx="8495030" cy="55181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26670" rIns="0" bIns="0" rtlCol="0">
            <a:spAutoFit/>
          </a:bodyPr>
          <a:lstStyle/>
          <a:p>
            <a:pPr marL="91440" marR="647065" indent="-635">
              <a:lnSpc>
                <a:spcPts val="1939"/>
              </a:lnSpc>
              <a:spcBef>
                <a:spcPts val="210"/>
              </a:spcBef>
            </a:pPr>
            <a:r>
              <a:rPr sz="1800" spc="-5" dirty="0"/>
              <a:t>xtfrontier</a:t>
            </a:r>
            <a:r>
              <a:rPr sz="1800" spc="5" dirty="0"/>
              <a:t> </a:t>
            </a:r>
            <a:r>
              <a:rPr sz="1800" spc="-5" dirty="0"/>
              <a:t>and</a:t>
            </a:r>
            <a:r>
              <a:rPr sz="1800" spc="10" dirty="0"/>
              <a:t> </a:t>
            </a:r>
            <a:r>
              <a:rPr sz="1800" spc="-5" dirty="0"/>
              <a:t>sfpanel</a:t>
            </a:r>
            <a:r>
              <a:rPr sz="1800" spc="5" dirty="0"/>
              <a:t> </a:t>
            </a:r>
            <a:r>
              <a:rPr sz="1800" spc="-5" dirty="0"/>
              <a:t>packages</a:t>
            </a:r>
            <a:r>
              <a:rPr sz="1800" spc="5" dirty="0"/>
              <a:t> </a:t>
            </a:r>
            <a:r>
              <a:rPr sz="1800" spc="-5" dirty="0"/>
              <a:t>for</a:t>
            </a:r>
            <a:r>
              <a:rPr sz="1800" spc="5" dirty="0"/>
              <a:t> </a:t>
            </a:r>
            <a:r>
              <a:rPr sz="1800" spc="-5" dirty="0"/>
              <a:t>time-invariant</a:t>
            </a:r>
            <a:r>
              <a:rPr sz="1800" spc="5" dirty="0"/>
              <a:t> </a:t>
            </a:r>
            <a:r>
              <a:rPr sz="1800" spc="-5" dirty="0"/>
              <a:t>models:</a:t>
            </a:r>
            <a:r>
              <a:rPr sz="1800" spc="10" dirty="0"/>
              <a:t> </a:t>
            </a:r>
            <a:r>
              <a:rPr sz="1800" spc="-5" dirty="0"/>
              <a:t>Schmidt</a:t>
            </a:r>
            <a:r>
              <a:rPr sz="1800" spc="10" dirty="0"/>
              <a:t> </a:t>
            </a:r>
            <a:r>
              <a:rPr sz="1800" spc="-5" dirty="0"/>
              <a:t>and </a:t>
            </a:r>
            <a:r>
              <a:rPr sz="1800" spc="-484" dirty="0"/>
              <a:t> </a:t>
            </a:r>
            <a:r>
              <a:rPr sz="1800" spc="-5" dirty="0"/>
              <a:t>Sickles</a:t>
            </a:r>
            <a:r>
              <a:rPr sz="1800" spc="-10" dirty="0"/>
              <a:t> </a:t>
            </a:r>
            <a:r>
              <a:rPr sz="1800" dirty="0"/>
              <a:t>(1984)</a:t>
            </a:r>
            <a:endParaRPr sz="1800"/>
          </a:p>
        </p:txBody>
      </p:sp>
      <p:sp>
        <p:nvSpPr>
          <p:cNvPr id="3" name="object 3"/>
          <p:cNvSpPr txBox="1"/>
          <p:nvPr/>
        </p:nvSpPr>
        <p:spPr>
          <a:xfrm>
            <a:off x="259188" y="780168"/>
            <a:ext cx="17792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Georgia"/>
                <a:cs typeface="Georgia"/>
              </a:rPr>
              <a:t>xtset</a:t>
            </a:r>
            <a:r>
              <a:rPr sz="1600" spc="-3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i</a:t>
            </a:r>
            <a:r>
              <a:rPr sz="1600" spc="-20" dirty="0">
                <a:latin typeface="Georgia"/>
                <a:cs typeface="Georgia"/>
              </a:rPr>
              <a:t> </a:t>
            </a:r>
            <a:r>
              <a:rPr sz="1600" dirty="0">
                <a:latin typeface="Georgia"/>
                <a:cs typeface="Georgia"/>
              </a:rPr>
              <a:t>t</a:t>
            </a:r>
            <a:endParaRPr sz="16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xtfrontier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y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x1</a:t>
            </a:r>
            <a:r>
              <a:rPr sz="1600" spc="-1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x2,</a:t>
            </a:r>
            <a:r>
              <a:rPr sz="1600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600" spc="-5" dirty="0">
                <a:solidFill>
                  <a:srgbClr val="0000FF"/>
                </a:solidFill>
                <a:latin typeface="Georgia"/>
                <a:cs typeface="Georgia"/>
              </a:rPr>
              <a:t>ti</a:t>
            </a:r>
            <a:endParaRPr sz="1600">
              <a:latin typeface="Georgia"/>
              <a:cs typeface="Georgi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06883" y="1329308"/>
            <a:ext cx="4010660" cy="3942079"/>
            <a:chOff x="206883" y="1329308"/>
            <a:chExt cx="4010660" cy="3942079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16408" y="1345110"/>
              <a:ext cx="3991355" cy="391649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11645" y="1334071"/>
              <a:ext cx="4001135" cy="3932554"/>
            </a:xfrm>
            <a:custGeom>
              <a:avLst/>
              <a:gdLst/>
              <a:ahLst/>
              <a:cxnLst/>
              <a:rect l="l" t="t" r="r" b="b"/>
              <a:pathLst>
                <a:path w="4001135" h="3932554">
                  <a:moveTo>
                    <a:pt x="0" y="0"/>
                  </a:moveTo>
                  <a:lnTo>
                    <a:pt x="4000880" y="0"/>
                  </a:lnTo>
                  <a:lnTo>
                    <a:pt x="4000880" y="3932301"/>
                  </a:lnTo>
                  <a:lnTo>
                    <a:pt x="0" y="393230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59392" y="5393014"/>
            <a:ext cx="1062990" cy="238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latin typeface="Georgia"/>
                <a:cs typeface="Georgia"/>
              </a:rPr>
              <a:t>predict</a:t>
            </a:r>
            <a:r>
              <a:rPr sz="1400" spc="-20" dirty="0">
                <a:latin typeface="Georgia"/>
                <a:cs typeface="Georgia"/>
              </a:rPr>
              <a:t> </a:t>
            </a:r>
            <a:r>
              <a:rPr sz="1400" spc="-5" dirty="0">
                <a:latin typeface="Georgia"/>
                <a:cs typeface="Georgia"/>
              </a:rPr>
              <a:t>eff,</a:t>
            </a:r>
            <a:r>
              <a:rPr sz="1400" spc="-45" dirty="0">
                <a:latin typeface="Georgia"/>
                <a:cs typeface="Georgia"/>
              </a:rPr>
              <a:t> </a:t>
            </a:r>
            <a:r>
              <a:rPr sz="1400" spc="-10" dirty="0">
                <a:latin typeface="Georgia"/>
                <a:cs typeface="Georgia"/>
              </a:rPr>
              <a:t>te</a:t>
            </a:r>
            <a:endParaRPr sz="1400">
              <a:latin typeface="Georgia"/>
              <a:cs typeface="Georgi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493133" y="969644"/>
            <a:ext cx="4602480" cy="2683510"/>
            <a:chOff x="4493133" y="969644"/>
            <a:chExt cx="4602480" cy="268351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509876" y="979170"/>
              <a:ext cx="4576211" cy="266032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497895" y="974407"/>
              <a:ext cx="4592955" cy="2673985"/>
            </a:xfrm>
            <a:custGeom>
              <a:avLst/>
              <a:gdLst/>
              <a:ahLst/>
              <a:cxnLst/>
              <a:rect l="l" t="t" r="r" b="b"/>
              <a:pathLst>
                <a:path w="4592955" h="2673985">
                  <a:moveTo>
                    <a:pt x="0" y="0"/>
                  </a:moveTo>
                  <a:lnTo>
                    <a:pt x="4592955" y="0"/>
                  </a:lnTo>
                  <a:lnTo>
                    <a:pt x="4592955" y="2673477"/>
                  </a:lnTo>
                  <a:lnTo>
                    <a:pt x="0" y="267347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493133" y="3892677"/>
            <a:ext cx="4602480" cy="2632075"/>
            <a:chOff x="4493133" y="3892677"/>
            <a:chExt cx="4602480" cy="2632075"/>
          </a:xfrm>
        </p:grpSpPr>
        <p:pic>
          <p:nvPicPr>
            <p:cNvPr id="12" name="object 1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02658" y="3902202"/>
              <a:ext cx="4558166" cy="2612897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497895" y="3897439"/>
              <a:ext cx="4592955" cy="2622550"/>
            </a:xfrm>
            <a:custGeom>
              <a:avLst/>
              <a:gdLst/>
              <a:ahLst/>
              <a:cxnLst/>
              <a:rect l="l" t="t" r="r" b="b"/>
              <a:pathLst>
                <a:path w="4592955" h="2622550">
                  <a:moveTo>
                    <a:pt x="0" y="0"/>
                  </a:moveTo>
                  <a:lnTo>
                    <a:pt x="4592955" y="0"/>
                  </a:lnTo>
                  <a:lnTo>
                    <a:pt x="4592955" y="2622423"/>
                  </a:lnTo>
                  <a:lnTo>
                    <a:pt x="0" y="262242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506889" y="3642404"/>
            <a:ext cx="1209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00FF"/>
                </a:solidFill>
                <a:latin typeface="Georgia"/>
                <a:cs typeface="Georgia"/>
              </a:rPr>
              <a:t>predict</a:t>
            </a:r>
            <a:r>
              <a:rPr sz="1200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Georgia"/>
                <a:cs typeface="Georgia"/>
              </a:rPr>
              <a:t>ineff,</a:t>
            </a:r>
            <a:r>
              <a:rPr sz="1200" spc="-35" dirty="0">
                <a:solidFill>
                  <a:srgbClr val="0000FF"/>
                </a:solidFill>
                <a:latin typeface="Georgia"/>
                <a:cs typeface="Georgia"/>
              </a:rPr>
              <a:t> </a:t>
            </a:r>
            <a:r>
              <a:rPr sz="1200" spc="-5" dirty="0">
                <a:solidFill>
                  <a:srgbClr val="0000FF"/>
                </a:solidFill>
                <a:latin typeface="Georgia"/>
                <a:cs typeface="Georgia"/>
              </a:rPr>
              <a:t>jlms</a:t>
            </a:r>
            <a:endParaRPr sz="1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6324" y="297179"/>
            <a:ext cx="8012430" cy="471805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1714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35"/>
              </a:spcBef>
            </a:pPr>
            <a:r>
              <a:rPr sz="2500" dirty="0"/>
              <a:t>Other</a:t>
            </a:r>
            <a:r>
              <a:rPr sz="2500" spc="-15" dirty="0"/>
              <a:t> </a:t>
            </a:r>
            <a:r>
              <a:rPr sz="2500" dirty="0"/>
              <a:t>Stochastic</a:t>
            </a:r>
            <a:r>
              <a:rPr sz="2500" spc="-35" dirty="0"/>
              <a:t> </a:t>
            </a:r>
            <a:r>
              <a:rPr sz="2500" dirty="0"/>
              <a:t>Frontier</a:t>
            </a:r>
            <a:r>
              <a:rPr sz="2500" spc="-15" dirty="0"/>
              <a:t> </a:t>
            </a:r>
            <a:r>
              <a:rPr sz="2500" spc="-5" dirty="0"/>
              <a:t>Time-Invariant</a:t>
            </a:r>
            <a:r>
              <a:rPr sz="2500" spc="-25" dirty="0"/>
              <a:t> </a:t>
            </a:r>
            <a:r>
              <a:rPr sz="2500" dirty="0"/>
              <a:t>Models</a:t>
            </a:r>
            <a:endParaRPr sz="2500"/>
          </a:p>
        </p:txBody>
      </p:sp>
      <p:sp>
        <p:nvSpPr>
          <p:cNvPr id="3" name="object 3"/>
          <p:cNvSpPr txBox="1"/>
          <p:nvPr/>
        </p:nvSpPr>
        <p:spPr>
          <a:xfrm>
            <a:off x="339589" y="1296517"/>
            <a:ext cx="2769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Pitt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and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Lee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(1981)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27291" y="2065375"/>
            <a:ext cx="10477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45" dirty="0">
                <a:latin typeface="Cambria Math"/>
                <a:cs typeface="Cambria Math"/>
              </a:rPr>
              <a:t>it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05627" y="1845157"/>
            <a:ext cx="21132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y</a:t>
            </a:r>
            <a:r>
              <a:rPr sz="1800" i="1" spc="-7" baseline="-20833" dirty="0">
                <a:latin typeface="Arial"/>
                <a:cs typeface="Arial"/>
              </a:rPr>
              <a:t>it </a:t>
            </a:r>
            <a:r>
              <a:rPr sz="1800" i="1" baseline="-20833" dirty="0">
                <a:latin typeface="Arial"/>
                <a:cs typeface="Arial"/>
              </a:rPr>
              <a:t>=</a:t>
            </a:r>
            <a:r>
              <a:rPr sz="1800" i="1" spc="-7" baseline="-20833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β</a:t>
            </a:r>
            <a:r>
              <a:rPr sz="1800" i="1" spc="-7" baseline="-20833" dirty="0">
                <a:latin typeface="Arial"/>
                <a:cs typeface="Arial"/>
              </a:rPr>
              <a:t>0 </a:t>
            </a:r>
            <a:r>
              <a:rPr sz="1800" dirty="0">
                <a:latin typeface="Arial MT"/>
                <a:cs typeface="Arial MT"/>
              </a:rPr>
              <a:t>+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β</a:t>
            </a:r>
            <a:r>
              <a:rPr sz="1800" i="1" spc="-7" baseline="-20833" dirty="0">
                <a:latin typeface="Arial"/>
                <a:cs typeface="Arial"/>
              </a:rPr>
              <a:t>1 </a:t>
            </a:r>
            <a:r>
              <a:rPr sz="1800" spc="110" dirty="0">
                <a:latin typeface="Cambria Math"/>
                <a:cs typeface="Cambria Math"/>
              </a:rPr>
              <a:t>𝑥</a:t>
            </a:r>
            <a:r>
              <a:rPr sz="1950" spc="165" baseline="27777" dirty="0">
                <a:latin typeface="Cambria Math"/>
                <a:cs typeface="Cambria Math"/>
              </a:rPr>
              <a:t>′</a:t>
            </a:r>
            <a:r>
              <a:rPr sz="1800" spc="110" dirty="0">
                <a:latin typeface="Arial MT"/>
                <a:cs typeface="Arial MT"/>
              </a:rPr>
              <a:t>+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i="1" spc="-5" dirty="0">
                <a:latin typeface="Arial"/>
                <a:cs typeface="Arial"/>
              </a:rPr>
              <a:t>v</a:t>
            </a:r>
            <a:r>
              <a:rPr sz="1800" i="1" spc="-7" baseline="-20833" dirty="0">
                <a:latin typeface="Arial"/>
                <a:cs typeface="Arial"/>
              </a:rPr>
              <a:t>it</a:t>
            </a:r>
            <a:r>
              <a:rPr sz="1800" i="1" spc="232" baseline="-20833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-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u</a:t>
            </a:r>
            <a:r>
              <a:rPr sz="1800" i="1" baseline="-20833" dirty="0">
                <a:latin typeface="Arial"/>
                <a:cs typeface="Arial"/>
              </a:rPr>
              <a:t>i</a:t>
            </a:r>
            <a:endParaRPr sz="1800" baseline="-20833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52464" y="3055975"/>
            <a:ext cx="259079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575" spc="75" baseline="-10582" dirty="0">
                <a:latin typeface="Cambria Math"/>
                <a:cs typeface="Cambria Math"/>
              </a:rPr>
              <a:t>𝑁</a:t>
            </a:r>
            <a:r>
              <a:rPr sz="750" spc="50" dirty="0">
                <a:latin typeface="Cambria Math"/>
                <a:cs typeface="Cambria Math"/>
              </a:rPr>
              <a:t>+</a:t>
            </a:r>
            <a:endParaRPr sz="7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4152" y="2393797"/>
            <a:ext cx="3689985" cy="702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Assumptions: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600" i="1" dirty="0">
                <a:latin typeface="Arial"/>
                <a:cs typeface="Arial"/>
              </a:rPr>
              <a:t>u</a:t>
            </a:r>
            <a:r>
              <a:rPr sz="1575" i="1" baseline="-21164" dirty="0">
                <a:latin typeface="Arial"/>
                <a:cs typeface="Arial"/>
              </a:rPr>
              <a:t>i</a:t>
            </a:r>
            <a:r>
              <a:rPr sz="1575" i="1" spc="15" baseline="-21164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(technical inefficiency) </a:t>
            </a:r>
            <a:r>
              <a:rPr sz="1600" spc="-43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which</a:t>
            </a:r>
            <a:r>
              <a:rPr sz="1600" spc="-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assumed to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</a:t>
            </a:r>
            <a:r>
              <a:rPr sz="1600" spc="20" dirty="0">
                <a:latin typeface="Arial MT"/>
                <a:cs typeface="Arial MT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half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normally</a:t>
            </a:r>
            <a:endParaRPr sz="1600">
              <a:latin typeface="Arial"/>
              <a:cs typeface="Arial"/>
            </a:endParaRPr>
          </a:p>
          <a:p>
            <a:pPr marL="981710" algn="ctr">
              <a:lnSpc>
                <a:spcPts val="1245"/>
              </a:lnSpc>
            </a:pPr>
            <a:r>
              <a:rPr sz="1150" spc="40" dirty="0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42227" y="2911957"/>
            <a:ext cx="18846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Arial MT"/>
                <a:cs typeface="Arial MT"/>
              </a:rPr>
              <a:t>(</a:t>
            </a:r>
            <a:r>
              <a:rPr sz="1600" spc="-5" dirty="0">
                <a:latin typeface="Arial MT"/>
                <a:cs typeface="Arial MT"/>
              </a:rPr>
              <a:t>0</a:t>
            </a:r>
            <a:r>
              <a:rPr sz="1600" dirty="0">
                <a:latin typeface="Arial MT"/>
                <a:cs typeface="Arial MT"/>
              </a:rPr>
              <a:t>,</a:t>
            </a:r>
            <a:r>
              <a:rPr sz="1600" spc="15" dirty="0">
                <a:latin typeface="Arial MT"/>
                <a:cs typeface="Arial MT"/>
              </a:rPr>
              <a:t> </a:t>
            </a:r>
            <a:r>
              <a:rPr sz="1600" spc="-110" dirty="0">
                <a:latin typeface="Cambria Math"/>
                <a:cs typeface="Cambria Math"/>
              </a:rPr>
              <a:t>𝜎</a:t>
            </a:r>
            <a:r>
              <a:rPr sz="1725" spc="254" baseline="-14492" dirty="0">
                <a:latin typeface="Cambria Math"/>
                <a:cs typeface="Cambria Math"/>
              </a:rPr>
              <a:t>𝑢</a:t>
            </a:r>
            <a:r>
              <a:rPr sz="1725" spc="-112" baseline="-14492" dirty="0">
                <a:latin typeface="Cambria Math"/>
                <a:cs typeface="Cambria Math"/>
              </a:rPr>
              <a:t> </a:t>
            </a:r>
            <a:r>
              <a:rPr sz="1600" dirty="0">
                <a:latin typeface="Arial MT"/>
                <a:cs typeface="Arial MT"/>
              </a:rPr>
              <a:t>)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</a:t>
            </a:r>
            <a:r>
              <a:rPr sz="1600" dirty="0">
                <a:latin typeface="Arial MT"/>
                <a:cs typeface="Arial MT"/>
              </a:rPr>
              <a:t>d c</a:t>
            </a:r>
            <a:r>
              <a:rPr sz="1600" spc="-5" dirty="0">
                <a:latin typeface="Arial MT"/>
                <a:cs typeface="Arial MT"/>
              </a:rPr>
              <a:t>on</a:t>
            </a:r>
            <a:r>
              <a:rPr sz="1600" dirty="0">
                <a:latin typeface="Arial MT"/>
                <a:cs typeface="Arial MT"/>
              </a:rPr>
              <a:t>s</a:t>
            </a:r>
            <a:r>
              <a:rPr sz="1600" spc="-5" dirty="0">
                <a:latin typeface="Arial MT"/>
                <a:cs typeface="Arial MT"/>
              </a:rPr>
              <a:t>tant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0441" y="5220817"/>
            <a:ext cx="9715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5" dirty="0">
                <a:latin typeface="Cambria Math"/>
                <a:cs typeface="Cambria Math"/>
              </a:rPr>
              <a:t>∗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9603" y="5124723"/>
            <a:ext cx="124396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69315" algn="l"/>
              </a:tabLst>
            </a:pPr>
            <a:r>
              <a:rPr sz="1600" spc="-5" dirty="0">
                <a:latin typeface="Arial MT"/>
                <a:cs typeface="Arial MT"/>
              </a:rPr>
              <a:t>where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dirty="0">
                <a:latin typeface="Cambria Math"/>
                <a:cs typeface="Cambria Math"/>
              </a:rPr>
              <a:t>𝜇	=</a:t>
            </a:r>
            <a:r>
              <a:rPr sz="1600" spc="10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04251" y="5276951"/>
            <a:ext cx="565150" cy="13335"/>
          </a:xfrm>
          <a:custGeom>
            <a:avLst/>
            <a:gdLst/>
            <a:ahLst/>
            <a:cxnLst/>
            <a:rect l="l" t="t" r="r" b="b"/>
            <a:pathLst>
              <a:path w="565150" h="13335">
                <a:moveTo>
                  <a:pt x="564641" y="0"/>
                </a:moveTo>
                <a:lnTo>
                  <a:pt x="0" y="0"/>
                </a:lnTo>
                <a:lnTo>
                  <a:pt x="0" y="12954"/>
                </a:lnTo>
                <a:lnTo>
                  <a:pt x="564641" y="12954"/>
                </a:lnTo>
                <a:lnTo>
                  <a:pt x="56464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679185" y="5343499"/>
            <a:ext cx="49593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96240" algn="l"/>
              </a:tabLst>
            </a:pPr>
            <a:r>
              <a:rPr sz="950" spc="60" dirty="0">
                <a:latin typeface="Cambria Math"/>
                <a:cs typeface="Cambria Math"/>
              </a:rPr>
              <a:t>𝑣	</a:t>
            </a:r>
            <a:r>
              <a:rPr sz="950" spc="-360" dirty="0">
                <a:latin typeface="Cambria Math"/>
                <a:cs typeface="Cambria Math"/>
              </a:rPr>
              <a:t>𝑢𝑢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6155" y="5281777"/>
            <a:ext cx="63436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50" spc="70" dirty="0">
                <a:latin typeface="Cambria Math"/>
                <a:cs typeface="Cambria Math"/>
              </a:rPr>
              <a:t>𝜎</a:t>
            </a:r>
            <a:r>
              <a:rPr sz="1425" spc="104" baseline="26315" dirty="0">
                <a:latin typeface="Cambria Math"/>
                <a:cs typeface="Cambria Math"/>
              </a:rPr>
              <a:t>2</a:t>
            </a:r>
            <a:r>
              <a:rPr sz="1150" spc="70" dirty="0">
                <a:latin typeface="Cambria Math"/>
                <a:cs typeface="Cambria Math"/>
              </a:rPr>
              <a:t>+𝑇𝜎</a:t>
            </a:r>
            <a:r>
              <a:rPr sz="1425" spc="104" baseline="26315" dirty="0">
                <a:latin typeface="Cambria Math"/>
                <a:cs typeface="Cambria Math"/>
              </a:rPr>
              <a:t>2</a:t>
            </a:r>
            <a:endParaRPr sz="1425" baseline="26315">
              <a:latin typeface="Cambria Math"/>
              <a:cs typeface="Cambria Math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67063" y="5276951"/>
            <a:ext cx="95250" cy="13335"/>
          </a:xfrm>
          <a:custGeom>
            <a:avLst/>
            <a:gdLst/>
            <a:ahLst/>
            <a:cxnLst/>
            <a:rect l="l" t="t" r="r" b="b"/>
            <a:pathLst>
              <a:path w="95250" h="13335">
                <a:moveTo>
                  <a:pt x="95250" y="0"/>
                </a:moveTo>
                <a:lnTo>
                  <a:pt x="0" y="0"/>
                </a:lnTo>
                <a:lnTo>
                  <a:pt x="0" y="12954"/>
                </a:lnTo>
                <a:lnTo>
                  <a:pt x="95250" y="12954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631179" y="5060797"/>
            <a:ext cx="126492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20"/>
              </a:spcBef>
              <a:tabLst>
                <a:tab pos="1139825" algn="l"/>
              </a:tabLst>
            </a:pPr>
            <a:r>
              <a:rPr sz="1150" spc="-85" dirty="0">
                <a:latin typeface="Cambria Math"/>
                <a:cs typeface="Cambria Math"/>
              </a:rPr>
              <a:t>𝑇𝜎</a:t>
            </a:r>
            <a:r>
              <a:rPr sz="1425" spc="-127" baseline="-14619" dirty="0">
                <a:latin typeface="Cambria Math"/>
                <a:cs typeface="Cambria Math"/>
              </a:rPr>
              <a:t>𝑢𝑢</a:t>
            </a:r>
            <a:r>
              <a:rPr sz="1150" spc="-85" dirty="0">
                <a:latin typeface="Cambria Math"/>
                <a:cs typeface="Cambria Math"/>
              </a:rPr>
              <a:t>𝑒</a:t>
            </a:r>
            <a:r>
              <a:rPr sz="1425" spc="-127" baseline="-14619" dirty="0">
                <a:latin typeface="Cambria Math"/>
                <a:cs typeface="Cambria Math"/>
              </a:rPr>
              <a:t>𝑖𝑖</a:t>
            </a:r>
            <a:r>
              <a:rPr sz="1725" spc="-127" baseline="2415" dirty="0">
                <a:latin typeface="Cambria Math"/>
                <a:cs typeface="Cambria Math"/>
              </a:rPr>
              <a:t>́	</a:t>
            </a:r>
            <a:r>
              <a:rPr sz="1150" spc="40" dirty="0">
                <a:latin typeface="Cambria Math"/>
                <a:cs typeface="Cambria Math"/>
              </a:rPr>
              <a:t>1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54332" y="5281750"/>
            <a:ext cx="116839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55" dirty="0">
                <a:latin typeface="Cambria Math"/>
                <a:cs typeface="Cambria Math"/>
              </a:rPr>
              <a:t>𝑇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22135" y="5229199"/>
            <a:ext cx="934719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617220" algn="l"/>
                <a:tab pos="803275" algn="l"/>
              </a:tabLst>
            </a:pPr>
            <a:r>
              <a:rPr sz="1725" spc="-757" baseline="2415" dirty="0">
                <a:latin typeface="Cambria Math"/>
                <a:cs typeface="Cambria Math"/>
              </a:rPr>
              <a:t>𝑖𝑖	</a:t>
            </a:r>
            <a:r>
              <a:rPr sz="1150" spc="-505" dirty="0">
                <a:latin typeface="Cambria Math"/>
                <a:cs typeface="Cambria Math"/>
              </a:rPr>
              <a:t>𝑖𝑖	</a:t>
            </a:r>
            <a:r>
              <a:rPr sz="1725" spc="-757" baseline="2415" dirty="0">
                <a:latin typeface="Cambria Math"/>
                <a:cs typeface="Cambria Math"/>
              </a:rPr>
              <a:t>𝑖𝑖</a:t>
            </a:r>
            <a:r>
              <a:rPr sz="1725" spc="232" baseline="2415" dirty="0">
                <a:latin typeface="Cambria Math"/>
                <a:cs typeface="Cambria Math"/>
              </a:rPr>
              <a:t>𝑡</a:t>
            </a:r>
            <a:endParaRPr sz="1725" baseline="2415">
              <a:latin typeface="Cambria Math"/>
              <a:cs typeface="Cambria Ma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213347" y="5124805"/>
            <a:ext cx="155194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81990" algn="l"/>
                <a:tab pos="1200150" algn="l"/>
              </a:tabLst>
            </a:pPr>
            <a:r>
              <a:rPr sz="1600" dirty="0">
                <a:latin typeface="Arial MT"/>
                <a:cs typeface="Arial MT"/>
              </a:rPr>
              <a:t>,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35" dirty="0">
                <a:latin typeface="Cambria Math"/>
                <a:cs typeface="Cambria Math"/>
              </a:rPr>
              <a:t>𝑒</a:t>
            </a:r>
            <a:r>
              <a:rPr sz="1600" dirty="0">
                <a:latin typeface="Cambria Math"/>
                <a:cs typeface="Cambria Math"/>
              </a:rPr>
              <a:t>́  </a:t>
            </a:r>
            <a:r>
              <a:rPr sz="1600" spc="-17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=	</a:t>
            </a:r>
            <a:r>
              <a:rPr sz="2400" baseline="1736" dirty="0">
                <a:latin typeface="Cambria Math"/>
                <a:cs typeface="Cambria Math"/>
              </a:rPr>
              <a:t>∑ </a:t>
            </a:r>
            <a:r>
              <a:rPr sz="2400" spc="15" baseline="1736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𝑒	</a:t>
            </a:r>
            <a:r>
              <a:rPr sz="1600" spc="-5" dirty="0">
                <a:latin typeface="Arial MT"/>
                <a:cs typeface="Arial MT"/>
              </a:rPr>
              <a:t>and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885682" y="5293207"/>
            <a:ext cx="391160" cy="27241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ts val="1140"/>
              </a:lnSpc>
              <a:spcBef>
                <a:spcPts val="114"/>
              </a:spcBef>
            </a:pPr>
            <a:r>
              <a:rPr sz="1050" spc="15" dirty="0">
                <a:latin typeface="Cambria Math"/>
                <a:cs typeface="Cambria Math"/>
              </a:rPr>
              <a:t>𝜎</a:t>
            </a:r>
            <a:r>
              <a:rPr sz="1050" spc="-140" dirty="0">
                <a:latin typeface="Cambria Math"/>
                <a:cs typeface="Cambria Math"/>
              </a:rPr>
              <a:t> </a:t>
            </a:r>
            <a:r>
              <a:rPr sz="1125" spc="52" baseline="44444" dirty="0">
                <a:latin typeface="Cambria Math"/>
                <a:cs typeface="Cambria Math"/>
              </a:rPr>
              <a:t>2</a:t>
            </a:r>
            <a:r>
              <a:rPr sz="1125" baseline="44444" dirty="0">
                <a:latin typeface="Cambria Math"/>
                <a:cs typeface="Cambria Math"/>
              </a:rPr>
              <a:t>  </a:t>
            </a:r>
            <a:r>
              <a:rPr sz="1125" spc="15" baseline="44444" dirty="0">
                <a:latin typeface="Cambria Math"/>
                <a:cs typeface="Cambria Math"/>
              </a:rPr>
              <a:t> </a:t>
            </a:r>
            <a:r>
              <a:rPr sz="1050" spc="10" dirty="0">
                <a:latin typeface="Cambria Math"/>
                <a:cs typeface="Cambria Math"/>
              </a:rPr>
              <a:t>=</a:t>
            </a:r>
            <a:endParaRPr sz="1050">
              <a:latin typeface="Cambria Math"/>
              <a:cs typeface="Cambria Math"/>
            </a:endParaRPr>
          </a:p>
          <a:p>
            <a:pPr marL="103505">
              <a:lnSpc>
                <a:spcPts val="780"/>
              </a:lnSpc>
            </a:pPr>
            <a:r>
              <a:rPr sz="750" spc="10" dirty="0">
                <a:latin typeface="Cambria Math"/>
                <a:cs typeface="Cambria Math"/>
              </a:rPr>
              <a:t>∗</a:t>
            </a:r>
            <a:endParaRPr sz="75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9585" y="5583529"/>
            <a:ext cx="590550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01295" algn="l"/>
              </a:tabLst>
            </a:pPr>
            <a:r>
              <a:rPr sz="9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950" u="heavy" spc="3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𝑣  </a:t>
            </a:r>
            <a:r>
              <a:rPr sz="950" u="heavy" spc="12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r>
              <a:rPr sz="950" u="heavy" spc="-19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𝑢</a:t>
            </a:r>
            <a:r>
              <a:rPr sz="950" u="heavy" spc="185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 </a:t>
            </a:r>
            <a:r>
              <a:rPr sz="950" u="heavy" spc="-21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𝑢</a:t>
            </a:r>
            <a:r>
              <a:rPr sz="950" u="heavy" spc="20" dirty="0">
                <a:uFill>
                  <a:solidFill>
                    <a:srgbClr val="000000"/>
                  </a:solidFill>
                </a:uFill>
                <a:latin typeface="Cambria Math"/>
                <a:cs typeface="Cambria Math"/>
              </a:rPr>
              <a:t> 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15535" y="5472246"/>
            <a:ext cx="43116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725" spc="142" baseline="-21739" dirty="0">
                <a:latin typeface="Cambria Math"/>
                <a:cs typeface="Cambria Math"/>
              </a:rPr>
              <a:t>𝜎</a:t>
            </a:r>
            <a:r>
              <a:rPr sz="950" spc="95" dirty="0">
                <a:latin typeface="Cambria Math"/>
                <a:cs typeface="Cambria Math"/>
              </a:rPr>
              <a:t>2</a:t>
            </a:r>
            <a:r>
              <a:rPr sz="1725" spc="142" baseline="-21739" dirty="0">
                <a:latin typeface="Cambria Math"/>
                <a:cs typeface="Cambria Math"/>
              </a:rPr>
              <a:t>𝜎</a:t>
            </a:r>
            <a:r>
              <a:rPr sz="950" spc="95" dirty="0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4189" y="5747359"/>
            <a:ext cx="63436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50" spc="70" dirty="0">
                <a:latin typeface="Cambria Math"/>
                <a:cs typeface="Cambria Math"/>
              </a:rPr>
              <a:t>𝜎</a:t>
            </a:r>
            <a:r>
              <a:rPr sz="1425" spc="104" baseline="26315" dirty="0">
                <a:latin typeface="Cambria Math"/>
                <a:cs typeface="Cambria Math"/>
              </a:rPr>
              <a:t>2</a:t>
            </a:r>
            <a:r>
              <a:rPr sz="1150" spc="70" dirty="0">
                <a:latin typeface="Cambria Math"/>
                <a:cs typeface="Cambria Math"/>
              </a:rPr>
              <a:t>+𝑇𝜎</a:t>
            </a:r>
            <a:r>
              <a:rPr sz="1425" spc="104" baseline="26315" dirty="0">
                <a:latin typeface="Cambria Math"/>
                <a:cs typeface="Cambria Math"/>
              </a:rPr>
              <a:t>2</a:t>
            </a:r>
            <a:endParaRPr sz="1425" baseline="26315">
              <a:latin typeface="Cambria Math"/>
              <a:cs typeface="Cambria Math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8225" y="5761717"/>
            <a:ext cx="3699510" cy="101028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31445">
              <a:lnSpc>
                <a:spcPct val="100000"/>
              </a:lnSpc>
              <a:spcBef>
                <a:spcPts val="480"/>
              </a:spcBef>
              <a:tabLst>
                <a:tab pos="515620" algn="l"/>
              </a:tabLst>
            </a:pPr>
            <a:r>
              <a:rPr sz="950" spc="35" dirty="0">
                <a:latin typeface="Cambria Math"/>
                <a:cs typeface="Cambria Math"/>
              </a:rPr>
              <a:t>𝑣	</a:t>
            </a:r>
            <a:r>
              <a:rPr sz="950" spc="-210" dirty="0">
                <a:latin typeface="Cambria Math"/>
                <a:cs typeface="Cambria Math"/>
              </a:rPr>
              <a:t>𝑢𝑢</a:t>
            </a:r>
            <a:endParaRPr sz="950">
              <a:latin typeface="Cambria Math"/>
              <a:cs typeface="Cambria Math"/>
            </a:endParaRPr>
          </a:p>
          <a:p>
            <a:pPr marL="12700" marR="5080">
              <a:lnSpc>
                <a:spcPct val="100000"/>
              </a:lnSpc>
              <a:spcBef>
                <a:spcPts val="470"/>
              </a:spcBef>
            </a:pP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Pitt,</a:t>
            </a:r>
            <a:r>
              <a:rPr sz="1200" dirty="0">
                <a:solidFill>
                  <a:srgbClr val="003399"/>
                </a:solidFill>
                <a:latin typeface="Arial MT"/>
                <a:cs typeface="Arial MT"/>
              </a:rPr>
              <a:t> M.M.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2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Lee,</a:t>
            </a:r>
            <a:r>
              <a:rPr sz="1200" spc="-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L.F.</a:t>
            </a:r>
            <a:r>
              <a:rPr sz="120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(1981</a:t>
            </a:r>
            <a:r>
              <a:rPr sz="1100" spc="-5" dirty="0">
                <a:solidFill>
                  <a:srgbClr val="003399"/>
                </a:solidFill>
                <a:latin typeface="Arial MT"/>
                <a:cs typeface="Arial MT"/>
              </a:rPr>
              <a:t>).</a:t>
            </a:r>
            <a:r>
              <a:rPr sz="1100" spc="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The</a:t>
            </a:r>
            <a:r>
              <a:rPr sz="1200" spc="-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measurement</a:t>
            </a:r>
            <a:r>
              <a:rPr sz="1200" spc="-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and </a:t>
            </a:r>
            <a:r>
              <a:rPr sz="1200" spc="-3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sources of technical inefficiency in the Indonesian </a:t>
            </a:r>
            <a:r>
              <a:rPr sz="12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weaving</a:t>
            </a:r>
            <a:r>
              <a:rPr sz="1200" spc="-2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industry.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Journal</a:t>
            </a:r>
            <a:r>
              <a:rPr sz="1200" i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of</a:t>
            </a:r>
            <a:r>
              <a:rPr sz="1200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200" i="1" spc="-10" dirty="0">
                <a:solidFill>
                  <a:srgbClr val="003399"/>
                </a:solidFill>
                <a:latin typeface="Arial"/>
                <a:cs typeface="Arial"/>
              </a:rPr>
              <a:t>Development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Economics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2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9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(1),</a:t>
            </a:r>
            <a:r>
              <a:rPr sz="1200" spc="-2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pp.43-64.)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3677" y="3585462"/>
            <a:ext cx="73469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Cambria Math"/>
                <a:cs typeface="Cambria Math"/>
              </a:rPr>
              <a:t>𝑙𝑛𝐿</a:t>
            </a:r>
            <a:r>
              <a:rPr sz="1600" spc="70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=</a:t>
            </a:r>
            <a:r>
              <a:rPr sz="1600" spc="5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099324" y="3737609"/>
            <a:ext cx="803275" cy="13335"/>
          </a:xfrm>
          <a:custGeom>
            <a:avLst/>
            <a:gdLst/>
            <a:ahLst/>
            <a:cxnLst/>
            <a:rect l="l" t="t" r="r" b="b"/>
            <a:pathLst>
              <a:path w="803275" h="13335">
                <a:moveTo>
                  <a:pt x="803148" y="0"/>
                </a:moveTo>
                <a:lnTo>
                  <a:pt x="0" y="0"/>
                </a:lnTo>
                <a:lnTo>
                  <a:pt x="0" y="12954"/>
                </a:lnTo>
                <a:lnTo>
                  <a:pt x="803148" y="12954"/>
                </a:lnTo>
                <a:lnTo>
                  <a:pt x="8031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14203" y="2911855"/>
            <a:ext cx="1640839" cy="7893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distributed</a:t>
            </a:r>
            <a:r>
              <a:rPr sz="1600" spc="-5" dirty="0">
                <a:latin typeface="Arial MT"/>
                <a:cs typeface="Arial MT"/>
              </a:rPr>
              <a:t>,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i="1" dirty="0">
                <a:latin typeface="Arial"/>
                <a:cs typeface="Arial"/>
              </a:rPr>
              <a:t>u</a:t>
            </a:r>
            <a:r>
              <a:rPr sz="1575" i="1" baseline="-21164" dirty="0">
                <a:latin typeface="Arial"/>
                <a:cs typeface="Arial"/>
              </a:rPr>
              <a:t>i</a:t>
            </a:r>
            <a:r>
              <a:rPr sz="1600" dirty="0">
                <a:latin typeface="Arial MT"/>
                <a:cs typeface="Arial MT"/>
              </a:rPr>
              <a:t>~</a:t>
            </a:r>
            <a:r>
              <a:rPr sz="1575" i="1" baseline="-21164" dirty="0">
                <a:latin typeface="Arial"/>
                <a:cs typeface="Arial"/>
              </a:rPr>
              <a:t>iid</a:t>
            </a:r>
            <a:endParaRPr sz="1575" baseline="-21164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600" spc="-5" dirty="0">
                <a:latin typeface="Arial MT"/>
                <a:cs typeface="Arial MT"/>
              </a:rPr>
              <a:t>over</a:t>
            </a:r>
            <a:r>
              <a:rPr sz="1600" spc="-3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time</a:t>
            </a:r>
            <a:endParaRPr sz="1600">
              <a:latin typeface="Arial MT"/>
              <a:cs typeface="Arial MT"/>
            </a:endParaRPr>
          </a:p>
          <a:p>
            <a:pPr marL="784860">
              <a:lnSpc>
                <a:spcPct val="100000"/>
              </a:lnSpc>
              <a:spcBef>
                <a:spcPts val="250"/>
              </a:spcBef>
            </a:pPr>
            <a:r>
              <a:rPr sz="1600" spc="10" dirty="0">
                <a:latin typeface="Cambria Math"/>
                <a:cs typeface="Cambria Math"/>
              </a:rPr>
              <a:t>𝑁(𝑇</a:t>
            </a:r>
            <a:r>
              <a:rPr sz="1600" spc="-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−</a:t>
            </a:r>
            <a:r>
              <a:rPr sz="1600" spc="-1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1)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431685" y="3721867"/>
            <a:ext cx="1384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2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03868" y="3737609"/>
            <a:ext cx="154305" cy="13335"/>
          </a:xfrm>
          <a:custGeom>
            <a:avLst/>
            <a:gdLst/>
            <a:ahLst/>
            <a:cxnLst/>
            <a:rect l="l" t="t" r="r" b="b"/>
            <a:pathLst>
              <a:path w="154305" h="13335">
                <a:moveTo>
                  <a:pt x="153924" y="0"/>
                </a:moveTo>
                <a:lnTo>
                  <a:pt x="0" y="0"/>
                </a:lnTo>
                <a:lnTo>
                  <a:pt x="0" y="12954"/>
                </a:lnTo>
                <a:lnTo>
                  <a:pt x="153924" y="12954"/>
                </a:lnTo>
                <a:lnTo>
                  <a:pt x="1539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2391171" y="3431538"/>
            <a:ext cx="17462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𝑁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411720" y="3721867"/>
            <a:ext cx="1384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2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778373" y="3621377"/>
            <a:ext cx="965835" cy="246379"/>
          </a:xfrm>
          <a:custGeom>
            <a:avLst/>
            <a:gdLst/>
            <a:ahLst/>
            <a:cxnLst/>
            <a:rect l="l" t="t" r="r" b="b"/>
            <a:pathLst>
              <a:path w="965835" h="246379">
                <a:moveTo>
                  <a:pt x="900882" y="0"/>
                </a:moveTo>
                <a:lnTo>
                  <a:pt x="898393" y="8140"/>
                </a:lnTo>
                <a:lnTo>
                  <a:pt x="909684" y="13998"/>
                </a:lnTo>
                <a:lnTo>
                  <a:pt x="919518" y="22525"/>
                </a:lnTo>
                <a:lnTo>
                  <a:pt x="940219" y="63700"/>
                </a:lnTo>
                <a:lnTo>
                  <a:pt x="946402" y="101400"/>
                </a:lnTo>
                <a:lnTo>
                  <a:pt x="947173" y="122986"/>
                </a:lnTo>
                <a:lnTo>
                  <a:pt x="946402" y="144527"/>
                </a:lnTo>
                <a:lnTo>
                  <a:pt x="940219" y="182151"/>
                </a:lnTo>
                <a:lnTo>
                  <a:pt x="919518" y="223256"/>
                </a:lnTo>
                <a:lnTo>
                  <a:pt x="898393" y="237629"/>
                </a:lnTo>
                <a:lnTo>
                  <a:pt x="900882" y="245770"/>
                </a:lnTo>
                <a:lnTo>
                  <a:pt x="939385" y="218974"/>
                </a:lnTo>
                <a:lnTo>
                  <a:pt x="961256" y="166349"/>
                </a:lnTo>
                <a:lnTo>
                  <a:pt x="965449" y="122885"/>
                </a:lnTo>
                <a:lnTo>
                  <a:pt x="964401" y="100370"/>
                </a:lnTo>
                <a:lnTo>
                  <a:pt x="956014" y="60036"/>
                </a:lnTo>
                <a:lnTo>
                  <a:pt x="928325" y="14630"/>
                </a:lnTo>
                <a:lnTo>
                  <a:pt x="915491" y="5695"/>
                </a:lnTo>
                <a:lnTo>
                  <a:pt x="900882" y="0"/>
                </a:lnTo>
                <a:close/>
              </a:path>
              <a:path w="965835" h="246379">
                <a:moveTo>
                  <a:pt x="64562" y="0"/>
                </a:moveTo>
                <a:lnTo>
                  <a:pt x="26064" y="26803"/>
                </a:lnTo>
                <a:lnTo>
                  <a:pt x="4194" y="79421"/>
                </a:lnTo>
                <a:lnTo>
                  <a:pt x="0" y="122986"/>
                </a:lnTo>
                <a:lnTo>
                  <a:pt x="1045" y="145400"/>
                </a:lnTo>
                <a:lnTo>
                  <a:pt x="9441" y="185734"/>
                </a:lnTo>
                <a:lnTo>
                  <a:pt x="37120" y="231149"/>
                </a:lnTo>
                <a:lnTo>
                  <a:pt x="64562" y="245770"/>
                </a:lnTo>
                <a:lnTo>
                  <a:pt x="67051" y="237629"/>
                </a:lnTo>
                <a:lnTo>
                  <a:pt x="55759" y="231774"/>
                </a:lnTo>
                <a:lnTo>
                  <a:pt x="45926" y="223256"/>
                </a:lnTo>
                <a:lnTo>
                  <a:pt x="25230" y="182151"/>
                </a:lnTo>
                <a:lnTo>
                  <a:pt x="19044" y="144527"/>
                </a:lnTo>
                <a:lnTo>
                  <a:pt x="18274" y="122885"/>
                </a:lnTo>
                <a:lnTo>
                  <a:pt x="19044" y="101400"/>
                </a:lnTo>
                <a:lnTo>
                  <a:pt x="25230" y="63700"/>
                </a:lnTo>
                <a:lnTo>
                  <a:pt x="45926" y="22525"/>
                </a:lnTo>
                <a:lnTo>
                  <a:pt x="67051" y="8140"/>
                </a:lnTo>
                <a:lnTo>
                  <a:pt x="645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2028459" y="3681474"/>
            <a:ext cx="163068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928369" algn="l"/>
                <a:tab pos="1520825" algn="l"/>
              </a:tabLst>
            </a:pPr>
            <a:r>
              <a:rPr sz="1150" spc="65" dirty="0">
                <a:latin typeface="Cambria Math"/>
                <a:cs typeface="Cambria Math"/>
              </a:rPr>
              <a:t>𝑣	𝑣	</a:t>
            </a:r>
            <a:r>
              <a:rPr sz="1150" spc="170" dirty="0">
                <a:latin typeface="Cambria Math"/>
                <a:cs typeface="Cambria Math"/>
              </a:rPr>
              <a:t>𝑢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897830" y="3585553"/>
            <a:ext cx="18021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694055" algn="l"/>
              </a:tabLst>
            </a:pPr>
            <a:r>
              <a:rPr sz="1600" spc="65" dirty="0">
                <a:latin typeface="Cambria Math"/>
                <a:cs typeface="Cambria Math"/>
              </a:rPr>
              <a:t>𝜎</a:t>
            </a:r>
            <a:r>
              <a:rPr sz="1725" spc="97" baseline="28985" dirty="0">
                <a:latin typeface="Cambria Math"/>
                <a:cs typeface="Cambria Math"/>
              </a:rPr>
              <a:t>2</a:t>
            </a:r>
            <a:r>
              <a:rPr sz="1725" spc="247" baseline="2898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−	</a:t>
            </a:r>
            <a:r>
              <a:rPr sz="1600" spc="-5" dirty="0">
                <a:latin typeface="Cambria Math"/>
                <a:cs typeface="Cambria Math"/>
              </a:rPr>
              <a:t>ln</a:t>
            </a:r>
            <a:r>
              <a:rPr sz="1600" spc="335" dirty="0">
                <a:latin typeface="Cambria Math"/>
                <a:cs typeface="Cambria Math"/>
              </a:rPr>
              <a:t> </a:t>
            </a:r>
            <a:r>
              <a:rPr sz="1600" spc="65" dirty="0">
                <a:latin typeface="Cambria Math"/>
                <a:cs typeface="Cambria Math"/>
              </a:rPr>
              <a:t>𝜎</a:t>
            </a:r>
            <a:r>
              <a:rPr sz="1725" spc="97" baseline="28985" dirty="0">
                <a:latin typeface="Cambria Math"/>
                <a:cs typeface="Cambria Math"/>
              </a:rPr>
              <a:t>2</a:t>
            </a:r>
            <a:r>
              <a:rPr sz="1725" spc="209" baseline="28985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+</a:t>
            </a:r>
            <a:r>
              <a:rPr sz="1600" spc="-5" dirty="0">
                <a:latin typeface="Cambria Math"/>
                <a:cs typeface="Cambria Math"/>
              </a:rPr>
              <a:t> </a:t>
            </a:r>
            <a:r>
              <a:rPr sz="1600" spc="50" dirty="0">
                <a:latin typeface="Cambria Math"/>
                <a:cs typeface="Cambria Math"/>
              </a:rPr>
              <a:t>𝑇𝜎</a:t>
            </a:r>
            <a:r>
              <a:rPr sz="1725" spc="75" baseline="28985" dirty="0">
                <a:latin typeface="Cambria Math"/>
                <a:cs typeface="Cambria Math"/>
              </a:rPr>
              <a:t>2</a:t>
            </a:r>
            <a:endParaRPr sz="1725" baseline="28985">
              <a:latin typeface="Cambria Math"/>
              <a:cs typeface="Cambria Math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793251" y="3585462"/>
            <a:ext cx="1778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+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12129" y="4383276"/>
            <a:ext cx="7810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5" dirty="0">
                <a:latin typeface="Cambria Math"/>
                <a:cs typeface="Cambria Math"/>
              </a:rPr>
              <a:t>𝑖𝑖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47431" y="3969816"/>
            <a:ext cx="51435" cy="513080"/>
          </a:xfrm>
          <a:custGeom>
            <a:avLst/>
            <a:gdLst/>
            <a:ahLst/>
            <a:cxnLst/>
            <a:rect l="l" t="t" r="r" b="b"/>
            <a:pathLst>
              <a:path w="51434" h="513079">
                <a:moveTo>
                  <a:pt x="51054" y="0"/>
                </a:moveTo>
                <a:lnTo>
                  <a:pt x="0" y="0"/>
                </a:lnTo>
                <a:lnTo>
                  <a:pt x="0" y="10160"/>
                </a:lnTo>
                <a:lnTo>
                  <a:pt x="0" y="504190"/>
                </a:lnTo>
                <a:lnTo>
                  <a:pt x="0" y="513080"/>
                </a:lnTo>
                <a:lnTo>
                  <a:pt x="51054" y="513080"/>
                </a:lnTo>
                <a:lnTo>
                  <a:pt x="51054" y="504190"/>
                </a:lnTo>
                <a:lnTo>
                  <a:pt x="19367" y="504190"/>
                </a:lnTo>
                <a:lnTo>
                  <a:pt x="19367" y="10160"/>
                </a:lnTo>
                <a:lnTo>
                  <a:pt x="51054" y="10160"/>
                </a:lnTo>
                <a:lnTo>
                  <a:pt x="510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935162" y="3967898"/>
            <a:ext cx="707390" cy="518795"/>
          </a:xfrm>
          <a:custGeom>
            <a:avLst/>
            <a:gdLst/>
            <a:ahLst/>
            <a:cxnLst/>
            <a:rect l="l" t="t" r="r" b="b"/>
            <a:pathLst>
              <a:path w="707389" h="518795">
                <a:moveTo>
                  <a:pt x="93484" y="7454"/>
                </a:moveTo>
                <a:lnTo>
                  <a:pt x="52184" y="43561"/>
                </a:lnTo>
                <a:lnTo>
                  <a:pt x="23990" y="104305"/>
                </a:lnTo>
                <a:lnTo>
                  <a:pt x="5994" y="177673"/>
                </a:lnTo>
                <a:lnTo>
                  <a:pt x="1498" y="217373"/>
                </a:lnTo>
                <a:lnTo>
                  <a:pt x="0" y="259181"/>
                </a:lnTo>
                <a:lnTo>
                  <a:pt x="1498" y="300291"/>
                </a:lnTo>
                <a:lnTo>
                  <a:pt x="5994" y="339775"/>
                </a:lnTo>
                <a:lnTo>
                  <a:pt x="13487" y="377558"/>
                </a:lnTo>
                <a:lnTo>
                  <a:pt x="37033" y="446582"/>
                </a:lnTo>
                <a:lnTo>
                  <a:pt x="69443" y="499160"/>
                </a:lnTo>
                <a:lnTo>
                  <a:pt x="88811" y="518769"/>
                </a:lnTo>
                <a:lnTo>
                  <a:pt x="93484" y="511416"/>
                </a:lnTo>
                <a:lnTo>
                  <a:pt x="76860" y="491477"/>
                </a:lnTo>
                <a:lnTo>
                  <a:pt x="62255" y="467525"/>
                </a:lnTo>
                <a:lnTo>
                  <a:pt x="39141" y="407606"/>
                </a:lnTo>
                <a:lnTo>
                  <a:pt x="24828" y="336511"/>
                </a:lnTo>
                <a:lnTo>
                  <a:pt x="20066" y="259080"/>
                </a:lnTo>
                <a:lnTo>
                  <a:pt x="21259" y="218973"/>
                </a:lnTo>
                <a:lnTo>
                  <a:pt x="24841" y="180721"/>
                </a:lnTo>
                <a:lnTo>
                  <a:pt x="39192" y="110070"/>
                </a:lnTo>
                <a:lnTo>
                  <a:pt x="62318" y="51028"/>
                </a:lnTo>
                <a:lnTo>
                  <a:pt x="76898" y="27305"/>
                </a:lnTo>
                <a:lnTo>
                  <a:pt x="93484" y="7454"/>
                </a:lnTo>
                <a:close/>
              </a:path>
              <a:path w="707389" h="518795">
                <a:moveTo>
                  <a:pt x="535000" y="252818"/>
                </a:moveTo>
                <a:lnTo>
                  <a:pt x="286588" y="252818"/>
                </a:lnTo>
                <a:lnTo>
                  <a:pt x="286588" y="265772"/>
                </a:lnTo>
                <a:lnTo>
                  <a:pt x="535000" y="265772"/>
                </a:lnTo>
                <a:lnTo>
                  <a:pt x="535000" y="252818"/>
                </a:lnTo>
                <a:close/>
              </a:path>
              <a:path w="707389" h="518795">
                <a:moveTo>
                  <a:pt x="635038" y="259080"/>
                </a:moveTo>
                <a:lnTo>
                  <a:pt x="633526" y="217373"/>
                </a:lnTo>
                <a:lnTo>
                  <a:pt x="629031" y="177673"/>
                </a:lnTo>
                <a:lnTo>
                  <a:pt x="621538" y="139979"/>
                </a:lnTo>
                <a:lnTo>
                  <a:pt x="597992" y="71780"/>
                </a:lnTo>
                <a:lnTo>
                  <a:pt x="565581" y="19634"/>
                </a:lnTo>
                <a:lnTo>
                  <a:pt x="546227" y="0"/>
                </a:lnTo>
                <a:lnTo>
                  <a:pt x="541553" y="7454"/>
                </a:lnTo>
                <a:lnTo>
                  <a:pt x="558088" y="27305"/>
                </a:lnTo>
                <a:lnTo>
                  <a:pt x="572643" y="51028"/>
                </a:lnTo>
                <a:lnTo>
                  <a:pt x="595795" y="110070"/>
                </a:lnTo>
                <a:lnTo>
                  <a:pt x="610171" y="180721"/>
                </a:lnTo>
                <a:lnTo>
                  <a:pt x="613765" y="218973"/>
                </a:lnTo>
                <a:lnTo>
                  <a:pt x="614972" y="259181"/>
                </a:lnTo>
                <a:lnTo>
                  <a:pt x="613778" y="298627"/>
                </a:lnTo>
                <a:lnTo>
                  <a:pt x="604240" y="372846"/>
                </a:lnTo>
                <a:lnTo>
                  <a:pt x="585343" y="439572"/>
                </a:lnTo>
                <a:lnTo>
                  <a:pt x="558177" y="491477"/>
                </a:lnTo>
                <a:lnTo>
                  <a:pt x="541553" y="511416"/>
                </a:lnTo>
                <a:lnTo>
                  <a:pt x="546227" y="518769"/>
                </a:lnTo>
                <a:lnTo>
                  <a:pt x="582841" y="475094"/>
                </a:lnTo>
                <a:lnTo>
                  <a:pt x="611047" y="413613"/>
                </a:lnTo>
                <a:lnTo>
                  <a:pt x="629031" y="339775"/>
                </a:lnTo>
                <a:lnTo>
                  <a:pt x="633526" y="300291"/>
                </a:lnTo>
                <a:lnTo>
                  <a:pt x="635038" y="259080"/>
                </a:lnTo>
                <a:close/>
              </a:path>
              <a:path w="707389" h="518795">
                <a:moveTo>
                  <a:pt x="707123" y="1917"/>
                </a:moveTo>
                <a:lnTo>
                  <a:pt x="656056" y="1917"/>
                </a:lnTo>
                <a:lnTo>
                  <a:pt x="656056" y="12077"/>
                </a:lnTo>
                <a:lnTo>
                  <a:pt x="687743" y="12077"/>
                </a:lnTo>
                <a:lnTo>
                  <a:pt x="687743" y="506107"/>
                </a:lnTo>
                <a:lnTo>
                  <a:pt x="656056" y="506107"/>
                </a:lnTo>
                <a:lnTo>
                  <a:pt x="656056" y="514997"/>
                </a:lnTo>
                <a:lnTo>
                  <a:pt x="707123" y="514997"/>
                </a:lnTo>
                <a:lnTo>
                  <a:pt x="707123" y="506107"/>
                </a:lnTo>
                <a:lnTo>
                  <a:pt x="707123" y="12077"/>
                </a:lnTo>
                <a:lnTo>
                  <a:pt x="707123" y="19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80739" y="3955794"/>
            <a:ext cx="1727200" cy="518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40815">
              <a:lnSpc>
                <a:spcPts val="1405"/>
              </a:lnSpc>
              <a:spcBef>
                <a:spcPts val="100"/>
              </a:spcBef>
            </a:pPr>
            <a:r>
              <a:rPr sz="2400" spc="-120" baseline="10416" dirty="0">
                <a:latin typeface="Cambria Math"/>
                <a:cs typeface="Cambria Math"/>
              </a:rPr>
              <a:t>𝜇</a:t>
            </a:r>
            <a:r>
              <a:rPr sz="1150" spc="-80" dirty="0">
                <a:latin typeface="Cambria Math"/>
                <a:cs typeface="Cambria Math"/>
              </a:rPr>
              <a:t>∗𝑖𝑖</a:t>
            </a:r>
            <a:endParaRPr sz="1150">
              <a:latin typeface="Cambria Math"/>
              <a:cs typeface="Cambria Math"/>
            </a:endParaRPr>
          </a:p>
          <a:p>
            <a:pPr marL="38100">
              <a:lnSpc>
                <a:spcPts val="980"/>
              </a:lnSpc>
              <a:tabLst>
                <a:tab pos="1254125" algn="l"/>
              </a:tabLst>
            </a:pPr>
            <a:r>
              <a:rPr sz="1600" spc="520" dirty="0">
                <a:latin typeface="Cambria Math"/>
                <a:cs typeface="Cambria Math"/>
              </a:rPr>
              <a:t>�</a:t>
            </a:r>
            <a:r>
              <a:rPr sz="1600" spc="-90" dirty="0">
                <a:latin typeface="Cambria Math"/>
                <a:cs typeface="Cambria Math"/>
              </a:rPr>
              <a:t> </a:t>
            </a:r>
            <a:r>
              <a:rPr sz="1600" spc="-5" dirty="0">
                <a:latin typeface="Cambria Math"/>
                <a:cs typeface="Cambria Math"/>
              </a:rPr>
              <a:t>ln</a:t>
            </a:r>
            <a:r>
              <a:rPr sz="1600" spc="530" dirty="0">
                <a:latin typeface="Cambria Math"/>
                <a:cs typeface="Cambria Math"/>
              </a:rPr>
              <a:t> </a:t>
            </a:r>
            <a:r>
              <a:rPr sz="1600" dirty="0">
                <a:latin typeface="Cambria Math"/>
                <a:cs typeface="Cambria Math"/>
              </a:rPr>
              <a:t>1 − </a:t>
            </a:r>
            <a:r>
              <a:rPr sz="1600" spc="500" dirty="0">
                <a:latin typeface="Cambria Math"/>
                <a:cs typeface="Cambria Math"/>
              </a:rPr>
              <a:t>𝑙	</a:t>
            </a:r>
            <a:r>
              <a:rPr sz="1600" dirty="0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  <a:p>
            <a:pPr marL="1471930">
              <a:lnSpc>
                <a:spcPts val="1495"/>
              </a:lnSpc>
            </a:pPr>
            <a:r>
              <a:rPr sz="1600" spc="-50" dirty="0">
                <a:latin typeface="Cambria Math"/>
                <a:cs typeface="Cambria Math"/>
              </a:rPr>
              <a:t>𝜎</a:t>
            </a:r>
            <a:r>
              <a:rPr sz="1725" spc="-75" baseline="-14492" dirty="0">
                <a:latin typeface="Cambria Math"/>
                <a:cs typeface="Cambria Math"/>
              </a:rPr>
              <a:t>∗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07550" y="4220717"/>
            <a:ext cx="558800" cy="13335"/>
          </a:xfrm>
          <a:custGeom>
            <a:avLst/>
            <a:gdLst/>
            <a:ahLst/>
            <a:cxnLst/>
            <a:rect l="l" t="t" r="r" b="b"/>
            <a:pathLst>
              <a:path w="558800" h="13335">
                <a:moveTo>
                  <a:pt x="558545" y="0"/>
                </a:moveTo>
                <a:lnTo>
                  <a:pt x="0" y="0"/>
                </a:lnTo>
                <a:lnTo>
                  <a:pt x="0" y="12953"/>
                </a:lnTo>
                <a:lnTo>
                  <a:pt x="558545" y="12953"/>
                </a:lnTo>
                <a:lnTo>
                  <a:pt x="5585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2671333" y="3914646"/>
            <a:ext cx="818515" cy="423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6220">
              <a:lnSpc>
                <a:spcPts val="1565"/>
              </a:lnSpc>
              <a:spcBef>
                <a:spcPts val="100"/>
              </a:spcBef>
            </a:pPr>
            <a:r>
              <a:rPr sz="2400" spc="-7" baseline="1736" dirty="0">
                <a:latin typeface="Cambria Math"/>
                <a:cs typeface="Cambria Math"/>
              </a:rPr>
              <a:t>∑</a:t>
            </a:r>
            <a:r>
              <a:rPr sz="1725" spc="-757" baseline="-19323" dirty="0">
                <a:latin typeface="Cambria Math"/>
                <a:cs typeface="Cambria Math"/>
              </a:rPr>
              <a:t>𝑖𝑖</a:t>
            </a:r>
            <a:r>
              <a:rPr sz="1725" spc="67" baseline="-19323" dirty="0">
                <a:latin typeface="Cambria Math"/>
                <a:cs typeface="Cambria Math"/>
              </a:rPr>
              <a:t> </a:t>
            </a:r>
            <a:r>
              <a:rPr sz="1600" spc="-45" dirty="0">
                <a:latin typeface="Cambria Math"/>
                <a:cs typeface="Cambria Math"/>
              </a:rPr>
              <a:t>𝑒</a:t>
            </a:r>
            <a:r>
              <a:rPr sz="1725" spc="-757" baseline="-14492" dirty="0">
                <a:latin typeface="Cambria Math"/>
                <a:cs typeface="Cambria Math"/>
              </a:rPr>
              <a:t>𝑖𝑖</a:t>
            </a:r>
            <a:r>
              <a:rPr sz="1725" spc="-217" baseline="-14492" dirty="0">
                <a:latin typeface="Cambria Math"/>
                <a:cs typeface="Cambria Math"/>
              </a:rPr>
              <a:t> </a:t>
            </a:r>
            <a:r>
              <a:rPr sz="1600" spc="-600" dirty="0">
                <a:latin typeface="Cambria Math"/>
                <a:cs typeface="Cambria Math"/>
              </a:rPr>
              <a:t>𝑒</a:t>
            </a:r>
            <a:r>
              <a:rPr sz="1600" dirty="0">
                <a:latin typeface="Cambria Math"/>
                <a:cs typeface="Cambria Math"/>
              </a:rPr>
              <a:t>́ </a:t>
            </a:r>
            <a:r>
              <a:rPr sz="1600" spc="-155" dirty="0">
                <a:latin typeface="Cambria Math"/>
                <a:cs typeface="Cambria Math"/>
              </a:rPr>
              <a:t> </a:t>
            </a:r>
            <a:r>
              <a:rPr sz="1725" spc="-757" baseline="-14492" dirty="0">
                <a:latin typeface="Cambria Math"/>
                <a:cs typeface="Cambria Math"/>
              </a:rPr>
              <a:t>𝑖𝑖</a:t>
            </a:r>
            <a:endParaRPr sz="1725" baseline="-14492">
              <a:latin typeface="Cambria Math"/>
              <a:cs typeface="Cambria Math"/>
            </a:endParaRPr>
          </a:p>
          <a:p>
            <a:pPr marL="38100">
              <a:lnSpc>
                <a:spcPts val="1565"/>
              </a:lnSpc>
            </a:pPr>
            <a:r>
              <a:rPr sz="1600" dirty="0">
                <a:latin typeface="Cambria Math"/>
                <a:cs typeface="Cambria Math"/>
              </a:rPr>
              <a:t>−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223275" y="4310124"/>
            <a:ext cx="10985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65" dirty="0">
                <a:latin typeface="Cambria Math"/>
                <a:cs typeface="Cambria Math"/>
              </a:rPr>
              <a:t>𝑣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979943" y="4213350"/>
            <a:ext cx="40640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45" dirty="0">
                <a:latin typeface="Cambria Math"/>
                <a:cs typeface="Cambria Math"/>
              </a:rPr>
              <a:t>2𝜎</a:t>
            </a:r>
            <a:r>
              <a:rPr sz="1725" spc="67" baseline="28985" dirty="0">
                <a:latin typeface="Cambria Math"/>
                <a:cs typeface="Cambria Math"/>
              </a:rPr>
              <a:t>2</a:t>
            </a:r>
            <a:endParaRPr sz="1725" baseline="28985">
              <a:latin typeface="Cambria Math"/>
              <a:cs typeface="Cambria Math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017028" y="4876038"/>
            <a:ext cx="113030" cy="13335"/>
          </a:xfrm>
          <a:custGeom>
            <a:avLst/>
            <a:gdLst/>
            <a:ahLst/>
            <a:cxnLst/>
            <a:rect l="l" t="t" r="r" b="b"/>
            <a:pathLst>
              <a:path w="113030" h="13335">
                <a:moveTo>
                  <a:pt x="112775" y="0"/>
                </a:moveTo>
                <a:lnTo>
                  <a:pt x="0" y="0"/>
                </a:lnTo>
                <a:lnTo>
                  <a:pt x="0" y="12954"/>
                </a:lnTo>
                <a:lnTo>
                  <a:pt x="112775" y="12954"/>
                </a:lnTo>
                <a:lnTo>
                  <a:pt x="11277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1004331" y="4860295"/>
            <a:ext cx="1384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latin typeface="Cambria Math"/>
                <a:cs typeface="Cambria Math"/>
              </a:rPr>
              <a:t>2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06211" y="4723890"/>
            <a:ext cx="6400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870" algn="l"/>
              </a:tabLst>
            </a:pPr>
            <a:r>
              <a:rPr sz="1600" dirty="0">
                <a:latin typeface="Cambria Math"/>
                <a:cs typeface="Cambria Math"/>
              </a:rPr>
              <a:t>+	</a:t>
            </a:r>
            <a:r>
              <a:rPr sz="1600" spc="520" dirty="0">
                <a:latin typeface="Cambria Math"/>
                <a:cs typeface="Cambria Math"/>
              </a:rPr>
              <a:t>�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1256553" y="5038596"/>
            <a:ext cx="7810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-505" dirty="0">
                <a:latin typeface="Cambria Math"/>
                <a:cs typeface="Cambria Math"/>
              </a:rPr>
              <a:t>𝑖𝑖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1483296" y="4623218"/>
            <a:ext cx="448945" cy="518795"/>
          </a:xfrm>
          <a:custGeom>
            <a:avLst/>
            <a:gdLst/>
            <a:ahLst/>
            <a:cxnLst/>
            <a:rect l="l" t="t" r="r" b="b"/>
            <a:pathLst>
              <a:path w="448944" h="518795">
                <a:moveTo>
                  <a:pt x="93484" y="7454"/>
                </a:moveTo>
                <a:lnTo>
                  <a:pt x="52184" y="43561"/>
                </a:lnTo>
                <a:lnTo>
                  <a:pt x="23990" y="104305"/>
                </a:lnTo>
                <a:lnTo>
                  <a:pt x="5994" y="177673"/>
                </a:lnTo>
                <a:lnTo>
                  <a:pt x="1498" y="217373"/>
                </a:lnTo>
                <a:lnTo>
                  <a:pt x="0" y="259181"/>
                </a:lnTo>
                <a:lnTo>
                  <a:pt x="1498" y="300291"/>
                </a:lnTo>
                <a:lnTo>
                  <a:pt x="5994" y="339775"/>
                </a:lnTo>
                <a:lnTo>
                  <a:pt x="13487" y="377558"/>
                </a:lnTo>
                <a:lnTo>
                  <a:pt x="37033" y="446582"/>
                </a:lnTo>
                <a:lnTo>
                  <a:pt x="69443" y="499160"/>
                </a:lnTo>
                <a:lnTo>
                  <a:pt x="88811" y="518769"/>
                </a:lnTo>
                <a:lnTo>
                  <a:pt x="93484" y="511416"/>
                </a:lnTo>
                <a:lnTo>
                  <a:pt x="76860" y="491477"/>
                </a:lnTo>
                <a:lnTo>
                  <a:pt x="62255" y="467525"/>
                </a:lnTo>
                <a:lnTo>
                  <a:pt x="39141" y="407606"/>
                </a:lnTo>
                <a:lnTo>
                  <a:pt x="24828" y="336511"/>
                </a:lnTo>
                <a:lnTo>
                  <a:pt x="20066" y="259080"/>
                </a:lnTo>
                <a:lnTo>
                  <a:pt x="21259" y="218973"/>
                </a:lnTo>
                <a:lnTo>
                  <a:pt x="24841" y="180721"/>
                </a:lnTo>
                <a:lnTo>
                  <a:pt x="39192" y="110070"/>
                </a:lnTo>
                <a:lnTo>
                  <a:pt x="62318" y="51028"/>
                </a:lnTo>
                <a:lnTo>
                  <a:pt x="76898" y="27305"/>
                </a:lnTo>
                <a:lnTo>
                  <a:pt x="93484" y="7454"/>
                </a:lnTo>
                <a:close/>
              </a:path>
              <a:path w="448944" h="518795">
                <a:moveTo>
                  <a:pt x="348310" y="252818"/>
                </a:moveTo>
                <a:lnTo>
                  <a:pt x="99898" y="252818"/>
                </a:lnTo>
                <a:lnTo>
                  <a:pt x="99898" y="265772"/>
                </a:lnTo>
                <a:lnTo>
                  <a:pt x="348310" y="265772"/>
                </a:lnTo>
                <a:lnTo>
                  <a:pt x="348310" y="252818"/>
                </a:lnTo>
                <a:close/>
              </a:path>
              <a:path w="448944" h="518795">
                <a:moveTo>
                  <a:pt x="448348" y="259080"/>
                </a:moveTo>
                <a:lnTo>
                  <a:pt x="446836" y="217373"/>
                </a:lnTo>
                <a:lnTo>
                  <a:pt x="442341" y="177673"/>
                </a:lnTo>
                <a:lnTo>
                  <a:pt x="434848" y="139979"/>
                </a:lnTo>
                <a:lnTo>
                  <a:pt x="411302" y="71780"/>
                </a:lnTo>
                <a:lnTo>
                  <a:pt x="378891" y="19634"/>
                </a:lnTo>
                <a:lnTo>
                  <a:pt x="359537" y="0"/>
                </a:lnTo>
                <a:lnTo>
                  <a:pt x="354863" y="7454"/>
                </a:lnTo>
                <a:lnTo>
                  <a:pt x="371398" y="27305"/>
                </a:lnTo>
                <a:lnTo>
                  <a:pt x="385953" y="51028"/>
                </a:lnTo>
                <a:lnTo>
                  <a:pt x="409105" y="110070"/>
                </a:lnTo>
                <a:lnTo>
                  <a:pt x="423481" y="180721"/>
                </a:lnTo>
                <a:lnTo>
                  <a:pt x="427075" y="218973"/>
                </a:lnTo>
                <a:lnTo>
                  <a:pt x="428282" y="259181"/>
                </a:lnTo>
                <a:lnTo>
                  <a:pt x="427088" y="298627"/>
                </a:lnTo>
                <a:lnTo>
                  <a:pt x="417550" y="372846"/>
                </a:lnTo>
                <a:lnTo>
                  <a:pt x="398653" y="439572"/>
                </a:lnTo>
                <a:lnTo>
                  <a:pt x="371487" y="491477"/>
                </a:lnTo>
                <a:lnTo>
                  <a:pt x="354863" y="511416"/>
                </a:lnTo>
                <a:lnTo>
                  <a:pt x="359537" y="518769"/>
                </a:lnTo>
                <a:lnTo>
                  <a:pt x="396151" y="475094"/>
                </a:lnTo>
                <a:lnTo>
                  <a:pt x="424357" y="413613"/>
                </a:lnTo>
                <a:lnTo>
                  <a:pt x="442341" y="339775"/>
                </a:lnTo>
                <a:lnTo>
                  <a:pt x="446836" y="300291"/>
                </a:lnTo>
                <a:lnTo>
                  <a:pt x="448348" y="25908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1004331" y="4569966"/>
            <a:ext cx="7035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78485" algn="l"/>
              </a:tabLst>
            </a:pPr>
            <a:r>
              <a:rPr sz="1600" dirty="0">
                <a:latin typeface="Cambria Math"/>
                <a:cs typeface="Cambria Math"/>
              </a:rPr>
              <a:t>1	𝜇</a:t>
            </a:r>
            <a:endParaRPr sz="1600">
              <a:latin typeface="Cambria Math"/>
              <a:cs typeface="Cambria Math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681749" y="4665978"/>
            <a:ext cx="14922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dirty="0">
                <a:latin typeface="Cambria Math"/>
                <a:cs typeface="Cambria Math"/>
              </a:rPr>
              <a:t>∗</a:t>
            </a:r>
            <a:r>
              <a:rPr sz="1150" spc="-505" dirty="0">
                <a:latin typeface="Cambria Math"/>
                <a:cs typeface="Cambria Math"/>
              </a:rPr>
              <a:t>𝑖𝑖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576339" y="4860288"/>
            <a:ext cx="413384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0" dirty="0">
                <a:latin typeface="Cambria Math"/>
                <a:cs typeface="Cambria Math"/>
              </a:rPr>
              <a:t>𝜎</a:t>
            </a:r>
            <a:r>
              <a:rPr sz="1725" spc="-75" baseline="-14492" dirty="0">
                <a:latin typeface="Cambria Math"/>
                <a:cs typeface="Cambria Math"/>
              </a:rPr>
              <a:t>∗</a:t>
            </a:r>
            <a:r>
              <a:rPr sz="1725" spc="247" baseline="-14492" dirty="0">
                <a:latin typeface="Cambria Math"/>
                <a:cs typeface="Cambria Math"/>
              </a:rPr>
              <a:t> </a:t>
            </a:r>
            <a:r>
              <a:rPr sz="1425" spc="60" baseline="-40935" dirty="0">
                <a:latin typeface="Cambria Math"/>
                <a:cs typeface="Cambria Math"/>
              </a:rPr>
              <a:t>2</a:t>
            </a:r>
            <a:endParaRPr sz="1425" baseline="-40935">
              <a:latin typeface="Cambria Math"/>
              <a:cs typeface="Cambria Math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935426" y="4507410"/>
            <a:ext cx="11176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40" dirty="0">
                <a:latin typeface="Cambria Math"/>
                <a:cs typeface="Cambria Math"/>
              </a:rPr>
              <a:t>2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496569" y="1296517"/>
            <a:ext cx="34544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Battese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and</a:t>
            </a: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Coelli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3399"/>
                </a:solidFill>
                <a:latin typeface="Arial"/>
                <a:cs typeface="Arial"/>
              </a:rPr>
              <a:t>(1988)</a:t>
            </a:r>
            <a:r>
              <a:rPr sz="1800" b="1" spc="-2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Model</a:t>
            </a:r>
            <a:endParaRPr sz="18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853435" y="2040991"/>
            <a:ext cx="96520" cy="1447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750" spc="40" dirty="0">
                <a:latin typeface="Cambria Math"/>
                <a:cs typeface="Cambria Math"/>
              </a:rPr>
              <a:t>it</a:t>
            </a:r>
            <a:endParaRPr sz="750">
              <a:latin typeface="Cambria Math"/>
              <a:cs typeface="Cambria Math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5763521" y="1845157"/>
            <a:ext cx="189103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latin typeface="Arial"/>
                <a:cs typeface="Arial"/>
              </a:rPr>
              <a:t>y</a:t>
            </a:r>
            <a:r>
              <a:rPr sz="1575" i="1" baseline="-21164" dirty="0">
                <a:latin typeface="Arial"/>
                <a:cs typeface="Arial"/>
              </a:rPr>
              <a:t>it</a:t>
            </a:r>
            <a:r>
              <a:rPr sz="1575" i="1" spc="-7" baseline="-21164" dirty="0">
                <a:latin typeface="Arial"/>
                <a:cs typeface="Arial"/>
              </a:rPr>
              <a:t> </a:t>
            </a:r>
            <a:r>
              <a:rPr sz="1575" i="1" spc="15" baseline="-21164" dirty="0">
                <a:latin typeface="Arial"/>
                <a:cs typeface="Arial"/>
              </a:rPr>
              <a:t>=</a:t>
            </a:r>
            <a:r>
              <a:rPr sz="1575" i="1" baseline="-21164" dirty="0">
                <a:latin typeface="Arial"/>
                <a:cs typeface="Arial"/>
              </a:rPr>
              <a:t> </a:t>
            </a:r>
            <a:r>
              <a:rPr sz="1600" i="1" spc="5" dirty="0">
                <a:latin typeface="Arial"/>
                <a:cs typeface="Arial"/>
              </a:rPr>
              <a:t>β</a:t>
            </a:r>
            <a:r>
              <a:rPr sz="1575" i="1" spc="7" baseline="-21164" dirty="0">
                <a:latin typeface="Arial"/>
                <a:cs typeface="Arial"/>
              </a:rPr>
              <a:t>0</a:t>
            </a:r>
            <a:r>
              <a:rPr sz="1575" i="1" spc="-15" baseline="-21164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+</a:t>
            </a:r>
            <a:r>
              <a:rPr sz="1600" spc="-5" dirty="0">
                <a:latin typeface="Arial MT"/>
                <a:cs typeface="Arial MT"/>
              </a:rPr>
              <a:t> </a:t>
            </a:r>
            <a:r>
              <a:rPr sz="1600" i="1" spc="5" dirty="0">
                <a:latin typeface="Arial"/>
                <a:cs typeface="Arial"/>
              </a:rPr>
              <a:t>β</a:t>
            </a:r>
            <a:r>
              <a:rPr sz="1575" i="1" spc="7" baseline="-21164" dirty="0">
                <a:latin typeface="Arial"/>
                <a:cs typeface="Arial"/>
              </a:rPr>
              <a:t>1</a:t>
            </a:r>
            <a:r>
              <a:rPr sz="1575" i="1" spc="-15" baseline="-21164" dirty="0">
                <a:latin typeface="Arial"/>
                <a:cs typeface="Arial"/>
              </a:rPr>
              <a:t> </a:t>
            </a:r>
            <a:r>
              <a:rPr sz="1600" spc="95" dirty="0">
                <a:latin typeface="Cambria Math"/>
                <a:cs typeface="Cambria Math"/>
              </a:rPr>
              <a:t>𝑥</a:t>
            </a:r>
            <a:r>
              <a:rPr sz="1725" spc="142" baseline="28985" dirty="0">
                <a:latin typeface="Cambria Math"/>
                <a:cs typeface="Cambria Math"/>
              </a:rPr>
              <a:t>′</a:t>
            </a:r>
            <a:r>
              <a:rPr sz="1600" spc="95" dirty="0">
                <a:latin typeface="Arial MT"/>
                <a:cs typeface="Arial MT"/>
              </a:rPr>
              <a:t>+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i="1" dirty="0">
                <a:latin typeface="Arial"/>
                <a:cs typeface="Arial"/>
              </a:rPr>
              <a:t>v</a:t>
            </a:r>
            <a:r>
              <a:rPr sz="1575" i="1" baseline="-21164" dirty="0">
                <a:latin typeface="Arial"/>
                <a:cs typeface="Arial"/>
              </a:rPr>
              <a:t>it</a:t>
            </a:r>
            <a:r>
              <a:rPr sz="1575" i="1" spc="209" baseline="-21164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- </a:t>
            </a:r>
            <a:r>
              <a:rPr sz="1600" i="1" dirty="0">
                <a:latin typeface="Arial"/>
                <a:cs typeface="Arial"/>
              </a:rPr>
              <a:t>u</a:t>
            </a:r>
            <a:r>
              <a:rPr sz="1575" i="1" baseline="-21164" dirty="0">
                <a:latin typeface="Arial"/>
                <a:cs typeface="Arial"/>
              </a:rPr>
              <a:t>i</a:t>
            </a:r>
            <a:endParaRPr sz="1575" baseline="-21164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71127" y="2332837"/>
            <a:ext cx="43484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Assumptions: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i="1" dirty="0">
                <a:latin typeface="Arial"/>
                <a:cs typeface="Arial"/>
              </a:rPr>
              <a:t>u</a:t>
            </a:r>
            <a:r>
              <a:rPr sz="1575" i="1" baseline="-21164" dirty="0">
                <a:latin typeface="Arial"/>
                <a:cs typeface="Arial"/>
              </a:rPr>
              <a:t>i</a:t>
            </a:r>
            <a:r>
              <a:rPr sz="1575" i="1" spc="22" baseline="-21164" dirty="0">
                <a:latin typeface="Arial"/>
                <a:cs typeface="Arial"/>
              </a:rPr>
              <a:t> </a:t>
            </a:r>
            <a:r>
              <a:rPr sz="1600" spc="-5" dirty="0">
                <a:latin typeface="Arial MT"/>
                <a:cs typeface="Arial MT"/>
              </a:rPr>
              <a:t>(technical</a:t>
            </a:r>
            <a:r>
              <a:rPr sz="1600" spc="-1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inefficiency) which</a:t>
            </a:r>
            <a:r>
              <a:rPr sz="1600" spc="-1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is </a:t>
            </a:r>
            <a:r>
              <a:rPr sz="1600" spc="-42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assumed to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be</a:t>
            </a:r>
            <a:r>
              <a:rPr sz="1600" spc="25" dirty="0">
                <a:latin typeface="Arial MT"/>
                <a:cs typeface="Arial MT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truncated</a:t>
            </a:r>
            <a:r>
              <a:rPr sz="16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normal</a:t>
            </a:r>
            <a:r>
              <a:rPr sz="16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6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distributed</a:t>
            </a:r>
            <a:r>
              <a:rPr sz="1600" spc="-5" dirty="0">
                <a:latin typeface="Arial MT"/>
                <a:cs typeface="Arial MT"/>
              </a:rPr>
              <a:t>,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4583945" y="2938627"/>
            <a:ext cx="61976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1050" i="1" dirty="0">
                <a:latin typeface="Arial"/>
                <a:cs typeface="Arial"/>
              </a:rPr>
              <a:t>i  </a:t>
            </a:r>
            <a:r>
              <a:rPr sz="1050" i="1" spc="15" dirty="0">
                <a:latin typeface="Arial"/>
                <a:cs typeface="Arial"/>
              </a:rPr>
              <a:t> </a:t>
            </a:r>
            <a:r>
              <a:rPr sz="1050" i="1" spc="5" dirty="0">
                <a:latin typeface="Arial"/>
                <a:cs typeface="Arial"/>
              </a:rPr>
              <a:t>iid</a:t>
            </a:r>
            <a:r>
              <a:rPr sz="1050" i="1" spc="260" dirty="0">
                <a:latin typeface="Arial"/>
                <a:cs typeface="Arial"/>
              </a:rPr>
              <a:t> </a:t>
            </a:r>
            <a:r>
              <a:rPr sz="1575" spc="75" baseline="-21164" dirty="0">
                <a:latin typeface="Cambria Math"/>
                <a:cs typeface="Cambria Math"/>
              </a:rPr>
              <a:t>𝑁</a:t>
            </a:r>
            <a:r>
              <a:rPr sz="1125" spc="75" baseline="-14814" dirty="0">
                <a:latin typeface="Cambria Math"/>
                <a:cs typeface="Cambria Math"/>
              </a:rPr>
              <a:t>+</a:t>
            </a:r>
            <a:endParaRPr sz="1125" baseline="-14814">
              <a:latin typeface="Cambria Math"/>
              <a:cs typeface="Cambria Math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559559" y="2916529"/>
            <a:ext cx="12192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50" spc="170" dirty="0">
                <a:latin typeface="Cambria Math"/>
                <a:cs typeface="Cambria Math"/>
              </a:rPr>
              <a:t>𝑢</a:t>
            </a:r>
            <a:endParaRPr sz="1150">
              <a:latin typeface="Cambria Math"/>
              <a:cs typeface="Cambria Math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4471190" y="2820618"/>
            <a:ext cx="3509645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700405" algn="l"/>
              </a:tabLst>
            </a:pPr>
            <a:r>
              <a:rPr sz="1600" i="1" dirty="0">
                <a:latin typeface="Arial"/>
                <a:cs typeface="Arial"/>
              </a:rPr>
              <a:t>u</a:t>
            </a:r>
            <a:r>
              <a:rPr sz="1600" i="1" spc="-210" dirty="0">
                <a:latin typeface="Arial"/>
                <a:cs typeface="Arial"/>
              </a:rPr>
              <a:t> </a:t>
            </a:r>
            <a:r>
              <a:rPr sz="1600" dirty="0">
                <a:latin typeface="Arial MT"/>
                <a:cs typeface="Arial MT"/>
              </a:rPr>
              <a:t>~	</a:t>
            </a:r>
            <a:r>
              <a:rPr sz="1600" spc="-5" dirty="0">
                <a:latin typeface="Arial MT"/>
                <a:cs typeface="Arial MT"/>
              </a:rPr>
              <a:t>(0,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65" dirty="0">
                <a:latin typeface="Cambria Math"/>
                <a:cs typeface="Cambria Math"/>
              </a:rPr>
              <a:t>𝜎</a:t>
            </a:r>
            <a:r>
              <a:rPr sz="1725" spc="97" baseline="28985" dirty="0">
                <a:latin typeface="Cambria Math"/>
                <a:cs typeface="Cambria Math"/>
              </a:rPr>
              <a:t>2</a:t>
            </a:r>
            <a:r>
              <a:rPr sz="1600" spc="65" dirty="0">
                <a:latin typeface="Arial MT"/>
                <a:cs typeface="Arial MT"/>
              </a:rPr>
              <a:t>)</a:t>
            </a:r>
            <a:r>
              <a:rPr sz="1600" spc="5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and constant over</a:t>
            </a:r>
            <a:r>
              <a:rPr sz="16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time.</a:t>
            </a:r>
            <a:endParaRPr sz="1600">
              <a:latin typeface="Arial MT"/>
              <a:cs typeface="Arial MT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702309" y="3361537"/>
            <a:ext cx="5581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Cambria Math"/>
                <a:cs typeface="Cambria Math"/>
              </a:rPr>
              <a:t>𝑙𝑛𝐿</a:t>
            </a:r>
            <a:r>
              <a:rPr sz="1200" spc="4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=</a:t>
            </a:r>
            <a:r>
              <a:rPr sz="1200" spc="3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272798" y="3478631"/>
            <a:ext cx="601980" cy="10160"/>
          </a:xfrm>
          <a:custGeom>
            <a:avLst/>
            <a:gdLst/>
            <a:ahLst/>
            <a:cxnLst/>
            <a:rect l="l" t="t" r="r" b="b"/>
            <a:pathLst>
              <a:path w="601979" h="10160">
                <a:moveTo>
                  <a:pt x="601967" y="0"/>
                </a:moveTo>
                <a:lnTo>
                  <a:pt x="0" y="0"/>
                </a:lnTo>
                <a:lnTo>
                  <a:pt x="0" y="9905"/>
                </a:lnTo>
                <a:lnTo>
                  <a:pt x="601967" y="9905"/>
                </a:lnTo>
                <a:lnTo>
                  <a:pt x="6019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51206" y="3478631"/>
            <a:ext cx="115570" cy="10160"/>
          </a:xfrm>
          <a:custGeom>
            <a:avLst/>
            <a:gdLst/>
            <a:ahLst/>
            <a:cxnLst/>
            <a:rect l="l" t="t" r="r" b="b"/>
            <a:pathLst>
              <a:path w="115570" h="10160">
                <a:moveTo>
                  <a:pt x="115049" y="0"/>
                </a:moveTo>
                <a:lnTo>
                  <a:pt x="0" y="0"/>
                </a:lnTo>
                <a:lnTo>
                  <a:pt x="0" y="9905"/>
                </a:lnTo>
                <a:lnTo>
                  <a:pt x="115049" y="9905"/>
                </a:lnTo>
                <a:lnTo>
                  <a:pt x="11504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 txBox="1"/>
          <p:nvPr/>
        </p:nvSpPr>
        <p:spPr>
          <a:xfrm>
            <a:off x="5260093" y="3246475"/>
            <a:ext cx="11156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90600" algn="l"/>
              </a:tabLst>
            </a:pPr>
            <a:r>
              <a:rPr sz="1200" spc="25" dirty="0">
                <a:latin typeface="Cambria Math"/>
                <a:cs typeface="Cambria Math"/>
              </a:rPr>
              <a:t>𝑁</a:t>
            </a:r>
            <a:r>
              <a:rPr sz="1200" dirty="0">
                <a:latin typeface="Cambria Math"/>
                <a:cs typeface="Cambria Math"/>
              </a:rPr>
              <a:t>(𝑇</a:t>
            </a:r>
            <a:r>
              <a:rPr sz="1200" spc="2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− 1)	𝑁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5519173" y="3463645"/>
            <a:ext cx="8445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46760" algn="l"/>
              </a:tabLst>
            </a:pPr>
            <a:r>
              <a:rPr sz="1200" dirty="0">
                <a:latin typeface="Cambria Math"/>
                <a:cs typeface="Cambria Math"/>
              </a:rPr>
              <a:t>2	2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6532057" y="3391055"/>
            <a:ext cx="724535" cy="184150"/>
          </a:xfrm>
          <a:custGeom>
            <a:avLst/>
            <a:gdLst/>
            <a:ahLst/>
            <a:cxnLst/>
            <a:rect l="l" t="t" r="r" b="b"/>
            <a:pathLst>
              <a:path w="724534" h="184150">
                <a:moveTo>
                  <a:pt x="676055" y="0"/>
                </a:moveTo>
                <a:lnTo>
                  <a:pt x="674201" y="6096"/>
                </a:lnTo>
                <a:lnTo>
                  <a:pt x="682656" y="10485"/>
                </a:lnTo>
                <a:lnTo>
                  <a:pt x="690020" y="16871"/>
                </a:lnTo>
                <a:lnTo>
                  <a:pt x="708411" y="61148"/>
                </a:lnTo>
                <a:lnTo>
                  <a:pt x="710726" y="92125"/>
                </a:lnTo>
                <a:lnTo>
                  <a:pt x="710147" y="108263"/>
                </a:lnTo>
                <a:lnTo>
                  <a:pt x="701468" y="148488"/>
                </a:lnTo>
                <a:lnTo>
                  <a:pt x="674201" y="178003"/>
                </a:lnTo>
                <a:lnTo>
                  <a:pt x="676055" y="184099"/>
                </a:lnTo>
                <a:lnTo>
                  <a:pt x="711844" y="152476"/>
                </a:lnTo>
                <a:lnTo>
                  <a:pt x="723643" y="108913"/>
                </a:lnTo>
                <a:lnTo>
                  <a:pt x="724429" y="92049"/>
                </a:lnTo>
                <a:lnTo>
                  <a:pt x="723643" y="75185"/>
                </a:lnTo>
                <a:lnTo>
                  <a:pt x="711844" y="31623"/>
                </a:lnTo>
                <a:lnTo>
                  <a:pt x="686999" y="4262"/>
                </a:lnTo>
                <a:lnTo>
                  <a:pt x="676055" y="0"/>
                </a:lnTo>
                <a:close/>
              </a:path>
              <a:path w="724534" h="184150">
                <a:moveTo>
                  <a:pt x="48370" y="0"/>
                </a:moveTo>
                <a:lnTo>
                  <a:pt x="12582" y="31623"/>
                </a:lnTo>
                <a:lnTo>
                  <a:pt x="782" y="75185"/>
                </a:lnTo>
                <a:lnTo>
                  <a:pt x="0" y="92125"/>
                </a:lnTo>
                <a:lnTo>
                  <a:pt x="782" y="108913"/>
                </a:lnTo>
                <a:lnTo>
                  <a:pt x="12582" y="152476"/>
                </a:lnTo>
                <a:lnTo>
                  <a:pt x="48370" y="184099"/>
                </a:lnTo>
                <a:lnTo>
                  <a:pt x="50224" y="178003"/>
                </a:lnTo>
                <a:lnTo>
                  <a:pt x="41769" y="173616"/>
                </a:lnTo>
                <a:lnTo>
                  <a:pt x="34405" y="167236"/>
                </a:lnTo>
                <a:lnTo>
                  <a:pt x="16007" y="123036"/>
                </a:lnTo>
                <a:lnTo>
                  <a:pt x="13689" y="92049"/>
                </a:lnTo>
                <a:lnTo>
                  <a:pt x="14267" y="75952"/>
                </a:lnTo>
                <a:lnTo>
                  <a:pt x="22958" y="35648"/>
                </a:lnTo>
                <a:lnTo>
                  <a:pt x="50224" y="6096"/>
                </a:lnTo>
                <a:lnTo>
                  <a:pt x="48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 txBox="1"/>
          <p:nvPr/>
        </p:nvSpPr>
        <p:spPr>
          <a:xfrm>
            <a:off x="5965705" y="3433927"/>
            <a:ext cx="122999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699770" algn="l"/>
                <a:tab pos="1144905" algn="l"/>
              </a:tabLst>
            </a:pPr>
            <a:r>
              <a:rPr sz="850" spc="60" dirty="0">
                <a:latin typeface="Cambria Math"/>
                <a:cs typeface="Cambria Math"/>
              </a:rPr>
              <a:t>𝑣	𝑣	</a:t>
            </a:r>
            <a:r>
              <a:rPr sz="850" spc="140" dirty="0">
                <a:latin typeface="Cambria Math"/>
                <a:cs typeface="Cambria Math"/>
              </a:rPr>
              <a:t>𝑢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742555" y="3291509"/>
            <a:ext cx="38735" cy="384810"/>
          </a:xfrm>
          <a:custGeom>
            <a:avLst/>
            <a:gdLst/>
            <a:ahLst/>
            <a:cxnLst/>
            <a:rect l="l" t="t" r="r" b="b"/>
            <a:pathLst>
              <a:path w="38734" h="384810">
                <a:moveTo>
                  <a:pt x="38252" y="0"/>
                </a:moveTo>
                <a:lnTo>
                  <a:pt x="0" y="0"/>
                </a:lnTo>
                <a:lnTo>
                  <a:pt x="0" y="7620"/>
                </a:lnTo>
                <a:lnTo>
                  <a:pt x="0" y="377190"/>
                </a:lnTo>
                <a:lnTo>
                  <a:pt x="0" y="384810"/>
                </a:lnTo>
                <a:lnTo>
                  <a:pt x="38252" y="384810"/>
                </a:lnTo>
                <a:lnTo>
                  <a:pt x="38252" y="377190"/>
                </a:lnTo>
                <a:lnTo>
                  <a:pt x="14516" y="377190"/>
                </a:lnTo>
                <a:lnTo>
                  <a:pt x="14516" y="7620"/>
                </a:lnTo>
                <a:lnTo>
                  <a:pt x="38252" y="7620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183931" y="3288741"/>
            <a:ext cx="504190" cy="388620"/>
          </a:xfrm>
          <a:custGeom>
            <a:avLst/>
            <a:gdLst/>
            <a:ahLst/>
            <a:cxnLst/>
            <a:rect l="l" t="t" r="r" b="b"/>
            <a:pathLst>
              <a:path w="504190" h="388620">
                <a:moveTo>
                  <a:pt x="70027" y="5575"/>
                </a:moveTo>
                <a:lnTo>
                  <a:pt x="39103" y="32626"/>
                </a:lnTo>
                <a:lnTo>
                  <a:pt x="17970" y="78130"/>
                </a:lnTo>
                <a:lnTo>
                  <a:pt x="4495" y="133096"/>
                </a:lnTo>
                <a:lnTo>
                  <a:pt x="0" y="194144"/>
                </a:lnTo>
                <a:lnTo>
                  <a:pt x="1130" y="224942"/>
                </a:lnTo>
                <a:lnTo>
                  <a:pt x="10109" y="282816"/>
                </a:lnTo>
                <a:lnTo>
                  <a:pt x="27749" y="334518"/>
                </a:lnTo>
                <a:lnTo>
                  <a:pt x="52031" y="373900"/>
                </a:lnTo>
                <a:lnTo>
                  <a:pt x="66535" y="388594"/>
                </a:lnTo>
                <a:lnTo>
                  <a:pt x="70027" y="383082"/>
                </a:lnTo>
                <a:lnTo>
                  <a:pt x="57581" y="368147"/>
                </a:lnTo>
                <a:lnTo>
                  <a:pt x="46647" y="350215"/>
                </a:lnTo>
                <a:lnTo>
                  <a:pt x="29324" y="305320"/>
                </a:lnTo>
                <a:lnTo>
                  <a:pt x="18605" y="252082"/>
                </a:lnTo>
                <a:lnTo>
                  <a:pt x="15036" y="194068"/>
                </a:lnTo>
                <a:lnTo>
                  <a:pt x="15938" y="164033"/>
                </a:lnTo>
                <a:lnTo>
                  <a:pt x="23101" y="108178"/>
                </a:lnTo>
                <a:lnTo>
                  <a:pt x="37274" y="58889"/>
                </a:lnTo>
                <a:lnTo>
                  <a:pt x="57607" y="20459"/>
                </a:lnTo>
                <a:lnTo>
                  <a:pt x="70027" y="5575"/>
                </a:lnTo>
                <a:close/>
              </a:path>
              <a:path w="504190" h="388620">
                <a:moveTo>
                  <a:pt x="449529" y="194068"/>
                </a:moveTo>
                <a:lnTo>
                  <a:pt x="445046" y="133096"/>
                </a:lnTo>
                <a:lnTo>
                  <a:pt x="431558" y="78130"/>
                </a:lnTo>
                <a:lnTo>
                  <a:pt x="410438" y="32626"/>
                </a:lnTo>
                <a:lnTo>
                  <a:pt x="383006" y="0"/>
                </a:lnTo>
                <a:lnTo>
                  <a:pt x="379514" y="5575"/>
                </a:lnTo>
                <a:lnTo>
                  <a:pt x="391909" y="20459"/>
                </a:lnTo>
                <a:lnTo>
                  <a:pt x="402805" y="38227"/>
                </a:lnTo>
                <a:lnTo>
                  <a:pt x="420141" y="82448"/>
                </a:lnTo>
                <a:lnTo>
                  <a:pt x="430911" y="135382"/>
                </a:lnTo>
                <a:lnTo>
                  <a:pt x="434505" y="194144"/>
                </a:lnTo>
                <a:lnTo>
                  <a:pt x="433616" y="223697"/>
                </a:lnTo>
                <a:lnTo>
                  <a:pt x="426466" y="279285"/>
                </a:lnTo>
                <a:lnTo>
                  <a:pt x="412318" y="329272"/>
                </a:lnTo>
                <a:lnTo>
                  <a:pt x="391960" y="368147"/>
                </a:lnTo>
                <a:lnTo>
                  <a:pt x="379514" y="383082"/>
                </a:lnTo>
                <a:lnTo>
                  <a:pt x="383006" y="388594"/>
                </a:lnTo>
                <a:lnTo>
                  <a:pt x="410438" y="355879"/>
                </a:lnTo>
                <a:lnTo>
                  <a:pt x="431558" y="309829"/>
                </a:lnTo>
                <a:lnTo>
                  <a:pt x="445046" y="254520"/>
                </a:lnTo>
                <a:lnTo>
                  <a:pt x="448411" y="224942"/>
                </a:lnTo>
                <a:lnTo>
                  <a:pt x="449529" y="194068"/>
                </a:lnTo>
                <a:close/>
              </a:path>
              <a:path w="504190" h="388620">
                <a:moveTo>
                  <a:pt x="503834" y="2768"/>
                </a:moveTo>
                <a:lnTo>
                  <a:pt x="465582" y="2768"/>
                </a:lnTo>
                <a:lnTo>
                  <a:pt x="465582" y="10388"/>
                </a:lnTo>
                <a:lnTo>
                  <a:pt x="489318" y="10388"/>
                </a:lnTo>
                <a:lnTo>
                  <a:pt x="489318" y="379958"/>
                </a:lnTo>
                <a:lnTo>
                  <a:pt x="465582" y="379958"/>
                </a:lnTo>
                <a:lnTo>
                  <a:pt x="465582" y="387578"/>
                </a:lnTo>
                <a:lnTo>
                  <a:pt x="503834" y="387578"/>
                </a:lnTo>
                <a:lnTo>
                  <a:pt x="503834" y="379958"/>
                </a:lnTo>
                <a:lnTo>
                  <a:pt x="503834" y="10388"/>
                </a:lnTo>
                <a:lnTo>
                  <a:pt x="503834" y="2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849119" y="3361537"/>
            <a:ext cx="25622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541655" algn="l"/>
              </a:tabLst>
            </a:pPr>
            <a:r>
              <a:rPr sz="1200" spc="50" dirty="0">
                <a:latin typeface="Cambria Math"/>
                <a:cs typeface="Cambria Math"/>
              </a:rPr>
              <a:t>𝜎</a:t>
            </a:r>
            <a:r>
              <a:rPr sz="1275" spc="75" baseline="29411" dirty="0">
                <a:latin typeface="Cambria Math"/>
                <a:cs typeface="Cambria Math"/>
              </a:rPr>
              <a:t>2</a:t>
            </a:r>
            <a:r>
              <a:rPr sz="1275" spc="195" baseline="29411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−	</a:t>
            </a:r>
            <a:r>
              <a:rPr sz="1200" spc="-5" dirty="0">
                <a:latin typeface="Cambria Math"/>
                <a:cs typeface="Cambria Math"/>
              </a:rPr>
              <a:t>ln</a:t>
            </a:r>
            <a:r>
              <a:rPr sz="1200" spc="290" dirty="0">
                <a:latin typeface="Cambria Math"/>
                <a:cs typeface="Cambria Math"/>
              </a:rPr>
              <a:t> </a:t>
            </a:r>
            <a:r>
              <a:rPr sz="1200" spc="50" dirty="0">
                <a:latin typeface="Cambria Math"/>
                <a:cs typeface="Cambria Math"/>
              </a:rPr>
              <a:t>𝜎</a:t>
            </a:r>
            <a:r>
              <a:rPr sz="1275" spc="75" baseline="29411" dirty="0">
                <a:latin typeface="Cambria Math"/>
                <a:cs typeface="Cambria Math"/>
              </a:rPr>
              <a:t>2</a:t>
            </a:r>
            <a:r>
              <a:rPr sz="1275" spc="195" baseline="29411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+</a:t>
            </a:r>
            <a:r>
              <a:rPr sz="1200" spc="10" dirty="0">
                <a:latin typeface="Cambria Math"/>
                <a:cs typeface="Cambria Math"/>
              </a:rPr>
              <a:t> </a:t>
            </a:r>
            <a:r>
              <a:rPr sz="1200" spc="40" dirty="0">
                <a:latin typeface="Cambria Math"/>
                <a:cs typeface="Cambria Math"/>
              </a:rPr>
              <a:t>𝑇𝜎</a:t>
            </a:r>
            <a:r>
              <a:rPr sz="1275" spc="60" baseline="29411" dirty="0">
                <a:latin typeface="Cambria Math"/>
                <a:cs typeface="Cambria Math"/>
              </a:rPr>
              <a:t>2  </a:t>
            </a:r>
            <a:r>
              <a:rPr sz="1275" spc="315" baseline="29411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+</a:t>
            </a:r>
            <a:r>
              <a:rPr sz="1200" spc="-5" dirty="0">
                <a:latin typeface="Cambria Math"/>
                <a:cs typeface="Cambria Math"/>
              </a:rPr>
              <a:t> 𝑁𝑙𝑛</a:t>
            </a:r>
            <a:r>
              <a:rPr sz="1200" spc="13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1</a:t>
            </a:r>
            <a:r>
              <a:rPr sz="1200" spc="-10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−</a:t>
            </a:r>
            <a:r>
              <a:rPr sz="1200" spc="-5" dirty="0">
                <a:latin typeface="Cambria Math"/>
                <a:cs typeface="Cambria Math"/>
              </a:rPr>
              <a:t> </a:t>
            </a:r>
            <a:r>
              <a:rPr sz="1200" spc="370" dirty="0">
                <a:latin typeface="Cambria Math"/>
                <a:cs typeface="Cambria Math"/>
              </a:rPr>
              <a:t>𝑙</a:t>
            </a:r>
            <a:r>
              <a:rPr sz="1200" spc="590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8398509" y="3478631"/>
            <a:ext cx="160020" cy="10160"/>
          </a:xfrm>
          <a:custGeom>
            <a:avLst/>
            <a:gdLst/>
            <a:ahLst/>
            <a:cxnLst/>
            <a:rect l="l" t="t" r="r" b="b"/>
            <a:pathLst>
              <a:path w="160020" h="10160">
                <a:moveTo>
                  <a:pt x="160020" y="0"/>
                </a:moveTo>
                <a:lnTo>
                  <a:pt x="0" y="0"/>
                </a:lnTo>
                <a:lnTo>
                  <a:pt x="0" y="9905"/>
                </a:lnTo>
                <a:lnTo>
                  <a:pt x="160020" y="9905"/>
                </a:lnTo>
                <a:lnTo>
                  <a:pt x="160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8360417" y="3212185"/>
            <a:ext cx="227329" cy="4597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73660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latin typeface="Cambria Math"/>
                <a:cs typeface="Cambria Math"/>
              </a:rPr>
              <a:t>𝜇</a:t>
            </a:r>
            <a:endParaRPr sz="1200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1200" spc="-5" dirty="0">
                <a:latin typeface="Cambria Math"/>
                <a:cs typeface="Cambria Math"/>
              </a:rPr>
              <a:t>𝜎</a:t>
            </a:r>
            <a:r>
              <a:rPr sz="1275" spc="-7" baseline="-16339" dirty="0">
                <a:latin typeface="Cambria Math"/>
                <a:cs typeface="Cambria Math"/>
              </a:rPr>
              <a:t>𝑢</a:t>
            </a:r>
            <a:endParaRPr sz="1275" baseline="-16339">
              <a:latin typeface="Cambria Math"/>
              <a:cs typeface="Cambria Math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929385" y="4043527"/>
            <a:ext cx="64769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-370" dirty="0">
                <a:latin typeface="Cambria Math"/>
                <a:cs typeface="Cambria Math"/>
              </a:rPr>
              <a:t>𝑖𝑖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700572" y="3735273"/>
            <a:ext cx="483870" cy="388620"/>
          </a:xfrm>
          <a:custGeom>
            <a:avLst/>
            <a:gdLst/>
            <a:ahLst/>
            <a:cxnLst/>
            <a:rect l="l" t="t" r="r" b="b"/>
            <a:pathLst>
              <a:path w="483870" h="388620">
                <a:moveTo>
                  <a:pt x="70027" y="5575"/>
                </a:moveTo>
                <a:lnTo>
                  <a:pt x="39103" y="32626"/>
                </a:lnTo>
                <a:lnTo>
                  <a:pt x="17970" y="78130"/>
                </a:lnTo>
                <a:lnTo>
                  <a:pt x="4495" y="133096"/>
                </a:lnTo>
                <a:lnTo>
                  <a:pt x="0" y="194144"/>
                </a:lnTo>
                <a:lnTo>
                  <a:pt x="1130" y="224942"/>
                </a:lnTo>
                <a:lnTo>
                  <a:pt x="10109" y="282816"/>
                </a:lnTo>
                <a:lnTo>
                  <a:pt x="27749" y="334518"/>
                </a:lnTo>
                <a:lnTo>
                  <a:pt x="52031" y="373900"/>
                </a:lnTo>
                <a:lnTo>
                  <a:pt x="66535" y="388594"/>
                </a:lnTo>
                <a:lnTo>
                  <a:pt x="70027" y="383082"/>
                </a:lnTo>
                <a:lnTo>
                  <a:pt x="57581" y="368147"/>
                </a:lnTo>
                <a:lnTo>
                  <a:pt x="46647" y="350215"/>
                </a:lnTo>
                <a:lnTo>
                  <a:pt x="29324" y="305320"/>
                </a:lnTo>
                <a:lnTo>
                  <a:pt x="18605" y="252082"/>
                </a:lnTo>
                <a:lnTo>
                  <a:pt x="15036" y="194068"/>
                </a:lnTo>
                <a:lnTo>
                  <a:pt x="15938" y="164033"/>
                </a:lnTo>
                <a:lnTo>
                  <a:pt x="23101" y="108178"/>
                </a:lnTo>
                <a:lnTo>
                  <a:pt x="37274" y="58889"/>
                </a:lnTo>
                <a:lnTo>
                  <a:pt x="57607" y="20459"/>
                </a:lnTo>
                <a:lnTo>
                  <a:pt x="70027" y="5575"/>
                </a:lnTo>
                <a:close/>
              </a:path>
              <a:path w="483870" h="388620">
                <a:moveTo>
                  <a:pt x="353275" y="189890"/>
                </a:moveTo>
                <a:lnTo>
                  <a:pt x="214591" y="189890"/>
                </a:lnTo>
                <a:lnTo>
                  <a:pt x="214591" y="199796"/>
                </a:lnTo>
                <a:lnTo>
                  <a:pt x="353275" y="199796"/>
                </a:lnTo>
                <a:lnTo>
                  <a:pt x="353275" y="189890"/>
                </a:lnTo>
                <a:close/>
              </a:path>
              <a:path w="483870" h="388620">
                <a:moveTo>
                  <a:pt x="428955" y="194068"/>
                </a:moveTo>
                <a:lnTo>
                  <a:pt x="424472" y="133096"/>
                </a:lnTo>
                <a:lnTo>
                  <a:pt x="410984" y="78130"/>
                </a:lnTo>
                <a:lnTo>
                  <a:pt x="389864" y="32626"/>
                </a:lnTo>
                <a:lnTo>
                  <a:pt x="362432" y="0"/>
                </a:lnTo>
                <a:lnTo>
                  <a:pt x="358940" y="5575"/>
                </a:lnTo>
                <a:lnTo>
                  <a:pt x="371335" y="20459"/>
                </a:lnTo>
                <a:lnTo>
                  <a:pt x="382231" y="38227"/>
                </a:lnTo>
                <a:lnTo>
                  <a:pt x="399567" y="82448"/>
                </a:lnTo>
                <a:lnTo>
                  <a:pt x="410337" y="135382"/>
                </a:lnTo>
                <a:lnTo>
                  <a:pt x="413931" y="194144"/>
                </a:lnTo>
                <a:lnTo>
                  <a:pt x="413042" y="223697"/>
                </a:lnTo>
                <a:lnTo>
                  <a:pt x="405892" y="279285"/>
                </a:lnTo>
                <a:lnTo>
                  <a:pt x="391744" y="329272"/>
                </a:lnTo>
                <a:lnTo>
                  <a:pt x="371386" y="368147"/>
                </a:lnTo>
                <a:lnTo>
                  <a:pt x="358940" y="383082"/>
                </a:lnTo>
                <a:lnTo>
                  <a:pt x="362432" y="388594"/>
                </a:lnTo>
                <a:lnTo>
                  <a:pt x="389864" y="355879"/>
                </a:lnTo>
                <a:lnTo>
                  <a:pt x="410984" y="309829"/>
                </a:lnTo>
                <a:lnTo>
                  <a:pt x="424472" y="254520"/>
                </a:lnTo>
                <a:lnTo>
                  <a:pt x="427837" y="224942"/>
                </a:lnTo>
                <a:lnTo>
                  <a:pt x="428955" y="194068"/>
                </a:lnTo>
                <a:close/>
              </a:path>
              <a:path w="483870" h="388620">
                <a:moveTo>
                  <a:pt x="483260" y="2768"/>
                </a:moveTo>
                <a:lnTo>
                  <a:pt x="445008" y="2768"/>
                </a:lnTo>
                <a:lnTo>
                  <a:pt x="445008" y="10388"/>
                </a:lnTo>
                <a:lnTo>
                  <a:pt x="468744" y="10388"/>
                </a:lnTo>
                <a:lnTo>
                  <a:pt x="468744" y="379958"/>
                </a:lnTo>
                <a:lnTo>
                  <a:pt x="445008" y="379958"/>
                </a:lnTo>
                <a:lnTo>
                  <a:pt x="445008" y="387578"/>
                </a:lnTo>
                <a:lnTo>
                  <a:pt x="483260" y="387578"/>
                </a:lnTo>
                <a:lnTo>
                  <a:pt x="483260" y="379958"/>
                </a:lnTo>
                <a:lnTo>
                  <a:pt x="483260" y="10388"/>
                </a:lnTo>
                <a:lnTo>
                  <a:pt x="483260" y="27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259959" y="3738041"/>
            <a:ext cx="38735" cy="384810"/>
          </a:xfrm>
          <a:custGeom>
            <a:avLst/>
            <a:gdLst/>
            <a:ahLst/>
            <a:cxnLst/>
            <a:rect l="l" t="t" r="r" b="b"/>
            <a:pathLst>
              <a:path w="38735" h="384810">
                <a:moveTo>
                  <a:pt x="38252" y="0"/>
                </a:moveTo>
                <a:lnTo>
                  <a:pt x="0" y="0"/>
                </a:lnTo>
                <a:lnTo>
                  <a:pt x="0" y="7620"/>
                </a:lnTo>
                <a:lnTo>
                  <a:pt x="0" y="377190"/>
                </a:lnTo>
                <a:lnTo>
                  <a:pt x="0" y="384810"/>
                </a:lnTo>
                <a:lnTo>
                  <a:pt x="38252" y="384810"/>
                </a:lnTo>
                <a:lnTo>
                  <a:pt x="38252" y="377190"/>
                </a:lnTo>
                <a:lnTo>
                  <a:pt x="14516" y="377190"/>
                </a:lnTo>
                <a:lnTo>
                  <a:pt x="14516" y="7620"/>
                </a:lnTo>
                <a:lnTo>
                  <a:pt x="38252" y="7620"/>
                </a:lnTo>
                <a:lnTo>
                  <a:pt x="382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4702309" y="3808069"/>
            <a:ext cx="97409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+ </a:t>
            </a:r>
            <a:r>
              <a:rPr sz="1200" spc="390" dirty="0">
                <a:latin typeface="Cambria Math"/>
                <a:cs typeface="Cambria Math"/>
              </a:rPr>
              <a:t>�</a:t>
            </a:r>
            <a:r>
              <a:rPr sz="1200" spc="-65" dirty="0">
                <a:latin typeface="Cambria Math"/>
                <a:cs typeface="Cambria Math"/>
              </a:rPr>
              <a:t> </a:t>
            </a:r>
            <a:r>
              <a:rPr sz="1200" spc="-5" dirty="0">
                <a:latin typeface="Cambria Math"/>
                <a:cs typeface="Cambria Math"/>
              </a:rPr>
              <a:t>l</a:t>
            </a:r>
            <a:r>
              <a:rPr sz="1200" dirty="0">
                <a:latin typeface="Cambria Math"/>
                <a:cs typeface="Cambria Math"/>
              </a:rPr>
              <a:t>n  </a:t>
            </a:r>
            <a:r>
              <a:rPr sz="1200" spc="-125" dirty="0">
                <a:latin typeface="Cambria Math"/>
                <a:cs typeface="Cambria Math"/>
              </a:rPr>
              <a:t> </a:t>
            </a:r>
            <a:r>
              <a:rPr sz="1200" dirty="0">
                <a:latin typeface="Cambria Math"/>
                <a:cs typeface="Cambria Math"/>
              </a:rPr>
              <a:t>1 − </a:t>
            </a:r>
            <a:r>
              <a:rPr sz="1200" spc="1185" dirty="0">
                <a:latin typeface="Cambria Math"/>
                <a:cs typeface="Cambria Math"/>
              </a:rPr>
              <a:t>𝑙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737613" y="3693007"/>
            <a:ext cx="341630" cy="32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>
              <a:lnSpc>
                <a:spcPts val="1175"/>
              </a:lnSpc>
              <a:spcBef>
                <a:spcPts val="100"/>
              </a:spcBef>
            </a:pPr>
            <a:r>
              <a:rPr sz="1200" spc="-70" dirty="0">
                <a:latin typeface="Cambria Math"/>
                <a:cs typeface="Cambria Math"/>
              </a:rPr>
              <a:t>𝜇̅</a:t>
            </a:r>
            <a:r>
              <a:rPr sz="1275" spc="-104" baseline="-16339" dirty="0">
                <a:latin typeface="Cambria Math"/>
                <a:cs typeface="Cambria Math"/>
              </a:rPr>
              <a:t>𝑖𝑖</a:t>
            </a:r>
            <a:endParaRPr sz="1275" baseline="-16339">
              <a:latin typeface="Cambria Math"/>
              <a:cs typeface="Cambria Math"/>
            </a:endParaRPr>
          </a:p>
          <a:p>
            <a:pPr marL="38100">
              <a:lnSpc>
                <a:spcPts val="1175"/>
              </a:lnSpc>
            </a:pPr>
            <a:r>
              <a:rPr sz="1200" dirty="0">
                <a:latin typeface="Cambria Math"/>
                <a:cs typeface="Cambria Math"/>
              </a:rPr>
              <a:t>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02459" y="3910177"/>
            <a:ext cx="1149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𝜎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5980945" y="3982567"/>
            <a:ext cx="7937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Cambria Math"/>
                <a:cs typeface="Cambria Math"/>
              </a:rPr>
              <a:t>∗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382258" y="3925163"/>
            <a:ext cx="420370" cy="10160"/>
          </a:xfrm>
          <a:custGeom>
            <a:avLst/>
            <a:gdLst/>
            <a:ahLst/>
            <a:cxnLst/>
            <a:rect l="l" t="t" r="r" b="b"/>
            <a:pathLst>
              <a:path w="420370" h="10160">
                <a:moveTo>
                  <a:pt x="419874" y="0"/>
                </a:moveTo>
                <a:lnTo>
                  <a:pt x="0" y="0"/>
                </a:lnTo>
                <a:lnTo>
                  <a:pt x="0" y="9906"/>
                </a:lnTo>
                <a:lnTo>
                  <a:pt x="419874" y="9906"/>
                </a:lnTo>
                <a:lnTo>
                  <a:pt x="41987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6615691" y="3989425"/>
            <a:ext cx="8890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60" dirty="0">
                <a:latin typeface="Cambria Math"/>
                <a:cs typeface="Cambria Math"/>
              </a:rPr>
              <a:t>𝑣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984238" y="3735273"/>
            <a:ext cx="462915" cy="388620"/>
          </a:xfrm>
          <a:custGeom>
            <a:avLst/>
            <a:gdLst/>
            <a:ahLst/>
            <a:cxnLst/>
            <a:rect l="l" t="t" r="r" b="b"/>
            <a:pathLst>
              <a:path w="462915" h="388620">
                <a:moveTo>
                  <a:pt x="115062" y="189890"/>
                </a:moveTo>
                <a:lnTo>
                  <a:pt x="0" y="189890"/>
                </a:lnTo>
                <a:lnTo>
                  <a:pt x="0" y="199796"/>
                </a:lnTo>
                <a:lnTo>
                  <a:pt x="115062" y="199796"/>
                </a:lnTo>
                <a:lnTo>
                  <a:pt x="115062" y="189890"/>
                </a:lnTo>
                <a:close/>
              </a:path>
              <a:path w="462915" h="388620">
                <a:moveTo>
                  <a:pt x="222732" y="5575"/>
                </a:moveTo>
                <a:lnTo>
                  <a:pt x="191808" y="32626"/>
                </a:lnTo>
                <a:lnTo>
                  <a:pt x="170675" y="78130"/>
                </a:lnTo>
                <a:lnTo>
                  <a:pt x="157200" y="133096"/>
                </a:lnTo>
                <a:lnTo>
                  <a:pt x="152717" y="194144"/>
                </a:lnTo>
                <a:lnTo>
                  <a:pt x="153835" y="224942"/>
                </a:lnTo>
                <a:lnTo>
                  <a:pt x="162814" y="282816"/>
                </a:lnTo>
                <a:lnTo>
                  <a:pt x="180454" y="334518"/>
                </a:lnTo>
                <a:lnTo>
                  <a:pt x="204736" y="373900"/>
                </a:lnTo>
                <a:lnTo>
                  <a:pt x="219240" y="388594"/>
                </a:lnTo>
                <a:lnTo>
                  <a:pt x="222732" y="383082"/>
                </a:lnTo>
                <a:lnTo>
                  <a:pt x="210286" y="368147"/>
                </a:lnTo>
                <a:lnTo>
                  <a:pt x="199351" y="350215"/>
                </a:lnTo>
                <a:lnTo>
                  <a:pt x="182029" y="305320"/>
                </a:lnTo>
                <a:lnTo>
                  <a:pt x="171323" y="252082"/>
                </a:lnTo>
                <a:lnTo>
                  <a:pt x="167741" y="194068"/>
                </a:lnTo>
                <a:lnTo>
                  <a:pt x="168643" y="164033"/>
                </a:lnTo>
                <a:lnTo>
                  <a:pt x="175806" y="108178"/>
                </a:lnTo>
                <a:lnTo>
                  <a:pt x="189979" y="58889"/>
                </a:lnTo>
                <a:lnTo>
                  <a:pt x="210312" y="20459"/>
                </a:lnTo>
                <a:lnTo>
                  <a:pt x="222732" y="5575"/>
                </a:lnTo>
                <a:close/>
              </a:path>
              <a:path w="462915" h="388620">
                <a:moveTo>
                  <a:pt x="387858" y="189890"/>
                </a:moveTo>
                <a:lnTo>
                  <a:pt x="227838" y="189890"/>
                </a:lnTo>
                <a:lnTo>
                  <a:pt x="227838" y="199796"/>
                </a:lnTo>
                <a:lnTo>
                  <a:pt x="387858" y="199796"/>
                </a:lnTo>
                <a:lnTo>
                  <a:pt x="387858" y="189890"/>
                </a:lnTo>
                <a:close/>
              </a:path>
              <a:path w="462915" h="388620">
                <a:moveTo>
                  <a:pt x="462788" y="194068"/>
                </a:moveTo>
                <a:lnTo>
                  <a:pt x="458304" y="133096"/>
                </a:lnTo>
                <a:lnTo>
                  <a:pt x="444817" y="78130"/>
                </a:lnTo>
                <a:lnTo>
                  <a:pt x="423697" y="32626"/>
                </a:lnTo>
                <a:lnTo>
                  <a:pt x="396265" y="0"/>
                </a:lnTo>
                <a:lnTo>
                  <a:pt x="392772" y="5575"/>
                </a:lnTo>
                <a:lnTo>
                  <a:pt x="405155" y="20459"/>
                </a:lnTo>
                <a:lnTo>
                  <a:pt x="416064" y="38227"/>
                </a:lnTo>
                <a:lnTo>
                  <a:pt x="433400" y="82448"/>
                </a:lnTo>
                <a:lnTo>
                  <a:pt x="444182" y="135382"/>
                </a:lnTo>
                <a:lnTo>
                  <a:pt x="447763" y="194144"/>
                </a:lnTo>
                <a:lnTo>
                  <a:pt x="446874" y="223697"/>
                </a:lnTo>
                <a:lnTo>
                  <a:pt x="439724" y="279285"/>
                </a:lnTo>
                <a:lnTo>
                  <a:pt x="425577" y="329272"/>
                </a:lnTo>
                <a:lnTo>
                  <a:pt x="405218" y="368147"/>
                </a:lnTo>
                <a:lnTo>
                  <a:pt x="392772" y="383082"/>
                </a:lnTo>
                <a:lnTo>
                  <a:pt x="396265" y="388594"/>
                </a:lnTo>
                <a:lnTo>
                  <a:pt x="423697" y="355879"/>
                </a:lnTo>
                <a:lnTo>
                  <a:pt x="444817" y="309829"/>
                </a:lnTo>
                <a:lnTo>
                  <a:pt x="458304" y="254520"/>
                </a:lnTo>
                <a:lnTo>
                  <a:pt x="461670" y="224942"/>
                </a:lnTo>
                <a:lnTo>
                  <a:pt x="462788" y="194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195575" y="3693007"/>
            <a:ext cx="1174115" cy="323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6055">
              <a:lnSpc>
                <a:spcPts val="1175"/>
              </a:lnSpc>
              <a:spcBef>
                <a:spcPts val="100"/>
              </a:spcBef>
              <a:tabLst>
                <a:tab pos="788035" algn="l"/>
                <a:tab pos="1052195" algn="l"/>
              </a:tabLst>
            </a:pPr>
            <a:r>
              <a:rPr sz="1800" spc="-120" baseline="2314" dirty="0">
                <a:latin typeface="Cambria Math"/>
                <a:cs typeface="Cambria Math"/>
              </a:rPr>
              <a:t>∑</a:t>
            </a:r>
            <a:r>
              <a:rPr sz="1275" spc="-120" baseline="-19607" dirty="0">
                <a:latin typeface="Cambria Math"/>
                <a:cs typeface="Cambria Math"/>
              </a:rPr>
              <a:t>𝑖𝑖</a:t>
            </a:r>
            <a:r>
              <a:rPr sz="1275" spc="75" baseline="-19607" dirty="0">
                <a:latin typeface="Cambria Math"/>
                <a:cs typeface="Cambria Math"/>
              </a:rPr>
              <a:t> </a:t>
            </a:r>
            <a:r>
              <a:rPr sz="1200" spc="-95" dirty="0">
                <a:latin typeface="Cambria Math"/>
                <a:cs typeface="Cambria Math"/>
              </a:rPr>
              <a:t>𝑒</a:t>
            </a:r>
            <a:r>
              <a:rPr sz="1275" spc="-142" baseline="-16339" dirty="0">
                <a:latin typeface="Cambria Math"/>
                <a:cs typeface="Cambria Math"/>
              </a:rPr>
              <a:t>𝑖𝑖 </a:t>
            </a:r>
            <a:r>
              <a:rPr sz="1200" spc="-229" dirty="0">
                <a:latin typeface="Cambria Math"/>
                <a:cs typeface="Cambria Math"/>
              </a:rPr>
              <a:t>𝑒́</a:t>
            </a:r>
            <a:r>
              <a:rPr sz="1200" spc="160" dirty="0">
                <a:latin typeface="Cambria Math"/>
                <a:cs typeface="Cambria Math"/>
              </a:rPr>
              <a:t> </a:t>
            </a:r>
            <a:r>
              <a:rPr sz="1275" spc="-179" baseline="-16339" dirty="0">
                <a:latin typeface="Cambria Math"/>
                <a:cs typeface="Cambria Math"/>
              </a:rPr>
              <a:t>𝑖𝑖	</a:t>
            </a:r>
            <a:r>
              <a:rPr sz="1200" dirty="0">
                <a:latin typeface="Cambria Math"/>
                <a:cs typeface="Cambria Math"/>
              </a:rPr>
              <a:t>𝑁	𝜇</a:t>
            </a:r>
            <a:endParaRPr sz="1200">
              <a:latin typeface="Cambria Math"/>
              <a:cs typeface="Cambria Math"/>
            </a:endParaRPr>
          </a:p>
          <a:p>
            <a:pPr marL="38100">
              <a:lnSpc>
                <a:spcPts val="1175"/>
              </a:lnSpc>
              <a:tabLst>
                <a:tab pos="640715" algn="l"/>
              </a:tabLst>
            </a:pPr>
            <a:r>
              <a:rPr sz="1200" dirty="0">
                <a:latin typeface="Cambria Math"/>
                <a:cs typeface="Cambria Math"/>
              </a:rPr>
              <a:t>−	−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6427223" y="3916273"/>
            <a:ext cx="91249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  <a:tabLst>
                <a:tab pos="572135" algn="l"/>
                <a:tab pos="784225" algn="l"/>
              </a:tabLst>
            </a:pPr>
            <a:r>
              <a:rPr sz="1200" spc="35" dirty="0">
                <a:latin typeface="Cambria Math"/>
                <a:cs typeface="Cambria Math"/>
              </a:rPr>
              <a:t>2𝜎</a:t>
            </a:r>
            <a:r>
              <a:rPr sz="1275" spc="52" baseline="29411" dirty="0">
                <a:latin typeface="Cambria Math"/>
                <a:cs typeface="Cambria Math"/>
              </a:rPr>
              <a:t>2	</a:t>
            </a:r>
            <a:r>
              <a:rPr sz="1800" baseline="2314" dirty="0">
                <a:latin typeface="Cambria Math"/>
                <a:cs typeface="Cambria Math"/>
              </a:rPr>
              <a:t>2	𝜎</a:t>
            </a:r>
            <a:endParaRPr sz="1800" baseline="2314">
              <a:latin typeface="Cambria Math"/>
              <a:cs typeface="Cambria Math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7277869" y="3982567"/>
            <a:ext cx="9779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40" dirty="0">
                <a:latin typeface="Cambria Math"/>
                <a:cs typeface="Cambria Math"/>
              </a:rPr>
              <a:t>𝑢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447084" y="3645807"/>
            <a:ext cx="901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35" dirty="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7712709" y="3925163"/>
            <a:ext cx="84455" cy="10160"/>
          </a:xfrm>
          <a:custGeom>
            <a:avLst/>
            <a:gdLst/>
            <a:ahLst/>
            <a:cxnLst/>
            <a:rect l="l" t="t" r="r" b="b"/>
            <a:pathLst>
              <a:path w="84454" h="10160">
                <a:moveTo>
                  <a:pt x="83832" y="0"/>
                </a:moveTo>
                <a:lnTo>
                  <a:pt x="0" y="0"/>
                </a:lnTo>
                <a:lnTo>
                  <a:pt x="0" y="9906"/>
                </a:lnTo>
                <a:lnTo>
                  <a:pt x="83832" y="9906"/>
                </a:lnTo>
                <a:lnTo>
                  <a:pt x="838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7551427" y="3693007"/>
            <a:ext cx="485775" cy="509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61290">
              <a:lnSpc>
                <a:spcPts val="1175"/>
              </a:lnSpc>
              <a:spcBef>
                <a:spcPts val="100"/>
              </a:spcBef>
            </a:pPr>
            <a:r>
              <a:rPr sz="1200" dirty="0">
                <a:latin typeface="Cambria Math"/>
                <a:cs typeface="Cambria Math"/>
              </a:rPr>
              <a:t>1</a:t>
            </a:r>
            <a:endParaRPr sz="1200">
              <a:latin typeface="Cambria Math"/>
              <a:cs typeface="Cambria Math"/>
            </a:endParaRPr>
          </a:p>
          <a:p>
            <a:pPr marL="12700">
              <a:lnSpc>
                <a:spcPts val="855"/>
              </a:lnSpc>
              <a:tabLst>
                <a:tab pos="270510" algn="l"/>
              </a:tabLst>
            </a:pPr>
            <a:r>
              <a:rPr sz="1200" dirty="0">
                <a:latin typeface="Cambria Math"/>
                <a:cs typeface="Cambria Math"/>
              </a:rPr>
              <a:t>+	</a:t>
            </a:r>
            <a:r>
              <a:rPr sz="1200" spc="390" dirty="0">
                <a:latin typeface="Cambria Math"/>
                <a:cs typeface="Cambria Math"/>
              </a:rPr>
              <a:t>�</a:t>
            </a:r>
            <a:endParaRPr sz="1200">
              <a:latin typeface="Cambria Math"/>
              <a:cs typeface="Cambria Math"/>
            </a:endParaRPr>
          </a:p>
          <a:p>
            <a:pPr marL="161290">
              <a:lnSpc>
                <a:spcPts val="940"/>
              </a:lnSpc>
            </a:pPr>
            <a:r>
              <a:rPr sz="1200" dirty="0">
                <a:latin typeface="Cambria Math"/>
                <a:cs typeface="Cambria Math"/>
              </a:rPr>
              <a:t>2</a:t>
            </a:r>
            <a:endParaRPr sz="1200">
              <a:latin typeface="Cambria Math"/>
              <a:cs typeface="Cambria Math"/>
            </a:endParaRPr>
          </a:p>
          <a:p>
            <a:pPr marR="88265" algn="r">
              <a:lnSpc>
                <a:spcPts val="840"/>
              </a:lnSpc>
            </a:pPr>
            <a:r>
              <a:rPr sz="850" spc="-120" dirty="0">
                <a:latin typeface="Cambria Math"/>
                <a:cs typeface="Cambria Math"/>
              </a:rPr>
              <a:t>𝑖𝑖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8062011" y="3735273"/>
            <a:ext cx="288925" cy="388620"/>
          </a:xfrm>
          <a:custGeom>
            <a:avLst/>
            <a:gdLst/>
            <a:ahLst/>
            <a:cxnLst/>
            <a:rect l="l" t="t" r="r" b="b"/>
            <a:pathLst>
              <a:path w="288925" h="388620">
                <a:moveTo>
                  <a:pt x="70027" y="5575"/>
                </a:moveTo>
                <a:lnTo>
                  <a:pt x="39103" y="32626"/>
                </a:lnTo>
                <a:lnTo>
                  <a:pt x="17970" y="78130"/>
                </a:lnTo>
                <a:lnTo>
                  <a:pt x="4495" y="133096"/>
                </a:lnTo>
                <a:lnTo>
                  <a:pt x="0" y="194144"/>
                </a:lnTo>
                <a:lnTo>
                  <a:pt x="1130" y="224942"/>
                </a:lnTo>
                <a:lnTo>
                  <a:pt x="10109" y="282816"/>
                </a:lnTo>
                <a:lnTo>
                  <a:pt x="27749" y="334518"/>
                </a:lnTo>
                <a:lnTo>
                  <a:pt x="52031" y="373900"/>
                </a:lnTo>
                <a:lnTo>
                  <a:pt x="66535" y="388594"/>
                </a:lnTo>
                <a:lnTo>
                  <a:pt x="70027" y="383082"/>
                </a:lnTo>
                <a:lnTo>
                  <a:pt x="57581" y="368147"/>
                </a:lnTo>
                <a:lnTo>
                  <a:pt x="46647" y="350215"/>
                </a:lnTo>
                <a:lnTo>
                  <a:pt x="29324" y="305320"/>
                </a:lnTo>
                <a:lnTo>
                  <a:pt x="18605" y="252082"/>
                </a:lnTo>
                <a:lnTo>
                  <a:pt x="15036" y="194068"/>
                </a:lnTo>
                <a:lnTo>
                  <a:pt x="15938" y="164033"/>
                </a:lnTo>
                <a:lnTo>
                  <a:pt x="23101" y="108178"/>
                </a:lnTo>
                <a:lnTo>
                  <a:pt x="37274" y="58889"/>
                </a:lnTo>
                <a:lnTo>
                  <a:pt x="57607" y="20459"/>
                </a:lnTo>
                <a:lnTo>
                  <a:pt x="70027" y="5575"/>
                </a:lnTo>
                <a:close/>
              </a:path>
              <a:path w="288925" h="388620">
                <a:moveTo>
                  <a:pt x="213829" y="189890"/>
                </a:moveTo>
                <a:lnTo>
                  <a:pt x="75145" y="189890"/>
                </a:lnTo>
                <a:lnTo>
                  <a:pt x="75145" y="199796"/>
                </a:lnTo>
                <a:lnTo>
                  <a:pt x="213829" y="199796"/>
                </a:lnTo>
                <a:lnTo>
                  <a:pt x="213829" y="189890"/>
                </a:lnTo>
                <a:close/>
              </a:path>
              <a:path w="288925" h="388620">
                <a:moveTo>
                  <a:pt x="288747" y="194068"/>
                </a:moveTo>
                <a:lnTo>
                  <a:pt x="284264" y="133096"/>
                </a:lnTo>
                <a:lnTo>
                  <a:pt x="270776" y="78130"/>
                </a:lnTo>
                <a:lnTo>
                  <a:pt x="249656" y="32626"/>
                </a:lnTo>
                <a:lnTo>
                  <a:pt x="222224" y="0"/>
                </a:lnTo>
                <a:lnTo>
                  <a:pt x="218732" y="5575"/>
                </a:lnTo>
                <a:lnTo>
                  <a:pt x="231127" y="20459"/>
                </a:lnTo>
                <a:lnTo>
                  <a:pt x="242023" y="38227"/>
                </a:lnTo>
                <a:lnTo>
                  <a:pt x="259359" y="82448"/>
                </a:lnTo>
                <a:lnTo>
                  <a:pt x="270129" y="135382"/>
                </a:lnTo>
                <a:lnTo>
                  <a:pt x="273723" y="194144"/>
                </a:lnTo>
                <a:lnTo>
                  <a:pt x="272834" y="223697"/>
                </a:lnTo>
                <a:lnTo>
                  <a:pt x="265684" y="279285"/>
                </a:lnTo>
                <a:lnTo>
                  <a:pt x="251536" y="329272"/>
                </a:lnTo>
                <a:lnTo>
                  <a:pt x="231178" y="368147"/>
                </a:lnTo>
                <a:lnTo>
                  <a:pt x="218732" y="383082"/>
                </a:lnTo>
                <a:lnTo>
                  <a:pt x="222224" y="388594"/>
                </a:lnTo>
                <a:lnTo>
                  <a:pt x="249656" y="355879"/>
                </a:lnTo>
                <a:lnTo>
                  <a:pt x="270776" y="309829"/>
                </a:lnTo>
                <a:lnTo>
                  <a:pt x="284264" y="254520"/>
                </a:lnTo>
                <a:lnTo>
                  <a:pt x="287629" y="224942"/>
                </a:lnTo>
                <a:lnTo>
                  <a:pt x="288747" y="1940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8099051" y="3658717"/>
            <a:ext cx="202565" cy="45974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40005">
              <a:lnSpc>
                <a:spcPct val="100000"/>
              </a:lnSpc>
              <a:spcBef>
                <a:spcPts val="370"/>
              </a:spcBef>
            </a:pPr>
            <a:r>
              <a:rPr sz="1200" spc="-70" dirty="0">
                <a:latin typeface="Cambria Math"/>
                <a:cs typeface="Cambria Math"/>
              </a:rPr>
              <a:t>𝜇̅</a:t>
            </a:r>
            <a:r>
              <a:rPr sz="1275" spc="-104" baseline="-16339" dirty="0">
                <a:latin typeface="Cambria Math"/>
                <a:cs typeface="Cambria Math"/>
              </a:rPr>
              <a:t>𝑖𝑖</a:t>
            </a:r>
            <a:endParaRPr sz="1275" baseline="-16339">
              <a:latin typeface="Cambria Math"/>
              <a:cs typeface="Cambria Math"/>
            </a:endParaRPr>
          </a:p>
          <a:p>
            <a:pPr marL="38100">
              <a:lnSpc>
                <a:spcPct val="100000"/>
              </a:lnSpc>
              <a:spcBef>
                <a:spcPts val="270"/>
              </a:spcBef>
            </a:pPr>
            <a:r>
              <a:rPr sz="1200" dirty="0">
                <a:latin typeface="Cambria Math"/>
                <a:cs typeface="Cambria Math"/>
              </a:rPr>
              <a:t>𝜎</a:t>
            </a:r>
            <a:endParaRPr sz="1200">
              <a:latin typeface="Cambria Math"/>
              <a:cs typeface="Cambria Math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8202937" y="3982567"/>
            <a:ext cx="79375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10" dirty="0">
                <a:latin typeface="Cambria Math"/>
                <a:cs typeface="Cambria Math"/>
              </a:rPr>
              <a:t>∗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8350791" y="3645807"/>
            <a:ext cx="9017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spc="35" dirty="0">
                <a:latin typeface="Cambria Math"/>
                <a:cs typeface="Cambria Math"/>
              </a:rPr>
              <a:t>2</a:t>
            </a:r>
            <a:endParaRPr sz="850">
              <a:latin typeface="Cambria Math"/>
              <a:cs typeface="Cambria Math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471169" y="4503775"/>
            <a:ext cx="906780" cy="269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 MT"/>
                <a:cs typeface="Arial MT"/>
              </a:rPr>
              <a:t>where</a:t>
            </a:r>
            <a:r>
              <a:rPr sz="1600" spc="425" dirty="0">
                <a:latin typeface="Arial MT"/>
                <a:cs typeface="Arial MT"/>
              </a:rPr>
              <a:t> </a:t>
            </a:r>
            <a:r>
              <a:rPr sz="1600" spc="-95" dirty="0">
                <a:latin typeface="Cambria Math"/>
                <a:cs typeface="Cambria Math"/>
              </a:rPr>
              <a:t>𝜇̅</a:t>
            </a:r>
            <a:r>
              <a:rPr sz="1725" spc="-142" baseline="-14492" dirty="0">
                <a:latin typeface="Cambria Math"/>
                <a:cs typeface="Cambria Math"/>
              </a:rPr>
              <a:t>𝑖𝑖</a:t>
            </a:r>
            <a:endParaRPr sz="1725" baseline="-14492">
              <a:latin typeface="Cambria Math"/>
              <a:cs typeface="Cambria Math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5396491" y="4672177"/>
            <a:ext cx="127000" cy="1885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050" spc="10" dirty="0">
                <a:latin typeface="Cambria Math"/>
                <a:cs typeface="Cambria Math"/>
              </a:rPr>
              <a:t>=</a:t>
            </a:r>
            <a:endParaRPr sz="1050">
              <a:latin typeface="Cambria Math"/>
              <a:cs typeface="Cambria Math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567692" y="4706213"/>
            <a:ext cx="798830" cy="13335"/>
          </a:xfrm>
          <a:custGeom>
            <a:avLst/>
            <a:gdLst/>
            <a:ahLst/>
            <a:cxnLst/>
            <a:rect l="l" t="t" r="r" b="b"/>
            <a:pathLst>
              <a:path w="798829" h="13335">
                <a:moveTo>
                  <a:pt x="798576" y="0"/>
                </a:moveTo>
                <a:lnTo>
                  <a:pt x="0" y="0"/>
                </a:lnTo>
                <a:lnTo>
                  <a:pt x="0" y="12954"/>
                </a:lnTo>
                <a:lnTo>
                  <a:pt x="798576" y="12954"/>
                </a:lnTo>
                <a:lnTo>
                  <a:pt x="79857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5723450" y="4462596"/>
            <a:ext cx="98425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50" spc="40" dirty="0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529587" y="4490059"/>
            <a:ext cx="83502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25" spc="277" baseline="-29629" dirty="0">
                <a:latin typeface="Cambria Math"/>
                <a:cs typeface="Cambria Math"/>
              </a:rPr>
              <a:t>𝜇</a:t>
            </a:r>
            <a:r>
              <a:rPr sz="1150" spc="75" dirty="0">
                <a:latin typeface="Cambria Math"/>
                <a:cs typeface="Cambria Math"/>
              </a:rPr>
              <a:t>𝜎</a:t>
            </a:r>
            <a:r>
              <a:rPr sz="1425" spc="89" baseline="-14619" dirty="0">
                <a:latin typeface="Cambria Math"/>
                <a:cs typeface="Cambria Math"/>
              </a:rPr>
              <a:t>𝑣</a:t>
            </a:r>
            <a:r>
              <a:rPr sz="1425" spc="-37" baseline="-14619" dirty="0">
                <a:latin typeface="Cambria Math"/>
                <a:cs typeface="Cambria Math"/>
              </a:rPr>
              <a:t> </a:t>
            </a:r>
            <a:r>
              <a:rPr sz="1150" spc="-10" dirty="0">
                <a:latin typeface="Cambria Math"/>
                <a:cs typeface="Cambria Math"/>
              </a:rPr>
              <a:t>−</a:t>
            </a:r>
            <a:r>
              <a:rPr sz="1150" spc="80" dirty="0">
                <a:latin typeface="Cambria Math"/>
                <a:cs typeface="Cambria Math"/>
              </a:rPr>
              <a:t>𝑇</a:t>
            </a:r>
            <a:r>
              <a:rPr sz="1150" spc="125" dirty="0">
                <a:latin typeface="Cambria Math"/>
                <a:cs typeface="Cambria Math"/>
              </a:rPr>
              <a:t>𝑒</a:t>
            </a:r>
            <a:r>
              <a:rPr sz="1425" spc="-577" baseline="-14619" dirty="0">
                <a:latin typeface="Cambria Math"/>
                <a:cs typeface="Cambria Math"/>
              </a:rPr>
              <a:t>𝑖</a:t>
            </a:r>
            <a:r>
              <a:rPr sz="1425" spc="-502" baseline="-14619" dirty="0">
                <a:latin typeface="Cambria Math"/>
                <a:cs typeface="Cambria Math"/>
              </a:rPr>
              <a:t>𝑖</a:t>
            </a:r>
            <a:r>
              <a:rPr sz="1150" spc="75" dirty="0">
                <a:latin typeface="Cambria Math"/>
                <a:cs typeface="Cambria Math"/>
              </a:rPr>
              <a:t>𝜎</a:t>
            </a:r>
            <a:r>
              <a:rPr sz="1425" spc="-540" baseline="-17543" dirty="0">
                <a:latin typeface="Cambria Math"/>
                <a:cs typeface="Cambria Math"/>
              </a:rPr>
              <a:t>𝑢𝑢</a:t>
            </a:r>
            <a:endParaRPr sz="1425" baseline="-17543">
              <a:latin typeface="Cambria Math"/>
              <a:cs typeface="Cambria Math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6163878" y="4435256"/>
            <a:ext cx="175260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725" baseline="2415" dirty="0">
                <a:latin typeface="Cambria Math"/>
                <a:cs typeface="Cambria Math"/>
              </a:rPr>
              <a:t>́</a:t>
            </a:r>
            <a:r>
              <a:rPr sz="1725" spc="75" baseline="2415" dirty="0">
                <a:latin typeface="Cambria Math"/>
                <a:cs typeface="Cambria Math"/>
              </a:rPr>
              <a:t> </a:t>
            </a:r>
            <a:r>
              <a:rPr sz="950" spc="40" dirty="0">
                <a:latin typeface="Cambria Math"/>
                <a:cs typeface="Cambria Math"/>
              </a:rPr>
              <a:t>2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5759203" y="4772761"/>
            <a:ext cx="495934" cy="172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396240" algn="l"/>
              </a:tabLst>
            </a:pPr>
            <a:r>
              <a:rPr sz="950" spc="60" dirty="0">
                <a:latin typeface="Cambria Math"/>
                <a:cs typeface="Cambria Math"/>
              </a:rPr>
              <a:t>𝑣	</a:t>
            </a:r>
            <a:r>
              <a:rPr sz="950" spc="-360" dirty="0">
                <a:latin typeface="Cambria Math"/>
                <a:cs typeface="Cambria Math"/>
              </a:rPr>
              <a:t>𝑢𝑢</a:t>
            </a:r>
            <a:endParaRPr sz="950">
              <a:latin typeface="Cambria Math"/>
              <a:cs typeface="Cambria Math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5646173" y="4711039"/>
            <a:ext cx="634365" cy="203835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1150" spc="70" dirty="0">
                <a:latin typeface="Cambria Math"/>
                <a:cs typeface="Cambria Math"/>
              </a:rPr>
              <a:t>𝜎</a:t>
            </a:r>
            <a:r>
              <a:rPr sz="1425" spc="104" baseline="26315" dirty="0">
                <a:latin typeface="Cambria Math"/>
                <a:cs typeface="Cambria Math"/>
              </a:rPr>
              <a:t>2</a:t>
            </a:r>
            <a:r>
              <a:rPr sz="1150" spc="70" dirty="0">
                <a:latin typeface="Cambria Math"/>
                <a:cs typeface="Cambria Math"/>
              </a:rPr>
              <a:t>+𝑇𝜎</a:t>
            </a:r>
            <a:r>
              <a:rPr sz="1425" spc="104" baseline="26315" dirty="0">
                <a:latin typeface="Cambria Math"/>
                <a:cs typeface="Cambria Math"/>
              </a:rPr>
              <a:t>2</a:t>
            </a:r>
            <a:endParaRPr sz="1425" baseline="26315">
              <a:latin typeface="Cambria Math"/>
              <a:cs typeface="Cambria Math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4733290" y="5945478"/>
            <a:ext cx="369125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Battese,</a:t>
            </a:r>
            <a:r>
              <a:rPr sz="12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G.E.</a:t>
            </a:r>
            <a:r>
              <a:rPr sz="1200" spc="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200" spc="-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Coelli, T.J.,</a:t>
            </a:r>
            <a:r>
              <a:rPr sz="1200" spc="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1988.</a:t>
            </a:r>
            <a:r>
              <a:rPr sz="12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Prediction</a:t>
            </a:r>
            <a:r>
              <a:rPr sz="1200" spc="-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of firm- </a:t>
            </a:r>
            <a:r>
              <a:rPr sz="1200" spc="-3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level technical efficiencies with </a:t>
            </a:r>
            <a:r>
              <a:rPr sz="1200" dirty="0">
                <a:solidFill>
                  <a:srgbClr val="003399"/>
                </a:solidFill>
                <a:latin typeface="Arial MT"/>
                <a:cs typeface="Arial MT"/>
              </a:rPr>
              <a:t>a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generalized frontier </a:t>
            </a:r>
            <a:r>
              <a:rPr sz="12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production function and panel data.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Journal of </a:t>
            </a:r>
            <a:r>
              <a:rPr sz="1200" i="1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econometrics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2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200" i="1" spc="-5" dirty="0">
                <a:solidFill>
                  <a:srgbClr val="003399"/>
                </a:solidFill>
                <a:latin typeface="Arial"/>
                <a:cs typeface="Arial"/>
              </a:rPr>
              <a:t>38</a:t>
            </a:r>
            <a:r>
              <a:rPr sz="1200" spc="-5" dirty="0">
                <a:solidFill>
                  <a:srgbClr val="003399"/>
                </a:solidFill>
                <a:latin typeface="Arial MT"/>
                <a:cs typeface="Arial MT"/>
              </a:rPr>
              <a:t>(3),</a:t>
            </a:r>
            <a:r>
              <a:rPr sz="1200" spc="-10" dirty="0">
                <a:solidFill>
                  <a:srgbClr val="003399"/>
                </a:solidFill>
                <a:latin typeface="Arial MT"/>
                <a:cs typeface="Arial MT"/>
              </a:rPr>
              <a:t> pp.387-399)</a:t>
            </a:r>
            <a:endParaRPr sz="12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48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76250" y="966139"/>
          <a:ext cx="8197850" cy="4926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43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8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5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3645">
                <a:tc gridSpan="3">
                  <a:txBody>
                    <a:bodyPr/>
                    <a:lstStyle/>
                    <a:p>
                      <a:pPr marL="99695">
                        <a:lnSpc>
                          <a:spcPts val="3045"/>
                        </a:lnSpc>
                      </a:pPr>
                      <a:r>
                        <a:rPr sz="26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Other</a:t>
                      </a:r>
                      <a:r>
                        <a:rPr sz="2600" b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Stochastic</a:t>
                      </a:r>
                      <a:r>
                        <a:rPr sz="2600" b="1" spc="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Frontier</a:t>
                      </a:r>
                      <a:r>
                        <a:rPr sz="2600" b="1" spc="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Time-Invariant</a:t>
                      </a:r>
                      <a:r>
                        <a:rPr sz="2600" b="1" spc="2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Models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923">
                <a:tc>
                  <a:txBody>
                    <a:bodyPr/>
                    <a:lstStyle/>
                    <a:p>
                      <a:pPr marL="99695" marR="1082040">
                        <a:lnSpc>
                          <a:spcPts val="3120"/>
                        </a:lnSpc>
                        <a:spcBef>
                          <a:spcPts val="30"/>
                        </a:spcBef>
                      </a:pPr>
                      <a:r>
                        <a:rPr sz="2600" b="1" dirty="0">
                          <a:latin typeface="Arial"/>
                          <a:cs typeface="Arial"/>
                        </a:rPr>
                        <a:t>M</a:t>
                      </a:r>
                      <a:r>
                        <a:rPr sz="2600" b="1" spc="-5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2600" b="1" dirty="0">
                          <a:latin typeface="Arial"/>
                          <a:cs typeface="Arial"/>
                        </a:rPr>
                        <a:t>d</a:t>
                      </a:r>
                      <a:r>
                        <a:rPr sz="2600" b="1" spc="5" dirty="0">
                          <a:latin typeface="Arial"/>
                          <a:cs typeface="Arial"/>
                        </a:rPr>
                        <a:t>e</a:t>
                      </a:r>
                      <a:r>
                        <a:rPr sz="2600" b="1" dirty="0">
                          <a:latin typeface="Arial"/>
                          <a:cs typeface="Arial"/>
                        </a:rPr>
                        <a:t>l  </a:t>
                      </a:r>
                      <a:r>
                        <a:rPr sz="2600" b="1" spc="-5" dirty="0">
                          <a:latin typeface="Arial"/>
                          <a:cs typeface="Arial"/>
                        </a:rPr>
                        <a:t>Name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3045"/>
                        </a:lnSpc>
                      </a:pPr>
                      <a:r>
                        <a:rPr sz="2600" b="1" spc="-5" dirty="0">
                          <a:latin typeface="Arial"/>
                          <a:cs typeface="Arial"/>
                        </a:rPr>
                        <a:t>Syntax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060">
                        <a:lnSpc>
                          <a:spcPts val="3045"/>
                        </a:lnSpc>
                      </a:pPr>
                      <a:r>
                        <a:rPr sz="2600" b="1" spc="-5" dirty="0">
                          <a:latin typeface="Arial"/>
                          <a:cs typeface="Arial"/>
                        </a:rPr>
                        <a:t>Main</a:t>
                      </a:r>
                      <a:r>
                        <a:rPr sz="2600" b="1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600" b="1" spc="-5" dirty="0">
                          <a:latin typeface="Arial"/>
                          <a:cs typeface="Arial"/>
                        </a:rPr>
                        <a:t>Command</a:t>
                      </a:r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24827">
                <a:tc>
                  <a:txBody>
                    <a:bodyPr/>
                    <a:lstStyle/>
                    <a:p>
                      <a:pPr marL="99695" marR="480059">
                        <a:lnSpc>
                          <a:spcPts val="2760"/>
                        </a:lnSpc>
                        <a:spcBef>
                          <a:spcPts val="30"/>
                        </a:spcBef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Pitt</a:t>
                      </a:r>
                      <a:r>
                        <a:rPr sz="23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and</a:t>
                      </a:r>
                      <a:r>
                        <a:rPr sz="2300" spc="-5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Lee </a:t>
                      </a:r>
                      <a:r>
                        <a:rPr sz="2300" spc="-6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(1981)</a:t>
                      </a:r>
                      <a:endParaRPr sz="2300">
                        <a:latin typeface="Arial MT"/>
                        <a:cs typeface="Arial MT"/>
                      </a:endParaRPr>
                    </a:p>
                    <a:p>
                      <a:pPr marL="99695" marR="221615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half</a:t>
                      </a:r>
                      <a:r>
                        <a:rPr sz="2300" b="1" u="heavy" spc="-8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normally </a:t>
                      </a:r>
                      <a:r>
                        <a:rPr sz="2300" b="1" spc="-6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distributed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312420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model () </a:t>
                      </a:r>
                      <a:r>
                        <a:rPr sz="2300" spc="-54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[model_options]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321945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</a:t>
                      </a:r>
                      <a:r>
                        <a:rPr sz="23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 </a:t>
                      </a:r>
                      <a:r>
                        <a:rPr sz="2300" spc="-54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(pl81)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0629">
                <a:tc>
                  <a:txBody>
                    <a:bodyPr/>
                    <a:lstStyle/>
                    <a:p>
                      <a:pPr marL="99695" marR="381000">
                        <a:lnSpc>
                          <a:spcPts val="2760"/>
                        </a:lnSpc>
                        <a:spcBef>
                          <a:spcPts val="30"/>
                        </a:spcBef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Battese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 Coelli</a:t>
                      </a:r>
                      <a:r>
                        <a:rPr sz="23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(1988)</a:t>
                      </a:r>
                      <a:endParaRPr sz="2300">
                        <a:latin typeface="Arial MT"/>
                        <a:cs typeface="Arial MT"/>
                      </a:endParaRPr>
                    </a:p>
                    <a:p>
                      <a:pPr marL="99695" marR="528320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2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truncated </a:t>
                      </a:r>
                      <a:r>
                        <a:rPr sz="23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normal </a:t>
                      </a:r>
                      <a:r>
                        <a:rPr sz="23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d</a:t>
                      </a:r>
                      <a:r>
                        <a:rPr sz="2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is</a:t>
                      </a:r>
                      <a:r>
                        <a:rPr sz="2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t</a:t>
                      </a:r>
                      <a:r>
                        <a:rPr sz="2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ri</a:t>
                      </a:r>
                      <a:r>
                        <a:rPr sz="2300" b="1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but</a:t>
                      </a:r>
                      <a:r>
                        <a:rPr sz="2300" b="1" u="heavy" spc="-5" dirty="0">
                          <a:uFill>
                            <a:solidFill>
                              <a:srgbClr val="000000"/>
                            </a:solidFill>
                          </a:uFill>
                          <a:latin typeface="Arial"/>
                          <a:cs typeface="Arial"/>
                        </a:rPr>
                        <a:t>ed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312420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</a:t>
                      </a:r>
                      <a:r>
                        <a:rPr sz="2300" spc="-1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() </a:t>
                      </a:r>
                      <a:r>
                        <a:rPr sz="2300" spc="-54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[model_options]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9695" marR="320675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</a:t>
                      </a:r>
                      <a:r>
                        <a:rPr sz="2300" spc="-5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model </a:t>
                      </a:r>
                      <a:r>
                        <a:rPr sz="2300" spc="-53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(bc88)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49</a:t>
            </a:fld>
            <a:endParaRPr dirty="0"/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22300" y="1025842"/>
          <a:ext cx="7887334" cy="5000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2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02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4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3359">
                <a:tc gridSpan="3">
                  <a:txBody>
                    <a:bodyPr/>
                    <a:lstStyle/>
                    <a:p>
                      <a:pPr marL="67945">
                        <a:lnSpc>
                          <a:spcPts val="2700"/>
                        </a:lnSpc>
                      </a:pPr>
                      <a:r>
                        <a:rPr sz="23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Stochastic</a:t>
                      </a:r>
                      <a:r>
                        <a:rPr sz="23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3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Frontier</a:t>
                      </a:r>
                      <a:r>
                        <a:rPr sz="23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Time-Variant </a:t>
                      </a:r>
                      <a:r>
                        <a:rPr sz="23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Models</a:t>
                      </a:r>
                      <a:endParaRPr sz="23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2315">
                <a:tc>
                  <a:txBody>
                    <a:bodyPr/>
                    <a:lstStyle/>
                    <a:p>
                      <a:pPr marL="67945" marR="314325">
                        <a:lnSpc>
                          <a:spcPts val="2760"/>
                        </a:lnSpc>
                        <a:spcBef>
                          <a:spcPts val="30"/>
                        </a:spcBef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Kumbha</a:t>
                      </a:r>
                      <a:r>
                        <a:rPr sz="2300" dirty="0">
                          <a:latin typeface="Arial MT"/>
                          <a:cs typeface="Arial MT"/>
                        </a:rPr>
                        <a:t>k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ar 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(1990)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5290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model () </a:t>
                      </a:r>
                      <a:r>
                        <a:rPr sz="2300" spc="-54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[model_options]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49554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model </a:t>
                      </a:r>
                      <a:r>
                        <a:rPr sz="2300" spc="-54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(kumb90)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22315">
                <a:tc>
                  <a:txBody>
                    <a:bodyPr/>
                    <a:lstStyle/>
                    <a:p>
                      <a:pPr marL="68580" marR="151130">
                        <a:lnSpc>
                          <a:spcPts val="2760"/>
                        </a:lnSpc>
                        <a:spcBef>
                          <a:spcPts val="30"/>
                        </a:spcBef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Battese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 Coelli</a:t>
                      </a:r>
                      <a:r>
                        <a:rPr sz="23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(1992)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5290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model () </a:t>
                      </a:r>
                      <a:r>
                        <a:rPr sz="2300" spc="-54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[model_options]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49554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model </a:t>
                      </a:r>
                      <a:r>
                        <a:rPr sz="2300" spc="-54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(bc92)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2315">
                <a:tc>
                  <a:txBody>
                    <a:bodyPr/>
                    <a:lstStyle/>
                    <a:p>
                      <a:pPr marL="68580" marR="151130">
                        <a:lnSpc>
                          <a:spcPts val="2760"/>
                        </a:lnSpc>
                        <a:spcBef>
                          <a:spcPts val="30"/>
                        </a:spcBef>
                      </a:pPr>
                      <a:r>
                        <a:rPr sz="2300" spc="-5" dirty="0">
                          <a:latin typeface="Arial MT"/>
                          <a:cs typeface="Arial MT"/>
                        </a:rPr>
                        <a:t>Battese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and </a:t>
                      </a:r>
                      <a:r>
                        <a:rPr sz="2300" spc="-5" dirty="0">
                          <a:latin typeface="Arial MT"/>
                          <a:cs typeface="Arial MT"/>
                        </a:rPr>
                        <a:t> Coelli</a:t>
                      </a:r>
                      <a:r>
                        <a:rPr sz="2300" spc="-6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2300" spc="-10" dirty="0">
                          <a:latin typeface="Arial MT"/>
                          <a:cs typeface="Arial MT"/>
                        </a:rPr>
                        <a:t>(1995)</a:t>
                      </a:r>
                      <a:endParaRPr sz="2300">
                        <a:latin typeface="Arial MT"/>
                        <a:cs typeface="Arial MT"/>
                      </a:endParaRPr>
                    </a:p>
                  </a:txBody>
                  <a:tcPr marL="0" marR="0" marT="381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415290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model () </a:t>
                      </a:r>
                      <a:r>
                        <a:rPr sz="2300" spc="-54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[model_options]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249554">
                        <a:lnSpc>
                          <a:spcPts val="2760"/>
                        </a:lnSpc>
                        <a:spcBef>
                          <a:spcPts val="15"/>
                        </a:spcBef>
                      </a:pP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sfpanel</a:t>
                      </a:r>
                      <a:r>
                        <a:rPr sz="2300" spc="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depvar </a:t>
                      </a:r>
                      <a:r>
                        <a:rPr sz="2300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[indepvars], model </a:t>
                      </a:r>
                      <a:r>
                        <a:rPr sz="2300" spc="-54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 </a:t>
                      </a:r>
                      <a:r>
                        <a:rPr sz="2300" spc="-5" dirty="0">
                          <a:solidFill>
                            <a:srgbClr val="0000FF"/>
                          </a:solidFill>
                          <a:latin typeface="Georgia"/>
                          <a:cs typeface="Georgia"/>
                        </a:rPr>
                        <a:t>(bc95)</a:t>
                      </a:r>
                      <a:endParaRPr sz="2300">
                        <a:latin typeface="Georgia"/>
                        <a:cs typeface="Georgia"/>
                      </a:endParaRPr>
                    </a:p>
                  </a:txBody>
                  <a:tcPr marL="0" marR="0" marT="190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2637" y="209550"/>
            <a:ext cx="7886700" cy="572770"/>
          </a:xfrm>
          <a:prstGeom prst="rect">
            <a:avLst/>
          </a:prstGeom>
          <a:solidFill>
            <a:srgbClr val="E7E6E6"/>
          </a:solidFill>
        </p:spPr>
        <p:txBody>
          <a:bodyPr vert="horz" wrap="square" lIns="0" tIns="63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5"/>
              </a:spcBef>
              <a:tabLst>
                <a:tab pos="5287010" algn="l"/>
              </a:tabLst>
            </a:pPr>
            <a:r>
              <a:rPr sz="2400" spc="-114" dirty="0"/>
              <a:t>V.</a:t>
            </a:r>
            <a:r>
              <a:rPr sz="2400" dirty="0"/>
              <a:t> </a:t>
            </a:r>
            <a:r>
              <a:rPr sz="2400" spc="-20" dirty="0"/>
              <a:t>Time-Variant</a:t>
            </a:r>
            <a:r>
              <a:rPr sz="2400" spc="10" dirty="0"/>
              <a:t> </a:t>
            </a:r>
            <a:r>
              <a:rPr sz="2400" spc="-5" dirty="0"/>
              <a:t>Stochastic</a:t>
            </a:r>
            <a:r>
              <a:rPr sz="2400" spc="15" dirty="0"/>
              <a:t> </a:t>
            </a:r>
            <a:r>
              <a:rPr sz="2400" spc="-5" dirty="0"/>
              <a:t>Frontier	Models</a:t>
            </a:r>
            <a:endParaRPr sz="2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5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28650" y="434340"/>
            <a:ext cx="7886700" cy="9201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974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555"/>
              </a:spcBef>
            </a:pPr>
            <a:r>
              <a:rPr sz="3000" spc="-5" dirty="0"/>
              <a:t>Efficiency</a:t>
            </a:r>
            <a:r>
              <a:rPr sz="3000" spc="-20" dirty="0"/>
              <a:t> </a:t>
            </a:r>
            <a:r>
              <a:rPr sz="3000" spc="-5" dirty="0"/>
              <a:t>and</a:t>
            </a:r>
            <a:r>
              <a:rPr sz="3000" spc="5" dirty="0"/>
              <a:t> </a:t>
            </a:r>
            <a:r>
              <a:rPr sz="3000" spc="-5" dirty="0"/>
              <a:t>Productivity</a:t>
            </a:r>
            <a:r>
              <a:rPr sz="3000" dirty="0"/>
              <a:t> </a:t>
            </a:r>
            <a:r>
              <a:rPr sz="3000" spc="-5" dirty="0"/>
              <a:t>Models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707390" y="1512134"/>
            <a:ext cx="7235190" cy="4541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150" marR="4011929" indent="-184150">
              <a:lnSpc>
                <a:spcPct val="108300"/>
              </a:lnSpc>
              <a:spcBef>
                <a:spcPts val="100"/>
              </a:spcBef>
              <a:buFont typeface="Arial MT"/>
              <a:buChar char="•"/>
              <a:tabLst>
                <a:tab pos="184150" algn="l"/>
              </a:tabLst>
            </a:pPr>
            <a:r>
              <a:rPr sz="1800" b="1" spc="-20" dirty="0">
                <a:solidFill>
                  <a:srgbClr val="003399"/>
                </a:solidFill>
                <a:latin typeface="Arial"/>
                <a:cs typeface="Arial"/>
              </a:rPr>
              <a:t>Technical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Efficiency Models </a:t>
            </a:r>
            <a:r>
              <a:rPr sz="1800" b="1" spc="-4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DEA-based</a:t>
            </a:r>
            <a:endParaRPr sz="1800">
              <a:latin typeface="Arial"/>
              <a:cs typeface="Arial"/>
            </a:endParaRPr>
          </a:p>
          <a:p>
            <a:pPr marL="527050" lvl="1" indent="-171450">
              <a:lnSpc>
                <a:spcPct val="100000"/>
              </a:lnSpc>
              <a:spcBef>
                <a:spcPts val="185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Charnes,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Cooper,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Rhodes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(CCR)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(1978)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</a:t>
            </a:r>
            <a:endParaRPr sz="1800">
              <a:latin typeface="Arial MT"/>
              <a:cs typeface="Arial MT"/>
            </a:endParaRPr>
          </a:p>
          <a:p>
            <a:pPr marL="527050" lvl="1" indent="-171450">
              <a:lnSpc>
                <a:spcPct val="100000"/>
              </a:lnSpc>
              <a:spcBef>
                <a:spcPts val="185"/>
              </a:spcBef>
              <a:buChar char="•"/>
              <a:tabLst>
                <a:tab pos="527050" algn="l"/>
              </a:tabLst>
            </a:pPr>
            <a:r>
              <a:rPr sz="1800" spc="-20" dirty="0">
                <a:latin typeface="Arial MT"/>
                <a:cs typeface="Arial MT"/>
              </a:rPr>
              <a:t>Banker,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Charnes,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Cooper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(BCC)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(1984)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</a:t>
            </a:r>
            <a:endParaRPr sz="1800">
              <a:latin typeface="Arial MT"/>
              <a:cs typeface="Arial MT"/>
            </a:endParaRPr>
          </a:p>
          <a:p>
            <a:pPr marL="527050" lvl="1" indent="-171450">
              <a:lnSpc>
                <a:spcPct val="100000"/>
              </a:lnSpc>
              <a:spcBef>
                <a:spcPts val="180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Slacks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RTS-based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Estimation</a:t>
            </a:r>
            <a:endParaRPr sz="1800">
              <a:latin typeface="Arial MT"/>
              <a:cs typeface="Arial MT"/>
            </a:endParaRPr>
          </a:p>
          <a:p>
            <a:pPr marL="526415" marR="5080" lvl="1" indent="-171450">
              <a:lnSpc>
                <a:spcPts val="1939"/>
              </a:lnSpc>
              <a:spcBef>
                <a:spcPts val="434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Directional Distance Function (DDF) </a:t>
            </a:r>
            <a:r>
              <a:rPr sz="1800" dirty="0">
                <a:latin typeface="Arial MT"/>
                <a:cs typeface="Arial MT"/>
              </a:rPr>
              <a:t>Model (Radial and Nonradial)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(Chung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et</a:t>
            </a:r>
            <a:r>
              <a:rPr sz="1800" spc="-5" dirty="0">
                <a:latin typeface="Arial MT"/>
                <a:cs typeface="Arial MT"/>
              </a:rPr>
              <a:t> al., </a:t>
            </a:r>
            <a:r>
              <a:rPr sz="1800" dirty="0">
                <a:latin typeface="Arial MT"/>
                <a:cs typeface="Arial MT"/>
              </a:rPr>
              <a:t>1997)</a:t>
            </a:r>
            <a:endParaRPr sz="1800">
              <a:latin typeface="Arial MT"/>
              <a:cs typeface="Arial MT"/>
            </a:endParaRPr>
          </a:p>
          <a:p>
            <a:pPr marL="354965">
              <a:lnSpc>
                <a:spcPct val="100000"/>
              </a:lnSpc>
              <a:spcBef>
                <a:spcPts val="160"/>
              </a:spcBef>
            </a:pP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SFA-based</a:t>
            </a:r>
            <a:endParaRPr sz="1800">
              <a:latin typeface="Arial"/>
              <a:cs typeface="Arial"/>
            </a:endParaRPr>
          </a:p>
          <a:p>
            <a:pPr marL="527050" lvl="1" indent="-171450">
              <a:lnSpc>
                <a:spcPct val="100000"/>
              </a:lnSpc>
              <a:spcBef>
                <a:spcPts val="180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Stevenson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(1980)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</a:t>
            </a:r>
            <a:endParaRPr sz="1800">
              <a:latin typeface="Arial MT"/>
              <a:cs typeface="Arial MT"/>
            </a:endParaRPr>
          </a:p>
          <a:p>
            <a:pPr marL="527050" lvl="1" indent="-171450">
              <a:lnSpc>
                <a:spcPct val="100000"/>
              </a:lnSpc>
              <a:spcBef>
                <a:spcPts val="190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Meeusen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-45" dirty="0">
                <a:latin typeface="Arial MT"/>
                <a:cs typeface="Arial MT"/>
              </a:rPr>
              <a:t>Van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den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Broeck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(MB)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(1977)</a:t>
            </a:r>
            <a:endParaRPr sz="1800">
              <a:latin typeface="Arial MT"/>
              <a:cs typeface="Arial MT"/>
            </a:endParaRPr>
          </a:p>
          <a:p>
            <a:pPr marL="527050" lvl="1" indent="-171450">
              <a:lnSpc>
                <a:spcPct val="100000"/>
              </a:lnSpc>
              <a:spcBef>
                <a:spcPts val="185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Aigner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et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al</a:t>
            </a:r>
            <a:r>
              <a:rPr sz="1800" dirty="0">
                <a:latin typeface="Arial MT"/>
                <a:cs typeface="Arial MT"/>
              </a:rPr>
              <a:t>.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(1977)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Font typeface="Arial MT"/>
              <a:buChar char="•"/>
              <a:tabLst>
                <a:tab pos="184150" algn="l"/>
              </a:tabLst>
            </a:pP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Productivity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Change</a:t>
            </a:r>
            <a:r>
              <a:rPr sz="1800" b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3399"/>
                </a:solidFill>
                <a:latin typeface="Arial"/>
                <a:cs typeface="Arial"/>
              </a:rPr>
              <a:t>Models</a:t>
            </a:r>
            <a:endParaRPr sz="1800">
              <a:latin typeface="Arial"/>
              <a:cs typeface="Arial"/>
            </a:endParaRPr>
          </a:p>
          <a:p>
            <a:pPr marL="527050" lvl="1" indent="-171450">
              <a:lnSpc>
                <a:spcPct val="100000"/>
              </a:lnSpc>
              <a:spcBef>
                <a:spcPts val="185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Malmquist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Productivity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Index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(MPI)</a:t>
            </a:r>
            <a:endParaRPr sz="1800">
              <a:latin typeface="Arial MT"/>
              <a:cs typeface="Arial MT"/>
            </a:endParaRPr>
          </a:p>
          <a:p>
            <a:pPr marL="527050" lvl="1" indent="-171450">
              <a:lnSpc>
                <a:spcPct val="100000"/>
              </a:lnSpc>
              <a:spcBef>
                <a:spcPts val="190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Malmquist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Luenberger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Productivity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Index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(MLPI)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50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0190">
              <a:lnSpc>
                <a:spcPct val="100000"/>
              </a:lnSpc>
              <a:spcBef>
                <a:spcPts val="100"/>
              </a:spcBef>
            </a:pPr>
            <a:r>
              <a:rPr dirty="0"/>
              <a:t>Thanks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6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3869" y="364997"/>
            <a:ext cx="8031480" cy="8947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5938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255"/>
              </a:spcBef>
            </a:pPr>
            <a:r>
              <a:rPr dirty="0">
                <a:solidFill>
                  <a:srgbClr val="1F4E79"/>
                </a:solidFill>
              </a:rPr>
              <a:t>Efficiency</a:t>
            </a:r>
            <a:r>
              <a:rPr spc="-65" dirty="0">
                <a:solidFill>
                  <a:srgbClr val="1F4E79"/>
                </a:solidFill>
              </a:rPr>
              <a:t> </a:t>
            </a:r>
            <a:r>
              <a:rPr spc="-5" dirty="0">
                <a:solidFill>
                  <a:srgbClr val="1F4E79"/>
                </a:solidFill>
              </a:rPr>
              <a:t>vs.</a:t>
            </a:r>
            <a:r>
              <a:rPr spc="-55" dirty="0">
                <a:solidFill>
                  <a:srgbClr val="1F4E79"/>
                </a:solidFill>
              </a:rPr>
              <a:t> </a:t>
            </a:r>
            <a:r>
              <a:rPr dirty="0">
                <a:solidFill>
                  <a:srgbClr val="1F4E79"/>
                </a:solidFill>
              </a:rPr>
              <a:t>Productivity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61446" y="1538239"/>
            <a:ext cx="7774940" cy="4321175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83515" marR="5080" indent="-171450" algn="just">
              <a:lnSpc>
                <a:spcPts val="2300"/>
              </a:lnSpc>
              <a:spcBef>
                <a:spcPts val="660"/>
              </a:spcBef>
              <a:buChar char="•"/>
              <a:tabLst>
                <a:tab pos="184150" algn="l"/>
              </a:tabLst>
            </a:pPr>
            <a:r>
              <a:rPr sz="2400" dirty="0">
                <a:latin typeface="Arial MT"/>
                <a:cs typeface="Arial MT"/>
              </a:rPr>
              <a:t>Decision making </a:t>
            </a:r>
            <a:r>
              <a:rPr sz="2400" spc="-5" dirty="0">
                <a:latin typeface="Arial MT"/>
                <a:cs typeface="Arial MT"/>
              </a:rPr>
              <a:t>units (DMUs) are </a:t>
            </a:r>
            <a:r>
              <a:rPr sz="2400" dirty="0">
                <a:latin typeface="Arial MT"/>
                <a:cs typeface="Arial MT"/>
              </a:rPr>
              <a:t>used </a:t>
            </a:r>
            <a:r>
              <a:rPr sz="2400" spc="-5" dirty="0">
                <a:latin typeface="Arial MT"/>
                <a:cs typeface="Arial MT"/>
              </a:rPr>
              <a:t>to </a:t>
            </a:r>
            <a:r>
              <a:rPr sz="2400" dirty="0">
                <a:latin typeface="Arial MT"/>
                <a:cs typeface="Arial MT"/>
              </a:rPr>
              <a:t>describe </a:t>
            </a:r>
            <a:r>
              <a:rPr sz="2400" spc="-5" dirty="0">
                <a:latin typeface="Arial MT"/>
                <a:cs typeface="Arial MT"/>
              </a:rPr>
              <a:t>the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production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entity</a:t>
            </a:r>
            <a:r>
              <a:rPr sz="2400" dirty="0">
                <a:latin typeface="Arial MT"/>
                <a:cs typeface="Arial MT"/>
              </a:rPr>
              <a:t> responsible</a:t>
            </a:r>
            <a:r>
              <a:rPr sz="2400" spc="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for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turning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inputs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into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outputs in instances </a:t>
            </a:r>
            <a:r>
              <a:rPr sz="2400" dirty="0">
                <a:latin typeface="Arial MT"/>
                <a:cs typeface="Arial MT"/>
              </a:rPr>
              <a:t>when </a:t>
            </a:r>
            <a:r>
              <a:rPr sz="2400" spc="-5" dirty="0">
                <a:latin typeface="Arial MT"/>
                <a:cs typeface="Arial MT"/>
              </a:rPr>
              <a:t>the firm may not be entirely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appropriate, like </a:t>
            </a:r>
            <a:r>
              <a:rPr sz="2400" dirty="0">
                <a:latin typeface="Arial MT"/>
                <a:cs typeface="Arial MT"/>
              </a:rPr>
              <a:t>power </a:t>
            </a:r>
            <a:r>
              <a:rPr sz="2400" spc="-5" dirty="0">
                <a:latin typeface="Arial MT"/>
                <a:cs typeface="Arial MT"/>
              </a:rPr>
              <a:t>plants, schools, banks, states or </a:t>
            </a:r>
            <a:r>
              <a:rPr sz="240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countries,</a:t>
            </a:r>
            <a:r>
              <a:rPr sz="2400" spc="10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etc.</a:t>
            </a:r>
            <a:endParaRPr sz="2400">
              <a:latin typeface="Arial MT"/>
              <a:cs typeface="Arial MT"/>
            </a:endParaRPr>
          </a:p>
          <a:p>
            <a:pPr marR="411480" algn="ctr">
              <a:lnSpc>
                <a:spcPct val="100000"/>
              </a:lnSpc>
              <a:spcBef>
                <a:spcPts val="65"/>
              </a:spcBef>
            </a:pPr>
            <a:r>
              <a:rPr sz="2950" i="1" spc="10" dirty="0">
                <a:latin typeface="Times New Roman"/>
                <a:cs typeface="Times New Roman"/>
              </a:rPr>
              <a:t>j</a:t>
            </a:r>
            <a:r>
              <a:rPr sz="2950" i="1" spc="65" dirty="0">
                <a:latin typeface="Times New Roman"/>
                <a:cs typeface="Times New Roman"/>
              </a:rPr>
              <a:t> </a:t>
            </a:r>
            <a:r>
              <a:rPr sz="2950" spc="20" dirty="0">
                <a:latin typeface="Symbol"/>
                <a:cs typeface="Symbol"/>
              </a:rPr>
              <a:t></a:t>
            </a:r>
            <a:r>
              <a:rPr sz="2950" spc="-370" dirty="0">
                <a:latin typeface="Times New Roman"/>
                <a:cs typeface="Times New Roman"/>
              </a:rPr>
              <a:t> </a:t>
            </a:r>
            <a:r>
              <a:rPr sz="2950" spc="-265" dirty="0">
                <a:latin typeface="Times New Roman"/>
                <a:cs typeface="Times New Roman"/>
              </a:rPr>
              <a:t>1</a:t>
            </a:r>
            <a:r>
              <a:rPr sz="2950" spc="10" dirty="0">
                <a:latin typeface="Times New Roman"/>
                <a:cs typeface="Times New Roman"/>
              </a:rPr>
              <a:t>,</a:t>
            </a:r>
            <a:r>
              <a:rPr sz="2950" spc="-365" dirty="0">
                <a:latin typeface="Times New Roman"/>
                <a:cs typeface="Times New Roman"/>
              </a:rPr>
              <a:t> </a:t>
            </a:r>
            <a:r>
              <a:rPr sz="2950" spc="-30" dirty="0">
                <a:latin typeface="Times New Roman"/>
                <a:cs typeface="Times New Roman"/>
              </a:rPr>
              <a:t>2</a:t>
            </a:r>
            <a:r>
              <a:rPr sz="2950" spc="195" dirty="0">
                <a:latin typeface="Times New Roman"/>
                <a:cs typeface="Times New Roman"/>
              </a:rPr>
              <a:t>,</a:t>
            </a:r>
            <a:r>
              <a:rPr sz="2950" spc="10" dirty="0">
                <a:latin typeface="Times New Roman"/>
                <a:cs typeface="Times New Roman"/>
              </a:rPr>
              <a:t>...,</a:t>
            </a:r>
            <a:r>
              <a:rPr sz="2950" spc="-365" dirty="0">
                <a:latin typeface="Times New Roman"/>
                <a:cs typeface="Times New Roman"/>
              </a:rPr>
              <a:t> </a:t>
            </a:r>
            <a:r>
              <a:rPr sz="2950" i="1" spc="20" dirty="0">
                <a:latin typeface="Times New Roman"/>
                <a:cs typeface="Times New Roman"/>
              </a:rPr>
              <a:t>n</a:t>
            </a:r>
            <a:endParaRPr sz="2950">
              <a:latin typeface="Times New Roman"/>
              <a:cs typeface="Times New Roman"/>
            </a:endParaRPr>
          </a:p>
          <a:p>
            <a:pPr marL="184150" marR="2418080" indent="-184150">
              <a:lnSpc>
                <a:spcPct val="107700"/>
              </a:lnSpc>
              <a:spcBef>
                <a:spcPts val="2640"/>
              </a:spcBef>
              <a:buChar char="•"/>
              <a:tabLst>
                <a:tab pos="184150" algn="l"/>
              </a:tabLst>
            </a:pPr>
            <a:r>
              <a:rPr sz="2400" spc="-5" dirty="0">
                <a:latin typeface="Arial MT"/>
                <a:cs typeface="Arial MT"/>
              </a:rPr>
              <a:t>Productivity is </a:t>
            </a:r>
            <a:r>
              <a:rPr sz="2400" dirty="0">
                <a:latin typeface="Arial MT"/>
                <a:cs typeface="Arial MT"/>
              </a:rPr>
              <a:t>a </a:t>
            </a:r>
            <a:r>
              <a:rPr sz="2400" spc="-5" dirty="0">
                <a:latin typeface="Arial MT"/>
                <a:cs typeface="Arial MT"/>
              </a:rPr>
              <a:t>ratio of output to input </a:t>
            </a:r>
            <a:r>
              <a:rPr sz="2400" spc="-65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Productivity= output/input</a:t>
            </a:r>
            <a:endParaRPr sz="24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2400" spc="-10" dirty="0">
                <a:latin typeface="Arial MT"/>
                <a:cs typeface="Arial MT"/>
              </a:rPr>
              <a:t>Efficiency </a:t>
            </a:r>
            <a:r>
              <a:rPr sz="2400" spc="-5" dirty="0">
                <a:latin typeface="Arial MT"/>
                <a:cs typeface="Arial MT"/>
              </a:rPr>
              <a:t>is</a:t>
            </a:r>
            <a:r>
              <a:rPr sz="2400" spc="-15" dirty="0">
                <a:latin typeface="Arial MT"/>
                <a:cs typeface="Arial MT"/>
              </a:rPr>
              <a:t> </a:t>
            </a:r>
            <a:r>
              <a:rPr sz="2400" dirty="0">
                <a:latin typeface="Arial MT"/>
                <a:cs typeface="Arial MT"/>
              </a:rPr>
              <a:t>a</a:t>
            </a:r>
            <a:r>
              <a:rPr sz="2400" spc="-10" dirty="0">
                <a:latin typeface="Arial MT"/>
                <a:cs typeface="Arial MT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relative</a:t>
            </a:r>
            <a:r>
              <a:rPr sz="2400" b="1" u="heavy" spc="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400" spc="-5" dirty="0">
                <a:latin typeface="Arial MT"/>
                <a:cs typeface="Arial MT"/>
              </a:rPr>
              <a:t>concept</a:t>
            </a:r>
            <a:endParaRPr sz="2400">
              <a:latin typeface="Arial MT"/>
              <a:cs typeface="Arial MT"/>
            </a:endParaRPr>
          </a:p>
          <a:p>
            <a:pPr marL="1384300">
              <a:lnSpc>
                <a:spcPct val="100000"/>
              </a:lnSpc>
              <a:spcBef>
                <a:spcPts val="220"/>
              </a:spcBef>
            </a:pPr>
            <a:r>
              <a:rPr sz="2400" spc="-10" dirty="0">
                <a:latin typeface="Arial MT"/>
                <a:cs typeface="Arial MT"/>
              </a:rPr>
              <a:t>Efficiency= </a:t>
            </a:r>
            <a:r>
              <a:rPr sz="2400" spc="-5" dirty="0">
                <a:latin typeface="Arial MT"/>
                <a:cs typeface="Arial MT"/>
              </a:rPr>
              <a:t>productivity/maximum</a:t>
            </a:r>
            <a:r>
              <a:rPr sz="2400" spc="15" dirty="0">
                <a:latin typeface="Arial MT"/>
                <a:cs typeface="Arial MT"/>
              </a:rPr>
              <a:t> </a:t>
            </a:r>
            <a:r>
              <a:rPr sz="2400" spc="-5" dirty="0">
                <a:latin typeface="Arial MT"/>
                <a:cs typeface="Arial MT"/>
              </a:rPr>
              <a:t>productivity</a:t>
            </a:r>
            <a:endParaRPr sz="24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7</a:t>
            </a:fld>
            <a:endParaRPr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130" y="384809"/>
            <a:ext cx="8132445" cy="780415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460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150"/>
              </a:spcBef>
            </a:pPr>
            <a:r>
              <a:rPr sz="2800" spc="-5" dirty="0">
                <a:solidFill>
                  <a:srgbClr val="1F4E79"/>
                </a:solidFill>
              </a:rPr>
              <a:t>Data</a:t>
            </a:r>
            <a:r>
              <a:rPr sz="2800" spc="10" dirty="0">
                <a:solidFill>
                  <a:srgbClr val="1F4E79"/>
                </a:solidFill>
              </a:rPr>
              <a:t> </a:t>
            </a:r>
            <a:r>
              <a:rPr sz="2800" spc="-5" dirty="0">
                <a:solidFill>
                  <a:srgbClr val="1F4E79"/>
                </a:solidFill>
              </a:rPr>
              <a:t>Envelopment</a:t>
            </a:r>
            <a:r>
              <a:rPr sz="2800" spc="-95" dirty="0">
                <a:solidFill>
                  <a:srgbClr val="1F4E79"/>
                </a:solidFill>
              </a:rPr>
              <a:t> </a:t>
            </a:r>
            <a:r>
              <a:rPr sz="2800" spc="-5" dirty="0">
                <a:solidFill>
                  <a:srgbClr val="1F4E79"/>
                </a:solidFill>
              </a:rPr>
              <a:t>Analysis</a:t>
            </a:r>
            <a:r>
              <a:rPr sz="2800" spc="5" dirty="0">
                <a:solidFill>
                  <a:srgbClr val="1F4E79"/>
                </a:solidFill>
              </a:rPr>
              <a:t> </a:t>
            </a:r>
            <a:r>
              <a:rPr sz="2800" spc="-5" dirty="0">
                <a:solidFill>
                  <a:srgbClr val="1F4E79"/>
                </a:solidFill>
              </a:rPr>
              <a:t>(DEA)</a:t>
            </a:r>
            <a:endParaRPr sz="2800"/>
          </a:p>
        </p:txBody>
      </p:sp>
      <p:sp>
        <p:nvSpPr>
          <p:cNvPr id="3" name="object 3"/>
          <p:cNvSpPr txBox="1"/>
          <p:nvPr/>
        </p:nvSpPr>
        <p:spPr>
          <a:xfrm>
            <a:off x="737646" y="1258585"/>
            <a:ext cx="7975600" cy="389509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194945" indent="-182245">
              <a:lnSpc>
                <a:spcPct val="100000"/>
              </a:lnSpc>
              <a:spcBef>
                <a:spcPts val="280"/>
              </a:spcBef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Arial MT"/>
                <a:cs typeface="Arial MT"/>
              </a:rPr>
              <a:t>DEA</a:t>
            </a:r>
            <a:r>
              <a:rPr sz="1800" spc="-10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data-oriented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non-parametric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based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frontier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approach</a:t>
            </a:r>
            <a:endParaRPr sz="1800">
              <a:latin typeface="Arial MT"/>
              <a:cs typeface="Arial MT"/>
            </a:endParaRPr>
          </a:p>
          <a:p>
            <a:pPr marL="537845" lvl="1" indent="-182245">
              <a:lnSpc>
                <a:spcPct val="100000"/>
              </a:lnSpc>
              <a:spcBef>
                <a:spcPts val="180"/>
              </a:spcBef>
              <a:buSzPct val="94444"/>
              <a:buFont typeface="Wingdings"/>
              <a:buChar char=""/>
              <a:tabLst>
                <a:tab pos="537845" algn="l"/>
              </a:tabLst>
            </a:pPr>
            <a:r>
              <a:rPr sz="1800" spc="-5" dirty="0">
                <a:latin typeface="Arial MT"/>
                <a:cs typeface="Arial MT"/>
              </a:rPr>
              <a:t>First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originated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by</a:t>
            </a:r>
            <a:r>
              <a:rPr sz="1800" spc="-5" dirty="0">
                <a:latin typeface="Arial MT"/>
                <a:cs typeface="Arial MT"/>
              </a:rPr>
              <a:t> Charnes,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Cooper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Rhodes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(CCR)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(1978)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0"/>
              </a:spcBef>
              <a:buFont typeface="Wingdings"/>
              <a:buChar char=""/>
            </a:pPr>
            <a:endParaRPr sz="2000">
              <a:latin typeface="Arial MT"/>
              <a:cs typeface="Arial MT"/>
            </a:endParaRPr>
          </a:p>
          <a:p>
            <a:pPr marL="469265" marR="6350">
              <a:lnSpc>
                <a:spcPts val="1510"/>
              </a:lnSpc>
            </a:pP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Charnes,</a:t>
            </a:r>
            <a:r>
              <a:rPr sz="1400" spc="12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A.,</a:t>
            </a:r>
            <a:r>
              <a:rPr sz="1400" spc="13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20" dirty="0">
                <a:solidFill>
                  <a:srgbClr val="003399"/>
                </a:solidFill>
                <a:latin typeface="Arial MT"/>
                <a:cs typeface="Arial MT"/>
              </a:rPr>
              <a:t>Cooper,</a:t>
            </a:r>
            <a:r>
              <a:rPr sz="1400" spc="13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35" dirty="0">
                <a:solidFill>
                  <a:srgbClr val="003399"/>
                </a:solidFill>
                <a:latin typeface="Arial MT"/>
                <a:cs typeface="Arial MT"/>
              </a:rPr>
              <a:t>W.W.,</a:t>
            </a:r>
            <a:r>
              <a:rPr sz="1400" spc="13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and</a:t>
            </a:r>
            <a:r>
              <a:rPr sz="1400" spc="13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Rhodes,</a:t>
            </a:r>
            <a:r>
              <a:rPr sz="1400" spc="12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E.</a:t>
            </a:r>
            <a:r>
              <a:rPr sz="1400" spc="13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(1978),</a:t>
            </a:r>
            <a:r>
              <a:rPr sz="1400" spc="12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“Measuring</a:t>
            </a:r>
            <a:r>
              <a:rPr sz="1400" spc="1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efficiency</a:t>
            </a:r>
            <a:r>
              <a:rPr sz="1400" spc="13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of</a:t>
            </a:r>
            <a:r>
              <a:rPr sz="1400" spc="1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decision</a:t>
            </a:r>
            <a:r>
              <a:rPr sz="1400" spc="13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making </a:t>
            </a:r>
            <a:r>
              <a:rPr sz="1400" spc="-37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units”,</a:t>
            </a:r>
            <a:r>
              <a:rPr sz="1400" spc="-2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European</a:t>
            </a:r>
            <a:r>
              <a:rPr sz="1400" spc="-2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Journal</a:t>
            </a:r>
            <a:r>
              <a:rPr sz="1400" spc="-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of</a:t>
            </a:r>
            <a:r>
              <a:rPr sz="14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Operational</a:t>
            </a:r>
            <a:r>
              <a:rPr sz="1400" spc="-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Research,</a:t>
            </a:r>
            <a:r>
              <a:rPr sz="1400" spc="-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2,</a:t>
            </a:r>
            <a:r>
              <a:rPr sz="14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429-444.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Arial MT"/>
              <a:cs typeface="Arial MT"/>
            </a:endParaRPr>
          </a:p>
          <a:p>
            <a:pPr marL="184150" marR="5715" indent="-172085">
              <a:lnSpc>
                <a:spcPts val="1939"/>
              </a:lnSpc>
              <a:buSzPct val="94444"/>
              <a:buFont typeface="Wingdings"/>
              <a:buChar char=""/>
              <a:tabLst>
                <a:tab pos="194945" algn="l"/>
              </a:tabLst>
            </a:pPr>
            <a:r>
              <a:rPr sz="1800" dirty="0">
                <a:latin typeface="Arial MT"/>
                <a:cs typeface="Arial MT"/>
              </a:rPr>
              <a:t>CCR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generalized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Farrell’s</a:t>
            </a:r>
            <a:r>
              <a:rPr sz="1800" dirty="0">
                <a:latin typeface="Arial MT"/>
                <a:cs typeface="Arial MT"/>
              </a:rPr>
              <a:t> (1957) </a:t>
            </a:r>
            <a:r>
              <a:rPr sz="1800" spc="-5" dirty="0">
                <a:latin typeface="Arial MT"/>
                <a:cs typeface="Arial MT"/>
              </a:rPr>
              <a:t>radial</a:t>
            </a:r>
            <a:r>
              <a:rPr sz="1800" dirty="0">
                <a:latin typeface="Arial MT"/>
                <a:cs typeface="Arial MT"/>
              </a:rPr>
              <a:t> measure of </a:t>
            </a:r>
            <a:r>
              <a:rPr sz="1800" spc="-5" dirty="0">
                <a:latin typeface="Arial MT"/>
                <a:cs typeface="Arial MT"/>
              </a:rPr>
              <a:t>technical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10" dirty="0">
                <a:latin typeface="Arial MT"/>
                <a:cs typeface="Arial MT"/>
              </a:rPr>
              <a:t>efficiency</a:t>
            </a:r>
            <a:r>
              <a:rPr sz="1800" spc="-5" dirty="0">
                <a:latin typeface="Arial MT"/>
                <a:cs typeface="Arial MT"/>
              </a:rPr>
              <a:t> to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multiple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input,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multiple-output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cases.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Wingdings"/>
              <a:buChar char=""/>
            </a:pPr>
            <a:endParaRPr sz="2000">
              <a:latin typeface="Arial MT"/>
              <a:cs typeface="Arial MT"/>
            </a:endParaRPr>
          </a:p>
          <a:p>
            <a:pPr marL="469265" marR="6350">
              <a:lnSpc>
                <a:spcPts val="1510"/>
              </a:lnSpc>
            </a:pP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Farrell,</a:t>
            </a:r>
            <a:r>
              <a:rPr sz="1400" spc="8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M.</a:t>
            </a:r>
            <a:r>
              <a:rPr sz="14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J.,</a:t>
            </a:r>
            <a:r>
              <a:rPr sz="1400" spc="8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(1957),</a:t>
            </a:r>
            <a:r>
              <a:rPr sz="14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“The</a:t>
            </a:r>
            <a:r>
              <a:rPr sz="14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measurement</a:t>
            </a:r>
            <a:r>
              <a:rPr sz="14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of</a:t>
            </a:r>
            <a:r>
              <a:rPr sz="14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productive</a:t>
            </a:r>
            <a:r>
              <a:rPr sz="1400" spc="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10" dirty="0">
                <a:solidFill>
                  <a:srgbClr val="003399"/>
                </a:solidFill>
                <a:latin typeface="Arial MT"/>
                <a:cs typeface="Arial MT"/>
              </a:rPr>
              <a:t>efficiency”,</a:t>
            </a:r>
            <a:r>
              <a:rPr sz="1400" spc="9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Journal</a:t>
            </a:r>
            <a:r>
              <a:rPr sz="1400" i="1" spc="8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of</a:t>
            </a:r>
            <a:r>
              <a:rPr sz="1400" i="1" spc="8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the</a:t>
            </a:r>
            <a:r>
              <a:rPr sz="1400" i="1" spc="90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Royal </a:t>
            </a:r>
            <a:r>
              <a:rPr sz="1400" i="1" spc="-37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Statistical</a:t>
            </a:r>
            <a:r>
              <a:rPr sz="1400" i="1" spc="-15" dirty="0">
                <a:solidFill>
                  <a:srgbClr val="003399"/>
                </a:solidFill>
                <a:latin typeface="Arial"/>
                <a:cs typeface="Arial"/>
              </a:rPr>
              <a:t> </a:t>
            </a:r>
            <a:r>
              <a:rPr sz="1400" i="1" spc="-5" dirty="0">
                <a:solidFill>
                  <a:srgbClr val="003399"/>
                </a:solidFill>
                <a:latin typeface="Arial"/>
                <a:cs typeface="Arial"/>
              </a:rPr>
              <a:t>Society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,</a:t>
            </a:r>
            <a:r>
              <a:rPr sz="1400" spc="-1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Series</a:t>
            </a:r>
            <a:r>
              <a:rPr sz="1400" spc="-9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A,</a:t>
            </a:r>
            <a:r>
              <a:rPr sz="1400" spc="5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15" dirty="0">
                <a:solidFill>
                  <a:srgbClr val="003399"/>
                </a:solidFill>
                <a:latin typeface="Arial MT"/>
                <a:cs typeface="Arial MT"/>
              </a:rPr>
              <a:t>Vol.120,</a:t>
            </a:r>
            <a:r>
              <a:rPr sz="1400" spc="-2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No.</a:t>
            </a:r>
            <a:r>
              <a:rPr sz="140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3,</a:t>
            </a:r>
            <a:r>
              <a:rPr sz="14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pp.</a:t>
            </a:r>
            <a:r>
              <a:rPr sz="1400" spc="-10" dirty="0">
                <a:solidFill>
                  <a:srgbClr val="003399"/>
                </a:solidFill>
                <a:latin typeface="Arial MT"/>
                <a:cs typeface="Arial MT"/>
              </a:rPr>
              <a:t> </a:t>
            </a:r>
            <a:r>
              <a:rPr sz="1400" spc="-5" dirty="0">
                <a:solidFill>
                  <a:srgbClr val="003399"/>
                </a:solidFill>
                <a:latin typeface="Arial MT"/>
                <a:cs typeface="Arial MT"/>
              </a:rPr>
              <a:t>253-290.</a:t>
            </a:r>
            <a:endParaRPr sz="1400">
              <a:latin typeface="Arial MT"/>
              <a:cs typeface="Arial MT"/>
            </a:endParaRPr>
          </a:p>
          <a:p>
            <a:pPr>
              <a:lnSpc>
                <a:spcPct val="100000"/>
              </a:lnSpc>
            </a:pPr>
            <a:endParaRPr sz="15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>
              <a:latin typeface="Arial MT"/>
              <a:cs typeface="Arial MT"/>
            </a:endParaRPr>
          </a:p>
          <a:p>
            <a:pPr marL="184150" marR="5080" indent="-172085">
              <a:lnSpc>
                <a:spcPct val="100000"/>
              </a:lnSpc>
              <a:buSzPct val="94444"/>
              <a:buFont typeface="Wingdings"/>
              <a:buChar char=""/>
              <a:tabLst>
                <a:tab pos="194945" algn="l"/>
                <a:tab pos="801370" algn="l"/>
                <a:tab pos="1116330" algn="l"/>
                <a:tab pos="1393825" algn="l"/>
                <a:tab pos="3144520" algn="l"/>
                <a:tab pos="4704715" algn="l"/>
                <a:tab pos="5808345" algn="l"/>
                <a:tab pos="6224270" algn="l"/>
                <a:tab pos="7771130" algn="l"/>
              </a:tabLst>
            </a:pPr>
            <a:r>
              <a:rPr sz="1800" dirty="0">
                <a:latin typeface="Arial MT"/>
                <a:cs typeface="Arial MT"/>
              </a:rPr>
              <a:t>DEA	is	a	n</a:t>
            </a:r>
            <a:r>
              <a:rPr sz="1800" spc="-10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n-par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me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ric,	</a:t>
            </a:r>
            <a:r>
              <a:rPr sz="1800" spc="-5" dirty="0">
                <a:latin typeface="Arial MT"/>
                <a:cs typeface="Arial MT"/>
              </a:rPr>
              <a:t>f</a:t>
            </a:r>
            <a:r>
              <a:rPr sz="1800" dirty="0">
                <a:latin typeface="Arial MT"/>
                <a:cs typeface="Arial MT"/>
              </a:rPr>
              <a:t>ron</a:t>
            </a:r>
            <a:r>
              <a:rPr sz="1800" spc="-5" dirty="0">
                <a:latin typeface="Arial MT"/>
                <a:cs typeface="Arial MT"/>
              </a:rPr>
              <a:t>t</a:t>
            </a:r>
            <a:r>
              <a:rPr sz="1800" dirty="0">
                <a:latin typeface="Arial MT"/>
                <a:cs typeface="Arial MT"/>
              </a:rPr>
              <a:t>ie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-ba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spc="-10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d	app</a:t>
            </a:r>
            <a:r>
              <a:rPr sz="1800" spc="-10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oa</a:t>
            </a:r>
            <a:r>
              <a:rPr sz="1800" spc="-5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h	</a:t>
            </a:r>
            <a:r>
              <a:rPr sz="1800" spc="-10" dirty="0">
                <a:latin typeface="Arial MT"/>
                <a:cs typeface="Arial MT"/>
              </a:rPr>
              <a:t>f</a:t>
            </a:r>
            <a:r>
              <a:rPr sz="1800" dirty="0">
                <a:latin typeface="Arial MT"/>
                <a:cs typeface="Arial MT"/>
              </a:rPr>
              <a:t>or	m</a:t>
            </a:r>
            <a:r>
              <a:rPr sz="1800" spc="-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ure</a:t>
            </a:r>
            <a:r>
              <a:rPr sz="1800" spc="-10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ent	of  </a:t>
            </a:r>
            <a:r>
              <a:rPr sz="1800" spc="-5" dirty="0">
                <a:latin typeface="Arial MT"/>
                <a:cs typeface="Arial MT"/>
              </a:rPr>
              <a:t>efficiency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15" dirty="0">
                <a:latin typeface="Arial MT"/>
                <a:cs typeface="Arial MT"/>
              </a:rPr>
              <a:t>productivity.</a:t>
            </a:r>
            <a:endParaRPr sz="1800">
              <a:latin typeface="Arial MT"/>
              <a:cs typeface="Arial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7105" y="220979"/>
            <a:ext cx="7886700" cy="643890"/>
          </a:xfrm>
          <a:prstGeom prst="rect">
            <a:avLst/>
          </a:prstGeom>
          <a:solidFill>
            <a:srgbClr val="F1F1F1"/>
          </a:solidFill>
        </p:spPr>
        <p:txBody>
          <a:bodyPr vert="horz" wrap="square" lIns="0" tIns="13081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1030"/>
              </a:spcBef>
            </a:pPr>
            <a:r>
              <a:rPr sz="2400" dirty="0"/>
              <a:t>I.</a:t>
            </a:r>
            <a:r>
              <a:rPr sz="2400" spc="-25" dirty="0"/>
              <a:t> </a:t>
            </a:r>
            <a:r>
              <a:rPr sz="2400" spc="-5" dirty="0"/>
              <a:t>Charnes,</a:t>
            </a:r>
            <a:r>
              <a:rPr sz="2400" dirty="0"/>
              <a:t> </a:t>
            </a:r>
            <a:r>
              <a:rPr sz="2400" spc="-5" dirty="0"/>
              <a:t>Cooper and</a:t>
            </a:r>
            <a:r>
              <a:rPr sz="2400" spc="-15" dirty="0"/>
              <a:t> </a:t>
            </a:r>
            <a:r>
              <a:rPr sz="2400" spc="-5" dirty="0"/>
              <a:t>Rhodes (CCR)</a:t>
            </a:r>
            <a:r>
              <a:rPr sz="2400" dirty="0"/>
              <a:t> </a:t>
            </a:r>
            <a:r>
              <a:rPr sz="2400" spc="-5" dirty="0"/>
              <a:t>(1978)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416425" y="1268511"/>
            <a:ext cx="5160010" cy="4024629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84150" marR="5080" indent="-171450">
              <a:lnSpc>
                <a:spcPts val="1939"/>
              </a:lnSpc>
              <a:spcBef>
                <a:spcPts val="345"/>
              </a:spcBef>
              <a:buChar char="•"/>
              <a:tabLst>
                <a:tab pos="184150" algn="l"/>
              </a:tabLst>
            </a:pPr>
            <a:r>
              <a:rPr sz="1800" dirty="0">
                <a:latin typeface="Arial MT"/>
                <a:cs typeface="Arial MT"/>
              </a:rPr>
              <a:t>CCR </a:t>
            </a:r>
            <a:r>
              <a:rPr sz="1800" spc="-5" dirty="0">
                <a:latin typeface="Arial MT"/>
                <a:cs typeface="Arial MT"/>
              </a:rPr>
              <a:t>gives information </a:t>
            </a:r>
            <a:r>
              <a:rPr sz="1800" dirty="0">
                <a:latin typeface="Arial MT"/>
                <a:cs typeface="Arial MT"/>
              </a:rPr>
              <a:t>on </a:t>
            </a:r>
            <a:r>
              <a:rPr sz="1800" spc="-5" dirty="0">
                <a:latin typeface="Arial MT"/>
                <a:cs typeface="Arial MT"/>
              </a:rPr>
              <a:t>the technical efficiency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(TE)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unit</a:t>
            </a:r>
            <a:r>
              <a:rPr sz="1800" spc="-5" dirty="0">
                <a:latin typeface="Arial MT"/>
                <a:cs typeface="Arial MT"/>
              </a:rPr>
              <a:t> using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Shephard’s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distance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function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 MT"/>
              <a:buChar char="•"/>
            </a:pPr>
            <a:endParaRPr sz="2850">
              <a:latin typeface="Arial MT"/>
              <a:cs typeface="Arial MT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Assumptions:</a:t>
            </a:r>
            <a:endParaRPr sz="1800">
              <a:latin typeface="Arial MT"/>
              <a:cs typeface="Arial MT"/>
            </a:endParaRPr>
          </a:p>
          <a:p>
            <a:pPr marL="597535" lvl="1" indent="-242570">
              <a:lnSpc>
                <a:spcPct val="100000"/>
              </a:lnSpc>
              <a:spcBef>
                <a:spcPts val="185"/>
              </a:spcBef>
              <a:buFont typeface="Wingdings"/>
              <a:buChar char=""/>
              <a:tabLst>
                <a:tab pos="598170" algn="l"/>
              </a:tabLst>
            </a:pPr>
            <a:r>
              <a:rPr sz="1800" spc="-5" dirty="0">
                <a:latin typeface="Arial MT"/>
                <a:cs typeface="Arial MT"/>
              </a:rPr>
              <a:t>Constant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Returns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to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Scale</a:t>
            </a:r>
            <a:endParaRPr sz="1800">
              <a:latin typeface="Arial MT"/>
              <a:cs typeface="Arial MT"/>
            </a:endParaRPr>
          </a:p>
          <a:p>
            <a:pPr marL="535305" lvl="1" indent="-180340">
              <a:lnSpc>
                <a:spcPct val="100000"/>
              </a:lnSpc>
              <a:spcBef>
                <a:spcPts val="185"/>
              </a:spcBef>
              <a:buFont typeface="Wingdings"/>
              <a:buChar char=""/>
              <a:tabLst>
                <a:tab pos="535940" algn="l"/>
              </a:tabLst>
            </a:pPr>
            <a:r>
              <a:rPr sz="1800" spc="-5" dirty="0">
                <a:latin typeface="Arial MT"/>
                <a:cs typeface="Arial MT"/>
              </a:rPr>
              <a:t>Strong disposability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inputs </a:t>
            </a:r>
            <a:r>
              <a:rPr sz="1800" dirty="0">
                <a:latin typeface="Arial MT"/>
                <a:cs typeface="Arial MT"/>
              </a:rPr>
              <a:t>and</a:t>
            </a:r>
            <a:r>
              <a:rPr sz="1800" spc="-5" dirty="0">
                <a:latin typeface="Arial MT"/>
                <a:cs typeface="Arial MT"/>
              </a:rPr>
              <a:t> outputs</a:t>
            </a:r>
            <a:endParaRPr sz="1800">
              <a:latin typeface="Arial MT"/>
              <a:cs typeface="Arial MT"/>
            </a:endParaRPr>
          </a:p>
          <a:p>
            <a:pPr marL="535305" lvl="1" indent="-180340">
              <a:lnSpc>
                <a:spcPct val="100000"/>
              </a:lnSpc>
              <a:spcBef>
                <a:spcPts val="180"/>
              </a:spcBef>
              <a:buFont typeface="Wingdings"/>
              <a:buChar char=""/>
              <a:tabLst>
                <a:tab pos="535940" algn="l"/>
              </a:tabLst>
            </a:pPr>
            <a:r>
              <a:rPr sz="1800" spc="-5" dirty="0">
                <a:latin typeface="Arial MT"/>
                <a:cs typeface="Arial MT"/>
              </a:rPr>
              <a:t>Convexity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Production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Possibility Set</a:t>
            </a:r>
            <a:endParaRPr sz="1800">
              <a:latin typeface="Arial MT"/>
              <a:cs typeface="Arial MT"/>
            </a:endParaRPr>
          </a:p>
          <a:p>
            <a:pPr lvl="1">
              <a:lnSpc>
                <a:spcPct val="100000"/>
              </a:lnSpc>
              <a:spcBef>
                <a:spcPts val="55"/>
              </a:spcBef>
              <a:buFont typeface="Wingdings"/>
              <a:buChar char=""/>
            </a:pPr>
            <a:endParaRPr sz="2850">
              <a:latin typeface="Arial MT"/>
              <a:cs typeface="Arial MT"/>
            </a:endParaRPr>
          </a:p>
          <a:p>
            <a:pPr marL="184150" indent="-171450">
              <a:lnSpc>
                <a:spcPct val="100000"/>
              </a:lnSpc>
              <a:buChar char="•"/>
              <a:tabLst>
                <a:tab pos="184150" algn="l"/>
              </a:tabLst>
            </a:pPr>
            <a:r>
              <a:rPr sz="1800" spc="-35" dirty="0">
                <a:latin typeface="Arial MT"/>
                <a:cs typeface="Arial MT"/>
              </a:rPr>
              <a:t>Two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distinct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variants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5" dirty="0">
                <a:latin typeface="Arial MT"/>
                <a:cs typeface="Arial MT"/>
              </a:rPr>
              <a:t> the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CCR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model-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Arial MT"/>
              <a:cs typeface="Arial MT"/>
            </a:endParaRPr>
          </a:p>
          <a:p>
            <a:pPr marL="527050" indent="-171450">
              <a:lnSpc>
                <a:spcPct val="100000"/>
              </a:lnSpc>
              <a:spcBef>
                <a:spcPts val="5"/>
              </a:spcBef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Input-oriented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CCR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(CCR-I</a:t>
            </a:r>
            <a:endParaRPr sz="1800">
              <a:latin typeface="Arial MT"/>
              <a:cs typeface="Arial MT"/>
            </a:endParaRPr>
          </a:p>
          <a:p>
            <a:pPr>
              <a:lnSpc>
                <a:spcPct val="100000"/>
              </a:lnSpc>
              <a:buFont typeface="Arial MT"/>
              <a:buChar char="•"/>
            </a:pPr>
            <a:endParaRPr sz="2200">
              <a:latin typeface="Arial MT"/>
              <a:cs typeface="Arial MT"/>
            </a:endParaRPr>
          </a:p>
          <a:p>
            <a:pPr marL="527050" indent="-171450">
              <a:lnSpc>
                <a:spcPct val="100000"/>
              </a:lnSpc>
              <a:buChar char="•"/>
              <a:tabLst>
                <a:tab pos="527050" algn="l"/>
              </a:tabLst>
            </a:pPr>
            <a:r>
              <a:rPr sz="1800" spc="-5" dirty="0">
                <a:latin typeface="Arial MT"/>
                <a:cs typeface="Arial MT"/>
              </a:rPr>
              <a:t>Output-Oriented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CCR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(CCR-O)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87680" y="1056905"/>
            <a:ext cx="2404888" cy="245564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81118" y="3895252"/>
            <a:ext cx="2472766" cy="256582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827" y="364997"/>
            <a:ext cx="7987030" cy="688340"/>
          </a:xfrm>
          <a:prstGeom prst="rect">
            <a:avLst/>
          </a:prstGeom>
          <a:solidFill>
            <a:srgbClr val="ECECEC"/>
          </a:solidFill>
        </p:spPr>
        <p:txBody>
          <a:bodyPr vert="horz" wrap="square" lIns="0" tIns="81915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645"/>
              </a:spcBef>
            </a:pPr>
            <a:r>
              <a:rPr sz="3000" spc="-5" dirty="0"/>
              <a:t>CCR</a:t>
            </a:r>
            <a:r>
              <a:rPr sz="3000" spc="-100" dirty="0"/>
              <a:t> </a:t>
            </a:r>
            <a:r>
              <a:rPr sz="3000" spc="-5" dirty="0"/>
              <a:t>Model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489698" y="1081709"/>
            <a:ext cx="6808470" cy="1069975"/>
          </a:xfrm>
          <a:prstGeom prst="rect">
            <a:avLst/>
          </a:prstGeom>
        </p:spPr>
        <p:txBody>
          <a:bodyPr vert="horz" wrap="square" lIns="0" tIns="8636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680"/>
              </a:spcBef>
            </a:pPr>
            <a:r>
              <a:rPr sz="1800" spc="-5" dirty="0">
                <a:latin typeface="Arial MT"/>
                <a:cs typeface="Arial MT"/>
              </a:rPr>
              <a:t>Consider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n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production units (</a:t>
            </a:r>
            <a:r>
              <a:rPr sz="1800" i="1" spc="-5" dirty="0">
                <a:latin typeface="Arial"/>
                <a:cs typeface="Arial"/>
              </a:rPr>
              <a:t>j</a:t>
            </a:r>
            <a:r>
              <a:rPr sz="1800" spc="-5" dirty="0">
                <a:latin typeface="Arial MT"/>
                <a:cs typeface="Arial MT"/>
              </a:rPr>
              <a:t>=1,…..,</a:t>
            </a:r>
            <a:r>
              <a:rPr sz="1800" i="1" spc="-5" dirty="0">
                <a:latin typeface="Arial"/>
                <a:cs typeface="Arial"/>
              </a:rPr>
              <a:t>n</a:t>
            </a:r>
            <a:r>
              <a:rPr sz="1800" spc="-5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80"/>
              </a:spcBef>
            </a:pPr>
            <a:r>
              <a:rPr sz="1800" i="1" dirty="0">
                <a:latin typeface="Arial"/>
                <a:cs typeface="Arial"/>
              </a:rPr>
              <a:t>x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vector </a:t>
            </a:r>
            <a:r>
              <a:rPr sz="1800" dirty="0">
                <a:latin typeface="Arial MT"/>
                <a:cs typeface="Arial MT"/>
              </a:rPr>
              <a:t>of </a:t>
            </a:r>
            <a:r>
              <a:rPr sz="1800" spc="-5" dirty="0">
                <a:latin typeface="Arial MT"/>
                <a:cs typeface="Arial MT"/>
              </a:rPr>
              <a:t>inputs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(where</a:t>
            </a:r>
            <a:r>
              <a:rPr sz="1800" spc="-5" dirty="0">
                <a:latin typeface="Arial MT"/>
                <a:cs typeface="Arial MT"/>
              </a:rPr>
              <a:t> x</a:t>
            </a:r>
            <a:r>
              <a:rPr sz="1800" spc="-7" baseline="-20833" dirty="0">
                <a:latin typeface="Arial MT"/>
                <a:cs typeface="Arial MT"/>
              </a:rPr>
              <a:t>ij</a:t>
            </a:r>
            <a:r>
              <a:rPr sz="1800" spc="240" baseline="-20833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</a:t>
            </a:r>
            <a:r>
              <a:rPr sz="1800" spc="-5" dirty="0">
                <a:latin typeface="Arial MT"/>
                <a:cs typeface="Arial MT"/>
              </a:rPr>
              <a:t> quantity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i</a:t>
            </a:r>
            <a:r>
              <a:rPr sz="1800" baseline="-20833" dirty="0">
                <a:latin typeface="Arial MT"/>
                <a:cs typeface="Arial MT"/>
              </a:rPr>
              <a:t>th</a:t>
            </a:r>
            <a:r>
              <a:rPr sz="1800" spc="232" baseline="-20833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input</a:t>
            </a:r>
            <a:r>
              <a:rPr sz="1800" spc="-5" dirty="0">
                <a:latin typeface="Arial MT"/>
                <a:cs typeface="Arial MT"/>
              </a:rPr>
              <a:t> (</a:t>
            </a:r>
            <a:r>
              <a:rPr sz="1800" i="1" spc="-5" dirty="0">
                <a:latin typeface="Arial"/>
                <a:cs typeface="Arial"/>
              </a:rPr>
              <a:t>i</a:t>
            </a:r>
            <a:r>
              <a:rPr sz="1800" spc="-5" dirty="0">
                <a:latin typeface="Arial MT"/>
                <a:cs typeface="Arial MT"/>
              </a:rPr>
              <a:t>=1,….</a:t>
            </a:r>
            <a:r>
              <a:rPr sz="1800" i="1" spc="-5" dirty="0">
                <a:latin typeface="Arial"/>
                <a:cs typeface="Arial"/>
              </a:rPr>
              <a:t>m</a:t>
            </a:r>
            <a:r>
              <a:rPr sz="1800" spc="-5" dirty="0">
                <a:latin typeface="Arial MT"/>
                <a:cs typeface="Arial MT"/>
              </a:rPr>
              <a:t>)</a:t>
            </a:r>
            <a:endParaRPr sz="1800">
              <a:latin typeface="Arial MT"/>
              <a:cs typeface="Arial MT"/>
            </a:endParaRPr>
          </a:p>
          <a:p>
            <a:pPr marL="38100">
              <a:lnSpc>
                <a:spcPct val="100000"/>
              </a:lnSpc>
              <a:spcBef>
                <a:spcPts val="585"/>
              </a:spcBef>
            </a:pPr>
            <a:r>
              <a:rPr sz="1800" i="1" dirty="0">
                <a:latin typeface="Arial"/>
                <a:cs typeface="Arial"/>
              </a:rPr>
              <a:t>y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spc="-5" dirty="0">
                <a:latin typeface="Arial MT"/>
                <a:cs typeface="Arial MT"/>
              </a:rPr>
              <a:t>vector</a:t>
            </a:r>
            <a:r>
              <a:rPr sz="1800" dirty="0">
                <a:latin typeface="Arial MT"/>
                <a:cs typeface="Arial MT"/>
              </a:rPr>
              <a:t> 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outputs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(where</a:t>
            </a:r>
            <a:r>
              <a:rPr sz="1800" spc="-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y</a:t>
            </a:r>
            <a:r>
              <a:rPr sz="1800" baseline="-20833" dirty="0">
                <a:latin typeface="Arial MT"/>
                <a:cs typeface="Arial MT"/>
              </a:rPr>
              <a:t>rj</a:t>
            </a:r>
            <a:r>
              <a:rPr sz="1800" spc="247" baseline="-20833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is </a:t>
            </a:r>
            <a:r>
              <a:rPr sz="1800" spc="-5" dirty="0">
                <a:latin typeface="Arial MT"/>
                <a:cs typeface="Arial MT"/>
              </a:rPr>
              <a:t>the quantity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i="1" dirty="0">
                <a:latin typeface="Arial"/>
                <a:cs typeface="Arial"/>
              </a:rPr>
              <a:t>r</a:t>
            </a:r>
            <a:r>
              <a:rPr sz="1800" baseline="-20833" dirty="0">
                <a:latin typeface="Arial MT"/>
                <a:cs typeface="Arial MT"/>
              </a:rPr>
              <a:t>th</a:t>
            </a:r>
            <a:r>
              <a:rPr sz="1800" spc="247" baseline="-20833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output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(</a:t>
            </a:r>
            <a:r>
              <a:rPr sz="1800" i="1" spc="-5" dirty="0">
                <a:latin typeface="Arial"/>
                <a:cs typeface="Arial"/>
              </a:rPr>
              <a:t>r</a:t>
            </a:r>
            <a:r>
              <a:rPr sz="1800" spc="-5" dirty="0">
                <a:latin typeface="Arial MT"/>
                <a:cs typeface="Arial MT"/>
              </a:rPr>
              <a:t>=1,….,</a:t>
            </a:r>
            <a:r>
              <a:rPr sz="1800" i="1" spc="-5" dirty="0">
                <a:latin typeface="Arial"/>
                <a:cs typeface="Arial"/>
              </a:rPr>
              <a:t>s</a:t>
            </a:r>
            <a:r>
              <a:rPr sz="1800" spc="-5" dirty="0">
                <a:latin typeface="Arial MT"/>
                <a:cs typeface="Arial MT"/>
              </a:rPr>
              <a:t>).</a:t>
            </a:r>
            <a:endParaRPr sz="1800">
              <a:latin typeface="Arial MT"/>
              <a:cs typeface="Arial MT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94216" y="2450570"/>
          <a:ext cx="8162290" cy="33591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716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716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3379">
                <a:tc>
                  <a:txBody>
                    <a:bodyPr/>
                    <a:lstStyle/>
                    <a:p>
                      <a:pPr marL="44958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Input-Oriented</a:t>
                      </a:r>
                      <a:r>
                        <a:rPr sz="2000" b="1" spc="-3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CCR </a:t>
                      </a:r>
                      <a:r>
                        <a:rPr sz="20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20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Output-Oriented</a:t>
                      </a:r>
                      <a:r>
                        <a:rPr sz="2000" b="1" spc="-2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spc="-5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CCR </a:t>
                      </a:r>
                      <a:r>
                        <a:rPr sz="2000" b="1" spc="-10" dirty="0">
                          <a:solidFill>
                            <a:srgbClr val="003399"/>
                          </a:solidFill>
                          <a:latin typeface="Arial"/>
                          <a:cs typeface="Arial"/>
                        </a:rPr>
                        <a:t>Model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2943">
                <a:tc>
                  <a:txBody>
                    <a:bodyPr/>
                    <a:lstStyle/>
                    <a:p>
                      <a:pPr marL="1169670">
                        <a:lnSpc>
                          <a:spcPts val="1739"/>
                        </a:lnSpc>
                      </a:pP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2700" spc="135" baseline="-2006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∗𝐶𝐶𝑅 </a:t>
                      </a:r>
                      <a:r>
                        <a:rPr sz="1300" spc="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700" spc="157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700" spc="-7" baseline="-20061" dirty="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n</a:t>
                      </a:r>
                      <a:r>
                        <a:rPr sz="2700" spc="-157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2700" spc="135" baseline="-20061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𝐶𝐶𝑅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1284605">
                        <a:lnSpc>
                          <a:spcPts val="1325"/>
                        </a:lnSpc>
                        <a:spcBef>
                          <a:spcPts val="90"/>
                        </a:spcBef>
                        <a:tabLst>
                          <a:tab pos="2082164" algn="l"/>
                          <a:tab pos="2549525" algn="l"/>
                        </a:tabLst>
                      </a:pPr>
                      <a:r>
                        <a:rPr sz="1950" spc="120" baseline="32051" dirty="0">
                          <a:latin typeface="Cambria Math"/>
                          <a:cs typeface="Cambria Math"/>
                        </a:rPr>
                        <a:t>𝑜	</a:t>
                      </a:r>
                      <a:r>
                        <a:rPr sz="1300" spc="-240" dirty="0">
                          <a:latin typeface="Cambria Math"/>
                          <a:cs typeface="Cambria Math"/>
                        </a:rPr>
                        <a:t>𝜆𝜆,𝜃𝜃	</a:t>
                      </a:r>
                      <a:r>
                        <a:rPr sz="1950" spc="120" baseline="32051" dirty="0">
                          <a:latin typeface="Cambria Math"/>
                          <a:cs typeface="Cambria Math"/>
                        </a:rPr>
                        <a:t>𝑜</a:t>
                      </a:r>
                      <a:endParaRPr sz="1950" baseline="32051">
                        <a:latin typeface="Cambria Math"/>
                        <a:cs typeface="Cambria Math"/>
                      </a:endParaRPr>
                    </a:p>
                    <a:p>
                      <a:pPr marL="487680">
                        <a:lnSpc>
                          <a:spcPts val="1325"/>
                        </a:lnSpc>
                      </a:pPr>
                      <a:r>
                        <a:rPr sz="1300" spc="105" dirty="0">
                          <a:latin typeface="Cambria Math"/>
                          <a:cs typeface="Cambria Math"/>
                        </a:rPr>
                        <a:t>𝑛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spcBef>
                          <a:spcPts val="615"/>
                        </a:spcBef>
                        <a:tabLst>
                          <a:tab pos="918844" algn="l"/>
                          <a:tab pos="2202815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6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950" spc="-247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𝑖𝑖𝑗𝑗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≤</a:t>
                      </a:r>
                      <a:r>
                        <a:rPr sz="1800" spc="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800" spc="90" dirty="0">
                          <a:latin typeface="Cambria Math"/>
                          <a:cs typeface="Cambria Math"/>
                        </a:rPr>
                        <a:t>𝜃</a:t>
                      </a:r>
                      <a:r>
                        <a:rPr sz="1950" baseline="27777" dirty="0">
                          <a:latin typeface="Cambria Math"/>
                          <a:cs typeface="Cambria Math"/>
                        </a:rPr>
                        <a:t>𝐶𝐶𝑅</a:t>
                      </a:r>
                      <a:r>
                        <a:rPr sz="1950" spc="187" baseline="2777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𝑥	𝑖𝑖</a:t>
                      </a:r>
                      <a:r>
                        <a:rPr sz="1800" spc="16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𝑚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1660525">
                        <a:lnSpc>
                          <a:spcPts val="915"/>
                        </a:lnSpc>
                        <a:tabLst>
                          <a:tab pos="2170430" algn="l"/>
                        </a:tabLst>
                      </a:pPr>
                      <a:r>
                        <a:rPr sz="1300" spc="80" dirty="0">
                          <a:latin typeface="Cambria Math"/>
                          <a:cs typeface="Cambria Math"/>
                        </a:rPr>
                        <a:t>𝑜	</a:t>
                      </a:r>
                      <a:r>
                        <a:rPr sz="1300" spc="-95" dirty="0">
                          <a:latin typeface="Cambria Math"/>
                          <a:cs typeface="Cambria Math"/>
                        </a:rPr>
                        <a:t>𝑖𝑖𝑜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393065">
                        <a:lnSpc>
                          <a:spcPts val="1365"/>
                        </a:lnSpc>
                        <a:spcBef>
                          <a:spcPts val="375"/>
                        </a:spcBef>
                      </a:pPr>
                      <a:r>
                        <a:rPr sz="1300" spc="-6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753745">
                        <a:lnSpc>
                          <a:spcPts val="1365"/>
                        </a:lnSpc>
                      </a:pPr>
                      <a:r>
                        <a:rPr sz="1300" spc="105" dirty="0">
                          <a:latin typeface="Cambria Math"/>
                          <a:cs typeface="Cambria Math"/>
                        </a:rPr>
                        <a:t>𝑛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  <a:tabLst>
                          <a:tab pos="950594" algn="l"/>
                          <a:tab pos="1722755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6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950" spc="-247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𝑟𝑗𝑗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60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𝑟𝑜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𝑟</a:t>
                      </a:r>
                      <a:r>
                        <a:rPr sz="1800" spc="1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𝑠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659130">
                        <a:lnSpc>
                          <a:spcPts val="1515"/>
                        </a:lnSpc>
                        <a:spcBef>
                          <a:spcPts val="635"/>
                        </a:spcBef>
                      </a:pPr>
                      <a:r>
                        <a:rPr sz="1300" spc="-6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2115"/>
                        </a:lnSpc>
                        <a:tabLst>
                          <a:tab pos="870585" algn="l"/>
                        </a:tabLst>
                      </a:pPr>
                      <a:r>
                        <a:rPr sz="1800" spc="-16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 </a:t>
                      </a:r>
                      <a:r>
                        <a:rPr sz="1950" spc="75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0	𝑗𝑗</a:t>
                      </a:r>
                      <a:r>
                        <a:rPr sz="1800" spc="1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𝑛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68580">
                        <a:lnSpc>
                          <a:spcPts val="1515"/>
                        </a:lnSpc>
                        <a:spcBef>
                          <a:spcPts val="1480"/>
                        </a:spcBef>
                      </a:pPr>
                      <a:r>
                        <a:rPr sz="1800" spc="-145" dirty="0">
                          <a:latin typeface="Cambria Math"/>
                          <a:cs typeface="Cambria Math"/>
                        </a:rPr>
                        <a:t>𝜃𝜃</a:t>
                      </a:r>
                      <a:r>
                        <a:rPr sz="1950" spc="-217" baseline="27777" dirty="0">
                          <a:latin typeface="Cambria Math"/>
                          <a:cs typeface="Cambria Math"/>
                        </a:rPr>
                        <a:t>∗𝐶𝐶𝑅</a:t>
                      </a:r>
                      <a:r>
                        <a:rPr sz="1950" spc="-30" baseline="2777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measures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input-oriented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TE</a:t>
                      </a:r>
                      <a:r>
                        <a:rPr sz="140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of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183515">
                        <a:lnSpc>
                          <a:spcPts val="780"/>
                        </a:lnSpc>
                      </a:pPr>
                      <a:r>
                        <a:rPr sz="1300" spc="80" dirty="0">
                          <a:latin typeface="Cambria Math"/>
                          <a:cs typeface="Cambria Math"/>
                        </a:rPr>
                        <a:t>𝑜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67945">
                        <a:lnSpc>
                          <a:spcPts val="1550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production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unit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‘o</a:t>
                      </a:r>
                      <a:r>
                        <a:rPr sz="1050" spc="-5" dirty="0">
                          <a:latin typeface="Arial MT"/>
                          <a:cs typeface="Arial MT"/>
                        </a:rPr>
                        <a:t>’</a:t>
                      </a:r>
                      <a:endParaRPr sz="105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350" algn="ctr">
                        <a:lnSpc>
                          <a:spcPts val="1739"/>
                        </a:lnSpc>
                      </a:pP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2700" spc="104" baseline="-20061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∗𝐶𝐶𝑅 </a:t>
                      </a:r>
                      <a:r>
                        <a:rPr sz="1300" spc="4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2700" spc="157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sz="2700" spc="-7" baseline="-20061" dirty="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x</a:t>
                      </a:r>
                      <a:r>
                        <a:rPr sz="2700" spc="-142" baseline="-20061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2700" baseline="-20061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2700" spc="104" baseline="-20061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1300" dirty="0">
                          <a:latin typeface="Cambria Math"/>
                          <a:cs typeface="Cambria Math"/>
                        </a:rPr>
                        <a:t>𝐶𝐶𝑅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92075" algn="ctr">
                        <a:lnSpc>
                          <a:spcPts val="1375"/>
                        </a:lnSpc>
                        <a:spcBef>
                          <a:spcPts val="105"/>
                        </a:spcBef>
                        <a:tabLst>
                          <a:tab pos="797560" algn="l"/>
                          <a:tab pos="1321435" algn="l"/>
                        </a:tabLst>
                      </a:pPr>
                      <a:r>
                        <a:rPr sz="1950" spc="120" baseline="32051" dirty="0">
                          <a:latin typeface="Cambria Math"/>
                          <a:cs typeface="Cambria Math"/>
                        </a:rPr>
                        <a:t>𝑜	</a:t>
                      </a:r>
                      <a:r>
                        <a:rPr sz="1300" spc="-265" dirty="0">
                          <a:latin typeface="Cambria Math"/>
                          <a:cs typeface="Cambria Math"/>
                        </a:rPr>
                        <a:t>𝜆𝜆,𝜙𝜙	</a:t>
                      </a:r>
                      <a:r>
                        <a:rPr sz="1950" spc="120" baseline="32051" dirty="0">
                          <a:latin typeface="Cambria Math"/>
                          <a:cs typeface="Cambria Math"/>
                        </a:rPr>
                        <a:t>𝑜</a:t>
                      </a:r>
                      <a:endParaRPr sz="1950" baseline="32051">
                        <a:latin typeface="Cambria Math"/>
                        <a:cs typeface="Cambria Math"/>
                      </a:endParaRPr>
                    </a:p>
                    <a:p>
                      <a:pPr marR="2447925" algn="ctr">
                        <a:lnSpc>
                          <a:spcPts val="1375"/>
                        </a:lnSpc>
                      </a:pPr>
                      <a:r>
                        <a:rPr sz="1300" spc="105" dirty="0">
                          <a:latin typeface="Cambria Math"/>
                          <a:cs typeface="Cambria Math"/>
                        </a:rPr>
                        <a:t>𝑛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615"/>
                        </a:spcBef>
                        <a:tabLst>
                          <a:tab pos="918844" algn="l"/>
                          <a:tab pos="1671955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6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950" spc="-247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𝑖𝑖𝑗𝑗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≤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20" dirty="0">
                          <a:latin typeface="Cambria Math"/>
                          <a:cs typeface="Cambria Math"/>
                        </a:rPr>
                        <a:t>𝑥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𝑖𝑖𝑜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𝑖𝑖</a:t>
                      </a:r>
                      <a:r>
                        <a:rPr sz="1800" spc="16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𝑚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R="2445385" algn="ctr">
                        <a:lnSpc>
                          <a:spcPts val="1360"/>
                        </a:lnSpc>
                        <a:spcBef>
                          <a:spcPts val="635"/>
                        </a:spcBef>
                      </a:pPr>
                      <a:r>
                        <a:rPr sz="1300" spc="-6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2938780" algn="ctr">
                        <a:lnSpc>
                          <a:spcPts val="1360"/>
                        </a:lnSpc>
                      </a:pPr>
                      <a:r>
                        <a:rPr sz="1300" spc="105" dirty="0">
                          <a:latin typeface="Cambria Math"/>
                          <a:cs typeface="Cambria Math"/>
                        </a:rPr>
                        <a:t>𝑛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1515"/>
                        </a:lnSpc>
                        <a:spcBef>
                          <a:spcPts val="615"/>
                        </a:spcBef>
                        <a:tabLst>
                          <a:tab pos="950594" algn="l"/>
                          <a:tab pos="2215515" algn="l"/>
                        </a:tabLst>
                      </a:pPr>
                      <a:r>
                        <a:rPr sz="1800" dirty="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160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</a:t>
                      </a:r>
                      <a:r>
                        <a:rPr sz="1950" spc="-247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5" dirty="0">
                          <a:latin typeface="Cambria Math"/>
                          <a:cs typeface="Cambria Math"/>
                        </a:rPr>
                        <a:t>𝑦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𝑟𝑗𝑗	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1800" spc="70" dirty="0">
                          <a:latin typeface="Cambria Math"/>
                          <a:cs typeface="Cambria Math"/>
                        </a:rPr>
                        <a:t>𝜙</a:t>
                      </a:r>
                      <a:r>
                        <a:rPr sz="1950" baseline="27777" dirty="0">
                          <a:latin typeface="Cambria Math"/>
                          <a:cs typeface="Cambria Math"/>
                        </a:rPr>
                        <a:t>𝐶𝐶</a:t>
                      </a:r>
                      <a:r>
                        <a:rPr sz="1950" spc="165" baseline="27777" dirty="0">
                          <a:latin typeface="Cambria Math"/>
                          <a:cs typeface="Cambria Math"/>
                        </a:rPr>
                        <a:t>𝑅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𝑦	𝑟</a:t>
                      </a:r>
                      <a:r>
                        <a:rPr sz="1800" spc="13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1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-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𝑠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8255" algn="ctr">
                        <a:lnSpc>
                          <a:spcPts val="915"/>
                        </a:lnSpc>
                        <a:tabLst>
                          <a:tab pos="461645" algn="l"/>
                        </a:tabLst>
                      </a:pPr>
                      <a:r>
                        <a:rPr sz="1300" spc="80" dirty="0">
                          <a:latin typeface="Cambria Math"/>
                          <a:cs typeface="Cambria Math"/>
                        </a:rPr>
                        <a:t>𝑜	</a:t>
                      </a:r>
                      <a:r>
                        <a:rPr sz="1300" spc="75" dirty="0">
                          <a:latin typeface="Cambria Math"/>
                          <a:cs typeface="Cambria Math"/>
                        </a:rPr>
                        <a:t>𝑟𝑜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R="2936240" algn="ctr">
                        <a:lnSpc>
                          <a:spcPts val="1515"/>
                        </a:lnSpc>
                        <a:spcBef>
                          <a:spcPts val="375"/>
                        </a:spcBef>
                      </a:pPr>
                      <a:r>
                        <a:rPr sz="1300" spc="-65" dirty="0">
                          <a:latin typeface="Cambria Math"/>
                          <a:cs typeface="Cambria Math"/>
                        </a:rPr>
                        <a:t>𝑗𝑗=1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algn="ctr">
                        <a:lnSpc>
                          <a:spcPts val="2115"/>
                        </a:lnSpc>
                        <a:tabLst>
                          <a:tab pos="870585" algn="l"/>
                        </a:tabLst>
                      </a:pPr>
                      <a:r>
                        <a:rPr sz="1800" spc="-165" dirty="0">
                          <a:latin typeface="Cambria Math"/>
                          <a:cs typeface="Cambria Math"/>
                        </a:rPr>
                        <a:t>𝜆</a:t>
                      </a:r>
                      <a:r>
                        <a:rPr sz="1950" baseline="-14957" dirty="0">
                          <a:latin typeface="Cambria Math"/>
                          <a:cs typeface="Cambria Math"/>
                        </a:rPr>
                        <a:t>𝑗𝑗 </a:t>
                      </a:r>
                      <a:r>
                        <a:rPr sz="1950" spc="75" baseline="-1495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≥</a:t>
                      </a:r>
                      <a:r>
                        <a:rPr sz="1800" spc="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0	𝑗𝑗</a:t>
                      </a:r>
                      <a:r>
                        <a:rPr sz="1800" spc="13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=</a:t>
                      </a:r>
                      <a:r>
                        <a:rPr sz="1800" spc="10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spc="5" dirty="0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sz="1800" spc="-95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…</a:t>
                      </a:r>
                      <a:r>
                        <a:rPr sz="1800" spc="-10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.</a:t>
                      </a:r>
                      <a:r>
                        <a:rPr sz="1800" spc="-90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800" dirty="0">
                          <a:latin typeface="Cambria Math"/>
                          <a:cs typeface="Cambria Math"/>
                        </a:rPr>
                        <a:t>𝑛</a:t>
                      </a:r>
                      <a:endParaRPr sz="1800">
                        <a:latin typeface="Cambria Math"/>
                        <a:cs typeface="Cambria Math"/>
                      </a:endParaRPr>
                    </a:p>
                    <a:p>
                      <a:pPr marL="68580">
                        <a:lnSpc>
                          <a:spcPts val="1515"/>
                        </a:lnSpc>
                        <a:spcBef>
                          <a:spcPts val="1480"/>
                        </a:spcBef>
                      </a:pPr>
                      <a:r>
                        <a:rPr sz="1800" spc="-180" dirty="0">
                          <a:latin typeface="Cambria Math"/>
                          <a:cs typeface="Cambria Math"/>
                        </a:rPr>
                        <a:t>𝜙𝜙</a:t>
                      </a:r>
                      <a:r>
                        <a:rPr sz="1950" spc="-270" baseline="27777" dirty="0">
                          <a:latin typeface="Cambria Math"/>
                          <a:cs typeface="Cambria Math"/>
                        </a:rPr>
                        <a:t>∗𝐶𝐶𝑅</a:t>
                      </a:r>
                      <a:r>
                        <a:rPr sz="1950" spc="-142" baseline="27777" dirty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measures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the</a:t>
                      </a:r>
                      <a:r>
                        <a:rPr sz="1400" spc="-1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output-oriented</a:t>
                      </a:r>
                      <a:r>
                        <a:rPr sz="1400" spc="-5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TE</a:t>
                      </a:r>
                      <a:r>
                        <a:rPr sz="1400" spc="-1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of</a:t>
                      </a:r>
                      <a:endParaRPr sz="1400">
                        <a:latin typeface="Arial MT"/>
                        <a:cs typeface="Arial MT"/>
                      </a:endParaRPr>
                    </a:p>
                    <a:p>
                      <a:pPr marL="215265">
                        <a:lnSpc>
                          <a:spcPts val="780"/>
                        </a:lnSpc>
                      </a:pPr>
                      <a:r>
                        <a:rPr sz="1300" spc="80" dirty="0">
                          <a:latin typeface="Cambria Math"/>
                          <a:cs typeface="Cambria Math"/>
                        </a:rPr>
                        <a:t>𝑜</a:t>
                      </a:r>
                      <a:endParaRPr sz="1300">
                        <a:latin typeface="Cambria Math"/>
                        <a:cs typeface="Cambria Math"/>
                      </a:endParaRPr>
                    </a:p>
                    <a:p>
                      <a:pPr marL="67945">
                        <a:lnSpc>
                          <a:spcPts val="1545"/>
                        </a:lnSpc>
                      </a:pPr>
                      <a:r>
                        <a:rPr sz="1400" spc="-5" dirty="0">
                          <a:latin typeface="Arial MT"/>
                          <a:cs typeface="Arial MT"/>
                        </a:rPr>
                        <a:t>production</a:t>
                      </a:r>
                      <a:r>
                        <a:rPr sz="1400" spc="-40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unit</a:t>
                      </a:r>
                      <a:r>
                        <a:rPr sz="1400" spc="-25" dirty="0">
                          <a:latin typeface="Arial MT"/>
                          <a:cs typeface="Arial MT"/>
                        </a:rPr>
                        <a:t> </a:t>
                      </a:r>
                      <a:r>
                        <a:rPr sz="1400" spc="-5" dirty="0">
                          <a:latin typeface="Arial MT"/>
                          <a:cs typeface="Arial MT"/>
                        </a:rPr>
                        <a:t>‘o’</a:t>
                      </a:r>
                      <a:endParaRPr sz="1400">
                        <a:latin typeface="Arial MT"/>
                        <a:cs typeface="Arial MT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296969" y="5874991"/>
            <a:ext cx="1443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C00000"/>
                </a:solidFill>
                <a:latin typeface="Arial MT"/>
                <a:cs typeface="Arial MT"/>
              </a:rPr>
              <a:t>Maximum possible </a:t>
            </a:r>
            <a:r>
              <a:rPr sz="120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 MT"/>
                <a:cs typeface="Arial MT"/>
              </a:rPr>
              <a:t>(radial)</a:t>
            </a:r>
            <a:r>
              <a:rPr sz="1200" spc="-4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 MT"/>
                <a:cs typeface="Arial MT"/>
              </a:rPr>
              <a:t>contraction</a:t>
            </a:r>
            <a:r>
              <a:rPr sz="1200" spc="-45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 MT"/>
                <a:cs typeface="Arial MT"/>
              </a:rPr>
              <a:t>in </a:t>
            </a:r>
            <a:r>
              <a:rPr sz="1200" spc="-320" dirty="0">
                <a:solidFill>
                  <a:srgbClr val="C00000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srgbClr val="C00000"/>
                </a:solidFill>
                <a:latin typeface="Arial MT"/>
                <a:cs typeface="Arial MT"/>
              </a:rPr>
              <a:t>inputs</a:t>
            </a:r>
            <a:endParaRPr sz="1200">
              <a:latin typeface="Arial MT"/>
              <a:cs typeface="Arial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852503" y="3159353"/>
            <a:ext cx="2254885" cy="2687955"/>
          </a:xfrm>
          <a:custGeom>
            <a:avLst/>
            <a:gdLst/>
            <a:ahLst/>
            <a:cxnLst/>
            <a:rect l="l" t="t" r="r" b="b"/>
            <a:pathLst>
              <a:path w="2254885" h="2687954">
                <a:moveTo>
                  <a:pt x="2254885" y="2687421"/>
                </a:move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52502" y="3159359"/>
            <a:ext cx="83185" cy="86995"/>
          </a:xfrm>
          <a:custGeom>
            <a:avLst/>
            <a:gdLst/>
            <a:ahLst/>
            <a:cxnLst/>
            <a:rect l="l" t="t" r="r" b="b"/>
            <a:pathLst>
              <a:path w="83185" h="86994">
                <a:moveTo>
                  <a:pt x="14922" y="86944"/>
                </a:moveTo>
                <a:lnTo>
                  <a:pt x="0" y="0"/>
                </a:lnTo>
                <a:lnTo>
                  <a:pt x="83032" y="2980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dt" sz="half" idx="6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10" dirty="0"/>
              <a:t>30/11/2023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55"/>
              </a:lnSpc>
            </a:pPr>
            <a:r>
              <a:rPr spc="-5" dirty="0"/>
              <a:t>India</a:t>
            </a:r>
            <a:r>
              <a:rPr spc="-15" dirty="0"/>
              <a:t> </a:t>
            </a:r>
            <a:r>
              <a:rPr spc="-5" dirty="0"/>
              <a:t>Stata</a:t>
            </a:r>
            <a:r>
              <a:rPr spc="15" dirty="0"/>
              <a:t> </a:t>
            </a:r>
            <a:r>
              <a:rPr spc="-5" dirty="0"/>
              <a:t>User</a:t>
            </a:r>
            <a:r>
              <a:rPr spc="10" dirty="0"/>
              <a:t> </a:t>
            </a:r>
            <a:r>
              <a:rPr spc="-5" dirty="0"/>
              <a:t>Meeting</a:t>
            </a:r>
            <a:r>
              <a:rPr spc="10" dirty="0"/>
              <a:t> </a:t>
            </a:r>
            <a:r>
              <a:rPr spc="-5" dirty="0"/>
              <a:t>2023_Rachita</a:t>
            </a:r>
            <a:r>
              <a:rPr spc="-20" dirty="0"/>
              <a:t> </a:t>
            </a:r>
            <a:r>
              <a:rPr spc="-5" dirty="0"/>
              <a:t>Gulati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955"/>
              </a:lnSpc>
            </a:pPr>
            <a:fld id="{81D60167-4931-47E6-BA6A-407CBD079E47}" type="slidenum">
              <a:rPr dirty="0"/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6721</Words>
  <Application>Microsoft Office PowerPoint</Application>
  <PresentationFormat>On-screen Show (4:3)</PresentationFormat>
  <Paragraphs>1454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Arial MT</vt:lpstr>
      <vt:lpstr>Calibri</vt:lpstr>
      <vt:lpstr>Calibri Light</vt:lpstr>
      <vt:lpstr>Cambria Math</vt:lpstr>
      <vt:lpstr>Courier New</vt:lpstr>
      <vt:lpstr>DM Sans</vt:lpstr>
      <vt:lpstr>Georgia</vt:lpstr>
      <vt:lpstr>Symbol</vt:lpstr>
      <vt:lpstr>Times New Roman</vt:lpstr>
      <vt:lpstr>Wingdings</vt:lpstr>
      <vt:lpstr>Office Theme</vt:lpstr>
      <vt:lpstr>1_Office Theme</vt:lpstr>
      <vt:lpstr>PowerPoint Presentation</vt:lpstr>
      <vt:lpstr>Points to Discuss</vt:lpstr>
      <vt:lpstr>Production technology</vt:lpstr>
      <vt:lpstr>PowerPoint Presentation</vt:lpstr>
      <vt:lpstr>Efficiency and Productivity Models</vt:lpstr>
      <vt:lpstr>Efficiency vs. Productivity</vt:lpstr>
      <vt:lpstr>Data Envelopment Analysis (DEA)</vt:lpstr>
      <vt:lpstr>I. Charnes, Cooper and Rhodes (CCR) (1978)</vt:lpstr>
      <vt:lpstr>CCR Model</vt:lpstr>
      <vt:lpstr>PowerPoint Presentation</vt:lpstr>
      <vt:lpstr>CCR Model: Application in Stata</vt:lpstr>
      <vt:lpstr>Contd…</vt:lpstr>
      <vt:lpstr>II. Banker, Charnes and Cooper (BCC) (1984) Model</vt:lpstr>
      <vt:lpstr>BCC Model: Application in Stata</vt:lpstr>
      <vt:lpstr>BCC Model: Application in Stata</vt:lpstr>
      <vt:lpstr>Computation of slacks and RTS properties</vt:lpstr>
      <vt:lpstr>dea: command</vt:lpstr>
      <vt:lpstr>dea: command</vt:lpstr>
      <vt:lpstr>III. Directional Distance Function (DDF)</vt:lpstr>
      <vt:lpstr>DDF-DEA model: Application in Stata</vt:lpstr>
      <vt:lpstr>DDF-DEA Model: Application in Stata</vt:lpstr>
      <vt:lpstr>IV. Alternative variants: Non-radial DDF</vt:lpstr>
      <vt:lpstr>V. Malmquist Productivity Index</vt:lpstr>
      <vt:lpstr>Malmquist Productivity Index</vt:lpstr>
      <vt:lpstr>MPI and its Decomposition in STATA</vt:lpstr>
      <vt:lpstr>TFPCH using MPI: Application in Stata</vt:lpstr>
      <vt:lpstr>VI. Malmquist Luenberger Productivity Index (MLPI)</vt:lpstr>
      <vt:lpstr>Malmquist Luenberger Productivity Index</vt:lpstr>
      <vt:lpstr>MLPI Model: Application in STATA</vt:lpstr>
      <vt:lpstr>TFPCH using MLPI: Application in Stata</vt:lpstr>
      <vt:lpstr>Parametric Approaches to Frontier Analysis</vt:lpstr>
      <vt:lpstr>Stochastic Frontier Analysis (SFA)</vt:lpstr>
      <vt:lpstr>PowerPoint Presentation</vt:lpstr>
      <vt:lpstr>SFA: Cross-Sectional Models</vt:lpstr>
      <vt:lpstr>SFA in Stata</vt:lpstr>
      <vt:lpstr>Results from Aigner et al. (1977) Model using frontier</vt:lpstr>
      <vt:lpstr>Contd..</vt:lpstr>
      <vt:lpstr>Results from Aigner et al. (1977) Model using sfcross</vt:lpstr>
      <vt:lpstr>II. Meeusen and Van den Broeck (MB) (1977)  (Normal- Exponential Model)</vt:lpstr>
      <vt:lpstr>Results from Meeusen and Van den Broeck (MB) (1977)</vt:lpstr>
      <vt:lpstr>III. Stevenson (1980) Model (Normal-Truncated Model)</vt:lpstr>
      <vt:lpstr>Results from Stevenson (1980) Model</vt:lpstr>
      <vt:lpstr>Results of BC, JLMS, MB, and Stevenson’s Models</vt:lpstr>
      <vt:lpstr>IV. Time-Invariant Stochastic Frontier Models</vt:lpstr>
      <vt:lpstr>Panel Data SFA Models in STATA</vt:lpstr>
      <vt:lpstr>xtfrontier and sfpanel packages for time-invariant models: Schmidt and  Sickles (1984)</vt:lpstr>
      <vt:lpstr>Other Stochastic Frontier Time-Invariant Models</vt:lpstr>
      <vt:lpstr>PowerPoint Presentation</vt:lpstr>
      <vt:lpstr>V. Time-Variant Stochastic Frontier Models</vt:lpstr>
      <vt:lpstr>Thanks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Efficiency of District Central Co-operative Banks in Uttar Pradesh: An analysis using stochastic frontier approach.</dc:title>
  <dc:creator>Subhransu Nayak</dc:creator>
  <cp:lastModifiedBy>Radhikab</cp:lastModifiedBy>
  <cp:revision>2</cp:revision>
  <dcterms:created xsi:type="dcterms:W3CDTF">2023-11-27T12:00:41Z</dcterms:created>
  <dcterms:modified xsi:type="dcterms:W3CDTF">2023-11-29T06:57:53Z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2023-11-21T00:00:00Z</vt:filetime>
  </property>
  <property fmtid="{D5CDD505-2E9C-101B-9397-08002B2CF9AE}" pid="3" name="Creator">
    <vt:lpwstr>Acrobat PDFMaker 23 for PowerPoint</vt:lpwstr>
  </property>
  <property fmtid="{D5CDD505-2E9C-101B-9397-08002B2CF9AE}" pid="4" name="LastSaved">
    <vt:filetime>2023-11-27T00:00:00Z</vt:filetime>
  </property>
</Properties>
</file>