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6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96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003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5624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8163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5342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8250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0619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446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F3864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F3864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F3864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242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272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187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533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76212" y="1089127"/>
            <a:ext cx="2540975" cy="345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F3864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2676" y="1473720"/>
            <a:ext cx="9088046" cy="394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99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" y="222376"/>
            <a:ext cx="1803908" cy="5154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1935" y="6524625"/>
            <a:ext cx="1741466" cy="83542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600670" y="3012427"/>
            <a:ext cx="6984126" cy="2279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02020"/>
            <a:endParaRPr lang="en-US" sz="1579" dirty="0">
              <a:solidFill>
                <a:srgbClr val="5B9BD5">
                  <a:lumMod val="50000"/>
                </a:srgbClr>
              </a:solidFill>
              <a:latin typeface="DM Sans"/>
            </a:endParaRPr>
          </a:p>
          <a:p>
            <a:pPr algn="just" defTabSz="802020"/>
            <a:r>
              <a:rPr lang="en-US" sz="1579" dirty="0">
                <a:solidFill>
                  <a:srgbClr val="5B9BD5">
                    <a:lumMod val="50000"/>
                  </a:srgbClr>
                </a:solidFill>
                <a:latin typeface="DM Sans"/>
              </a:rPr>
              <a:t>                                     </a:t>
            </a:r>
          </a:p>
          <a:p>
            <a:pPr algn="just" defTabSz="802020"/>
            <a:r>
              <a:rPr lang="en-US" sz="1350" dirty="0">
                <a:solidFill>
                  <a:srgbClr val="5B9BD5">
                    <a:lumMod val="50000"/>
                  </a:srgbClr>
                </a:solidFill>
                <a:latin typeface="DM Sans"/>
              </a:rPr>
              <a:t>                                          </a:t>
            </a:r>
            <a:r>
              <a:rPr lang="en-US" sz="135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Presented By</a:t>
            </a:r>
          </a:p>
          <a:p>
            <a:pPr algn="just" defTabSz="802020"/>
            <a:endParaRPr lang="en-US" sz="1579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defTabSz="802020"/>
            <a:endParaRPr lang="en-US" sz="1579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defTabSz="802020"/>
            <a:endParaRPr lang="en-US" sz="1579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defTabSz="802020"/>
            <a:endParaRPr lang="en-US" sz="1579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defTabSz="802020"/>
            <a:endParaRPr lang="en-IN" sz="1579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defTabSz="802020"/>
            <a:endParaRPr lang="en-US" sz="1579" dirty="0">
              <a:solidFill>
                <a:srgbClr val="5B9BD5">
                  <a:lumMod val="50000"/>
                </a:srgbClr>
              </a:solidFill>
              <a:latin typeface="DM Sans"/>
            </a:endParaRPr>
          </a:p>
        </p:txBody>
      </p:sp>
      <p:grpSp>
        <p:nvGrpSpPr>
          <p:cNvPr id="18" name="Group 2"/>
          <p:cNvGrpSpPr>
            <a:grpSpLocks noChangeAspect="1"/>
          </p:cNvGrpSpPr>
          <p:nvPr/>
        </p:nvGrpSpPr>
        <p:grpSpPr>
          <a:xfrm>
            <a:off x="325509" y="1953172"/>
            <a:ext cx="2061507" cy="2053455"/>
            <a:chOff x="0" y="0"/>
            <a:chExt cx="6502400" cy="6477000"/>
          </a:xfrm>
        </p:grpSpPr>
        <p:sp>
          <p:nvSpPr>
            <p:cNvPr id="19" name="Freeform 3"/>
            <p:cNvSpPr/>
            <p:nvPr/>
          </p:nvSpPr>
          <p:spPr>
            <a:xfrm>
              <a:off x="-23042" y="119185"/>
              <a:ext cx="6542159" cy="6244242"/>
            </a:xfrm>
            <a:custGeom>
              <a:avLst/>
              <a:gdLst/>
              <a:ahLst/>
              <a:cxnLst/>
              <a:rect l="l" t="t" r="r" b="b"/>
              <a:pathLst>
                <a:path w="6542159" h="6244242">
                  <a:moveTo>
                    <a:pt x="3271080" y="4996"/>
                  </a:moveTo>
                  <a:cubicBezTo>
                    <a:pt x="2154117" y="0"/>
                    <a:pt x="1119857" y="593026"/>
                    <a:pt x="559929" y="1559521"/>
                  </a:cubicBezTo>
                  <a:cubicBezTo>
                    <a:pt x="0" y="2526015"/>
                    <a:pt x="0" y="3718228"/>
                    <a:pt x="559929" y="4684723"/>
                  </a:cubicBezTo>
                  <a:cubicBezTo>
                    <a:pt x="1119857" y="5651217"/>
                    <a:pt x="2154117" y="6244243"/>
                    <a:pt x="3271080" y="6239248"/>
                  </a:cubicBezTo>
                  <a:cubicBezTo>
                    <a:pt x="4388043" y="6244243"/>
                    <a:pt x="5422303" y="5651217"/>
                    <a:pt x="5982231" y="4684723"/>
                  </a:cubicBezTo>
                  <a:cubicBezTo>
                    <a:pt x="6542160" y="3718229"/>
                    <a:pt x="6542160" y="2526015"/>
                    <a:pt x="5982231" y="1559521"/>
                  </a:cubicBezTo>
                  <a:cubicBezTo>
                    <a:pt x="5422303" y="593027"/>
                    <a:pt x="4388043" y="1"/>
                    <a:pt x="3271080" y="4996"/>
                  </a:cubicBezTo>
                  <a:close/>
                </a:path>
              </a:pathLst>
            </a:custGeom>
            <a:blipFill>
              <a:blip r:embed="rId5"/>
              <a:stretch>
                <a:fillRect l="223" t="-19175" r="223" b="-19175"/>
              </a:stretch>
            </a:blipFill>
          </p:spPr>
        </p:sp>
        <p:sp>
          <p:nvSpPr>
            <p:cNvPr id="21" name="Freeform 4"/>
            <p:cNvSpPr/>
            <p:nvPr/>
          </p:nvSpPr>
          <p:spPr>
            <a:xfrm>
              <a:off x="73038" y="66269"/>
              <a:ext cx="6350000" cy="6349987"/>
            </a:xfrm>
            <a:custGeom>
              <a:avLst/>
              <a:gdLst/>
              <a:ahLst/>
              <a:cxnLst/>
              <a:rect l="l" t="t" r="r" b="b"/>
              <a:pathLst>
                <a:path w="6350000" h="6349987">
                  <a:moveTo>
                    <a:pt x="3175000" y="6349987"/>
                  </a:moveTo>
                  <a:cubicBezTo>
                    <a:pt x="1424279" y="6349987"/>
                    <a:pt x="0" y="4925733"/>
                    <a:pt x="0" y="3175038"/>
                  </a:cubicBezTo>
                  <a:cubicBezTo>
                    <a:pt x="0" y="1424317"/>
                    <a:pt x="1424292" y="0"/>
                    <a:pt x="3175000" y="0"/>
                  </a:cubicBezTo>
                  <a:cubicBezTo>
                    <a:pt x="4925733" y="0"/>
                    <a:pt x="6350000" y="1424330"/>
                    <a:pt x="6350000" y="3175038"/>
                  </a:cubicBezTo>
                  <a:cubicBezTo>
                    <a:pt x="6350000" y="4925720"/>
                    <a:pt x="4925733" y="6349987"/>
                    <a:pt x="3175000" y="6349987"/>
                  </a:cubicBezTo>
                  <a:close/>
                  <a:moveTo>
                    <a:pt x="3175000" y="115760"/>
                  </a:moveTo>
                  <a:cubicBezTo>
                    <a:pt x="1488135" y="115760"/>
                    <a:pt x="115760" y="1488148"/>
                    <a:pt x="115760" y="3175038"/>
                  </a:cubicBezTo>
                  <a:cubicBezTo>
                    <a:pt x="115760" y="4861915"/>
                    <a:pt x="1488135" y="6234265"/>
                    <a:pt x="3175000" y="6234265"/>
                  </a:cubicBezTo>
                  <a:cubicBezTo>
                    <a:pt x="4861852" y="6234265"/>
                    <a:pt x="6234265" y="4861890"/>
                    <a:pt x="6234265" y="3175038"/>
                  </a:cubicBezTo>
                  <a:cubicBezTo>
                    <a:pt x="6234265" y="1488148"/>
                    <a:pt x="4861852" y="115760"/>
                    <a:pt x="3175000" y="115760"/>
                  </a:cubicBezTo>
                  <a:close/>
                </a:path>
              </a:pathLst>
            </a:custGeom>
            <a:solidFill>
              <a:srgbClr val="919191"/>
            </a:solidFill>
          </p:spPr>
        </p:sp>
      </p:grpSp>
      <p:sp>
        <p:nvSpPr>
          <p:cNvPr id="13" name="Rectangle 12"/>
          <p:cNvSpPr/>
          <p:nvPr/>
        </p:nvSpPr>
        <p:spPr>
          <a:xfrm>
            <a:off x="3927988" y="1516978"/>
            <a:ext cx="61427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02020"/>
            <a:r>
              <a:rPr lang="en-US" sz="1350" b="1" kern="0" dirty="0">
                <a:solidFill>
                  <a:srgbClr val="033560"/>
                </a:solidFill>
                <a:latin typeface="Calibri" panose="020F0502020204030204"/>
                <a:ea typeface="MS Gothic" panose="020B0609070205080204" pitchFamily="49" charset="-128"/>
              </a:rPr>
              <a:t>Topic</a:t>
            </a:r>
            <a:r>
              <a:rPr lang="en-US" sz="1210" kern="0" dirty="0">
                <a:solidFill>
                  <a:srgbClr val="033560"/>
                </a:solidFill>
                <a:latin typeface="Poppins Bold"/>
              </a:rPr>
              <a:t> </a:t>
            </a:r>
            <a:endParaRPr lang="en-IN" sz="1579" kern="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51797" y="1513485"/>
            <a:ext cx="6081872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68942">
              <a:lnSpc>
                <a:spcPts val="1695"/>
              </a:lnSpc>
              <a:spcBef>
                <a:spcPct val="0"/>
              </a:spcBef>
            </a:pPr>
            <a:r>
              <a:rPr lang="en-US" sz="1184" dirty="0">
                <a:solidFill>
                  <a:srgbClr val="033560"/>
                </a:solidFill>
                <a:latin typeface="Calibri" panose="020F0502020204030204"/>
              </a:rPr>
              <a:t>: </a:t>
            </a:r>
            <a:r>
              <a:rPr lang="en-US" sz="1350" dirty="0">
                <a:solidFill>
                  <a:srgbClr val="033560"/>
                </a:solidFill>
                <a:latin typeface="Calibri" panose="020F0502020204030204"/>
              </a:rPr>
              <a:t>Friendship-kinship Network And Access To Formal-informal Credit In India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27988" y="2163397"/>
            <a:ext cx="6656807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02020"/>
            <a:r>
              <a:rPr lang="en-US" sz="1350" b="1" dirty="0">
                <a:solidFill>
                  <a:srgbClr val="00387A"/>
                </a:solidFill>
                <a:latin typeface="DM Sans"/>
              </a:rPr>
              <a:t>Abstract :</a:t>
            </a:r>
          </a:p>
          <a:p>
            <a:pPr defTabSz="802020"/>
            <a:endParaRPr lang="en-US" sz="1350" b="1" dirty="0">
              <a:solidFill>
                <a:srgbClr val="00387A"/>
              </a:solidFill>
              <a:latin typeface="DM Sans"/>
            </a:endParaRPr>
          </a:p>
          <a:p>
            <a:pPr algn="just" defTabSz="802020"/>
            <a:r>
              <a:rPr lang="en-US" sz="135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We examine the association between the friendship-relative(FR) network and borrowings from market lenders in the context of Indian households. We explore various channels that may affect the observed associations, if any</a:t>
            </a:r>
            <a:r>
              <a:rPr lang="en-US" sz="1184" dirty="0">
                <a:solidFill>
                  <a:srgbClr val="252525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74824" y="3996870"/>
            <a:ext cx="2716769" cy="3427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68942">
              <a:lnSpc>
                <a:spcPts val="1909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033560"/>
                </a:solidFill>
                <a:latin typeface="Calibri" panose="020F0502020204030204"/>
              </a:rPr>
              <a:t>PALLABI CHAKRABORTY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78001" y="4327981"/>
            <a:ext cx="1510414" cy="26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68942">
              <a:lnSpc>
                <a:spcPts val="1267"/>
              </a:lnSpc>
            </a:pPr>
            <a:r>
              <a:rPr lang="en-US" sz="1350" dirty="0">
                <a:solidFill>
                  <a:srgbClr val="033560"/>
                </a:solidFill>
                <a:latin typeface="Calibri" panose="020F0502020204030204"/>
              </a:rPr>
              <a:t>Assistant Professor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408029" y="4532067"/>
            <a:ext cx="365035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02020"/>
            <a:r>
              <a:rPr lang="en-US" sz="1350" kern="0" dirty="0">
                <a:solidFill>
                  <a:srgbClr val="033560"/>
                </a:solidFill>
                <a:latin typeface="Calibri" panose="020F0502020204030204"/>
              </a:rPr>
              <a:t>Tata Institute Of Social Science, Hyderabad, Indi</a:t>
            </a:r>
            <a:r>
              <a:rPr lang="en-US" sz="1350" kern="0" dirty="0">
                <a:solidFill>
                  <a:srgbClr val="033560"/>
                </a:solidFill>
                <a:latin typeface="Poppins Bold"/>
              </a:rPr>
              <a:t>a</a:t>
            </a:r>
            <a:endParaRPr lang="en-IN" sz="1350" kern="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73555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76" y="1368062"/>
            <a:ext cx="9160510" cy="4417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750" b="1" spc="-5" dirty="0">
                <a:solidFill>
                  <a:srgbClr val="1F3864"/>
                </a:solidFill>
                <a:latin typeface="Times New Roman"/>
                <a:cs typeface="Times New Roman"/>
              </a:rPr>
              <a:t>Channels:</a:t>
            </a:r>
            <a:r>
              <a:rPr sz="1750" b="1" spc="-35" dirty="0">
                <a:solidFill>
                  <a:srgbClr val="1F3864"/>
                </a:solidFill>
                <a:latin typeface="Times New Roman"/>
                <a:cs typeface="Times New Roman"/>
              </a:rPr>
              <a:t> </a:t>
            </a:r>
            <a:r>
              <a:rPr sz="1750" b="1" spc="-5" dirty="0">
                <a:solidFill>
                  <a:srgbClr val="1F3864"/>
                </a:solidFill>
                <a:latin typeface="Times New Roman"/>
                <a:cs typeface="Times New Roman"/>
              </a:rPr>
              <a:t>The</a:t>
            </a:r>
            <a:r>
              <a:rPr sz="1750" b="1" dirty="0">
                <a:solidFill>
                  <a:srgbClr val="1F3864"/>
                </a:solidFill>
                <a:latin typeface="Times New Roman"/>
                <a:cs typeface="Times New Roman"/>
              </a:rPr>
              <a:t> collateral</a:t>
            </a:r>
            <a:r>
              <a:rPr sz="1750" b="1" spc="-40" dirty="0">
                <a:solidFill>
                  <a:srgbClr val="1F3864"/>
                </a:solidFill>
                <a:latin typeface="Times New Roman"/>
                <a:cs typeface="Times New Roman"/>
              </a:rPr>
              <a:t> </a:t>
            </a:r>
            <a:r>
              <a:rPr sz="1750" b="1" spc="-5" dirty="0">
                <a:solidFill>
                  <a:srgbClr val="1F3864"/>
                </a:solidFill>
                <a:latin typeface="Times New Roman"/>
                <a:cs typeface="Times New Roman"/>
              </a:rPr>
              <a:t>channel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marL="251460" indent="-201295" algn="just">
              <a:lnSpc>
                <a:spcPct val="100000"/>
              </a:lnSpc>
              <a:buFont typeface="Wingdings"/>
              <a:buChar char=""/>
              <a:tabLst>
                <a:tab pos="252095" algn="l"/>
              </a:tabLst>
            </a:pPr>
            <a:r>
              <a:rPr sz="1550" spc="15" dirty="0">
                <a:latin typeface="Times New Roman"/>
                <a:cs typeface="Times New Roman"/>
              </a:rPr>
              <a:t>The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poor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are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b="1" spc="10" dirty="0">
                <a:solidFill>
                  <a:srgbClr val="1F3864"/>
                </a:solidFill>
                <a:latin typeface="Times New Roman"/>
                <a:cs typeface="Times New Roman"/>
              </a:rPr>
              <a:t>quantity</a:t>
            </a:r>
            <a:r>
              <a:rPr sz="1550" b="1" spc="-5" dirty="0">
                <a:solidFill>
                  <a:srgbClr val="1F3864"/>
                </a:solidFill>
                <a:latin typeface="Times New Roman"/>
                <a:cs typeface="Times New Roman"/>
              </a:rPr>
              <a:t> </a:t>
            </a:r>
            <a:r>
              <a:rPr sz="1550" b="1" spc="10" dirty="0">
                <a:solidFill>
                  <a:srgbClr val="1F3864"/>
                </a:solidFill>
                <a:latin typeface="Times New Roman"/>
                <a:cs typeface="Times New Roman"/>
              </a:rPr>
              <a:t>rationed</a:t>
            </a:r>
            <a:r>
              <a:rPr sz="1550" b="1" spc="-30" dirty="0">
                <a:solidFill>
                  <a:srgbClr val="1F3864"/>
                </a:solidFill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(S. </a:t>
            </a:r>
            <a:r>
              <a:rPr sz="1550" spc="15" dirty="0">
                <a:latin typeface="Times New Roman"/>
                <a:cs typeface="Times New Roman"/>
              </a:rPr>
              <a:t>Boucher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Guirkinger,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2007; </a:t>
            </a:r>
            <a:r>
              <a:rPr sz="1550" spc="5" dirty="0">
                <a:latin typeface="Times New Roman"/>
                <a:cs typeface="Times New Roman"/>
              </a:rPr>
              <a:t>S.</a:t>
            </a:r>
            <a:r>
              <a:rPr sz="1550" spc="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R.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Boucher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et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al.,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2008).</a:t>
            </a:r>
            <a:endParaRPr sz="1550">
              <a:latin typeface="Times New Roman"/>
              <a:cs typeface="Times New Roman"/>
            </a:endParaRPr>
          </a:p>
          <a:p>
            <a:pPr marL="251460" marR="43180" indent="-201295" algn="just">
              <a:lnSpc>
                <a:spcPct val="152900"/>
              </a:lnSpc>
              <a:spcBef>
                <a:spcPts val="865"/>
              </a:spcBef>
              <a:buFont typeface="Wingdings"/>
              <a:buChar char=""/>
              <a:tabLst>
                <a:tab pos="252095" algn="l"/>
              </a:tabLst>
            </a:pPr>
            <a:r>
              <a:rPr sz="1550" spc="10" dirty="0">
                <a:latin typeface="Times New Roman"/>
                <a:cs typeface="Times New Roman"/>
              </a:rPr>
              <a:t>Even the </a:t>
            </a:r>
            <a:r>
              <a:rPr sz="1550" spc="5" dirty="0">
                <a:latin typeface="Times New Roman"/>
                <a:cs typeface="Times New Roman"/>
              </a:rPr>
              <a:t>wealthy </a:t>
            </a:r>
            <a:r>
              <a:rPr sz="1550" spc="15" dirty="0">
                <a:latin typeface="Times New Roman"/>
                <a:cs typeface="Times New Roman"/>
              </a:rPr>
              <a:t>can be </a:t>
            </a:r>
            <a:r>
              <a:rPr sz="1550" spc="5" dirty="0">
                <a:latin typeface="Times New Roman"/>
                <a:cs typeface="Times New Roman"/>
              </a:rPr>
              <a:t>discouraged </a:t>
            </a:r>
            <a:r>
              <a:rPr sz="1550" spc="15" dirty="0">
                <a:latin typeface="Times New Roman"/>
                <a:cs typeface="Times New Roman"/>
              </a:rPr>
              <a:t>from </a:t>
            </a:r>
            <a:r>
              <a:rPr sz="1550" spc="10" dirty="0">
                <a:latin typeface="Times New Roman"/>
                <a:cs typeface="Times New Roman"/>
              </a:rPr>
              <a:t>borrowing </a:t>
            </a:r>
            <a:r>
              <a:rPr sz="1550" spc="15" dirty="0">
                <a:latin typeface="Times New Roman"/>
                <a:cs typeface="Times New Roman"/>
              </a:rPr>
              <a:t>when </a:t>
            </a:r>
            <a:r>
              <a:rPr sz="1550" spc="10" dirty="0">
                <a:latin typeface="Times New Roman"/>
                <a:cs typeface="Times New Roman"/>
              </a:rPr>
              <a:t>asymmetric information between transacting </a:t>
            </a:r>
            <a:r>
              <a:rPr sz="1550" spc="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parties is high </a:t>
            </a:r>
            <a:r>
              <a:rPr sz="1550" spc="15" dirty="0">
                <a:latin typeface="Times New Roman"/>
                <a:cs typeface="Times New Roman"/>
              </a:rPr>
              <a:t>and </a:t>
            </a:r>
            <a:r>
              <a:rPr sz="1550" spc="5" dirty="0">
                <a:latin typeface="Times New Roman"/>
                <a:cs typeface="Times New Roman"/>
              </a:rPr>
              <a:t>due </a:t>
            </a:r>
            <a:r>
              <a:rPr sz="1550" spc="10" dirty="0">
                <a:latin typeface="Times New Roman"/>
                <a:cs typeface="Times New Roman"/>
              </a:rPr>
              <a:t>to lack of </a:t>
            </a:r>
            <a:r>
              <a:rPr sz="1550" spc="15" dirty="0">
                <a:latin typeface="Times New Roman"/>
                <a:cs typeface="Times New Roman"/>
              </a:rPr>
              <a:t>an </a:t>
            </a:r>
            <a:r>
              <a:rPr sz="1550" spc="5" dirty="0">
                <a:latin typeface="Times New Roman"/>
                <a:cs typeface="Times New Roman"/>
              </a:rPr>
              <a:t>insurance </a:t>
            </a:r>
            <a:r>
              <a:rPr sz="1550" spc="10" dirty="0">
                <a:latin typeface="Times New Roman"/>
                <a:cs typeface="Times New Roman"/>
              </a:rPr>
              <a:t>market, hence are </a:t>
            </a:r>
            <a:r>
              <a:rPr sz="1550" b="1" spc="10" dirty="0">
                <a:solidFill>
                  <a:srgbClr val="1F3864"/>
                </a:solidFill>
                <a:latin typeface="Times New Roman"/>
                <a:cs typeface="Times New Roman"/>
              </a:rPr>
              <a:t>risk rationed </a:t>
            </a:r>
            <a:r>
              <a:rPr sz="1550" spc="10" dirty="0">
                <a:latin typeface="Times New Roman"/>
                <a:cs typeface="Times New Roman"/>
              </a:rPr>
              <a:t>(S. Boucher </a:t>
            </a:r>
            <a:r>
              <a:rPr sz="1550" spc="25" dirty="0">
                <a:latin typeface="Times New Roman"/>
                <a:cs typeface="Times New Roman"/>
              </a:rPr>
              <a:t>&amp; </a:t>
            </a:r>
            <a:r>
              <a:rPr sz="1550" dirty="0">
                <a:latin typeface="Times New Roman"/>
                <a:cs typeface="Times New Roman"/>
              </a:rPr>
              <a:t>Guirkinger, 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2007;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S. R. </a:t>
            </a:r>
            <a:r>
              <a:rPr sz="1550" spc="15" dirty="0">
                <a:latin typeface="Times New Roman"/>
                <a:cs typeface="Times New Roman"/>
              </a:rPr>
              <a:t>Boucher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et</a:t>
            </a:r>
            <a:r>
              <a:rPr sz="1550" spc="1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al., </a:t>
            </a:r>
            <a:r>
              <a:rPr sz="1550" spc="15" dirty="0">
                <a:latin typeface="Times New Roman"/>
                <a:cs typeface="Times New Roman"/>
              </a:rPr>
              <a:t>2008;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Cheng,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2007;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Turvey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Kong,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2010).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1600">
              <a:latin typeface="Times New Roman"/>
              <a:cs typeface="Times New Roman"/>
            </a:endParaRPr>
          </a:p>
          <a:p>
            <a:pPr marL="251460" indent="-201295" algn="just">
              <a:lnSpc>
                <a:spcPct val="100000"/>
              </a:lnSpc>
              <a:buFont typeface="Wingdings"/>
              <a:buChar char=""/>
              <a:tabLst>
                <a:tab pos="252095" algn="l"/>
              </a:tabLst>
            </a:pPr>
            <a:r>
              <a:rPr sz="1550" spc="10" dirty="0">
                <a:latin typeface="Times New Roman"/>
                <a:cs typeface="Times New Roman"/>
              </a:rPr>
              <a:t>Can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FR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network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alleviate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these?</a:t>
            </a:r>
            <a:endParaRPr sz="1550">
              <a:latin typeface="Times New Roman"/>
              <a:cs typeface="Times New Roman"/>
            </a:endParaRPr>
          </a:p>
          <a:p>
            <a:pPr marL="495300">
              <a:lnSpc>
                <a:spcPct val="100000"/>
              </a:lnSpc>
              <a:spcBef>
                <a:spcPts val="1420"/>
              </a:spcBef>
              <a:tabLst>
                <a:tab pos="1667510" algn="l"/>
              </a:tabLst>
            </a:pPr>
            <a:r>
              <a:rPr sz="1400" spc="5" dirty="0">
                <a:latin typeface="Cambria Math"/>
                <a:cs typeface="Cambria Math"/>
              </a:rPr>
              <a:t>𝑎𝑝𝑝𝑙𝑦𝑙𝑜𝑎𝑛</a:t>
            </a:r>
            <a:r>
              <a:rPr sz="1500" spc="7" baseline="-16666" dirty="0">
                <a:latin typeface="Cambria Math"/>
                <a:cs typeface="Cambria Math"/>
              </a:rPr>
              <a:t>i </a:t>
            </a:r>
            <a:r>
              <a:rPr sz="1500" spc="52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=	</a:t>
            </a:r>
            <a:r>
              <a:rPr sz="1400" spc="-35" dirty="0">
                <a:latin typeface="Cambria Math"/>
                <a:cs typeface="Cambria Math"/>
              </a:rPr>
              <a:t>𝛼</a:t>
            </a:r>
            <a:r>
              <a:rPr sz="1500" spc="-52" baseline="-16666" dirty="0">
                <a:latin typeface="Cambria Math"/>
                <a:cs typeface="Cambria Math"/>
              </a:rPr>
              <a:t>O</a:t>
            </a:r>
            <a:r>
              <a:rPr sz="1500" spc="217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𝛼</a:t>
            </a:r>
            <a:r>
              <a:rPr sz="1500" spc="15" baseline="-16666" dirty="0">
                <a:latin typeface="Cambria Math"/>
                <a:cs typeface="Cambria Math"/>
              </a:rPr>
              <a:t>1</a:t>
            </a:r>
            <a:r>
              <a:rPr sz="1400" spc="10" dirty="0">
                <a:latin typeface="Cambria Math"/>
                <a:cs typeface="Cambria Math"/>
              </a:rPr>
              <a:t>𝐹𝑅𝑙𝑜𝑎𝑛</a:t>
            </a:r>
            <a:r>
              <a:rPr sz="1500" spc="15" baseline="-16666" dirty="0">
                <a:latin typeface="Cambria Math"/>
                <a:cs typeface="Cambria Math"/>
              </a:rPr>
              <a:t>i</a:t>
            </a:r>
            <a:r>
              <a:rPr sz="1500" spc="262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𝜶</a:t>
            </a:r>
            <a:r>
              <a:rPr sz="1500" spc="15" baseline="-16666" dirty="0">
                <a:latin typeface="Cambria Math"/>
                <a:cs typeface="Cambria Math"/>
              </a:rPr>
              <a:t>𝟐</a:t>
            </a:r>
            <a:r>
              <a:rPr sz="1400" spc="10" dirty="0">
                <a:latin typeface="Cambria Math"/>
                <a:cs typeface="Cambria Math"/>
              </a:rPr>
              <a:t>𝑭𝑹𝒍𝒐𝒂𝒏</a:t>
            </a:r>
            <a:r>
              <a:rPr sz="1500" spc="15" baseline="-16666" dirty="0">
                <a:latin typeface="Cambria Math"/>
                <a:cs typeface="Cambria Math"/>
              </a:rPr>
              <a:t>𝒊</a:t>
            </a:r>
            <a:r>
              <a:rPr sz="1500" spc="217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∗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𝒍𝒂𝒏𝒅𝒄𝒂𝒕</a:t>
            </a:r>
            <a:r>
              <a:rPr sz="1500" baseline="-16666" dirty="0">
                <a:latin typeface="Cambria Math"/>
                <a:cs typeface="Cambria Math"/>
              </a:rPr>
              <a:t>𝒊</a:t>
            </a:r>
            <a:r>
              <a:rPr sz="1500" spc="232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30" dirty="0">
                <a:latin typeface="Cambria Math"/>
                <a:cs typeface="Cambria Math"/>
              </a:rPr>
              <a:t>𝛼</a:t>
            </a:r>
            <a:r>
              <a:rPr sz="1500" spc="44" baseline="-16666" dirty="0">
                <a:latin typeface="Cambria Math"/>
                <a:cs typeface="Cambria Math"/>
              </a:rPr>
              <a:t>3</a:t>
            </a:r>
            <a:r>
              <a:rPr sz="1400" spc="30" dirty="0">
                <a:latin typeface="Cambria Math"/>
                <a:cs typeface="Cambria Math"/>
              </a:rPr>
              <a:t>𝑍</a:t>
            </a:r>
            <a:r>
              <a:rPr sz="1500" spc="44" baseline="-16666" dirty="0">
                <a:latin typeface="Cambria Math"/>
                <a:cs typeface="Cambria Math"/>
              </a:rPr>
              <a:t>i</a:t>
            </a:r>
            <a:r>
              <a:rPr sz="1500" spc="284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30" dirty="0">
                <a:latin typeface="Cambria Math"/>
                <a:cs typeface="Cambria Math"/>
              </a:rPr>
              <a:t>𝛿</a:t>
            </a:r>
            <a:r>
              <a:rPr sz="1500" spc="44" baseline="-16666" dirty="0">
                <a:latin typeface="Cambria Math"/>
                <a:cs typeface="Cambria Math"/>
              </a:rPr>
              <a:t>s,i</a:t>
            </a:r>
            <a:r>
              <a:rPr sz="1500" spc="375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25" dirty="0">
                <a:latin typeface="Cambria Math"/>
                <a:cs typeface="Cambria Math"/>
              </a:rPr>
              <a:t>𝜇</a:t>
            </a:r>
            <a:r>
              <a:rPr sz="1500" spc="37" baseline="-16666" dirty="0">
                <a:latin typeface="Cambria Math"/>
                <a:cs typeface="Cambria Math"/>
              </a:rPr>
              <a:t>1i</a:t>
            </a:r>
            <a:r>
              <a:rPr sz="1500" spc="142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…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…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(1)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Cambria Math"/>
              <a:cs typeface="Cambria Math"/>
            </a:endParaRPr>
          </a:p>
          <a:p>
            <a:pPr marL="451484">
              <a:lnSpc>
                <a:spcPct val="100000"/>
              </a:lnSpc>
              <a:tabLst>
                <a:tab pos="1687195" algn="l"/>
                <a:tab pos="6785609" algn="l"/>
              </a:tabLst>
            </a:pPr>
            <a:r>
              <a:rPr sz="1400" dirty="0">
                <a:latin typeface="Cambria Math"/>
                <a:cs typeface="Cambria Math"/>
              </a:rPr>
              <a:t>𝑎𝑐𝑐</a:t>
            </a:r>
            <a:r>
              <a:rPr sz="1400" spc="-10" dirty="0">
                <a:latin typeface="Cambria Math"/>
                <a:cs typeface="Cambria Math"/>
              </a:rPr>
              <a:t>𝑒</a:t>
            </a:r>
            <a:r>
              <a:rPr sz="1400" spc="10" dirty="0">
                <a:latin typeface="Cambria Math"/>
                <a:cs typeface="Cambria Math"/>
              </a:rPr>
              <a:t>𝑠</a:t>
            </a:r>
            <a:r>
              <a:rPr sz="1400" spc="-5" dirty="0">
                <a:latin typeface="Cambria Math"/>
                <a:cs typeface="Cambria Math"/>
              </a:rPr>
              <a:t>𝑠</a:t>
            </a:r>
            <a:r>
              <a:rPr sz="1400" spc="-10" dirty="0">
                <a:latin typeface="Cambria Math"/>
                <a:cs typeface="Cambria Math"/>
              </a:rPr>
              <a:t>𝑙</a:t>
            </a:r>
            <a:r>
              <a:rPr sz="1400" spc="-5" dirty="0">
                <a:latin typeface="Cambria Math"/>
                <a:cs typeface="Cambria Math"/>
              </a:rPr>
              <a:t>𝑜</a:t>
            </a:r>
            <a:r>
              <a:rPr sz="1400" dirty="0">
                <a:latin typeface="Cambria Math"/>
                <a:cs typeface="Cambria Math"/>
              </a:rPr>
              <a:t>𝑎</a:t>
            </a:r>
            <a:r>
              <a:rPr sz="1400" spc="-5" dirty="0">
                <a:latin typeface="Cambria Math"/>
                <a:cs typeface="Cambria Math"/>
              </a:rPr>
              <a:t>𝑛</a:t>
            </a:r>
            <a:r>
              <a:rPr sz="1500" spc="112" baseline="-16666" dirty="0">
                <a:latin typeface="Cambria Math"/>
                <a:cs typeface="Cambria Math"/>
              </a:rPr>
              <a:t>i</a:t>
            </a:r>
            <a:r>
              <a:rPr sz="1500" baseline="-16666" dirty="0">
                <a:latin typeface="Cambria Math"/>
                <a:cs typeface="Cambria Math"/>
              </a:rPr>
              <a:t> </a:t>
            </a:r>
            <a:r>
              <a:rPr sz="1500" spc="44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=	</a:t>
            </a:r>
            <a:r>
              <a:rPr sz="1400" spc="-85" dirty="0">
                <a:latin typeface="Cambria Math"/>
                <a:cs typeface="Cambria Math"/>
              </a:rPr>
              <a:t>𝛽</a:t>
            </a:r>
            <a:r>
              <a:rPr sz="1500" spc="-97" baseline="-16666" dirty="0">
                <a:latin typeface="Cambria Math"/>
                <a:cs typeface="Cambria Math"/>
              </a:rPr>
              <a:t>O</a:t>
            </a:r>
            <a:r>
              <a:rPr sz="1500" baseline="-16666" dirty="0">
                <a:latin typeface="Cambria Math"/>
                <a:cs typeface="Cambria Math"/>
              </a:rPr>
              <a:t> </a:t>
            </a:r>
            <a:r>
              <a:rPr sz="1500" spc="-112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20" dirty="0">
                <a:latin typeface="Cambria Math"/>
                <a:cs typeface="Cambria Math"/>
              </a:rPr>
              <a:t>𝛽</a:t>
            </a:r>
            <a:r>
              <a:rPr sz="1500" spc="135" baseline="-16666" dirty="0">
                <a:latin typeface="Cambria Math"/>
                <a:cs typeface="Cambria Math"/>
              </a:rPr>
              <a:t>1</a:t>
            </a:r>
            <a:r>
              <a:rPr sz="1400" spc="-5" dirty="0">
                <a:latin typeface="Cambria Math"/>
                <a:cs typeface="Cambria Math"/>
              </a:rPr>
              <a:t>𝐹</a:t>
            </a:r>
            <a:r>
              <a:rPr sz="1400" dirty="0">
                <a:latin typeface="Cambria Math"/>
                <a:cs typeface="Cambria Math"/>
              </a:rPr>
              <a:t>𝑅</a:t>
            </a:r>
            <a:r>
              <a:rPr sz="1400" spc="-10" dirty="0">
                <a:latin typeface="Cambria Math"/>
                <a:cs typeface="Cambria Math"/>
              </a:rPr>
              <a:t>𝑙</a:t>
            </a:r>
            <a:r>
              <a:rPr sz="1400" spc="-5" dirty="0">
                <a:latin typeface="Cambria Math"/>
                <a:cs typeface="Cambria Math"/>
              </a:rPr>
              <a:t>𝑜</a:t>
            </a:r>
            <a:r>
              <a:rPr sz="1400" dirty="0">
                <a:latin typeface="Cambria Math"/>
                <a:cs typeface="Cambria Math"/>
              </a:rPr>
              <a:t>𝑎</a:t>
            </a:r>
            <a:r>
              <a:rPr sz="1400" spc="-5" dirty="0">
                <a:latin typeface="Cambria Math"/>
                <a:cs typeface="Cambria Math"/>
              </a:rPr>
              <a:t>𝑛</a:t>
            </a:r>
            <a:r>
              <a:rPr sz="1500" spc="112" baseline="-16666" dirty="0">
                <a:latin typeface="Cambria Math"/>
                <a:cs typeface="Cambria Math"/>
              </a:rPr>
              <a:t>i</a:t>
            </a:r>
            <a:r>
              <a:rPr sz="1500" baseline="-16666" dirty="0">
                <a:latin typeface="Cambria Math"/>
                <a:cs typeface="Cambria Math"/>
              </a:rPr>
              <a:t> </a:t>
            </a:r>
            <a:r>
              <a:rPr sz="1500" spc="-52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𝜷</a:t>
            </a:r>
            <a:r>
              <a:rPr sz="1500" spc="135" baseline="-16666" dirty="0">
                <a:latin typeface="Cambria Math"/>
                <a:cs typeface="Cambria Math"/>
              </a:rPr>
              <a:t>𝟐</a:t>
            </a:r>
            <a:r>
              <a:rPr sz="1400" dirty="0">
                <a:latin typeface="Cambria Math"/>
                <a:cs typeface="Cambria Math"/>
              </a:rPr>
              <a:t>𝑭𝑹</a:t>
            </a:r>
            <a:r>
              <a:rPr sz="1400" spc="-5" dirty="0">
                <a:latin typeface="Cambria Math"/>
                <a:cs typeface="Cambria Math"/>
              </a:rPr>
              <a:t>𝒍</a:t>
            </a:r>
            <a:r>
              <a:rPr sz="1400" spc="-10" dirty="0">
                <a:latin typeface="Cambria Math"/>
                <a:cs typeface="Cambria Math"/>
              </a:rPr>
              <a:t>𝒐</a:t>
            </a:r>
            <a:r>
              <a:rPr sz="1400" spc="10" dirty="0">
                <a:latin typeface="Cambria Math"/>
                <a:cs typeface="Cambria Math"/>
              </a:rPr>
              <a:t>𝒂</a:t>
            </a:r>
            <a:r>
              <a:rPr sz="1400" spc="-5" dirty="0">
                <a:latin typeface="Cambria Math"/>
                <a:cs typeface="Cambria Math"/>
              </a:rPr>
              <a:t>𝒏</a:t>
            </a:r>
            <a:r>
              <a:rPr sz="1500" spc="30" baseline="-16666" dirty="0">
                <a:latin typeface="Cambria Math"/>
                <a:cs typeface="Cambria Math"/>
              </a:rPr>
              <a:t>𝒊</a:t>
            </a:r>
            <a:r>
              <a:rPr sz="1500" baseline="-16666" dirty="0">
                <a:latin typeface="Cambria Math"/>
                <a:cs typeface="Cambria Math"/>
              </a:rPr>
              <a:t> </a:t>
            </a:r>
            <a:r>
              <a:rPr sz="1500" spc="-112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∗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𝒍𝒂</a:t>
            </a:r>
            <a:r>
              <a:rPr sz="1400" dirty="0">
                <a:latin typeface="Cambria Math"/>
                <a:cs typeface="Cambria Math"/>
              </a:rPr>
              <a:t>𝒏</a:t>
            </a:r>
            <a:r>
              <a:rPr sz="1400" spc="-5" dirty="0">
                <a:latin typeface="Cambria Math"/>
                <a:cs typeface="Cambria Math"/>
              </a:rPr>
              <a:t>𝒅</a:t>
            </a:r>
            <a:r>
              <a:rPr sz="1400" spc="5" dirty="0">
                <a:latin typeface="Cambria Math"/>
                <a:cs typeface="Cambria Math"/>
              </a:rPr>
              <a:t>𝒄</a:t>
            </a:r>
            <a:r>
              <a:rPr sz="1400" spc="-5" dirty="0">
                <a:latin typeface="Cambria Math"/>
                <a:cs typeface="Cambria Math"/>
              </a:rPr>
              <a:t>𝒂𝒕</a:t>
            </a:r>
            <a:r>
              <a:rPr sz="1500" spc="30" baseline="-16666" dirty="0">
                <a:latin typeface="Cambria Math"/>
                <a:cs typeface="Cambria Math"/>
              </a:rPr>
              <a:t>𝒊</a:t>
            </a:r>
            <a:r>
              <a:rPr sz="1500" baseline="-16666" dirty="0">
                <a:latin typeface="Cambria Math"/>
                <a:cs typeface="Cambria Math"/>
              </a:rPr>
              <a:t> </a:t>
            </a:r>
            <a:r>
              <a:rPr sz="1500" spc="-97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85" dirty="0">
                <a:latin typeface="Cambria Math"/>
                <a:cs typeface="Cambria Math"/>
              </a:rPr>
              <a:t>𝛽</a:t>
            </a:r>
            <a:r>
              <a:rPr sz="1500" spc="135" baseline="-16666" dirty="0">
                <a:latin typeface="Cambria Math"/>
                <a:cs typeface="Cambria Math"/>
              </a:rPr>
              <a:t>3</a:t>
            </a:r>
            <a:r>
              <a:rPr sz="1400" spc="-70" dirty="0">
                <a:latin typeface="Cambria Math"/>
                <a:cs typeface="Cambria Math"/>
              </a:rPr>
              <a:t>𝑋</a:t>
            </a:r>
            <a:r>
              <a:rPr sz="1500" spc="112" baseline="-16666" dirty="0">
                <a:latin typeface="Cambria Math"/>
                <a:cs typeface="Cambria Math"/>
              </a:rPr>
              <a:t>i</a:t>
            </a:r>
            <a:r>
              <a:rPr sz="1500" baseline="-16666" dirty="0">
                <a:latin typeface="Cambria Math"/>
                <a:cs typeface="Cambria Math"/>
              </a:rPr>
              <a:t> </a:t>
            </a:r>
            <a:r>
              <a:rPr sz="1500" spc="-30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40" dirty="0">
                <a:latin typeface="Cambria Math"/>
                <a:cs typeface="Cambria Math"/>
              </a:rPr>
              <a:t>𝛿</a:t>
            </a:r>
            <a:r>
              <a:rPr sz="1500" spc="104" baseline="-16666" dirty="0">
                <a:latin typeface="Cambria Math"/>
                <a:cs typeface="Cambria Math"/>
              </a:rPr>
              <a:t>s</a:t>
            </a:r>
            <a:r>
              <a:rPr sz="1500" spc="-7" baseline="-16666" dirty="0">
                <a:latin typeface="Cambria Math"/>
                <a:cs typeface="Cambria Math"/>
              </a:rPr>
              <a:t>,</a:t>
            </a:r>
            <a:r>
              <a:rPr sz="1500" spc="112" baseline="-16666" dirty="0">
                <a:latin typeface="Cambria Math"/>
                <a:cs typeface="Cambria Math"/>
              </a:rPr>
              <a:t>i</a:t>
            </a:r>
            <a:r>
              <a:rPr sz="1500" baseline="-16666" dirty="0">
                <a:latin typeface="Cambria Math"/>
                <a:cs typeface="Cambria Math"/>
              </a:rPr>
              <a:t>  </a:t>
            </a:r>
            <a:r>
              <a:rPr sz="1500" spc="82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𝜇</a:t>
            </a:r>
            <a:r>
              <a:rPr sz="1500" spc="52" baseline="-16666" dirty="0">
                <a:latin typeface="Cambria Math"/>
                <a:cs typeface="Cambria Math"/>
              </a:rPr>
              <a:t>2</a:t>
            </a:r>
            <a:r>
              <a:rPr sz="1500" spc="270" baseline="-16666" dirty="0">
                <a:latin typeface="Cambria Math"/>
                <a:cs typeface="Cambria Math"/>
              </a:rPr>
              <a:t>i</a:t>
            </a:r>
            <a:r>
              <a:rPr sz="1400" dirty="0">
                <a:latin typeface="Cambria Math"/>
                <a:cs typeface="Cambria Math"/>
              </a:rPr>
              <a:t>,	∀𝑎</a:t>
            </a:r>
            <a:r>
              <a:rPr sz="1400" spc="-15" dirty="0">
                <a:latin typeface="Cambria Math"/>
                <a:cs typeface="Cambria Math"/>
              </a:rPr>
              <a:t>𝑝</a:t>
            </a:r>
            <a:r>
              <a:rPr sz="1400" dirty="0">
                <a:latin typeface="Cambria Math"/>
                <a:cs typeface="Cambria Math"/>
              </a:rPr>
              <a:t>𝑝</a:t>
            </a:r>
            <a:r>
              <a:rPr sz="1400" spc="-25" dirty="0">
                <a:latin typeface="Cambria Math"/>
                <a:cs typeface="Cambria Math"/>
              </a:rPr>
              <a:t>𝑙</a:t>
            </a:r>
            <a:r>
              <a:rPr sz="1400" dirty="0">
                <a:latin typeface="Cambria Math"/>
                <a:cs typeface="Cambria Math"/>
              </a:rPr>
              <a:t>𝑦</a:t>
            </a:r>
            <a:r>
              <a:rPr sz="1400" spc="5" dirty="0">
                <a:latin typeface="Cambria Math"/>
                <a:cs typeface="Cambria Math"/>
              </a:rPr>
              <a:t>𝑙</a:t>
            </a:r>
            <a:r>
              <a:rPr sz="1400" spc="-5" dirty="0">
                <a:latin typeface="Cambria Math"/>
                <a:cs typeface="Cambria Math"/>
              </a:rPr>
              <a:t>𝑜</a:t>
            </a:r>
            <a:r>
              <a:rPr sz="1400" spc="-10" dirty="0">
                <a:latin typeface="Cambria Math"/>
                <a:cs typeface="Cambria Math"/>
              </a:rPr>
              <a:t>𝑎</a:t>
            </a:r>
            <a:r>
              <a:rPr sz="1400" dirty="0">
                <a:latin typeface="Cambria Math"/>
                <a:cs typeface="Cambria Math"/>
              </a:rPr>
              <a:t>𝑛</a:t>
            </a:r>
            <a:r>
              <a:rPr sz="1500" spc="112" baseline="-16666" dirty="0">
                <a:latin typeface="Cambria Math"/>
                <a:cs typeface="Cambria Math"/>
              </a:rPr>
              <a:t>i</a:t>
            </a:r>
            <a:r>
              <a:rPr sz="1500" baseline="-16666" dirty="0">
                <a:latin typeface="Cambria Math"/>
                <a:cs typeface="Cambria Math"/>
              </a:rPr>
              <a:t> </a:t>
            </a:r>
            <a:r>
              <a:rPr sz="1500" spc="37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=</a:t>
            </a:r>
            <a:r>
              <a:rPr sz="1400" spc="8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1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…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…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(2</a:t>
            </a:r>
            <a:r>
              <a:rPr sz="1400" dirty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6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Cambria Math"/>
              <a:cs typeface="Cambria Math"/>
            </a:endParaRPr>
          </a:p>
          <a:p>
            <a:pPr marL="524510" lvl="1" indent="-300990">
              <a:lnSpc>
                <a:spcPct val="100000"/>
              </a:lnSpc>
              <a:buFont typeface="Arial MT"/>
              <a:buChar char="•"/>
              <a:tabLst>
                <a:tab pos="524510" algn="l"/>
                <a:tab pos="525145" algn="l"/>
              </a:tabLst>
            </a:pPr>
            <a:r>
              <a:rPr sz="1550" spc="10" dirty="0">
                <a:latin typeface="Times New Roman"/>
                <a:cs typeface="Times New Roman"/>
              </a:rPr>
              <a:t>Small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above: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own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more</a:t>
            </a:r>
            <a:r>
              <a:rPr sz="1550" spc="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than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2.47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acres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of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land</a:t>
            </a:r>
            <a:endParaRPr sz="1550">
              <a:latin typeface="Times New Roman"/>
              <a:cs typeface="Times New Roman"/>
            </a:endParaRPr>
          </a:p>
          <a:p>
            <a:pPr marL="524510" lvl="1" indent="-300990">
              <a:lnSpc>
                <a:spcPct val="100000"/>
              </a:lnSpc>
              <a:spcBef>
                <a:spcPts val="1415"/>
              </a:spcBef>
              <a:buFont typeface="Arial MT"/>
              <a:buChar char="•"/>
              <a:tabLst>
                <a:tab pos="524510" algn="l"/>
                <a:tab pos="525145" algn="l"/>
              </a:tabLst>
            </a:pPr>
            <a:r>
              <a:rPr sz="1550" spc="10" dirty="0">
                <a:latin typeface="Times New Roman"/>
                <a:cs typeface="Times New Roman"/>
              </a:rPr>
              <a:t>Semi-medium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spc="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above: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own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more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than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4.94 acres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of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land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6442" y="1214147"/>
            <a:ext cx="852169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213360" algn="l"/>
                <a:tab pos="213995" algn="l"/>
              </a:tabLst>
            </a:pPr>
            <a:r>
              <a:rPr sz="1550" b="1" spc="15" dirty="0">
                <a:latin typeface="Times New Roman"/>
                <a:cs typeface="Times New Roman"/>
              </a:rPr>
              <a:t>R</a:t>
            </a:r>
            <a:r>
              <a:rPr sz="1550" b="1" spc="20" dirty="0">
                <a:latin typeface="Times New Roman"/>
                <a:cs typeface="Times New Roman"/>
              </a:rPr>
              <a:t>e</a:t>
            </a:r>
            <a:r>
              <a:rPr sz="1550" b="1" spc="-5" dirty="0">
                <a:latin typeface="Times New Roman"/>
                <a:cs typeface="Times New Roman"/>
              </a:rPr>
              <a:t>s</a:t>
            </a:r>
            <a:r>
              <a:rPr sz="1550" b="1" spc="20" dirty="0">
                <a:latin typeface="Times New Roman"/>
                <a:cs typeface="Times New Roman"/>
              </a:rPr>
              <a:t>u</a:t>
            </a:r>
            <a:r>
              <a:rPr sz="1550" b="1" spc="5" dirty="0">
                <a:latin typeface="Times New Roman"/>
                <a:cs typeface="Times New Roman"/>
              </a:rPr>
              <a:t>lt</a:t>
            </a:r>
            <a:r>
              <a:rPr sz="1550" b="1" spc="10" dirty="0">
                <a:latin typeface="Times New Roman"/>
                <a:cs typeface="Times New Roman"/>
              </a:rPr>
              <a:t>s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89124" y="1360322"/>
            <a:ext cx="635635" cy="278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8745" marR="5080" indent="-106680">
              <a:lnSpc>
                <a:spcPct val="118600"/>
              </a:lnSpc>
              <a:spcBef>
                <a:spcPts val="95"/>
              </a:spcBef>
            </a:pPr>
            <a:r>
              <a:rPr sz="700" spc="5" dirty="0">
                <a:latin typeface="Leelawadee UI"/>
                <a:cs typeface="Leelawadee UI"/>
              </a:rPr>
              <a:t>Adobe</a:t>
            </a:r>
            <a:r>
              <a:rPr sz="700" spc="-45" dirty="0">
                <a:latin typeface="Leelawadee UI"/>
                <a:cs typeface="Leelawadee UI"/>
              </a:rPr>
              <a:t> </a:t>
            </a:r>
            <a:r>
              <a:rPr sz="700" spc="5" dirty="0">
                <a:latin typeface="Leelawadee UI"/>
                <a:cs typeface="Leelawadee UI"/>
              </a:rPr>
              <a:t>Acrobat </a:t>
            </a:r>
            <a:r>
              <a:rPr sz="700" spc="-180" dirty="0">
                <a:latin typeface="Leelawadee UI"/>
                <a:cs typeface="Leelawadee UI"/>
              </a:rPr>
              <a:t> </a:t>
            </a:r>
            <a:r>
              <a:rPr sz="700" spc="10" dirty="0">
                <a:latin typeface="Leelawadee UI"/>
                <a:cs typeface="Leelawadee UI"/>
              </a:rPr>
              <a:t>Document</a:t>
            </a:r>
            <a:endParaRPr sz="700">
              <a:latin typeface="Leelawadee UI"/>
              <a:cs typeface="Leelawadee U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30758" y="1658873"/>
          <a:ext cx="9474200" cy="4375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1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1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1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00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1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968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13690">
                        <a:lnSpc>
                          <a:spcPct val="100000"/>
                        </a:lnSpc>
                      </a:pP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Variables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Bank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439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Moneylender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MFI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6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approval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marL="2736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application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approval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marL="2736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application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marL="3594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approval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marL="2743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application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550" spc="15" dirty="0">
                          <a:latin typeface="Times New Roman"/>
                          <a:cs typeface="Times New Roman"/>
                        </a:rPr>
                        <a:t>FR</a:t>
                      </a:r>
                      <a:r>
                        <a:rPr sz="155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loan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4413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.59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  (0.2046)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905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27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  (0.1472)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-0.2124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(0.1493)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29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4***  (0.0727)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0.2413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(0.2844)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29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4***  (0.1210)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356">
                <a:tc>
                  <a:txBody>
                    <a:bodyPr/>
                    <a:lstStyle/>
                    <a:p>
                      <a:pPr marL="78740" marR="587375">
                        <a:lnSpc>
                          <a:spcPct val="101899"/>
                        </a:lnSpc>
                        <a:spcBef>
                          <a:spcPts val="250"/>
                        </a:spcBef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Small</a:t>
                      </a:r>
                      <a:r>
                        <a:rPr sz="155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25" dirty="0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550" spc="-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above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5905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1**  (0.0715)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905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17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  (0.0293)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5302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.12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  (0.0483)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-0.0601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(0.0497)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-0.0974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(0.0639)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-0.0555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(0.0501)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78740" marR="277495">
                        <a:lnSpc>
                          <a:spcPct val="102000"/>
                        </a:lnSpc>
                        <a:spcBef>
                          <a:spcPts val="235"/>
                        </a:spcBef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FR*small</a:t>
                      </a:r>
                      <a:r>
                        <a:rPr sz="155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25" dirty="0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550" spc="-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above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-0.0188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(0.1233)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0.1098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318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(0.0683)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-0.0664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(0.0729)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29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7***  (0.0440)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302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-5" dirty="0">
                          <a:solidFill>
                            <a:srgbClr val="BF000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10" dirty="0">
                          <a:solidFill>
                            <a:srgbClr val="B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solidFill>
                            <a:srgbClr val="BF0000"/>
                          </a:solidFill>
                          <a:latin typeface="Times New Roman"/>
                          <a:cs typeface="Times New Roman"/>
                        </a:rPr>
                        <a:t>.22</a:t>
                      </a:r>
                      <a:r>
                        <a:rPr sz="1400" spc="10" dirty="0">
                          <a:solidFill>
                            <a:srgbClr val="BF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dirty="0">
                          <a:solidFill>
                            <a:srgbClr val="BF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10" dirty="0">
                          <a:solidFill>
                            <a:srgbClr val="BF0000"/>
                          </a:solidFill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dirty="0">
                          <a:solidFill>
                            <a:srgbClr val="BF0000"/>
                          </a:solidFill>
                          <a:latin typeface="Times New Roman"/>
                          <a:cs typeface="Times New Roman"/>
                        </a:rPr>
                        <a:t>*  (0.0920)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29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5***  (0.0436)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831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550" spc="15" dirty="0">
                          <a:latin typeface="Times New Roman"/>
                          <a:cs typeface="Times New Roman"/>
                        </a:rPr>
                        <a:t>FR</a:t>
                      </a:r>
                      <a:r>
                        <a:rPr sz="155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loan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5302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.48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  (0.2335)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16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***  (0.1241)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-0.2040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(0.1421)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29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7***  (0.0756)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0.1975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(0.2921)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29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0***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(0.1162)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356">
                <a:tc>
                  <a:txBody>
                    <a:bodyPr/>
                    <a:lstStyle/>
                    <a:p>
                      <a:pPr marL="78740" marR="297815">
                        <a:lnSpc>
                          <a:spcPct val="101899"/>
                        </a:lnSpc>
                        <a:spcBef>
                          <a:spcPts val="250"/>
                        </a:spcBef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Semimed</a:t>
                      </a:r>
                      <a:r>
                        <a:rPr sz="155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25" dirty="0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550" spc="-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above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0.1286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(0.0781)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905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18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  (0.0248)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6210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.12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2*  (0.0676)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-0.0377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(0.0365)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302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.13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  (0.0571)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-0.0688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(0.0583)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78740" marR="194945">
                        <a:lnSpc>
                          <a:spcPct val="101899"/>
                        </a:lnSpc>
                        <a:spcBef>
                          <a:spcPts val="235"/>
                        </a:spcBef>
                      </a:pPr>
                      <a:r>
                        <a:rPr sz="155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R*s</a:t>
                      </a:r>
                      <a:r>
                        <a:rPr sz="155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550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550" spc="-3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550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d  </a:t>
                      </a:r>
                      <a:r>
                        <a:rPr sz="1550" spc="25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55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above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-0.1015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(0.1278)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16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61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***  (0.0551)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-0.1300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(0.0923)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29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5***  (0.0485)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-0.1417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(0.1194)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5029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7***  (0.0664)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7563" y="1120139"/>
            <a:ext cx="222503" cy="24231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676" y="1448784"/>
            <a:ext cx="443992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" dirty="0"/>
              <a:t>Channels:</a:t>
            </a:r>
            <a:r>
              <a:rPr sz="1750" spc="-25" dirty="0"/>
              <a:t> </a:t>
            </a:r>
            <a:r>
              <a:rPr sz="1750" spc="-5" dirty="0"/>
              <a:t>The</a:t>
            </a:r>
            <a:r>
              <a:rPr sz="1750" spc="10" dirty="0"/>
              <a:t> </a:t>
            </a:r>
            <a:r>
              <a:rPr sz="1750" spc="-5" dirty="0"/>
              <a:t>channel</a:t>
            </a:r>
            <a:r>
              <a:rPr sz="1750" spc="5" dirty="0"/>
              <a:t> </a:t>
            </a:r>
            <a:r>
              <a:rPr sz="1750" dirty="0"/>
              <a:t>of</a:t>
            </a:r>
            <a:r>
              <a:rPr sz="1750" spc="-5" dirty="0"/>
              <a:t> </a:t>
            </a:r>
            <a:r>
              <a:rPr sz="1750" dirty="0"/>
              <a:t>political</a:t>
            </a:r>
            <a:r>
              <a:rPr sz="1750" spc="-30" dirty="0"/>
              <a:t> </a:t>
            </a:r>
            <a:r>
              <a:rPr sz="1750" spc="-5" dirty="0"/>
              <a:t>connections</a:t>
            </a:r>
            <a:endParaRPr sz="1750"/>
          </a:p>
        </p:txBody>
      </p:sp>
      <p:sp>
        <p:nvSpPr>
          <p:cNvPr id="3" name="object 3"/>
          <p:cNvSpPr txBox="1"/>
          <p:nvPr/>
        </p:nvSpPr>
        <p:spPr>
          <a:xfrm>
            <a:off x="802677" y="2776693"/>
            <a:ext cx="9085580" cy="1525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3360" marR="5715" indent="-201295">
              <a:lnSpc>
                <a:spcPct val="152900"/>
              </a:lnSpc>
              <a:spcBef>
                <a:spcPts val="90"/>
              </a:spcBef>
              <a:buFont typeface="Wingdings"/>
              <a:buChar char=""/>
              <a:tabLst>
                <a:tab pos="213995" algn="l"/>
              </a:tabLst>
            </a:pPr>
            <a:r>
              <a:rPr sz="1550" spc="15" dirty="0">
                <a:latin typeface="Times New Roman"/>
                <a:cs typeface="Times New Roman"/>
              </a:rPr>
              <a:t>Does</a:t>
            </a:r>
            <a:r>
              <a:rPr sz="1550" spc="295" dirty="0">
                <a:latin typeface="Times New Roman"/>
                <a:cs typeface="Times New Roman"/>
              </a:rPr>
              <a:t> </a:t>
            </a:r>
            <a:r>
              <a:rPr sz="1550" spc="20" dirty="0">
                <a:latin typeface="Times New Roman"/>
                <a:cs typeface="Times New Roman"/>
              </a:rPr>
              <a:t>FR</a:t>
            </a:r>
            <a:r>
              <a:rPr sz="1550" spc="30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network</a:t>
            </a:r>
            <a:r>
              <a:rPr sz="1550" spc="29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substitute</a:t>
            </a:r>
            <a:r>
              <a:rPr sz="1550" spc="30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or</a:t>
            </a:r>
            <a:r>
              <a:rPr sz="1550" spc="30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complement</a:t>
            </a:r>
            <a:r>
              <a:rPr sz="1550" spc="315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political</a:t>
            </a:r>
            <a:r>
              <a:rPr sz="1550" spc="29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connections</a:t>
            </a:r>
            <a:r>
              <a:rPr sz="1550" spc="3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(Acemoglu,</a:t>
            </a:r>
            <a:r>
              <a:rPr sz="1550" spc="3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2006;</a:t>
            </a:r>
            <a:r>
              <a:rPr sz="1550" spc="29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Banerjee</a:t>
            </a:r>
            <a:r>
              <a:rPr sz="1550" spc="310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spc="3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Munshi, </a:t>
            </a:r>
            <a:r>
              <a:rPr sz="1550" spc="-37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2004;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Chatterjee</a:t>
            </a:r>
            <a:r>
              <a:rPr sz="1550" spc="-50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spc="10" dirty="0">
                <a:latin typeface="Times New Roman"/>
                <a:cs typeface="Times New Roman"/>
              </a:rPr>
              <a:t> Pal,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2021;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Tsai,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2004;</a:t>
            </a:r>
            <a:r>
              <a:rPr sz="1550" spc="-70" dirty="0">
                <a:latin typeface="Times New Roman"/>
                <a:cs typeface="Times New Roman"/>
              </a:rPr>
              <a:t> </a:t>
            </a:r>
            <a:r>
              <a:rPr sz="1550" spc="-90" dirty="0">
                <a:latin typeface="Times New Roman"/>
                <a:cs typeface="Times New Roman"/>
              </a:rPr>
              <a:t>Y.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Zhang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et</a:t>
            </a:r>
            <a:r>
              <a:rPr sz="1550" spc="1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al., </a:t>
            </a:r>
            <a:r>
              <a:rPr sz="1550" spc="15" dirty="0">
                <a:latin typeface="Times New Roman"/>
                <a:cs typeface="Times New Roman"/>
              </a:rPr>
              <a:t>2012)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?</a:t>
            </a:r>
            <a:endParaRPr sz="1550">
              <a:latin typeface="Times New Roman"/>
              <a:cs typeface="Times New Roman"/>
            </a:endParaRPr>
          </a:p>
          <a:p>
            <a:pPr marL="713740" marR="5080" lvl="1" indent="-300355">
              <a:lnSpc>
                <a:spcPct val="152900"/>
              </a:lnSpc>
              <a:spcBef>
                <a:spcPts val="434"/>
              </a:spcBef>
              <a:buFont typeface="Arial MT"/>
              <a:buChar char="•"/>
              <a:tabLst>
                <a:tab pos="713105" algn="l"/>
                <a:tab pos="713740" algn="l"/>
              </a:tabLst>
            </a:pPr>
            <a:r>
              <a:rPr sz="1550" spc="15" dirty="0">
                <a:latin typeface="Times New Roman"/>
                <a:cs typeface="Times New Roman"/>
              </a:rPr>
              <a:t>FR</a:t>
            </a:r>
            <a:r>
              <a:rPr sz="1550" spc="36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loan*political</a:t>
            </a:r>
            <a:r>
              <a:rPr sz="1550" spc="36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network,</a:t>
            </a:r>
            <a:r>
              <a:rPr sz="1550" spc="36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where</a:t>
            </a:r>
            <a:r>
              <a:rPr sz="1550" spc="37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pol.</a:t>
            </a:r>
            <a:r>
              <a:rPr sz="1550" spc="36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network=1</a:t>
            </a:r>
            <a:r>
              <a:rPr sz="1550" spc="36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if</a:t>
            </a:r>
            <a:r>
              <a:rPr sz="1550" spc="35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any</a:t>
            </a:r>
            <a:r>
              <a:rPr sz="1550" spc="36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one</a:t>
            </a:r>
            <a:r>
              <a:rPr sz="1550" spc="355" dirty="0">
                <a:latin typeface="Times New Roman"/>
                <a:cs typeface="Times New Roman"/>
              </a:rPr>
              <a:t> </a:t>
            </a:r>
            <a:r>
              <a:rPr sz="1550" spc="20" dirty="0">
                <a:latin typeface="Times New Roman"/>
                <a:cs typeface="Times New Roman"/>
              </a:rPr>
              <a:t>in</a:t>
            </a:r>
            <a:r>
              <a:rPr sz="1550" spc="345" dirty="0">
                <a:latin typeface="Times New Roman"/>
                <a:cs typeface="Times New Roman"/>
              </a:rPr>
              <a:t> </a:t>
            </a:r>
            <a:r>
              <a:rPr sz="1550" spc="20" dirty="0">
                <a:latin typeface="Times New Roman"/>
                <a:cs typeface="Times New Roman"/>
              </a:rPr>
              <a:t>HH</a:t>
            </a:r>
            <a:r>
              <a:rPr sz="1550" spc="36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joined</a:t>
            </a:r>
            <a:r>
              <a:rPr sz="1550" spc="36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political</a:t>
            </a:r>
            <a:r>
              <a:rPr sz="1550" spc="360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party,</a:t>
            </a:r>
            <a:r>
              <a:rPr sz="1550" spc="36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or</a:t>
            </a:r>
            <a:r>
              <a:rPr sz="1550" spc="35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any </a:t>
            </a:r>
            <a:r>
              <a:rPr sz="1550" spc="-37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Panchayat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member/official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in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the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20" dirty="0">
                <a:latin typeface="Times New Roman"/>
                <a:cs typeface="Times New Roman"/>
              </a:rPr>
              <a:t>HH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or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close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to</a:t>
            </a:r>
            <a:r>
              <a:rPr sz="1550" spc="5" dirty="0">
                <a:latin typeface="Times New Roman"/>
                <a:cs typeface="Times New Roman"/>
              </a:rPr>
              <a:t> it.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77" y="4954018"/>
            <a:ext cx="8068309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130"/>
              </a:spcBef>
              <a:buFont typeface="Wingdings"/>
              <a:buChar char=""/>
              <a:tabLst>
                <a:tab pos="213995" algn="l"/>
              </a:tabLst>
            </a:pPr>
            <a:r>
              <a:rPr sz="1550" spc="15" dirty="0">
                <a:latin typeface="Times New Roman"/>
                <a:cs typeface="Times New Roman"/>
              </a:rPr>
              <a:t>FR network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is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complementary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to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political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connections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when</a:t>
            </a:r>
            <a:r>
              <a:rPr sz="1550" spc="15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it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comes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to getting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a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loan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from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bank.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54855" y="5635142"/>
            <a:ext cx="635635" cy="278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8745" marR="5080" indent="-106680">
              <a:lnSpc>
                <a:spcPct val="118600"/>
              </a:lnSpc>
              <a:spcBef>
                <a:spcPts val="95"/>
              </a:spcBef>
            </a:pPr>
            <a:r>
              <a:rPr sz="700" spc="5" dirty="0">
                <a:latin typeface="Leelawadee UI"/>
                <a:cs typeface="Leelawadee UI"/>
              </a:rPr>
              <a:t>Adobe</a:t>
            </a:r>
            <a:r>
              <a:rPr sz="700" spc="-45" dirty="0">
                <a:latin typeface="Leelawadee UI"/>
                <a:cs typeface="Leelawadee UI"/>
              </a:rPr>
              <a:t> </a:t>
            </a:r>
            <a:r>
              <a:rPr sz="700" spc="5" dirty="0">
                <a:latin typeface="Leelawadee UI"/>
                <a:cs typeface="Leelawadee UI"/>
              </a:rPr>
              <a:t>Acrobat </a:t>
            </a:r>
            <a:r>
              <a:rPr sz="700" spc="-180" dirty="0">
                <a:latin typeface="Leelawadee UI"/>
                <a:cs typeface="Leelawadee UI"/>
              </a:rPr>
              <a:t> </a:t>
            </a:r>
            <a:r>
              <a:rPr sz="700" spc="10" dirty="0">
                <a:latin typeface="Leelawadee UI"/>
                <a:cs typeface="Leelawadee UI"/>
              </a:rPr>
              <a:t>Document</a:t>
            </a:r>
            <a:endParaRPr sz="700">
              <a:latin typeface="Leelawadee UI"/>
              <a:cs typeface="Leelawadee U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73295" y="5394960"/>
            <a:ext cx="222503" cy="24231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676" y="1439658"/>
            <a:ext cx="431292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" dirty="0"/>
              <a:t>Channels:</a:t>
            </a:r>
            <a:r>
              <a:rPr sz="1750" spc="-30" dirty="0"/>
              <a:t> </a:t>
            </a:r>
            <a:r>
              <a:rPr sz="1750" spc="-5" dirty="0"/>
              <a:t>The</a:t>
            </a:r>
            <a:r>
              <a:rPr sz="1750" spc="5" dirty="0"/>
              <a:t> </a:t>
            </a:r>
            <a:r>
              <a:rPr sz="1750" spc="-5" dirty="0"/>
              <a:t>channel </a:t>
            </a:r>
            <a:r>
              <a:rPr sz="1750" dirty="0"/>
              <a:t>of</a:t>
            </a:r>
            <a:r>
              <a:rPr sz="1750" spc="-5" dirty="0"/>
              <a:t> </a:t>
            </a:r>
            <a:r>
              <a:rPr sz="1750" dirty="0"/>
              <a:t>social</a:t>
            </a:r>
            <a:r>
              <a:rPr sz="1750" spc="-20" dirty="0"/>
              <a:t> </a:t>
            </a:r>
            <a:r>
              <a:rPr sz="1750" spc="-5" dirty="0"/>
              <a:t>expenditures</a:t>
            </a:r>
            <a:endParaRPr sz="1750"/>
          </a:p>
        </p:txBody>
      </p:sp>
      <p:sp>
        <p:nvSpPr>
          <p:cNvPr id="3" name="object 3"/>
          <p:cNvSpPr txBox="1"/>
          <p:nvPr/>
        </p:nvSpPr>
        <p:spPr>
          <a:xfrm>
            <a:off x="802677" y="2433981"/>
            <a:ext cx="9085580" cy="1468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3360" marR="5080" indent="-201295" algn="just">
              <a:lnSpc>
                <a:spcPct val="152600"/>
              </a:lnSpc>
              <a:spcBef>
                <a:spcPts val="95"/>
              </a:spcBef>
              <a:buFont typeface="Wingdings"/>
              <a:buChar char=""/>
              <a:tabLst>
                <a:tab pos="213995" algn="l"/>
              </a:tabLst>
            </a:pPr>
            <a:r>
              <a:rPr sz="1550" spc="5" dirty="0">
                <a:latin typeface="Times New Roman"/>
                <a:cs typeface="Times New Roman"/>
              </a:rPr>
              <a:t>Interpersonal </a:t>
            </a:r>
            <a:r>
              <a:rPr sz="1550" spc="10" dirty="0">
                <a:latin typeface="Times New Roman"/>
                <a:cs typeface="Times New Roman"/>
              </a:rPr>
              <a:t>lending and borrowing involves </a:t>
            </a:r>
            <a:r>
              <a:rPr sz="1550" spc="15" dirty="0">
                <a:latin typeface="Times New Roman"/>
                <a:cs typeface="Times New Roman"/>
              </a:rPr>
              <a:t>an </a:t>
            </a:r>
            <a:r>
              <a:rPr sz="1550" spc="10" dirty="0">
                <a:latin typeface="Times New Roman"/>
                <a:cs typeface="Times New Roman"/>
              </a:rPr>
              <a:t>element of </a:t>
            </a:r>
            <a:r>
              <a:rPr sz="1550" b="1" dirty="0">
                <a:solidFill>
                  <a:srgbClr val="1F3864"/>
                </a:solidFill>
                <a:latin typeface="Times New Roman"/>
                <a:cs typeface="Times New Roman"/>
              </a:rPr>
              <a:t>reciprocity</a:t>
            </a:r>
            <a:r>
              <a:rPr sz="1550" dirty="0">
                <a:latin typeface="Times New Roman"/>
                <a:cs typeface="Times New Roman"/>
              </a:rPr>
              <a:t>, </a:t>
            </a:r>
            <a:r>
              <a:rPr sz="1550" spc="10" dirty="0">
                <a:latin typeface="Times New Roman"/>
                <a:cs typeface="Times New Roman"/>
              </a:rPr>
              <a:t>which increases </a:t>
            </a:r>
            <a:r>
              <a:rPr sz="1550" spc="5" dirty="0">
                <a:latin typeface="Times New Roman"/>
                <a:cs typeface="Times New Roman"/>
              </a:rPr>
              <a:t>social </a:t>
            </a:r>
            <a:r>
              <a:rPr sz="1550" spc="10" dirty="0">
                <a:latin typeface="Times New Roman"/>
                <a:cs typeface="Times New Roman"/>
              </a:rPr>
              <a:t>expenditures </a:t>
            </a:r>
            <a:r>
              <a:rPr sz="1550" spc="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of </a:t>
            </a:r>
            <a:r>
              <a:rPr sz="1550" spc="5" dirty="0">
                <a:latin typeface="Times New Roman"/>
                <a:cs typeface="Times New Roman"/>
              </a:rPr>
              <a:t>the </a:t>
            </a:r>
            <a:r>
              <a:rPr sz="1550" spc="10" dirty="0">
                <a:latin typeface="Times New Roman"/>
                <a:cs typeface="Times New Roman"/>
              </a:rPr>
              <a:t>households(Ferrara, </a:t>
            </a:r>
            <a:r>
              <a:rPr sz="1550" spc="5" dirty="0">
                <a:latin typeface="Times New Roman"/>
                <a:cs typeface="Times New Roman"/>
              </a:rPr>
              <a:t>2003; </a:t>
            </a:r>
            <a:r>
              <a:rPr sz="1550" dirty="0">
                <a:latin typeface="Times New Roman"/>
                <a:cs typeface="Times New Roman"/>
              </a:rPr>
              <a:t>Heyer, </a:t>
            </a:r>
            <a:r>
              <a:rPr sz="1550" spc="10" dirty="0">
                <a:latin typeface="Times New Roman"/>
                <a:cs typeface="Times New Roman"/>
              </a:rPr>
              <a:t>1989; </a:t>
            </a:r>
            <a:r>
              <a:rPr sz="1550" spc="-5" dirty="0">
                <a:latin typeface="Times New Roman"/>
                <a:cs typeface="Times New Roman"/>
              </a:rPr>
              <a:t>Zeller, </a:t>
            </a:r>
            <a:r>
              <a:rPr sz="1550" spc="15" dirty="0">
                <a:latin typeface="Times New Roman"/>
                <a:cs typeface="Times New Roman"/>
              </a:rPr>
              <a:t>2006; </a:t>
            </a:r>
            <a:r>
              <a:rPr sz="1550" spc="-30" dirty="0">
                <a:latin typeface="Times New Roman"/>
                <a:cs typeface="Times New Roman"/>
              </a:rPr>
              <a:t>Yuan </a:t>
            </a:r>
            <a:r>
              <a:rPr sz="1550" spc="25" dirty="0">
                <a:latin typeface="Times New Roman"/>
                <a:cs typeface="Times New Roman"/>
              </a:rPr>
              <a:t>&amp; </a:t>
            </a:r>
            <a:r>
              <a:rPr sz="1550" spc="15" dirty="0">
                <a:latin typeface="Times New Roman"/>
                <a:cs typeface="Times New Roman"/>
              </a:rPr>
              <a:t>Xu, 2015; </a:t>
            </a:r>
            <a:r>
              <a:rPr sz="1550" spc="5" dirty="0">
                <a:latin typeface="Times New Roman"/>
                <a:cs typeface="Times New Roman"/>
              </a:rPr>
              <a:t>Shoji et al., </a:t>
            </a:r>
            <a:r>
              <a:rPr sz="1550" spc="10" dirty="0">
                <a:latin typeface="Times New Roman"/>
                <a:cs typeface="Times New Roman"/>
              </a:rPr>
              <a:t>2012). Does </a:t>
            </a:r>
            <a:r>
              <a:rPr sz="1550" spc="5" dirty="0">
                <a:latin typeface="Times New Roman"/>
                <a:cs typeface="Times New Roman"/>
              </a:rPr>
              <a:t>FR </a:t>
            </a:r>
            <a:r>
              <a:rPr sz="1550" spc="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network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play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any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role?</a:t>
            </a:r>
            <a:endParaRPr sz="1550">
              <a:latin typeface="Times New Roman"/>
              <a:cs typeface="Times New Roman"/>
            </a:endParaRPr>
          </a:p>
          <a:p>
            <a:pPr marL="662940" lvl="1" indent="-250190" algn="just">
              <a:lnSpc>
                <a:spcPct val="100000"/>
              </a:lnSpc>
              <a:spcBef>
                <a:spcPts val="985"/>
              </a:spcBef>
              <a:buFont typeface="Arial MT"/>
              <a:buChar char="•"/>
              <a:tabLst>
                <a:tab pos="663575" algn="l"/>
              </a:tabLst>
            </a:pPr>
            <a:r>
              <a:rPr sz="1550" spc="15" dirty="0">
                <a:latin typeface="Times New Roman"/>
                <a:cs typeface="Times New Roman"/>
              </a:rPr>
              <a:t>FR</a:t>
            </a:r>
            <a:r>
              <a:rPr sz="1550" spc="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loan*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log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social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expenditure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incurred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by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the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20" dirty="0">
                <a:latin typeface="Times New Roman"/>
                <a:cs typeface="Times New Roman"/>
              </a:rPr>
              <a:t>HH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77" y="4931779"/>
            <a:ext cx="8397875" cy="748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3360" marR="5080" indent="-201295">
              <a:lnSpc>
                <a:spcPct val="152900"/>
              </a:lnSpc>
              <a:spcBef>
                <a:spcPts val="90"/>
              </a:spcBef>
              <a:buFont typeface="Wingdings"/>
              <a:buChar char=""/>
              <a:tabLst>
                <a:tab pos="213995" algn="l"/>
              </a:tabLst>
            </a:pPr>
            <a:r>
              <a:rPr sz="1550" spc="15" dirty="0">
                <a:latin typeface="Times New Roman"/>
                <a:cs typeface="Times New Roman"/>
              </a:rPr>
              <a:t>FR network </a:t>
            </a:r>
            <a:r>
              <a:rPr sz="1550" spc="10" dirty="0">
                <a:latin typeface="Times New Roman"/>
                <a:cs typeface="Times New Roman"/>
              </a:rPr>
              <a:t>increases the likelihood of application to moneylender for households with </a:t>
            </a:r>
            <a:r>
              <a:rPr sz="1550" spc="15" dirty="0">
                <a:latin typeface="Times New Roman"/>
                <a:cs typeface="Times New Roman"/>
              </a:rPr>
              <a:t>a </a:t>
            </a:r>
            <a:r>
              <a:rPr sz="1550" spc="5" dirty="0">
                <a:latin typeface="Times New Roman"/>
                <a:cs typeface="Times New Roman"/>
              </a:rPr>
              <a:t>larger </a:t>
            </a:r>
            <a:r>
              <a:rPr sz="1550" spc="10" dirty="0">
                <a:latin typeface="Times New Roman"/>
                <a:cs typeface="Times New Roman"/>
              </a:rPr>
              <a:t>social </a:t>
            </a:r>
            <a:r>
              <a:rPr sz="1550" spc="-37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spending,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on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average.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62376" y="4385721"/>
            <a:ext cx="647065" cy="281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0" marR="5080" indent="-108585">
              <a:lnSpc>
                <a:spcPct val="120000"/>
              </a:lnSpc>
              <a:spcBef>
                <a:spcPts val="95"/>
              </a:spcBef>
            </a:pPr>
            <a:r>
              <a:rPr sz="700" spc="10" dirty="0">
                <a:latin typeface="Leelawadee UI"/>
                <a:cs typeface="Leelawadee UI"/>
              </a:rPr>
              <a:t>A</a:t>
            </a:r>
            <a:r>
              <a:rPr sz="700" spc="20" dirty="0">
                <a:latin typeface="Leelawadee UI"/>
                <a:cs typeface="Leelawadee UI"/>
              </a:rPr>
              <a:t>d</a:t>
            </a:r>
            <a:r>
              <a:rPr sz="700" spc="15" dirty="0">
                <a:latin typeface="Leelawadee UI"/>
                <a:cs typeface="Leelawadee UI"/>
              </a:rPr>
              <a:t>o</a:t>
            </a:r>
            <a:r>
              <a:rPr sz="700" spc="20" dirty="0">
                <a:latin typeface="Leelawadee UI"/>
                <a:cs typeface="Leelawadee UI"/>
              </a:rPr>
              <a:t>b</a:t>
            </a:r>
            <a:r>
              <a:rPr sz="700" spc="10" dirty="0">
                <a:latin typeface="Leelawadee UI"/>
                <a:cs typeface="Leelawadee UI"/>
              </a:rPr>
              <a:t>e</a:t>
            </a:r>
            <a:r>
              <a:rPr sz="700" spc="15" dirty="0">
                <a:latin typeface="Leelawadee UI"/>
                <a:cs typeface="Leelawadee UI"/>
              </a:rPr>
              <a:t> </a:t>
            </a:r>
            <a:r>
              <a:rPr sz="700" spc="10" dirty="0">
                <a:latin typeface="Leelawadee UI"/>
                <a:cs typeface="Leelawadee UI"/>
              </a:rPr>
              <a:t>Acr</a:t>
            </a:r>
            <a:r>
              <a:rPr sz="700" spc="25" dirty="0">
                <a:latin typeface="Leelawadee UI"/>
                <a:cs typeface="Leelawadee UI"/>
              </a:rPr>
              <a:t>o</a:t>
            </a:r>
            <a:r>
              <a:rPr sz="700" spc="15" dirty="0">
                <a:latin typeface="Leelawadee UI"/>
                <a:cs typeface="Leelawadee UI"/>
              </a:rPr>
              <a:t>ba</a:t>
            </a:r>
            <a:r>
              <a:rPr sz="700" spc="5" dirty="0">
                <a:latin typeface="Leelawadee UI"/>
                <a:cs typeface="Leelawadee UI"/>
              </a:rPr>
              <a:t>t  </a:t>
            </a:r>
            <a:r>
              <a:rPr sz="700" spc="20" dirty="0">
                <a:latin typeface="Leelawadee UI"/>
                <a:cs typeface="Leelawadee UI"/>
              </a:rPr>
              <a:t>Document</a:t>
            </a:r>
            <a:endParaRPr sz="700">
              <a:latin typeface="Leelawadee UI"/>
              <a:cs typeface="Leelawadee U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88435" y="4140708"/>
            <a:ext cx="222503" cy="24536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76212" y="1089127"/>
            <a:ext cx="130238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Conclusion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2676" y="1473720"/>
            <a:ext cx="9084310" cy="39471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3360" marR="5080" indent="-201295">
              <a:lnSpc>
                <a:spcPct val="152300"/>
              </a:lnSpc>
              <a:spcBef>
                <a:spcPts val="90"/>
              </a:spcBef>
              <a:buFont typeface="Arial MT"/>
              <a:buChar char="•"/>
              <a:tabLst>
                <a:tab pos="213360" algn="l"/>
                <a:tab pos="213995" algn="l"/>
              </a:tabLst>
            </a:pPr>
            <a:r>
              <a:rPr sz="1550" spc="15" dirty="0">
                <a:latin typeface="Times New Roman"/>
                <a:cs typeface="Times New Roman"/>
              </a:rPr>
              <a:t>FR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network</a:t>
            </a:r>
            <a:r>
              <a:rPr sz="1550" spc="3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works</a:t>
            </a:r>
            <a:r>
              <a:rPr sz="1550" spc="3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towards</a:t>
            </a:r>
            <a:r>
              <a:rPr sz="1550" spc="5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facilitating</a:t>
            </a:r>
            <a:r>
              <a:rPr sz="1550" spc="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the</a:t>
            </a:r>
            <a:r>
              <a:rPr sz="1550" spc="4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expansion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of</a:t>
            </a:r>
            <a:r>
              <a:rPr sz="1550" spc="8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market</a:t>
            </a:r>
            <a:r>
              <a:rPr sz="1550" spc="5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credit.</a:t>
            </a:r>
            <a:r>
              <a:rPr sz="1550" spc="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There</a:t>
            </a:r>
            <a:r>
              <a:rPr sz="1550" spc="5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is</a:t>
            </a:r>
            <a:r>
              <a:rPr sz="1550" spc="5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no</a:t>
            </a:r>
            <a:r>
              <a:rPr sz="1550" spc="5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evidence</a:t>
            </a:r>
            <a:r>
              <a:rPr sz="1550" spc="5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of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crowding</a:t>
            </a:r>
            <a:r>
              <a:rPr sz="1550" spc="5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out, </a:t>
            </a:r>
            <a:r>
              <a:rPr sz="1550" spc="-37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instead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crowding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in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of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market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loans.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213360" indent="-201295">
              <a:lnSpc>
                <a:spcPct val="100000"/>
              </a:lnSpc>
              <a:buFont typeface="Arial MT"/>
              <a:buChar char="•"/>
              <a:tabLst>
                <a:tab pos="213360" algn="l"/>
                <a:tab pos="213995" algn="l"/>
              </a:tabLst>
            </a:pPr>
            <a:r>
              <a:rPr sz="1550" spc="5" dirty="0">
                <a:latin typeface="Times New Roman"/>
                <a:cs typeface="Times New Roman"/>
              </a:rPr>
              <a:t>Effect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more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evident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in the application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stage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than in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case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of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approval.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213360" indent="-201295">
              <a:lnSpc>
                <a:spcPct val="100000"/>
              </a:lnSpc>
              <a:buFont typeface="Arial MT"/>
              <a:buChar char="•"/>
              <a:tabLst>
                <a:tab pos="213360" algn="l"/>
                <a:tab pos="213995" algn="l"/>
              </a:tabLst>
            </a:pPr>
            <a:r>
              <a:rPr sz="1550" spc="15" dirty="0">
                <a:latin typeface="Times New Roman"/>
                <a:cs typeface="Times New Roman"/>
              </a:rPr>
              <a:t>What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does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the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literature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suggest?</a:t>
            </a:r>
            <a:endParaRPr sz="1550">
              <a:latin typeface="Times New Roman"/>
              <a:cs typeface="Times New Roman"/>
            </a:endParaRPr>
          </a:p>
          <a:p>
            <a:pPr marL="213360" marR="6350" indent="-201295">
              <a:lnSpc>
                <a:spcPct val="150300"/>
              </a:lnSpc>
              <a:spcBef>
                <a:spcPts val="835"/>
              </a:spcBef>
              <a:buFont typeface="Arial MT"/>
              <a:buChar char="•"/>
              <a:tabLst>
                <a:tab pos="213995" algn="l"/>
              </a:tabLst>
            </a:pPr>
            <a:r>
              <a:rPr sz="1750" i="1" spc="5" dirty="0">
                <a:latin typeface="Times New Roman"/>
                <a:cs typeface="Times New Roman"/>
              </a:rPr>
              <a:t>Is</a:t>
            </a:r>
            <a:r>
              <a:rPr sz="1750" i="1" spc="85" dirty="0">
                <a:latin typeface="Times New Roman"/>
                <a:cs typeface="Times New Roman"/>
              </a:rPr>
              <a:t> </a:t>
            </a:r>
            <a:r>
              <a:rPr sz="1750" i="1" spc="-10" dirty="0">
                <a:latin typeface="Times New Roman"/>
                <a:cs typeface="Times New Roman"/>
              </a:rPr>
              <a:t>borrowing</a:t>
            </a:r>
            <a:r>
              <a:rPr sz="1750" i="1" spc="90" dirty="0">
                <a:latin typeface="Times New Roman"/>
                <a:cs typeface="Times New Roman"/>
              </a:rPr>
              <a:t> </a:t>
            </a:r>
            <a:r>
              <a:rPr sz="1750" i="1" spc="-25" dirty="0">
                <a:latin typeface="Times New Roman"/>
                <a:cs typeface="Times New Roman"/>
              </a:rPr>
              <a:t>from</a:t>
            </a:r>
            <a:r>
              <a:rPr sz="1750" i="1" spc="85" dirty="0">
                <a:latin typeface="Times New Roman"/>
                <a:cs typeface="Times New Roman"/>
              </a:rPr>
              <a:t> </a:t>
            </a:r>
            <a:r>
              <a:rPr sz="1750" i="1" spc="5" dirty="0">
                <a:latin typeface="Times New Roman"/>
                <a:cs typeface="Times New Roman"/>
              </a:rPr>
              <a:t>FR</a:t>
            </a:r>
            <a:r>
              <a:rPr sz="1750" i="1" spc="85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network</a:t>
            </a:r>
            <a:r>
              <a:rPr sz="1750" i="1" spc="100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a</a:t>
            </a:r>
            <a:r>
              <a:rPr sz="1750" i="1" spc="90" dirty="0">
                <a:latin typeface="Times New Roman"/>
                <a:cs typeface="Times New Roman"/>
              </a:rPr>
              <a:t> </a:t>
            </a:r>
            <a:r>
              <a:rPr sz="1750" i="1" spc="-20" dirty="0">
                <a:latin typeface="Times New Roman"/>
                <a:cs typeface="Times New Roman"/>
              </a:rPr>
              <a:t>preferred</a:t>
            </a:r>
            <a:r>
              <a:rPr sz="1750" i="1" spc="85" dirty="0">
                <a:latin typeface="Times New Roman"/>
                <a:cs typeface="Times New Roman"/>
              </a:rPr>
              <a:t> </a:t>
            </a:r>
            <a:r>
              <a:rPr sz="1750" i="1" spc="-5" dirty="0">
                <a:latin typeface="Times New Roman"/>
                <a:cs typeface="Times New Roman"/>
              </a:rPr>
              <a:t>choice?</a:t>
            </a:r>
            <a:r>
              <a:rPr sz="1750" i="1" spc="90" dirty="0">
                <a:latin typeface="Times New Roman"/>
                <a:cs typeface="Times New Roman"/>
              </a:rPr>
              <a:t> </a:t>
            </a:r>
            <a:r>
              <a:rPr sz="1750" i="1" spc="-5" dirty="0">
                <a:latin typeface="Times New Roman"/>
                <a:cs typeface="Times New Roman"/>
              </a:rPr>
              <a:t>Or</a:t>
            </a:r>
            <a:r>
              <a:rPr sz="1750" i="1" spc="90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is</a:t>
            </a:r>
            <a:r>
              <a:rPr sz="1750" i="1" spc="70" dirty="0">
                <a:latin typeface="Times New Roman"/>
                <a:cs typeface="Times New Roman"/>
              </a:rPr>
              <a:t> </a:t>
            </a:r>
            <a:r>
              <a:rPr sz="1750" i="1" spc="10" dirty="0">
                <a:latin typeface="Times New Roman"/>
                <a:cs typeface="Times New Roman"/>
              </a:rPr>
              <a:t>it</a:t>
            </a:r>
            <a:r>
              <a:rPr sz="1750" i="1" spc="95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a</a:t>
            </a:r>
            <a:r>
              <a:rPr sz="1750" i="1" spc="75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consequence</a:t>
            </a:r>
            <a:r>
              <a:rPr sz="1750" i="1" spc="80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of</a:t>
            </a:r>
            <a:r>
              <a:rPr sz="1750" i="1" spc="95" dirty="0">
                <a:latin typeface="Times New Roman"/>
                <a:cs typeface="Times New Roman"/>
              </a:rPr>
              <a:t> </a:t>
            </a:r>
            <a:r>
              <a:rPr sz="1750" i="1" spc="-5" dirty="0">
                <a:latin typeface="Times New Roman"/>
                <a:cs typeface="Times New Roman"/>
              </a:rPr>
              <a:t>spill-over</a:t>
            </a:r>
            <a:r>
              <a:rPr sz="1750" i="1" spc="90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of</a:t>
            </a:r>
            <a:r>
              <a:rPr sz="1750" i="1" spc="90" dirty="0">
                <a:latin typeface="Times New Roman"/>
                <a:cs typeface="Times New Roman"/>
              </a:rPr>
              <a:t> </a:t>
            </a:r>
            <a:r>
              <a:rPr sz="1750" i="1" spc="-5" dirty="0">
                <a:latin typeface="Times New Roman"/>
                <a:cs typeface="Times New Roman"/>
              </a:rPr>
              <a:t>demand </a:t>
            </a:r>
            <a:r>
              <a:rPr sz="1750" i="1" spc="-420" dirty="0">
                <a:latin typeface="Times New Roman"/>
                <a:cs typeface="Times New Roman"/>
              </a:rPr>
              <a:t> </a:t>
            </a:r>
            <a:r>
              <a:rPr sz="1750" i="1" spc="-15" dirty="0">
                <a:latin typeface="Times New Roman"/>
                <a:cs typeface="Times New Roman"/>
              </a:rPr>
              <a:t>from</a:t>
            </a:r>
            <a:r>
              <a:rPr sz="1750" i="1" spc="-25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formal</a:t>
            </a:r>
            <a:r>
              <a:rPr sz="1750" i="1" spc="-15" dirty="0">
                <a:latin typeface="Times New Roman"/>
                <a:cs typeface="Times New Roman"/>
              </a:rPr>
              <a:t> </a:t>
            </a:r>
            <a:r>
              <a:rPr sz="1750" i="1" spc="-5" dirty="0">
                <a:latin typeface="Times New Roman"/>
                <a:cs typeface="Times New Roman"/>
              </a:rPr>
              <a:t>sector(Bell</a:t>
            </a:r>
            <a:r>
              <a:rPr sz="1750" i="1" spc="-10" dirty="0">
                <a:latin typeface="Times New Roman"/>
                <a:cs typeface="Times New Roman"/>
              </a:rPr>
              <a:t> </a:t>
            </a:r>
            <a:r>
              <a:rPr sz="1750" i="1" spc="5" dirty="0">
                <a:latin typeface="Times New Roman"/>
                <a:cs typeface="Times New Roman"/>
              </a:rPr>
              <a:t>et</a:t>
            </a:r>
            <a:r>
              <a:rPr sz="1750" i="1" dirty="0">
                <a:latin typeface="Times New Roman"/>
                <a:cs typeface="Times New Roman"/>
              </a:rPr>
              <a:t> al.,</a:t>
            </a:r>
            <a:r>
              <a:rPr sz="1750" i="1" spc="-20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1997;</a:t>
            </a:r>
            <a:r>
              <a:rPr sz="1750" i="1" spc="15" dirty="0">
                <a:latin typeface="Times New Roman"/>
                <a:cs typeface="Times New Roman"/>
              </a:rPr>
              <a:t> </a:t>
            </a:r>
            <a:r>
              <a:rPr sz="1750" i="1" spc="-20" dirty="0">
                <a:latin typeface="Times New Roman"/>
                <a:cs typeface="Times New Roman"/>
              </a:rPr>
              <a:t>Turvey</a:t>
            </a:r>
            <a:r>
              <a:rPr sz="1750" i="1" spc="-10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&amp;</a:t>
            </a:r>
            <a:r>
              <a:rPr sz="1750" i="1" spc="-10" dirty="0">
                <a:latin typeface="Times New Roman"/>
                <a:cs typeface="Times New Roman"/>
              </a:rPr>
              <a:t> </a:t>
            </a:r>
            <a:r>
              <a:rPr sz="1750" i="1" spc="-5" dirty="0">
                <a:latin typeface="Times New Roman"/>
                <a:cs typeface="Times New Roman"/>
              </a:rPr>
              <a:t>Kong,</a:t>
            </a:r>
            <a:r>
              <a:rPr sz="1750" i="1" spc="15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2010; Karaivanov</a:t>
            </a:r>
            <a:r>
              <a:rPr sz="1750" i="1" spc="10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&amp;</a:t>
            </a:r>
            <a:r>
              <a:rPr sz="1750" i="1" spc="-15" dirty="0">
                <a:latin typeface="Times New Roman"/>
                <a:cs typeface="Times New Roman"/>
              </a:rPr>
              <a:t> </a:t>
            </a:r>
            <a:r>
              <a:rPr sz="1750" i="1" spc="-25" dirty="0">
                <a:latin typeface="Times New Roman"/>
                <a:cs typeface="Times New Roman"/>
              </a:rPr>
              <a:t>Kessler,</a:t>
            </a:r>
            <a:r>
              <a:rPr sz="1750" i="1" spc="-15" dirty="0">
                <a:latin typeface="Times New Roman"/>
                <a:cs typeface="Times New Roman"/>
              </a:rPr>
              <a:t> </a:t>
            </a:r>
            <a:r>
              <a:rPr sz="1750" i="1" spc="-5" dirty="0">
                <a:latin typeface="Times New Roman"/>
                <a:cs typeface="Times New Roman"/>
              </a:rPr>
              <a:t>2018)?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1650">
              <a:latin typeface="Times New Roman"/>
              <a:cs typeface="Times New Roman"/>
            </a:endParaRPr>
          </a:p>
          <a:p>
            <a:pPr marL="213360" indent="-20129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13995" algn="l"/>
              </a:tabLst>
            </a:pPr>
            <a:r>
              <a:rPr sz="1750" i="1" spc="-5" dirty="0">
                <a:latin typeface="Times New Roman"/>
                <a:cs typeface="Times New Roman"/>
              </a:rPr>
              <a:t>Do</a:t>
            </a:r>
            <a:r>
              <a:rPr sz="1750" i="1" spc="5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they</a:t>
            </a:r>
            <a:r>
              <a:rPr sz="1750" i="1" spc="-35" dirty="0">
                <a:latin typeface="Times New Roman"/>
                <a:cs typeface="Times New Roman"/>
              </a:rPr>
              <a:t> </a:t>
            </a:r>
            <a:r>
              <a:rPr sz="1750" i="1" spc="-10" dirty="0">
                <a:latin typeface="Times New Roman"/>
                <a:cs typeface="Times New Roman"/>
              </a:rPr>
              <a:t>crowd</a:t>
            </a:r>
            <a:r>
              <a:rPr sz="1750" i="1" spc="-30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out</a:t>
            </a:r>
            <a:r>
              <a:rPr sz="1750" i="1" spc="-10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other</a:t>
            </a:r>
            <a:r>
              <a:rPr sz="1750" i="1" spc="-25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lenders?</a:t>
            </a:r>
            <a:endParaRPr sz="1750">
              <a:latin typeface="Times New Roman"/>
              <a:cs typeface="Times New Roman"/>
            </a:endParaRPr>
          </a:p>
          <a:p>
            <a:pPr marL="12700" marR="5080">
              <a:lnSpc>
                <a:spcPct val="152200"/>
              </a:lnSpc>
              <a:spcBef>
                <a:spcPts val="930"/>
              </a:spcBef>
            </a:pPr>
            <a:r>
              <a:rPr sz="1550" dirty="0">
                <a:latin typeface="Times New Roman"/>
                <a:cs typeface="Times New Roman"/>
              </a:rPr>
              <a:t>Turvey</a:t>
            </a:r>
            <a:r>
              <a:rPr sz="1550" spc="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and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Kong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(2010)</a:t>
            </a:r>
            <a:r>
              <a:rPr sz="1550" spc="3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suggest</a:t>
            </a:r>
            <a:r>
              <a:rPr sz="1550" spc="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that</a:t>
            </a:r>
            <a:r>
              <a:rPr sz="1550" spc="3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in</a:t>
            </a:r>
            <a:r>
              <a:rPr sz="1550" spc="4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China</a:t>
            </a:r>
            <a:r>
              <a:rPr sz="1550" spc="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trust</a:t>
            </a:r>
            <a:r>
              <a:rPr sz="1550" spc="3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among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borrowers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and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their</a:t>
            </a:r>
            <a:r>
              <a:rPr sz="1550" spc="2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FR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network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is </a:t>
            </a:r>
            <a:r>
              <a:rPr sz="1550" spc="15" dirty="0">
                <a:latin typeface="Times New Roman"/>
                <a:cs typeface="Times New Roman"/>
              </a:rPr>
              <a:t>so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high</a:t>
            </a:r>
            <a:r>
              <a:rPr sz="1550" spc="2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that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it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has </a:t>
            </a:r>
            <a:r>
              <a:rPr sz="1550" spc="-37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not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only</a:t>
            </a:r>
            <a:r>
              <a:rPr sz="1550" spc="10" dirty="0">
                <a:latin typeface="Times New Roman"/>
                <a:cs typeface="Times New Roman"/>
              </a:rPr>
              <a:t> crowded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out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rural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credit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cooperatives,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but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also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registered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micro-finance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institutions.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8621" y="1999004"/>
            <a:ext cx="401256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2F5497"/>
                </a:solidFill>
              </a:rPr>
              <a:t>Indian</a:t>
            </a:r>
            <a:r>
              <a:rPr spc="5" dirty="0">
                <a:solidFill>
                  <a:srgbClr val="2F5497"/>
                </a:solidFill>
              </a:rPr>
              <a:t> </a:t>
            </a:r>
            <a:r>
              <a:rPr spc="-5" dirty="0">
                <a:solidFill>
                  <a:srgbClr val="2F5497"/>
                </a:solidFill>
              </a:rPr>
              <a:t>Stata</a:t>
            </a:r>
            <a:r>
              <a:rPr spc="-15" dirty="0">
                <a:solidFill>
                  <a:srgbClr val="2F5497"/>
                </a:solidFill>
              </a:rPr>
              <a:t> </a:t>
            </a:r>
            <a:r>
              <a:rPr dirty="0">
                <a:solidFill>
                  <a:srgbClr val="2F5497"/>
                </a:solidFill>
              </a:rPr>
              <a:t>User</a:t>
            </a:r>
            <a:r>
              <a:rPr spc="-45" dirty="0">
                <a:solidFill>
                  <a:srgbClr val="2F5497"/>
                </a:solidFill>
              </a:rPr>
              <a:t> </a:t>
            </a:r>
            <a:r>
              <a:rPr spc="-5" dirty="0">
                <a:solidFill>
                  <a:srgbClr val="2F5497"/>
                </a:solidFill>
              </a:rPr>
              <a:t>Conference </a:t>
            </a:r>
            <a:r>
              <a:rPr spc="5" dirty="0">
                <a:solidFill>
                  <a:srgbClr val="2F5497"/>
                </a:solidFill>
              </a:rPr>
              <a:t>2023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22038" y="2738351"/>
            <a:ext cx="3959860" cy="1118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3990" marR="165100" indent="835025">
              <a:lnSpc>
                <a:spcPct val="138900"/>
              </a:lnSpc>
              <a:spcBef>
                <a:spcPts val="95"/>
              </a:spcBef>
            </a:pPr>
            <a:r>
              <a:rPr sz="1750" spc="-35" dirty="0">
                <a:latin typeface="Times New Roman"/>
                <a:cs typeface="Times New Roman"/>
              </a:rPr>
              <a:t>Dr.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Pallabi</a:t>
            </a:r>
            <a:r>
              <a:rPr sz="1750" spc="434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Chakraborty 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School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of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Public</a:t>
            </a:r>
            <a:r>
              <a:rPr sz="1750" spc="-4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Policy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and</a:t>
            </a:r>
            <a:r>
              <a:rPr sz="1750" spc="-3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Governance</a:t>
            </a: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750" spc="-30" dirty="0">
                <a:latin typeface="Times New Roman"/>
                <a:cs typeface="Times New Roman"/>
              </a:rPr>
              <a:t>Tata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Institute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of</a:t>
            </a:r>
            <a:r>
              <a:rPr sz="1750" spc="-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Social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Sciences,</a:t>
            </a:r>
            <a:r>
              <a:rPr sz="1750" spc="-4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Hyderabad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9166" y="4643148"/>
            <a:ext cx="197485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b="1" dirty="0">
                <a:solidFill>
                  <a:srgbClr val="2F5497"/>
                </a:solidFill>
                <a:latin typeface="Times New Roman"/>
                <a:cs typeface="Times New Roman"/>
              </a:rPr>
              <a:t>30</a:t>
            </a:r>
            <a:r>
              <a:rPr sz="1725" b="1" baseline="26570" dirty="0">
                <a:solidFill>
                  <a:srgbClr val="2F5497"/>
                </a:solidFill>
                <a:latin typeface="Times New Roman"/>
                <a:cs typeface="Times New Roman"/>
              </a:rPr>
              <a:t>th</a:t>
            </a:r>
            <a:r>
              <a:rPr sz="1725" b="1" spc="195" baseline="26570" dirty="0">
                <a:solidFill>
                  <a:srgbClr val="2F5497"/>
                </a:solidFill>
                <a:latin typeface="Times New Roman"/>
                <a:cs typeface="Times New Roman"/>
              </a:rPr>
              <a:t> </a:t>
            </a:r>
            <a:r>
              <a:rPr sz="1750" b="1" spc="-5" dirty="0">
                <a:solidFill>
                  <a:srgbClr val="2F5497"/>
                </a:solidFill>
                <a:latin typeface="Times New Roman"/>
                <a:cs typeface="Times New Roman"/>
              </a:rPr>
              <a:t>November</a:t>
            </a:r>
            <a:r>
              <a:rPr sz="1750" b="1" spc="-25" dirty="0">
                <a:solidFill>
                  <a:srgbClr val="2F5497"/>
                </a:solidFill>
                <a:latin typeface="Times New Roman"/>
                <a:cs typeface="Times New Roman"/>
              </a:rPr>
              <a:t> </a:t>
            </a:r>
            <a:r>
              <a:rPr sz="1750" b="1" dirty="0">
                <a:solidFill>
                  <a:srgbClr val="2F5497"/>
                </a:solidFill>
                <a:latin typeface="Times New Roman"/>
                <a:cs typeface="Times New Roman"/>
              </a:rPr>
              <a:t>2023</a:t>
            </a:r>
            <a:endParaRPr sz="1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61" y="2248904"/>
            <a:ext cx="83921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2F5497"/>
                </a:solidFill>
              </a:rPr>
              <a:t>Friendship-kinship</a:t>
            </a:r>
            <a:r>
              <a:rPr spc="55" dirty="0">
                <a:solidFill>
                  <a:srgbClr val="2F5497"/>
                </a:solidFill>
              </a:rPr>
              <a:t> </a:t>
            </a:r>
            <a:r>
              <a:rPr spc="-5" dirty="0">
                <a:solidFill>
                  <a:srgbClr val="2F5497"/>
                </a:solidFill>
              </a:rPr>
              <a:t>network</a:t>
            </a:r>
            <a:r>
              <a:rPr spc="10" dirty="0">
                <a:solidFill>
                  <a:srgbClr val="2F5497"/>
                </a:solidFill>
              </a:rPr>
              <a:t> </a:t>
            </a:r>
            <a:r>
              <a:rPr dirty="0">
                <a:solidFill>
                  <a:srgbClr val="2F5497"/>
                </a:solidFill>
              </a:rPr>
              <a:t>and</a:t>
            </a:r>
            <a:r>
              <a:rPr spc="15" dirty="0">
                <a:solidFill>
                  <a:srgbClr val="2F5497"/>
                </a:solidFill>
              </a:rPr>
              <a:t> </a:t>
            </a:r>
            <a:r>
              <a:rPr dirty="0">
                <a:solidFill>
                  <a:srgbClr val="2F5497"/>
                </a:solidFill>
              </a:rPr>
              <a:t>access</a:t>
            </a:r>
            <a:r>
              <a:rPr spc="5" dirty="0">
                <a:solidFill>
                  <a:srgbClr val="2F5497"/>
                </a:solidFill>
              </a:rPr>
              <a:t> </a:t>
            </a:r>
            <a:r>
              <a:rPr spc="-5" dirty="0">
                <a:solidFill>
                  <a:srgbClr val="2F5497"/>
                </a:solidFill>
              </a:rPr>
              <a:t>to</a:t>
            </a:r>
            <a:r>
              <a:rPr spc="10" dirty="0">
                <a:solidFill>
                  <a:srgbClr val="2F5497"/>
                </a:solidFill>
              </a:rPr>
              <a:t> </a:t>
            </a:r>
            <a:r>
              <a:rPr spc="-5" dirty="0">
                <a:solidFill>
                  <a:srgbClr val="2F5497"/>
                </a:solidFill>
              </a:rPr>
              <a:t>formal-informal</a:t>
            </a:r>
            <a:r>
              <a:rPr spc="-15" dirty="0">
                <a:solidFill>
                  <a:srgbClr val="2F5497"/>
                </a:solidFill>
              </a:rPr>
              <a:t> </a:t>
            </a:r>
            <a:r>
              <a:rPr spc="-5" dirty="0">
                <a:solidFill>
                  <a:srgbClr val="2F5497"/>
                </a:solidFill>
              </a:rPr>
              <a:t>credit </a:t>
            </a:r>
            <a:r>
              <a:rPr dirty="0">
                <a:solidFill>
                  <a:srgbClr val="2F5497"/>
                </a:solidFill>
              </a:rPr>
              <a:t>in</a:t>
            </a:r>
            <a:r>
              <a:rPr spc="-5" dirty="0">
                <a:solidFill>
                  <a:srgbClr val="2F5497"/>
                </a:solidFill>
              </a:rPr>
              <a:t> India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58481" y="3196105"/>
            <a:ext cx="7082575" cy="156694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676" y="1412280"/>
            <a:ext cx="9084945" cy="4646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580" algn="just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2F5497"/>
                </a:solidFill>
                <a:latin typeface="Times New Roman"/>
                <a:cs typeface="Times New Roman"/>
              </a:rPr>
              <a:t>Background</a:t>
            </a:r>
            <a:r>
              <a:rPr sz="1750" spc="-15" dirty="0">
                <a:solidFill>
                  <a:srgbClr val="2F5497"/>
                </a:solidFill>
                <a:latin typeface="Times New Roman"/>
                <a:cs typeface="Times New Roman"/>
              </a:rPr>
              <a:t> </a:t>
            </a:r>
            <a:r>
              <a:rPr sz="1750" spc="-5" dirty="0">
                <a:solidFill>
                  <a:srgbClr val="2F5497"/>
                </a:solidFill>
                <a:latin typeface="Times New Roman"/>
                <a:cs typeface="Times New Roman"/>
              </a:rPr>
              <a:t>and</a:t>
            </a:r>
            <a:r>
              <a:rPr sz="1750" spc="5" dirty="0">
                <a:solidFill>
                  <a:srgbClr val="2F5497"/>
                </a:solidFill>
                <a:latin typeface="Times New Roman"/>
                <a:cs typeface="Times New Roman"/>
              </a:rPr>
              <a:t> </a:t>
            </a:r>
            <a:r>
              <a:rPr sz="1750" spc="-5" dirty="0">
                <a:solidFill>
                  <a:srgbClr val="2F5497"/>
                </a:solidFill>
                <a:latin typeface="Times New Roman"/>
                <a:cs typeface="Times New Roman"/>
              </a:rPr>
              <a:t>Motivation</a:t>
            </a:r>
            <a:endParaRPr sz="1750">
              <a:latin typeface="Times New Roman"/>
              <a:cs typeface="Times New Roman"/>
            </a:endParaRPr>
          </a:p>
          <a:p>
            <a:pPr marL="213360" marR="5080" indent="-201295" algn="just">
              <a:lnSpc>
                <a:spcPct val="150300"/>
              </a:lnSpc>
              <a:spcBef>
                <a:spcPts val="875"/>
              </a:spcBef>
              <a:buFont typeface="Wingdings"/>
              <a:buChar char=""/>
              <a:tabLst>
                <a:tab pos="213995" algn="l"/>
              </a:tabLst>
            </a:pPr>
            <a:r>
              <a:rPr sz="1750" dirty="0">
                <a:latin typeface="Times New Roman"/>
                <a:cs typeface="Times New Roman"/>
              </a:rPr>
              <a:t>Households’ </a:t>
            </a:r>
            <a:r>
              <a:rPr sz="1750" spc="-5" dirty="0">
                <a:latin typeface="Times New Roman"/>
                <a:cs typeface="Times New Roman"/>
              </a:rPr>
              <a:t>borrowing </a:t>
            </a:r>
            <a:r>
              <a:rPr sz="1750" dirty="0">
                <a:latin typeface="Times New Roman"/>
                <a:cs typeface="Times New Roman"/>
              </a:rPr>
              <a:t>choices </a:t>
            </a:r>
            <a:r>
              <a:rPr sz="1750" spc="-5" dirty="0">
                <a:latin typeface="Times New Roman"/>
                <a:cs typeface="Times New Roman"/>
              </a:rPr>
              <a:t>between formal and informal lenders have</a:t>
            </a:r>
            <a:r>
              <a:rPr sz="1750" spc="42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been widely discussed </a:t>
            </a:r>
            <a:r>
              <a:rPr sz="1750" dirty="0">
                <a:latin typeface="Times New Roman"/>
                <a:cs typeface="Times New Roman"/>
              </a:rPr>
              <a:t> in the </a:t>
            </a:r>
            <a:r>
              <a:rPr sz="1750" spc="-5" dirty="0">
                <a:latin typeface="Times New Roman"/>
                <a:cs typeface="Times New Roman"/>
              </a:rPr>
              <a:t>literature (Fafchamps </a:t>
            </a:r>
            <a:r>
              <a:rPr sz="1750" dirty="0">
                <a:latin typeface="Times New Roman"/>
                <a:cs typeface="Times New Roman"/>
              </a:rPr>
              <a:t>&amp; Gubert, 2007; </a:t>
            </a:r>
            <a:r>
              <a:rPr sz="1750" spc="-5" dirty="0">
                <a:latin typeface="Times New Roman"/>
                <a:cs typeface="Times New Roman"/>
              </a:rPr>
              <a:t>Kinnan </a:t>
            </a:r>
            <a:r>
              <a:rPr sz="1750" dirty="0">
                <a:latin typeface="Times New Roman"/>
                <a:cs typeface="Times New Roman"/>
              </a:rPr>
              <a:t>&amp; </a:t>
            </a:r>
            <a:r>
              <a:rPr sz="1750" spc="-15" dirty="0">
                <a:latin typeface="Times New Roman"/>
                <a:cs typeface="Times New Roman"/>
              </a:rPr>
              <a:t>Townsend, </a:t>
            </a:r>
            <a:r>
              <a:rPr sz="1750" dirty="0">
                <a:latin typeface="Times New Roman"/>
                <a:cs typeface="Times New Roman"/>
              </a:rPr>
              <a:t>2012; </a:t>
            </a:r>
            <a:r>
              <a:rPr sz="1750" spc="-5" dirty="0">
                <a:latin typeface="Times New Roman"/>
                <a:cs typeface="Times New Roman"/>
              </a:rPr>
              <a:t>Karaivanov </a:t>
            </a:r>
            <a:r>
              <a:rPr sz="1750" dirty="0">
                <a:latin typeface="Times New Roman"/>
                <a:cs typeface="Times New Roman"/>
              </a:rPr>
              <a:t>&amp; </a:t>
            </a:r>
            <a:r>
              <a:rPr sz="1750" spc="-15" dirty="0">
                <a:latin typeface="Times New Roman"/>
                <a:cs typeface="Times New Roman"/>
              </a:rPr>
              <a:t>Kessler, </a:t>
            </a:r>
            <a:r>
              <a:rPr sz="1750" spc="-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2018;</a:t>
            </a:r>
            <a:r>
              <a:rPr sz="1750" spc="-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Muduli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&amp;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Dash,</a:t>
            </a:r>
            <a:r>
              <a:rPr sz="1750" spc="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2019).</a:t>
            </a:r>
            <a:endParaRPr sz="1750">
              <a:latin typeface="Times New Roman"/>
              <a:cs typeface="Times New Roman"/>
            </a:endParaRPr>
          </a:p>
          <a:p>
            <a:pPr marL="213360" marR="5080" indent="-201295" algn="just">
              <a:lnSpc>
                <a:spcPct val="150300"/>
              </a:lnSpc>
              <a:spcBef>
                <a:spcPts val="875"/>
              </a:spcBef>
              <a:buFont typeface="Wingdings"/>
              <a:buChar char=""/>
              <a:tabLst>
                <a:tab pos="213995" algn="l"/>
              </a:tabLst>
            </a:pPr>
            <a:r>
              <a:rPr sz="1750" spc="-5" dirty="0">
                <a:latin typeface="Times New Roman"/>
                <a:cs typeface="Times New Roman"/>
              </a:rPr>
              <a:t>Social connections facilitate credit access </a:t>
            </a:r>
            <a:r>
              <a:rPr sz="1750" dirty="0">
                <a:latin typeface="Times New Roman"/>
                <a:cs typeface="Times New Roman"/>
              </a:rPr>
              <a:t>in </a:t>
            </a:r>
            <a:r>
              <a:rPr sz="1750" spc="-5" dirty="0">
                <a:latin typeface="Times New Roman"/>
                <a:cs typeface="Times New Roman"/>
              </a:rPr>
              <a:t>developing countries (Fisman et al., </a:t>
            </a:r>
            <a:r>
              <a:rPr sz="1750" dirty="0">
                <a:latin typeface="Times New Roman"/>
                <a:cs typeface="Times New Roman"/>
              </a:rPr>
              <a:t>2017; </a:t>
            </a:r>
            <a:r>
              <a:rPr sz="1750" spc="-10" dirty="0">
                <a:latin typeface="Times New Roman"/>
                <a:cs typeface="Times New Roman"/>
              </a:rPr>
              <a:t>Turvey </a:t>
            </a:r>
            <a:r>
              <a:rPr sz="1750" dirty="0">
                <a:latin typeface="Times New Roman"/>
                <a:cs typeface="Times New Roman"/>
              </a:rPr>
              <a:t>&amp; 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Kong,</a:t>
            </a:r>
            <a:r>
              <a:rPr sz="1750" spc="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2010;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Zeller,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2006).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1650">
              <a:latin typeface="Times New Roman"/>
              <a:cs typeface="Times New Roman"/>
            </a:endParaRPr>
          </a:p>
          <a:p>
            <a:pPr marL="213360" indent="-201295">
              <a:lnSpc>
                <a:spcPct val="100000"/>
              </a:lnSpc>
              <a:buFont typeface="Wingdings"/>
              <a:buChar char=""/>
              <a:tabLst>
                <a:tab pos="213995" algn="l"/>
              </a:tabLst>
            </a:pPr>
            <a:r>
              <a:rPr sz="1750" spc="-5" dirty="0">
                <a:latin typeface="Times New Roman"/>
                <a:cs typeface="Times New Roman"/>
              </a:rPr>
              <a:t>An</a:t>
            </a:r>
            <a:r>
              <a:rPr sz="1750" spc="1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example </a:t>
            </a:r>
            <a:r>
              <a:rPr sz="1750" dirty="0">
                <a:latin typeface="Times New Roman"/>
                <a:cs typeface="Times New Roman"/>
              </a:rPr>
              <a:t>of </a:t>
            </a:r>
            <a:r>
              <a:rPr sz="1750" spc="-5" dirty="0">
                <a:latin typeface="Times New Roman"/>
                <a:cs typeface="Times New Roman"/>
              </a:rPr>
              <a:t>informal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social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network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is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friends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and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relatives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network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(FR</a:t>
            </a:r>
            <a:r>
              <a:rPr sz="1750" spc="1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network).</a:t>
            </a:r>
            <a:endParaRPr sz="1750">
              <a:latin typeface="Times New Roman"/>
              <a:cs typeface="Times New Roman"/>
            </a:endParaRPr>
          </a:p>
          <a:p>
            <a:pPr marL="614045" lvl="1" indent="-201295">
              <a:lnSpc>
                <a:spcPct val="100000"/>
              </a:lnSpc>
              <a:spcBef>
                <a:spcPts val="1460"/>
              </a:spcBef>
              <a:buFont typeface="Wingdings"/>
              <a:buChar char=""/>
              <a:tabLst>
                <a:tab pos="614680" algn="l"/>
              </a:tabLst>
            </a:pPr>
            <a:r>
              <a:rPr sz="1550" i="1" dirty="0">
                <a:latin typeface="Times New Roman"/>
                <a:cs typeface="Times New Roman"/>
              </a:rPr>
              <a:t>source</a:t>
            </a:r>
            <a:r>
              <a:rPr sz="1550" i="1" spc="5" dirty="0">
                <a:latin typeface="Times New Roman"/>
                <a:cs typeface="Times New Roman"/>
              </a:rPr>
              <a:t> </a:t>
            </a:r>
            <a:r>
              <a:rPr sz="1550" i="1" spc="10" dirty="0">
                <a:latin typeface="Times New Roman"/>
                <a:cs typeface="Times New Roman"/>
              </a:rPr>
              <a:t>of</a:t>
            </a:r>
            <a:r>
              <a:rPr sz="1550" i="1" dirty="0">
                <a:latin typeface="Times New Roman"/>
                <a:cs typeface="Times New Roman"/>
              </a:rPr>
              <a:t> </a:t>
            </a:r>
            <a:r>
              <a:rPr sz="1550" i="1" spc="10" dirty="0">
                <a:latin typeface="Times New Roman"/>
                <a:cs typeface="Times New Roman"/>
              </a:rPr>
              <a:t>financial</a:t>
            </a:r>
            <a:r>
              <a:rPr sz="1550" i="1" spc="-35" dirty="0">
                <a:latin typeface="Times New Roman"/>
                <a:cs typeface="Times New Roman"/>
              </a:rPr>
              <a:t> </a:t>
            </a:r>
            <a:r>
              <a:rPr sz="1550" i="1" spc="10" dirty="0">
                <a:latin typeface="Times New Roman"/>
                <a:cs typeface="Times New Roman"/>
              </a:rPr>
              <a:t>information</a:t>
            </a:r>
            <a:r>
              <a:rPr sz="1550" i="1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(Jiang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et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al.,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2022;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Okten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Osili,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2004;</a:t>
            </a:r>
            <a:r>
              <a:rPr sz="1550" spc="-50" dirty="0">
                <a:latin typeface="Times New Roman"/>
                <a:cs typeface="Times New Roman"/>
              </a:rPr>
              <a:t> </a:t>
            </a:r>
            <a:r>
              <a:rPr sz="1550" spc="-90" dirty="0">
                <a:latin typeface="Times New Roman"/>
                <a:cs typeface="Times New Roman"/>
              </a:rPr>
              <a:t>Y.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Zhang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et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al.,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2012)</a:t>
            </a:r>
            <a:endParaRPr sz="1550">
              <a:latin typeface="Times New Roman"/>
              <a:cs typeface="Times New Roman"/>
            </a:endParaRPr>
          </a:p>
          <a:p>
            <a:pPr marL="614045" lvl="1" indent="-201295">
              <a:lnSpc>
                <a:spcPct val="100000"/>
              </a:lnSpc>
              <a:spcBef>
                <a:spcPts val="1415"/>
              </a:spcBef>
              <a:buFont typeface="Wingdings"/>
              <a:buChar char=""/>
              <a:tabLst>
                <a:tab pos="614680" algn="l"/>
              </a:tabLst>
            </a:pPr>
            <a:r>
              <a:rPr sz="1550" i="1" spc="10" dirty="0">
                <a:latin typeface="Times New Roman"/>
                <a:cs typeface="Times New Roman"/>
              </a:rPr>
              <a:t>monitoring</a:t>
            </a:r>
            <a:r>
              <a:rPr sz="1550" i="1" spc="-40" dirty="0">
                <a:latin typeface="Times New Roman"/>
                <a:cs typeface="Times New Roman"/>
              </a:rPr>
              <a:t> </a:t>
            </a:r>
            <a:r>
              <a:rPr sz="1550" i="1" spc="15" dirty="0">
                <a:latin typeface="Times New Roman"/>
                <a:cs typeface="Times New Roman"/>
              </a:rPr>
              <a:t>and</a:t>
            </a:r>
            <a:r>
              <a:rPr sz="1550" i="1" spc="10" dirty="0">
                <a:latin typeface="Times New Roman"/>
                <a:cs typeface="Times New Roman"/>
              </a:rPr>
              <a:t> </a:t>
            </a:r>
            <a:r>
              <a:rPr sz="1550" i="1" spc="5" dirty="0">
                <a:latin typeface="Times New Roman"/>
                <a:cs typeface="Times New Roman"/>
              </a:rPr>
              <a:t>enforcement</a:t>
            </a:r>
            <a:r>
              <a:rPr sz="1550" i="1" spc="-15" dirty="0">
                <a:latin typeface="Times New Roman"/>
                <a:cs typeface="Times New Roman"/>
              </a:rPr>
              <a:t> </a:t>
            </a:r>
            <a:r>
              <a:rPr sz="1550" i="1" spc="15" dirty="0">
                <a:latin typeface="Times New Roman"/>
                <a:cs typeface="Times New Roman"/>
              </a:rPr>
              <a:t>mechanism</a:t>
            </a:r>
            <a:r>
              <a:rPr sz="1550" i="1" spc="-2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(Sun</a:t>
            </a:r>
            <a:r>
              <a:rPr sz="1550" spc="1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et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al.,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2018;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Okten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spc="15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Osili,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2004;</a:t>
            </a:r>
            <a:r>
              <a:rPr sz="1550" spc="-65" dirty="0">
                <a:latin typeface="Times New Roman"/>
                <a:cs typeface="Times New Roman"/>
              </a:rPr>
              <a:t> </a:t>
            </a:r>
            <a:r>
              <a:rPr sz="1550" spc="-90" dirty="0">
                <a:latin typeface="Times New Roman"/>
                <a:cs typeface="Times New Roman"/>
              </a:rPr>
              <a:t>Y.</a:t>
            </a:r>
            <a:r>
              <a:rPr sz="1550" spc="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Zhang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et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al.,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2012)</a:t>
            </a:r>
            <a:endParaRPr sz="1550">
              <a:latin typeface="Times New Roman"/>
              <a:cs typeface="Times New Roman"/>
            </a:endParaRPr>
          </a:p>
          <a:p>
            <a:pPr marL="614045" marR="114935" lvl="1" indent="-201295">
              <a:lnSpc>
                <a:spcPct val="152200"/>
              </a:lnSpc>
              <a:spcBef>
                <a:spcPts val="459"/>
              </a:spcBef>
              <a:buFont typeface="Wingdings"/>
              <a:buChar char=""/>
              <a:tabLst>
                <a:tab pos="614680" algn="l"/>
              </a:tabLst>
            </a:pPr>
            <a:r>
              <a:rPr sz="1550" i="1" dirty="0">
                <a:latin typeface="Times New Roman"/>
                <a:cs typeface="Times New Roman"/>
              </a:rPr>
              <a:t>source</a:t>
            </a:r>
            <a:r>
              <a:rPr sz="1550" i="1" spc="5" dirty="0">
                <a:latin typeface="Times New Roman"/>
                <a:cs typeface="Times New Roman"/>
              </a:rPr>
              <a:t> </a:t>
            </a:r>
            <a:r>
              <a:rPr sz="1550" i="1" spc="10" dirty="0">
                <a:latin typeface="Times New Roman"/>
                <a:cs typeface="Times New Roman"/>
              </a:rPr>
              <a:t>of</a:t>
            </a:r>
            <a:r>
              <a:rPr sz="1550" i="1" spc="5" dirty="0">
                <a:latin typeface="Times New Roman"/>
                <a:cs typeface="Times New Roman"/>
              </a:rPr>
              <a:t> </a:t>
            </a:r>
            <a:r>
              <a:rPr sz="1550" i="1" dirty="0">
                <a:latin typeface="Times New Roman"/>
                <a:cs typeface="Times New Roman"/>
              </a:rPr>
              <a:t>credit</a:t>
            </a:r>
            <a:r>
              <a:rPr sz="1550" i="1" spc="-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(Fafchamps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spc="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Gubert,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2007;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Ferrara,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2003;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Kinnan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Townsend,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2012;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Lee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&amp;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Persson, </a:t>
            </a:r>
            <a:r>
              <a:rPr sz="1550" spc="-37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2016).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676" y="1331840"/>
            <a:ext cx="9077960" cy="4661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marR="5080" indent="-201295">
              <a:lnSpc>
                <a:spcPct val="150300"/>
              </a:lnSpc>
              <a:spcBef>
                <a:spcPts val="100"/>
              </a:spcBef>
              <a:buFont typeface="Wingdings"/>
              <a:buChar char=""/>
              <a:tabLst>
                <a:tab pos="213995" algn="l"/>
              </a:tabLst>
            </a:pPr>
            <a:r>
              <a:rPr sz="1750" dirty="0">
                <a:latin typeface="Times New Roman"/>
                <a:cs typeface="Times New Roman"/>
              </a:rPr>
              <a:t>These are </a:t>
            </a:r>
            <a:r>
              <a:rPr sz="1750" spc="-5" dirty="0">
                <a:latin typeface="Times New Roman"/>
                <a:cs typeface="Times New Roman"/>
              </a:rPr>
              <a:t>non-market institutions </a:t>
            </a:r>
            <a:r>
              <a:rPr sz="1750" dirty="0">
                <a:latin typeface="Times New Roman"/>
                <a:cs typeface="Times New Roman"/>
              </a:rPr>
              <a:t>(NMIs) (Arnott &amp; Stiglitz, 1991) and coexist </a:t>
            </a:r>
            <a:r>
              <a:rPr sz="1750" spc="-5" dirty="0">
                <a:latin typeface="Times New Roman"/>
                <a:cs typeface="Times New Roman"/>
              </a:rPr>
              <a:t>with </a:t>
            </a:r>
            <a:r>
              <a:rPr sz="1750" dirty="0">
                <a:latin typeface="Times New Roman"/>
                <a:cs typeface="Times New Roman"/>
              </a:rPr>
              <a:t>market lenders </a:t>
            </a:r>
            <a:r>
              <a:rPr sz="1750" spc="-42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(e.g.,</a:t>
            </a:r>
            <a:r>
              <a:rPr sz="1750" spc="-4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banks, MFIs,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moneylenders).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"/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"/>
            </a:pPr>
            <a:endParaRPr sz="2350">
              <a:latin typeface="Times New Roman"/>
              <a:cs typeface="Times New Roman"/>
            </a:endParaRPr>
          </a:p>
          <a:p>
            <a:pPr marL="213360" marR="879475" indent="-201295">
              <a:lnSpc>
                <a:spcPct val="150300"/>
              </a:lnSpc>
              <a:spcBef>
                <a:spcPts val="5"/>
              </a:spcBef>
              <a:buFont typeface="Wingdings"/>
              <a:buChar char=""/>
              <a:tabLst>
                <a:tab pos="213995" algn="l"/>
              </a:tabLst>
            </a:pPr>
            <a:r>
              <a:rPr sz="1750" i="1" spc="-5" dirty="0">
                <a:solidFill>
                  <a:srgbClr val="1F4D79"/>
                </a:solidFill>
                <a:latin typeface="Times New Roman"/>
                <a:cs typeface="Times New Roman"/>
              </a:rPr>
              <a:t>The</a:t>
            </a:r>
            <a:r>
              <a:rPr sz="1750" i="1" spc="10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spc="-10" dirty="0">
                <a:solidFill>
                  <a:srgbClr val="1F4D79"/>
                </a:solidFill>
                <a:latin typeface="Times New Roman"/>
                <a:cs typeface="Times New Roman"/>
              </a:rPr>
              <a:t>‘nature</a:t>
            </a:r>
            <a:r>
              <a:rPr sz="1750" i="1" spc="-4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of interaction’</a:t>
            </a:r>
            <a:r>
              <a:rPr sz="1750" i="1" spc="-23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between</a:t>
            </a:r>
            <a:r>
              <a:rPr sz="1750" i="1" spc="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spc="-5" dirty="0">
                <a:solidFill>
                  <a:srgbClr val="1F4D79"/>
                </a:solidFill>
                <a:latin typeface="Times New Roman"/>
                <a:cs typeface="Times New Roman"/>
              </a:rPr>
              <a:t>FR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network</a:t>
            </a:r>
            <a:r>
              <a:rPr sz="1750" i="1" spc="-10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and</a:t>
            </a:r>
            <a:r>
              <a:rPr sz="1750" i="1" spc="20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market</a:t>
            </a:r>
            <a:r>
              <a:rPr sz="1750" i="1" spc="-1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spc="-10" dirty="0">
                <a:solidFill>
                  <a:srgbClr val="1F4D79"/>
                </a:solidFill>
                <a:latin typeface="Times New Roman"/>
                <a:cs typeface="Times New Roman"/>
              </a:rPr>
              <a:t>credit</a:t>
            </a:r>
            <a:r>
              <a:rPr sz="1750" i="1" spc="-1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is</a:t>
            </a:r>
            <a:r>
              <a:rPr sz="1750" i="1" spc="-1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spc="-5" dirty="0">
                <a:solidFill>
                  <a:srgbClr val="1F4D79"/>
                </a:solidFill>
                <a:latin typeface="Times New Roman"/>
                <a:cs typeface="Times New Roman"/>
              </a:rPr>
              <a:t>examined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 in </a:t>
            </a:r>
            <a:r>
              <a:rPr sz="1750" i="1" spc="-5" dirty="0">
                <a:solidFill>
                  <a:srgbClr val="1F4D79"/>
                </a:solidFill>
                <a:latin typeface="Times New Roman"/>
                <a:cs typeface="Times New Roman"/>
              </a:rPr>
              <a:t>terms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 of </a:t>
            </a:r>
            <a:r>
              <a:rPr sz="1750" i="1" spc="-420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application</a:t>
            </a:r>
            <a:r>
              <a:rPr sz="1750" i="1" spc="-60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choices</a:t>
            </a:r>
            <a:r>
              <a:rPr sz="1750" i="1" spc="-20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and </a:t>
            </a:r>
            <a:r>
              <a:rPr sz="1750" i="1" spc="-5" dirty="0">
                <a:solidFill>
                  <a:srgbClr val="1F4D79"/>
                </a:solidFill>
                <a:latin typeface="Times New Roman"/>
                <a:cs typeface="Times New Roman"/>
              </a:rPr>
              <a:t>approval</a:t>
            </a:r>
            <a:r>
              <a:rPr sz="1750" i="1" spc="-1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decisions</a:t>
            </a:r>
            <a:r>
              <a:rPr sz="1750" i="1" spc="-3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in case</a:t>
            </a:r>
            <a:r>
              <a:rPr sz="1750" i="1" spc="-10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of</a:t>
            </a:r>
            <a:r>
              <a:rPr sz="1750" i="1" spc="-1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spc="-5" dirty="0">
                <a:solidFill>
                  <a:srgbClr val="1F4D79"/>
                </a:solidFill>
                <a:latin typeface="Times New Roman"/>
                <a:cs typeface="Times New Roman"/>
              </a:rPr>
              <a:t>banks,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 moneylenders and MFIs.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"/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"/>
            </a:pPr>
            <a:endParaRPr sz="2350">
              <a:latin typeface="Times New Roman"/>
              <a:cs typeface="Times New Roman"/>
            </a:endParaRPr>
          </a:p>
          <a:p>
            <a:pPr marL="213360" marR="523240" indent="-201295">
              <a:lnSpc>
                <a:spcPct val="150300"/>
              </a:lnSpc>
              <a:buFont typeface="Wingdings"/>
              <a:buChar char=""/>
              <a:tabLst>
                <a:tab pos="213995" algn="l"/>
              </a:tabLst>
            </a:pPr>
            <a:r>
              <a:rPr sz="1750" spc="-75" dirty="0">
                <a:latin typeface="Times New Roman"/>
                <a:cs typeface="Times New Roman"/>
              </a:rPr>
              <a:t>We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capture</a:t>
            </a:r>
            <a:r>
              <a:rPr sz="1750" spc="-25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FR</a:t>
            </a:r>
            <a:r>
              <a:rPr sz="1750" spc="2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network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by a</a:t>
            </a:r>
            <a:r>
              <a:rPr sz="1750" spc="10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dummy</a:t>
            </a:r>
            <a:r>
              <a:rPr sz="1750" spc="3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indicating</a:t>
            </a:r>
            <a:r>
              <a:rPr sz="1750" spc="-3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the</a:t>
            </a:r>
            <a:r>
              <a:rPr sz="1750" spc="-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incidence</a:t>
            </a:r>
            <a:r>
              <a:rPr sz="1750" spc="-2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of</a:t>
            </a:r>
            <a:r>
              <a:rPr sz="1750" spc="-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borrowing </a:t>
            </a:r>
            <a:r>
              <a:rPr sz="1750" spc="-5" dirty="0">
                <a:latin typeface="Times New Roman"/>
                <a:cs typeface="Times New Roman"/>
              </a:rPr>
              <a:t>from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this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network </a:t>
            </a:r>
            <a:r>
              <a:rPr sz="1750" spc="-42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(Muduli</a:t>
            </a:r>
            <a:r>
              <a:rPr sz="1750" spc="-4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&amp; </a:t>
            </a:r>
            <a:r>
              <a:rPr sz="1750" spc="-5" dirty="0">
                <a:latin typeface="Times New Roman"/>
                <a:cs typeface="Times New Roman"/>
              </a:rPr>
              <a:t>Dash,</a:t>
            </a:r>
            <a:r>
              <a:rPr sz="1750" dirty="0">
                <a:latin typeface="Times New Roman"/>
                <a:cs typeface="Times New Roman"/>
              </a:rPr>
              <a:t> 2019).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"/>
            </a:pPr>
            <a:endParaRPr sz="1650">
              <a:latin typeface="Times New Roman"/>
              <a:cs typeface="Times New Roman"/>
            </a:endParaRPr>
          </a:p>
          <a:p>
            <a:pPr marL="914400">
              <a:lnSpc>
                <a:spcPct val="100000"/>
              </a:lnSpc>
            </a:pPr>
            <a:r>
              <a:rPr sz="1550" spc="15" dirty="0">
                <a:latin typeface="Times New Roman"/>
                <a:cs typeface="Times New Roman"/>
              </a:rPr>
              <a:t>FR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network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={1, if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a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household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has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taken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a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loan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from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its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friends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and/or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relatives;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0</a:t>
            </a:r>
            <a:r>
              <a:rPr sz="1550" spc="10" dirty="0">
                <a:latin typeface="Times New Roman"/>
                <a:cs typeface="Times New Roman"/>
              </a:rPr>
              <a:t> otherwise}.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213360" indent="-201295">
              <a:lnSpc>
                <a:spcPct val="100000"/>
              </a:lnSpc>
              <a:buFont typeface="Wingdings"/>
              <a:buChar char=""/>
              <a:tabLst>
                <a:tab pos="213995" algn="l"/>
              </a:tabLst>
            </a:pPr>
            <a:r>
              <a:rPr sz="1750" i="1" spc="-75" dirty="0">
                <a:solidFill>
                  <a:srgbClr val="1F4D79"/>
                </a:solidFill>
                <a:latin typeface="Times New Roman"/>
                <a:cs typeface="Times New Roman"/>
              </a:rPr>
              <a:t>We</a:t>
            </a:r>
            <a:r>
              <a:rPr sz="1750" i="1" spc="-2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contribute</a:t>
            </a:r>
            <a:r>
              <a:rPr sz="1750" i="1" spc="-2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to the</a:t>
            </a:r>
            <a:r>
              <a:rPr sz="1750" i="1" spc="-2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spc="-10" dirty="0">
                <a:solidFill>
                  <a:srgbClr val="1F4D79"/>
                </a:solidFill>
                <a:latin typeface="Times New Roman"/>
                <a:cs typeface="Times New Roman"/>
              </a:rPr>
              <a:t>broad</a:t>
            </a:r>
            <a:r>
              <a:rPr sz="1750" i="1" spc="-20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spc="-10" dirty="0">
                <a:solidFill>
                  <a:srgbClr val="1F4D79"/>
                </a:solidFill>
                <a:latin typeface="Times New Roman"/>
                <a:cs typeface="Times New Roman"/>
              </a:rPr>
              <a:t>literature</a:t>
            </a:r>
            <a:r>
              <a:rPr sz="1750" i="1" spc="-4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on</a:t>
            </a:r>
            <a:r>
              <a:rPr sz="1750" i="1" spc="1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linkages</a:t>
            </a:r>
            <a:r>
              <a:rPr sz="1750" i="1" spc="-3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between market and non-market</a:t>
            </a:r>
            <a:r>
              <a:rPr sz="1750" i="1" spc="-15" dirty="0">
                <a:solidFill>
                  <a:srgbClr val="1F4D79"/>
                </a:solidFill>
                <a:latin typeface="Times New Roman"/>
                <a:cs typeface="Times New Roman"/>
              </a:rPr>
              <a:t> </a:t>
            </a:r>
            <a:r>
              <a:rPr sz="1750" i="1" dirty="0">
                <a:solidFill>
                  <a:srgbClr val="1F4D79"/>
                </a:solidFill>
                <a:latin typeface="Times New Roman"/>
                <a:cs typeface="Times New Roman"/>
              </a:rPr>
              <a:t>insurance.</a:t>
            </a:r>
            <a:endParaRPr sz="1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676" y="1662162"/>
            <a:ext cx="8820785" cy="211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100"/>
              </a:spcBef>
              <a:buSzPct val="94285"/>
              <a:buFont typeface="Wingdings"/>
              <a:buChar char=""/>
              <a:tabLst>
                <a:tab pos="213995" algn="l"/>
              </a:tabLst>
            </a:pPr>
            <a:r>
              <a:rPr sz="1750" spc="-10" dirty="0">
                <a:latin typeface="Times New Roman"/>
                <a:cs typeface="Times New Roman"/>
              </a:rPr>
              <a:t>FR</a:t>
            </a:r>
            <a:r>
              <a:rPr sz="1750" spc="2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loan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may</a:t>
            </a:r>
            <a:r>
              <a:rPr sz="1750" spc="2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satisfy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spc="-30" dirty="0">
                <a:latin typeface="Times New Roman"/>
                <a:cs typeface="Times New Roman"/>
              </a:rPr>
              <a:t>HH’s</a:t>
            </a:r>
            <a:r>
              <a:rPr sz="1750" spc="2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demand</a:t>
            </a:r>
            <a:r>
              <a:rPr sz="1750" spc="2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for</a:t>
            </a:r>
            <a:r>
              <a:rPr sz="1750" spc="1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credit</a:t>
            </a:r>
            <a:r>
              <a:rPr sz="1750" spc="-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either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partially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or </a:t>
            </a:r>
            <a:r>
              <a:rPr sz="1750" spc="-15" dirty="0">
                <a:latin typeface="Times New Roman"/>
                <a:cs typeface="Times New Roman"/>
              </a:rPr>
              <a:t>completely.</a:t>
            </a:r>
            <a:endParaRPr sz="1750">
              <a:latin typeface="Times New Roman"/>
              <a:cs typeface="Times New Roman"/>
            </a:endParaRPr>
          </a:p>
          <a:p>
            <a:pPr marL="614045" lvl="1" indent="-201295">
              <a:lnSpc>
                <a:spcPct val="100000"/>
              </a:lnSpc>
              <a:spcBef>
                <a:spcPts val="1500"/>
              </a:spcBef>
              <a:buFont typeface="Arial MT"/>
              <a:buChar char="•"/>
              <a:tabLst>
                <a:tab pos="614680" algn="l"/>
              </a:tabLst>
            </a:pPr>
            <a:r>
              <a:rPr sz="1750" spc="-5" dirty="0">
                <a:latin typeface="Times New Roman"/>
                <a:cs typeface="Times New Roman"/>
              </a:rPr>
              <a:t>Complete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:-ve</a:t>
            </a:r>
            <a:r>
              <a:rPr sz="1750" spc="-1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coefficient</a:t>
            </a:r>
            <a:r>
              <a:rPr sz="1750" spc="-4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of</a:t>
            </a:r>
            <a:r>
              <a:rPr sz="1750" spc="-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FR loan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on</a:t>
            </a:r>
            <a:r>
              <a:rPr sz="1750" spc="-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P(application).</a:t>
            </a:r>
            <a:endParaRPr sz="1750">
              <a:latin typeface="Times New Roman"/>
              <a:cs typeface="Times New Roman"/>
            </a:endParaRPr>
          </a:p>
          <a:p>
            <a:pPr marL="614045" lvl="1" indent="-201295">
              <a:lnSpc>
                <a:spcPct val="100000"/>
              </a:lnSpc>
              <a:spcBef>
                <a:spcPts val="1490"/>
              </a:spcBef>
              <a:buFont typeface="Arial MT"/>
              <a:buChar char="•"/>
              <a:tabLst>
                <a:tab pos="614680" algn="l"/>
              </a:tabLst>
            </a:pPr>
            <a:r>
              <a:rPr sz="1750" dirty="0">
                <a:latin typeface="Times New Roman"/>
                <a:cs typeface="Times New Roman"/>
              </a:rPr>
              <a:t>Partial</a:t>
            </a:r>
            <a:r>
              <a:rPr sz="1750" spc="-4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:+ve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coefficient</a:t>
            </a:r>
            <a:r>
              <a:rPr sz="1750" spc="-2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of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FR</a:t>
            </a:r>
            <a:r>
              <a:rPr sz="175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loan </a:t>
            </a:r>
            <a:r>
              <a:rPr sz="1750" dirty="0">
                <a:latin typeface="Times New Roman"/>
                <a:cs typeface="Times New Roman"/>
              </a:rPr>
              <a:t>on</a:t>
            </a:r>
            <a:r>
              <a:rPr sz="1750" spc="-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P(application).</a:t>
            </a:r>
            <a:endParaRPr sz="1750">
              <a:latin typeface="Times New Roman"/>
              <a:cs typeface="Times New Roman"/>
            </a:endParaRPr>
          </a:p>
          <a:p>
            <a:pPr marL="1015365" lvl="2" indent="-201930">
              <a:lnSpc>
                <a:spcPct val="100000"/>
              </a:lnSpc>
              <a:spcBef>
                <a:spcPts val="1500"/>
              </a:spcBef>
              <a:buFont typeface="Wingdings"/>
              <a:buChar char=""/>
              <a:tabLst>
                <a:tab pos="1016000" algn="l"/>
              </a:tabLst>
            </a:pPr>
            <a:r>
              <a:rPr sz="1750" spc="-20" dirty="0">
                <a:latin typeface="Times New Roman"/>
                <a:cs typeface="Times New Roman"/>
              </a:rPr>
              <a:t>With</a:t>
            </a:r>
            <a:r>
              <a:rPr sz="1750" dirty="0">
                <a:latin typeface="Times New Roman"/>
                <a:cs typeface="Times New Roman"/>
              </a:rPr>
              <a:t> a</a:t>
            </a:r>
            <a:r>
              <a:rPr sz="1750" spc="-1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loan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from</a:t>
            </a:r>
            <a:r>
              <a:rPr sz="1750" dirty="0">
                <a:latin typeface="Times New Roman"/>
                <a:cs typeface="Times New Roman"/>
              </a:rPr>
              <a:t> FR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network,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a</a:t>
            </a:r>
            <a:r>
              <a:rPr sz="1750" spc="1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borrower may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become</a:t>
            </a:r>
            <a:r>
              <a:rPr sz="1750" spc="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eligible</a:t>
            </a:r>
            <a:r>
              <a:rPr sz="1750" spc="-2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for</a:t>
            </a:r>
            <a:r>
              <a:rPr sz="1750" dirty="0">
                <a:latin typeface="Times New Roman"/>
                <a:cs typeface="Times New Roman"/>
              </a:rPr>
              <a:t> a</a:t>
            </a:r>
            <a:r>
              <a:rPr sz="1750" spc="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market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loan</a:t>
            </a:r>
            <a:r>
              <a:rPr sz="1750" spc="-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(+ve).</a:t>
            </a:r>
            <a:endParaRPr sz="1750">
              <a:latin typeface="Times New Roman"/>
              <a:cs typeface="Times New Roman"/>
            </a:endParaRPr>
          </a:p>
          <a:p>
            <a:pPr marL="1015365" lvl="2" indent="-201930">
              <a:lnSpc>
                <a:spcPct val="100000"/>
              </a:lnSpc>
              <a:spcBef>
                <a:spcPts val="1485"/>
              </a:spcBef>
              <a:buFont typeface="Wingdings"/>
              <a:buChar char=""/>
              <a:tabLst>
                <a:tab pos="1016000" algn="l"/>
              </a:tabLst>
            </a:pPr>
            <a:r>
              <a:rPr sz="1750" spc="-15" dirty="0">
                <a:latin typeface="Times New Roman"/>
                <a:cs typeface="Times New Roman"/>
              </a:rPr>
              <a:t>Availability</a:t>
            </a:r>
            <a:r>
              <a:rPr sz="1750" spc="-3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of</a:t>
            </a:r>
            <a:r>
              <a:rPr sz="1750" spc="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a</a:t>
            </a:r>
            <a:r>
              <a:rPr sz="1750" spc="-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second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source</a:t>
            </a:r>
            <a:r>
              <a:rPr sz="1750" spc="-25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may</a:t>
            </a:r>
            <a:r>
              <a:rPr sz="1750" spc="4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generate</a:t>
            </a:r>
            <a:r>
              <a:rPr sz="1750" spc="-2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additional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demand</a:t>
            </a:r>
            <a:r>
              <a:rPr sz="175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for</a:t>
            </a:r>
            <a:r>
              <a:rPr sz="1750" spc="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credit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(+ve).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676" y="4477031"/>
            <a:ext cx="8440420" cy="719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100"/>
              </a:spcBef>
              <a:buSzPct val="94285"/>
              <a:buFont typeface="Wingdings"/>
              <a:buChar char=""/>
              <a:tabLst>
                <a:tab pos="213995" algn="l"/>
              </a:tabLst>
            </a:pPr>
            <a:r>
              <a:rPr sz="1750" spc="-5" dirty="0">
                <a:latin typeface="Times New Roman"/>
                <a:cs typeface="Times New Roman"/>
              </a:rPr>
              <a:t>For</a:t>
            </a:r>
            <a:r>
              <a:rPr sz="1750" spc="1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lenders,</a:t>
            </a:r>
            <a:r>
              <a:rPr sz="1750" spc="-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FR</a:t>
            </a:r>
            <a:r>
              <a:rPr sz="1750" spc="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network</a:t>
            </a:r>
            <a:r>
              <a:rPr sz="1750" spc="10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may</a:t>
            </a:r>
            <a:r>
              <a:rPr sz="1750" spc="2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signal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creditworthiness</a:t>
            </a:r>
            <a:r>
              <a:rPr sz="1750" spc="-2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of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potential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borrowers.</a:t>
            </a:r>
            <a:r>
              <a:rPr sz="1750" spc="10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May</a:t>
            </a:r>
            <a:r>
              <a:rPr sz="1750" spc="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also</a:t>
            </a:r>
            <a:r>
              <a:rPr sz="1750" spc="-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serve</a:t>
            </a:r>
            <a:endParaRPr sz="1750">
              <a:latin typeface="Times New Roman"/>
              <a:cs typeface="Times New Roman"/>
            </a:endParaRPr>
          </a:p>
          <a:p>
            <a:pPr marL="213360">
              <a:lnSpc>
                <a:spcPct val="100000"/>
              </a:lnSpc>
              <a:spcBef>
                <a:spcPts val="1260"/>
              </a:spcBef>
            </a:pPr>
            <a:r>
              <a:rPr sz="1750" dirty="0">
                <a:latin typeface="Times New Roman"/>
                <a:cs typeface="Times New Roman"/>
              </a:rPr>
              <a:t>monitoring</a:t>
            </a:r>
            <a:r>
              <a:rPr sz="1750" spc="-4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roles</a:t>
            </a:r>
            <a:r>
              <a:rPr sz="1750" spc="-35" dirty="0">
                <a:latin typeface="Times New Roman"/>
                <a:cs typeface="Times New Roman"/>
              </a:rPr>
              <a:t> </a:t>
            </a:r>
            <a:r>
              <a:rPr sz="1750" spc="-5" dirty="0">
                <a:latin typeface="Times New Roman"/>
                <a:cs typeface="Times New Roman"/>
              </a:rPr>
              <a:t>(+ve coefficient)</a:t>
            </a:r>
            <a:endParaRPr sz="1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7229" y="1383307"/>
            <a:ext cx="8112759" cy="11137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387350" algn="l"/>
              </a:tabLst>
            </a:pPr>
            <a:r>
              <a:rPr sz="1450" b="1" spc="10" dirty="0">
                <a:latin typeface="Times New Roman"/>
                <a:cs typeface="Times New Roman"/>
              </a:rPr>
              <a:t>I.	Regression</a:t>
            </a:r>
            <a:r>
              <a:rPr sz="1450" b="1" spc="5" dirty="0">
                <a:latin typeface="Times New Roman"/>
                <a:cs typeface="Times New Roman"/>
              </a:rPr>
              <a:t> </a:t>
            </a:r>
            <a:r>
              <a:rPr sz="1450" b="1" spc="10" dirty="0">
                <a:latin typeface="Times New Roman"/>
                <a:cs typeface="Times New Roman"/>
              </a:rPr>
              <a:t>specification</a:t>
            </a:r>
            <a:endParaRPr sz="1450">
              <a:latin typeface="Times New Roman"/>
              <a:cs typeface="Times New Roman"/>
            </a:endParaRPr>
          </a:p>
          <a:p>
            <a:pPr marL="438784">
              <a:lnSpc>
                <a:spcPct val="100000"/>
              </a:lnSpc>
              <a:spcBef>
                <a:spcPts val="1295"/>
              </a:spcBef>
              <a:tabLst>
                <a:tab pos="1688464" algn="l"/>
              </a:tabLst>
            </a:pPr>
            <a:r>
              <a:rPr sz="1450" spc="20" dirty="0">
                <a:latin typeface="Cambria Math"/>
                <a:cs typeface="Cambria Math"/>
              </a:rPr>
              <a:t>𝑎𝑝𝑝𝑙𝑦𝑙𝑜𝑎𝑛</a:t>
            </a:r>
            <a:r>
              <a:rPr sz="1650" spc="30" baseline="-15151" dirty="0">
                <a:latin typeface="Cambria Math"/>
                <a:cs typeface="Cambria Math"/>
              </a:rPr>
              <a:t>i  </a:t>
            </a:r>
            <a:r>
              <a:rPr sz="1450" spc="25" dirty="0">
                <a:latin typeface="Cambria Math"/>
                <a:cs typeface="Cambria Math"/>
              </a:rPr>
              <a:t>=	</a:t>
            </a:r>
            <a:r>
              <a:rPr sz="1450" spc="-35" dirty="0">
                <a:latin typeface="Cambria Math"/>
                <a:cs typeface="Cambria Math"/>
              </a:rPr>
              <a:t>𝛼</a:t>
            </a:r>
            <a:r>
              <a:rPr sz="1650" spc="-52" baseline="-15151" dirty="0">
                <a:latin typeface="Cambria Math"/>
                <a:cs typeface="Cambria Math"/>
              </a:rPr>
              <a:t>O</a:t>
            </a:r>
            <a:r>
              <a:rPr sz="1650" spc="217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+ 𝛼</a:t>
            </a:r>
            <a:r>
              <a:rPr sz="1650" spc="37" baseline="-15151" dirty="0">
                <a:latin typeface="Cambria Math"/>
                <a:cs typeface="Cambria Math"/>
              </a:rPr>
              <a:t>1</a:t>
            </a:r>
            <a:r>
              <a:rPr sz="1450" spc="25" dirty="0">
                <a:latin typeface="Cambria Math"/>
                <a:cs typeface="Cambria Math"/>
              </a:rPr>
              <a:t>𝐹𝑅𝑙𝑜𝑎𝑛</a:t>
            </a:r>
            <a:r>
              <a:rPr sz="1650" spc="37" baseline="-15151" dirty="0">
                <a:latin typeface="Cambria Math"/>
                <a:cs typeface="Cambria Math"/>
              </a:rPr>
              <a:t>i</a:t>
            </a:r>
            <a:r>
              <a:rPr sz="1650" spc="307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+ 𝛼</a:t>
            </a:r>
            <a:r>
              <a:rPr sz="1650" spc="37" baseline="-15151" dirty="0">
                <a:latin typeface="Cambria Math"/>
                <a:cs typeface="Cambria Math"/>
              </a:rPr>
              <a:t>2</a:t>
            </a:r>
            <a:r>
              <a:rPr sz="1450" spc="25" dirty="0">
                <a:latin typeface="Cambria Math"/>
                <a:cs typeface="Cambria Math"/>
              </a:rPr>
              <a:t>𝒁</a:t>
            </a:r>
            <a:r>
              <a:rPr sz="1650" spc="37" baseline="-15151" dirty="0">
                <a:latin typeface="Cambria Math"/>
                <a:cs typeface="Cambria Math"/>
              </a:rPr>
              <a:t>𝒊</a:t>
            </a:r>
            <a:r>
              <a:rPr sz="1650" spc="232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+</a:t>
            </a:r>
            <a:r>
              <a:rPr sz="1450" spc="20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𝛿</a:t>
            </a:r>
            <a:r>
              <a:rPr sz="1650" spc="37" baseline="-15151" dirty="0">
                <a:latin typeface="Cambria Math"/>
                <a:cs typeface="Cambria Math"/>
              </a:rPr>
              <a:t>s,i</a:t>
            </a:r>
            <a:r>
              <a:rPr sz="1650" spc="382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+ 𝜇</a:t>
            </a:r>
            <a:r>
              <a:rPr sz="1650" spc="37" baseline="-15151" dirty="0">
                <a:latin typeface="Cambria Math"/>
                <a:cs typeface="Cambria Math"/>
              </a:rPr>
              <a:t>1i</a:t>
            </a:r>
            <a:r>
              <a:rPr sz="1650" spc="150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…</a:t>
            </a:r>
            <a:r>
              <a:rPr sz="1450" spc="-70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…</a:t>
            </a:r>
            <a:r>
              <a:rPr sz="1450" spc="-65" dirty="0">
                <a:latin typeface="Cambria Math"/>
                <a:cs typeface="Cambria Math"/>
              </a:rPr>
              <a:t> </a:t>
            </a:r>
            <a:r>
              <a:rPr sz="1450" spc="15" dirty="0">
                <a:latin typeface="Cambria Math"/>
                <a:cs typeface="Cambria Math"/>
              </a:rPr>
              <a:t>(1)</a:t>
            </a:r>
            <a:r>
              <a:rPr sz="1450" spc="-10" dirty="0">
                <a:latin typeface="Cambria Math"/>
                <a:cs typeface="Cambria Math"/>
              </a:rPr>
              <a:t> </a:t>
            </a:r>
            <a:r>
              <a:rPr sz="1450" spc="5" dirty="0">
                <a:latin typeface="Times New Roman"/>
                <a:cs typeface="Times New Roman"/>
              </a:rPr>
              <a:t>(selection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model)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438784">
              <a:lnSpc>
                <a:spcPct val="100000"/>
              </a:lnSpc>
              <a:tabLst>
                <a:tab pos="1753870" algn="l"/>
              </a:tabLst>
            </a:pPr>
            <a:r>
              <a:rPr sz="1450" spc="20" dirty="0">
                <a:latin typeface="Cambria Math"/>
                <a:cs typeface="Cambria Math"/>
              </a:rPr>
              <a:t>𝑎𝑐𝑐𝑒𝑠𝑠𝑙𝑜𝑎𝑛</a:t>
            </a:r>
            <a:r>
              <a:rPr sz="1650" spc="30" baseline="-15151" dirty="0">
                <a:latin typeface="Cambria Math"/>
                <a:cs typeface="Cambria Math"/>
              </a:rPr>
              <a:t>i </a:t>
            </a:r>
            <a:r>
              <a:rPr sz="1650" spc="44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=	</a:t>
            </a:r>
            <a:r>
              <a:rPr sz="1450" spc="-85" dirty="0">
                <a:latin typeface="Cambria Math"/>
                <a:cs typeface="Cambria Math"/>
              </a:rPr>
              <a:t>𝛽</a:t>
            </a:r>
            <a:r>
              <a:rPr sz="1650" spc="-127" baseline="-15151" dirty="0">
                <a:latin typeface="Cambria Math"/>
                <a:cs typeface="Cambria Math"/>
              </a:rPr>
              <a:t>O</a:t>
            </a:r>
            <a:r>
              <a:rPr sz="1650" spc="-7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+</a:t>
            </a:r>
            <a:r>
              <a:rPr sz="1450" spc="20" dirty="0">
                <a:latin typeface="Cambria Math"/>
                <a:cs typeface="Cambria Math"/>
              </a:rPr>
              <a:t> </a:t>
            </a:r>
            <a:r>
              <a:rPr sz="1450" spc="15" dirty="0">
                <a:latin typeface="Cambria Math"/>
                <a:cs typeface="Cambria Math"/>
              </a:rPr>
              <a:t>𝛽</a:t>
            </a:r>
            <a:r>
              <a:rPr sz="1650" spc="22" baseline="-15151" dirty="0">
                <a:latin typeface="Cambria Math"/>
                <a:cs typeface="Cambria Math"/>
              </a:rPr>
              <a:t>1</a:t>
            </a:r>
            <a:r>
              <a:rPr sz="1450" spc="15" dirty="0">
                <a:latin typeface="Cambria Math"/>
                <a:cs typeface="Cambria Math"/>
              </a:rPr>
              <a:t>𝐹𝑅𝑙𝑜𝑎𝑛</a:t>
            </a:r>
            <a:r>
              <a:rPr sz="1650" spc="22" baseline="-15151" dirty="0">
                <a:latin typeface="Cambria Math"/>
                <a:cs typeface="Cambria Math"/>
              </a:rPr>
              <a:t>i</a:t>
            </a:r>
            <a:r>
              <a:rPr sz="1650" spc="284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+ </a:t>
            </a:r>
            <a:r>
              <a:rPr sz="1450" spc="5" dirty="0">
                <a:latin typeface="Cambria Math"/>
                <a:cs typeface="Cambria Math"/>
              </a:rPr>
              <a:t>𝛽</a:t>
            </a:r>
            <a:r>
              <a:rPr sz="1650" spc="7" baseline="-15151" dirty="0">
                <a:latin typeface="Cambria Math"/>
                <a:cs typeface="Cambria Math"/>
              </a:rPr>
              <a:t>2</a:t>
            </a:r>
            <a:r>
              <a:rPr sz="1450" spc="5" dirty="0">
                <a:latin typeface="Cambria Math"/>
                <a:cs typeface="Cambria Math"/>
              </a:rPr>
              <a:t>𝑿</a:t>
            </a:r>
            <a:r>
              <a:rPr sz="1650" spc="7" baseline="-15151" dirty="0">
                <a:latin typeface="Cambria Math"/>
                <a:cs typeface="Cambria Math"/>
              </a:rPr>
              <a:t>𝒊</a:t>
            </a:r>
            <a:r>
              <a:rPr sz="1650" spc="202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+</a:t>
            </a:r>
            <a:r>
              <a:rPr sz="1450" spc="20" dirty="0">
                <a:latin typeface="Cambria Math"/>
                <a:cs typeface="Cambria Math"/>
              </a:rPr>
              <a:t> </a:t>
            </a:r>
            <a:r>
              <a:rPr sz="1450" spc="30" dirty="0">
                <a:latin typeface="Cambria Math"/>
                <a:cs typeface="Cambria Math"/>
              </a:rPr>
              <a:t>𝛿</a:t>
            </a:r>
            <a:r>
              <a:rPr sz="1650" spc="44" baseline="-15151" dirty="0">
                <a:latin typeface="Cambria Math"/>
                <a:cs typeface="Cambria Math"/>
              </a:rPr>
              <a:t>s,i </a:t>
            </a:r>
            <a:r>
              <a:rPr sz="1650" spc="352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+ </a:t>
            </a:r>
            <a:r>
              <a:rPr sz="1450" spc="55" dirty="0">
                <a:latin typeface="Cambria Math"/>
                <a:cs typeface="Cambria Math"/>
              </a:rPr>
              <a:t>𝜇</a:t>
            </a:r>
            <a:r>
              <a:rPr sz="1650" spc="82" baseline="-15151" dirty="0">
                <a:latin typeface="Cambria Math"/>
                <a:cs typeface="Cambria Math"/>
              </a:rPr>
              <a:t>2i</a:t>
            </a:r>
            <a:r>
              <a:rPr sz="1450" spc="55" dirty="0">
                <a:latin typeface="Cambria Math"/>
                <a:cs typeface="Cambria Math"/>
              </a:rPr>
              <a:t>,</a:t>
            </a:r>
            <a:r>
              <a:rPr sz="1450" spc="-75" dirty="0">
                <a:latin typeface="Cambria Math"/>
                <a:cs typeface="Cambria Math"/>
              </a:rPr>
              <a:t> </a:t>
            </a:r>
            <a:r>
              <a:rPr sz="1450" spc="20" dirty="0">
                <a:latin typeface="Cambria Math"/>
                <a:cs typeface="Cambria Math"/>
              </a:rPr>
              <a:t>∀𝑎𝑝𝑝𝑙𝑦𝑙𝑜𝑎𝑛</a:t>
            </a:r>
            <a:r>
              <a:rPr sz="1650" spc="30" baseline="-15151" dirty="0">
                <a:latin typeface="Cambria Math"/>
                <a:cs typeface="Cambria Math"/>
              </a:rPr>
              <a:t>i </a:t>
            </a:r>
            <a:r>
              <a:rPr sz="1650" spc="37" baseline="-15151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=</a:t>
            </a:r>
            <a:r>
              <a:rPr sz="1450" spc="105" dirty="0">
                <a:latin typeface="Cambria Math"/>
                <a:cs typeface="Cambria Math"/>
              </a:rPr>
              <a:t> </a:t>
            </a:r>
            <a:r>
              <a:rPr sz="1450" spc="20" dirty="0">
                <a:latin typeface="Cambria Math"/>
                <a:cs typeface="Cambria Math"/>
              </a:rPr>
              <a:t>1</a:t>
            </a:r>
            <a:r>
              <a:rPr sz="1450" spc="-75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…</a:t>
            </a:r>
            <a:r>
              <a:rPr sz="1450" spc="-65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…</a:t>
            </a:r>
            <a:r>
              <a:rPr sz="1450" spc="-70" dirty="0">
                <a:latin typeface="Cambria Math"/>
                <a:cs typeface="Cambria Math"/>
              </a:rPr>
              <a:t> </a:t>
            </a:r>
            <a:r>
              <a:rPr sz="1450" spc="15" dirty="0">
                <a:latin typeface="Cambria Math"/>
                <a:cs typeface="Cambria Math"/>
              </a:rPr>
              <a:t>(2)</a:t>
            </a:r>
            <a:r>
              <a:rPr sz="1450" spc="-10" dirty="0">
                <a:latin typeface="Cambria Math"/>
                <a:cs typeface="Cambria Math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(outcome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model)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929" y="2983517"/>
            <a:ext cx="7919084" cy="30816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74650" indent="-349885">
              <a:lnSpc>
                <a:spcPct val="100000"/>
              </a:lnSpc>
              <a:spcBef>
                <a:spcPts val="135"/>
              </a:spcBef>
              <a:buAutoNum type="romanUcPeriod" startAt="2"/>
              <a:tabLst>
                <a:tab pos="374650" algn="l"/>
                <a:tab pos="375285" algn="l"/>
              </a:tabLst>
            </a:pPr>
            <a:r>
              <a:rPr sz="1450" b="1" spc="10" dirty="0">
                <a:latin typeface="Times New Roman"/>
                <a:cs typeface="Times New Roman"/>
              </a:rPr>
              <a:t>Identification</a:t>
            </a:r>
            <a:r>
              <a:rPr sz="1450" b="1" spc="35" dirty="0">
                <a:latin typeface="Times New Roman"/>
                <a:cs typeface="Times New Roman"/>
              </a:rPr>
              <a:t> </a:t>
            </a:r>
            <a:r>
              <a:rPr sz="1450" b="1" spc="10" dirty="0">
                <a:latin typeface="Times New Roman"/>
                <a:cs typeface="Times New Roman"/>
              </a:rPr>
              <a:t>strategy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romanUcPeriod" startAt="2"/>
            </a:pPr>
            <a:endParaRPr sz="1600">
              <a:latin typeface="Times New Roman"/>
              <a:cs typeface="Times New Roman"/>
            </a:endParaRPr>
          </a:p>
          <a:p>
            <a:pPr marL="149860">
              <a:lnSpc>
                <a:spcPct val="100000"/>
              </a:lnSpc>
              <a:spcBef>
                <a:spcPts val="1170"/>
              </a:spcBef>
            </a:pPr>
            <a:r>
              <a:rPr sz="1300" b="1" spc="5" dirty="0">
                <a:latin typeface="Times New Roman"/>
                <a:cs typeface="Times New Roman"/>
              </a:rPr>
              <a:t>Bank</a:t>
            </a:r>
            <a:r>
              <a:rPr sz="1300" spc="5" dirty="0">
                <a:latin typeface="Times New Roman"/>
                <a:cs typeface="Times New Roman"/>
              </a:rPr>
              <a:t>: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idiosyncratic</a:t>
            </a:r>
            <a:r>
              <a:rPr sz="1300" i="1" spc="-40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shock</a:t>
            </a:r>
            <a:r>
              <a:rPr sz="1300" i="1" spc="-30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dummy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49860">
              <a:lnSpc>
                <a:spcPct val="100000"/>
              </a:lnSpc>
              <a:spcBef>
                <a:spcPts val="1100"/>
              </a:spcBef>
            </a:pPr>
            <a:r>
              <a:rPr sz="1300" b="1" spc="5" dirty="0">
                <a:latin typeface="Times New Roman"/>
                <a:cs typeface="Times New Roman"/>
              </a:rPr>
              <a:t>Moneylender</a:t>
            </a:r>
            <a:r>
              <a:rPr sz="1300" b="1" spc="-35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: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idiosyncratic</a:t>
            </a:r>
            <a:r>
              <a:rPr sz="1300" i="1" spc="-30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shock</a:t>
            </a:r>
            <a:r>
              <a:rPr sz="1300" i="1" spc="-5" dirty="0">
                <a:latin typeface="Times New Roman"/>
                <a:cs typeface="Times New Roman"/>
              </a:rPr>
              <a:t> dummy,</a:t>
            </a:r>
            <a:r>
              <a:rPr sz="1300" i="1" spc="15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occupation</a:t>
            </a:r>
            <a:r>
              <a:rPr sz="1300" i="1" spc="-30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type</a:t>
            </a:r>
            <a:r>
              <a:rPr sz="1300" i="1" spc="-5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of</a:t>
            </a:r>
            <a:r>
              <a:rPr sz="1300" i="1" spc="-10" dirty="0">
                <a:latin typeface="Times New Roman"/>
                <a:cs typeface="Times New Roman"/>
              </a:rPr>
              <a:t> </a:t>
            </a:r>
            <a:r>
              <a:rPr sz="1300" i="1" spc="10" dirty="0">
                <a:latin typeface="Times New Roman"/>
                <a:cs typeface="Times New Roman"/>
              </a:rPr>
              <a:t>the</a:t>
            </a:r>
            <a:r>
              <a:rPr sz="1300" i="1" spc="-5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household</a:t>
            </a:r>
            <a:r>
              <a:rPr sz="1300" i="1" spc="-30" dirty="0">
                <a:latin typeface="Times New Roman"/>
                <a:cs typeface="Times New Roman"/>
              </a:rPr>
              <a:t> </a:t>
            </a:r>
            <a:r>
              <a:rPr sz="1300" i="1" spc="-5" dirty="0">
                <a:latin typeface="Times New Roman"/>
                <a:cs typeface="Times New Roman"/>
              </a:rPr>
              <a:t>(3</a:t>
            </a:r>
            <a:r>
              <a:rPr sz="1300" i="1" spc="30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categories)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49860">
              <a:lnSpc>
                <a:spcPct val="100000"/>
              </a:lnSpc>
              <a:spcBef>
                <a:spcPts val="1115"/>
              </a:spcBef>
            </a:pPr>
            <a:r>
              <a:rPr sz="1300" b="1" spc="5" dirty="0">
                <a:latin typeface="Times New Roman"/>
                <a:cs typeface="Times New Roman"/>
              </a:rPr>
              <a:t>MFI</a:t>
            </a:r>
            <a:r>
              <a:rPr sz="1300" spc="5" dirty="0">
                <a:latin typeface="Times New Roman"/>
                <a:cs typeface="Times New Roman"/>
              </a:rPr>
              <a:t>: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idiosyncratic</a:t>
            </a:r>
            <a:r>
              <a:rPr sz="1300" i="1" spc="-35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shock</a:t>
            </a:r>
            <a:r>
              <a:rPr sz="1300" i="1" spc="-35" dirty="0">
                <a:latin typeface="Times New Roman"/>
                <a:cs typeface="Times New Roman"/>
              </a:rPr>
              <a:t> </a:t>
            </a:r>
            <a:r>
              <a:rPr sz="1300" i="1" spc="5" dirty="0">
                <a:latin typeface="Times New Roman"/>
                <a:cs typeface="Times New Roman"/>
              </a:rPr>
              <a:t>dummy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374650" indent="-349885">
              <a:lnSpc>
                <a:spcPct val="100000"/>
              </a:lnSpc>
              <a:buAutoNum type="romanUcPeriod" startAt="3"/>
              <a:tabLst>
                <a:tab pos="375285" algn="l"/>
              </a:tabLst>
            </a:pPr>
            <a:r>
              <a:rPr sz="1450" b="1" spc="15" dirty="0">
                <a:latin typeface="Times New Roman"/>
                <a:cs typeface="Times New Roman"/>
              </a:rPr>
              <a:t>Endogeneity</a:t>
            </a:r>
            <a:r>
              <a:rPr sz="1450" b="1" dirty="0">
                <a:latin typeface="Times New Roman"/>
                <a:cs typeface="Times New Roman"/>
              </a:rPr>
              <a:t> </a:t>
            </a:r>
            <a:r>
              <a:rPr sz="1450" b="1" spc="15" dirty="0">
                <a:latin typeface="Times New Roman"/>
                <a:cs typeface="Times New Roman"/>
              </a:rPr>
              <a:t>of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30" dirty="0">
                <a:latin typeface="Times New Roman"/>
                <a:cs typeface="Times New Roman"/>
              </a:rPr>
              <a:t>FR</a:t>
            </a:r>
            <a:r>
              <a:rPr sz="1450" b="1" spc="-10" dirty="0">
                <a:latin typeface="Times New Roman"/>
                <a:cs typeface="Times New Roman"/>
              </a:rPr>
              <a:t> </a:t>
            </a:r>
            <a:r>
              <a:rPr sz="1450" b="1" spc="20" dirty="0">
                <a:latin typeface="Times New Roman"/>
                <a:cs typeface="Times New Roman"/>
              </a:rPr>
              <a:t>network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Times New Roman"/>
              <a:cs typeface="Times New Roman"/>
            </a:endParaRPr>
          </a:p>
          <a:p>
            <a:pPr marL="840740">
              <a:lnSpc>
                <a:spcPct val="100000"/>
              </a:lnSpc>
              <a:tabLst>
                <a:tab pos="1782445" algn="l"/>
              </a:tabLst>
            </a:pPr>
            <a:r>
              <a:rPr sz="1400" spc="5" dirty="0">
                <a:latin typeface="Cambria Math"/>
                <a:cs typeface="Cambria Math"/>
              </a:rPr>
              <a:t>𝐹𝑅𝑙𝑜𝑎𝑛</a:t>
            </a:r>
            <a:r>
              <a:rPr sz="1500" spc="7" baseline="-16666" dirty="0">
                <a:latin typeface="Cambria Math"/>
                <a:cs typeface="Cambria Math"/>
              </a:rPr>
              <a:t>i </a:t>
            </a:r>
            <a:r>
              <a:rPr sz="1500" spc="67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=	</a:t>
            </a:r>
            <a:r>
              <a:rPr sz="1400" spc="-60" dirty="0">
                <a:latin typeface="Cambria Math"/>
                <a:cs typeface="Cambria Math"/>
              </a:rPr>
              <a:t>𝛾</a:t>
            </a:r>
            <a:r>
              <a:rPr sz="1500" spc="-89" baseline="-16666" dirty="0">
                <a:latin typeface="Cambria Math"/>
                <a:cs typeface="Cambria Math"/>
              </a:rPr>
              <a:t>O</a:t>
            </a:r>
            <a:r>
              <a:rPr sz="1500" spc="-7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𝛾</a:t>
            </a:r>
            <a:r>
              <a:rPr sz="1500" spc="7" baseline="-16666" dirty="0">
                <a:latin typeface="Cambria Math"/>
                <a:cs typeface="Cambria Math"/>
              </a:rPr>
              <a:t>1</a:t>
            </a:r>
            <a:r>
              <a:rPr sz="1400" spc="5" dirty="0">
                <a:latin typeface="Cambria Math"/>
                <a:cs typeface="Cambria Math"/>
              </a:rPr>
              <a:t>𝒉𝒉𝒔𝒊𝒛𝒆</a:t>
            </a:r>
            <a:r>
              <a:rPr sz="1500" spc="7" baseline="-16666" dirty="0">
                <a:latin typeface="Cambria Math"/>
                <a:cs typeface="Cambria Math"/>
              </a:rPr>
              <a:t>i</a:t>
            </a:r>
            <a:r>
              <a:rPr sz="1500" spc="292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𝛾</a:t>
            </a:r>
            <a:r>
              <a:rPr sz="1500" spc="15" baseline="-16666" dirty="0">
                <a:latin typeface="Cambria Math"/>
                <a:cs typeface="Cambria Math"/>
              </a:rPr>
              <a:t>2</a:t>
            </a:r>
            <a:r>
              <a:rPr sz="1400" spc="10" dirty="0">
                <a:latin typeface="Cambria Math"/>
                <a:cs typeface="Cambria Math"/>
              </a:rPr>
              <a:t>𝒎𝒂𝒓𝒓𝒊𝒂𝒈𝒆</a:t>
            </a:r>
            <a:r>
              <a:rPr sz="1500" spc="15" baseline="-16666" dirty="0">
                <a:latin typeface="Cambria Math"/>
                <a:cs typeface="Cambria Math"/>
              </a:rPr>
              <a:t>i</a:t>
            </a:r>
            <a:r>
              <a:rPr sz="1500" spc="307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𝛾</a:t>
            </a:r>
            <a:r>
              <a:rPr sz="1500" spc="7" baseline="-16666" dirty="0">
                <a:latin typeface="Cambria Math"/>
                <a:cs typeface="Cambria Math"/>
              </a:rPr>
              <a:t>3</a:t>
            </a:r>
            <a:r>
              <a:rPr sz="1400" spc="5" dirty="0">
                <a:latin typeface="Cambria Math"/>
                <a:cs typeface="Cambria Math"/>
              </a:rPr>
              <a:t>𝒑𝒖𝒃𝒍𝒊𝒄𝒎𝒆𝒆𝒕𝒊𝒏𝒈</a:t>
            </a:r>
            <a:r>
              <a:rPr sz="1500" spc="7" baseline="-16666" dirty="0">
                <a:latin typeface="Cambria Math"/>
                <a:cs typeface="Cambria Math"/>
              </a:rPr>
              <a:t>i</a:t>
            </a:r>
            <a:r>
              <a:rPr sz="1500" spc="307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𝛾</a:t>
            </a:r>
            <a:r>
              <a:rPr sz="1500" spc="-7" baseline="-16666" dirty="0">
                <a:latin typeface="Cambria Math"/>
                <a:cs typeface="Cambria Math"/>
              </a:rPr>
              <a:t>4</a:t>
            </a:r>
            <a:r>
              <a:rPr sz="1400" spc="-5" dirty="0">
                <a:latin typeface="Cambria Math"/>
                <a:cs typeface="Cambria Math"/>
              </a:rPr>
              <a:t>𝑋</a:t>
            </a:r>
            <a:r>
              <a:rPr sz="1500" spc="-7" baseline="-16666" dirty="0">
                <a:latin typeface="Cambria Math"/>
                <a:cs typeface="Cambria Math"/>
              </a:rPr>
              <a:t>i</a:t>
            </a:r>
            <a:r>
              <a:rPr sz="1500" spc="300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25" dirty="0">
                <a:latin typeface="Cambria Math"/>
                <a:cs typeface="Cambria Math"/>
              </a:rPr>
              <a:t>𝛿</a:t>
            </a:r>
            <a:r>
              <a:rPr sz="1500" spc="37" baseline="-16666" dirty="0">
                <a:latin typeface="Cambria Math"/>
                <a:cs typeface="Cambria Math"/>
              </a:rPr>
              <a:t>s,i</a:t>
            </a:r>
            <a:r>
              <a:rPr sz="1500" spc="284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𝑣</a:t>
            </a:r>
            <a:r>
              <a:rPr sz="1500" spc="52" baseline="-16666" dirty="0">
                <a:latin typeface="Cambria Math"/>
                <a:cs typeface="Cambria Math"/>
              </a:rPr>
              <a:t>i</a:t>
            </a:r>
            <a:r>
              <a:rPr sz="1500" spc="157" baseline="-16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…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.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(3)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81007" y="2462508"/>
            <a:ext cx="701675" cy="3028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2715" marR="5080" indent="-120650">
              <a:lnSpc>
                <a:spcPct val="121300"/>
              </a:lnSpc>
              <a:spcBef>
                <a:spcPts val="90"/>
              </a:spcBef>
            </a:pPr>
            <a:r>
              <a:rPr sz="750" spc="20" dirty="0">
                <a:latin typeface="Leelawadee UI"/>
                <a:cs typeface="Leelawadee UI"/>
              </a:rPr>
              <a:t>Adobe</a:t>
            </a:r>
            <a:r>
              <a:rPr sz="750" spc="-40" dirty="0">
                <a:latin typeface="Leelawadee UI"/>
                <a:cs typeface="Leelawadee UI"/>
              </a:rPr>
              <a:t> </a:t>
            </a:r>
            <a:r>
              <a:rPr sz="750" spc="20" dirty="0">
                <a:latin typeface="Leelawadee UI"/>
                <a:cs typeface="Leelawadee UI"/>
              </a:rPr>
              <a:t>Acrobat </a:t>
            </a:r>
            <a:r>
              <a:rPr sz="750" spc="-190" dirty="0">
                <a:latin typeface="Leelawadee UI"/>
                <a:cs typeface="Leelawadee UI"/>
              </a:rPr>
              <a:t> </a:t>
            </a:r>
            <a:r>
              <a:rPr sz="750" spc="20" dirty="0">
                <a:latin typeface="Leelawadee UI"/>
                <a:cs typeface="Leelawadee UI"/>
              </a:rPr>
              <a:t>Document</a:t>
            </a:r>
            <a:endParaRPr sz="750">
              <a:latin typeface="Leelawadee UI"/>
              <a:cs typeface="Leelawadee U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4500" y="2196083"/>
            <a:ext cx="222504" cy="266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677" y="1767358"/>
            <a:ext cx="9084945" cy="24511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130"/>
              </a:spcBef>
              <a:buFont typeface="Wingdings"/>
              <a:buChar char=""/>
              <a:tabLst>
                <a:tab pos="213995" algn="l"/>
              </a:tabLst>
            </a:pPr>
            <a:r>
              <a:rPr sz="1550" b="1" spc="15" dirty="0">
                <a:solidFill>
                  <a:srgbClr val="445469"/>
                </a:solidFill>
                <a:latin typeface="Times New Roman"/>
                <a:cs typeface="Times New Roman"/>
              </a:rPr>
              <a:t>NOTE:</a:t>
            </a:r>
            <a:r>
              <a:rPr sz="1550" b="1" spc="160" dirty="0">
                <a:solidFill>
                  <a:srgbClr val="445469"/>
                </a:solidFill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HHs</a:t>
            </a:r>
            <a:r>
              <a:rPr sz="1550" spc="15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may</a:t>
            </a:r>
            <a:r>
              <a:rPr sz="1550" spc="16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fall</a:t>
            </a:r>
            <a:r>
              <a:rPr sz="1550" spc="175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into</a:t>
            </a:r>
            <a:r>
              <a:rPr sz="1550" spc="16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any</a:t>
            </a:r>
            <a:r>
              <a:rPr sz="1550" spc="17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of</a:t>
            </a:r>
            <a:r>
              <a:rPr sz="1550" spc="155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the</a:t>
            </a:r>
            <a:r>
              <a:rPr sz="1550" spc="18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following</a:t>
            </a:r>
            <a:r>
              <a:rPr sz="1550" spc="16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three</a:t>
            </a:r>
            <a:r>
              <a:rPr sz="1550" spc="165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categories:</a:t>
            </a:r>
            <a:r>
              <a:rPr sz="1550" spc="18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a)</a:t>
            </a:r>
            <a:r>
              <a:rPr sz="1550" spc="16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apply</a:t>
            </a:r>
            <a:r>
              <a:rPr sz="1550" spc="17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to</a:t>
            </a:r>
            <a:r>
              <a:rPr sz="1550" spc="15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both</a:t>
            </a:r>
            <a:r>
              <a:rPr sz="1550" spc="175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market</a:t>
            </a:r>
            <a:r>
              <a:rPr sz="1550" spc="175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lender(s)</a:t>
            </a:r>
            <a:r>
              <a:rPr sz="1550" spc="17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and</a:t>
            </a:r>
            <a:r>
              <a:rPr sz="1550" spc="17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FR</a:t>
            </a:r>
            <a:endParaRPr sz="1550">
              <a:latin typeface="Times New Roman"/>
              <a:cs typeface="Times New Roman"/>
            </a:endParaRPr>
          </a:p>
          <a:p>
            <a:pPr marL="213360" marR="5080">
              <a:lnSpc>
                <a:spcPct val="172900"/>
              </a:lnSpc>
              <a:spcBef>
                <a:spcPts val="15"/>
              </a:spcBef>
            </a:pPr>
            <a:r>
              <a:rPr sz="1550" spc="10" dirty="0">
                <a:latin typeface="Times New Roman"/>
                <a:cs typeface="Times New Roman"/>
              </a:rPr>
              <a:t>network</a:t>
            </a:r>
            <a:r>
              <a:rPr sz="1550" spc="190" dirty="0">
                <a:latin typeface="Times New Roman"/>
                <a:cs typeface="Times New Roman"/>
              </a:rPr>
              <a:t> </a:t>
            </a:r>
            <a:r>
              <a:rPr sz="1550" b="1" i="1" spc="10" dirty="0">
                <a:solidFill>
                  <a:srgbClr val="FF0000"/>
                </a:solidFill>
                <a:latin typeface="Times New Roman"/>
                <a:cs typeface="Times New Roman"/>
              </a:rPr>
              <a:t>simultaneously</a:t>
            </a:r>
            <a:r>
              <a:rPr sz="1550" spc="10" dirty="0">
                <a:latin typeface="Times New Roman"/>
                <a:cs typeface="Times New Roman"/>
              </a:rPr>
              <a:t>;</a:t>
            </a:r>
            <a:r>
              <a:rPr sz="1550" spc="19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b)</a:t>
            </a:r>
            <a:r>
              <a:rPr sz="1550" spc="20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apply</a:t>
            </a:r>
            <a:r>
              <a:rPr sz="1550" spc="18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to</a:t>
            </a:r>
            <a:r>
              <a:rPr sz="1550" spc="18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a</a:t>
            </a:r>
            <a:r>
              <a:rPr sz="1550" spc="19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market</a:t>
            </a:r>
            <a:r>
              <a:rPr sz="1550" spc="20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lender</a:t>
            </a:r>
            <a:r>
              <a:rPr sz="1550" spc="18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and</a:t>
            </a:r>
            <a:r>
              <a:rPr sz="1550" spc="20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then</a:t>
            </a:r>
            <a:r>
              <a:rPr sz="1550" spc="18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to</a:t>
            </a:r>
            <a:r>
              <a:rPr sz="1550" spc="185" dirty="0">
                <a:latin typeface="Times New Roman"/>
                <a:cs typeface="Times New Roman"/>
              </a:rPr>
              <a:t> </a:t>
            </a:r>
            <a:r>
              <a:rPr sz="1550" spc="20" dirty="0">
                <a:latin typeface="Times New Roman"/>
                <a:cs typeface="Times New Roman"/>
              </a:rPr>
              <a:t>FR</a:t>
            </a:r>
            <a:r>
              <a:rPr sz="1550" spc="19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network</a:t>
            </a:r>
            <a:r>
              <a:rPr sz="1550" spc="20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(</a:t>
            </a:r>
            <a:r>
              <a:rPr sz="1550" b="1" i="1" spc="5" dirty="0">
                <a:solidFill>
                  <a:srgbClr val="FF0000"/>
                </a:solidFill>
                <a:latin typeface="Times New Roman"/>
                <a:cs typeface="Times New Roman"/>
              </a:rPr>
              <a:t>sequential</a:t>
            </a:r>
            <a:r>
              <a:rPr sz="1550" spc="5" dirty="0">
                <a:latin typeface="Times New Roman"/>
                <a:cs typeface="Times New Roman"/>
              </a:rPr>
              <a:t>);</a:t>
            </a:r>
            <a:r>
              <a:rPr sz="1550" spc="19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c)</a:t>
            </a:r>
            <a:r>
              <a:rPr sz="1550" spc="20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apply</a:t>
            </a:r>
            <a:r>
              <a:rPr sz="1550" spc="18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to</a:t>
            </a:r>
            <a:r>
              <a:rPr sz="1550" spc="18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FR </a:t>
            </a:r>
            <a:r>
              <a:rPr sz="1550" spc="-37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network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and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then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to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a </a:t>
            </a:r>
            <a:r>
              <a:rPr sz="1550" spc="10" dirty="0">
                <a:latin typeface="Times New Roman"/>
                <a:cs typeface="Times New Roman"/>
              </a:rPr>
              <a:t>market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lender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(</a:t>
            </a:r>
            <a:r>
              <a:rPr sz="1550" b="1" i="1" spc="10" dirty="0">
                <a:solidFill>
                  <a:srgbClr val="548234"/>
                </a:solidFill>
                <a:latin typeface="Times New Roman"/>
                <a:cs typeface="Times New Roman"/>
              </a:rPr>
              <a:t>sequential</a:t>
            </a:r>
            <a:r>
              <a:rPr sz="1550" spc="10" dirty="0">
                <a:latin typeface="Times New Roman"/>
                <a:cs typeface="Times New Roman"/>
              </a:rPr>
              <a:t>).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213360" indent="-201295">
              <a:lnSpc>
                <a:spcPct val="100000"/>
              </a:lnSpc>
              <a:buFont typeface="Arial MT"/>
              <a:buChar char="•"/>
              <a:tabLst>
                <a:tab pos="213360" algn="l"/>
                <a:tab pos="213995" algn="l"/>
              </a:tabLst>
            </a:pPr>
            <a:r>
              <a:rPr sz="1550" spc="10" dirty="0">
                <a:latin typeface="Times New Roman"/>
                <a:cs typeface="Times New Roman"/>
              </a:rPr>
              <a:t>Data:</a:t>
            </a:r>
            <a:r>
              <a:rPr sz="1550" spc="40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Second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round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of </a:t>
            </a:r>
            <a:r>
              <a:rPr sz="1550" spc="15" dirty="0">
                <a:latin typeface="Times New Roman"/>
                <a:cs typeface="Times New Roman"/>
              </a:rPr>
              <a:t>India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Human</a:t>
            </a:r>
            <a:r>
              <a:rPr sz="1550" spc="1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Development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Survey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5" dirty="0">
                <a:latin typeface="Times New Roman"/>
                <a:cs typeface="Times New Roman"/>
              </a:rPr>
              <a:t>(2011-12).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1800">
              <a:latin typeface="Times New Roman"/>
              <a:cs typeface="Times New Roman"/>
            </a:endParaRPr>
          </a:p>
          <a:p>
            <a:pPr marL="213360" indent="-201295">
              <a:lnSpc>
                <a:spcPct val="100000"/>
              </a:lnSpc>
              <a:spcBef>
                <a:spcPts val="1230"/>
              </a:spcBef>
              <a:buFont typeface="Arial MT"/>
              <a:buChar char="•"/>
              <a:tabLst>
                <a:tab pos="213360" algn="l"/>
                <a:tab pos="213995" algn="l"/>
              </a:tabLst>
            </a:pPr>
            <a:r>
              <a:rPr sz="1550" spc="10" dirty="0">
                <a:latin typeface="Times New Roman"/>
                <a:cs typeface="Times New Roman"/>
              </a:rPr>
              <a:t>Sample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size: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42,152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households</a:t>
            </a:r>
            <a:r>
              <a:rPr sz="1550" spc="-4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(Stage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1)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677" y="4380965"/>
            <a:ext cx="95885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10" dirty="0">
                <a:latin typeface="Arial MT"/>
                <a:cs typeface="Arial MT"/>
              </a:rPr>
              <a:t>•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05649" y="4380965"/>
            <a:ext cx="2271395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15" dirty="0">
                <a:latin typeface="Times New Roman"/>
                <a:cs typeface="Times New Roman"/>
              </a:rPr>
              <a:t>23,699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applicants</a:t>
            </a:r>
            <a:r>
              <a:rPr sz="1550" spc="34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(Stage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2)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2677" y="5078962"/>
            <a:ext cx="1534160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213360" algn="l"/>
                <a:tab pos="213995" algn="l"/>
              </a:tabLst>
            </a:pPr>
            <a:r>
              <a:rPr sz="1550" spc="10" dirty="0">
                <a:latin typeface="Times New Roman"/>
                <a:cs typeface="Times New Roman"/>
              </a:rPr>
              <a:t>List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of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10" dirty="0">
                <a:latin typeface="Times New Roman"/>
                <a:cs typeface="Times New Roman"/>
              </a:rPr>
              <a:t>variables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62532" y="5749776"/>
            <a:ext cx="701675" cy="3028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2715" marR="5080" indent="-120650">
              <a:lnSpc>
                <a:spcPct val="121300"/>
              </a:lnSpc>
              <a:spcBef>
                <a:spcPts val="90"/>
              </a:spcBef>
            </a:pPr>
            <a:r>
              <a:rPr sz="750" spc="20" dirty="0">
                <a:latin typeface="Leelawadee UI"/>
                <a:cs typeface="Leelawadee UI"/>
              </a:rPr>
              <a:t>Adobe</a:t>
            </a:r>
            <a:r>
              <a:rPr sz="750" spc="-40" dirty="0">
                <a:latin typeface="Leelawadee UI"/>
                <a:cs typeface="Leelawadee UI"/>
              </a:rPr>
              <a:t> </a:t>
            </a:r>
            <a:r>
              <a:rPr sz="750" spc="20" dirty="0">
                <a:latin typeface="Leelawadee UI"/>
                <a:cs typeface="Leelawadee UI"/>
              </a:rPr>
              <a:t>Acrobat </a:t>
            </a:r>
            <a:r>
              <a:rPr sz="750" spc="-190" dirty="0">
                <a:latin typeface="Leelawadee UI"/>
                <a:cs typeface="Leelawadee UI"/>
              </a:rPr>
              <a:t> </a:t>
            </a:r>
            <a:r>
              <a:rPr sz="750" spc="20" dirty="0">
                <a:latin typeface="Leelawadee UI"/>
                <a:cs typeface="Leelawadee UI"/>
              </a:rPr>
              <a:t>Document</a:t>
            </a:r>
            <a:endParaRPr sz="750">
              <a:latin typeface="Leelawadee UI"/>
              <a:cs typeface="Leelawadee U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6023" y="5483352"/>
            <a:ext cx="222503" cy="266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659" y="1486900"/>
            <a:ext cx="8953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FINDINGS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51966" y="1745741"/>
          <a:ext cx="8383270" cy="3964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1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5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5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7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509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83895">
                        <a:lnSpc>
                          <a:spcPct val="100000"/>
                        </a:lnSpc>
                      </a:pP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Variables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Bank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378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Moneylender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MFI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0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approval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application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approval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application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approval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application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C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24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FR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loan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marL="214629" marR="104139" indent="-104139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.61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  (0.2030)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135890" indent="-749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85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***  (0.1071)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-0.2197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(0.1618)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marL="214629" marR="135890" indent="-749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58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***  (0.0708)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marL="2743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0.1899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(0.3038)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marL="214629" marR="137795" indent="-749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9***  (0.1761)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091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IVs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Bank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238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Moneylender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654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MFI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32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HH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size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38505" marR="658495" indent="-749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41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***  (0.0036)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37235" marR="658495" indent="-749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42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***  (0.0041)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37235" marR="660400" indent="-749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9***  (0.0045)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208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marriage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38505" marR="658495" indent="-749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29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***  (0.0259)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37235" marR="658495" indent="-749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33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***  (0.0239)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37235" marR="660400" indent="-749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9***  (0.0213)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732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public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meetings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38505" marR="658495" indent="-749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78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***  (0.0302)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37235" marR="658495" indent="-749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58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***  (0.0279)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37235" marR="660400" indent="-749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5***  (0.0247)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091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Covariates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092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State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fixed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effects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B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298472" y="5915699"/>
            <a:ext cx="4848225" cy="2120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200" b="1" spc="10" dirty="0">
                <a:latin typeface="Times New Roman"/>
                <a:cs typeface="Times New Roman"/>
              </a:rPr>
              <a:t>Robust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standard</a:t>
            </a:r>
            <a:r>
              <a:rPr sz="1200" b="1" dirty="0">
                <a:latin typeface="Times New Roman"/>
                <a:cs typeface="Times New Roman"/>
              </a:rPr>
              <a:t> errors</a:t>
            </a:r>
            <a:r>
              <a:rPr sz="1200" b="1" spc="40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in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parentheses.</a:t>
            </a:r>
            <a:r>
              <a:rPr sz="1200" b="1" spc="30" dirty="0">
                <a:latin typeface="Times New Roman"/>
                <a:cs typeface="Times New Roman"/>
              </a:rPr>
              <a:t> </a:t>
            </a:r>
            <a:r>
              <a:rPr sz="1200" b="1" spc="7" baseline="24305" dirty="0">
                <a:latin typeface="Times New Roman"/>
                <a:cs typeface="Times New Roman"/>
              </a:rPr>
              <a:t>*</a:t>
            </a:r>
            <a:r>
              <a:rPr sz="1200" b="1" spc="172" baseline="24305" dirty="0">
                <a:latin typeface="Times New Roman"/>
                <a:cs typeface="Times New Roman"/>
              </a:rPr>
              <a:t> </a:t>
            </a:r>
            <a:r>
              <a:rPr sz="1200" b="1" i="1" spc="10" dirty="0">
                <a:latin typeface="Times New Roman"/>
                <a:cs typeface="Times New Roman"/>
              </a:rPr>
              <a:t>p</a:t>
            </a:r>
            <a:r>
              <a:rPr sz="1200" b="1" i="1" spc="5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&lt;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0.10,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7" baseline="24305" dirty="0">
                <a:latin typeface="Times New Roman"/>
                <a:cs typeface="Times New Roman"/>
              </a:rPr>
              <a:t>**</a:t>
            </a:r>
            <a:r>
              <a:rPr sz="1200" b="1" spc="150" baseline="24305" dirty="0">
                <a:latin typeface="Times New Roman"/>
                <a:cs typeface="Times New Roman"/>
              </a:rPr>
              <a:t> </a:t>
            </a:r>
            <a:r>
              <a:rPr sz="1200" b="1" i="1" spc="10" dirty="0">
                <a:latin typeface="Times New Roman"/>
                <a:cs typeface="Times New Roman"/>
              </a:rPr>
              <a:t>p</a:t>
            </a:r>
            <a:r>
              <a:rPr sz="1200" b="1" i="1" spc="5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&lt;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0.05,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7" baseline="24305" dirty="0">
                <a:latin typeface="Times New Roman"/>
                <a:cs typeface="Times New Roman"/>
              </a:rPr>
              <a:t>***</a:t>
            </a:r>
            <a:r>
              <a:rPr sz="1200" b="1" spc="157" baseline="24305" dirty="0">
                <a:latin typeface="Times New Roman"/>
                <a:cs typeface="Times New Roman"/>
              </a:rPr>
              <a:t> </a:t>
            </a:r>
            <a:r>
              <a:rPr sz="1200" b="1" i="1" spc="10" dirty="0">
                <a:latin typeface="Times New Roman"/>
                <a:cs typeface="Times New Roman"/>
              </a:rPr>
              <a:t>p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&lt; 0.01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33192" y="1310363"/>
            <a:ext cx="701675" cy="3028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2715" marR="5080" indent="-120650">
              <a:lnSpc>
                <a:spcPct val="121300"/>
              </a:lnSpc>
              <a:spcBef>
                <a:spcPts val="90"/>
              </a:spcBef>
            </a:pPr>
            <a:r>
              <a:rPr sz="750" spc="20" dirty="0">
                <a:latin typeface="Leelawadee UI"/>
                <a:cs typeface="Leelawadee UI"/>
              </a:rPr>
              <a:t>Adobe</a:t>
            </a:r>
            <a:r>
              <a:rPr sz="750" spc="-40" dirty="0">
                <a:latin typeface="Leelawadee UI"/>
                <a:cs typeface="Leelawadee UI"/>
              </a:rPr>
              <a:t> </a:t>
            </a:r>
            <a:r>
              <a:rPr sz="750" spc="20" dirty="0">
                <a:latin typeface="Leelawadee UI"/>
                <a:cs typeface="Leelawadee UI"/>
              </a:rPr>
              <a:t>Acrobat </a:t>
            </a:r>
            <a:r>
              <a:rPr sz="750" spc="-190" dirty="0">
                <a:latin typeface="Leelawadee UI"/>
                <a:cs typeface="Leelawadee UI"/>
              </a:rPr>
              <a:t> </a:t>
            </a:r>
            <a:r>
              <a:rPr sz="750" spc="20" dirty="0">
                <a:latin typeface="Leelawadee UI"/>
                <a:cs typeface="Leelawadee UI"/>
              </a:rPr>
              <a:t>Document</a:t>
            </a:r>
            <a:endParaRPr sz="750">
              <a:latin typeface="Leelawadee UI"/>
              <a:cs typeface="Leelawadee U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86683" y="1043940"/>
            <a:ext cx="222503" cy="266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1537</Words>
  <Application>Microsoft Office PowerPoint</Application>
  <PresentationFormat>Custom</PresentationFormat>
  <Paragraphs>232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MS Gothic</vt:lpstr>
      <vt:lpstr>Arial</vt:lpstr>
      <vt:lpstr>Arial MT</vt:lpstr>
      <vt:lpstr>Calibri</vt:lpstr>
      <vt:lpstr>Calibri Light</vt:lpstr>
      <vt:lpstr>Cambria Math</vt:lpstr>
      <vt:lpstr>DM Sans</vt:lpstr>
      <vt:lpstr>Leelawadee UI</vt:lpstr>
      <vt:lpstr>Poppins Bold</vt:lpstr>
      <vt:lpstr>Times New Roman</vt:lpstr>
      <vt:lpstr>Wingdings</vt:lpstr>
      <vt:lpstr>Office Theme</vt:lpstr>
      <vt:lpstr>1_Office Theme</vt:lpstr>
      <vt:lpstr>PowerPoint Presentation</vt:lpstr>
      <vt:lpstr>Indian Stata User Conference 2023</vt:lpstr>
      <vt:lpstr>Friendship-kinship network and access to formal-informal credit in India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Channels: The channel of political connections</vt:lpstr>
      <vt:lpstr>Channels: The channel of social expenditures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Indian Stata User's conference 2023 ppt</dc:title>
  <dc:creator>Radhikab</dc:creator>
  <cp:lastModifiedBy>Radhikab</cp:lastModifiedBy>
  <cp:revision>2</cp:revision>
  <dcterms:created xsi:type="dcterms:W3CDTF">2023-11-27T12:08:21Z</dcterms:created>
  <dcterms:modified xsi:type="dcterms:W3CDTF">2023-11-29T06:56:16Z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2023-10-16T00:00:00Z</vt:filetime>
  </property>
  <property fmtid="{D5CDD505-2E9C-101B-9397-08002B2CF9AE}" pid="3" name="LastSaved">
    <vt:filetime>2023-11-27T00:00:00Z</vt:filetime>
  </property>
</Properties>
</file>