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sldIdLst>
    <p:sldId id="263" r:id="rId3"/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375"/>
              </a:lnSpc>
            </a:pPr>
            <a:fld id="{81D60167-4931-47E6-BA6A-407CBD079E47}" type="slidenum">
              <a:rPr spc="-40" dirty="0"/>
              <a:t>‹#›</a:t>
            </a:fld>
            <a:endParaRPr spc="-4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AB0A-457D-4BF1-BF6A-D5BC39AA786D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18693-7055-470C-8C38-E56B8816D6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7458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AB0A-457D-4BF1-BF6A-D5BC39AA786D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18693-7055-470C-8C38-E56B8816D6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23985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AB0A-457D-4BF1-BF6A-D5BC39AA786D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18693-7055-470C-8C38-E56B8816D6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9360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AB0A-457D-4BF1-BF6A-D5BC39AA786D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18693-7055-470C-8C38-E56B8816D6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54054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AB0A-457D-4BF1-BF6A-D5BC39AA786D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18693-7055-470C-8C38-E56B8816D6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26114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AB0A-457D-4BF1-BF6A-D5BC39AA786D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18693-7055-470C-8C38-E56B8816D6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03977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AB0A-457D-4BF1-BF6A-D5BC39AA786D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18693-7055-470C-8C38-E56B8816D6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023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00" b="1" i="0">
                <a:solidFill>
                  <a:srgbClr val="C0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375"/>
              </a:lnSpc>
            </a:pPr>
            <a:fld id="{81D60167-4931-47E6-BA6A-407CBD079E47}" type="slidenum">
              <a:rPr spc="-40" dirty="0"/>
              <a:t>‹#›</a:t>
            </a:fld>
            <a:endParaRPr spc="-4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00" b="1" i="0">
                <a:solidFill>
                  <a:srgbClr val="C0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375"/>
              </a:lnSpc>
            </a:pPr>
            <a:fld id="{81D60167-4931-47E6-BA6A-407CBD079E47}" type="slidenum">
              <a:rPr spc="-40" dirty="0"/>
              <a:t>‹#›</a:t>
            </a:fld>
            <a:endParaRPr spc="-4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00" b="1" i="0">
                <a:solidFill>
                  <a:srgbClr val="C0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375"/>
              </a:lnSpc>
            </a:pPr>
            <a:fld id="{81D60167-4931-47E6-BA6A-407CBD079E47}" type="slidenum">
              <a:rPr spc="-40" dirty="0"/>
              <a:t>‹#›</a:t>
            </a:fld>
            <a:endParaRPr spc="-4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375"/>
              </a:lnSpc>
            </a:pPr>
            <a:fld id="{81D60167-4931-47E6-BA6A-407CBD079E47}" type="slidenum">
              <a:rPr spc="-40" dirty="0"/>
              <a:t>‹#›</a:t>
            </a:fld>
            <a:endParaRPr spc="-4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AB0A-457D-4BF1-BF6A-D5BC39AA786D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18693-7055-470C-8C38-E56B8816D6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9181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AB0A-457D-4BF1-BF6A-D5BC39AA786D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18693-7055-470C-8C38-E56B8816D6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6001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AB0A-457D-4BF1-BF6A-D5BC39AA786D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18693-7055-470C-8C38-E56B8816D6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0331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AB0A-457D-4BF1-BF6A-D5BC39AA786D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18693-7055-470C-8C38-E56B8816D6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7180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70025" y="999490"/>
            <a:ext cx="6203949" cy="18091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00" b="1" i="0">
                <a:solidFill>
                  <a:srgbClr val="C0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85378" y="6444820"/>
            <a:ext cx="147954" cy="1968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375"/>
              </a:lnSpc>
            </a:pPr>
            <a:fld id="{81D60167-4931-47E6-BA6A-407CBD079E47}" type="slidenum">
              <a:rPr spc="-40" dirty="0"/>
              <a:t>‹#›</a:t>
            </a:fld>
            <a:endParaRPr spc="-4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5AB0A-457D-4BF1-BF6A-D5BC39AA786D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18693-7055-470C-8C38-E56B8816D6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0993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1" cy="685800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7745"/>
            <a:ext cx="1542534" cy="44072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9836" y="6062112"/>
            <a:ext cx="1514165" cy="71437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990389" y="2783942"/>
            <a:ext cx="597217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/>
            <a:endParaRPr lang="en-US" sz="1350" dirty="0">
              <a:solidFill>
                <a:srgbClr val="5B9BD5">
                  <a:lumMod val="50000"/>
                </a:srgbClr>
              </a:solidFill>
              <a:latin typeface="DM Sans"/>
            </a:endParaRPr>
          </a:p>
          <a:p>
            <a:pPr algn="just" defTabSz="685800"/>
            <a:r>
              <a:rPr lang="en-US" sz="1350" dirty="0">
                <a:solidFill>
                  <a:srgbClr val="5B9BD5">
                    <a:lumMod val="50000"/>
                  </a:srgbClr>
                </a:solidFill>
                <a:latin typeface="DM Sans"/>
              </a:rPr>
              <a:t>                                     </a:t>
            </a:r>
          </a:p>
          <a:p>
            <a:pPr algn="just" defTabSz="685800"/>
            <a:r>
              <a:rPr lang="en-US" sz="1350" dirty="0">
                <a:solidFill>
                  <a:srgbClr val="5B9BD5">
                    <a:lumMod val="50000"/>
                  </a:srgbClr>
                </a:solidFill>
                <a:latin typeface="DM Sans"/>
              </a:rPr>
              <a:t>                                          </a:t>
            </a:r>
            <a:r>
              <a:rPr lang="en-US" sz="1350" dirty="0">
                <a:solidFill>
                  <a:srgbClr val="5B9BD5">
                    <a:lumMod val="50000"/>
                  </a:srgbClr>
                </a:solidFill>
                <a:latin typeface="Calibri" panose="020F0502020204030204"/>
              </a:rPr>
              <a:t>Presented By</a:t>
            </a:r>
          </a:p>
          <a:p>
            <a:pPr algn="just" defTabSz="685800"/>
            <a:endParaRPr lang="en-US" sz="1350" dirty="0">
              <a:solidFill>
                <a:srgbClr val="5B9BD5">
                  <a:lumMod val="50000"/>
                </a:srgbClr>
              </a:solidFill>
              <a:latin typeface="Calibri" panose="020F0502020204030204"/>
            </a:endParaRPr>
          </a:p>
          <a:p>
            <a:pPr algn="just" defTabSz="685800"/>
            <a:endParaRPr lang="en-US" sz="1350" dirty="0">
              <a:solidFill>
                <a:srgbClr val="5B9BD5">
                  <a:lumMod val="50000"/>
                </a:srgbClr>
              </a:solidFill>
              <a:latin typeface="Calibri" panose="020F0502020204030204"/>
            </a:endParaRPr>
          </a:p>
          <a:p>
            <a:pPr algn="just" defTabSz="685800"/>
            <a:endParaRPr lang="en-US" sz="1350" smtClean="0">
              <a:solidFill>
                <a:srgbClr val="5B9BD5">
                  <a:lumMod val="50000"/>
                </a:srgbClr>
              </a:solidFill>
              <a:latin typeface="Calibri" panose="020F0502020204030204"/>
            </a:endParaRPr>
          </a:p>
          <a:p>
            <a:pPr algn="just" defTabSz="685800"/>
            <a:endParaRPr lang="en-US" sz="1350" dirty="0">
              <a:solidFill>
                <a:srgbClr val="5B9BD5">
                  <a:lumMod val="50000"/>
                </a:srgbClr>
              </a:solidFill>
              <a:latin typeface="Calibri" panose="020F0502020204030204"/>
            </a:endParaRPr>
          </a:p>
          <a:p>
            <a:pPr algn="just" defTabSz="685800"/>
            <a:r>
              <a:rPr lang="en-IN" sz="1350" b="0" i="0" dirty="0" smtClean="0">
                <a:solidFill>
                  <a:srgbClr val="252525"/>
                </a:solidFill>
                <a:effectLst/>
                <a:latin typeface="DM Sans"/>
              </a:rPr>
              <a:t>              </a:t>
            </a:r>
            <a:r>
              <a:rPr lang="en-IN" sz="1350" b="0" i="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Indian Institute of Management, Tiruchirappalli</a:t>
            </a:r>
            <a:endParaRPr lang="en-US" sz="1350" dirty="0">
              <a:solidFill>
                <a:schemeClr val="accent1">
                  <a:lumMod val="50000"/>
                </a:schemeClr>
              </a:solidFill>
            </a:endParaRPr>
          </a:p>
          <a:p>
            <a:pPr algn="just" defTabSz="685800"/>
            <a:endParaRPr lang="en-IN" sz="1350" dirty="0">
              <a:solidFill>
                <a:schemeClr val="accent1">
                  <a:lumMod val="50000"/>
                </a:schemeClr>
              </a:solidFill>
              <a:latin typeface="Calibri" panose="020F0502020204030204"/>
            </a:endParaRPr>
          </a:p>
          <a:p>
            <a:pPr algn="just" defTabSz="685800"/>
            <a:endParaRPr lang="en-US" sz="1350" dirty="0">
              <a:solidFill>
                <a:srgbClr val="5B9BD5">
                  <a:lumMod val="50000"/>
                </a:srgbClr>
              </a:solidFill>
              <a:latin typeface="DM San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358849" y="1680048"/>
            <a:ext cx="5603714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/>
            <a:r>
              <a:rPr lang="en-US" sz="1350" b="1" kern="0" dirty="0">
                <a:solidFill>
                  <a:srgbClr val="033560"/>
                </a:solidFill>
                <a:latin typeface="Calibri" panose="020F0502020204030204"/>
                <a:ea typeface="MS Gothic" panose="020B0609070205080204" pitchFamily="49" charset="-128"/>
              </a:rPr>
              <a:t>Topic</a:t>
            </a:r>
            <a:r>
              <a:rPr lang="en-US" sz="1350" kern="0" dirty="0">
                <a:solidFill>
                  <a:srgbClr val="033560"/>
                </a:solidFill>
                <a:latin typeface="Calibri" panose="020F0502020204030204"/>
              </a:rPr>
              <a:t> </a:t>
            </a:r>
            <a:r>
              <a:rPr lang="en-US" sz="1350" kern="0" dirty="0" smtClean="0">
                <a:solidFill>
                  <a:srgbClr val="033560"/>
                </a:solidFill>
                <a:latin typeface="Calibri" panose="020F0502020204030204"/>
              </a:rPr>
              <a:t>: </a:t>
            </a:r>
            <a:r>
              <a:rPr lang="en-US" sz="1350" dirty="0">
                <a:solidFill>
                  <a:schemeClr val="accent1">
                    <a:lumMod val="50000"/>
                  </a:schemeClr>
                </a:solidFill>
              </a:rPr>
              <a:t>Estimates of Households </a:t>
            </a:r>
            <a:r>
              <a:rPr lang="en-US" sz="1350" dirty="0" smtClean="0">
                <a:solidFill>
                  <a:schemeClr val="accent1">
                    <a:lumMod val="50000"/>
                  </a:schemeClr>
                </a:solidFill>
              </a:rPr>
              <a:t>Characterised </a:t>
            </a:r>
            <a:r>
              <a:rPr lang="en-US" sz="1350" dirty="0">
                <a:solidFill>
                  <a:schemeClr val="accent1">
                    <a:lumMod val="50000"/>
                  </a:schemeClr>
                </a:solidFill>
              </a:rPr>
              <a:t>by Low Pay in Rural and India</a:t>
            </a:r>
            <a:endParaRPr lang="en-IN" sz="1350" kern="0" dirty="0">
              <a:solidFill>
                <a:schemeClr val="accent1">
                  <a:lumMod val="50000"/>
                </a:schemeClr>
              </a:solidFill>
              <a:latin typeface="Calibri" panose="020F0502020204030204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186268" y="1657365"/>
            <a:ext cx="5200651" cy="271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00988">
              <a:lnSpc>
                <a:spcPts val="1449"/>
              </a:lnSpc>
              <a:spcBef>
                <a:spcPct val="0"/>
              </a:spcBef>
            </a:pPr>
            <a:r>
              <a:rPr lang="en-US" sz="1013" dirty="0" smtClean="0">
                <a:solidFill>
                  <a:srgbClr val="033560"/>
                </a:solidFill>
                <a:latin typeface="Calibri" panose="020F0502020204030204"/>
              </a:rPr>
              <a:t>:</a:t>
            </a:r>
            <a:endParaRPr lang="en-US" sz="1013" dirty="0">
              <a:solidFill>
                <a:srgbClr val="033560"/>
              </a:solidFill>
              <a:latin typeface="Calibri" panose="020F0502020204030204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358849" y="2045414"/>
            <a:ext cx="5790185" cy="1356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50" b="1" dirty="0">
                <a:solidFill>
                  <a:schemeClr val="accent1">
                    <a:lumMod val="50000"/>
                  </a:schemeClr>
                </a:solidFill>
              </a:rPr>
              <a:t>Abstract :</a:t>
            </a:r>
          </a:p>
          <a:p>
            <a:r>
              <a:rPr lang="en-US" sz="1350" dirty="0">
                <a:solidFill>
                  <a:schemeClr val="accent1">
                    <a:lumMod val="50000"/>
                  </a:schemeClr>
                </a:solidFill>
              </a:rPr>
              <a:t>We </a:t>
            </a:r>
            <a:r>
              <a:rPr lang="en-US" sz="1350" dirty="0" smtClean="0">
                <a:solidFill>
                  <a:schemeClr val="accent1">
                    <a:lumMod val="50000"/>
                  </a:schemeClr>
                </a:solidFill>
              </a:rPr>
              <a:t>analyze </a:t>
            </a:r>
            <a:r>
              <a:rPr lang="en-US" sz="1350" dirty="0">
                <a:solidFill>
                  <a:schemeClr val="accent1">
                    <a:lumMod val="50000"/>
                  </a:schemeClr>
                </a:solidFill>
              </a:rPr>
              <a:t>data from </a:t>
            </a:r>
            <a:r>
              <a:rPr lang="en-US" sz="1350" dirty="0" smtClean="0">
                <a:solidFill>
                  <a:schemeClr val="accent1">
                    <a:lumMod val="50000"/>
                  </a:schemeClr>
                </a:solidFill>
              </a:rPr>
              <a:t>the first </a:t>
            </a:r>
            <a:r>
              <a:rPr lang="en-US" sz="1350" dirty="0">
                <a:solidFill>
                  <a:schemeClr val="accent1">
                    <a:lumMod val="50000"/>
                  </a:schemeClr>
                </a:solidFill>
              </a:rPr>
              <a:t>three rounds of </a:t>
            </a:r>
            <a:r>
              <a:rPr lang="en-US" sz="1350" dirty="0" smtClean="0">
                <a:solidFill>
                  <a:schemeClr val="accent1">
                    <a:lumMod val="50000"/>
                  </a:schemeClr>
                </a:solidFill>
              </a:rPr>
              <a:t>the Periodic </a:t>
            </a:r>
            <a:r>
              <a:rPr lang="en-US" sz="1350" dirty="0">
                <a:solidFill>
                  <a:schemeClr val="accent1">
                    <a:lumMod val="50000"/>
                  </a:schemeClr>
                </a:solidFill>
              </a:rPr>
              <a:t>Labour Force Survey and provide estimates of households whose monthly per capita household earnings is below a threshold in </a:t>
            </a:r>
            <a:r>
              <a:rPr lang="en-US" sz="1350" dirty="0" smtClean="0">
                <a:solidFill>
                  <a:schemeClr val="accent1">
                    <a:lumMod val="50000"/>
                  </a:schemeClr>
                </a:solidFill>
              </a:rPr>
              <a:t>India                  </a:t>
            </a:r>
          </a:p>
          <a:p>
            <a:endParaRPr lang="en-US" dirty="0"/>
          </a:p>
          <a:p>
            <a:pPr defTabSz="685800"/>
            <a:endParaRPr lang="en-US" sz="1013" dirty="0">
              <a:solidFill>
                <a:srgbClr val="252525"/>
              </a:solidFill>
              <a:latin typeface="Calibri" panose="020F0502020204030204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774204" y="3642639"/>
            <a:ext cx="1496756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00988">
              <a:lnSpc>
                <a:spcPts val="1633"/>
              </a:lnSpc>
              <a:spcBef>
                <a:spcPct val="0"/>
              </a:spcBef>
            </a:pPr>
            <a:r>
              <a:rPr lang="en-IN" sz="2000" b="1" dirty="0" smtClean="0">
                <a:solidFill>
                  <a:schemeClr val="accent1">
                    <a:lumMod val="50000"/>
                  </a:schemeClr>
                </a:solidFill>
              </a:rPr>
              <a:t>Vasavi Bhatt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Calibri" panose="020F0502020204030204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808813" y="3916465"/>
            <a:ext cx="1510413" cy="2438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00988">
              <a:lnSpc>
                <a:spcPts val="1083"/>
              </a:lnSpc>
            </a:pPr>
            <a:r>
              <a:rPr lang="en-IN" sz="1350" dirty="0">
                <a:solidFill>
                  <a:schemeClr val="accent1">
                    <a:lumMod val="50000"/>
                  </a:schemeClr>
                </a:solidFill>
              </a:rPr>
              <a:t>Assistant Professor</a:t>
            </a:r>
            <a:endParaRPr lang="en-US" sz="1350" dirty="0">
              <a:solidFill>
                <a:schemeClr val="accent1">
                  <a:lumMod val="50000"/>
                </a:schemeClr>
              </a:solidFill>
              <a:latin typeface="Calibri" panose="020F0502020204030204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4244" y="1287638"/>
            <a:ext cx="2772250" cy="2522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115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604" marR="5080" algn="ctr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Indian </a:t>
            </a:r>
            <a:r>
              <a:rPr spc="-105" dirty="0"/>
              <a:t>Stata</a:t>
            </a:r>
            <a:r>
              <a:rPr spc="-40" dirty="0"/>
              <a:t> </a:t>
            </a:r>
            <a:r>
              <a:rPr spc="-15" dirty="0"/>
              <a:t>User</a:t>
            </a:r>
            <a:r>
              <a:rPr spc="-10" dirty="0"/>
              <a:t> </a:t>
            </a:r>
            <a:r>
              <a:rPr spc="-30" dirty="0"/>
              <a:t>Conference </a:t>
            </a:r>
            <a:r>
              <a:rPr spc="-960" dirty="0"/>
              <a:t> </a:t>
            </a:r>
            <a:r>
              <a:rPr spc="5" dirty="0"/>
              <a:t>November</a:t>
            </a:r>
            <a:r>
              <a:rPr spc="15" dirty="0"/>
              <a:t> </a:t>
            </a:r>
            <a:r>
              <a:rPr spc="-70" dirty="0"/>
              <a:t>30,</a:t>
            </a:r>
            <a:r>
              <a:rPr spc="-15" dirty="0"/>
              <a:t> </a:t>
            </a:r>
            <a:r>
              <a:rPr spc="-125" dirty="0"/>
              <a:t>2023</a:t>
            </a:r>
          </a:p>
          <a:p>
            <a:pPr marL="2540" algn="ctr">
              <a:lnSpc>
                <a:spcPct val="100000"/>
              </a:lnSpc>
            </a:pPr>
            <a:r>
              <a:rPr spc="-20" dirty="0"/>
              <a:t>Mumbai,</a:t>
            </a:r>
            <a:r>
              <a:rPr spc="-40" dirty="0"/>
              <a:t> </a:t>
            </a:r>
            <a:r>
              <a:rPr spc="-15" dirty="0"/>
              <a:t>India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07260" y="3852443"/>
            <a:ext cx="5811520" cy="83058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25"/>
              </a:spcBef>
            </a:pPr>
            <a:r>
              <a:rPr sz="2200" b="1" spc="-80" dirty="0">
                <a:latin typeface="Times New Roman"/>
                <a:cs typeface="Times New Roman"/>
              </a:rPr>
              <a:t>Vasavi</a:t>
            </a:r>
            <a:r>
              <a:rPr sz="2200" b="1" spc="-35" dirty="0">
                <a:latin typeface="Times New Roman"/>
                <a:cs typeface="Times New Roman"/>
              </a:rPr>
              <a:t> </a:t>
            </a:r>
            <a:r>
              <a:rPr sz="2200" b="1" spc="-30" dirty="0">
                <a:latin typeface="Times New Roman"/>
                <a:cs typeface="Times New Roman"/>
              </a:rPr>
              <a:t>Bhatt</a:t>
            </a:r>
            <a:endParaRPr sz="2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30"/>
              </a:spcBef>
            </a:pPr>
            <a:r>
              <a:rPr sz="2200" b="1" spc="-15" dirty="0">
                <a:latin typeface="Times New Roman"/>
                <a:cs typeface="Times New Roman"/>
              </a:rPr>
              <a:t>Indian</a:t>
            </a:r>
            <a:r>
              <a:rPr sz="2200" b="1" spc="10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Institute</a:t>
            </a:r>
            <a:r>
              <a:rPr sz="2200" b="1" spc="40" dirty="0">
                <a:latin typeface="Times New Roman"/>
                <a:cs typeface="Times New Roman"/>
              </a:rPr>
              <a:t> </a:t>
            </a:r>
            <a:r>
              <a:rPr sz="2200" b="1" spc="-15" dirty="0">
                <a:latin typeface="Times New Roman"/>
                <a:cs typeface="Times New Roman"/>
              </a:rPr>
              <a:t>of</a:t>
            </a:r>
            <a:r>
              <a:rPr sz="2200" b="1" spc="325" dirty="0">
                <a:latin typeface="Times New Roman"/>
                <a:cs typeface="Times New Roman"/>
              </a:rPr>
              <a:t> </a:t>
            </a:r>
            <a:r>
              <a:rPr sz="2200" b="1" spc="5" dirty="0">
                <a:latin typeface="Times New Roman"/>
                <a:cs typeface="Times New Roman"/>
              </a:rPr>
              <a:t>Management,</a:t>
            </a:r>
            <a:r>
              <a:rPr sz="2200" b="1" spc="10" dirty="0">
                <a:latin typeface="Times New Roman"/>
                <a:cs typeface="Times New Roman"/>
              </a:rPr>
              <a:t> </a:t>
            </a:r>
            <a:r>
              <a:rPr sz="2200" b="1" spc="-35" dirty="0">
                <a:latin typeface="Times New Roman"/>
                <a:cs typeface="Times New Roman"/>
              </a:rPr>
              <a:t>Tiruchirappalli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3886" y="2260219"/>
            <a:ext cx="679386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09905">
              <a:lnSpc>
                <a:spcPct val="100000"/>
              </a:lnSpc>
              <a:spcBef>
                <a:spcPts val="100"/>
              </a:spcBef>
              <a:tabLst>
                <a:tab pos="3773170" algn="l"/>
              </a:tabLst>
            </a:pPr>
            <a:r>
              <a:rPr sz="3600" b="0" spc="-75" dirty="0">
                <a:latin typeface="Times New Roman"/>
                <a:cs typeface="Times New Roman"/>
              </a:rPr>
              <a:t>Characteristics</a:t>
            </a:r>
            <a:r>
              <a:rPr sz="3600" b="0" spc="10" dirty="0">
                <a:latin typeface="Times New Roman"/>
                <a:cs typeface="Times New Roman"/>
              </a:rPr>
              <a:t> </a:t>
            </a:r>
            <a:r>
              <a:rPr sz="3600" b="0" spc="-5" dirty="0">
                <a:latin typeface="Times New Roman"/>
                <a:cs typeface="Times New Roman"/>
              </a:rPr>
              <a:t>of	</a:t>
            </a:r>
            <a:r>
              <a:rPr sz="3600" b="0" spc="-120" dirty="0">
                <a:latin typeface="Times New Roman"/>
                <a:cs typeface="Times New Roman"/>
              </a:rPr>
              <a:t>Low</a:t>
            </a:r>
            <a:r>
              <a:rPr sz="3600" b="0" spc="-15" dirty="0">
                <a:latin typeface="Times New Roman"/>
                <a:cs typeface="Times New Roman"/>
              </a:rPr>
              <a:t> </a:t>
            </a:r>
            <a:r>
              <a:rPr sz="3600" b="0" spc="-40" dirty="0">
                <a:latin typeface="Times New Roman"/>
                <a:cs typeface="Times New Roman"/>
              </a:rPr>
              <a:t>Earnings </a:t>
            </a:r>
            <a:r>
              <a:rPr sz="3600" b="0" spc="-35" dirty="0">
                <a:latin typeface="Times New Roman"/>
                <a:cs typeface="Times New Roman"/>
              </a:rPr>
              <a:t> </a:t>
            </a:r>
            <a:r>
              <a:rPr sz="3600" b="0" spc="-30" dirty="0">
                <a:latin typeface="Times New Roman"/>
                <a:cs typeface="Times New Roman"/>
              </a:rPr>
              <a:t>Households</a:t>
            </a:r>
            <a:r>
              <a:rPr sz="3600" b="0" spc="-15" dirty="0">
                <a:latin typeface="Times New Roman"/>
                <a:cs typeface="Times New Roman"/>
              </a:rPr>
              <a:t> </a:t>
            </a:r>
            <a:r>
              <a:rPr sz="3600" b="0" spc="-70" dirty="0">
                <a:latin typeface="Times New Roman"/>
                <a:cs typeface="Times New Roman"/>
              </a:rPr>
              <a:t>in</a:t>
            </a:r>
            <a:r>
              <a:rPr sz="3600" b="0" spc="-10" dirty="0">
                <a:latin typeface="Times New Roman"/>
                <a:cs typeface="Times New Roman"/>
              </a:rPr>
              <a:t> </a:t>
            </a:r>
            <a:r>
              <a:rPr sz="3600" b="0" spc="-114" dirty="0">
                <a:latin typeface="Times New Roman"/>
                <a:cs typeface="Times New Roman"/>
              </a:rPr>
              <a:t>Rural</a:t>
            </a:r>
            <a:r>
              <a:rPr sz="3600" b="0" spc="-30" dirty="0">
                <a:latin typeface="Times New Roman"/>
                <a:cs typeface="Times New Roman"/>
              </a:rPr>
              <a:t> </a:t>
            </a:r>
            <a:r>
              <a:rPr sz="3600" b="0" spc="-40" dirty="0">
                <a:latin typeface="Times New Roman"/>
                <a:cs typeface="Times New Roman"/>
              </a:rPr>
              <a:t>and</a:t>
            </a:r>
            <a:r>
              <a:rPr sz="3600" b="0" spc="-10" dirty="0">
                <a:latin typeface="Times New Roman"/>
                <a:cs typeface="Times New Roman"/>
              </a:rPr>
              <a:t> </a:t>
            </a:r>
            <a:r>
              <a:rPr sz="3600" b="0" spc="-25" dirty="0">
                <a:latin typeface="Times New Roman"/>
                <a:cs typeface="Times New Roman"/>
              </a:rPr>
              <a:t>Urban</a:t>
            </a:r>
            <a:r>
              <a:rPr sz="3600" b="0" spc="-15" dirty="0">
                <a:latin typeface="Times New Roman"/>
                <a:cs typeface="Times New Roman"/>
              </a:rPr>
              <a:t> </a:t>
            </a:r>
            <a:r>
              <a:rPr sz="3600" b="0" spc="-55" dirty="0">
                <a:latin typeface="Times New Roman"/>
                <a:cs typeface="Times New Roman"/>
              </a:rPr>
              <a:t>India.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510778" y="6423761"/>
            <a:ext cx="971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40" dirty="0">
                <a:solidFill>
                  <a:srgbClr val="888888"/>
                </a:solidFill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21368"/>
            <a:ext cx="8073390" cy="6441440"/>
          </a:xfrm>
          <a:prstGeom prst="rect">
            <a:avLst/>
          </a:prstGeom>
        </p:spPr>
        <p:txBody>
          <a:bodyPr vert="horz" wrap="square" lIns="0" tIns="142875" rIns="0" bIns="0" rtlCol="0">
            <a:spAutoFit/>
          </a:bodyPr>
          <a:lstStyle/>
          <a:p>
            <a:pPr marL="2636520" algn="just">
              <a:lnSpc>
                <a:spcPct val="100000"/>
              </a:lnSpc>
              <a:spcBef>
                <a:spcPts val="1125"/>
              </a:spcBef>
            </a:pP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In</a:t>
            </a:r>
            <a:r>
              <a:rPr sz="2400" b="1" spc="-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spc="-15" dirty="0">
                <a:solidFill>
                  <a:srgbClr val="C00000"/>
                </a:solidFill>
                <a:latin typeface="Times New Roman"/>
                <a:cs typeface="Times New Roman"/>
              </a:rPr>
              <a:t>Relation</a:t>
            </a:r>
            <a:r>
              <a:rPr sz="2400" b="1" spc="-4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to</a:t>
            </a:r>
            <a:r>
              <a:rPr sz="2400" b="1" spc="-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spc="-60" dirty="0">
                <a:solidFill>
                  <a:srgbClr val="C00000"/>
                </a:solidFill>
                <a:latin typeface="Times New Roman"/>
                <a:cs typeface="Times New Roman"/>
              </a:rPr>
              <a:t>Literature</a:t>
            </a:r>
            <a:endParaRPr sz="2400" dirty="0">
              <a:latin typeface="Times New Roman"/>
              <a:cs typeface="Times New Roman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1019"/>
              </a:spcBef>
              <a:buFont typeface="Arial MT"/>
              <a:buChar char="•"/>
              <a:tabLst>
                <a:tab pos="355600" algn="l"/>
              </a:tabLst>
            </a:pPr>
            <a:r>
              <a:rPr sz="2400" b="1" spc="40" dirty="0">
                <a:latin typeface="Times New Roman"/>
                <a:cs typeface="Times New Roman"/>
              </a:rPr>
              <a:t>Decent</a:t>
            </a:r>
            <a:r>
              <a:rPr sz="2400" b="1" spc="45" dirty="0">
                <a:latin typeface="Times New Roman"/>
                <a:cs typeface="Times New Roman"/>
              </a:rPr>
              <a:t> </a:t>
            </a:r>
            <a:r>
              <a:rPr sz="2400" b="1" spc="-160" dirty="0">
                <a:latin typeface="Times New Roman"/>
                <a:cs typeface="Times New Roman"/>
              </a:rPr>
              <a:t>Work:</a:t>
            </a:r>
            <a:r>
              <a:rPr sz="2400" b="1" spc="-155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“involves</a:t>
            </a:r>
            <a:r>
              <a:rPr sz="2400" spc="47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opportunities</a:t>
            </a:r>
            <a:r>
              <a:rPr sz="2400" spc="5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work</a:t>
            </a:r>
            <a:r>
              <a:rPr sz="2400" spc="4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that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is 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u="heavy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productive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and </a:t>
            </a:r>
            <a:r>
              <a:rPr sz="2400" spc="-75" dirty="0">
                <a:latin typeface="Times New Roman"/>
                <a:cs typeface="Times New Roman"/>
              </a:rPr>
              <a:t>delivers </a:t>
            </a:r>
            <a:r>
              <a:rPr sz="2400" spc="-95" dirty="0">
                <a:latin typeface="Times New Roman"/>
                <a:cs typeface="Times New Roman"/>
              </a:rPr>
              <a:t>a </a:t>
            </a:r>
            <a:r>
              <a:rPr sz="2400" u="heavy" spc="-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fair </a:t>
            </a:r>
            <a:r>
              <a:rPr sz="2400" u="heavy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income</a:t>
            </a:r>
            <a:r>
              <a:rPr sz="2400" spc="-50" dirty="0">
                <a:latin typeface="Times New Roman"/>
                <a:cs typeface="Times New Roman"/>
              </a:rPr>
              <a:t>, </a:t>
            </a:r>
            <a:r>
              <a:rPr sz="2400" u="heavy" spc="-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security </a:t>
            </a:r>
            <a:r>
              <a:rPr sz="2400" u="heavy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 </a:t>
            </a:r>
            <a:r>
              <a:rPr sz="2400" u="heavy" spc="-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workplace 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and </a:t>
            </a:r>
            <a:r>
              <a:rPr sz="2400" u="heavy" spc="-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social 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protection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for </a:t>
            </a:r>
            <a:r>
              <a:rPr sz="2400" u="heavy" spc="-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families</a:t>
            </a:r>
            <a:r>
              <a:rPr sz="2400" spc="-85" dirty="0">
                <a:latin typeface="Times New Roman"/>
                <a:cs typeface="Times New Roman"/>
              </a:rPr>
              <a:t>, 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better </a:t>
            </a:r>
            <a:r>
              <a:rPr sz="2400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prospects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for </a:t>
            </a:r>
            <a:r>
              <a:rPr sz="2400" u="heavy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personal 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u="heavy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development</a:t>
            </a:r>
            <a:r>
              <a:rPr sz="2400" u="heavy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and</a:t>
            </a:r>
            <a:r>
              <a:rPr sz="2400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spc="-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social</a:t>
            </a:r>
            <a:r>
              <a:rPr sz="2400" u="heavy" spc="-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integration</a:t>
            </a:r>
            <a:r>
              <a:rPr sz="2400" b="1" spc="-20" dirty="0">
                <a:latin typeface="Arial"/>
                <a:cs typeface="Arial"/>
              </a:rPr>
              <a:t>…</a:t>
            </a:r>
            <a:r>
              <a:rPr sz="2400" b="1" spc="-20" dirty="0">
                <a:latin typeface="Times New Roman"/>
                <a:cs typeface="Times New Roman"/>
              </a:rPr>
              <a:t>..</a:t>
            </a:r>
            <a:r>
              <a:rPr sz="2400" spc="-20" dirty="0">
                <a:latin typeface="Times New Roman"/>
                <a:cs typeface="Times New Roman"/>
              </a:rPr>
              <a:t>men”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-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International 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Labour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Organization.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 MT"/>
              <a:buChar char="•"/>
            </a:pPr>
            <a:endParaRPr sz="3500" dirty="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buFont typeface="Arial MT"/>
              <a:buChar char="•"/>
              <a:tabLst>
                <a:tab pos="355600" algn="l"/>
              </a:tabLst>
            </a:pPr>
            <a:r>
              <a:rPr sz="2400" b="1" spc="-30" dirty="0">
                <a:latin typeface="Times New Roman"/>
                <a:cs typeface="Times New Roman"/>
              </a:rPr>
              <a:t>Low </a:t>
            </a:r>
            <a:r>
              <a:rPr sz="2400" b="1" spc="-65" dirty="0">
                <a:latin typeface="Times New Roman"/>
                <a:cs typeface="Times New Roman"/>
              </a:rPr>
              <a:t>Pay </a:t>
            </a:r>
            <a:r>
              <a:rPr sz="2400" b="1" spc="-114" dirty="0">
                <a:latin typeface="Times New Roman"/>
                <a:cs typeface="Times New Roman"/>
              </a:rPr>
              <a:t>Workers: </a:t>
            </a:r>
            <a:r>
              <a:rPr sz="2400" spc="-80" dirty="0">
                <a:latin typeface="Times New Roman"/>
                <a:cs typeface="Times New Roman"/>
              </a:rPr>
              <a:t>Low </a:t>
            </a:r>
            <a:r>
              <a:rPr sz="2400" spc="-130" dirty="0">
                <a:latin typeface="Times New Roman"/>
                <a:cs typeface="Times New Roman"/>
              </a:rPr>
              <a:t>Pay </a:t>
            </a:r>
            <a:r>
              <a:rPr sz="2400" spc="-85" dirty="0">
                <a:latin typeface="Times New Roman"/>
                <a:cs typeface="Times New Roman"/>
              </a:rPr>
              <a:t>Workers: </a:t>
            </a:r>
            <a:r>
              <a:rPr sz="2400" spc="-30" dirty="0">
                <a:latin typeface="Times New Roman"/>
                <a:cs typeface="Times New Roman"/>
              </a:rPr>
              <a:t>Earnings </a:t>
            </a:r>
            <a:r>
              <a:rPr sz="2400" spc="-5" dirty="0">
                <a:latin typeface="Times New Roman"/>
                <a:cs typeface="Times New Roman"/>
              </a:rPr>
              <a:t>of</a:t>
            </a:r>
            <a:r>
              <a:rPr sz="2400" spc="590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Times New Roman"/>
                <a:cs typeface="Times New Roman"/>
              </a:rPr>
              <a:t>an </a:t>
            </a:r>
            <a:r>
              <a:rPr sz="2400" spc="-70" dirty="0">
                <a:latin typeface="Times New Roman"/>
                <a:cs typeface="Times New Roman"/>
              </a:rPr>
              <a:t>individual 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is </a:t>
            </a:r>
            <a:r>
              <a:rPr sz="2400" spc="-65" dirty="0">
                <a:latin typeface="Times New Roman"/>
                <a:cs typeface="Times New Roman"/>
              </a:rPr>
              <a:t>below </a:t>
            </a:r>
            <a:r>
              <a:rPr sz="2400" spc="-95" dirty="0">
                <a:latin typeface="Times New Roman"/>
                <a:cs typeface="Times New Roman"/>
              </a:rPr>
              <a:t>a </a:t>
            </a:r>
            <a:r>
              <a:rPr sz="2400" spc="-45" dirty="0">
                <a:latin typeface="Times New Roman"/>
                <a:cs typeface="Times New Roman"/>
              </a:rPr>
              <a:t>particular </a:t>
            </a:r>
            <a:r>
              <a:rPr sz="2400" spc="-50" dirty="0">
                <a:latin typeface="Times New Roman"/>
                <a:cs typeface="Times New Roman"/>
              </a:rPr>
              <a:t>earnings </a:t>
            </a:r>
            <a:r>
              <a:rPr sz="2400" spc="-25" dirty="0">
                <a:latin typeface="Times New Roman"/>
                <a:cs typeface="Times New Roman"/>
              </a:rPr>
              <a:t>threshold. </a:t>
            </a:r>
            <a:r>
              <a:rPr sz="2400" spc="-60" dirty="0">
                <a:latin typeface="Times New Roman"/>
                <a:cs typeface="Times New Roman"/>
              </a:rPr>
              <a:t>(Cuesta </a:t>
            </a:r>
            <a:r>
              <a:rPr sz="2400" spc="-85" dirty="0">
                <a:latin typeface="Times New Roman"/>
                <a:cs typeface="Times New Roman"/>
              </a:rPr>
              <a:t>2008; </a:t>
            </a:r>
            <a:r>
              <a:rPr sz="2400" spc="-20" dirty="0">
                <a:latin typeface="Times New Roman"/>
                <a:cs typeface="Times New Roman"/>
              </a:rPr>
              <a:t>Deng </a:t>
            </a:r>
            <a:r>
              <a:rPr sz="2400" spc="-35" dirty="0">
                <a:latin typeface="Times New Roman"/>
                <a:cs typeface="Times New Roman"/>
              </a:rPr>
              <a:t>and 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Times New Roman"/>
                <a:cs typeface="Times New Roman"/>
              </a:rPr>
              <a:t>Li</a:t>
            </a:r>
            <a:r>
              <a:rPr sz="2400" spc="390" dirty="0">
                <a:latin typeface="Times New Roman"/>
                <a:cs typeface="Times New Roman"/>
              </a:rPr>
              <a:t> </a:t>
            </a:r>
            <a:r>
              <a:rPr sz="2400" spc="-95" dirty="0">
                <a:latin typeface="Times New Roman"/>
                <a:cs typeface="Times New Roman"/>
              </a:rPr>
              <a:t>2012;</a:t>
            </a:r>
            <a:r>
              <a:rPr sz="2400" spc="409" dirty="0">
                <a:latin typeface="Times New Roman"/>
                <a:cs typeface="Times New Roman"/>
              </a:rPr>
              <a:t> </a:t>
            </a:r>
            <a:r>
              <a:rPr sz="2400" spc="-60" dirty="0">
                <a:latin typeface="Times New Roman"/>
                <a:cs typeface="Times New Roman"/>
              </a:rPr>
              <a:t>Hwang </a:t>
            </a:r>
            <a:r>
              <a:rPr sz="2400" spc="-30" dirty="0">
                <a:latin typeface="Times New Roman"/>
                <a:cs typeface="Times New Roman"/>
              </a:rPr>
              <a:t>and </a:t>
            </a:r>
            <a:r>
              <a:rPr sz="2400" spc="-75" dirty="0">
                <a:latin typeface="Times New Roman"/>
                <a:cs typeface="Times New Roman"/>
              </a:rPr>
              <a:t>Lee </a:t>
            </a:r>
            <a:r>
              <a:rPr sz="2400" spc="-90" dirty="0">
                <a:latin typeface="Times New Roman"/>
                <a:cs typeface="Times New Roman"/>
              </a:rPr>
              <a:t>2012;</a:t>
            </a:r>
            <a:r>
              <a:rPr sz="2400" spc="420" dirty="0">
                <a:latin typeface="Times New Roman"/>
                <a:cs typeface="Times New Roman"/>
              </a:rPr>
              <a:t> </a:t>
            </a:r>
            <a:r>
              <a:rPr sz="2400" spc="-75" dirty="0">
                <a:latin typeface="Times New Roman"/>
                <a:cs typeface="Times New Roman"/>
              </a:rPr>
              <a:t>Rani </a:t>
            </a:r>
            <a:r>
              <a:rPr sz="2400" spc="-30" dirty="0">
                <a:latin typeface="Times New Roman"/>
                <a:cs typeface="Times New Roman"/>
              </a:rPr>
              <a:t>and </a:t>
            </a:r>
            <a:r>
              <a:rPr sz="2400" spc="-75" dirty="0">
                <a:latin typeface="Times New Roman"/>
                <a:cs typeface="Times New Roman"/>
              </a:rPr>
              <a:t>Belser </a:t>
            </a:r>
            <a:r>
              <a:rPr sz="2400" spc="-85" dirty="0">
                <a:latin typeface="Times New Roman"/>
                <a:cs typeface="Times New Roman"/>
              </a:rPr>
              <a:t>2012; </a:t>
            </a:r>
            <a:r>
              <a:rPr sz="2400" spc="-25" dirty="0">
                <a:latin typeface="Times New Roman"/>
                <a:cs typeface="Times New Roman"/>
              </a:rPr>
              <a:t>Fontes et 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0" dirty="0">
                <a:latin typeface="Times New Roman"/>
                <a:cs typeface="Times New Roman"/>
              </a:rPr>
              <a:t>al.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2012;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Nightingale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80" dirty="0">
                <a:latin typeface="Times New Roman"/>
                <a:cs typeface="Times New Roman"/>
              </a:rPr>
              <a:t>2019).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 MT"/>
              <a:buChar char="•"/>
            </a:pPr>
            <a:endParaRPr sz="3450" dirty="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899"/>
              </a:lnSpc>
              <a:buFont typeface="Arial MT"/>
              <a:buChar char="•"/>
              <a:tabLst>
                <a:tab pos="355600" algn="l"/>
              </a:tabLst>
            </a:pPr>
            <a:r>
              <a:rPr sz="2400" b="1" spc="-80" dirty="0">
                <a:latin typeface="Times New Roman"/>
                <a:cs typeface="Times New Roman"/>
              </a:rPr>
              <a:t>Working</a:t>
            </a:r>
            <a:r>
              <a:rPr sz="2400" b="1" spc="-75" dirty="0">
                <a:latin typeface="Times New Roman"/>
                <a:cs typeface="Times New Roman"/>
              </a:rPr>
              <a:t> </a:t>
            </a:r>
            <a:r>
              <a:rPr sz="2400" b="1" spc="-45" dirty="0">
                <a:latin typeface="Times New Roman"/>
                <a:cs typeface="Times New Roman"/>
              </a:rPr>
              <a:t>Poor</a:t>
            </a:r>
            <a:r>
              <a:rPr sz="2400" b="1" spc="-40" dirty="0">
                <a:latin typeface="Times New Roman"/>
                <a:cs typeface="Times New Roman"/>
              </a:rPr>
              <a:t> </a:t>
            </a:r>
            <a:r>
              <a:rPr sz="2400" b="1" spc="15" dirty="0">
                <a:latin typeface="Times New Roman"/>
                <a:cs typeface="Times New Roman"/>
              </a:rPr>
              <a:t>(In </a:t>
            </a:r>
            <a:r>
              <a:rPr sz="2400" b="1" spc="-155" dirty="0">
                <a:latin typeface="Times New Roman"/>
                <a:cs typeface="Times New Roman"/>
              </a:rPr>
              <a:t>Work</a:t>
            </a:r>
            <a:r>
              <a:rPr sz="2400" b="1" spc="-150" dirty="0">
                <a:latin typeface="Times New Roman"/>
                <a:cs typeface="Times New Roman"/>
              </a:rPr>
              <a:t> </a:t>
            </a:r>
            <a:r>
              <a:rPr sz="2400" b="1" spc="-55" dirty="0">
                <a:latin typeface="Times New Roman"/>
                <a:cs typeface="Times New Roman"/>
              </a:rPr>
              <a:t>Poverty)</a:t>
            </a:r>
            <a:r>
              <a:rPr sz="2400" spc="-55" dirty="0">
                <a:latin typeface="Times New Roman"/>
                <a:cs typeface="Times New Roman"/>
              </a:rPr>
              <a:t>: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85" dirty="0">
                <a:latin typeface="Times New Roman"/>
                <a:cs typeface="Times New Roman"/>
              </a:rPr>
              <a:t>Worker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100" dirty="0">
                <a:latin typeface="Times New Roman"/>
                <a:cs typeface="Times New Roman"/>
              </a:rPr>
              <a:t>living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in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95" dirty="0">
                <a:latin typeface="Times New Roman"/>
                <a:cs typeface="Times New Roman"/>
              </a:rPr>
              <a:t>a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15" dirty="0">
                <a:latin typeface="Times New Roman"/>
                <a:cs typeface="Times New Roman"/>
              </a:rPr>
              <a:t>poor 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household. </a:t>
            </a:r>
            <a:r>
              <a:rPr sz="2400" spc="-5" dirty="0">
                <a:latin typeface="Times New Roman"/>
                <a:cs typeface="Times New Roman"/>
              </a:rPr>
              <a:t>Importance </a:t>
            </a:r>
            <a:r>
              <a:rPr sz="2400" spc="5" dirty="0">
                <a:latin typeface="Times New Roman"/>
                <a:cs typeface="Times New Roman"/>
              </a:rPr>
              <a:t>of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Times New Roman"/>
                <a:cs typeface="Times New Roman"/>
              </a:rPr>
              <a:t>income </a:t>
            </a:r>
            <a:r>
              <a:rPr sz="2400" spc="-70" dirty="0">
                <a:latin typeface="Times New Roman"/>
                <a:cs typeface="Times New Roman"/>
              </a:rPr>
              <a:t>sharing. </a:t>
            </a:r>
            <a:r>
              <a:rPr sz="2400" spc="-55" dirty="0">
                <a:latin typeface="Times New Roman"/>
                <a:cs typeface="Times New Roman"/>
              </a:rPr>
              <a:t>(Cheung </a:t>
            </a:r>
            <a:r>
              <a:rPr sz="2400" spc="-30" dirty="0">
                <a:latin typeface="Times New Roman"/>
                <a:cs typeface="Times New Roman"/>
              </a:rPr>
              <a:t>and </a:t>
            </a:r>
            <a:r>
              <a:rPr sz="2400" spc="-15" dirty="0">
                <a:latin typeface="Times New Roman"/>
                <a:cs typeface="Times New Roman"/>
              </a:rPr>
              <a:t>Chou 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2016;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Sundaram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2017;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Times New Roman"/>
                <a:cs typeface="Times New Roman"/>
              </a:rPr>
              <a:t>Barrientos</a:t>
            </a:r>
            <a:r>
              <a:rPr sz="2400" spc="52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and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Unnikrishnan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2018; 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3600" spc="-104" baseline="2314" dirty="0">
                <a:latin typeface="Times New Roman"/>
                <a:cs typeface="Times New Roman"/>
              </a:rPr>
              <a:t>Maurizio</a:t>
            </a:r>
            <a:r>
              <a:rPr sz="3600" spc="7" baseline="2314" dirty="0">
                <a:latin typeface="Times New Roman"/>
                <a:cs typeface="Times New Roman"/>
              </a:rPr>
              <a:t> </a:t>
            </a:r>
            <a:r>
              <a:rPr sz="3600" spc="-135" baseline="2314" dirty="0">
                <a:latin typeface="Times New Roman"/>
                <a:cs typeface="Times New Roman"/>
              </a:rPr>
              <a:t>2018;</a:t>
            </a:r>
            <a:r>
              <a:rPr sz="3600" spc="-30" baseline="2314" dirty="0">
                <a:latin typeface="Times New Roman"/>
                <a:cs typeface="Times New Roman"/>
              </a:rPr>
              <a:t> </a:t>
            </a:r>
            <a:r>
              <a:rPr sz="3600" spc="-67" baseline="2314" dirty="0">
                <a:latin typeface="Times New Roman"/>
                <a:cs typeface="Times New Roman"/>
              </a:rPr>
              <a:t>Levanon</a:t>
            </a:r>
            <a:r>
              <a:rPr sz="3600" spc="30" baseline="2314" dirty="0">
                <a:latin typeface="Times New Roman"/>
                <a:cs typeface="Times New Roman"/>
              </a:rPr>
              <a:t> </a:t>
            </a:r>
            <a:r>
              <a:rPr sz="3600" spc="-44" baseline="2314" dirty="0">
                <a:latin typeface="Times New Roman"/>
                <a:cs typeface="Times New Roman"/>
              </a:rPr>
              <a:t>and</a:t>
            </a:r>
            <a:r>
              <a:rPr sz="3600" baseline="2314" dirty="0">
                <a:latin typeface="Times New Roman"/>
                <a:cs typeface="Times New Roman"/>
              </a:rPr>
              <a:t> </a:t>
            </a:r>
            <a:r>
              <a:rPr sz="3600" spc="-82" baseline="2314" dirty="0">
                <a:latin typeface="Times New Roman"/>
                <a:cs typeface="Times New Roman"/>
              </a:rPr>
              <a:t>Saburov</a:t>
            </a:r>
            <a:r>
              <a:rPr sz="3600" spc="15" baseline="2314" dirty="0">
                <a:latin typeface="Times New Roman"/>
                <a:cs typeface="Times New Roman"/>
              </a:rPr>
              <a:t> </a:t>
            </a:r>
            <a:r>
              <a:rPr sz="3600" spc="-135" baseline="2314" dirty="0">
                <a:latin typeface="Times New Roman"/>
                <a:cs typeface="Times New Roman"/>
              </a:rPr>
              <a:t>2018;</a:t>
            </a:r>
            <a:r>
              <a:rPr sz="3600" spc="-7" baseline="2314" dirty="0">
                <a:latin typeface="Times New Roman"/>
                <a:cs typeface="Times New Roman"/>
              </a:rPr>
              <a:t> </a:t>
            </a:r>
            <a:r>
              <a:rPr sz="3600" spc="-75" baseline="2314" dirty="0">
                <a:latin typeface="Times New Roman"/>
                <a:cs typeface="Times New Roman"/>
              </a:rPr>
              <a:t>Feder</a:t>
            </a:r>
            <a:r>
              <a:rPr sz="3600" spc="7" baseline="2314" dirty="0">
                <a:latin typeface="Times New Roman"/>
                <a:cs typeface="Times New Roman"/>
              </a:rPr>
              <a:t> </a:t>
            </a:r>
            <a:r>
              <a:rPr sz="3600" spc="-44" baseline="2314" dirty="0">
                <a:latin typeface="Times New Roman"/>
                <a:cs typeface="Times New Roman"/>
              </a:rPr>
              <a:t>and</a:t>
            </a:r>
            <a:r>
              <a:rPr sz="3600" spc="15" baseline="2314" dirty="0">
                <a:latin typeface="Times New Roman"/>
                <a:cs typeface="Times New Roman"/>
              </a:rPr>
              <a:t> </a:t>
            </a:r>
            <a:r>
              <a:rPr sz="3600" spc="-240" baseline="2314" dirty="0">
                <a:latin typeface="Times New Roman"/>
                <a:cs typeface="Times New Roman"/>
              </a:rPr>
              <a:t>Yu</a:t>
            </a:r>
            <a:r>
              <a:rPr sz="3600" spc="7" baseline="2314" dirty="0">
                <a:latin typeface="Times New Roman"/>
                <a:cs typeface="Times New Roman"/>
              </a:rPr>
              <a:t> </a:t>
            </a:r>
            <a:r>
              <a:rPr sz="3600" spc="-75" baseline="2314" dirty="0">
                <a:latin typeface="Times New Roman"/>
                <a:cs typeface="Times New Roman"/>
              </a:rPr>
              <a:t>2018).</a:t>
            </a:r>
            <a:r>
              <a:rPr sz="1200" spc="-50" dirty="0">
                <a:solidFill>
                  <a:srgbClr val="888888"/>
                </a:solidFill>
                <a:latin typeface="Times New Roman"/>
                <a:cs typeface="Times New Roman"/>
              </a:rPr>
              <a:t>2</a:t>
            </a:r>
            <a:endParaRPr sz="1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375"/>
              </a:lnSpc>
            </a:pPr>
            <a:r>
              <a:rPr spc="-40" dirty="0"/>
              <a:t>3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535940" y="145091"/>
            <a:ext cx="8074025" cy="3145155"/>
          </a:xfrm>
          <a:prstGeom prst="rect">
            <a:avLst/>
          </a:prstGeom>
        </p:spPr>
        <p:txBody>
          <a:bodyPr vert="horz" wrap="square" lIns="0" tIns="219075" rIns="0" bIns="0" rtlCol="0">
            <a:spAutoFit/>
          </a:bodyPr>
          <a:lstStyle/>
          <a:p>
            <a:pPr marL="831850">
              <a:lnSpc>
                <a:spcPct val="100000"/>
              </a:lnSpc>
              <a:spcBef>
                <a:spcPts val="1725"/>
              </a:spcBef>
            </a:pPr>
            <a:r>
              <a:rPr sz="2400" b="1" spc="-30" dirty="0">
                <a:solidFill>
                  <a:srgbClr val="C00000"/>
                </a:solidFill>
                <a:latin typeface="Times New Roman"/>
                <a:cs typeface="Times New Roman"/>
              </a:rPr>
              <a:t>Monthly</a:t>
            </a:r>
            <a:r>
              <a:rPr sz="2400" b="1" spc="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spc="-75" dirty="0">
                <a:solidFill>
                  <a:srgbClr val="C00000"/>
                </a:solidFill>
                <a:latin typeface="Times New Roman"/>
                <a:cs typeface="Times New Roman"/>
              </a:rPr>
              <a:t>Per</a:t>
            </a:r>
            <a:r>
              <a:rPr sz="2400" b="1" spc="-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spc="-50" dirty="0">
                <a:solidFill>
                  <a:srgbClr val="C00000"/>
                </a:solidFill>
                <a:latin typeface="Times New Roman"/>
                <a:cs typeface="Times New Roman"/>
              </a:rPr>
              <a:t>Capita</a:t>
            </a:r>
            <a:r>
              <a:rPr sz="2400" b="1" spc="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spc="35" dirty="0">
                <a:solidFill>
                  <a:srgbClr val="C00000"/>
                </a:solidFill>
                <a:latin typeface="Times New Roman"/>
                <a:cs typeface="Times New Roman"/>
              </a:rPr>
              <a:t>Household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 Earnings</a:t>
            </a:r>
            <a:r>
              <a:rPr sz="24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spc="35" dirty="0">
                <a:solidFill>
                  <a:srgbClr val="C00000"/>
                </a:solidFill>
                <a:latin typeface="Times New Roman"/>
                <a:cs typeface="Times New Roman"/>
              </a:rPr>
              <a:t>(MPCHE)</a:t>
            </a:r>
            <a:endParaRPr sz="24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620"/>
              </a:spcBef>
              <a:buFont typeface="Arial MT"/>
              <a:buChar char="•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MPCHE </a:t>
            </a:r>
            <a:r>
              <a:rPr sz="2400" spc="245" dirty="0">
                <a:latin typeface="Times New Roman"/>
                <a:cs typeface="Times New Roman"/>
              </a:rPr>
              <a:t>= </a:t>
            </a:r>
            <a:r>
              <a:rPr sz="2400" spc="-80" dirty="0">
                <a:latin typeface="Times New Roman"/>
                <a:cs typeface="Times New Roman"/>
              </a:rPr>
              <a:t>Sum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0" dirty="0">
                <a:latin typeface="Times New Roman"/>
                <a:cs typeface="Times New Roman"/>
              </a:rPr>
              <a:t>earnings </a:t>
            </a:r>
            <a:r>
              <a:rPr sz="2400" spc="-110" dirty="0">
                <a:latin typeface="Times New Roman"/>
                <a:cs typeface="Times New Roman"/>
              </a:rPr>
              <a:t>by </a:t>
            </a:r>
            <a:r>
              <a:rPr sz="2400" spc="-114" dirty="0">
                <a:latin typeface="Times New Roman"/>
                <a:cs typeface="Times New Roman"/>
              </a:rPr>
              <a:t>all </a:t>
            </a:r>
            <a:r>
              <a:rPr sz="2400" spc="-60" dirty="0">
                <a:latin typeface="Times New Roman"/>
                <a:cs typeface="Times New Roman"/>
              </a:rPr>
              <a:t>workers </a:t>
            </a:r>
            <a:r>
              <a:rPr sz="2400" spc="-50" dirty="0">
                <a:latin typeface="Times New Roman"/>
                <a:cs typeface="Times New Roman"/>
              </a:rPr>
              <a:t>in </a:t>
            </a:r>
            <a:r>
              <a:rPr sz="2400" spc="-95" dirty="0">
                <a:latin typeface="Times New Roman"/>
                <a:cs typeface="Times New Roman"/>
              </a:rPr>
              <a:t>a </a:t>
            </a:r>
            <a:r>
              <a:rPr sz="2400" spc="30" dirty="0">
                <a:latin typeface="Times New Roman"/>
                <a:cs typeface="Times New Roman"/>
              </a:rPr>
              <a:t>household/ </a:t>
            </a:r>
            <a:r>
              <a:rPr sz="2400" spc="-25" dirty="0">
                <a:latin typeface="Times New Roman"/>
                <a:cs typeface="Times New Roman"/>
              </a:rPr>
              <a:t>total </a:t>
            </a:r>
            <a:r>
              <a:rPr sz="2400" spc="-20" dirty="0">
                <a:latin typeface="Times New Roman"/>
                <a:cs typeface="Times New Roman"/>
              </a:rPr>
              <a:t> number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of</a:t>
            </a:r>
            <a:r>
              <a:rPr sz="2400" spc="30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household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members.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 MT"/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355600" marR="5715" indent="-342900" algn="just">
              <a:lnSpc>
                <a:spcPct val="100000"/>
              </a:lnSpc>
              <a:buFont typeface="Arial MT"/>
              <a:buChar char="•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MPCHE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is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preferred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80" dirty="0">
                <a:latin typeface="Times New Roman"/>
                <a:cs typeface="Times New Roman"/>
              </a:rPr>
              <a:t>welfare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Times New Roman"/>
                <a:cs typeface="Times New Roman"/>
              </a:rPr>
              <a:t>metric</a:t>
            </a:r>
            <a:r>
              <a:rPr sz="2400" spc="52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over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total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household 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earnings </a:t>
            </a:r>
            <a:r>
              <a:rPr sz="2400" spc="-30" dirty="0">
                <a:latin typeface="Times New Roman"/>
                <a:cs typeface="Times New Roman"/>
              </a:rPr>
              <a:t>and </a:t>
            </a:r>
            <a:r>
              <a:rPr sz="2400" spc="-50" dirty="0">
                <a:latin typeface="Times New Roman"/>
                <a:cs typeface="Times New Roman"/>
              </a:rPr>
              <a:t>earnings </a:t>
            </a:r>
            <a:r>
              <a:rPr sz="2400" spc="-20" dirty="0">
                <a:latin typeface="Times New Roman"/>
                <a:cs typeface="Times New Roman"/>
              </a:rPr>
              <a:t>per </a:t>
            </a:r>
            <a:r>
              <a:rPr sz="2400" spc="-60" dirty="0">
                <a:latin typeface="Times New Roman"/>
                <a:cs typeface="Times New Roman"/>
              </a:rPr>
              <a:t>worker since </a:t>
            </a:r>
            <a:r>
              <a:rPr sz="2400" spc="-45" dirty="0">
                <a:latin typeface="Times New Roman"/>
                <a:cs typeface="Times New Roman"/>
              </a:rPr>
              <a:t>it </a:t>
            </a:r>
            <a:r>
              <a:rPr sz="2400" spc="-25" dirty="0">
                <a:latin typeface="Times New Roman"/>
                <a:cs typeface="Times New Roman"/>
              </a:rPr>
              <a:t>corrects </a:t>
            </a:r>
            <a:r>
              <a:rPr sz="2400" dirty="0">
                <a:latin typeface="Times New Roman"/>
                <a:cs typeface="Times New Roman"/>
              </a:rPr>
              <a:t>for </a:t>
            </a:r>
            <a:r>
              <a:rPr sz="2400" spc="-25" dirty="0">
                <a:latin typeface="Times New Roman"/>
                <a:cs typeface="Times New Roman"/>
              </a:rPr>
              <a:t>household 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75" dirty="0">
                <a:latin typeface="Times New Roman"/>
                <a:cs typeface="Times New Roman"/>
              </a:rPr>
              <a:t>size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(Datta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and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45" dirty="0">
                <a:latin typeface="Times New Roman"/>
                <a:cs typeface="Times New Roman"/>
              </a:rPr>
              <a:t>Meerman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1980;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Lam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80" dirty="0">
                <a:latin typeface="Times New Roman"/>
                <a:cs typeface="Times New Roman"/>
              </a:rPr>
              <a:t>1997).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375"/>
              </a:lnSpc>
            </a:pPr>
            <a:r>
              <a:rPr spc="-40" dirty="0"/>
              <a:t>4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535940" y="145091"/>
            <a:ext cx="7651750" cy="2047239"/>
          </a:xfrm>
          <a:prstGeom prst="rect">
            <a:avLst/>
          </a:prstGeom>
        </p:spPr>
        <p:txBody>
          <a:bodyPr vert="horz" wrap="square" lIns="0" tIns="219075" rIns="0" bIns="0" rtlCol="0">
            <a:spAutoFit/>
          </a:bodyPr>
          <a:lstStyle/>
          <a:p>
            <a:pPr marL="1924685">
              <a:lnSpc>
                <a:spcPct val="100000"/>
              </a:lnSpc>
              <a:spcBef>
                <a:spcPts val="1725"/>
              </a:spcBef>
            </a:pPr>
            <a:r>
              <a:rPr sz="2400" b="1" spc="20" dirty="0">
                <a:solidFill>
                  <a:srgbClr val="C00000"/>
                </a:solidFill>
                <a:latin typeface="Times New Roman"/>
                <a:cs typeface="Times New Roman"/>
              </a:rPr>
              <a:t>Defining</a:t>
            </a:r>
            <a:r>
              <a:rPr sz="24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spc="-30" dirty="0">
                <a:solidFill>
                  <a:srgbClr val="C00000"/>
                </a:solidFill>
                <a:latin typeface="Times New Roman"/>
                <a:cs typeface="Times New Roman"/>
              </a:rPr>
              <a:t>Low</a:t>
            </a:r>
            <a:r>
              <a:rPr sz="2400" b="1" spc="-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Earnings</a:t>
            </a:r>
            <a:r>
              <a:rPr sz="2400" b="1" spc="-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spc="35" dirty="0">
                <a:solidFill>
                  <a:srgbClr val="C00000"/>
                </a:solidFill>
                <a:latin typeface="Times New Roman"/>
                <a:cs typeface="Times New Roman"/>
              </a:rPr>
              <a:t>Household</a:t>
            </a:r>
            <a:endParaRPr sz="2400">
              <a:latin typeface="Times New Roman"/>
              <a:cs typeface="Times New Roman"/>
            </a:endParaRPr>
          </a:p>
          <a:p>
            <a:pPr marL="342265" marR="5080" indent="-342265" algn="r">
              <a:lnSpc>
                <a:spcPct val="100000"/>
              </a:lnSpc>
              <a:spcBef>
                <a:spcPts val="1620"/>
              </a:spcBef>
              <a:buFont typeface="Arial MT"/>
              <a:buChar char="•"/>
              <a:tabLst>
                <a:tab pos="342265" algn="l"/>
                <a:tab pos="342900" algn="l"/>
              </a:tabLst>
            </a:pPr>
            <a:r>
              <a:rPr sz="2400" spc="-80" dirty="0">
                <a:latin typeface="Times New Roman"/>
                <a:cs typeface="Times New Roman"/>
              </a:rPr>
              <a:t>Low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Earnings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Threshold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245" dirty="0">
                <a:latin typeface="Times New Roman"/>
                <a:cs typeface="Times New Roman"/>
              </a:rPr>
              <a:t>=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Adjusted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60" dirty="0">
                <a:latin typeface="Times New Roman"/>
                <a:cs typeface="Times New Roman"/>
              </a:rPr>
              <a:t>world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Bank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45" dirty="0">
                <a:latin typeface="Times New Roman"/>
                <a:cs typeface="Times New Roman"/>
              </a:rPr>
              <a:t>poverty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line</a:t>
            </a:r>
            <a:endParaRPr sz="2400">
              <a:latin typeface="Times New Roman"/>
              <a:cs typeface="Times New Roman"/>
            </a:endParaRPr>
          </a:p>
          <a:p>
            <a:pPr marR="78105" algn="r">
              <a:lnSpc>
                <a:spcPct val="100000"/>
              </a:lnSpc>
              <a:spcBef>
                <a:spcPts val="575"/>
              </a:spcBef>
            </a:pPr>
            <a:r>
              <a:rPr sz="2400" spc="245" dirty="0">
                <a:latin typeface="Times New Roman"/>
                <a:cs typeface="Times New Roman"/>
              </a:rPr>
              <a:t>=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25" dirty="0">
                <a:latin typeface="Times New Roman"/>
                <a:cs typeface="Times New Roman"/>
              </a:rPr>
              <a:t>$</a:t>
            </a:r>
            <a:r>
              <a:rPr sz="2400" spc="-75" dirty="0">
                <a:latin typeface="Times New Roman"/>
                <a:cs typeface="Times New Roman"/>
              </a:rPr>
              <a:t>3.2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175" dirty="0">
                <a:latin typeface="Times New Roman"/>
                <a:cs typeface="Times New Roman"/>
              </a:rPr>
              <a:t>*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Times New Roman"/>
                <a:cs typeface="Times New Roman"/>
              </a:rPr>
              <a:t>PP</a:t>
            </a:r>
            <a:r>
              <a:rPr sz="2400" spc="15" dirty="0">
                <a:latin typeface="Times New Roman"/>
                <a:cs typeface="Times New Roman"/>
              </a:rPr>
              <a:t>P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75" dirty="0">
                <a:latin typeface="Times New Roman"/>
                <a:cs typeface="Times New Roman"/>
              </a:rPr>
              <a:t>*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95" dirty="0">
                <a:latin typeface="Times New Roman"/>
                <a:cs typeface="Times New Roman"/>
              </a:rPr>
              <a:t>Social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10" dirty="0">
                <a:latin typeface="Times New Roman"/>
                <a:cs typeface="Times New Roman"/>
              </a:rPr>
              <a:t>Sec</a:t>
            </a:r>
            <a:r>
              <a:rPr sz="2400" spc="-65" dirty="0">
                <a:latin typeface="Times New Roman"/>
                <a:cs typeface="Times New Roman"/>
              </a:rPr>
              <a:t>urity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75" dirty="0">
                <a:latin typeface="Times New Roman"/>
                <a:cs typeface="Times New Roman"/>
              </a:rPr>
              <a:t>*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75" dirty="0">
                <a:latin typeface="Times New Roman"/>
                <a:cs typeface="Times New Roman"/>
              </a:rPr>
              <a:t>30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354965" algn="l"/>
                <a:tab pos="355600" algn="l"/>
                <a:tab pos="3359785" algn="l"/>
              </a:tabLst>
            </a:pPr>
            <a:r>
              <a:rPr sz="2400" i="1" spc="-165" dirty="0">
                <a:latin typeface="Times New Roman"/>
                <a:cs typeface="Times New Roman"/>
              </a:rPr>
              <a:t>Low</a:t>
            </a:r>
            <a:r>
              <a:rPr sz="2400" i="1" spc="-5" dirty="0">
                <a:latin typeface="Times New Roman"/>
                <a:cs typeface="Times New Roman"/>
              </a:rPr>
              <a:t> </a:t>
            </a:r>
            <a:r>
              <a:rPr sz="2400" i="1" spc="-95" dirty="0">
                <a:latin typeface="Times New Roman"/>
                <a:cs typeface="Times New Roman"/>
              </a:rPr>
              <a:t>Ea</a:t>
            </a:r>
            <a:r>
              <a:rPr sz="2400" i="1" spc="10" dirty="0">
                <a:latin typeface="Times New Roman"/>
                <a:cs typeface="Times New Roman"/>
              </a:rPr>
              <a:t>r</a:t>
            </a:r>
            <a:r>
              <a:rPr sz="2400" i="1" spc="-150" dirty="0">
                <a:latin typeface="Times New Roman"/>
                <a:cs typeface="Times New Roman"/>
              </a:rPr>
              <a:t>ni</a:t>
            </a:r>
            <a:r>
              <a:rPr sz="2400" i="1" spc="-200" dirty="0">
                <a:latin typeface="Times New Roman"/>
                <a:cs typeface="Times New Roman"/>
              </a:rPr>
              <a:t>n</a:t>
            </a:r>
            <a:r>
              <a:rPr sz="2400" i="1" spc="-330" dirty="0">
                <a:latin typeface="Times New Roman"/>
                <a:cs typeface="Times New Roman"/>
              </a:rPr>
              <a:t>gs</a:t>
            </a:r>
            <a:r>
              <a:rPr sz="2400" i="1" spc="5" dirty="0">
                <a:latin typeface="Times New Roman"/>
                <a:cs typeface="Times New Roman"/>
              </a:rPr>
              <a:t> </a:t>
            </a:r>
            <a:r>
              <a:rPr sz="2400" i="1" spc="-145" dirty="0">
                <a:latin typeface="Times New Roman"/>
                <a:cs typeface="Times New Roman"/>
              </a:rPr>
              <a:t>Ho</a:t>
            </a:r>
            <a:r>
              <a:rPr sz="2400" i="1" spc="-130" dirty="0">
                <a:latin typeface="Times New Roman"/>
                <a:cs typeface="Times New Roman"/>
              </a:rPr>
              <a:t>u</a:t>
            </a:r>
            <a:r>
              <a:rPr sz="2400" i="1" spc="-280" dirty="0">
                <a:latin typeface="Times New Roman"/>
                <a:cs typeface="Times New Roman"/>
              </a:rPr>
              <a:t>s</a:t>
            </a:r>
            <a:r>
              <a:rPr sz="2400" i="1" spc="-335" dirty="0">
                <a:latin typeface="Times New Roman"/>
                <a:cs typeface="Times New Roman"/>
              </a:rPr>
              <a:t>e</a:t>
            </a:r>
            <a:r>
              <a:rPr sz="2400" i="1" spc="-229" dirty="0">
                <a:latin typeface="Times New Roman"/>
                <a:cs typeface="Times New Roman"/>
              </a:rPr>
              <a:t>hold</a:t>
            </a:r>
            <a:r>
              <a:rPr sz="2400" i="1" spc="20" dirty="0">
                <a:latin typeface="Times New Roman"/>
                <a:cs typeface="Times New Roman"/>
              </a:rPr>
              <a:t> </a:t>
            </a:r>
            <a:r>
              <a:rPr sz="2400" i="1" spc="-130" dirty="0">
                <a:latin typeface="Times New Roman"/>
                <a:cs typeface="Times New Roman"/>
              </a:rPr>
              <a:t>if</a:t>
            </a:r>
            <a:r>
              <a:rPr sz="2400" i="1" dirty="0">
                <a:latin typeface="Times New Roman"/>
                <a:cs typeface="Times New Roman"/>
              </a:rPr>
              <a:t>	</a:t>
            </a:r>
            <a:r>
              <a:rPr sz="2400" i="1" spc="-5" dirty="0">
                <a:latin typeface="Times New Roman"/>
                <a:cs typeface="Times New Roman"/>
              </a:rPr>
              <a:t>MPCHE </a:t>
            </a:r>
            <a:r>
              <a:rPr sz="2400" i="1" spc="-20" dirty="0">
                <a:latin typeface="Times New Roman"/>
                <a:cs typeface="Times New Roman"/>
              </a:rPr>
              <a:t>&lt;</a:t>
            </a:r>
            <a:r>
              <a:rPr sz="2400" i="1" spc="-5" dirty="0">
                <a:latin typeface="Times New Roman"/>
                <a:cs typeface="Times New Roman"/>
              </a:rPr>
              <a:t> </a:t>
            </a:r>
            <a:r>
              <a:rPr sz="2400" i="1" spc="-155" dirty="0">
                <a:latin typeface="Times New Roman"/>
                <a:cs typeface="Times New Roman"/>
              </a:rPr>
              <a:t>Lo</a:t>
            </a:r>
            <a:r>
              <a:rPr sz="2400" i="1" spc="-190" dirty="0">
                <a:latin typeface="Times New Roman"/>
                <a:cs typeface="Times New Roman"/>
              </a:rPr>
              <a:t>w</a:t>
            </a:r>
            <a:r>
              <a:rPr sz="2400" i="1" spc="-5" dirty="0">
                <a:latin typeface="Times New Roman"/>
                <a:cs typeface="Times New Roman"/>
              </a:rPr>
              <a:t> </a:t>
            </a:r>
            <a:r>
              <a:rPr sz="2400" i="1" spc="-95" dirty="0">
                <a:latin typeface="Times New Roman"/>
                <a:cs typeface="Times New Roman"/>
              </a:rPr>
              <a:t>Ea</a:t>
            </a:r>
            <a:r>
              <a:rPr sz="2400" i="1" spc="10" dirty="0">
                <a:latin typeface="Times New Roman"/>
                <a:cs typeface="Times New Roman"/>
              </a:rPr>
              <a:t>r</a:t>
            </a:r>
            <a:r>
              <a:rPr sz="2400" i="1" spc="-150" dirty="0">
                <a:latin typeface="Times New Roman"/>
                <a:cs typeface="Times New Roman"/>
              </a:rPr>
              <a:t>ni</a:t>
            </a:r>
            <a:r>
              <a:rPr sz="2400" i="1" spc="-200" dirty="0">
                <a:latin typeface="Times New Roman"/>
                <a:cs typeface="Times New Roman"/>
              </a:rPr>
              <a:t>n</a:t>
            </a:r>
            <a:r>
              <a:rPr sz="2400" i="1" spc="-330" dirty="0">
                <a:latin typeface="Times New Roman"/>
                <a:cs typeface="Times New Roman"/>
              </a:rPr>
              <a:t>gs</a:t>
            </a:r>
            <a:r>
              <a:rPr sz="2400" i="1" spc="5" dirty="0">
                <a:latin typeface="Times New Roman"/>
                <a:cs typeface="Times New Roman"/>
              </a:rPr>
              <a:t> </a:t>
            </a:r>
            <a:r>
              <a:rPr sz="2400" i="1" spc="-130" dirty="0">
                <a:latin typeface="Times New Roman"/>
                <a:cs typeface="Times New Roman"/>
              </a:rPr>
              <a:t>Th</a:t>
            </a:r>
            <a:r>
              <a:rPr sz="2400" i="1" spc="-50" dirty="0">
                <a:latin typeface="Times New Roman"/>
                <a:cs typeface="Times New Roman"/>
              </a:rPr>
              <a:t>r</a:t>
            </a:r>
            <a:r>
              <a:rPr sz="2400" i="1" spc="-320" dirty="0">
                <a:latin typeface="Times New Roman"/>
                <a:cs typeface="Times New Roman"/>
              </a:rPr>
              <a:t>e</a:t>
            </a:r>
            <a:r>
              <a:rPr sz="2400" i="1" spc="-295" dirty="0">
                <a:latin typeface="Times New Roman"/>
                <a:cs typeface="Times New Roman"/>
              </a:rPr>
              <a:t>s</a:t>
            </a:r>
            <a:r>
              <a:rPr sz="2400" i="1" spc="-229" dirty="0">
                <a:latin typeface="Times New Roman"/>
                <a:cs typeface="Times New Roman"/>
              </a:rPr>
              <a:t>hold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375"/>
              </a:lnSpc>
            </a:pPr>
            <a:r>
              <a:rPr spc="-40" dirty="0"/>
              <a:t>5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535940" y="297644"/>
            <a:ext cx="8075295" cy="4596130"/>
          </a:xfrm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1779270" algn="just">
              <a:lnSpc>
                <a:spcPct val="100000"/>
              </a:lnSpc>
              <a:spcBef>
                <a:spcPts val="525"/>
              </a:spcBef>
            </a:pPr>
            <a:r>
              <a:rPr sz="2400" b="1" spc="-85" dirty="0">
                <a:solidFill>
                  <a:srgbClr val="C00000"/>
                </a:solidFill>
                <a:latin typeface="Times New Roman"/>
                <a:cs typeface="Times New Roman"/>
              </a:rPr>
              <a:t>R</a:t>
            </a:r>
            <a:r>
              <a:rPr sz="2400" b="1" spc="75" dirty="0">
                <a:solidFill>
                  <a:srgbClr val="C00000"/>
                </a:solidFill>
                <a:latin typeface="Times New Roman"/>
                <a:cs typeface="Times New Roman"/>
              </a:rPr>
              <a:t>e</a:t>
            </a:r>
            <a:r>
              <a:rPr sz="2400" b="1" spc="110" dirty="0">
                <a:solidFill>
                  <a:srgbClr val="C00000"/>
                </a:solidFill>
                <a:latin typeface="Times New Roman"/>
                <a:cs typeface="Times New Roman"/>
              </a:rPr>
              <a:t>g</a:t>
            </a:r>
            <a:r>
              <a:rPr sz="2400" b="1" spc="-220" dirty="0">
                <a:solidFill>
                  <a:srgbClr val="C00000"/>
                </a:solidFill>
                <a:latin typeface="Times New Roman"/>
                <a:cs typeface="Times New Roman"/>
              </a:rPr>
              <a:t>r</a:t>
            </a:r>
            <a:r>
              <a:rPr sz="2400" b="1" spc="65" dirty="0">
                <a:solidFill>
                  <a:srgbClr val="C00000"/>
                </a:solidFill>
                <a:latin typeface="Times New Roman"/>
                <a:cs typeface="Times New Roman"/>
              </a:rPr>
              <a:t>es</a:t>
            </a:r>
            <a:r>
              <a:rPr sz="2400" b="1" spc="50" dirty="0">
                <a:solidFill>
                  <a:srgbClr val="C00000"/>
                </a:solidFill>
                <a:latin typeface="Times New Roman"/>
                <a:cs typeface="Times New Roman"/>
              </a:rPr>
              <a:t>s</a:t>
            </a:r>
            <a:r>
              <a:rPr sz="2400" b="1" spc="10" dirty="0">
                <a:solidFill>
                  <a:srgbClr val="C00000"/>
                </a:solidFill>
                <a:latin typeface="Times New Roman"/>
                <a:cs typeface="Times New Roman"/>
              </a:rPr>
              <a:t>io</a:t>
            </a:r>
            <a:r>
              <a:rPr sz="2400" b="1" spc="20" dirty="0">
                <a:solidFill>
                  <a:srgbClr val="C00000"/>
                </a:solidFill>
                <a:latin typeface="Times New Roman"/>
                <a:cs typeface="Times New Roman"/>
              </a:rPr>
              <a:t>n</a:t>
            </a:r>
            <a:r>
              <a:rPr sz="24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M</a:t>
            </a:r>
            <a:r>
              <a:rPr sz="2400" b="1" spc="-15" dirty="0">
                <a:solidFill>
                  <a:srgbClr val="C00000"/>
                </a:solidFill>
                <a:latin typeface="Times New Roman"/>
                <a:cs typeface="Times New Roman"/>
              </a:rPr>
              <a:t>o</a:t>
            </a:r>
            <a:r>
              <a:rPr sz="24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de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l</a:t>
            </a:r>
            <a:r>
              <a:rPr sz="2400" b="1" spc="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spc="-135" dirty="0">
                <a:solidFill>
                  <a:srgbClr val="C00000"/>
                </a:solidFill>
                <a:latin typeface="Arial"/>
                <a:cs typeface="Arial"/>
              </a:rPr>
              <a:t>–</a:t>
            </a:r>
            <a:r>
              <a:rPr sz="2400" b="1" spc="-7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spc="85" dirty="0">
                <a:solidFill>
                  <a:srgbClr val="C00000"/>
                </a:solidFill>
                <a:latin typeface="Times New Roman"/>
                <a:cs typeface="Times New Roman"/>
              </a:rPr>
              <a:t>Ho</a:t>
            </a:r>
            <a:r>
              <a:rPr sz="2400" b="1" spc="60" dirty="0">
                <a:solidFill>
                  <a:srgbClr val="C00000"/>
                </a:solidFill>
                <a:latin typeface="Times New Roman"/>
                <a:cs typeface="Times New Roman"/>
              </a:rPr>
              <a:t>u</a:t>
            </a:r>
            <a:r>
              <a:rPr sz="2400" b="1" spc="35" dirty="0">
                <a:solidFill>
                  <a:srgbClr val="C00000"/>
                </a:solidFill>
                <a:latin typeface="Times New Roman"/>
                <a:cs typeface="Times New Roman"/>
              </a:rPr>
              <a:t>seh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old </a:t>
            </a:r>
            <a:r>
              <a:rPr sz="2400" b="1" spc="-45" dirty="0">
                <a:solidFill>
                  <a:srgbClr val="C00000"/>
                </a:solidFill>
                <a:latin typeface="Times New Roman"/>
                <a:cs typeface="Times New Roman"/>
              </a:rPr>
              <a:t>Le</a:t>
            </a:r>
            <a:r>
              <a:rPr sz="2400" b="1" spc="-70" dirty="0">
                <a:solidFill>
                  <a:srgbClr val="C00000"/>
                </a:solidFill>
                <a:latin typeface="Times New Roman"/>
                <a:cs typeface="Times New Roman"/>
              </a:rPr>
              <a:t>v</a:t>
            </a:r>
            <a:r>
              <a:rPr sz="2400" b="1" spc="5" dirty="0">
                <a:solidFill>
                  <a:srgbClr val="C00000"/>
                </a:solidFill>
                <a:latin typeface="Times New Roman"/>
                <a:cs typeface="Times New Roman"/>
              </a:rPr>
              <a:t>el</a:t>
            </a:r>
            <a:endParaRPr sz="24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420"/>
              </a:spcBef>
              <a:buFont typeface="Arial MT"/>
              <a:buChar char="•"/>
              <a:tabLst>
                <a:tab pos="355600" algn="l"/>
              </a:tabLst>
            </a:pPr>
            <a:r>
              <a:rPr sz="2400" spc="-40" dirty="0">
                <a:latin typeface="Times New Roman"/>
                <a:cs typeface="Times New Roman"/>
              </a:rPr>
              <a:t>Pooled </a:t>
            </a:r>
            <a:r>
              <a:rPr sz="2400" spc="-5" dirty="0">
                <a:latin typeface="Times New Roman"/>
                <a:cs typeface="Times New Roman"/>
              </a:rPr>
              <a:t>probit </a:t>
            </a:r>
            <a:r>
              <a:rPr sz="2400" spc="-45" dirty="0">
                <a:latin typeface="Times New Roman"/>
                <a:cs typeface="Times New Roman"/>
              </a:rPr>
              <a:t>regression </a:t>
            </a:r>
            <a:r>
              <a:rPr sz="2400" spc="-5" dirty="0">
                <a:latin typeface="Times New Roman"/>
                <a:cs typeface="Times New Roman"/>
              </a:rPr>
              <a:t>of </a:t>
            </a:r>
            <a:r>
              <a:rPr sz="2400" spc="-30" dirty="0">
                <a:latin typeface="Times New Roman"/>
                <a:cs typeface="Times New Roman"/>
              </a:rPr>
              <a:t>households </a:t>
            </a:r>
            <a:r>
              <a:rPr sz="2400" spc="-65" dirty="0">
                <a:latin typeface="Times New Roman"/>
                <a:cs typeface="Times New Roman"/>
              </a:rPr>
              <a:t>using </a:t>
            </a:r>
            <a:r>
              <a:rPr sz="2400" spc="-75" dirty="0">
                <a:latin typeface="Times New Roman"/>
                <a:cs typeface="Times New Roman"/>
              </a:rPr>
              <a:t>3 </a:t>
            </a:r>
            <a:r>
              <a:rPr sz="2400" spc="-10" dirty="0">
                <a:latin typeface="Times New Roman"/>
                <a:cs typeface="Times New Roman"/>
              </a:rPr>
              <a:t>rounds </a:t>
            </a:r>
            <a:r>
              <a:rPr sz="2400" spc="-5" dirty="0">
                <a:latin typeface="Times New Roman"/>
                <a:cs typeface="Times New Roman"/>
              </a:rPr>
              <a:t>of </a:t>
            </a:r>
            <a:r>
              <a:rPr sz="2400" spc="-65" dirty="0">
                <a:latin typeface="Times New Roman"/>
                <a:cs typeface="Times New Roman"/>
              </a:rPr>
              <a:t>PLFS 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Times New Roman"/>
                <a:cs typeface="Times New Roman"/>
              </a:rPr>
              <a:t>data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80" dirty="0">
                <a:latin typeface="Times New Roman"/>
                <a:cs typeface="Times New Roman"/>
              </a:rPr>
              <a:t>(2017-18,</a:t>
            </a:r>
            <a:r>
              <a:rPr sz="2400" spc="-75" dirty="0">
                <a:latin typeface="Times New Roman"/>
                <a:cs typeface="Times New Roman"/>
              </a:rPr>
              <a:t> 2018-19,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80" dirty="0">
                <a:latin typeface="Times New Roman"/>
                <a:cs typeface="Times New Roman"/>
              </a:rPr>
              <a:t>2019-20)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using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45" dirty="0">
                <a:latin typeface="Times New Roman"/>
                <a:cs typeface="Times New Roman"/>
              </a:rPr>
              <a:t>“</a:t>
            </a:r>
            <a:r>
              <a:rPr sz="2400" i="1" spc="-145" dirty="0">
                <a:latin typeface="Times New Roman"/>
                <a:cs typeface="Times New Roman"/>
              </a:rPr>
              <a:t>probit</a:t>
            </a:r>
            <a:r>
              <a:rPr sz="2400" spc="-145" dirty="0">
                <a:latin typeface="Times New Roman"/>
                <a:cs typeface="Times New Roman"/>
              </a:rPr>
              <a:t>”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command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Times New Roman"/>
                <a:cs typeface="Times New Roman"/>
              </a:rPr>
              <a:t>in 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STATA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65" dirty="0">
                <a:latin typeface="Times New Roman"/>
                <a:cs typeface="Times New Roman"/>
              </a:rPr>
              <a:t>Do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25" dirty="0">
                <a:latin typeface="Times New Roman"/>
                <a:cs typeface="Times New Roman"/>
              </a:rPr>
              <a:t>not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Times New Roman"/>
                <a:cs typeface="Times New Roman"/>
              </a:rPr>
              <a:t>run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45" dirty="0">
                <a:latin typeface="Times New Roman"/>
                <a:cs typeface="Times New Roman"/>
              </a:rPr>
              <a:t>separate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spc="-45" dirty="0">
                <a:latin typeface="Times New Roman"/>
                <a:cs typeface="Times New Roman"/>
              </a:rPr>
              <a:t>regression</a:t>
            </a:r>
            <a:r>
              <a:rPr sz="2400" dirty="0">
                <a:latin typeface="Times New Roman"/>
                <a:cs typeface="Times New Roman"/>
              </a:rPr>
              <a:t> for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rural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and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urban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85" dirty="0">
                <a:latin typeface="Times New Roman"/>
                <a:cs typeface="Times New Roman"/>
              </a:rPr>
              <a:t>areas.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Dependent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85" dirty="0">
                <a:latin typeface="Times New Roman"/>
                <a:cs typeface="Times New Roman"/>
              </a:rPr>
              <a:t>variable:</a:t>
            </a:r>
            <a:endParaRPr sz="2400">
              <a:latin typeface="Times New Roman"/>
              <a:cs typeface="Times New Roman"/>
            </a:endParaRPr>
          </a:p>
          <a:p>
            <a:pPr marL="756920" marR="3197225" lvl="1" indent="-756920">
              <a:lnSpc>
                <a:spcPct val="120000"/>
              </a:lnSpc>
              <a:buFont typeface="Arial MT"/>
              <a:buChar char="–"/>
              <a:tabLst>
                <a:tab pos="756920" algn="l"/>
              </a:tabLst>
            </a:pPr>
            <a:r>
              <a:rPr sz="2400" spc="-160" dirty="0">
                <a:latin typeface="Times New Roman"/>
                <a:cs typeface="Times New Roman"/>
              </a:rPr>
              <a:t>Y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245" dirty="0">
                <a:latin typeface="Times New Roman"/>
                <a:cs typeface="Times New Roman"/>
              </a:rPr>
              <a:t>=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75" dirty="0">
                <a:latin typeface="Times New Roman"/>
                <a:cs typeface="Times New Roman"/>
              </a:rPr>
              <a:t>1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75" dirty="0">
                <a:latin typeface="Times New Roman"/>
                <a:cs typeface="Times New Roman"/>
              </a:rPr>
              <a:t>if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8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household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is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l</a:t>
            </a:r>
            <a:r>
              <a:rPr sz="2400" spc="-95" dirty="0">
                <a:latin typeface="Times New Roman"/>
                <a:cs typeface="Times New Roman"/>
              </a:rPr>
              <a:t>o</a:t>
            </a:r>
            <a:r>
              <a:rPr sz="2400" spc="-135" dirty="0">
                <a:latin typeface="Times New Roman"/>
                <a:cs typeface="Times New Roman"/>
              </a:rPr>
              <a:t>w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60" dirty="0">
                <a:latin typeface="Times New Roman"/>
                <a:cs typeface="Times New Roman"/>
              </a:rPr>
              <a:t>ea</a:t>
            </a:r>
            <a:r>
              <a:rPr sz="2400" spc="-5" dirty="0">
                <a:latin typeface="Times New Roman"/>
                <a:cs typeface="Times New Roman"/>
              </a:rPr>
              <a:t>r</a:t>
            </a:r>
            <a:r>
              <a:rPr sz="2400" spc="-55" dirty="0">
                <a:latin typeface="Times New Roman"/>
                <a:cs typeface="Times New Roman"/>
              </a:rPr>
              <a:t>ning</a:t>
            </a:r>
            <a:r>
              <a:rPr sz="2400" spc="-45" dirty="0">
                <a:latin typeface="Times New Roman"/>
                <a:cs typeface="Times New Roman"/>
              </a:rPr>
              <a:t>s  </a:t>
            </a:r>
            <a:r>
              <a:rPr sz="2400" spc="-75" dirty="0">
                <a:latin typeface="Times New Roman"/>
                <a:cs typeface="Times New Roman"/>
              </a:rPr>
              <a:t>0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45" dirty="0">
                <a:latin typeface="Times New Roman"/>
                <a:cs typeface="Times New Roman"/>
              </a:rPr>
              <a:t>otherwise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Independent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95" dirty="0">
                <a:latin typeface="Times New Roman"/>
                <a:cs typeface="Times New Roman"/>
              </a:rPr>
              <a:t>Variables</a:t>
            </a:r>
            <a:endParaRPr sz="2400">
              <a:latin typeface="Times New Roman"/>
              <a:cs typeface="Times New Roman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575"/>
              </a:spcBef>
              <a:buFont typeface="Arial MT"/>
              <a:buChar char="–"/>
              <a:tabLst>
                <a:tab pos="756920" algn="l"/>
                <a:tab pos="1697989" algn="l"/>
                <a:tab pos="3033395" algn="l"/>
                <a:tab pos="3647440" algn="l"/>
                <a:tab pos="5379085" algn="l"/>
                <a:tab pos="7212965" algn="l"/>
                <a:tab pos="7689850" algn="l"/>
              </a:tabLst>
            </a:pPr>
            <a:r>
              <a:rPr sz="2400" spc="-90" dirty="0">
                <a:latin typeface="Times New Roman"/>
                <a:cs typeface="Times New Roman"/>
              </a:rPr>
              <a:t>Social,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70" dirty="0">
                <a:latin typeface="Times New Roman"/>
                <a:cs typeface="Times New Roman"/>
              </a:rPr>
              <a:t>e</a:t>
            </a:r>
            <a:r>
              <a:rPr sz="2400" spc="-80" dirty="0">
                <a:latin typeface="Times New Roman"/>
                <a:cs typeface="Times New Roman"/>
              </a:rPr>
              <a:t>c</a:t>
            </a:r>
            <a:r>
              <a:rPr sz="2400" spc="15" dirty="0">
                <a:latin typeface="Times New Roman"/>
                <a:cs typeface="Times New Roman"/>
              </a:rPr>
              <a:t>o</a:t>
            </a:r>
            <a:r>
              <a:rPr sz="2400" spc="25" dirty="0">
                <a:latin typeface="Times New Roman"/>
                <a:cs typeface="Times New Roman"/>
              </a:rPr>
              <a:t>n</a:t>
            </a:r>
            <a:r>
              <a:rPr sz="2400" spc="-55" dirty="0">
                <a:latin typeface="Times New Roman"/>
                <a:cs typeface="Times New Roman"/>
              </a:rPr>
              <a:t>omi</a:t>
            </a:r>
            <a:r>
              <a:rPr sz="2400" spc="-40" dirty="0">
                <a:latin typeface="Times New Roman"/>
                <a:cs typeface="Times New Roman"/>
              </a:rPr>
              <a:t>c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30" dirty="0">
                <a:latin typeface="Times New Roman"/>
                <a:cs typeface="Times New Roman"/>
              </a:rPr>
              <a:t>an</a:t>
            </a:r>
            <a:r>
              <a:rPr sz="2400" spc="-25" dirty="0">
                <a:latin typeface="Times New Roman"/>
                <a:cs typeface="Times New Roman"/>
              </a:rPr>
              <a:t>d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5" dirty="0">
                <a:latin typeface="Times New Roman"/>
                <a:cs typeface="Times New Roman"/>
              </a:rPr>
              <a:t>d</a:t>
            </a:r>
            <a:r>
              <a:rPr sz="2400" spc="-30" dirty="0">
                <a:latin typeface="Times New Roman"/>
                <a:cs typeface="Times New Roman"/>
              </a:rPr>
              <a:t>e</a:t>
            </a:r>
            <a:r>
              <a:rPr sz="2400" spc="-65" dirty="0">
                <a:latin typeface="Times New Roman"/>
                <a:cs typeface="Times New Roman"/>
              </a:rPr>
              <a:t>m</a:t>
            </a:r>
            <a:r>
              <a:rPr sz="2400" spc="-60" dirty="0">
                <a:latin typeface="Times New Roman"/>
                <a:cs typeface="Times New Roman"/>
              </a:rPr>
              <a:t>o</a:t>
            </a:r>
            <a:r>
              <a:rPr sz="2400" spc="5" dirty="0">
                <a:latin typeface="Times New Roman"/>
                <a:cs typeface="Times New Roman"/>
              </a:rPr>
              <a:t>g</a:t>
            </a:r>
            <a:r>
              <a:rPr sz="2400" spc="-45" dirty="0">
                <a:latin typeface="Times New Roman"/>
                <a:cs typeface="Times New Roman"/>
              </a:rPr>
              <a:t>raphi</a:t>
            </a:r>
            <a:r>
              <a:rPr sz="2400" spc="-40" dirty="0">
                <a:latin typeface="Times New Roman"/>
                <a:cs typeface="Times New Roman"/>
              </a:rPr>
              <a:t>c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10" dirty="0">
                <a:latin typeface="Times New Roman"/>
                <a:cs typeface="Times New Roman"/>
              </a:rPr>
              <a:t>c</a:t>
            </a:r>
            <a:r>
              <a:rPr sz="2400" spc="-45" dirty="0">
                <a:latin typeface="Times New Roman"/>
                <a:cs typeface="Times New Roman"/>
              </a:rPr>
              <a:t>haracteris</a:t>
            </a:r>
            <a:r>
              <a:rPr sz="2400" spc="-25" dirty="0">
                <a:latin typeface="Times New Roman"/>
                <a:cs typeface="Times New Roman"/>
              </a:rPr>
              <a:t>t</a:t>
            </a:r>
            <a:r>
              <a:rPr sz="2400" spc="-85" dirty="0">
                <a:latin typeface="Times New Roman"/>
                <a:cs typeface="Times New Roman"/>
              </a:rPr>
              <a:t>ics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" dirty="0">
                <a:latin typeface="Times New Roman"/>
                <a:cs typeface="Times New Roman"/>
              </a:rPr>
              <a:t>o</a:t>
            </a:r>
            <a:r>
              <a:rPr sz="2400" dirty="0">
                <a:latin typeface="Times New Roman"/>
                <a:cs typeface="Times New Roman"/>
              </a:rPr>
              <a:t>f	</a:t>
            </a:r>
            <a:r>
              <a:rPr sz="2400" spc="-5" dirty="0">
                <a:latin typeface="Times New Roman"/>
                <a:cs typeface="Times New Roman"/>
              </a:rPr>
              <a:t>the  </a:t>
            </a:r>
            <a:r>
              <a:rPr sz="2400" spc="-45" dirty="0">
                <a:latin typeface="Times New Roman"/>
                <a:cs typeface="Times New Roman"/>
              </a:rPr>
              <a:t>households.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375"/>
              </a:lnSpc>
            </a:pPr>
            <a:r>
              <a:rPr spc="-40" dirty="0"/>
              <a:t>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535940" y="351231"/>
            <a:ext cx="8071484" cy="3645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4170" algn="ctr">
              <a:lnSpc>
                <a:spcPct val="100000"/>
              </a:lnSpc>
              <a:spcBef>
                <a:spcPts val="100"/>
              </a:spcBef>
            </a:pPr>
            <a:r>
              <a:rPr sz="2400" b="1" spc="35" dirty="0">
                <a:solidFill>
                  <a:srgbClr val="C00000"/>
                </a:solidFill>
                <a:latin typeface="Times New Roman"/>
                <a:cs typeface="Times New Roman"/>
              </a:rPr>
              <a:t>Household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spc="-30" dirty="0">
                <a:solidFill>
                  <a:srgbClr val="C00000"/>
                </a:solidFill>
                <a:latin typeface="Times New Roman"/>
                <a:cs typeface="Times New Roman"/>
              </a:rPr>
              <a:t>Level</a:t>
            </a:r>
            <a:r>
              <a:rPr sz="2400" b="1" spc="-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spc="10" dirty="0">
                <a:solidFill>
                  <a:srgbClr val="C00000"/>
                </a:solidFill>
                <a:latin typeface="Times New Roman"/>
                <a:cs typeface="Times New Roman"/>
              </a:rPr>
              <a:t>Regression</a:t>
            </a:r>
            <a:r>
              <a:rPr sz="2400" b="1" spc="-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Results</a:t>
            </a:r>
            <a:endParaRPr sz="24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2000"/>
              </a:spcBef>
              <a:buFont typeface="Arial MT"/>
              <a:buChar char="•"/>
              <a:tabLst>
                <a:tab pos="355600" algn="l"/>
              </a:tabLst>
            </a:pPr>
            <a:r>
              <a:rPr sz="2400" spc="-20" dirty="0">
                <a:latin typeface="Times New Roman"/>
                <a:cs typeface="Times New Roman"/>
              </a:rPr>
              <a:t>Households </a:t>
            </a:r>
            <a:r>
              <a:rPr sz="2400" spc="-5" dirty="0">
                <a:latin typeface="Times New Roman"/>
                <a:cs typeface="Times New Roman"/>
              </a:rPr>
              <a:t>that </a:t>
            </a:r>
            <a:r>
              <a:rPr sz="2400" spc="-55" dirty="0">
                <a:latin typeface="Times New Roman"/>
                <a:cs typeface="Times New Roman"/>
              </a:rPr>
              <a:t>are </a:t>
            </a:r>
            <a:r>
              <a:rPr sz="2400" spc="20" dirty="0">
                <a:latin typeface="Times New Roman"/>
                <a:cs typeface="Times New Roman"/>
              </a:rPr>
              <a:t>not </a:t>
            </a:r>
            <a:r>
              <a:rPr sz="2400" spc="-65" dirty="0">
                <a:latin typeface="Times New Roman"/>
                <a:cs typeface="Times New Roman"/>
              </a:rPr>
              <a:t>self-employed, </a:t>
            </a:r>
            <a:r>
              <a:rPr sz="2400" spc="-75" dirty="0">
                <a:latin typeface="Times New Roman"/>
                <a:cs typeface="Times New Roman"/>
              </a:rPr>
              <a:t>have </a:t>
            </a:r>
            <a:r>
              <a:rPr sz="2400" spc="-95" dirty="0">
                <a:latin typeface="Times New Roman"/>
                <a:cs typeface="Times New Roman"/>
              </a:rPr>
              <a:t>a </a:t>
            </a:r>
            <a:r>
              <a:rPr sz="2400" spc="-60" dirty="0">
                <a:latin typeface="Times New Roman"/>
                <a:cs typeface="Times New Roman"/>
              </a:rPr>
              <a:t>larger </a:t>
            </a:r>
            <a:r>
              <a:rPr sz="2400" spc="-20" dirty="0">
                <a:latin typeface="Times New Roman"/>
                <a:cs typeface="Times New Roman"/>
              </a:rPr>
              <a:t>number </a:t>
            </a:r>
            <a:r>
              <a:rPr sz="2400" spc="-5" dirty="0">
                <a:latin typeface="Times New Roman"/>
                <a:cs typeface="Times New Roman"/>
              </a:rPr>
              <a:t>of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workers,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75" dirty="0">
                <a:latin typeface="Times New Roman"/>
                <a:cs typeface="Times New Roman"/>
              </a:rPr>
              <a:t>smaller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household </a:t>
            </a:r>
            <a:r>
              <a:rPr sz="2400" spc="-80" dirty="0">
                <a:latin typeface="Times New Roman"/>
                <a:cs typeface="Times New Roman"/>
              </a:rPr>
              <a:t>size,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smaller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Times New Roman"/>
                <a:cs typeface="Times New Roman"/>
              </a:rPr>
              <a:t>share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of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dependents, 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smaller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Times New Roman"/>
                <a:cs typeface="Times New Roman"/>
              </a:rPr>
              <a:t>share</a:t>
            </a:r>
            <a:r>
              <a:rPr sz="2400" spc="5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of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female</a:t>
            </a:r>
            <a:r>
              <a:rPr sz="2400" spc="475" dirty="0">
                <a:latin typeface="Times New Roman"/>
                <a:cs typeface="Times New Roman"/>
              </a:rPr>
              <a:t> </a:t>
            </a:r>
            <a:r>
              <a:rPr sz="2400" spc="-60" dirty="0">
                <a:latin typeface="Times New Roman"/>
                <a:cs typeface="Times New Roman"/>
              </a:rPr>
              <a:t>workers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10" dirty="0">
                <a:latin typeface="Times New Roman"/>
                <a:cs typeface="Times New Roman"/>
              </a:rPr>
              <a:t>or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60" dirty="0">
                <a:latin typeface="Times New Roman"/>
                <a:cs typeface="Times New Roman"/>
              </a:rPr>
              <a:t>workers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95" dirty="0">
                <a:latin typeface="Times New Roman"/>
                <a:cs typeface="Times New Roman"/>
              </a:rPr>
              <a:t>available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additional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work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75" dirty="0">
                <a:latin typeface="Times New Roman"/>
                <a:cs typeface="Times New Roman"/>
              </a:rPr>
              <a:t>have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95" dirty="0">
                <a:latin typeface="Times New Roman"/>
                <a:cs typeface="Times New Roman"/>
              </a:rPr>
              <a:t>a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-75" dirty="0">
                <a:latin typeface="Times New Roman"/>
                <a:cs typeface="Times New Roman"/>
              </a:rPr>
              <a:t>lower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probability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25" dirty="0">
                <a:latin typeface="Times New Roman"/>
                <a:cs typeface="Times New Roman"/>
              </a:rPr>
              <a:t>to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have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45" dirty="0">
                <a:latin typeface="Times New Roman"/>
                <a:cs typeface="Times New Roman"/>
              </a:rPr>
              <a:t>inadequate 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earnings.</a:t>
            </a:r>
            <a:endParaRPr sz="24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The </a:t>
            </a:r>
            <a:r>
              <a:rPr sz="2400" spc="-60" dirty="0">
                <a:latin typeface="Times New Roman"/>
                <a:cs typeface="Times New Roman"/>
              </a:rPr>
              <a:t>likelihood </a:t>
            </a:r>
            <a:r>
              <a:rPr sz="2400" spc="-5" dirty="0">
                <a:latin typeface="Times New Roman"/>
                <a:cs typeface="Times New Roman"/>
              </a:rPr>
              <a:t>of</a:t>
            </a:r>
            <a:r>
              <a:rPr sz="2400" spc="590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Times New Roman"/>
                <a:cs typeface="Times New Roman"/>
              </a:rPr>
              <a:t>being </a:t>
            </a:r>
            <a:r>
              <a:rPr sz="2400" spc="-90" dirty="0">
                <a:latin typeface="Times New Roman"/>
                <a:cs typeface="Times New Roman"/>
              </a:rPr>
              <a:t>a low </a:t>
            </a:r>
            <a:r>
              <a:rPr sz="2400" spc="-50" dirty="0">
                <a:latin typeface="Times New Roman"/>
                <a:cs typeface="Times New Roman"/>
              </a:rPr>
              <a:t>earnings </a:t>
            </a:r>
            <a:r>
              <a:rPr sz="2400" spc="-25" dirty="0">
                <a:latin typeface="Times New Roman"/>
                <a:cs typeface="Times New Roman"/>
              </a:rPr>
              <a:t>household </a:t>
            </a:r>
            <a:r>
              <a:rPr sz="2400" spc="-65" dirty="0">
                <a:latin typeface="Times New Roman"/>
                <a:cs typeface="Times New Roman"/>
              </a:rPr>
              <a:t>also </a:t>
            </a:r>
            <a:r>
              <a:rPr sz="2400" spc="-60" dirty="0">
                <a:latin typeface="Times New Roman"/>
                <a:cs typeface="Times New Roman"/>
              </a:rPr>
              <a:t>decreases 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in </a:t>
            </a:r>
            <a:r>
              <a:rPr sz="2400" spc="-40" dirty="0">
                <a:latin typeface="Times New Roman"/>
                <a:cs typeface="Times New Roman"/>
              </a:rPr>
              <a:t>districts </a:t>
            </a:r>
            <a:r>
              <a:rPr sz="2400" spc="-55" dirty="0">
                <a:latin typeface="Times New Roman"/>
                <a:cs typeface="Times New Roman"/>
              </a:rPr>
              <a:t>where </a:t>
            </a:r>
            <a:r>
              <a:rPr sz="2400" spc="-15" dirty="0">
                <a:latin typeface="Times New Roman"/>
                <a:cs typeface="Times New Roman"/>
              </a:rPr>
              <a:t>more </a:t>
            </a:r>
            <a:r>
              <a:rPr sz="2400" spc="-60" dirty="0">
                <a:latin typeface="Times New Roman"/>
                <a:cs typeface="Times New Roman"/>
              </a:rPr>
              <a:t>workers </a:t>
            </a:r>
            <a:r>
              <a:rPr sz="2400" spc="-55" dirty="0">
                <a:latin typeface="Times New Roman"/>
                <a:cs typeface="Times New Roman"/>
              </a:rPr>
              <a:t>are </a:t>
            </a:r>
            <a:r>
              <a:rPr sz="2400" spc="-50" dirty="0">
                <a:latin typeface="Times New Roman"/>
                <a:cs typeface="Times New Roman"/>
              </a:rPr>
              <a:t>in </a:t>
            </a:r>
            <a:r>
              <a:rPr sz="2400" spc="-55" dirty="0">
                <a:latin typeface="Times New Roman"/>
                <a:cs typeface="Times New Roman"/>
              </a:rPr>
              <a:t>service </a:t>
            </a:r>
            <a:r>
              <a:rPr sz="2400" spc="-25" dirty="0">
                <a:latin typeface="Times New Roman"/>
                <a:cs typeface="Times New Roman"/>
              </a:rPr>
              <a:t>sector </a:t>
            </a:r>
            <a:r>
              <a:rPr sz="2400" spc="10" dirty="0">
                <a:latin typeface="Times New Roman"/>
                <a:cs typeface="Times New Roman"/>
              </a:rPr>
              <a:t>or do </a:t>
            </a:r>
            <a:r>
              <a:rPr sz="2400" spc="15" dirty="0">
                <a:latin typeface="Times New Roman"/>
                <a:cs typeface="Times New Roman"/>
              </a:rPr>
              <a:t>not 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work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in</a:t>
            </a:r>
            <a:r>
              <a:rPr sz="2400" spc="-5" dirty="0">
                <a:latin typeface="Times New Roman"/>
                <a:cs typeface="Times New Roman"/>
              </a:rPr>
              <a:t> the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rural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farm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sector.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473</Words>
  <Application>Microsoft Office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MS Gothic</vt:lpstr>
      <vt:lpstr>Arial</vt:lpstr>
      <vt:lpstr>Arial MT</vt:lpstr>
      <vt:lpstr>Calibri</vt:lpstr>
      <vt:lpstr>Calibri Light</vt:lpstr>
      <vt:lpstr>DM Sans</vt:lpstr>
      <vt:lpstr>Times New Roman</vt:lpstr>
      <vt:lpstr>Office Theme</vt:lpstr>
      <vt:lpstr>1_Office Theme</vt:lpstr>
      <vt:lpstr>PowerPoint Presentation</vt:lpstr>
      <vt:lpstr>Indian Stata User Conference  November 30, 2023 Mumbai, India</vt:lpstr>
      <vt:lpstr>Characteristics of Low Earnings  Households in Rural and Urban India.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Essays on Rural-Urban Interaction  Ph.D. Synopsis Seminar</dc:title>
  <dc:creator>VB</dc:creator>
  <cp:lastModifiedBy>Radhikab</cp:lastModifiedBy>
  <cp:revision>8</cp:revision>
  <dcterms:created xsi:type="dcterms:W3CDTF">2023-11-28T11:28:55Z</dcterms:created>
  <dcterms:modified xsi:type="dcterms:W3CDTF">2023-11-29T06:52:31Z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2023-11-28T00:00:00Z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2023-11-28T00:00:00Z</vt:filetime>
  </property>
</Properties>
</file>