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9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75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1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80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65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60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58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89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91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1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76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3912" y="1323911"/>
            <a:ext cx="8550574" cy="1066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598" y="2989325"/>
            <a:ext cx="8200390" cy="286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51021" y="6386131"/>
            <a:ext cx="17970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5" dirty="0"/>
              <a:t>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2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5"/>
            <a:ext cx="10058401" cy="7848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1696787" cy="484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867" y="6883015"/>
            <a:ext cx="1665581" cy="7858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6853" y="3482296"/>
            <a:ext cx="6569392" cy="21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4380"/>
            <a:endParaRPr lang="en-US" sz="1485" dirty="0">
              <a:solidFill>
                <a:srgbClr val="5B9BD5">
                  <a:lumMod val="50000"/>
                </a:srgbClr>
              </a:solidFill>
              <a:latin typeface="DM Sans"/>
            </a:endParaRPr>
          </a:p>
          <a:p>
            <a:pPr algn="just" defTabSz="754380"/>
            <a:r>
              <a:rPr lang="en-US" sz="1485" dirty="0">
                <a:solidFill>
                  <a:srgbClr val="5B9BD5">
                    <a:lumMod val="50000"/>
                  </a:srgbClr>
                </a:solidFill>
                <a:latin typeface="DM Sans"/>
              </a:rPr>
              <a:t>                                     </a:t>
            </a:r>
          </a:p>
          <a:p>
            <a:pPr algn="just" defTabSz="754380"/>
            <a:r>
              <a:rPr lang="en-US" sz="1485" dirty="0">
                <a:solidFill>
                  <a:srgbClr val="5B9BD5">
                    <a:lumMod val="50000"/>
                  </a:srgbClr>
                </a:solidFill>
                <a:latin typeface="DM Sans"/>
              </a:rPr>
              <a:t>                                          </a:t>
            </a:r>
            <a:r>
              <a:rPr lang="en-US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Presented By</a:t>
            </a:r>
          </a:p>
          <a:p>
            <a:pPr algn="just" defTabSz="754380"/>
            <a:endParaRPr lang="en-US" sz="1485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defTabSz="754380"/>
            <a:endParaRPr lang="en-US" sz="1485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defTabSz="754380"/>
            <a:endParaRPr lang="en-US" sz="1485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defTabSz="754380"/>
            <a:endParaRPr lang="en-US" sz="1485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defTabSz="754380"/>
            <a:endParaRPr lang="en-IN" sz="1485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defTabSz="754380"/>
            <a:endParaRPr lang="en-US" sz="1485" dirty="0">
              <a:solidFill>
                <a:srgbClr val="5B9BD5">
                  <a:lumMod val="50000"/>
                </a:srgbClr>
              </a:solidFill>
              <a:latin typeface="DM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00" y="2000567"/>
            <a:ext cx="44911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4380"/>
            <a:r>
              <a:rPr lang="en-US" sz="1350" b="1" kern="0" dirty="0">
                <a:solidFill>
                  <a:srgbClr val="033560"/>
                </a:solidFill>
                <a:latin typeface="Calibri" panose="020F0502020204030204"/>
                <a:ea typeface="MS Gothic" panose="020B0609070205080204" pitchFamily="49" charset="-128"/>
              </a:rPr>
              <a:t>Topic</a:t>
            </a:r>
            <a:r>
              <a:rPr lang="en-US" sz="1350" kern="0" dirty="0">
                <a:solidFill>
                  <a:srgbClr val="033560"/>
                </a:solidFill>
                <a:latin typeface="Calibri" panose="020F0502020204030204"/>
              </a:rPr>
              <a:t> </a:t>
            </a:r>
            <a:r>
              <a:rPr lang="en-US" sz="1139" kern="0" dirty="0">
                <a:solidFill>
                  <a:srgbClr val="033560"/>
                </a:solidFill>
                <a:latin typeface="Calibri" panose="020F0502020204030204"/>
              </a:rPr>
              <a:t>: </a:t>
            </a:r>
            <a:r>
              <a:rPr lang="en-US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Network, Exposure and Benefits of Short-Term Trai</a:t>
            </a:r>
            <a:r>
              <a:rPr lang="en-US" sz="1114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ning</a:t>
            </a:r>
            <a:endParaRPr lang="en-IN" sz="1114" kern="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4895" y="1937402"/>
            <a:ext cx="572071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1086">
              <a:lnSpc>
                <a:spcPts val="1594"/>
              </a:lnSpc>
              <a:spcBef>
                <a:spcPct val="0"/>
              </a:spcBef>
            </a:pPr>
            <a:r>
              <a:rPr lang="en-US" sz="1114" dirty="0">
                <a:solidFill>
                  <a:srgbClr val="0335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6100" y="2270727"/>
            <a:ext cx="646014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4380"/>
            <a:r>
              <a:rPr lang="en-US" sz="135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Abstract :</a:t>
            </a:r>
          </a:p>
          <a:p>
            <a:pPr defTabSz="754380"/>
            <a:endParaRPr lang="en-US" sz="135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defTabSz="754380"/>
            <a:r>
              <a:rPr lang="en-US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The MES training had a provision to be delivered through the Industrial Training Institutes (ITIs) which traditionally provide long-term training. It is observed the candidates who received MES training in an ITI setup tend to perform better than those who graduated from other private MES training providers.</a:t>
            </a:r>
          </a:p>
          <a:p>
            <a:pPr defTabSz="754380"/>
            <a:endParaRPr lang="en-US" sz="1350" dirty="0">
              <a:solidFill>
                <a:srgbClr val="252525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7902" y="4659440"/>
            <a:ext cx="2158668" cy="333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1086">
              <a:lnSpc>
                <a:spcPts val="1796"/>
              </a:lnSpc>
              <a:spcBef>
                <a:spcPct val="0"/>
              </a:spcBef>
            </a:pPr>
            <a:r>
              <a:rPr lang="en-IN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DR TUTAN AHMED</a:t>
            </a:r>
            <a:endParaRPr lang="en-US" sz="20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0606" y="4986452"/>
            <a:ext cx="1510414" cy="253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1086">
              <a:lnSpc>
                <a:spcPts val="1191"/>
              </a:lnSpc>
            </a:pPr>
            <a:r>
              <a:rPr lang="en-IN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Assistant Professor</a:t>
            </a:r>
            <a:endParaRPr lang="en-US" sz="135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5270" y="5159191"/>
            <a:ext cx="3664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4380"/>
            <a:r>
              <a:rPr lang="en-IN" sz="1485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IN" sz="1600" dirty="0" smtClean="0">
                <a:solidFill>
                  <a:srgbClr val="5B9BD5">
                    <a:lumMod val="50000"/>
                  </a:srgbClr>
                </a:solidFill>
              </a:rPr>
              <a:t>Indian Institute Of </a:t>
            </a:r>
            <a:r>
              <a:rPr lang="en-IN" sz="1600" dirty="0" smtClean="0">
                <a:solidFill>
                  <a:srgbClr val="5B9BD5">
                    <a:lumMod val="50000"/>
                  </a:srgbClr>
                </a:solidFill>
              </a:rPr>
              <a:t>Technology, </a:t>
            </a:r>
            <a:r>
              <a:rPr lang="en-IN" sz="1600" dirty="0">
                <a:solidFill>
                  <a:srgbClr val="5B9BD5">
                    <a:lumMod val="50000"/>
                  </a:srgbClr>
                </a:solidFill>
              </a:rPr>
              <a:t>Kharagpur</a:t>
            </a:r>
            <a:endParaRPr lang="en-IN" sz="1600" kern="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8332"/>
            <a:ext cx="3015932" cy="27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5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795" y="1660591"/>
            <a:ext cx="214122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20" dirty="0"/>
              <a:t>Source</a:t>
            </a:r>
            <a:r>
              <a:rPr sz="2650" spc="-15" dirty="0"/>
              <a:t> </a:t>
            </a:r>
            <a:r>
              <a:rPr sz="2650" spc="-5" dirty="0"/>
              <a:t>of</a:t>
            </a:r>
            <a:r>
              <a:rPr sz="2650" spc="-40" dirty="0"/>
              <a:t> </a:t>
            </a:r>
            <a:r>
              <a:rPr sz="2650" spc="-15" dirty="0"/>
              <a:t>Data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715809" y="2247136"/>
            <a:ext cx="8632825" cy="37134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39395" indent="-18923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b="1" spc="20" dirty="0">
                <a:latin typeface="Times New Roman"/>
                <a:cs typeface="Times New Roman"/>
              </a:rPr>
              <a:t>SDIS</a:t>
            </a:r>
            <a:r>
              <a:rPr sz="1450" b="1" spc="-10" dirty="0">
                <a:latin typeface="Times New Roman"/>
                <a:cs typeface="Times New Roman"/>
              </a:rPr>
              <a:t> </a:t>
            </a:r>
            <a:r>
              <a:rPr sz="1450" b="1" spc="5" dirty="0">
                <a:latin typeface="Times New Roman"/>
                <a:cs typeface="Times New Roman"/>
              </a:rPr>
              <a:t>(Skill</a:t>
            </a:r>
            <a:r>
              <a:rPr sz="1450" b="1" spc="15" dirty="0">
                <a:latin typeface="Times New Roman"/>
                <a:cs typeface="Times New Roman"/>
              </a:rPr>
              <a:t> Development</a:t>
            </a:r>
            <a:r>
              <a:rPr sz="1450" b="1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Initiative</a:t>
            </a:r>
            <a:r>
              <a:rPr sz="1450" b="1" spc="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System)</a:t>
            </a:r>
            <a:endParaRPr sz="1450">
              <a:latin typeface="Times New Roman"/>
              <a:cs typeface="Times New Roman"/>
            </a:endParaRPr>
          </a:p>
          <a:p>
            <a:pPr marL="239395" indent="-18923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spc="10" dirty="0">
                <a:latin typeface="Times New Roman"/>
                <a:cs typeface="Times New Roman"/>
              </a:rPr>
              <a:t>- Database contains</a:t>
            </a:r>
            <a:r>
              <a:rPr sz="1450" spc="5" dirty="0">
                <a:latin typeface="Times New Roman"/>
                <a:cs typeface="Times New Roman"/>
              </a:rPr>
              <a:t> details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of </a:t>
            </a:r>
            <a:r>
              <a:rPr sz="1450" spc="10" dirty="0">
                <a:latin typeface="Times New Roman"/>
                <a:cs typeface="Times New Roman"/>
              </a:rPr>
              <a:t>more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than</a:t>
            </a:r>
            <a:r>
              <a:rPr sz="1450" spc="15" dirty="0">
                <a:latin typeface="Times New Roman"/>
                <a:cs typeface="Times New Roman"/>
              </a:rPr>
              <a:t> a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million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students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since </a:t>
            </a:r>
            <a:r>
              <a:rPr sz="1450" dirty="0">
                <a:latin typeface="Times New Roman"/>
                <a:cs typeface="Times New Roman"/>
              </a:rPr>
              <a:t>2011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(date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of </a:t>
            </a:r>
            <a:r>
              <a:rPr sz="1450" spc="10" dirty="0">
                <a:latin typeface="Times New Roman"/>
                <a:cs typeface="Times New Roman"/>
              </a:rPr>
              <a:t>access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6</a:t>
            </a:r>
            <a:r>
              <a:rPr sz="1500" baseline="25000" dirty="0">
                <a:latin typeface="Times New Roman"/>
                <a:cs typeface="Times New Roman"/>
              </a:rPr>
              <a:t>th</a:t>
            </a:r>
            <a:r>
              <a:rPr sz="1500" spc="172" baseline="2500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October 2015)</a:t>
            </a:r>
            <a:endParaRPr sz="1450">
              <a:latin typeface="Times New Roman"/>
              <a:cs typeface="Times New Roman"/>
            </a:endParaRPr>
          </a:p>
          <a:p>
            <a:pPr marL="239395" marR="55880" indent="-189230">
              <a:lnSpc>
                <a:spcPts val="1610"/>
              </a:lnSpc>
              <a:spcBef>
                <a:spcPts val="844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spc="10" dirty="0">
                <a:latin typeface="Times New Roman"/>
                <a:cs typeface="Times New Roman"/>
              </a:rPr>
              <a:t>-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Accessed</a:t>
            </a:r>
            <a:r>
              <a:rPr sz="1450" b="1" spc="2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Data: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For </a:t>
            </a:r>
            <a:r>
              <a:rPr sz="1450" spc="10" dirty="0">
                <a:latin typeface="Times New Roman"/>
                <a:cs typeface="Times New Roman"/>
              </a:rPr>
              <a:t>Delhi,</a:t>
            </a:r>
            <a:r>
              <a:rPr sz="1450" spc="15" dirty="0">
                <a:latin typeface="Times New Roman"/>
                <a:cs typeface="Times New Roman"/>
              </a:rPr>
              <a:t> 26607 </a:t>
            </a:r>
            <a:r>
              <a:rPr sz="1450" spc="10" dirty="0">
                <a:latin typeface="Times New Roman"/>
                <a:cs typeface="Times New Roman"/>
              </a:rPr>
              <a:t>candidates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including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phone</a:t>
            </a:r>
            <a:r>
              <a:rPr sz="1450" spc="10" dirty="0">
                <a:latin typeface="Times New Roman"/>
                <a:cs typeface="Times New Roman"/>
              </a:rPr>
              <a:t> numbers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[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accessed</a:t>
            </a:r>
            <a:r>
              <a:rPr sz="1450" spc="15" dirty="0">
                <a:latin typeface="Times New Roman"/>
                <a:cs typeface="Times New Roman"/>
              </a:rPr>
              <a:t> from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the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“Profile”</a:t>
            </a:r>
            <a:r>
              <a:rPr sz="1450" spc="15" dirty="0">
                <a:latin typeface="Times New Roman"/>
                <a:cs typeface="Times New Roman"/>
              </a:rPr>
              <a:t> module </a:t>
            </a:r>
            <a:r>
              <a:rPr sz="1450" spc="-35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of </a:t>
            </a:r>
            <a:r>
              <a:rPr sz="1450" spc="10" dirty="0">
                <a:latin typeface="Times New Roman"/>
                <a:cs typeface="Times New Roman"/>
              </a:rPr>
              <a:t>the database </a:t>
            </a:r>
            <a:r>
              <a:rPr sz="1450" spc="5" dirty="0">
                <a:latin typeface="Times New Roman"/>
                <a:cs typeface="Times New Roman"/>
              </a:rPr>
              <a:t>], </a:t>
            </a:r>
            <a:r>
              <a:rPr sz="1450" spc="15" dirty="0">
                <a:latin typeface="Times New Roman"/>
                <a:cs typeface="Times New Roman"/>
              </a:rPr>
              <a:t>90,000+ </a:t>
            </a:r>
            <a:r>
              <a:rPr sz="1450" spc="-5" dirty="0">
                <a:latin typeface="Times New Roman"/>
                <a:cs typeface="Times New Roman"/>
              </a:rPr>
              <a:t>Vocational </a:t>
            </a:r>
            <a:r>
              <a:rPr sz="1450" spc="10" dirty="0">
                <a:latin typeface="Times New Roman"/>
                <a:cs typeface="Times New Roman"/>
              </a:rPr>
              <a:t>training provider </a:t>
            </a:r>
            <a:r>
              <a:rPr sz="1450" spc="15" dirty="0">
                <a:latin typeface="Times New Roman"/>
                <a:cs typeface="Times New Roman"/>
              </a:rPr>
              <a:t>(VTP) </a:t>
            </a:r>
            <a:r>
              <a:rPr sz="1450" spc="10" dirty="0">
                <a:latin typeface="Times New Roman"/>
                <a:cs typeface="Times New Roman"/>
              </a:rPr>
              <a:t>data, more than </a:t>
            </a:r>
            <a:r>
              <a:rPr sz="1450" spc="15" dirty="0">
                <a:latin typeface="Times New Roman"/>
                <a:cs typeface="Times New Roman"/>
              </a:rPr>
              <a:t>1 </a:t>
            </a:r>
            <a:r>
              <a:rPr sz="1450" spc="5" dirty="0">
                <a:latin typeface="Times New Roman"/>
                <a:cs typeface="Times New Roman"/>
              </a:rPr>
              <a:t>million </a:t>
            </a:r>
            <a:r>
              <a:rPr sz="1450" spc="10" dirty="0">
                <a:latin typeface="Times New Roman"/>
                <a:cs typeface="Times New Roman"/>
              </a:rPr>
              <a:t>enrolment data. 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Placement </a:t>
            </a:r>
            <a:r>
              <a:rPr sz="1450" spc="15" dirty="0">
                <a:latin typeface="Times New Roman"/>
                <a:cs typeface="Times New Roman"/>
              </a:rPr>
              <a:t>summary</a:t>
            </a:r>
            <a:r>
              <a:rPr sz="1450" spc="5" dirty="0">
                <a:latin typeface="Times New Roman"/>
                <a:cs typeface="Times New Roman"/>
              </a:rPr>
              <a:t> details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were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accessed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separately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39395" indent="-189230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b="1" spc="25" dirty="0">
                <a:latin typeface="Times New Roman"/>
                <a:cs typeface="Times New Roman"/>
              </a:rPr>
              <a:t>SDMS</a:t>
            </a:r>
            <a:r>
              <a:rPr sz="1450" b="1" spc="-30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(Skill</a:t>
            </a:r>
            <a:r>
              <a:rPr sz="1450" b="1" spc="15" dirty="0">
                <a:latin typeface="Times New Roman"/>
                <a:cs typeface="Times New Roman"/>
              </a:rPr>
              <a:t> Development</a:t>
            </a:r>
            <a:r>
              <a:rPr sz="1450" b="1" spc="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Management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System)</a:t>
            </a:r>
            <a:endParaRPr sz="1450">
              <a:latin typeface="Times New Roman"/>
              <a:cs typeface="Times New Roman"/>
            </a:endParaRPr>
          </a:p>
          <a:p>
            <a:pPr marL="239395" marR="248285" indent="-189230">
              <a:lnSpc>
                <a:spcPts val="1610"/>
              </a:lnSpc>
              <a:spcBef>
                <a:spcPts val="844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b="1" spc="10" dirty="0">
                <a:latin typeface="Times New Roman"/>
                <a:cs typeface="Times New Roman"/>
              </a:rPr>
              <a:t>-</a:t>
            </a:r>
            <a:r>
              <a:rPr sz="1450" b="1" spc="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Database contains</a:t>
            </a:r>
            <a:r>
              <a:rPr sz="1450" spc="5" dirty="0">
                <a:latin typeface="Times New Roman"/>
                <a:cs typeface="Times New Roman"/>
              </a:rPr>
              <a:t> details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of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3 </a:t>
            </a:r>
            <a:r>
              <a:rPr sz="1450" spc="5" dirty="0">
                <a:latin typeface="Times New Roman"/>
                <a:cs typeface="Times New Roman"/>
              </a:rPr>
              <a:t>million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students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since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2013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that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includes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STAR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scheme,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Times New Roman"/>
                <a:cs typeface="Times New Roman"/>
              </a:rPr>
              <a:t>PMKVY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and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20" dirty="0">
                <a:latin typeface="Times New Roman"/>
                <a:cs typeface="Times New Roman"/>
              </a:rPr>
              <a:t>Non- </a:t>
            </a:r>
            <a:r>
              <a:rPr sz="1450" spc="-350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Times New Roman"/>
                <a:cs typeface="Times New Roman"/>
              </a:rPr>
              <a:t>PMKVY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training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data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(date</a:t>
            </a:r>
            <a:r>
              <a:rPr sz="1450" spc="15" dirty="0">
                <a:latin typeface="Times New Roman"/>
                <a:cs typeface="Times New Roman"/>
              </a:rPr>
              <a:t> of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access </a:t>
            </a:r>
            <a:r>
              <a:rPr sz="1450" spc="15" dirty="0">
                <a:latin typeface="Times New Roman"/>
                <a:cs typeface="Times New Roman"/>
              </a:rPr>
              <a:t>23rd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January,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2016)</a:t>
            </a:r>
            <a:endParaRPr sz="1450">
              <a:latin typeface="Times New Roman"/>
              <a:cs typeface="Times New Roman"/>
            </a:endParaRPr>
          </a:p>
          <a:p>
            <a:pPr marL="239395" marR="52705" indent="-189230">
              <a:lnSpc>
                <a:spcPct val="92100"/>
              </a:lnSpc>
              <a:spcBef>
                <a:spcPts val="785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spc="10" dirty="0">
                <a:latin typeface="Times New Roman"/>
                <a:cs typeface="Times New Roman"/>
              </a:rPr>
              <a:t>- </a:t>
            </a:r>
            <a:r>
              <a:rPr sz="1450" b="1" spc="10" dirty="0">
                <a:latin typeface="Times New Roman"/>
                <a:cs typeface="Times New Roman"/>
              </a:rPr>
              <a:t>Accessed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Data:</a:t>
            </a:r>
            <a:r>
              <a:rPr sz="1450" b="1" spc="-1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3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million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candidate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data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including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basic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details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and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phone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number</a:t>
            </a:r>
            <a:r>
              <a:rPr sz="1450" spc="10" dirty="0">
                <a:latin typeface="Times New Roman"/>
                <a:cs typeface="Times New Roman"/>
              </a:rPr>
              <a:t> [accessed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from 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“Candidate”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module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of </a:t>
            </a:r>
            <a:r>
              <a:rPr sz="1450" spc="25" dirty="0">
                <a:latin typeface="Times New Roman"/>
                <a:cs typeface="Times New Roman"/>
              </a:rPr>
              <a:t>PMKVY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database].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Training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center,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course,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placement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summary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details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were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accessed </a:t>
            </a:r>
            <a:r>
              <a:rPr sz="1450" spc="-35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separately</a:t>
            </a:r>
            <a:endParaRPr sz="1450">
              <a:latin typeface="Times New Roman"/>
              <a:cs typeface="Times New Roman"/>
            </a:endParaRPr>
          </a:p>
          <a:p>
            <a:pPr marL="239395" marR="659130" indent="-189230">
              <a:lnSpc>
                <a:spcPts val="1600"/>
              </a:lnSpc>
              <a:spcBef>
                <a:spcPts val="870"/>
              </a:spcBef>
              <a:buFont typeface="Arial MT"/>
              <a:buChar char="•"/>
              <a:tabLst>
                <a:tab pos="240029" algn="l"/>
              </a:tabLst>
            </a:pPr>
            <a:r>
              <a:rPr sz="1450" b="1" i="1" spc="25" dirty="0">
                <a:latin typeface="Times New Roman"/>
                <a:cs typeface="Times New Roman"/>
              </a:rPr>
              <a:t>A</a:t>
            </a:r>
            <a:r>
              <a:rPr sz="1450" b="1" i="1" spc="-80" dirty="0">
                <a:latin typeface="Times New Roman"/>
                <a:cs typeface="Times New Roman"/>
              </a:rPr>
              <a:t> </a:t>
            </a:r>
            <a:r>
              <a:rPr sz="1450" b="1" i="1" spc="10" dirty="0">
                <a:latin typeface="Times New Roman"/>
                <a:cs typeface="Times New Roman"/>
              </a:rPr>
              <a:t>digression: </a:t>
            </a:r>
            <a:r>
              <a:rPr sz="1450" b="1" i="1" spc="25" dirty="0">
                <a:latin typeface="Times New Roman"/>
                <a:cs typeface="Times New Roman"/>
              </a:rPr>
              <a:t>NSQF</a:t>
            </a:r>
            <a:r>
              <a:rPr sz="1450" b="1" i="1" spc="-30" dirty="0">
                <a:latin typeface="Times New Roman"/>
                <a:cs typeface="Times New Roman"/>
              </a:rPr>
              <a:t> </a:t>
            </a:r>
            <a:r>
              <a:rPr sz="1450" b="1" i="1" spc="15" dirty="0">
                <a:latin typeface="Times New Roman"/>
                <a:cs typeface="Times New Roman"/>
              </a:rPr>
              <a:t>and </a:t>
            </a:r>
            <a:r>
              <a:rPr sz="1450" b="1" i="1" spc="10" dirty="0">
                <a:latin typeface="Times New Roman"/>
                <a:cs typeface="Times New Roman"/>
              </a:rPr>
              <a:t>Central</a:t>
            </a:r>
            <a:r>
              <a:rPr sz="1450" b="1" i="1" dirty="0">
                <a:latin typeface="Times New Roman"/>
                <a:cs typeface="Times New Roman"/>
              </a:rPr>
              <a:t> </a:t>
            </a:r>
            <a:r>
              <a:rPr sz="1450" b="1" i="1" spc="15" dirty="0">
                <a:latin typeface="Times New Roman"/>
                <a:cs typeface="Times New Roman"/>
              </a:rPr>
              <a:t>Data</a:t>
            </a:r>
            <a:r>
              <a:rPr sz="1450" b="1" i="1" spc="10" dirty="0">
                <a:latin typeface="Times New Roman"/>
                <a:cs typeface="Times New Roman"/>
              </a:rPr>
              <a:t> </a:t>
            </a:r>
            <a:r>
              <a:rPr sz="1450" b="1" i="1" spc="15" dirty="0">
                <a:latin typeface="Times New Roman"/>
                <a:cs typeface="Times New Roman"/>
              </a:rPr>
              <a:t>Coordination</a:t>
            </a:r>
            <a:r>
              <a:rPr sz="1450" b="1" i="1" spc="5" dirty="0">
                <a:latin typeface="Times New Roman"/>
                <a:cs typeface="Times New Roman"/>
              </a:rPr>
              <a:t> </a:t>
            </a:r>
            <a:r>
              <a:rPr sz="1450" b="1" i="1" spc="15" dirty="0">
                <a:latin typeface="Times New Roman"/>
                <a:cs typeface="Times New Roman"/>
              </a:rPr>
              <a:t>and</a:t>
            </a:r>
            <a:r>
              <a:rPr sz="1450" b="1" i="1" spc="10" dirty="0">
                <a:latin typeface="Times New Roman"/>
                <a:cs typeface="Times New Roman"/>
              </a:rPr>
              <a:t> Monitoring </a:t>
            </a:r>
            <a:r>
              <a:rPr sz="1450" b="1" i="1" spc="15" dirty="0">
                <a:latin typeface="Times New Roman"/>
                <a:cs typeface="Times New Roman"/>
              </a:rPr>
              <a:t>through</a:t>
            </a:r>
            <a:r>
              <a:rPr sz="1450" b="1" i="1" spc="5" dirty="0">
                <a:latin typeface="Times New Roman"/>
                <a:cs typeface="Times New Roman"/>
              </a:rPr>
              <a:t> </a:t>
            </a:r>
            <a:r>
              <a:rPr sz="1450" b="1" i="1" spc="25" dirty="0">
                <a:latin typeface="Times New Roman"/>
                <a:cs typeface="Times New Roman"/>
              </a:rPr>
              <a:t>SDMS</a:t>
            </a:r>
            <a:r>
              <a:rPr sz="1450" b="1" i="1" spc="370" dirty="0">
                <a:latin typeface="Times New Roman"/>
                <a:cs typeface="Times New Roman"/>
              </a:rPr>
              <a:t> </a:t>
            </a:r>
            <a:r>
              <a:rPr sz="1450" b="1" i="1" spc="10" dirty="0">
                <a:latin typeface="Times New Roman"/>
                <a:cs typeface="Times New Roman"/>
              </a:rPr>
              <a:t>[Ministry</a:t>
            </a:r>
            <a:r>
              <a:rPr sz="1450" b="1" i="1" spc="35" dirty="0">
                <a:latin typeface="Times New Roman"/>
                <a:cs typeface="Times New Roman"/>
              </a:rPr>
              <a:t> </a:t>
            </a:r>
            <a:r>
              <a:rPr sz="1450" b="1" i="1" spc="20" dirty="0">
                <a:latin typeface="Times New Roman"/>
                <a:cs typeface="Times New Roman"/>
              </a:rPr>
              <a:t>and </a:t>
            </a:r>
            <a:r>
              <a:rPr sz="1450" b="1" i="1" spc="-350" dirty="0">
                <a:latin typeface="Times New Roman"/>
                <a:cs typeface="Times New Roman"/>
              </a:rPr>
              <a:t> </a:t>
            </a:r>
            <a:r>
              <a:rPr sz="1450" b="1" i="1" spc="15" dirty="0">
                <a:latin typeface="Times New Roman"/>
                <a:cs typeface="Times New Roman"/>
              </a:rPr>
              <a:t>Department</a:t>
            </a:r>
            <a:r>
              <a:rPr sz="1450" b="1" i="1" spc="5" dirty="0">
                <a:latin typeface="Times New Roman"/>
                <a:cs typeface="Times New Roman"/>
              </a:rPr>
              <a:t> </a:t>
            </a:r>
            <a:r>
              <a:rPr sz="1450" b="1" i="1" spc="15" dirty="0">
                <a:latin typeface="Times New Roman"/>
                <a:cs typeface="Times New Roman"/>
              </a:rPr>
              <a:t>Data]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54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601" rIns="0" bIns="0" rtlCol="0">
            <a:spAutoFit/>
          </a:bodyPr>
          <a:lstStyle/>
          <a:p>
            <a:pPr marL="12065" marR="5080">
              <a:lnSpc>
                <a:spcPts val="2860"/>
              </a:lnSpc>
              <a:spcBef>
                <a:spcPts val="450"/>
              </a:spcBef>
            </a:pPr>
            <a:r>
              <a:rPr sz="2650" spc="-10" dirty="0"/>
              <a:t>Sample</a:t>
            </a:r>
            <a:r>
              <a:rPr sz="2650" spc="-15" dirty="0"/>
              <a:t> </a:t>
            </a:r>
            <a:r>
              <a:rPr sz="2650" spc="-5" dirty="0"/>
              <a:t>Selection</a:t>
            </a:r>
            <a:r>
              <a:rPr sz="2650" spc="5" dirty="0"/>
              <a:t> </a:t>
            </a:r>
            <a:r>
              <a:rPr sz="2650" spc="-10" dirty="0"/>
              <a:t>for</a:t>
            </a:r>
            <a:r>
              <a:rPr sz="2650" spc="-70" dirty="0"/>
              <a:t> </a:t>
            </a:r>
            <a:r>
              <a:rPr sz="2650" spc="-10" dirty="0"/>
              <a:t>the</a:t>
            </a:r>
            <a:r>
              <a:rPr sz="2650" spc="10" dirty="0"/>
              <a:t> </a:t>
            </a:r>
            <a:r>
              <a:rPr sz="2650" spc="-10" dirty="0"/>
              <a:t>multi-period</a:t>
            </a:r>
            <a:r>
              <a:rPr sz="2650" spc="5" dirty="0"/>
              <a:t> </a:t>
            </a:r>
            <a:r>
              <a:rPr sz="2650" spc="-10" dirty="0"/>
              <a:t>“Recall</a:t>
            </a:r>
            <a:r>
              <a:rPr sz="2650" dirty="0"/>
              <a:t> </a:t>
            </a:r>
            <a:r>
              <a:rPr sz="2650" spc="-10" dirty="0"/>
              <a:t>Survey”</a:t>
            </a:r>
            <a:r>
              <a:rPr sz="2650" dirty="0"/>
              <a:t> </a:t>
            </a:r>
            <a:r>
              <a:rPr sz="2650" spc="-10" dirty="0"/>
              <a:t>for </a:t>
            </a:r>
            <a:r>
              <a:rPr sz="2650" spc="-650" dirty="0"/>
              <a:t> </a:t>
            </a:r>
            <a:r>
              <a:rPr sz="2650" spc="-15" dirty="0"/>
              <a:t>PMKVY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753909" y="2472652"/>
            <a:ext cx="8545195" cy="26911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b="1" spc="20" dirty="0">
                <a:latin typeface="Calibri"/>
                <a:cs typeface="Calibri"/>
              </a:rPr>
              <a:t>SDMS</a:t>
            </a:r>
            <a:r>
              <a:rPr sz="1450" b="1" spc="-30" dirty="0">
                <a:latin typeface="Calibri"/>
                <a:cs typeface="Calibri"/>
              </a:rPr>
              <a:t> </a:t>
            </a:r>
            <a:r>
              <a:rPr sz="1450" b="1" spc="10" dirty="0">
                <a:latin typeface="Calibri"/>
                <a:cs typeface="Calibri"/>
              </a:rPr>
              <a:t>Database:</a:t>
            </a:r>
            <a:endParaRPr sz="1450">
              <a:latin typeface="Calibri"/>
              <a:cs typeface="Calibri"/>
            </a:endParaRPr>
          </a:p>
          <a:p>
            <a:pPr marL="201295" marR="316230" indent="-189230">
              <a:lnSpc>
                <a:spcPts val="1610"/>
              </a:lnSpc>
              <a:spcBef>
                <a:spcPts val="844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20" dirty="0">
                <a:latin typeface="Calibri"/>
                <a:cs typeface="Calibri"/>
              </a:rPr>
              <a:t>SDMS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collated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2.4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million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data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2015-2016,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actual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PMKVY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non-PMKVY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training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done </a:t>
            </a:r>
            <a:r>
              <a:rPr sz="1450" spc="10" dirty="0">
                <a:latin typeface="Calibri"/>
                <a:cs typeface="Calibri"/>
              </a:rPr>
              <a:t>through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NSDC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was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close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to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.73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million.</a:t>
            </a:r>
            <a:endParaRPr sz="1450">
              <a:latin typeface="Calibri"/>
              <a:cs typeface="Calibri"/>
            </a:endParaRPr>
          </a:p>
          <a:p>
            <a:pPr marL="201295" marR="77470" indent="-189230">
              <a:lnSpc>
                <a:spcPts val="161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10" dirty="0">
                <a:latin typeface="Calibri"/>
                <a:cs typeface="Calibri"/>
              </a:rPr>
              <a:t>Delhi,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PMKVY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non-PMKVY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enrolment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figure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was </a:t>
            </a:r>
            <a:r>
              <a:rPr sz="1450" spc="15" dirty="0">
                <a:latin typeface="Calibri"/>
                <a:cs typeface="Calibri"/>
              </a:rPr>
              <a:t>47348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certified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candidates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were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33999.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Enrolment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PMKVY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alone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was </a:t>
            </a:r>
            <a:r>
              <a:rPr sz="1450" spc="15" dirty="0">
                <a:latin typeface="Calibri"/>
                <a:cs typeface="Calibri"/>
              </a:rPr>
              <a:t>31,253</a:t>
            </a:r>
            <a:endParaRPr sz="1450">
              <a:latin typeface="Calibri"/>
              <a:cs typeface="Calibri"/>
            </a:endParaRPr>
          </a:p>
          <a:p>
            <a:pPr marL="201295" marR="5080" indent="-189230">
              <a:lnSpc>
                <a:spcPts val="1610"/>
              </a:lnSpc>
              <a:spcBef>
                <a:spcPts val="810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20" dirty="0">
                <a:latin typeface="Calibri"/>
                <a:cs typeface="Calibri"/>
              </a:rPr>
              <a:t>NSDC</a:t>
            </a:r>
            <a:r>
              <a:rPr sz="1450" spc="10" dirty="0">
                <a:latin typeface="Calibri"/>
                <a:cs typeface="Calibri"/>
              </a:rPr>
              <a:t> conducted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both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training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certification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(PMKVY)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only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certification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(non-PMKVY)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through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its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SSCs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 </a:t>
            </a:r>
            <a:r>
              <a:rPr sz="1450" spc="-10" dirty="0">
                <a:latin typeface="Calibri"/>
                <a:cs typeface="Calibri"/>
              </a:rPr>
              <a:t>Training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Partners</a:t>
            </a:r>
            <a:endParaRPr sz="145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20" dirty="0">
                <a:latin typeface="Calibri"/>
                <a:cs typeface="Calibri"/>
              </a:rPr>
              <a:t>No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of </a:t>
            </a:r>
            <a:r>
              <a:rPr sz="1450" spc="-10" dirty="0">
                <a:latin typeface="Calibri"/>
                <a:cs typeface="Calibri"/>
              </a:rPr>
              <a:t>Training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Partners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178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 </a:t>
            </a:r>
            <a:r>
              <a:rPr sz="1450" spc="20" dirty="0">
                <a:latin typeface="Calibri"/>
                <a:cs typeface="Calibri"/>
              </a:rPr>
              <a:t>the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number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of</a:t>
            </a:r>
            <a:r>
              <a:rPr sz="1450" spc="10" dirty="0">
                <a:latin typeface="Calibri"/>
                <a:cs typeface="Calibri"/>
              </a:rPr>
              <a:t> independent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Training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Centers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406</a:t>
            </a:r>
            <a:endParaRPr sz="1450">
              <a:latin typeface="Calibri"/>
              <a:cs typeface="Calibri"/>
            </a:endParaRPr>
          </a:p>
          <a:p>
            <a:pPr marL="201295" marR="466090" indent="-189230">
              <a:lnSpc>
                <a:spcPts val="1610"/>
              </a:lnSpc>
              <a:spcBef>
                <a:spcPts val="850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20" dirty="0">
                <a:latin typeface="Calibri"/>
                <a:cs typeface="Calibri"/>
              </a:rPr>
              <a:t>No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of </a:t>
            </a:r>
            <a:r>
              <a:rPr sz="1450" spc="-10" dirty="0">
                <a:latin typeface="Calibri"/>
                <a:cs typeface="Calibri"/>
              </a:rPr>
              <a:t>Training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Partners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with </a:t>
            </a:r>
            <a:r>
              <a:rPr sz="1450" spc="10" dirty="0">
                <a:latin typeface="Calibri"/>
                <a:cs typeface="Calibri"/>
              </a:rPr>
              <a:t>extended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network</a:t>
            </a:r>
            <a:r>
              <a:rPr sz="1450" spc="15" dirty="0">
                <a:latin typeface="Calibri"/>
                <a:cs typeface="Calibri"/>
              </a:rPr>
              <a:t> (PMKVY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–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N):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197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Number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of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Independent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Training </a:t>
            </a:r>
            <a:r>
              <a:rPr sz="1450" spc="-31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Centers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without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extended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Network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(PMKVY– </a:t>
            </a:r>
            <a:r>
              <a:rPr sz="1450" spc="10" dirty="0">
                <a:latin typeface="Calibri"/>
                <a:cs typeface="Calibri"/>
              </a:rPr>
              <a:t>I):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387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53831" y="2518708"/>
            <a:ext cx="8465820" cy="34759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b="1" spc="15" dirty="0">
                <a:latin typeface="Calibri"/>
                <a:cs typeface="Calibri"/>
              </a:rPr>
              <a:t>SDMS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Database: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900">
              <a:latin typeface="Calibri"/>
              <a:cs typeface="Calibri"/>
            </a:endParaRPr>
          </a:p>
          <a:p>
            <a:pPr marL="201295" marR="291465" indent="-189230">
              <a:lnSpc>
                <a:spcPts val="1900"/>
              </a:lnSpc>
              <a:spcBef>
                <a:spcPts val="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Every </a:t>
            </a:r>
            <a:r>
              <a:rPr sz="1950" spc="5" dirty="0">
                <a:latin typeface="Times New Roman"/>
                <a:cs typeface="Times New Roman"/>
              </a:rPr>
              <a:t>third </a:t>
            </a:r>
            <a:r>
              <a:rPr sz="1950" spc="15" dirty="0">
                <a:latin typeface="Times New Roman"/>
                <a:cs typeface="Times New Roman"/>
              </a:rPr>
              <a:t>phone </a:t>
            </a:r>
            <a:r>
              <a:rPr sz="1950" spc="10" dirty="0">
                <a:latin typeface="Times New Roman"/>
                <a:cs typeface="Times New Roman"/>
              </a:rPr>
              <a:t>number from the </a:t>
            </a:r>
            <a:r>
              <a:rPr sz="1950" spc="20" dirty="0">
                <a:latin typeface="Times New Roman"/>
                <a:cs typeface="Times New Roman"/>
              </a:rPr>
              <a:t>SDMS </a:t>
            </a:r>
            <a:r>
              <a:rPr sz="1950" spc="10" dirty="0">
                <a:latin typeface="Times New Roman"/>
                <a:cs typeface="Times New Roman"/>
              </a:rPr>
              <a:t>database was contacted during June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2019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to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November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2019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[10418]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20" dirty="0">
                <a:latin typeface="Times New Roman"/>
                <a:cs typeface="Times New Roman"/>
              </a:rPr>
              <a:t>21%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data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duplication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[7007]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5" dirty="0">
                <a:latin typeface="Times New Roman"/>
                <a:cs typeface="Times New Roman"/>
              </a:rPr>
              <a:t>The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“desired </a:t>
            </a:r>
            <a:r>
              <a:rPr sz="1950" spc="15" dirty="0">
                <a:latin typeface="Times New Roman"/>
                <a:cs typeface="Times New Roman"/>
              </a:rPr>
              <a:t>age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group”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19-22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[3776]</a:t>
            </a:r>
            <a:endParaRPr sz="1950">
              <a:latin typeface="Times New Roman"/>
              <a:cs typeface="Times New Roman"/>
            </a:endParaRPr>
          </a:p>
          <a:p>
            <a:pPr marL="201295" marR="198120" indent="-189230">
              <a:lnSpc>
                <a:spcPts val="190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20" dirty="0">
                <a:latin typeface="Times New Roman"/>
                <a:cs typeface="Times New Roman"/>
              </a:rPr>
              <a:t>64%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candidates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called didn’t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pick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up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the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call/switched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off/invalid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number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[1202]</a:t>
            </a:r>
            <a:endParaRPr sz="1950">
              <a:latin typeface="Times New Roman"/>
              <a:cs typeface="Times New Roman"/>
            </a:endParaRPr>
          </a:p>
          <a:p>
            <a:pPr marL="201295" marR="5080" indent="-189230">
              <a:lnSpc>
                <a:spcPts val="1910"/>
              </a:lnSpc>
              <a:spcBef>
                <a:spcPts val="81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20" dirty="0">
                <a:latin typeface="Times New Roman"/>
                <a:cs typeface="Times New Roman"/>
              </a:rPr>
              <a:t>25% phone </a:t>
            </a:r>
            <a:r>
              <a:rPr sz="1950" spc="10" dirty="0">
                <a:latin typeface="Times New Roman"/>
                <a:cs typeface="Times New Roman"/>
              </a:rPr>
              <a:t>picked </a:t>
            </a:r>
            <a:r>
              <a:rPr sz="1950" spc="15" dirty="0">
                <a:latin typeface="Times New Roman"/>
                <a:cs typeface="Times New Roman"/>
              </a:rPr>
              <a:t>up by </a:t>
            </a:r>
            <a:r>
              <a:rPr sz="1950" spc="5" dirty="0">
                <a:latin typeface="Times New Roman"/>
                <a:cs typeface="Times New Roman"/>
              </a:rPr>
              <a:t>family/friend/ </a:t>
            </a:r>
            <a:r>
              <a:rPr sz="1950" spc="10" dirty="0">
                <a:latin typeface="Times New Roman"/>
                <a:cs typeface="Times New Roman"/>
              </a:rPr>
              <a:t>someone </a:t>
            </a:r>
            <a:r>
              <a:rPr sz="1950" spc="15" dirty="0">
                <a:latin typeface="Times New Roman"/>
                <a:cs typeface="Times New Roman"/>
              </a:rPr>
              <a:t>known </a:t>
            </a:r>
            <a:r>
              <a:rPr sz="1950" spc="10" dirty="0">
                <a:latin typeface="Times New Roman"/>
                <a:cs typeface="Times New Roman"/>
              </a:rPr>
              <a:t>and </a:t>
            </a:r>
            <a:r>
              <a:rPr sz="1950" spc="20" dirty="0">
                <a:latin typeface="Times New Roman"/>
                <a:cs typeface="Times New Roman"/>
              </a:rPr>
              <a:t>4% </a:t>
            </a:r>
            <a:r>
              <a:rPr sz="1950" spc="5" dirty="0">
                <a:latin typeface="Times New Roman"/>
                <a:cs typeface="Times New Roman"/>
              </a:rPr>
              <a:t>didn’t </a:t>
            </a:r>
            <a:r>
              <a:rPr sz="1950" spc="10" dirty="0">
                <a:latin typeface="Times New Roman"/>
                <a:cs typeface="Times New Roman"/>
              </a:rPr>
              <a:t>ever 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receive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PMKVY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and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43%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not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interested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to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participate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in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survey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[256]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20" dirty="0">
                <a:latin typeface="Times New Roman"/>
                <a:cs typeface="Times New Roman"/>
              </a:rPr>
              <a:t>105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Candidates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from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-15" dirty="0">
                <a:latin typeface="Times New Roman"/>
                <a:cs typeface="Times New Roman"/>
              </a:rPr>
              <a:t>PMKVY-N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and </a:t>
            </a:r>
            <a:r>
              <a:rPr sz="1950" spc="20" dirty="0">
                <a:latin typeface="Times New Roman"/>
                <a:cs typeface="Times New Roman"/>
              </a:rPr>
              <a:t>151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candidates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from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PMKVY-I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601" rIns="0" bIns="0" rtlCol="0">
            <a:spAutoFit/>
          </a:bodyPr>
          <a:lstStyle/>
          <a:p>
            <a:pPr marL="12065" marR="5080">
              <a:lnSpc>
                <a:spcPts val="2860"/>
              </a:lnSpc>
              <a:spcBef>
                <a:spcPts val="450"/>
              </a:spcBef>
            </a:pPr>
            <a:r>
              <a:rPr sz="2650" spc="-10" dirty="0"/>
              <a:t>Sample</a:t>
            </a:r>
            <a:r>
              <a:rPr sz="2650" spc="-15" dirty="0"/>
              <a:t> </a:t>
            </a:r>
            <a:r>
              <a:rPr sz="2650" spc="-5" dirty="0"/>
              <a:t>Selection</a:t>
            </a:r>
            <a:r>
              <a:rPr sz="2650" spc="5" dirty="0"/>
              <a:t> </a:t>
            </a:r>
            <a:r>
              <a:rPr sz="2650" spc="-10" dirty="0"/>
              <a:t>for</a:t>
            </a:r>
            <a:r>
              <a:rPr sz="2650" spc="-70" dirty="0"/>
              <a:t> </a:t>
            </a:r>
            <a:r>
              <a:rPr sz="2650" spc="-10" dirty="0"/>
              <a:t>the</a:t>
            </a:r>
            <a:r>
              <a:rPr sz="2650" spc="10" dirty="0"/>
              <a:t> </a:t>
            </a:r>
            <a:r>
              <a:rPr sz="2650" spc="-10" dirty="0"/>
              <a:t>multi-period</a:t>
            </a:r>
            <a:r>
              <a:rPr sz="2650" spc="5" dirty="0"/>
              <a:t> </a:t>
            </a:r>
            <a:r>
              <a:rPr sz="2650" spc="-10" dirty="0"/>
              <a:t>“Recall</a:t>
            </a:r>
            <a:r>
              <a:rPr sz="2650" dirty="0"/>
              <a:t> </a:t>
            </a:r>
            <a:r>
              <a:rPr sz="2650" spc="-10" dirty="0"/>
              <a:t>Survey”</a:t>
            </a:r>
            <a:r>
              <a:rPr sz="2650" dirty="0"/>
              <a:t> </a:t>
            </a:r>
            <a:r>
              <a:rPr sz="2650" spc="-10" dirty="0"/>
              <a:t>for </a:t>
            </a:r>
            <a:r>
              <a:rPr sz="2650" spc="-650" dirty="0"/>
              <a:t> </a:t>
            </a:r>
            <a:r>
              <a:rPr sz="2650" spc="-15" dirty="0"/>
              <a:t>PMKVY</a:t>
            </a:r>
            <a:endParaRPr sz="26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670"/>
              </a:spcBef>
            </a:pPr>
            <a:r>
              <a:rPr spc="20" dirty="0"/>
              <a:t>Sample</a:t>
            </a:r>
            <a:r>
              <a:rPr spc="-60" dirty="0"/>
              <a:t> </a:t>
            </a:r>
            <a:r>
              <a:rPr spc="15" dirty="0"/>
              <a:t>Selection</a:t>
            </a:r>
            <a:r>
              <a:rPr spc="-30" dirty="0"/>
              <a:t> </a:t>
            </a:r>
            <a:r>
              <a:rPr spc="10" dirty="0"/>
              <a:t>for</a:t>
            </a:r>
            <a:r>
              <a:rPr spc="-90" dirty="0"/>
              <a:t> </a:t>
            </a:r>
            <a:r>
              <a:rPr spc="15" dirty="0"/>
              <a:t>the</a:t>
            </a:r>
            <a:r>
              <a:rPr spc="-20" dirty="0"/>
              <a:t> </a:t>
            </a:r>
            <a:r>
              <a:rPr spc="10" dirty="0"/>
              <a:t>multi-period </a:t>
            </a:r>
            <a:r>
              <a:rPr spc="-885" dirty="0"/>
              <a:t> </a:t>
            </a:r>
            <a:r>
              <a:rPr spc="15" dirty="0"/>
              <a:t>“Recall</a:t>
            </a:r>
            <a:r>
              <a:rPr spc="-25" dirty="0"/>
              <a:t> </a:t>
            </a:r>
            <a:r>
              <a:rPr spc="15" dirty="0"/>
              <a:t>Survey”</a:t>
            </a:r>
            <a:r>
              <a:rPr spc="-30" dirty="0"/>
              <a:t> </a:t>
            </a:r>
            <a:r>
              <a:rPr spc="20" dirty="0"/>
              <a:t>for</a:t>
            </a:r>
            <a:r>
              <a:rPr spc="-85" dirty="0"/>
              <a:t> </a:t>
            </a:r>
            <a:r>
              <a:rPr spc="20" dirty="0"/>
              <a:t>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909" y="2472652"/>
            <a:ext cx="8444230" cy="324739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b="1" spc="15" dirty="0">
                <a:latin typeface="Calibri"/>
                <a:cs typeface="Calibri"/>
              </a:rPr>
              <a:t>SDIS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spc="10" dirty="0">
                <a:latin typeface="Calibri"/>
                <a:cs typeface="Calibri"/>
              </a:rPr>
              <a:t>Database</a:t>
            </a:r>
            <a:endParaRPr sz="1450">
              <a:latin typeface="Calibri"/>
              <a:cs typeface="Calibri"/>
            </a:endParaRPr>
          </a:p>
          <a:p>
            <a:pPr marL="201295" marR="5080" indent="-189230">
              <a:lnSpc>
                <a:spcPct val="10280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5" dirty="0">
                <a:latin typeface="Calibri"/>
                <a:cs typeface="Calibri"/>
              </a:rPr>
              <a:t>Data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is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maintained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only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from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2011.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A</a:t>
            </a:r>
            <a:r>
              <a:rPr sz="1450" spc="5" dirty="0">
                <a:latin typeface="Calibri"/>
                <a:cs typeface="Calibri"/>
              </a:rPr>
              <a:t> total of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above</a:t>
            </a:r>
            <a:r>
              <a:rPr sz="1450" spc="15" dirty="0">
                <a:latin typeface="Calibri"/>
                <a:cs typeface="Calibri"/>
              </a:rPr>
              <a:t> one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million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data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was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stored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at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the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time</a:t>
            </a:r>
            <a:r>
              <a:rPr sz="1450" spc="5" dirty="0">
                <a:latin typeface="Calibri"/>
                <a:cs typeface="Calibri"/>
              </a:rPr>
              <a:t> of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access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to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the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database</a:t>
            </a:r>
            <a:endParaRPr sz="1450">
              <a:latin typeface="Calibri"/>
              <a:cs typeface="Calibri"/>
            </a:endParaRPr>
          </a:p>
          <a:p>
            <a:pPr marL="201295" marR="407670" indent="-189230">
              <a:lnSpc>
                <a:spcPct val="102099"/>
              </a:lnSpc>
              <a:spcBef>
                <a:spcPts val="830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10" dirty="0">
                <a:latin typeface="Calibri"/>
                <a:cs typeface="Calibri"/>
              </a:rPr>
              <a:t>All</a:t>
            </a:r>
            <a:r>
              <a:rPr sz="1450" spc="5" dirty="0">
                <a:latin typeface="Calibri"/>
                <a:cs typeface="Calibri"/>
              </a:rPr>
              <a:t> training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centers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were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required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to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update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the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data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on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the</a:t>
            </a:r>
            <a:r>
              <a:rPr sz="1450" spc="5" dirty="0">
                <a:latin typeface="Calibri"/>
                <a:cs typeface="Calibri"/>
              </a:rPr>
              <a:t> platform.</a:t>
            </a:r>
            <a:r>
              <a:rPr sz="1450" spc="15" dirty="0">
                <a:latin typeface="Calibri"/>
                <a:cs typeface="Calibri"/>
              </a:rPr>
              <a:t> Aadhar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based</a:t>
            </a:r>
            <a:r>
              <a:rPr sz="1450" spc="10" dirty="0">
                <a:latin typeface="Calibri"/>
                <a:cs typeface="Calibri"/>
              </a:rPr>
              <a:t> enrolment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wasn’t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mandatory</a:t>
            </a:r>
            <a:endParaRPr sz="1450">
              <a:latin typeface="Calibri"/>
              <a:cs typeface="Calibri"/>
            </a:endParaRPr>
          </a:p>
          <a:p>
            <a:pPr marL="201295" marR="274955" indent="-189230">
              <a:lnSpc>
                <a:spcPct val="102099"/>
              </a:lnSpc>
              <a:spcBef>
                <a:spcPts val="83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-5" dirty="0">
                <a:latin typeface="Calibri"/>
                <a:cs typeface="Calibri"/>
              </a:rPr>
              <a:t>Types</a:t>
            </a:r>
            <a:r>
              <a:rPr sz="1450" spc="15" dirty="0">
                <a:latin typeface="Calibri"/>
                <a:cs typeface="Calibri"/>
              </a:rPr>
              <a:t> of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Training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Provides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in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MES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Scheme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in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Delhi.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Total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number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of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training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providers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including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all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these </a:t>
            </a:r>
            <a:r>
              <a:rPr sz="1450" spc="-31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categories</a:t>
            </a:r>
            <a:endParaRPr sz="145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15" dirty="0">
                <a:latin typeface="Calibri"/>
                <a:cs typeface="Calibri"/>
              </a:rPr>
              <a:t>MES</a:t>
            </a:r>
            <a:r>
              <a:rPr sz="1450" spc="5" dirty="0">
                <a:latin typeface="Calibri"/>
                <a:cs typeface="Calibri"/>
              </a:rPr>
              <a:t> in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private/</a:t>
            </a:r>
            <a:r>
              <a:rPr sz="1450" spc="10" dirty="0">
                <a:latin typeface="Calibri"/>
                <a:cs typeface="Calibri"/>
              </a:rPr>
              <a:t> government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ITI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Setup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(23%)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through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formation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of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Institute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Management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Committee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(IMC)</a:t>
            </a:r>
            <a:endParaRPr sz="1450">
              <a:latin typeface="Calibri"/>
              <a:cs typeface="Calibri"/>
            </a:endParaRPr>
          </a:p>
          <a:p>
            <a:pPr marL="201295" marR="206375" indent="-189230">
              <a:lnSpc>
                <a:spcPct val="102099"/>
              </a:lnSpc>
              <a:spcBef>
                <a:spcPts val="840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15" dirty="0">
                <a:latin typeface="Calibri"/>
                <a:cs typeface="Calibri"/>
              </a:rPr>
              <a:t>MES</a:t>
            </a:r>
            <a:r>
              <a:rPr sz="1450" spc="5" dirty="0">
                <a:latin typeface="Calibri"/>
                <a:cs typeface="Calibri"/>
              </a:rPr>
              <a:t> training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conducted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by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the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private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Vocational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Training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Providers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(VTPs)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standalone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training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centers </a:t>
            </a:r>
            <a:r>
              <a:rPr sz="1450" spc="-31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(68%)</a:t>
            </a:r>
            <a:endParaRPr sz="145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01930" algn="l"/>
              </a:tabLst>
            </a:pPr>
            <a:r>
              <a:rPr sz="1450" spc="15" dirty="0">
                <a:latin typeface="Calibri"/>
                <a:cs typeface="Calibri"/>
              </a:rPr>
              <a:t>MES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training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conducted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by </a:t>
            </a:r>
            <a:r>
              <a:rPr sz="1450" spc="15" dirty="0">
                <a:latin typeface="Calibri"/>
                <a:cs typeface="Calibri"/>
              </a:rPr>
              <a:t>the </a:t>
            </a:r>
            <a:r>
              <a:rPr sz="1450" spc="5" dirty="0">
                <a:latin typeface="Calibri"/>
                <a:cs typeface="Calibri"/>
              </a:rPr>
              <a:t>employers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(9%)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670"/>
              </a:spcBef>
            </a:pPr>
            <a:r>
              <a:rPr spc="20" dirty="0"/>
              <a:t>Sample</a:t>
            </a:r>
            <a:r>
              <a:rPr spc="-60" dirty="0"/>
              <a:t> </a:t>
            </a:r>
            <a:r>
              <a:rPr spc="15" dirty="0"/>
              <a:t>Selection</a:t>
            </a:r>
            <a:r>
              <a:rPr spc="-30" dirty="0"/>
              <a:t> </a:t>
            </a:r>
            <a:r>
              <a:rPr spc="10" dirty="0"/>
              <a:t>for</a:t>
            </a:r>
            <a:r>
              <a:rPr spc="-90" dirty="0"/>
              <a:t> </a:t>
            </a:r>
            <a:r>
              <a:rPr spc="15" dirty="0"/>
              <a:t>the</a:t>
            </a:r>
            <a:r>
              <a:rPr spc="-20" dirty="0"/>
              <a:t> </a:t>
            </a:r>
            <a:r>
              <a:rPr spc="10" dirty="0"/>
              <a:t>multi-period </a:t>
            </a:r>
            <a:r>
              <a:rPr spc="-885" dirty="0"/>
              <a:t> </a:t>
            </a:r>
            <a:r>
              <a:rPr spc="15" dirty="0"/>
              <a:t>“Recall</a:t>
            </a:r>
            <a:r>
              <a:rPr spc="-25" dirty="0"/>
              <a:t> </a:t>
            </a:r>
            <a:r>
              <a:rPr spc="15" dirty="0"/>
              <a:t>Survey”</a:t>
            </a:r>
            <a:r>
              <a:rPr spc="-30" dirty="0"/>
              <a:t> </a:t>
            </a:r>
            <a:r>
              <a:rPr spc="20" dirty="0"/>
              <a:t>for</a:t>
            </a:r>
            <a:r>
              <a:rPr spc="-85" dirty="0"/>
              <a:t> </a:t>
            </a:r>
            <a:r>
              <a:rPr spc="20" dirty="0"/>
              <a:t>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850" y="2476241"/>
            <a:ext cx="8519795" cy="360235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b="1" spc="5" dirty="0">
                <a:latin typeface="Times New Roman"/>
                <a:cs typeface="Times New Roman"/>
              </a:rPr>
              <a:t>SDIS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Database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total</a:t>
            </a:r>
            <a:r>
              <a:rPr sz="1800" spc="5" dirty="0">
                <a:latin typeface="Times New Roman"/>
                <a:cs typeface="Times New Roman"/>
              </a:rPr>
              <a:t> 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26607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candidates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enrolled </a:t>
            </a:r>
            <a:r>
              <a:rPr sz="1800" dirty="0">
                <a:latin typeface="Times New Roman"/>
                <a:cs typeface="Times New Roman"/>
              </a:rPr>
              <a:t>in MES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2014-2015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5" dirty="0">
                <a:latin typeface="Times New Roman"/>
                <a:cs typeface="Times New Roman"/>
              </a:rPr>
              <a:t>Delhi</a:t>
            </a:r>
            <a:endParaRPr sz="1800">
              <a:latin typeface="Times New Roman"/>
              <a:cs typeface="Times New Roman"/>
            </a:endParaRPr>
          </a:p>
          <a:p>
            <a:pPr marL="201295" marR="147320" indent="-189230">
              <a:lnSpc>
                <a:spcPts val="1960"/>
              </a:lnSpc>
              <a:spcBef>
                <a:spcPts val="85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Every third </a:t>
            </a:r>
            <a:r>
              <a:rPr sz="1800" spc="10" dirty="0">
                <a:latin typeface="Times New Roman"/>
                <a:cs typeface="Times New Roman"/>
              </a:rPr>
              <a:t>phone </a:t>
            </a:r>
            <a:r>
              <a:rPr sz="1800" dirty="0">
                <a:latin typeface="Times New Roman"/>
                <a:cs typeface="Times New Roman"/>
              </a:rPr>
              <a:t>number from the SDIS </a:t>
            </a:r>
            <a:r>
              <a:rPr sz="1800" spc="5" dirty="0">
                <a:latin typeface="Times New Roman"/>
                <a:cs typeface="Times New Roman"/>
              </a:rPr>
              <a:t>database </a:t>
            </a:r>
            <a:r>
              <a:rPr sz="1800" dirty="0">
                <a:latin typeface="Times New Roman"/>
                <a:cs typeface="Times New Roman"/>
              </a:rPr>
              <a:t>was </a:t>
            </a:r>
            <a:r>
              <a:rPr sz="1800" spc="5" dirty="0">
                <a:latin typeface="Times New Roman"/>
                <a:cs typeface="Times New Roman"/>
              </a:rPr>
              <a:t>contacted during August 2018 </a:t>
            </a:r>
            <a:r>
              <a:rPr sz="1800" spc="-5" dirty="0">
                <a:latin typeface="Times New Roman"/>
                <a:cs typeface="Times New Roman"/>
              </a:rPr>
              <a:t>to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December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2018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[8869]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10" dirty="0">
                <a:latin typeface="Times New Roman"/>
                <a:cs typeface="Times New Roman"/>
              </a:rPr>
              <a:t>17%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duplication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[7007]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“desired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age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group”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19-22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[2803]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10" dirty="0">
                <a:latin typeface="Times New Roman"/>
                <a:cs typeface="Times New Roman"/>
              </a:rPr>
              <a:t>67%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5" dirty="0">
                <a:latin typeface="Times New Roman"/>
                <a:cs typeface="Times New Roman"/>
              </a:rPr>
              <a:t>candidates </a:t>
            </a:r>
            <a:r>
              <a:rPr sz="1800" spc="-5" dirty="0">
                <a:latin typeface="Times New Roman"/>
                <a:cs typeface="Times New Roman"/>
              </a:rPr>
              <a:t>called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didn’t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pick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up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call/switched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off/invalid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[925]</a:t>
            </a:r>
            <a:endParaRPr sz="1800">
              <a:latin typeface="Times New Roman"/>
              <a:cs typeface="Times New Roman"/>
            </a:endParaRPr>
          </a:p>
          <a:p>
            <a:pPr marL="201295" marR="5080" indent="-189230">
              <a:lnSpc>
                <a:spcPct val="90800"/>
              </a:lnSpc>
              <a:spcBef>
                <a:spcPts val="819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remaining,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35%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phone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picked </a:t>
            </a:r>
            <a:r>
              <a:rPr sz="1800" spc="10" dirty="0">
                <a:latin typeface="Times New Roman"/>
                <a:cs typeface="Times New Roman"/>
              </a:rPr>
              <a:t>up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family/friend/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someone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known/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Unknown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5%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didn’t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ever receive</a:t>
            </a:r>
            <a:r>
              <a:rPr sz="1800" spc="5" dirty="0">
                <a:latin typeface="Times New Roman"/>
                <a:cs typeface="Times New Roman"/>
              </a:rPr>
              <a:t> MES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training</a:t>
            </a:r>
            <a:r>
              <a:rPr sz="1800" spc="5" dirty="0">
                <a:latin typeface="Times New Roman"/>
                <a:cs typeface="Times New Roman"/>
              </a:rPr>
              <a:t> and</a:t>
            </a:r>
            <a:r>
              <a:rPr sz="1800" spc="10" dirty="0">
                <a:latin typeface="Times New Roman"/>
                <a:cs typeface="Times New Roman"/>
              </a:rPr>
              <a:t> 34%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not </a:t>
            </a:r>
            <a:r>
              <a:rPr sz="1800" dirty="0">
                <a:latin typeface="Times New Roman"/>
                <a:cs typeface="Times New Roman"/>
              </a:rPr>
              <a:t>interested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participate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5" dirty="0">
                <a:latin typeface="Times New Roman"/>
                <a:cs typeface="Times New Roman"/>
              </a:rPr>
              <a:t>survey </a:t>
            </a:r>
            <a:r>
              <a:rPr sz="1800" spc="10" dirty="0">
                <a:latin typeface="Times New Roman"/>
                <a:cs typeface="Times New Roman"/>
              </a:rPr>
              <a:t> [241]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10" dirty="0">
                <a:latin typeface="Times New Roman"/>
                <a:cs typeface="Times New Roman"/>
              </a:rPr>
              <a:t>148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Candidates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MES-Private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93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candidates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MES-ITI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5920" y="2434659"/>
            <a:ext cx="5416959" cy="4064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551" y="1806936"/>
            <a:ext cx="448310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5" dirty="0"/>
              <a:t>Skewness</a:t>
            </a:r>
            <a:r>
              <a:rPr sz="2950" spc="-10" dirty="0"/>
              <a:t> </a:t>
            </a:r>
            <a:r>
              <a:rPr sz="2950" spc="10" dirty="0"/>
              <a:t>Plot</a:t>
            </a:r>
            <a:r>
              <a:rPr sz="2950" spc="-20" dirty="0"/>
              <a:t> </a:t>
            </a:r>
            <a:r>
              <a:rPr sz="2950" spc="5" dirty="0"/>
              <a:t>for</a:t>
            </a:r>
            <a:r>
              <a:rPr sz="2950" spc="-80" dirty="0"/>
              <a:t> </a:t>
            </a:r>
            <a:r>
              <a:rPr sz="2950" spc="15" dirty="0"/>
              <a:t>MES</a:t>
            </a:r>
            <a:r>
              <a:rPr sz="2950" spc="-175" dirty="0"/>
              <a:t> </a:t>
            </a:r>
            <a:r>
              <a:rPr sz="2950" spc="10" dirty="0"/>
              <a:t>Age</a:t>
            </a:r>
            <a:endParaRPr sz="29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404" y="1681997"/>
            <a:ext cx="507682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20" dirty="0"/>
              <a:t>S</a:t>
            </a:r>
            <a:r>
              <a:rPr sz="2950" spc="-40" dirty="0"/>
              <a:t>k</a:t>
            </a:r>
            <a:r>
              <a:rPr sz="2950" spc="-5" dirty="0"/>
              <a:t>e</a:t>
            </a:r>
            <a:r>
              <a:rPr sz="2950" spc="35" dirty="0"/>
              <a:t>w</a:t>
            </a:r>
            <a:r>
              <a:rPr sz="2950" spc="-10" dirty="0"/>
              <a:t>n</a:t>
            </a:r>
            <a:r>
              <a:rPr sz="2950" spc="25" dirty="0"/>
              <a:t>e</a:t>
            </a:r>
            <a:r>
              <a:rPr sz="2950" spc="10" dirty="0"/>
              <a:t>ss</a:t>
            </a:r>
            <a:r>
              <a:rPr sz="2950" spc="5" dirty="0"/>
              <a:t> </a:t>
            </a:r>
            <a:r>
              <a:rPr sz="2950" spc="10" dirty="0"/>
              <a:t>Plot</a:t>
            </a:r>
            <a:r>
              <a:rPr sz="2950" spc="-5" dirty="0"/>
              <a:t> f</a:t>
            </a:r>
            <a:r>
              <a:rPr sz="2950" spc="10" dirty="0"/>
              <a:t>or</a:t>
            </a:r>
            <a:r>
              <a:rPr sz="2950" spc="-65" dirty="0"/>
              <a:t> </a:t>
            </a:r>
            <a:r>
              <a:rPr sz="2950" spc="10" dirty="0"/>
              <a:t>P</a:t>
            </a:r>
            <a:r>
              <a:rPr sz="2950" spc="5" dirty="0"/>
              <a:t>M</a:t>
            </a:r>
            <a:r>
              <a:rPr sz="2950" spc="25" dirty="0"/>
              <a:t>K</a:t>
            </a:r>
            <a:r>
              <a:rPr sz="2950" spc="5" dirty="0"/>
              <a:t>V</a:t>
            </a:r>
            <a:r>
              <a:rPr sz="2950" spc="15" dirty="0"/>
              <a:t>Y</a:t>
            </a:r>
            <a:r>
              <a:rPr sz="2950" spc="-270" dirty="0"/>
              <a:t> </a:t>
            </a:r>
            <a:r>
              <a:rPr sz="2950" spc="5" dirty="0"/>
              <a:t>A</a:t>
            </a:r>
            <a:r>
              <a:rPr sz="2950" spc="10" dirty="0"/>
              <a:t>ge</a:t>
            </a:r>
            <a:endParaRPr sz="2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306" y="2866527"/>
            <a:ext cx="4157666" cy="2625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14150" y="3089963"/>
            <a:ext cx="3576320" cy="238315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85"/>
              </a:spcBef>
            </a:pPr>
            <a:r>
              <a:rPr sz="1450" b="1" spc="10" dirty="0">
                <a:latin typeface="Times New Roman"/>
                <a:cs typeface="Times New Roman"/>
              </a:rPr>
              <a:t>1.</a:t>
            </a:r>
            <a:r>
              <a:rPr sz="1450" b="1" spc="370" dirty="0">
                <a:latin typeface="Times New Roman"/>
                <a:cs typeface="Times New Roman"/>
              </a:rPr>
              <a:t> </a:t>
            </a:r>
            <a:r>
              <a:rPr sz="1450" b="1" spc="20" dirty="0">
                <a:latin typeface="Times New Roman"/>
                <a:cs typeface="Times New Roman"/>
              </a:rPr>
              <a:t>Such</a:t>
            </a:r>
            <a:r>
              <a:rPr sz="1450" b="1" spc="-20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differences</a:t>
            </a:r>
            <a:r>
              <a:rPr sz="1450" b="1" spc="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in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age</a:t>
            </a:r>
            <a:r>
              <a:rPr sz="1450" b="1" spc="10" dirty="0">
                <a:latin typeface="Times New Roman"/>
                <a:cs typeface="Times New Roman"/>
              </a:rPr>
              <a:t> distribution</a:t>
            </a:r>
            <a:r>
              <a:rPr sz="1450" b="1" spc="37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--</a:t>
            </a:r>
            <a:endParaRPr sz="1450">
              <a:latin typeface="Times New Roman"/>
              <a:cs typeface="Times New Roman"/>
            </a:endParaRPr>
          </a:p>
          <a:p>
            <a:pPr marL="295910" marR="5715" indent="-283845" algn="just">
              <a:lnSpc>
                <a:spcPct val="109700"/>
              </a:lnSpc>
              <a:spcBef>
                <a:spcPts val="830"/>
              </a:spcBef>
              <a:buAutoNum type="alphaLcParenR"/>
              <a:tabLst>
                <a:tab pos="296545" algn="l"/>
              </a:tabLst>
            </a:pPr>
            <a:r>
              <a:rPr sz="1450" b="1" spc="20" dirty="0">
                <a:latin typeface="Times New Roman"/>
                <a:cs typeface="Times New Roman"/>
              </a:rPr>
              <a:t>PMKVY</a:t>
            </a:r>
            <a:r>
              <a:rPr sz="1450" b="1" spc="2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–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no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college</a:t>
            </a:r>
            <a:r>
              <a:rPr sz="1450" b="1" spc="1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students</a:t>
            </a:r>
            <a:r>
              <a:rPr sz="1450" b="1" spc="1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to</a:t>
            </a:r>
            <a:r>
              <a:rPr sz="1450" b="1" spc="15" dirty="0">
                <a:latin typeface="Times New Roman"/>
                <a:cs typeface="Times New Roman"/>
              </a:rPr>
              <a:t> </a:t>
            </a:r>
            <a:r>
              <a:rPr sz="1450" b="1" spc="20" dirty="0">
                <a:latin typeface="Times New Roman"/>
                <a:cs typeface="Times New Roman"/>
              </a:rPr>
              <a:t>be </a:t>
            </a:r>
            <a:r>
              <a:rPr sz="1450" b="1" spc="2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admitted</a:t>
            </a:r>
            <a:endParaRPr sz="145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9700"/>
              </a:lnSpc>
              <a:spcBef>
                <a:spcPts val="815"/>
              </a:spcBef>
              <a:buAutoNum type="alphaLcParenR"/>
              <a:tabLst>
                <a:tab pos="296545" algn="l"/>
              </a:tabLst>
            </a:pPr>
            <a:r>
              <a:rPr sz="1450" b="1" spc="20" dirty="0">
                <a:latin typeface="Times New Roman"/>
                <a:cs typeface="Times New Roman"/>
              </a:rPr>
              <a:t>PMKVY </a:t>
            </a:r>
            <a:r>
              <a:rPr sz="1450" b="1" spc="15" dirty="0">
                <a:latin typeface="Times New Roman"/>
                <a:cs typeface="Times New Roman"/>
              </a:rPr>
              <a:t>–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short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term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(very)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allowed. </a:t>
            </a:r>
            <a:r>
              <a:rPr sz="1450" b="1" spc="15" dirty="0">
                <a:latin typeface="Times New Roman"/>
                <a:cs typeface="Times New Roman"/>
              </a:rPr>
              <a:t> Which made </a:t>
            </a:r>
            <a:r>
              <a:rPr sz="1450" b="1" spc="20" dirty="0">
                <a:latin typeface="Times New Roman"/>
                <a:cs typeface="Times New Roman"/>
              </a:rPr>
              <a:t>PMKVY </a:t>
            </a:r>
            <a:r>
              <a:rPr sz="1450" b="1" spc="15" dirty="0">
                <a:latin typeface="Times New Roman"/>
                <a:cs typeface="Times New Roman"/>
              </a:rPr>
              <a:t>a </a:t>
            </a:r>
            <a:r>
              <a:rPr sz="1450" b="1" spc="5" dirty="0">
                <a:latin typeface="Times New Roman"/>
                <a:cs typeface="Times New Roman"/>
              </a:rPr>
              <a:t>relatively  </a:t>
            </a:r>
            <a:r>
              <a:rPr sz="1450" b="1" spc="10" dirty="0">
                <a:latin typeface="Times New Roman"/>
                <a:cs typeface="Times New Roman"/>
              </a:rPr>
              <a:t>easy </a:t>
            </a:r>
            <a:r>
              <a:rPr sz="1450" b="1" spc="1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to</a:t>
            </a:r>
            <a:r>
              <a:rPr sz="1450" b="1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experiment</a:t>
            </a:r>
            <a:endParaRPr sz="1450">
              <a:latin typeface="Times New Roman"/>
              <a:cs typeface="Times New Roman"/>
            </a:endParaRPr>
          </a:p>
          <a:p>
            <a:pPr marL="295910" marR="5715" indent="-283845" algn="just">
              <a:lnSpc>
                <a:spcPct val="109700"/>
              </a:lnSpc>
              <a:spcBef>
                <a:spcPts val="825"/>
              </a:spcBef>
              <a:buAutoNum type="alphaLcParenR"/>
              <a:tabLst>
                <a:tab pos="296545" algn="l"/>
              </a:tabLst>
            </a:pPr>
            <a:r>
              <a:rPr sz="1450" b="1" spc="20" dirty="0">
                <a:latin typeface="Times New Roman"/>
                <a:cs typeface="Times New Roman"/>
              </a:rPr>
              <a:t>PMKVY</a:t>
            </a:r>
            <a:r>
              <a:rPr sz="1450" b="1" spc="2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–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25" dirty="0">
                <a:latin typeface="Times New Roman"/>
                <a:cs typeface="Times New Roman"/>
              </a:rPr>
              <a:t>A</a:t>
            </a:r>
            <a:r>
              <a:rPr sz="1450" b="1" spc="3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huge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budget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with 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advertisement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36" y="1531057"/>
            <a:ext cx="700024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5" dirty="0"/>
              <a:t>Major</a:t>
            </a:r>
            <a:r>
              <a:rPr sz="2300" spc="-75" dirty="0"/>
              <a:t> </a:t>
            </a:r>
            <a:r>
              <a:rPr sz="2300" spc="5" dirty="0"/>
              <a:t>Challenge</a:t>
            </a:r>
            <a:r>
              <a:rPr sz="2300" spc="-25" dirty="0"/>
              <a:t> </a:t>
            </a:r>
            <a:r>
              <a:rPr sz="2300" spc="5" dirty="0"/>
              <a:t>in</a:t>
            </a:r>
            <a:r>
              <a:rPr sz="2300" spc="-15" dirty="0"/>
              <a:t> </a:t>
            </a:r>
            <a:r>
              <a:rPr sz="2300" spc="-5" dirty="0"/>
              <a:t>the</a:t>
            </a:r>
            <a:r>
              <a:rPr sz="2300" spc="-95" dirty="0"/>
              <a:t> </a:t>
            </a:r>
            <a:r>
              <a:rPr sz="2300" spc="5" dirty="0"/>
              <a:t>Application</a:t>
            </a:r>
            <a:r>
              <a:rPr sz="2300" spc="-35" dirty="0"/>
              <a:t> </a:t>
            </a:r>
            <a:r>
              <a:rPr sz="2300" spc="5" dirty="0"/>
              <a:t>of</a:t>
            </a:r>
            <a:r>
              <a:rPr sz="2300" dirty="0"/>
              <a:t> </a:t>
            </a:r>
            <a:r>
              <a:rPr sz="2300" spc="-5" dirty="0"/>
              <a:t>the</a:t>
            </a:r>
            <a:r>
              <a:rPr sz="2300" spc="20" dirty="0"/>
              <a:t> </a:t>
            </a:r>
            <a:r>
              <a:rPr sz="2300" spc="5" dirty="0"/>
              <a:t>DID</a:t>
            </a:r>
            <a:r>
              <a:rPr sz="2300" spc="-5" dirty="0"/>
              <a:t> </a:t>
            </a:r>
            <a:r>
              <a:rPr sz="2300" spc="5" dirty="0"/>
              <a:t>Method: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753850" y="2553705"/>
            <a:ext cx="8526780" cy="32099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1295" marR="106045" indent="-189230">
              <a:lnSpc>
                <a:spcPts val="1960"/>
              </a:lnSpc>
              <a:spcBef>
                <a:spcPts val="34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sufficient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condition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identification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that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treatment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does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not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individual-transitory </a:t>
            </a:r>
            <a:r>
              <a:rPr sz="1800" spc="5" dirty="0">
                <a:latin typeface="Times New Roman"/>
                <a:cs typeface="Times New Roman"/>
              </a:rPr>
              <a:t>shocks</a:t>
            </a:r>
            <a:endParaRPr sz="1800">
              <a:latin typeface="Times New Roman"/>
              <a:cs typeface="Times New Roman"/>
            </a:endParaRPr>
          </a:p>
          <a:p>
            <a:pPr marL="201295" marR="200660" indent="-189230">
              <a:lnSpc>
                <a:spcPct val="90800"/>
              </a:lnSpc>
              <a:spcBef>
                <a:spcPts val="79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Ashenfelter’s Dip: </a:t>
            </a:r>
            <a:r>
              <a:rPr sz="1800" spc="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period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uncertainty, </a:t>
            </a:r>
            <a:r>
              <a:rPr sz="1800" spc="5" dirty="0">
                <a:latin typeface="Times New Roman"/>
                <a:cs typeface="Times New Roman"/>
              </a:rPr>
              <a:t>exploration and </a:t>
            </a:r>
            <a:r>
              <a:rPr sz="1800" dirty="0">
                <a:latin typeface="Times New Roman"/>
                <a:cs typeface="Times New Roman"/>
              </a:rPr>
              <a:t>search. This </a:t>
            </a:r>
            <a:r>
              <a:rPr sz="1800" spc="5" dirty="0">
                <a:latin typeface="Times New Roman"/>
                <a:cs typeface="Times New Roman"/>
              </a:rPr>
              <a:t>period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characterized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by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temporary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decline </a:t>
            </a:r>
            <a:r>
              <a:rPr sz="1800" spc="-5" dirty="0">
                <a:latin typeface="Times New Roman"/>
                <a:cs typeface="Times New Roman"/>
              </a:rPr>
              <a:t>in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wages,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an </a:t>
            </a:r>
            <a:r>
              <a:rPr sz="1800" spc="5" dirty="0">
                <a:latin typeface="Times New Roman"/>
                <a:cs typeface="Times New Roman"/>
              </a:rPr>
              <a:t>upward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trajectory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workers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gain </a:t>
            </a:r>
            <a:r>
              <a:rPr sz="1800" spc="5" dirty="0">
                <a:latin typeface="Times New Roman"/>
                <a:cs typeface="Times New Roman"/>
              </a:rPr>
              <a:t>experience,</a:t>
            </a:r>
            <a:r>
              <a:rPr sz="1800" dirty="0">
                <a:latin typeface="Times New Roman"/>
                <a:cs typeface="Times New Roman"/>
              </a:rPr>
              <a:t> skills,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seniority.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--</a:t>
            </a:r>
            <a:r>
              <a:rPr sz="1800" b="1" i="1" spc="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Selection</a:t>
            </a:r>
            <a:r>
              <a:rPr sz="1800" b="1" i="1" spc="5" dirty="0">
                <a:latin typeface="Times New Roman"/>
                <a:cs typeface="Times New Roman"/>
              </a:rPr>
              <a:t> of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the</a:t>
            </a:r>
            <a:r>
              <a:rPr sz="1800" b="1" i="1" spc="-6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Age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Group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ts val="2065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Another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level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data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complexity: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If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candidates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have</a:t>
            </a:r>
            <a:r>
              <a:rPr sz="1800" dirty="0">
                <a:latin typeface="Times New Roman"/>
                <a:cs typeface="Times New Roman"/>
              </a:rPr>
              <a:t> received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further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higher education</a:t>
            </a:r>
            <a:endParaRPr sz="1800">
              <a:latin typeface="Times New Roman"/>
              <a:cs typeface="Times New Roman"/>
            </a:endParaRPr>
          </a:p>
          <a:p>
            <a:pPr marL="201295" marR="304165">
              <a:lnSpc>
                <a:spcPts val="1960"/>
              </a:lnSpc>
              <a:spcBef>
                <a:spcPts val="135"/>
              </a:spcBef>
            </a:pPr>
            <a:r>
              <a:rPr sz="1800" spc="5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quite likely</a:t>
            </a:r>
            <a:r>
              <a:rPr sz="1800" spc="5" dirty="0">
                <a:latin typeface="Times New Roman"/>
                <a:cs typeface="Times New Roman"/>
              </a:rPr>
              <a:t> they would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take</a:t>
            </a:r>
            <a:r>
              <a:rPr sz="1800" dirty="0">
                <a:latin typeface="Times New Roman"/>
                <a:cs typeface="Times New Roman"/>
              </a:rPr>
              <a:t> further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higher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education </a:t>
            </a:r>
            <a:r>
              <a:rPr sz="1800" dirty="0">
                <a:latin typeface="Times New Roman"/>
                <a:cs typeface="Times New Roman"/>
              </a:rPr>
              <a:t>(see: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School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Resources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Student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Outcomes: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Overview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Literature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New</a:t>
            </a:r>
            <a:r>
              <a:rPr sz="1800" dirty="0">
                <a:latin typeface="Times New Roman"/>
                <a:cs typeface="Times New Roman"/>
              </a:rPr>
              <a:t> Evidence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North and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South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Carolina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David</a:t>
            </a:r>
            <a:r>
              <a:rPr sz="1800" dirty="0">
                <a:latin typeface="Times New Roman"/>
                <a:cs typeface="Times New Roman"/>
              </a:rPr>
              <a:t> Card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Alan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Krueger,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1996)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--</a:t>
            </a:r>
            <a:r>
              <a:rPr sz="1800" b="1" i="1" spc="1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Capturing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Career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Transition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post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the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training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09" y="1630139"/>
            <a:ext cx="438594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0" dirty="0"/>
              <a:t>Selection</a:t>
            </a:r>
            <a:r>
              <a:rPr sz="2950" spc="-30" dirty="0"/>
              <a:t> </a:t>
            </a:r>
            <a:r>
              <a:rPr sz="2950" spc="10" dirty="0"/>
              <a:t>of</a:t>
            </a:r>
            <a:r>
              <a:rPr sz="2950" spc="-20" dirty="0"/>
              <a:t> </a:t>
            </a:r>
            <a:r>
              <a:rPr sz="2950" dirty="0"/>
              <a:t>Control</a:t>
            </a:r>
            <a:r>
              <a:rPr sz="2950" spc="-65" dirty="0"/>
              <a:t> </a:t>
            </a:r>
            <a:r>
              <a:rPr sz="2950" spc="5" dirty="0"/>
              <a:t>Group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753850" y="2476241"/>
            <a:ext cx="8121650" cy="3249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Slightly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different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capturing data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these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 programs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90525" marR="5080" indent="-378460">
              <a:lnSpc>
                <a:spcPts val="1960"/>
              </a:lnSpc>
              <a:spcBef>
                <a:spcPts val="855"/>
              </a:spcBef>
              <a:buAutoNum type="alphaLcParenR"/>
              <a:tabLst>
                <a:tab pos="389890" algn="l"/>
                <a:tab pos="390525" algn="l"/>
              </a:tabLst>
            </a:pPr>
            <a:r>
              <a:rPr sz="1800" spc="5" dirty="0">
                <a:latin typeface="Times New Roman"/>
                <a:cs typeface="Times New Roman"/>
              </a:rPr>
              <a:t>data </a:t>
            </a:r>
            <a:r>
              <a:rPr sz="1800" spc="10" dirty="0">
                <a:latin typeface="Times New Roman"/>
                <a:cs typeface="Times New Roman"/>
              </a:rPr>
              <a:t>on </a:t>
            </a:r>
            <a:r>
              <a:rPr sz="1800" spc="5" dirty="0">
                <a:latin typeface="Times New Roman"/>
                <a:cs typeface="Times New Roman"/>
              </a:rPr>
              <a:t>rolling/ </a:t>
            </a:r>
            <a:r>
              <a:rPr sz="1800" dirty="0">
                <a:latin typeface="Times New Roman"/>
                <a:cs typeface="Times New Roman"/>
              </a:rPr>
              <a:t>waitlisted </a:t>
            </a:r>
            <a:r>
              <a:rPr sz="1800" spc="5" dirty="0">
                <a:latin typeface="Times New Roman"/>
                <a:cs typeface="Times New Roman"/>
              </a:rPr>
              <a:t>candidates </a:t>
            </a: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spc="5" dirty="0">
                <a:latin typeface="Times New Roman"/>
                <a:cs typeface="Times New Roman"/>
              </a:rPr>
              <a:t>MES </a:t>
            </a:r>
            <a:r>
              <a:rPr sz="1800" dirty="0">
                <a:latin typeface="Times New Roman"/>
                <a:cs typeface="Times New Roman"/>
              </a:rPr>
              <a:t>(possibility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10" dirty="0">
                <a:latin typeface="Times New Roman"/>
                <a:cs typeface="Times New Roman"/>
              </a:rPr>
              <a:t>use of </a:t>
            </a:r>
            <a:r>
              <a:rPr sz="1800" spc="5" dirty="0">
                <a:latin typeface="Times New Roman"/>
                <a:cs typeface="Times New Roman"/>
              </a:rPr>
              <a:t>oversubscription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method)</a:t>
            </a:r>
            <a:endParaRPr sz="1800">
              <a:latin typeface="Times New Roman"/>
              <a:cs typeface="Times New Roman"/>
            </a:endParaRPr>
          </a:p>
          <a:p>
            <a:pPr marL="390525" marR="645795" indent="-378460">
              <a:lnSpc>
                <a:spcPts val="1970"/>
              </a:lnSpc>
              <a:spcBef>
                <a:spcPts val="815"/>
              </a:spcBef>
              <a:buAutoNum type="alphaLcParenR"/>
              <a:tabLst>
                <a:tab pos="389890" algn="l"/>
                <a:tab pos="390525" algn="l"/>
              </a:tabLst>
            </a:pPr>
            <a:r>
              <a:rPr sz="1800" spc="10" dirty="0">
                <a:latin typeface="Times New Roman"/>
                <a:cs typeface="Times New Roman"/>
              </a:rPr>
              <a:t>b) </a:t>
            </a:r>
            <a:r>
              <a:rPr sz="1800" dirty="0">
                <a:latin typeface="Times New Roman"/>
                <a:cs typeface="Times New Roman"/>
              </a:rPr>
              <a:t>data </a:t>
            </a:r>
            <a:r>
              <a:rPr sz="1800" spc="5" dirty="0">
                <a:latin typeface="Times New Roman"/>
                <a:cs typeface="Times New Roman"/>
              </a:rPr>
              <a:t>on dropout </a:t>
            </a:r>
            <a:r>
              <a:rPr sz="1800" dirty="0">
                <a:latin typeface="Times New Roman"/>
                <a:cs typeface="Times New Roman"/>
              </a:rPr>
              <a:t>candidates in </a:t>
            </a:r>
            <a:r>
              <a:rPr sz="1800" spc="5" dirty="0">
                <a:latin typeface="Times New Roman"/>
                <a:cs typeface="Times New Roman"/>
              </a:rPr>
              <a:t>PMKVY </a:t>
            </a:r>
            <a:r>
              <a:rPr sz="1800" dirty="0">
                <a:latin typeface="Times New Roman"/>
                <a:cs typeface="Times New Roman"/>
              </a:rPr>
              <a:t>(possibility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10" dirty="0">
                <a:latin typeface="Times New Roman"/>
                <a:cs typeface="Times New Roman"/>
              </a:rPr>
              <a:t>use </a:t>
            </a:r>
            <a:r>
              <a:rPr sz="1800" spc="5" dirty="0">
                <a:latin typeface="Times New Roman"/>
                <a:cs typeface="Times New Roman"/>
              </a:rPr>
              <a:t>of dropouts </a:t>
            </a:r>
            <a:r>
              <a:rPr sz="1800" dirty="0">
                <a:latin typeface="Times New Roman"/>
                <a:cs typeface="Times New Roman"/>
              </a:rPr>
              <a:t>as </a:t>
            </a:r>
            <a:r>
              <a:rPr sz="1800" spc="5" dirty="0">
                <a:latin typeface="Times New Roman"/>
                <a:cs typeface="Times New Roman"/>
              </a:rPr>
              <a:t>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comparison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group)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College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students’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entry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PMKVY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vs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training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Use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“friendship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network”: </a:t>
            </a:r>
            <a:r>
              <a:rPr sz="1800" i="1" dirty="0">
                <a:latin typeface="Times New Roman"/>
                <a:cs typeface="Times New Roman"/>
              </a:rPr>
              <a:t>friend</a:t>
            </a:r>
            <a:r>
              <a:rPr sz="1800" i="1" spc="5" dirty="0">
                <a:latin typeface="Times New Roman"/>
                <a:cs typeface="Times New Roman"/>
              </a:rPr>
              <a:t> who showed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some </a:t>
            </a:r>
            <a:r>
              <a:rPr sz="1800" i="1" spc="-5" dirty="0">
                <a:latin typeface="Times New Roman"/>
                <a:cs typeface="Times New Roman"/>
              </a:rPr>
              <a:t>interest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group</a:t>
            </a:r>
            <a:endParaRPr sz="1800">
              <a:latin typeface="Times New Roman"/>
              <a:cs typeface="Times New Roman"/>
            </a:endParaRPr>
          </a:p>
          <a:p>
            <a:pPr marL="201295" marR="475615" indent="-189230">
              <a:lnSpc>
                <a:spcPts val="1960"/>
              </a:lnSpc>
              <a:spcBef>
                <a:spcPts val="85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-10" dirty="0">
                <a:latin typeface="Times New Roman"/>
                <a:cs typeface="Times New Roman"/>
              </a:rPr>
              <a:t>Violation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SUTVA: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conditions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identification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units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using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</a:t>
            </a:r>
            <a:r>
              <a:rPr sz="1800" i="1" dirty="0">
                <a:latin typeface="Times New Roman"/>
                <a:cs typeface="Times New Roman"/>
              </a:rPr>
              <a:t>loosely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connected</a:t>
            </a:r>
            <a:r>
              <a:rPr sz="1800" spc="5" dirty="0">
                <a:latin typeface="Times New Roman"/>
                <a:cs typeface="Times New Roman"/>
              </a:rPr>
              <a:t>”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friend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-25" dirty="0">
                <a:latin typeface="Times New Roman"/>
                <a:cs typeface="Times New Roman"/>
              </a:rPr>
              <a:t>Total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Control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Group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Sample:</a:t>
            </a:r>
            <a:r>
              <a:rPr sz="1800" spc="5" dirty="0">
                <a:latin typeface="Times New Roman"/>
                <a:cs typeface="Times New Roman"/>
              </a:rPr>
              <a:t> MES –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73,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PMKVY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–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87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09" y="1630139"/>
            <a:ext cx="609536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0" dirty="0"/>
              <a:t>Self-Selection</a:t>
            </a:r>
            <a:r>
              <a:rPr sz="2950" spc="-65" dirty="0"/>
              <a:t> </a:t>
            </a:r>
            <a:r>
              <a:rPr sz="2950" spc="10" dirty="0"/>
              <a:t>into</a:t>
            </a:r>
            <a:r>
              <a:rPr sz="2950" spc="-95" dirty="0"/>
              <a:t> </a:t>
            </a:r>
            <a:r>
              <a:rPr sz="2950" spc="-15" dirty="0"/>
              <a:t>Training</a:t>
            </a:r>
            <a:r>
              <a:rPr sz="2950" spc="-70" dirty="0"/>
              <a:t> </a:t>
            </a:r>
            <a:r>
              <a:rPr sz="2950" spc="5" dirty="0"/>
              <a:t>Programs</a:t>
            </a:r>
            <a:endParaRPr sz="2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3598" y="2989325"/>
          <a:ext cx="8200390" cy="286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424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b="1" spc="15" dirty="0">
                          <a:latin typeface="Times New Roman"/>
                          <a:cs typeface="Times New Roman"/>
                        </a:rPr>
                        <a:t>Reason</a:t>
                      </a:r>
                      <a:r>
                        <a:rPr sz="14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0" dirty="0">
                          <a:latin typeface="Times New Roman"/>
                          <a:cs typeface="Times New Roman"/>
                        </a:rPr>
                        <a:t>Selection</a:t>
                      </a:r>
                      <a:r>
                        <a:rPr sz="1450" b="1" spc="15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4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sz="14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latin typeface="Times New Roman"/>
                          <a:cs typeface="Times New Roman"/>
                        </a:rPr>
                        <a:t>Center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b="1" spc="20" dirty="0">
                          <a:latin typeface="Times New Roman"/>
                          <a:cs typeface="Times New Roman"/>
                        </a:rPr>
                        <a:t>MES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b="1" spc="20" dirty="0">
                          <a:latin typeface="Times New Roman"/>
                          <a:cs typeface="Times New Roman"/>
                        </a:rPr>
                        <a:t>PMKVY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Nearness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Home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64%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71%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830"/>
                        </a:spcBef>
                      </a:pPr>
                      <a:r>
                        <a:rPr sz="145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dv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5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nt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30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3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13%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55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Referral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Friend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6%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Referral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relative/school/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community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13%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7%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830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Compared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Centers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Reputation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30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30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4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Other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333" y="1983603"/>
            <a:ext cx="6075045" cy="192658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4810"/>
              </a:lnSpc>
              <a:spcBef>
                <a:spcPts val="700"/>
              </a:spcBef>
            </a:pPr>
            <a:r>
              <a:rPr sz="4450" b="0" dirty="0">
                <a:latin typeface="Times New Roman"/>
                <a:cs typeface="Times New Roman"/>
              </a:rPr>
              <a:t>Institution, Exposure </a:t>
            </a:r>
            <a:r>
              <a:rPr sz="4450" b="0" spc="5" dirty="0">
                <a:latin typeface="Times New Roman"/>
                <a:cs typeface="Times New Roman"/>
              </a:rPr>
              <a:t>and </a:t>
            </a:r>
            <a:r>
              <a:rPr sz="4450" b="0" spc="10" dirty="0">
                <a:latin typeface="Times New Roman"/>
                <a:cs typeface="Times New Roman"/>
              </a:rPr>
              <a:t> </a:t>
            </a:r>
            <a:r>
              <a:rPr sz="4450" b="0" spc="-5" dirty="0">
                <a:latin typeface="Times New Roman"/>
                <a:cs typeface="Times New Roman"/>
              </a:rPr>
              <a:t>Returns </a:t>
            </a:r>
            <a:r>
              <a:rPr sz="4450" b="0" dirty="0">
                <a:latin typeface="Times New Roman"/>
                <a:cs typeface="Times New Roman"/>
              </a:rPr>
              <a:t>from </a:t>
            </a:r>
            <a:r>
              <a:rPr sz="4450" b="0" spc="5" dirty="0">
                <a:latin typeface="Times New Roman"/>
                <a:cs typeface="Times New Roman"/>
              </a:rPr>
              <a:t>short </a:t>
            </a:r>
            <a:r>
              <a:rPr sz="4450" b="0" dirty="0">
                <a:latin typeface="Times New Roman"/>
                <a:cs typeface="Times New Roman"/>
              </a:rPr>
              <a:t>term </a:t>
            </a:r>
            <a:r>
              <a:rPr sz="4450" b="0" spc="5" dirty="0">
                <a:latin typeface="Times New Roman"/>
                <a:cs typeface="Times New Roman"/>
              </a:rPr>
              <a:t> t</a:t>
            </a:r>
            <a:r>
              <a:rPr sz="4450" b="0" spc="-15" dirty="0">
                <a:latin typeface="Times New Roman"/>
                <a:cs typeface="Times New Roman"/>
              </a:rPr>
              <a:t>r</a:t>
            </a:r>
            <a:r>
              <a:rPr sz="4450" b="0" spc="25" dirty="0">
                <a:latin typeface="Times New Roman"/>
                <a:cs typeface="Times New Roman"/>
              </a:rPr>
              <a:t>a</a:t>
            </a:r>
            <a:r>
              <a:rPr sz="4450" b="0" spc="-35" dirty="0">
                <a:latin typeface="Times New Roman"/>
                <a:cs typeface="Times New Roman"/>
              </a:rPr>
              <a:t>i</a:t>
            </a:r>
            <a:r>
              <a:rPr sz="4450" b="0" spc="40" dirty="0">
                <a:latin typeface="Times New Roman"/>
                <a:cs typeface="Times New Roman"/>
              </a:rPr>
              <a:t>n</a:t>
            </a:r>
            <a:r>
              <a:rPr sz="4450" b="0" spc="-35" dirty="0">
                <a:latin typeface="Times New Roman"/>
                <a:cs typeface="Times New Roman"/>
              </a:rPr>
              <a:t>i</a:t>
            </a:r>
            <a:r>
              <a:rPr sz="4450" b="0" dirty="0">
                <a:latin typeface="Times New Roman"/>
                <a:cs typeface="Times New Roman"/>
              </a:rPr>
              <a:t>n</a:t>
            </a:r>
            <a:r>
              <a:rPr sz="4450" b="0" spc="40" dirty="0">
                <a:latin typeface="Times New Roman"/>
                <a:cs typeface="Times New Roman"/>
              </a:rPr>
              <a:t>g</a:t>
            </a:r>
            <a:r>
              <a:rPr sz="4450" b="0" dirty="0">
                <a:latin typeface="Times New Roman"/>
                <a:cs typeface="Times New Roman"/>
              </a:rPr>
              <a:t>:</a:t>
            </a:r>
            <a:r>
              <a:rPr sz="4450" b="0" spc="-305" dirty="0">
                <a:latin typeface="Times New Roman"/>
                <a:cs typeface="Times New Roman"/>
              </a:rPr>
              <a:t> </a:t>
            </a:r>
            <a:r>
              <a:rPr sz="4450" b="0" dirty="0">
                <a:latin typeface="Times New Roman"/>
                <a:cs typeface="Times New Roman"/>
              </a:rPr>
              <a:t>A</a:t>
            </a:r>
            <a:r>
              <a:rPr sz="4450" b="0" spc="-235" dirty="0">
                <a:latin typeface="Times New Roman"/>
                <a:cs typeface="Times New Roman"/>
              </a:rPr>
              <a:t> </a:t>
            </a:r>
            <a:r>
              <a:rPr sz="4450" b="0" spc="10" dirty="0">
                <a:latin typeface="Times New Roman"/>
                <a:cs typeface="Times New Roman"/>
              </a:rPr>
              <a:t>C</a:t>
            </a:r>
            <a:r>
              <a:rPr sz="4450" b="0" spc="-20" dirty="0">
                <a:latin typeface="Times New Roman"/>
                <a:cs typeface="Times New Roman"/>
              </a:rPr>
              <a:t>a</a:t>
            </a:r>
            <a:r>
              <a:rPr sz="4450" b="0" spc="40" dirty="0">
                <a:latin typeface="Times New Roman"/>
                <a:cs typeface="Times New Roman"/>
              </a:rPr>
              <a:t>u</a:t>
            </a:r>
            <a:r>
              <a:rPr sz="4450" b="0" spc="-45" dirty="0">
                <a:latin typeface="Times New Roman"/>
                <a:cs typeface="Times New Roman"/>
              </a:rPr>
              <a:t>s</a:t>
            </a:r>
            <a:r>
              <a:rPr sz="4450" b="0" spc="25" dirty="0">
                <a:latin typeface="Times New Roman"/>
                <a:cs typeface="Times New Roman"/>
              </a:rPr>
              <a:t>a</a:t>
            </a:r>
            <a:r>
              <a:rPr sz="4450" b="0" dirty="0">
                <a:latin typeface="Times New Roman"/>
                <a:cs typeface="Times New Roman"/>
              </a:rPr>
              <a:t>l</a:t>
            </a:r>
            <a:r>
              <a:rPr sz="4450" b="0" spc="10" dirty="0">
                <a:latin typeface="Times New Roman"/>
                <a:cs typeface="Times New Roman"/>
              </a:rPr>
              <a:t> </a:t>
            </a:r>
            <a:r>
              <a:rPr sz="4450" b="0" spc="-20" dirty="0">
                <a:latin typeface="Times New Roman"/>
                <a:cs typeface="Times New Roman"/>
              </a:rPr>
              <a:t>a</a:t>
            </a:r>
            <a:r>
              <a:rPr sz="4450" b="0" dirty="0">
                <a:latin typeface="Times New Roman"/>
                <a:cs typeface="Times New Roman"/>
              </a:rPr>
              <a:t>n</a:t>
            </a:r>
            <a:r>
              <a:rPr sz="4450" b="0" spc="25" dirty="0">
                <a:latin typeface="Times New Roman"/>
                <a:cs typeface="Times New Roman"/>
              </a:rPr>
              <a:t>a</a:t>
            </a:r>
            <a:r>
              <a:rPr sz="4450" b="0" spc="5" dirty="0">
                <a:latin typeface="Times New Roman"/>
                <a:cs typeface="Times New Roman"/>
              </a:rPr>
              <a:t>l</a:t>
            </a:r>
            <a:r>
              <a:rPr sz="4450" b="0" dirty="0">
                <a:latin typeface="Times New Roman"/>
                <a:cs typeface="Times New Roman"/>
              </a:rPr>
              <a:t>ys</a:t>
            </a:r>
            <a:r>
              <a:rPr sz="4450" b="0" spc="-35" dirty="0">
                <a:latin typeface="Times New Roman"/>
                <a:cs typeface="Times New Roman"/>
              </a:rPr>
              <a:t>i</a:t>
            </a:r>
            <a:r>
              <a:rPr sz="4450" b="0" dirty="0">
                <a:latin typeface="Times New Roman"/>
                <a:cs typeface="Times New Roman"/>
              </a:rPr>
              <a:t>s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0955" y="4452088"/>
            <a:ext cx="199517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marR="382905" indent="-635" algn="ctr">
              <a:lnSpc>
                <a:spcPct val="132100"/>
              </a:lnSpc>
              <a:spcBef>
                <a:spcPts val="100"/>
              </a:spcBef>
            </a:pPr>
            <a:r>
              <a:rPr sz="1650" spc="-70" dirty="0">
                <a:latin typeface="Times New Roman"/>
                <a:cs typeface="Times New Roman"/>
              </a:rPr>
              <a:t>T</a:t>
            </a:r>
            <a:r>
              <a:rPr sz="1650" dirty="0">
                <a:latin typeface="Times New Roman"/>
                <a:cs typeface="Times New Roman"/>
              </a:rPr>
              <a:t>ut</a:t>
            </a:r>
            <a:r>
              <a:rPr sz="1650" spc="-10" dirty="0">
                <a:latin typeface="Times New Roman"/>
                <a:cs typeface="Times New Roman"/>
              </a:rPr>
              <a:t>a</a:t>
            </a:r>
            <a:r>
              <a:rPr sz="1650" dirty="0">
                <a:latin typeface="Times New Roman"/>
                <a:cs typeface="Times New Roman"/>
              </a:rPr>
              <a:t>n</a:t>
            </a:r>
            <a:r>
              <a:rPr sz="1650" spc="-10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</a:t>
            </a:r>
            <a:r>
              <a:rPr sz="1650" dirty="0">
                <a:latin typeface="Times New Roman"/>
                <a:cs typeface="Times New Roman"/>
              </a:rPr>
              <a:t>h</a:t>
            </a:r>
            <a:r>
              <a:rPr sz="1650" spc="-15" dirty="0">
                <a:latin typeface="Times New Roman"/>
                <a:cs typeface="Times New Roman"/>
              </a:rPr>
              <a:t>m</a:t>
            </a:r>
            <a:r>
              <a:rPr sz="1650" spc="-10" dirty="0">
                <a:latin typeface="Times New Roman"/>
                <a:cs typeface="Times New Roman"/>
              </a:rPr>
              <a:t>e</a:t>
            </a:r>
            <a:r>
              <a:rPr sz="1650" dirty="0">
                <a:latin typeface="Times New Roman"/>
                <a:cs typeface="Times New Roman"/>
              </a:rPr>
              <a:t>d  </a:t>
            </a:r>
            <a:r>
              <a:rPr sz="1650" spc="-5" dirty="0">
                <a:latin typeface="Times New Roman"/>
                <a:cs typeface="Times New Roman"/>
              </a:rPr>
              <a:t>I</a:t>
            </a:r>
            <a:r>
              <a:rPr sz="1650" spc="10" dirty="0">
                <a:latin typeface="Times New Roman"/>
                <a:cs typeface="Times New Roman"/>
              </a:rPr>
              <a:t>I</a:t>
            </a:r>
            <a:r>
              <a:rPr sz="1650" dirty="0">
                <a:latin typeface="Times New Roman"/>
                <a:cs typeface="Times New Roman"/>
              </a:rPr>
              <a:t>T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K</a:t>
            </a:r>
            <a:r>
              <a:rPr sz="1650" dirty="0">
                <a:latin typeface="Times New Roman"/>
                <a:cs typeface="Times New Roman"/>
              </a:rPr>
              <a:t>h</a:t>
            </a:r>
            <a:r>
              <a:rPr sz="1650" spc="10" dirty="0">
                <a:latin typeface="Times New Roman"/>
                <a:cs typeface="Times New Roman"/>
              </a:rPr>
              <a:t>a</a:t>
            </a:r>
            <a:r>
              <a:rPr sz="1650" spc="-5" dirty="0">
                <a:latin typeface="Times New Roman"/>
                <a:cs typeface="Times New Roman"/>
              </a:rPr>
              <a:t>r</a:t>
            </a:r>
            <a:r>
              <a:rPr sz="1650" spc="-10" dirty="0">
                <a:latin typeface="Times New Roman"/>
                <a:cs typeface="Times New Roman"/>
              </a:rPr>
              <a:t>a</a:t>
            </a:r>
            <a:r>
              <a:rPr sz="1650" dirty="0">
                <a:latin typeface="Times New Roman"/>
                <a:cs typeface="Times New Roman"/>
              </a:rPr>
              <a:t>gpur</a:t>
            </a:r>
            <a:endParaRPr sz="1650">
              <a:latin typeface="Times New Roman"/>
              <a:cs typeface="Times New Roman"/>
            </a:endParaRPr>
          </a:p>
          <a:p>
            <a:pPr marL="38100" marR="30480" indent="1905" algn="ctr">
              <a:lnSpc>
                <a:spcPct val="131500"/>
              </a:lnSpc>
            </a:pPr>
            <a:r>
              <a:rPr sz="1650" dirty="0">
                <a:latin typeface="Times New Roman"/>
                <a:cs typeface="Times New Roman"/>
              </a:rPr>
              <a:t>30</a:t>
            </a:r>
            <a:r>
              <a:rPr sz="1650" baseline="25252" dirty="0">
                <a:latin typeface="Times New Roman"/>
                <a:cs typeface="Times New Roman"/>
              </a:rPr>
              <a:t>th</a:t>
            </a:r>
            <a:r>
              <a:rPr sz="1650" spc="7" baseline="25252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November 2023 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Stata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India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Conference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2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19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09" y="1630139"/>
            <a:ext cx="823468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0" dirty="0"/>
              <a:t>Motivations</a:t>
            </a:r>
            <a:r>
              <a:rPr sz="2950" spc="-50" dirty="0"/>
              <a:t> </a:t>
            </a:r>
            <a:r>
              <a:rPr sz="2950" spc="15" dirty="0"/>
              <a:t>for</a:t>
            </a:r>
            <a:r>
              <a:rPr sz="2950" spc="-60" dirty="0"/>
              <a:t> </a:t>
            </a:r>
            <a:r>
              <a:rPr sz="2950" spc="5" dirty="0"/>
              <a:t>joining</a:t>
            </a:r>
            <a:r>
              <a:rPr sz="2950" spc="-20" dirty="0"/>
              <a:t> </a:t>
            </a:r>
            <a:r>
              <a:rPr sz="2950" spc="10" dirty="0"/>
              <a:t>into</a:t>
            </a:r>
            <a:r>
              <a:rPr sz="2950" spc="-15" dirty="0"/>
              <a:t> </a:t>
            </a:r>
            <a:r>
              <a:rPr sz="2950" spc="10" dirty="0"/>
              <a:t>the</a:t>
            </a:r>
            <a:r>
              <a:rPr sz="2950" spc="-30" dirty="0"/>
              <a:t> </a:t>
            </a:r>
            <a:r>
              <a:rPr sz="2950" spc="-20" dirty="0"/>
              <a:t>Training </a:t>
            </a:r>
            <a:r>
              <a:rPr sz="2950" dirty="0"/>
              <a:t>Programs</a:t>
            </a:r>
            <a:endParaRPr sz="2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3598" y="2989325"/>
          <a:ext cx="8200390" cy="286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424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b="1" spc="10" dirty="0">
                          <a:latin typeface="Times New Roman"/>
                          <a:cs typeface="Times New Roman"/>
                        </a:rPr>
                        <a:t>Motivations for</a:t>
                      </a:r>
                      <a:r>
                        <a:rPr sz="14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0" dirty="0">
                          <a:latin typeface="Times New Roman"/>
                          <a:cs typeface="Times New Roman"/>
                        </a:rPr>
                        <a:t>Selection</a:t>
                      </a:r>
                      <a:r>
                        <a:rPr sz="145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latin typeface="Times New Roman"/>
                          <a:cs typeface="Times New Roman"/>
                        </a:rPr>
                        <a:t>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b="1" spc="20" dirty="0">
                          <a:latin typeface="Times New Roman"/>
                          <a:cs typeface="Times New Roman"/>
                        </a:rPr>
                        <a:t>MES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925"/>
                        </a:spcBef>
                      </a:pPr>
                      <a:r>
                        <a:rPr sz="1450" b="1" spc="20" dirty="0">
                          <a:latin typeface="Times New Roman"/>
                          <a:cs typeface="Times New Roman"/>
                        </a:rPr>
                        <a:t>PMKVY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marL="4445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the training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stepping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stone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career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47%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84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42%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445" marR="213360">
                        <a:lnSpc>
                          <a:spcPct val="102099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the training/certificate as additional career </a:t>
                      </a:r>
                      <a:r>
                        <a:rPr sz="1450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avenue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25%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14%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445" marR="327025">
                        <a:lnSpc>
                          <a:spcPct val="102099"/>
                        </a:lnSpc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Learning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a new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skill,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not so much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it as </a:t>
                      </a:r>
                      <a:r>
                        <a:rPr sz="1450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career option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19%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24">
                <a:tc>
                  <a:txBody>
                    <a:bodyPr/>
                    <a:lstStyle/>
                    <a:p>
                      <a:pPr marL="4445" marR="647700">
                        <a:lnSpc>
                          <a:spcPct val="102099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particular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hand – so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getting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450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certification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8%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13%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445" marR="80645">
                        <a:lnSpc>
                          <a:spcPct val="102099"/>
                        </a:lnSpc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Friends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joined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so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followed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career </a:t>
                      </a:r>
                      <a:r>
                        <a:rPr sz="1450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interest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mind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6%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8%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marL="4445">
                        <a:lnSpc>
                          <a:spcPts val="1675"/>
                        </a:lnSpc>
                        <a:spcBef>
                          <a:spcPts val="935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4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Other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Bef>
                          <a:spcPts val="935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Bef>
                          <a:spcPts val="935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0451" y="2211324"/>
            <a:ext cx="7693659" cy="4505325"/>
            <a:chOff x="1330451" y="2211324"/>
            <a:chExt cx="7693659" cy="4505325"/>
          </a:xfrm>
        </p:grpSpPr>
        <p:sp>
          <p:nvSpPr>
            <p:cNvPr id="3" name="object 3"/>
            <p:cNvSpPr/>
            <p:nvPr/>
          </p:nvSpPr>
          <p:spPr>
            <a:xfrm>
              <a:off x="1330451" y="2211324"/>
              <a:ext cx="7693659" cy="4505325"/>
            </a:xfrm>
            <a:custGeom>
              <a:avLst/>
              <a:gdLst/>
              <a:ahLst/>
              <a:cxnLst/>
              <a:rect l="l" t="t" r="r" b="b"/>
              <a:pathLst>
                <a:path w="7693659" h="4505325">
                  <a:moveTo>
                    <a:pt x="7693151" y="4504943"/>
                  </a:moveTo>
                  <a:lnTo>
                    <a:pt x="0" y="4504943"/>
                  </a:lnTo>
                  <a:lnTo>
                    <a:pt x="0" y="0"/>
                  </a:lnTo>
                  <a:lnTo>
                    <a:pt x="7693151" y="0"/>
                  </a:lnTo>
                  <a:lnTo>
                    <a:pt x="7693151" y="4504943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8251" y="2668524"/>
              <a:ext cx="6134100" cy="2084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783" y="2907792"/>
              <a:ext cx="5996939" cy="18531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06267" y="2968752"/>
              <a:ext cx="5873750" cy="1780539"/>
            </a:xfrm>
            <a:custGeom>
              <a:avLst/>
              <a:gdLst/>
              <a:ahLst/>
              <a:cxnLst/>
              <a:rect l="l" t="t" r="r" b="b"/>
              <a:pathLst>
                <a:path w="5873750" h="1780539">
                  <a:moveTo>
                    <a:pt x="0" y="0"/>
                  </a:moveTo>
                  <a:lnTo>
                    <a:pt x="82296" y="0"/>
                  </a:lnTo>
                  <a:lnTo>
                    <a:pt x="82296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  <a:path w="5873750" h="1780539">
                  <a:moveTo>
                    <a:pt x="341376" y="57912"/>
                  </a:moveTo>
                  <a:lnTo>
                    <a:pt x="423672" y="57912"/>
                  </a:lnTo>
                  <a:lnTo>
                    <a:pt x="423672" y="1780032"/>
                  </a:lnTo>
                  <a:lnTo>
                    <a:pt x="341376" y="1780032"/>
                  </a:lnTo>
                  <a:lnTo>
                    <a:pt x="341376" y="57912"/>
                  </a:lnTo>
                  <a:close/>
                </a:path>
                <a:path w="5873750" h="1780539">
                  <a:moveTo>
                    <a:pt x="681227" y="452628"/>
                  </a:moveTo>
                  <a:lnTo>
                    <a:pt x="763524" y="452628"/>
                  </a:lnTo>
                  <a:lnTo>
                    <a:pt x="763524" y="1780032"/>
                  </a:lnTo>
                  <a:lnTo>
                    <a:pt x="681227" y="1780032"/>
                  </a:lnTo>
                  <a:lnTo>
                    <a:pt x="681227" y="452628"/>
                  </a:lnTo>
                  <a:close/>
                </a:path>
                <a:path w="5873750" h="1780539">
                  <a:moveTo>
                    <a:pt x="1022604" y="653795"/>
                  </a:moveTo>
                  <a:lnTo>
                    <a:pt x="1104900" y="653795"/>
                  </a:lnTo>
                  <a:lnTo>
                    <a:pt x="1104900" y="1780032"/>
                  </a:lnTo>
                  <a:lnTo>
                    <a:pt x="1022604" y="1780032"/>
                  </a:lnTo>
                  <a:lnTo>
                    <a:pt x="1022604" y="653795"/>
                  </a:lnTo>
                  <a:close/>
                </a:path>
                <a:path w="5873750" h="1780539">
                  <a:moveTo>
                    <a:pt x="1362455" y="675131"/>
                  </a:moveTo>
                  <a:lnTo>
                    <a:pt x="1444751" y="675131"/>
                  </a:lnTo>
                  <a:lnTo>
                    <a:pt x="1444751" y="1780032"/>
                  </a:lnTo>
                  <a:lnTo>
                    <a:pt x="1362455" y="1780032"/>
                  </a:lnTo>
                  <a:lnTo>
                    <a:pt x="1362455" y="675131"/>
                  </a:lnTo>
                  <a:close/>
                </a:path>
                <a:path w="5873750" h="1780539">
                  <a:moveTo>
                    <a:pt x="1703832" y="678179"/>
                  </a:moveTo>
                  <a:lnTo>
                    <a:pt x="1786128" y="678179"/>
                  </a:lnTo>
                  <a:lnTo>
                    <a:pt x="1786128" y="1780032"/>
                  </a:lnTo>
                  <a:lnTo>
                    <a:pt x="1703832" y="1780032"/>
                  </a:lnTo>
                  <a:lnTo>
                    <a:pt x="1703832" y="678179"/>
                  </a:lnTo>
                  <a:close/>
                </a:path>
                <a:path w="5873750" h="1780539">
                  <a:moveTo>
                    <a:pt x="2043683" y="909827"/>
                  </a:moveTo>
                  <a:lnTo>
                    <a:pt x="2125979" y="909827"/>
                  </a:lnTo>
                  <a:lnTo>
                    <a:pt x="2125979" y="1780032"/>
                  </a:lnTo>
                  <a:lnTo>
                    <a:pt x="2043683" y="1780032"/>
                  </a:lnTo>
                  <a:lnTo>
                    <a:pt x="2043683" y="909827"/>
                  </a:lnTo>
                  <a:close/>
                </a:path>
                <a:path w="5873750" h="1780539">
                  <a:moveTo>
                    <a:pt x="2385059" y="1046987"/>
                  </a:moveTo>
                  <a:lnTo>
                    <a:pt x="2467356" y="1046987"/>
                  </a:lnTo>
                  <a:lnTo>
                    <a:pt x="2467356" y="1780032"/>
                  </a:lnTo>
                  <a:lnTo>
                    <a:pt x="2385059" y="1780032"/>
                  </a:lnTo>
                  <a:lnTo>
                    <a:pt x="2385059" y="1046987"/>
                  </a:lnTo>
                  <a:close/>
                </a:path>
                <a:path w="5873750" h="1780539">
                  <a:moveTo>
                    <a:pt x="2724911" y="1171956"/>
                  </a:moveTo>
                  <a:lnTo>
                    <a:pt x="2807208" y="1171956"/>
                  </a:lnTo>
                  <a:lnTo>
                    <a:pt x="2807208" y="1780032"/>
                  </a:lnTo>
                  <a:lnTo>
                    <a:pt x="2724911" y="1780032"/>
                  </a:lnTo>
                  <a:lnTo>
                    <a:pt x="2724911" y="1171956"/>
                  </a:lnTo>
                  <a:close/>
                </a:path>
                <a:path w="5873750" h="1780539">
                  <a:moveTo>
                    <a:pt x="3066288" y="1210056"/>
                  </a:moveTo>
                  <a:lnTo>
                    <a:pt x="3148583" y="1210056"/>
                  </a:lnTo>
                  <a:lnTo>
                    <a:pt x="3148583" y="1780032"/>
                  </a:lnTo>
                  <a:lnTo>
                    <a:pt x="3066288" y="1780032"/>
                  </a:lnTo>
                  <a:lnTo>
                    <a:pt x="3066288" y="1210056"/>
                  </a:lnTo>
                  <a:close/>
                </a:path>
                <a:path w="5873750" h="1780539">
                  <a:moveTo>
                    <a:pt x="3406140" y="1243583"/>
                  </a:moveTo>
                  <a:lnTo>
                    <a:pt x="3488435" y="1243583"/>
                  </a:lnTo>
                  <a:lnTo>
                    <a:pt x="3488435" y="1780032"/>
                  </a:lnTo>
                  <a:lnTo>
                    <a:pt x="3406140" y="1780032"/>
                  </a:lnTo>
                  <a:lnTo>
                    <a:pt x="3406140" y="1243583"/>
                  </a:lnTo>
                  <a:close/>
                </a:path>
                <a:path w="5873750" h="1780539">
                  <a:moveTo>
                    <a:pt x="3747516" y="1315212"/>
                  </a:moveTo>
                  <a:lnTo>
                    <a:pt x="3829811" y="1315212"/>
                  </a:lnTo>
                  <a:lnTo>
                    <a:pt x="3829811" y="1780032"/>
                  </a:lnTo>
                  <a:lnTo>
                    <a:pt x="3747516" y="1780032"/>
                  </a:lnTo>
                  <a:lnTo>
                    <a:pt x="3747516" y="1315212"/>
                  </a:lnTo>
                  <a:close/>
                </a:path>
                <a:path w="5873750" h="1780539">
                  <a:moveTo>
                    <a:pt x="4087367" y="1330451"/>
                  </a:moveTo>
                  <a:lnTo>
                    <a:pt x="4169664" y="1330451"/>
                  </a:lnTo>
                  <a:lnTo>
                    <a:pt x="4169664" y="1780032"/>
                  </a:lnTo>
                  <a:lnTo>
                    <a:pt x="4087367" y="1780032"/>
                  </a:lnTo>
                  <a:lnTo>
                    <a:pt x="4087367" y="1330451"/>
                  </a:lnTo>
                  <a:close/>
                </a:path>
                <a:path w="5873750" h="1780539">
                  <a:moveTo>
                    <a:pt x="4428743" y="1542287"/>
                  </a:moveTo>
                  <a:lnTo>
                    <a:pt x="4511040" y="1542287"/>
                  </a:lnTo>
                  <a:lnTo>
                    <a:pt x="4511040" y="1780032"/>
                  </a:lnTo>
                  <a:lnTo>
                    <a:pt x="4428743" y="1780032"/>
                  </a:lnTo>
                  <a:lnTo>
                    <a:pt x="4428743" y="1542287"/>
                  </a:lnTo>
                  <a:close/>
                </a:path>
                <a:path w="5873750" h="1780539">
                  <a:moveTo>
                    <a:pt x="4770119" y="1630679"/>
                  </a:moveTo>
                  <a:lnTo>
                    <a:pt x="4850891" y="1630679"/>
                  </a:lnTo>
                  <a:lnTo>
                    <a:pt x="4850891" y="1780032"/>
                  </a:lnTo>
                  <a:lnTo>
                    <a:pt x="4770119" y="1780032"/>
                  </a:lnTo>
                  <a:lnTo>
                    <a:pt x="4770119" y="1630679"/>
                  </a:lnTo>
                  <a:close/>
                </a:path>
                <a:path w="5873750" h="1780539">
                  <a:moveTo>
                    <a:pt x="5109971" y="1708404"/>
                  </a:moveTo>
                  <a:lnTo>
                    <a:pt x="5192267" y="1708404"/>
                  </a:lnTo>
                  <a:lnTo>
                    <a:pt x="5192267" y="1780032"/>
                  </a:lnTo>
                  <a:lnTo>
                    <a:pt x="5109971" y="1780032"/>
                  </a:lnTo>
                  <a:lnTo>
                    <a:pt x="5109971" y="1708404"/>
                  </a:lnTo>
                  <a:close/>
                </a:path>
                <a:path w="5873750" h="1780539">
                  <a:moveTo>
                    <a:pt x="5451348" y="1722120"/>
                  </a:moveTo>
                  <a:lnTo>
                    <a:pt x="5532119" y="1722120"/>
                  </a:lnTo>
                  <a:lnTo>
                    <a:pt x="5532119" y="1780032"/>
                  </a:lnTo>
                  <a:lnTo>
                    <a:pt x="5451348" y="1780032"/>
                  </a:lnTo>
                  <a:lnTo>
                    <a:pt x="5451348" y="1722120"/>
                  </a:lnTo>
                  <a:close/>
                </a:path>
                <a:path w="5873750" h="1780539">
                  <a:moveTo>
                    <a:pt x="5791200" y="1725167"/>
                  </a:moveTo>
                  <a:lnTo>
                    <a:pt x="5873496" y="1725167"/>
                  </a:lnTo>
                  <a:lnTo>
                    <a:pt x="5873496" y="1780032"/>
                  </a:lnTo>
                  <a:lnTo>
                    <a:pt x="5791200" y="1780032"/>
                  </a:lnTo>
                  <a:lnTo>
                    <a:pt x="5791200" y="1725167"/>
                  </a:lnTo>
                  <a:close/>
                </a:path>
              </a:pathLst>
            </a:custGeom>
            <a:ln w="7620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9888" y="4850892"/>
              <a:ext cx="7371588" cy="17495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30451" y="2211324"/>
            <a:ext cx="7693659" cy="4505325"/>
          </a:xfrm>
          <a:prstGeom prst="rect">
            <a:avLst/>
          </a:prstGeom>
          <a:ln w="7619">
            <a:solidFill>
              <a:srgbClr val="D8D8D8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500" b="1" spc="20" dirty="0">
                <a:solidFill>
                  <a:srgbClr val="D8D8D8"/>
                </a:solidFill>
                <a:latin typeface="Calibri"/>
                <a:cs typeface="Calibri"/>
              </a:rPr>
              <a:t>PMKVY</a:t>
            </a:r>
            <a:r>
              <a:rPr sz="1500" b="1" spc="-1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D8D8D8"/>
                </a:solidFill>
                <a:latin typeface="Calibri"/>
                <a:cs typeface="Calibri"/>
              </a:rPr>
              <a:t>-</a:t>
            </a:r>
            <a:r>
              <a:rPr sz="1500" b="1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D8D8D8"/>
                </a:solidFill>
                <a:latin typeface="Calibri"/>
                <a:cs typeface="Calibri"/>
              </a:rPr>
              <a:t>Candidates </a:t>
            </a:r>
            <a:r>
              <a:rPr sz="1500" b="1" spc="-5" dirty="0">
                <a:solidFill>
                  <a:srgbClr val="D8D8D8"/>
                </a:solidFill>
                <a:latin typeface="Calibri"/>
                <a:cs typeface="Calibri"/>
              </a:rPr>
              <a:t>Trained</a:t>
            </a:r>
            <a:r>
              <a:rPr sz="1500" b="1" spc="1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D8D8D8"/>
                </a:solidFill>
                <a:latin typeface="Calibri"/>
                <a:cs typeface="Calibri"/>
              </a:rPr>
              <a:t>in</a:t>
            </a:r>
            <a:r>
              <a:rPr sz="1500" b="1" spc="1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D8D8D8"/>
                </a:solidFill>
                <a:latin typeface="Calibri"/>
                <a:cs typeface="Calibri"/>
              </a:rPr>
              <a:t>Delhi</a:t>
            </a:r>
            <a:r>
              <a:rPr sz="1500" b="1" spc="1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D8D8D8"/>
                </a:solidFill>
                <a:latin typeface="Calibri"/>
                <a:cs typeface="Calibri"/>
              </a:rPr>
              <a:t>(2015-2016)</a:t>
            </a:r>
            <a:endParaRPr sz="1500">
              <a:latin typeface="Calibri"/>
              <a:cs typeface="Calibri"/>
            </a:endParaRPr>
          </a:p>
          <a:p>
            <a:pPr marR="6353810" algn="r">
              <a:lnSpc>
                <a:spcPct val="100000"/>
              </a:lnSpc>
              <a:spcBef>
                <a:spcPts val="57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12000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50">
              <a:latin typeface="Calibri"/>
              <a:cs typeface="Calibri"/>
            </a:endParaRPr>
          </a:p>
          <a:p>
            <a:pPr marR="6353810" algn="r">
              <a:lnSpc>
                <a:spcPct val="100000"/>
              </a:lnSpc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10000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marR="6354445" algn="r">
              <a:lnSpc>
                <a:spcPct val="100000"/>
              </a:lnSpc>
            </a:pPr>
            <a:r>
              <a:rPr sz="950" spc="10" dirty="0">
                <a:solidFill>
                  <a:srgbClr val="BFBFBF"/>
                </a:solidFill>
                <a:latin typeface="Calibri"/>
                <a:cs typeface="Calibri"/>
              </a:rPr>
              <a:t>8000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marR="6354445" algn="r">
              <a:lnSpc>
                <a:spcPct val="100000"/>
              </a:lnSpc>
            </a:pPr>
            <a:r>
              <a:rPr sz="950" spc="10" dirty="0">
                <a:solidFill>
                  <a:srgbClr val="BFBFBF"/>
                </a:solidFill>
                <a:latin typeface="Calibri"/>
                <a:cs typeface="Calibri"/>
              </a:rPr>
              <a:t>6000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50">
              <a:latin typeface="Calibri"/>
              <a:cs typeface="Calibri"/>
            </a:endParaRPr>
          </a:p>
          <a:p>
            <a:pPr marR="6354445" algn="r">
              <a:lnSpc>
                <a:spcPct val="100000"/>
              </a:lnSpc>
            </a:pPr>
            <a:r>
              <a:rPr sz="950" spc="10" dirty="0">
                <a:solidFill>
                  <a:srgbClr val="BFBFBF"/>
                </a:solidFill>
                <a:latin typeface="Calibri"/>
                <a:cs typeface="Calibri"/>
              </a:rPr>
              <a:t>4000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marR="6354445" algn="r">
              <a:lnSpc>
                <a:spcPct val="100000"/>
              </a:lnSpc>
            </a:pPr>
            <a:r>
              <a:rPr sz="950" spc="10" dirty="0">
                <a:solidFill>
                  <a:srgbClr val="BFBFBF"/>
                </a:solidFill>
                <a:latin typeface="Calibri"/>
                <a:cs typeface="Calibri"/>
              </a:rPr>
              <a:t>2000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R="6353810" algn="r">
              <a:lnSpc>
                <a:spcPct val="100000"/>
              </a:lnSpc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1021" y="6387675"/>
            <a:ext cx="154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54691" y="1578361"/>
            <a:ext cx="59169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PMKVY</a:t>
            </a:r>
            <a:r>
              <a:rPr sz="3300" spc="-155" dirty="0"/>
              <a:t> </a:t>
            </a:r>
            <a:r>
              <a:rPr sz="3300" spc="-10" dirty="0"/>
              <a:t>Enrolment</a:t>
            </a:r>
            <a:r>
              <a:rPr sz="3300" spc="-30" dirty="0"/>
              <a:t> </a:t>
            </a:r>
            <a:r>
              <a:rPr sz="3300" spc="-5" dirty="0"/>
              <a:t>Distribution</a:t>
            </a:r>
            <a:endParaRPr sz="3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7612" y="2516124"/>
            <a:ext cx="7124700" cy="4116704"/>
            <a:chOff x="1467612" y="2516124"/>
            <a:chExt cx="7124700" cy="4116704"/>
          </a:xfrm>
        </p:grpSpPr>
        <p:sp>
          <p:nvSpPr>
            <p:cNvPr id="3" name="object 3"/>
            <p:cNvSpPr/>
            <p:nvPr/>
          </p:nvSpPr>
          <p:spPr>
            <a:xfrm>
              <a:off x="1467612" y="2516124"/>
              <a:ext cx="7124700" cy="4116704"/>
            </a:xfrm>
            <a:custGeom>
              <a:avLst/>
              <a:gdLst/>
              <a:ahLst/>
              <a:cxnLst/>
              <a:rect l="l" t="t" r="r" b="b"/>
              <a:pathLst>
                <a:path w="7124700" h="4116704">
                  <a:moveTo>
                    <a:pt x="7124700" y="4116324"/>
                  </a:moveTo>
                  <a:lnTo>
                    <a:pt x="0" y="4116324"/>
                  </a:lnTo>
                  <a:lnTo>
                    <a:pt x="0" y="0"/>
                  </a:lnTo>
                  <a:lnTo>
                    <a:pt x="7124700" y="0"/>
                  </a:lnTo>
                  <a:lnTo>
                    <a:pt x="7124700" y="4116324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532" y="3212592"/>
              <a:ext cx="5748528" cy="16718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9" y="3273552"/>
              <a:ext cx="5628132" cy="1616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52927" y="3336036"/>
              <a:ext cx="5503545" cy="1545590"/>
            </a:xfrm>
            <a:custGeom>
              <a:avLst/>
              <a:gdLst/>
              <a:ahLst/>
              <a:cxnLst/>
              <a:rect l="l" t="t" r="r" b="b"/>
              <a:pathLst>
                <a:path w="5503545" h="1545589">
                  <a:moveTo>
                    <a:pt x="0" y="0"/>
                  </a:moveTo>
                  <a:lnTo>
                    <a:pt x="76200" y="0"/>
                  </a:lnTo>
                  <a:lnTo>
                    <a:pt x="76200" y="1545336"/>
                  </a:lnTo>
                  <a:lnTo>
                    <a:pt x="0" y="1545336"/>
                  </a:lnTo>
                  <a:lnTo>
                    <a:pt x="0" y="0"/>
                  </a:lnTo>
                  <a:close/>
                </a:path>
                <a:path w="5503545" h="1545589">
                  <a:moveTo>
                    <a:pt x="318515" y="739139"/>
                  </a:moveTo>
                  <a:lnTo>
                    <a:pt x="396239" y="739139"/>
                  </a:lnTo>
                  <a:lnTo>
                    <a:pt x="396239" y="1545336"/>
                  </a:lnTo>
                  <a:lnTo>
                    <a:pt x="318515" y="1545336"/>
                  </a:lnTo>
                  <a:lnTo>
                    <a:pt x="318515" y="739139"/>
                  </a:lnTo>
                  <a:close/>
                </a:path>
                <a:path w="5503545" h="1545589">
                  <a:moveTo>
                    <a:pt x="638556" y="745235"/>
                  </a:moveTo>
                  <a:lnTo>
                    <a:pt x="714756" y="745235"/>
                  </a:lnTo>
                  <a:lnTo>
                    <a:pt x="714756" y="1545336"/>
                  </a:lnTo>
                  <a:lnTo>
                    <a:pt x="638556" y="1545336"/>
                  </a:lnTo>
                  <a:lnTo>
                    <a:pt x="638556" y="745235"/>
                  </a:lnTo>
                  <a:close/>
                </a:path>
                <a:path w="5503545" h="1545589">
                  <a:moveTo>
                    <a:pt x="957072" y="784860"/>
                  </a:moveTo>
                  <a:lnTo>
                    <a:pt x="1034795" y="784860"/>
                  </a:lnTo>
                  <a:lnTo>
                    <a:pt x="1034795" y="1545336"/>
                  </a:lnTo>
                  <a:lnTo>
                    <a:pt x="957072" y="1545336"/>
                  </a:lnTo>
                  <a:lnTo>
                    <a:pt x="957072" y="784860"/>
                  </a:lnTo>
                  <a:close/>
                </a:path>
                <a:path w="5503545" h="1545589">
                  <a:moveTo>
                    <a:pt x="1277112" y="870204"/>
                  </a:moveTo>
                  <a:lnTo>
                    <a:pt x="1353312" y="870204"/>
                  </a:lnTo>
                  <a:lnTo>
                    <a:pt x="1353312" y="1545336"/>
                  </a:lnTo>
                  <a:lnTo>
                    <a:pt x="1277112" y="1545336"/>
                  </a:lnTo>
                  <a:lnTo>
                    <a:pt x="1277112" y="870204"/>
                  </a:lnTo>
                  <a:close/>
                </a:path>
                <a:path w="5503545" h="1545589">
                  <a:moveTo>
                    <a:pt x="1595628" y="970787"/>
                  </a:moveTo>
                  <a:lnTo>
                    <a:pt x="1673351" y="970787"/>
                  </a:lnTo>
                  <a:lnTo>
                    <a:pt x="1673351" y="1545336"/>
                  </a:lnTo>
                  <a:lnTo>
                    <a:pt x="1595628" y="1545336"/>
                  </a:lnTo>
                  <a:lnTo>
                    <a:pt x="1595628" y="970787"/>
                  </a:lnTo>
                  <a:close/>
                </a:path>
                <a:path w="5503545" h="1545589">
                  <a:moveTo>
                    <a:pt x="1915667" y="989075"/>
                  </a:moveTo>
                  <a:lnTo>
                    <a:pt x="1991867" y="989075"/>
                  </a:lnTo>
                  <a:lnTo>
                    <a:pt x="1991867" y="1545336"/>
                  </a:lnTo>
                  <a:lnTo>
                    <a:pt x="1915667" y="1545336"/>
                  </a:lnTo>
                  <a:lnTo>
                    <a:pt x="1915667" y="989075"/>
                  </a:lnTo>
                  <a:close/>
                </a:path>
                <a:path w="5503545" h="1545589">
                  <a:moveTo>
                    <a:pt x="2234183" y="1022604"/>
                  </a:moveTo>
                  <a:lnTo>
                    <a:pt x="2311908" y="1022604"/>
                  </a:lnTo>
                  <a:lnTo>
                    <a:pt x="2311908" y="1545336"/>
                  </a:lnTo>
                  <a:lnTo>
                    <a:pt x="2234183" y="1545336"/>
                  </a:lnTo>
                  <a:lnTo>
                    <a:pt x="2234183" y="1022604"/>
                  </a:lnTo>
                  <a:close/>
                </a:path>
                <a:path w="5503545" h="1545589">
                  <a:moveTo>
                    <a:pt x="2554224" y="1048512"/>
                  </a:moveTo>
                  <a:lnTo>
                    <a:pt x="2630424" y="1048512"/>
                  </a:lnTo>
                  <a:lnTo>
                    <a:pt x="2630424" y="1545336"/>
                  </a:lnTo>
                  <a:lnTo>
                    <a:pt x="2554224" y="1545336"/>
                  </a:lnTo>
                  <a:lnTo>
                    <a:pt x="2554224" y="1048512"/>
                  </a:lnTo>
                  <a:close/>
                </a:path>
                <a:path w="5503545" h="1545589">
                  <a:moveTo>
                    <a:pt x="2872740" y="1086612"/>
                  </a:moveTo>
                  <a:lnTo>
                    <a:pt x="2950464" y="1086612"/>
                  </a:lnTo>
                  <a:lnTo>
                    <a:pt x="2950464" y="1545336"/>
                  </a:lnTo>
                  <a:lnTo>
                    <a:pt x="2872740" y="1545336"/>
                  </a:lnTo>
                  <a:lnTo>
                    <a:pt x="2872740" y="1086612"/>
                  </a:lnTo>
                  <a:close/>
                </a:path>
                <a:path w="5503545" h="1545589">
                  <a:moveTo>
                    <a:pt x="3192780" y="1123187"/>
                  </a:moveTo>
                  <a:lnTo>
                    <a:pt x="3268980" y="1123187"/>
                  </a:lnTo>
                  <a:lnTo>
                    <a:pt x="3268980" y="1545336"/>
                  </a:lnTo>
                  <a:lnTo>
                    <a:pt x="3192780" y="1545336"/>
                  </a:lnTo>
                  <a:lnTo>
                    <a:pt x="3192780" y="1123187"/>
                  </a:lnTo>
                  <a:close/>
                </a:path>
                <a:path w="5503545" h="1545589">
                  <a:moveTo>
                    <a:pt x="3511296" y="1147572"/>
                  </a:moveTo>
                  <a:lnTo>
                    <a:pt x="3587496" y="1147572"/>
                  </a:lnTo>
                  <a:lnTo>
                    <a:pt x="3587496" y="1545336"/>
                  </a:lnTo>
                  <a:lnTo>
                    <a:pt x="3511296" y="1545336"/>
                  </a:lnTo>
                  <a:lnTo>
                    <a:pt x="3511296" y="1147572"/>
                  </a:lnTo>
                  <a:close/>
                </a:path>
                <a:path w="5503545" h="1545589">
                  <a:moveTo>
                    <a:pt x="3829811" y="1179575"/>
                  </a:moveTo>
                  <a:lnTo>
                    <a:pt x="3907535" y="1179575"/>
                  </a:lnTo>
                  <a:lnTo>
                    <a:pt x="3907535" y="1545336"/>
                  </a:lnTo>
                  <a:lnTo>
                    <a:pt x="3829811" y="1545336"/>
                  </a:lnTo>
                  <a:lnTo>
                    <a:pt x="3829811" y="1179575"/>
                  </a:lnTo>
                  <a:close/>
                </a:path>
                <a:path w="5503545" h="1545589">
                  <a:moveTo>
                    <a:pt x="4149851" y="1290828"/>
                  </a:moveTo>
                  <a:lnTo>
                    <a:pt x="4226051" y="1290828"/>
                  </a:lnTo>
                  <a:lnTo>
                    <a:pt x="4226051" y="1545336"/>
                  </a:lnTo>
                  <a:lnTo>
                    <a:pt x="4149851" y="1545336"/>
                  </a:lnTo>
                  <a:lnTo>
                    <a:pt x="4149851" y="1290828"/>
                  </a:lnTo>
                  <a:close/>
                </a:path>
                <a:path w="5503545" h="1545589">
                  <a:moveTo>
                    <a:pt x="4468367" y="1417320"/>
                  </a:moveTo>
                  <a:lnTo>
                    <a:pt x="4546091" y="1417320"/>
                  </a:lnTo>
                  <a:lnTo>
                    <a:pt x="4546091" y="1545336"/>
                  </a:lnTo>
                  <a:lnTo>
                    <a:pt x="4468367" y="1545336"/>
                  </a:lnTo>
                  <a:lnTo>
                    <a:pt x="4468367" y="1417320"/>
                  </a:lnTo>
                  <a:close/>
                </a:path>
                <a:path w="5503545" h="1545589">
                  <a:moveTo>
                    <a:pt x="4788408" y="1437132"/>
                  </a:moveTo>
                  <a:lnTo>
                    <a:pt x="4864608" y="1437132"/>
                  </a:lnTo>
                  <a:lnTo>
                    <a:pt x="4864608" y="1545336"/>
                  </a:lnTo>
                  <a:lnTo>
                    <a:pt x="4788408" y="1545336"/>
                  </a:lnTo>
                  <a:lnTo>
                    <a:pt x="4788408" y="1437132"/>
                  </a:lnTo>
                  <a:close/>
                </a:path>
                <a:path w="5503545" h="1545589">
                  <a:moveTo>
                    <a:pt x="5106923" y="1458467"/>
                  </a:moveTo>
                  <a:lnTo>
                    <a:pt x="5184648" y="1458467"/>
                  </a:lnTo>
                  <a:lnTo>
                    <a:pt x="5184648" y="1545336"/>
                  </a:lnTo>
                  <a:lnTo>
                    <a:pt x="5106923" y="1545336"/>
                  </a:lnTo>
                  <a:lnTo>
                    <a:pt x="5106923" y="1458467"/>
                  </a:lnTo>
                  <a:close/>
                </a:path>
                <a:path w="5503545" h="1545589">
                  <a:moveTo>
                    <a:pt x="5426964" y="1463040"/>
                  </a:moveTo>
                  <a:lnTo>
                    <a:pt x="5503164" y="1463040"/>
                  </a:lnTo>
                  <a:lnTo>
                    <a:pt x="5503164" y="1545336"/>
                  </a:lnTo>
                  <a:lnTo>
                    <a:pt x="5426964" y="1545336"/>
                  </a:lnTo>
                  <a:lnTo>
                    <a:pt x="5426964" y="1463040"/>
                  </a:lnTo>
                  <a:close/>
                </a:path>
              </a:pathLst>
            </a:custGeom>
            <a:ln w="7620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64546" y="3366006"/>
            <a:ext cx="26860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41</a:t>
            </a:r>
            <a:r>
              <a:rPr sz="950" spc="25" dirty="0">
                <a:solidFill>
                  <a:srgbClr val="BFBFBF"/>
                </a:solidFill>
                <a:latin typeface="Calibri"/>
                <a:cs typeface="Calibri"/>
              </a:rPr>
              <a:t>7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7668" y="4111229"/>
            <a:ext cx="95821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425" spc="22" baseline="2923" dirty="0">
                <a:solidFill>
                  <a:srgbClr val="BFBFBF"/>
                </a:solidFill>
                <a:latin typeface="Calibri"/>
                <a:cs typeface="Calibri"/>
              </a:rPr>
              <a:t>2180 </a:t>
            </a:r>
            <a:r>
              <a:rPr sz="1425" spc="60" baseline="2923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2160 </a:t>
            </a:r>
            <a:r>
              <a:rPr sz="95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425" spc="22" baseline="-17543" dirty="0">
                <a:solidFill>
                  <a:srgbClr val="BFBFBF"/>
                </a:solidFill>
                <a:latin typeface="Calibri"/>
                <a:cs typeface="Calibri"/>
              </a:rPr>
              <a:t>2055</a:t>
            </a:r>
            <a:endParaRPr sz="1425" baseline="-1754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1622" y="4236204"/>
            <a:ext cx="26860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18</a:t>
            </a:r>
            <a:r>
              <a:rPr sz="950" spc="25" dirty="0">
                <a:solidFill>
                  <a:srgbClr val="BFBFBF"/>
                </a:solidFill>
                <a:latin typeface="Calibri"/>
                <a:cs typeface="Calibri"/>
              </a:rPr>
              <a:t>2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4743" y="4335247"/>
            <a:ext cx="159702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1553 </a:t>
            </a:r>
            <a:r>
              <a:rPr sz="950" spc="5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425" spc="22" baseline="-8771" dirty="0">
                <a:solidFill>
                  <a:srgbClr val="BFBFBF"/>
                </a:solidFill>
                <a:latin typeface="Calibri"/>
                <a:cs typeface="Calibri"/>
              </a:rPr>
              <a:t>1502 </a:t>
            </a:r>
            <a:r>
              <a:rPr sz="1425" spc="67" baseline="-8771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425" spc="22" baseline="-23391" dirty="0">
                <a:solidFill>
                  <a:srgbClr val="BFBFBF"/>
                </a:solidFill>
                <a:latin typeface="Calibri"/>
                <a:cs typeface="Calibri"/>
              </a:rPr>
              <a:t>1410 </a:t>
            </a:r>
            <a:r>
              <a:rPr sz="1425" spc="67" baseline="-23391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425" spc="22" baseline="-35087" dirty="0">
                <a:solidFill>
                  <a:srgbClr val="BFBFBF"/>
                </a:solidFill>
                <a:latin typeface="Calibri"/>
                <a:cs typeface="Calibri"/>
              </a:rPr>
              <a:t>1343 </a:t>
            </a:r>
            <a:r>
              <a:rPr sz="1425" spc="89" baseline="-35087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425" spc="22" baseline="-52631" dirty="0">
                <a:solidFill>
                  <a:srgbClr val="BFBFBF"/>
                </a:solidFill>
                <a:latin typeface="Calibri"/>
                <a:cs typeface="Calibri"/>
              </a:rPr>
              <a:t>1240</a:t>
            </a:r>
            <a:endParaRPr sz="1425" baseline="-52631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0401" y="4487681"/>
            <a:ext cx="63944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1142</a:t>
            </a:r>
            <a:r>
              <a:rPr sz="950" spc="2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425" spc="22" baseline="-11695" dirty="0">
                <a:solidFill>
                  <a:srgbClr val="BFBFBF"/>
                </a:solidFill>
                <a:latin typeface="Calibri"/>
                <a:cs typeface="Calibri"/>
              </a:rPr>
              <a:t>1074</a:t>
            </a:r>
            <a:endParaRPr sz="1425" baseline="-11695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6329" y="4544048"/>
            <a:ext cx="20383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988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6376" y="4662921"/>
            <a:ext cx="147955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18135" algn="l"/>
                <a:tab pos="636905" algn="l"/>
                <a:tab pos="956944" algn="l"/>
                <a:tab pos="1275715" algn="l"/>
              </a:tabLst>
            </a:pPr>
            <a:r>
              <a:rPr sz="1425" spc="22" baseline="2923" dirty="0">
                <a:solidFill>
                  <a:srgbClr val="BFBFBF"/>
                </a:solidFill>
                <a:latin typeface="Calibri"/>
                <a:cs typeface="Calibri"/>
              </a:rPr>
              <a:t>689	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347	292	236	221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2184" y="3262981"/>
            <a:ext cx="266700" cy="169163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4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0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3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5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3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0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2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5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2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0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5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1</a:t>
            </a:r>
            <a:r>
              <a:rPr sz="950" spc="5" dirty="0">
                <a:solidFill>
                  <a:srgbClr val="BFBFBF"/>
                </a:solidFill>
                <a:latin typeface="Calibri"/>
                <a:cs typeface="Calibri"/>
              </a:rPr>
              <a:t>0</a:t>
            </a: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950" spc="10" dirty="0">
                <a:solidFill>
                  <a:srgbClr val="BFBFBF"/>
                </a:solidFill>
                <a:latin typeface="Calibri"/>
                <a:cs typeface="Calibri"/>
              </a:rPr>
              <a:t>500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950" spc="15" dirty="0">
                <a:solidFill>
                  <a:srgbClr val="BFBFBF"/>
                </a:solidFill>
                <a:latin typeface="Calibri"/>
                <a:cs typeface="Calibri"/>
              </a:rPr>
              <a:t>0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0096" y="4981955"/>
            <a:ext cx="6810756" cy="15473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52472" y="2573527"/>
            <a:ext cx="5571490" cy="7169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53970" marR="5080" indent="-2554605">
              <a:lnSpc>
                <a:spcPct val="104000"/>
              </a:lnSpc>
              <a:spcBef>
                <a:spcPts val="60"/>
              </a:spcBef>
            </a:pPr>
            <a:r>
              <a:rPr sz="1500" b="1" spc="20" dirty="0">
                <a:solidFill>
                  <a:srgbClr val="D8D8D8"/>
                </a:solidFill>
                <a:latin typeface="Calibri"/>
                <a:cs typeface="Calibri"/>
              </a:rPr>
              <a:t>PMKVY </a:t>
            </a:r>
            <a:r>
              <a:rPr sz="1500" b="1" spc="10" dirty="0">
                <a:solidFill>
                  <a:srgbClr val="D8D8D8"/>
                </a:solidFill>
                <a:latin typeface="Calibri"/>
                <a:cs typeface="Calibri"/>
              </a:rPr>
              <a:t>2015-2016 (Delhi): Candidates Directly </a:t>
            </a:r>
            <a:r>
              <a:rPr sz="1500" b="1" spc="-5" dirty="0">
                <a:solidFill>
                  <a:srgbClr val="D8D8D8"/>
                </a:solidFill>
                <a:latin typeface="Calibri"/>
                <a:cs typeface="Calibri"/>
              </a:rPr>
              <a:t>Trained </a:t>
            </a:r>
            <a:r>
              <a:rPr sz="1500" b="1" spc="25" dirty="0">
                <a:solidFill>
                  <a:srgbClr val="D8D8D8"/>
                </a:solidFill>
                <a:latin typeface="Calibri"/>
                <a:cs typeface="Calibri"/>
              </a:rPr>
              <a:t>&amp; </a:t>
            </a:r>
            <a:r>
              <a:rPr sz="1500" b="1" spc="10" dirty="0">
                <a:solidFill>
                  <a:srgbClr val="D8D8D8"/>
                </a:solidFill>
                <a:latin typeface="Calibri"/>
                <a:cs typeface="Calibri"/>
              </a:rPr>
              <a:t>Certified </a:t>
            </a:r>
            <a:r>
              <a:rPr sz="1500" b="1" spc="20" dirty="0">
                <a:solidFill>
                  <a:srgbClr val="D8D8D8"/>
                </a:solidFill>
                <a:latin typeface="Calibri"/>
                <a:cs typeface="Calibri"/>
              </a:rPr>
              <a:t>by </a:t>
            </a:r>
            <a:r>
              <a:rPr sz="1500" b="1" spc="-32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1500" b="1" spc="20" dirty="0">
                <a:solidFill>
                  <a:srgbClr val="D8D8D8"/>
                </a:solidFill>
                <a:latin typeface="Calibri"/>
                <a:cs typeface="Calibri"/>
              </a:rPr>
              <a:t>NSDC</a:t>
            </a:r>
            <a:endParaRPr sz="1500">
              <a:latin typeface="Calibri"/>
              <a:cs typeface="Calibri"/>
            </a:endParaRPr>
          </a:p>
          <a:p>
            <a:pPr marL="109220">
              <a:lnSpc>
                <a:spcPct val="100000"/>
              </a:lnSpc>
              <a:spcBef>
                <a:spcPts val="590"/>
              </a:spcBef>
            </a:pPr>
            <a:r>
              <a:rPr sz="950" spc="10" dirty="0">
                <a:solidFill>
                  <a:srgbClr val="BFBFBF"/>
                </a:solidFill>
                <a:latin typeface="Calibri"/>
                <a:cs typeface="Calibri"/>
              </a:rPr>
              <a:t>4500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67612" y="2516124"/>
            <a:ext cx="7124700" cy="4116704"/>
          </a:xfrm>
          <a:custGeom>
            <a:avLst/>
            <a:gdLst/>
            <a:ahLst/>
            <a:cxnLst/>
            <a:rect l="l" t="t" r="r" b="b"/>
            <a:pathLst>
              <a:path w="7124700" h="4116704">
                <a:moveTo>
                  <a:pt x="0" y="0"/>
                </a:moveTo>
                <a:lnTo>
                  <a:pt x="7124700" y="0"/>
                </a:lnTo>
                <a:lnTo>
                  <a:pt x="7124700" y="4116324"/>
                </a:lnTo>
                <a:lnTo>
                  <a:pt x="0" y="4116324"/>
                </a:lnTo>
                <a:lnTo>
                  <a:pt x="0" y="0"/>
                </a:lnTo>
                <a:close/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54691" y="1578361"/>
            <a:ext cx="59169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PMKVY</a:t>
            </a:r>
            <a:r>
              <a:rPr sz="3300" spc="-155" dirty="0"/>
              <a:t> </a:t>
            </a:r>
            <a:r>
              <a:rPr sz="3300" spc="-10" dirty="0"/>
              <a:t>Enrolment</a:t>
            </a:r>
            <a:r>
              <a:rPr sz="3300" spc="-30" dirty="0"/>
              <a:t> </a:t>
            </a:r>
            <a:r>
              <a:rPr sz="3300" spc="-5" dirty="0"/>
              <a:t>Distribution</a:t>
            </a:r>
            <a:endParaRPr sz="33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306" y="1604350"/>
            <a:ext cx="52584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MES</a:t>
            </a:r>
            <a:r>
              <a:rPr sz="3300" spc="-40" dirty="0"/>
              <a:t> </a:t>
            </a:r>
            <a:r>
              <a:rPr sz="3300" spc="-10" dirty="0"/>
              <a:t>Enrolment</a:t>
            </a:r>
            <a:r>
              <a:rPr sz="3300" spc="5" dirty="0"/>
              <a:t> </a:t>
            </a:r>
            <a:r>
              <a:rPr sz="3300" spc="-5" dirty="0"/>
              <a:t>Distribution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595884" y="2453639"/>
            <a:ext cx="8674735" cy="3331845"/>
            <a:chOff x="595884" y="2453639"/>
            <a:chExt cx="8674735" cy="3331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4" y="2453639"/>
              <a:ext cx="8674608" cy="3331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748" y="2941319"/>
              <a:ext cx="8133587" cy="2401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748" y="3262883"/>
              <a:ext cx="8133587" cy="20802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1740" y="2846304"/>
            <a:ext cx="279400" cy="2559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5000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4500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4000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3500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3000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2500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2000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1500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1000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500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1044" y="5392904"/>
            <a:ext cx="45910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Tele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c</a:t>
            </a:r>
            <a:r>
              <a:rPr sz="950" spc="5" dirty="0">
                <a:solidFill>
                  <a:srgbClr val="D8D8D8"/>
                </a:solidFill>
                <a:latin typeface="Calibri"/>
                <a:cs typeface="Calibri"/>
              </a:rPr>
              <a:t>o</a:t>
            </a:r>
            <a:r>
              <a:rPr sz="950" spc="25" dirty="0">
                <a:solidFill>
                  <a:srgbClr val="D8D8D8"/>
                </a:solidFill>
                <a:latin typeface="Calibri"/>
                <a:cs typeface="Calibri"/>
              </a:rPr>
              <a:t>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7087" y="5392904"/>
            <a:ext cx="47307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IT</a:t>
            </a:r>
            <a:r>
              <a:rPr sz="950" spc="-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D8D8D8"/>
                </a:solidFill>
                <a:latin typeface="Calibri"/>
                <a:cs typeface="Calibri"/>
              </a:rPr>
              <a:t>&amp;</a:t>
            </a:r>
            <a:r>
              <a:rPr sz="950" spc="-3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ITeS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6857" y="5392904"/>
            <a:ext cx="31559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20" dirty="0">
                <a:solidFill>
                  <a:srgbClr val="D8D8D8"/>
                </a:solidFill>
                <a:latin typeface="Calibri"/>
                <a:cs typeface="Calibri"/>
              </a:rPr>
              <a:t>R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e</a:t>
            </a:r>
            <a:r>
              <a:rPr sz="950" spc="5" dirty="0">
                <a:solidFill>
                  <a:srgbClr val="D8D8D8"/>
                </a:solidFill>
                <a:latin typeface="Calibri"/>
                <a:cs typeface="Calibri"/>
              </a:rPr>
              <a:t>t</a:t>
            </a:r>
            <a:r>
              <a:rPr sz="950" spc="25" dirty="0">
                <a:solidFill>
                  <a:srgbClr val="D8D8D8"/>
                </a:solidFill>
                <a:latin typeface="Calibri"/>
                <a:cs typeface="Calibri"/>
              </a:rPr>
              <a:t>a</a:t>
            </a:r>
            <a:r>
              <a:rPr sz="950" spc="-5" dirty="0">
                <a:solidFill>
                  <a:srgbClr val="D8D8D8"/>
                </a:solidFill>
                <a:latin typeface="Calibri"/>
                <a:cs typeface="Calibri"/>
              </a:rPr>
              <a:t>i</a:t>
            </a:r>
            <a:r>
              <a:rPr sz="950" spc="5" dirty="0">
                <a:solidFill>
                  <a:srgbClr val="D8D8D8"/>
                </a:solidFill>
                <a:latin typeface="Calibri"/>
                <a:cs typeface="Calibri"/>
              </a:rPr>
              <a:t>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4162" y="5392904"/>
            <a:ext cx="42545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25" dirty="0">
                <a:solidFill>
                  <a:srgbClr val="D8D8D8"/>
                </a:solidFill>
                <a:latin typeface="Calibri"/>
                <a:cs typeface="Calibri"/>
              </a:rPr>
              <a:t>A</a:t>
            </a:r>
            <a:r>
              <a:rPr sz="950" spc="5" dirty="0">
                <a:solidFill>
                  <a:srgbClr val="D8D8D8"/>
                </a:solidFill>
                <a:latin typeface="Calibri"/>
                <a:cs typeface="Calibri"/>
              </a:rPr>
              <a:t>p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p</a:t>
            </a:r>
            <a:r>
              <a:rPr sz="950" spc="25" dirty="0">
                <a:solidFill>
                  <a:srgbClr val="D8D8D8"/>
                </a:solidFill>
                <a:latin typeface="Calibri"/>
                <a:cs typeface="Calibri"/>
              </a:rPr>
              <a:t>a</a:t>
            </a:r>
            <a:r>
              <a:rPr sz="950" dirty="0">
                <a:solidFill>
                  <a:srgbClr val="D8D8D8"/>
                </a:solidFill>
                <a:latin typeface="Calibri"/>
                <a:cs typeface="Calibri"/>
              </a:rPr>
              <a:t>r</a:t>
            </a: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el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1462" y="5392904"/>
            <a:ext cx="495934" cy="3295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050" marR="5080" indent="-6985">
              <a:lnSpc>
                <a:spcPct val="106300"/>
              </a:lnSpc>
              <a:spcBef>
                <a:spcPts val="60"/>
              </a:spcBef>
            </a:pPr>
            <a:r>
              <a:rPr sz="950" spc="20" dirty="0">
                <a:solidFill>
                  <a:srgbClr val="D8D8D8"/>
                </a:solidFill>
                <a:latin typeface="Calibri"/>
                <a:cs typeface="Calibri"/>
              </a:rPr>
              <a:t>B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ea</a:t>
            </a:r>
            <a:r>
              <a:rPr sz="950" spc="5" dirty="0">
                <a:solidFill>
                  <a:srgbClr val="D8D8D8"/>
                </a:solidFill>
                <a:latin typeface="Calibri"/>
                <a:cs typeface="Calibri"/>
              </a:rPr>
              <a:t>u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ty &amp;  Wellne</a:t>
            </a:r>
            <a:r>
              <a:rPr sz="950" spc="5" dirty="0">
                <a:solidFill>
                  <a:srgbClr val="D8D8D8"/>
                </a:solidFill>
                <a:latin typeface="Calibri"/>
                <a:cs typeface="Calibri"/>
              </a:rPr>
              <a:t>s</a:t>
            </a: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7415" y="5392904"/>
            <a:ext cx="34925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20" dirty="0">
                <a:solidFill>
                  <a:srgbClr val="D8D8D8"/>
                </a:solidFill>
                <a:latin typeface="Calibri"/>
                <a:cs typeface="Calibri"/>
              </a:rPr>
              <a:t>M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e</a:t>
            </a:r>
            <a:r>
              <a:rPr sz="950" spc="25" dirty="0">
                <a:solidFill>
                  <a:srgbClr val="D8D8D8"/>
                </a:solidFill>
                <a:latin typeface="Calibri"/>
                <a:cs typeface="Calibri"/>
              </a:rPr>
              <a:t>d</a:t>
            </a:r>
            <a:r>
              <a:rPr sz="950" spc="-5" dirty="0">
                <a:solidFill>
                  <a:srgbClr val="D8D8D8"/>
                </a:solidFill>
                <a:latin typeface="Calibri"/>
                <a:cs typeface="Calibri"/>
              </a:rPr>
              <a:t>i</a:t>
            </a:r>
            <a:r>
              <a:rPr sz="950" spc="15" dirty="0">
                <a:solidFill>
                  <a:srgbClr val="D8D8D8"/>
                </a:solidFill>
                <a:latin typeface="Calibri"/>
                <a:cs typeface="Calibri"/>
              </a:rPr>
              <a:t>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3499" y="5392904"/>
            <a:ext cx="6813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Construction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5777" y="5392904"/>
            <a:ext cx="5797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Electronics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6818" y="5392904"/>
            <a:ext cx="58166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Healthcare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51611" y="5392904"/>
            <a:ext cx="59753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D8D8D8"/>
                </a:solidFill>
                <a:latin typeface="Calibri"/>
                <a:cs typeface="Calibri"/>
              </a:rPr>
              <a:t>Fabrication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76934" y="2509480"/>
            <a:ext cx="51028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50" dirty="0">
                <a:solidFill>
                  <a:srgbClr val="F2F2F2"/>
                </a:solidFill>
                <a:latin typeface="Calibri"/>
                <a:cs typeface="Calibri"/>
              </a:rPr>
              <a:t>MES</a:t>
            </a:r>
            <a:r>
              <a:rPr sz="1750" b="1" spc="180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1750" b="1" spc="65" dirty="0">
                <a:solidFill>
                  <a:srgbClr val="F2F2F2"/>
                </a:solidFill>
                <a:latin typeface="Calibri"/>
                <a:cs typeface="Calibri"/>
              </a:rPr>
              <a:t>Enrolment</a:t>
            </a:r>
            <a:r>
              <a:rPr sz="1750" b="1" spc="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1750" b="1" spc="70" dirty="0">
                <a:solidFill>
                  <a:srgbClr val="F2F2F2"/>
                </a:solidFill>
                <a:latin typeface="Calibri"/>
                <a:cs typeface="Calibri"/>
              </a:rPr>
              <a:t>Distribution</a:t>
            </a:r>
            <a:r>
              <a:rPr sz="1750" b="1" spc="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1750" b="1" spc="35" dirty="0">
                <a:solidFill>
                  <a:srgbClr val="F2F2F2"/>
                </a:solidFill>
                <a:latin typeface="Calibri"/>
                <a:cs typeface="Calibri"/>
              </a:rPr>
              <a:t>in</a:t>
            </a:r>
            <a:r>
              <a:rPr sz="1750" b="1" spc="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1750" b="1" spc="65" dirty="0">
                <a:solidFill>
                  <a:srgbClr val="F2F2F2"/>
                </a:solidFill>
                <a:latin typeface="Calibri"/>
                <a:cs typeface="Calibri"/>
              </a:rPr>
              <a:t>Delhi</a:t>
            </a:r>
            <a:r>
              <a:rPr sz="1750" b="1" spc="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1750" b="1" spc="35" dirty="0">
                <a:solidFill>
                  <a:srgbClr val="F2F2F2"/>
                </a:solidFill>
                <a:latin typeface="Calibri"/>
                <a:cs typeface="Calibri"/>
              </a:rPr>
              <a:t>in</a:t>
            </a:r>
            <a:r>
              <a:rPr sz="1750" b="1" spc="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1750" b="1" spc="70" dirty="0">
                <a:solidFill>
                  <a:srgbClr val="F2F2F2"/>
                </a:solidFill>
                <a:latin typeface="Calibri"/>
                <a:cs typeface="Calibri"/>
              </a:rPr>
              <a:t>2014-2015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53893" y="6271543"/>
            <a:ext cx="52705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650" b="1" i="1" spc="-50" dirty="0">
                <a:latin typeface="Calibri"/>
                <a:cs typeface="Calibri"/>
              </a:rPr>
              <a:t>Demonstration</a:t>
            </a:r>
            <a:r>
              <a:rPr sz="1650" b="1" i="1" spc="-25" dirty="0">
                <a:latin typeface="Calibri"/>
                <a:cs typeface="Calibri"/>
              </a:rPr>
              <a:t> </a:t>
            </a:r>
            <a:r>
              <a:rPr sz="1650" b="1" i="1" spc="-35" dirty="0">
                <a:latin typeface="Calibri"/>
                <a:cs typeface="Calibri"/>
              </a:rPr>
              <a:t>of </a:t>
            </a:r>
            <a:r>
              <a:rPr sz="1650" b="1" i="1" spc="-30" dirty="0">
                <a:latin typeface="Calibri"/>
                <a:cs typeface="Calibri"/>
              </a:rPr>
              <a:t>Couse</a:t>
            </a:r>
            <a:r>
              <a:rPr sz="1650" b="1" i="1" spc="-40" dirty="0">
                <a:latin typeface="Calibri"/>
                <a:cs typeface="Calibri"/>
              </a:rPr>
              <a:t> </a:t>
            </a:r>
            <a:r>
              <a:rPr sz="1650" b="1" i="1" spc="-50" dirty="0">
                <a:latin typeface="Calibri"/>
                <a:cs typeface="Calibri"/>
              </a:rPr>
              <a:t>Mapping</a:t>
            </a:r>
            <a:r>
              <a:rPr sz="1650" b="1" i="1" spc="-40" dirty="0">
                <a:latin typeface="Calibri"/>
                <a:cs typeface="Calibri"/>
              </a:rPr>
              <a:t> </a:t>
            </a:r>
            <a:r>
              <a:rPr sz="1650" b="1" i="1" spc="-55" dirty="0">
                <a:latin typeface="Calibri"/>
                <a:cs typeface="Calibri"/>
              </a:rPr>
              <a:t>Between</a:t>
            </a:r>
            <a:r>
              <a:rPr sz="1650" b="1" i="1" spc="-35" dirty="0">
                <a:latin typeface="Calibri"/>
                <a:cs typeface="Calibri"/>
              </a:rPr>
              <a:t> these</a:t>
            </a:r>
            <a:r>
              <a:rPr sz="1650" b="1" i="1" spc="-40" dirty="0">
                <a:latin typeface="Calibri"/>
                <a:cs typeface="Calibri"/>
              </a:rPr>
              <a:t> </a:t>
            </a:r>
            <a:r>
              <a:rPr sz="1650" b="1" i="1" spc="-55" dirty="0">
                <a:latin typeface="Calibri"/>
                <a:cs typeface="Calibri"/>
              </a:rPr>
              <a:t>two</a:t>
            </a:r>
            <a:r>
              <a:rPr sz="1650" b="1" i="1" spc="-35" dirty="0">
                <a:latin typeface="Calibri"/>
                <a:cs typeface="Calibri"/>
              </a:rPr>
              <a:t> </a:t>
            </a:r>
            <a:r>
              <a:rPr sz="1650" b="1" i="1" spc="-45" dirty="0">
                <a:latin typeface="Calibri"/>
                <a:cs typeface="Calibri"/>
              </a:rPr>
              <a:t>Programs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9477" y="6386131"/>
            <a:ext cx="1797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92886" y="1933194"/>
          <a:ext cx="7534275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4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PMKVY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Automobile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222.1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35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Retail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165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28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126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27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Logistics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172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42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Electronics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20"/>
                        </a:lnSpc>
                      </a:pPr>
                      <a:r>
                        <a:rPr sz="1450" b="1" spc="10" dirty="0">
                          <a:latin typeface="Calibri"/>
                          <a:cs typeface="Calibri"/>
                        </a:rPr>
                        <a:t>200.5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38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Beautician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184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32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Gems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Jewelry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234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58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Healthcare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276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64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Telecom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110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26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Tourism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102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29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4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145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35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BFSI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152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34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Entertainment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125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48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162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05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42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Apparel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170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20"/>
                        </a:lnSpc>
                      </a:pPr>
                      <a:r>
                        <a:rPr sz="1450" b="1" spc="15" dirty="0">
                          <a:latin typeface="Calibri"/>
                          <a:cs typeface="Calibri"/>
                        </a:rPr>
                        <a:t>31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131" y="1156212"/>
            <a:ext cx="7988934" cy="6953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415"/>
              </a:spcBef>
            </a:pPr>
            <a:r>
              <a:rPr sz="2300" spc="5" dirty="0"/>
              <a:t>Similarities </a:t>
            </a:r>
            <a:r>
              <a:rPr sz="2300" spc="10" dirty="0"/>
              <a:t>and </a:t>
            </a:r>
            <a:r>
              <a:rPr sz="2300" dirty="0"/>
              <a:t>Dissimilarities </a:t>
            </a:r>
            <a:r>
              <a:rPr sz="2300" spc="5" dirty="0"/>
              <a:t>of </a:t>
            </a:r>
            <a:r>
              <a:rPr sz="2300" dirty="0"/>
              <a:t>these </a:t>
            </a:r>
            <a:r>
              <a:rPr sz="2300" spc="10" dirty="0"/>
              <a:t>two </a:t>
            </a:r>
            <a:r>
              <a:rPr sz="2300" spc="-20" dirty="0"/>
              <a:t>Training </a:t>
            </a:r>
            <a:r>
              <a:rPr sz="2300" spc="-5" dirty="0"/>
              <a:t>Programs: </a:t>
            </a:r>
            <a:r>
              <a:rPr sz="2300" spc="-565" dirty="0"/>
              <a:t> </a:t>
            </a:r>
            <a:r>
              <a:rPr sz="2300" spc="5" dirty="0"/>
              <a:t>Course</a:t>
            </a:r>
            <a:r>
              <a:rPr sz="2300" spc="-10" dirty="0"/>
              <a:t> </a:t>
            </a:r>
            <a:r>
              <a:rPr sz="2300" spc="5" dirty="0"/>
              <a:t>Specific</a:t>
            </a:r>
            <a:r>
              <a:rPr sz="2300" spc="-30" dirty="0"/>
              <a:t> </a:t>
            </a:r>
            <a:r>
              <a:rPr sz="2300" dirty="0"/>
              <a:t>Heterogeneity</a:t>
            </a:r>
            <a:endParaRPr sz="2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797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74" y="1602713"/>
            <a:ext cx="36048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Estimation</a:t>
            </a:r>
            <a:r>
              <a:rPr sz="3300" spc="-25" dirty="0"/>
              <a:t> </a:t>
            </a:r>
            <a:r>
              <a:rPr sz="3300" dirty="0"/>
              <a:t>Strategy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3893" y="2779281"/>
            <a:ext cx="8244840" cy="2541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50" b="1" spc="-5" dirty="0">
                <a:latin typeface="Times New Roman"/>
                <a:cs typeface="Times New Roman"/>
              </a:rPr>
              <a:t>E(Y|T=</a:t>
            </a:r>
            <a:r>
              <a:rPr sz="1650" b="1" spc="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ITI-MES)</a:t>
            </a:r>
            <a:r>
              <a:rPr sz="1650" b="1" spc="-3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–</a:t>
            </a:r>
            <a:r>
              <a:rPr sz="1650" b="1" spc="-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E(Y|T=MES-PVT)</a:t>
            </a:r>
            <a:r>
              <a:rPr sz="1650" b="1" spc="-3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=</a:t>
            </a:r>
            <a:r>
              <a:rPr sz="1650" b="1" spc="1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Effect</a:t>
            </a:r>
            <a:r>
              <a:rPr sz="1650" b="1" i="1" spc="-2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of </a:t>
            </a:r>
            <a:r>
              <a:rPr sz="1650" b="1" i="1" spc="5" dirty="0">
                <a:latin typeface="Times New Roman"/>
                <a:cs typeface="Times New Roman"/>
              </a:rPr>
              <a:t>MES</a:t>
            </a:r>
            <a:r>
              <a:rPr sz="1650" b="1" i="1" spc="-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training</a:t>
            </a:r>
            <a:r>
              <a:rPr sz="1650" b="1" i="1" spc="-2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in</a:t>
            </a:r>
            <a:r>
              <a:rPr sz="1650" b="1" i="1" spc="-2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ITI</a:t>
            </a:r>
            <a:r>
              <a:rPr sz="1650" b="1" i="1" spc="-1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infrastructure</a:t>
            </a:r>
            <a:r>
              <a:rPr sz="1650" b="1" i="1" spc="-3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……(i) </a:t>
            </a:r>
            <a:r>
              <a:rPr sz="1650" b="1" spc="-40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E(Y|T= </a:t>
            </a:r>
            <a:r>
              <a:rPr sz="1650" b="1" dirty="0">
                <a:latin typeface="Times New Roman"/>
                <a:cs typeface="Times New Roman"/>
              </a:rPr>
              <a:t>ITI-MES) – E(Y|T=0) = </a:t>
            </a:r>
            <a:r>
              <a:rPr sz="1650" b="1" i="1" spc="-5" dirty="0">
                <a:latin typeface="Times New Roman"/>
                <a:cs typeface="Times New Roman"/>
              </a:rPr>
              <a:t>Effect </a:t>
            </a:r>
            <a:r>
              <a:rPr sz="1650" b="1" i="1" dirty="0">
                <a:latin typeface="Times New Roman"/>
                <a:cs typeface="Times New Roman"/>
              </a:rPr>
              <a:t>of </a:t>
            </a:r>
            <a:r>
              <a:rPr sz="1650" b="1" i="1" spc="5" dirty="0">
                <a:latin typeface="Times New Roman"/>
                <a:cs typeface="Times New Roman"/>
              </a:rPr>
              <a:t>MES </a:t>
            </a:r>
            <a:r>
              <a:rPr sz="1650" b="1" i="1" dirty="0">
                <a:latin typeface="Times New Roman"/>
                <a:cs typeface="Times New Roman"/>
              </a:rPr>
              <a:t>training in ITI </a:t>
            </a:r>
            <a:r>
              <a:rPr sz="1650" b="1" i="1" spc="-5" dirty="0">
                <a:latin typeface="Times New Roman"/>
                <a:cs typeface="Times New Roman"/>
              </a:rPr>
              <a:t>infrastructure </a:t>
            </a:r>
            <a:r>
              <a:rPr sz="1650" b="1" i="1" dirty="0">
                <a:latin typeface="Times New Roman"/>
                <a:cs typeface="Times New Roman"/>
              </a:rPr>
              <a:t>+ </a:t>
            </a:r>
            <a:r>
              <a:rPr sz="1650" b="1" i="1" spc="-5" dirty="0">
                <a:latin typeface="Times New Roman"/>
                <a:cs typeface="Times New Roman"/>
              </a:rPr>
              <a:t>Effect </a:t>
            </a:r>
            <a:r>
              <a:rPr sz="1650" b="1" i="1" dirty="0">
                <a:latin typeface="Times New Roman"/>
                <a:cs typeface="Times New Roman"/>
              </a:rPr>
              <a:t>of Short </a:t>
            </a:r>
            <a:r>
              <a:rPr sz="1650" b="1" i="1" spc="-400" dirty="0">
                <a:latin typeface="Times New Roman"/>
                <a:cs typeface="Times New Roman"/>
              </a:rPr>
              <a:t> </a:t>
            </a:r>
            <a:r>
              <a:rPr sz="1650" b="1" i="1" spc="-40" dirty="0">
                <a:latin typeface="Times New Roman"/>
                <a:cs typeface="Times New Roman"/>
              </a:rPr>
              <a:t>Term</a:t>
            </a:r>
            <a:r>
              <a:rPr sz="1650" b="1" i="1" spc="-20" dirty="0">
                <a:latin typeface="Times New Roman"/>
                <a:cs typeface="Times New Roman"/>
              </a:rPr>
              <a:t> </a:t>
            </a:r>
            <a:r>
              <a:rPr sz="1650" b="1" i="1" spc="-10" dirty="0">
                <a:latin typeface="Times New Roman"/>
                <a:cs typeface="Times New Roman"/>
              </a:rPr>
              <a:t>Training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……(ii)</a:t>
            </a: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50" b="1" dirty="0">
                <a:latin typeface="Times New Roman"/>
                <a:cs typeface="Times New Roman"/>
              </a:rPr>
              <a:t>E(Y|T=T</a:t>
            </a:r>
            <a:r>
              <a:rPr sz="1650" b="1" spc="-5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MES</a:t>
            </a:r>
            <a:r>
              <a:rPr sz="1650" b="1" spc="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PVT)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–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E(Y|T=0)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=</a:t>
            </a:r>
            <a:r>
              <a:rPr sz="1650" b="1" spc="-15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Effect</a:t>
            </a:r>
            <a:r>
              <a:rPr sz="1650" b="1" i="1" spc="-2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of</a:t>
            </a:r>
            <a:r>
              <a:rPr sz="1650" b="1" i="1" spc="-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Short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i="1" spc="-40" dirty="0">
                <a:latin typeface="Times New Roman"/>
                <a:cs typeface="Times New Roman"/>
              </a:rPr>
              <a:t>Term</a:t>
            </a:r>
            <a:r>
              <a:rPr sz="1650" b="1" i="1" spc="-15" dirty="0">
                <a:latin typeface="Times New Roman"/>
                <a:cs typeface="Times New Roman"/>
              </a:rPr>
              <a:t> </a:t>
            </a:r>
            <a:r>
              <a:rPr sz="1650" b="1" i="1" spc="-10" dirty="0">
                <a:latin typeface="Times New Roman"/>
                <a:cs typeface="Times New Roman"/>
              </a:rPr>
              <a:t>Training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……(iii)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50" b="1" spc="-10" dirty="0">
                <a:latin typeface="Times New Roman"/>
                <a:cs typeface="Times New Roman"/>
              </a:rPr>
              <a:t>E(Y|T=PMKVY-N)</a:t>
            </a:r>
            <a:r>
              <a:rPr sz="1650" b="1" spc="-2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–</a:t>
            </a:r>
            <a:r>
              <a:rPr sz="1650" b="1" spc="-25" dirty="0">
                <a:latin typeface="Times New Roman"/>
                <a:cs typeface="Times New Roman"/>
              </a:rPr>
              <a:t> </a:t>
            </a:r>
            <a:r>
              <a:rPr sz="1650" b="1" spc="-10" dirty="0">
                <a:latin typeface="Times New Roman"/>
                <a:cs typeface="Times New Roman"/>
              </a:rPr>
              <a:t>E(Y|T=PMKVY-I)</a:t>
            </a:r>
            <a:r>
              <a:rPr sz="1650" b="1" spc="-4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=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Effect</a:t>
            </a:r>
            <a:r>
              <a:rPr sz="1650" b="1" i="1" spc="-2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of</a:t>
            </a:r>
            <a:r>
              <a:rPr sz="1650" b="1" i="1" spc="-10" dirty="0">
                <a:latin typeface="Times New Roman"/>
                <a:cs typeface="Times New Roman"/>
              </a:rPr>
              <a:t> PMKVY</a:t>
            </a:r>
            <a:r>
              <a:rPr sz="1650" b="1" i="1" spc="-5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training</a:t>
            </a:r>
            <a:r>
              <a:rPr sz="1650" b="1" i="1" spc="-4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with</a:t>
            </a:r>
            <a:r>
              <a:rPr sz="1650" b="1" i="1" spc="-1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Infrastructure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dirty="0">
                <a:latin typeface="Times New Roman"/>
                <a:cs typeface="Times New Roman"/>
              </a:rPr>
              <a:t>……(iv)</a:t>
            </a:r>
            <a:endParaRPr sz="1650">
              <a:latin typeface="Times New Roman"/>
              <a:cs typeface="Times New Roman"/>
            </a:endParaRPr>
          </a:p>
          <a:p>
            <a:pPr marL="12700" marR="226060">
              <a:lnSpc>
                <a:spcPct val="100000"/>
              </a:lnSpc>
            </a:pPr>
            <a:r>
              <a:rPr sz="1650" b="1" spc="-5" dirty="0">
                <a:latin typeface="Times New Roman"/>
                <a:cs typeface="Times New Roman"/>
              </a:rPr>
              <a:t>E(Y|T=</a:t>
            </a:r>
            <a:r>
              <a:rPr sz="1650" b="1" dirty="0">
                <a:latin typeface="Times New Roman"/>
                <a:cs typeface="Times New Roman"/>
              </a:rPr>
              <a:t> </a:t>
            </a:r>
            <a:r>
              <a:rPr sz="1650" b="1" spc="-20" dirty="0">
                <a:latin typeface="Times New Roman"/>
                <a:cs typeface="Times New Roman"/>
              </a:rPr>
              <a:t>PMKVY-N)</a:t>
            </a:r>
            <a:r>
              <a:rPr sz="1650" b="1" spc="-3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– E(Y|T=0)</a:t>
            </a:r>
            <a:r>
              <a:rPr sz="1650" b="1" spc="-1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= </a:t>
            </a:r>
            <a:r>
              <a:rPr sz="1650" b="1" i="1" spc="-5" dirty="0">
                <a:latin typeface="Times New Roman"/>
                <a:cs typeface="Times New Roman"/>
              </a:rPr>
              <a:t>Effect</a:t>
            </a:r>
            <a:r>
              <a:rPr sz="1650" b="1" i="1" spc="-1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of </a:t>
            </a:r>
            <a:r>
              <a:rPr sz="1650" b="1" i="1" spc="-10" dirty="0">
                <a:latin typeface="Times New Roman"/>
                <a:cs typeface="Times New Roman"/>
              </a:rPr>
              <a:t>PMKVY</a:t>
            </a:r>
            <a:r>
              <a:rPr sz="1650" b="1" i="1" spc="-5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training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with </a:t>
            </a:r>
            <a:r>
              <a:rPr sz="1650" b="1" i="1" dirty="0">
                <a:latin typeface="Times New Roman"/>
                <a:cs typeface="Times New Roman"/>
              </a:rPr>
              <a:t>Infrastructure</a:t>
            </a:r>
            <a:r>
              <a:rPr sz="1650" b="1" i="1" spc="-5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+</a:t>
            </a:r>
            <a:r>
              <a:rPr sz="1650" b="1" i="1" spc="5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Effect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of </a:t>
            </a:r>
            <a:r>
              <a:rPr sz="1650" b="1" i="1" spc="-39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Short</a:t>
            </a:r>
            <a:r>
              <a:rPr sz="1650" b="1" i="1" spc="-50" dirty="0">
                <a:latin typeface="Times New Roman"/>
                <a:cs typeface="Times New Roman"/>
              </a:rPr>
              <a:t> </a:t>
            </a:r>
            <a:r>
              <a:rPr sz="1650" b="1" i="1" spc="-40" dirty="0">
                <a:latin typeface="Times New Roman"/>
                <a:cs typeface="Times New Roman"/>
              </a:rPr>
              <a:t>Term</a:t>
            </a:r>
            <a:r>
              <a:rPr sz="1650" b="1" i="1" spc="-1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training</a:t>
            </a:r>
            <a:r>
              <a:rPr sz="1650" b="1" i="1" spc="-3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……(v)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-5" dirty="0">
                <a:latin typeface="Times New Roman"/>
                <a:cs typeface="Times New Roman"/>
              </a:rPr>
              <a:t>E(Y|T=</a:t>
            </a:r>
            <a:r>
              <a:rPr sz="1650" b="1" spc="5" dirty="0">
                <a:latin typeface="Times New Roman"/>
                <a:cs typeface="Times New Roman"/>
              </a:rPr>
              <a:t> </a:t>
            </a:r>
            <a:r>
              <a:rPr sz="1650" b="1" spc="-20" dirty="0">
                <a:latin typeface="Times New Roman"/>
                <a:cs typeface="Times New Roman"/>
              </a:rPr>
              <a:t>PMKVY-I)</a:t>
            </a:r>
            <a:r>
              <a:rPr sz="1650" b="1" spc="-3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–</a:t>
            </a:r>
            <a:r>
              <a:rPr sz="1650" b="1" spc="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E(Y|T=0)</a:t>
            </a:r>
            <a:r>
              <a:rPr sz="1650" b="1" spc="-1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=</a:t>
            </a:r>
            <a:r>
              <a:rPr sz="1650" b="1" spc="1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Effect</a:t>
            </a:r>
            <a:r>
              <a:rPr sz="1650" b="1" i="1" spc="-25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of Short</a:t>
            </a:r>
            <a:r>
              <a:rPr sz="1650" b="1" i="1" spc="-40" dirty="0">
                <a:latin typeface="Times New Roman"/>
                <a:cs typeface="Times New Roman"/>
              </a:rPr>
              <a:t> Term</a:t>
            </a:r>
            <a:r>
              <a:rPr sz="1650" b="1" i="1" spc="-1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training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……(vi)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795" y="1407657"/>
            <a:ext cx="629412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/>
              <a:t>Descriptive</a:t>
            </a:r>
            <a:r>
              <a:rPr sz="2650" spc="15" dirty="0"/>
              <a:t> </a:t>
            </a:r>
            <a:r>
              <a:rPr sz="2650" spc="-10" dirty="0"/>
              <a:t>Statistics</a:t>
            </a:r>
            <a:r>
              <a:rPr sz="2650" spc="-5" dirty="0"/>
              <a:t> </a:t>
            </a:r>
            <a:r>
              <a:rPr sz="2650" spc="-10" dirty="0"/>
              <a:t>for</a:t>
            </a:r>
            <a:r>
              <a:rPr sz="2650" spc="-35" dirty="0"/>
              <a:t> </a:t>
            </a:r>
            <a:r>
              <a:rPr sz="2650" spc="-15" dirty="0"/>
              <a:t>PMKVY</a:t>
            </a:r>
            <a:r>
              <a:rPr sz="2650" spc="-85" dirty="0"/>
              <a:t> </a:t>
            </a:r>
            <a:r>
              <a:rPr sz="2650" spc="-15" dirty="0"/>
              <a:t>and</a:t>
            </a:r>
            <a:r>
              <a:rPr sz="2650" spc="10" dirty="0"/>
              <a:t> </a:t>
            </a:r>
            <a:r>
              <a:rPr sz="2650" spc="-15" dirty="0"/>
              <a:t>MES</a:t>
            </a:r>
            <a:endParaRPr sz="26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66394" y="2082545"/>
          <a:ext cx="8110220" cy="39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780"/>
                        </a:spcBef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PMKVY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780"/>
                        </a:spcBef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MES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24"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dirty="0"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sz="14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Salary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106782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5" dirty="0">
                          <a:latin typeface="Times New Roman"/>
                          <a:cs typeface="Times New Roman"/>
                        </a:rPr>
                        <a:t>114913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Dev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19076.54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17036.86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265000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240000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Min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42000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48000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47"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35"/>
                        </a:spcBef>
                      </a:pP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4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Placed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1985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5"/>
                        </a:lnSpc>
                        <a:spcBef>
                          <a:spcPts val="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2234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85"/>
                        </a:lnSpc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Percentage</a:t>
                      </a:r>
                      <a:r>
                        <a:rPr sz="14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Employed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6.24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8.63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6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Job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Roles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Salaried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85"/>
                        </a:lnSpc>
                        <a:spcBef>
                          <a:spcPts val="40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Employment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504825" algn="l"/>
                          <a:tab pos="1153160" algn="l"/>
                          <a:tab pos="1861820" algn="l"/>
                        </a:tabLst>
                      </a:pPr>
                      <a:r>
                        <a:rPr sz="1450" i="1" dirty="0">
                          <a:latin typeface="Times New Roman"/>
                          <a:cs typeface="Times New Roman"/>
                        </a:rPr>
                        <a:t>CCE	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rs	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,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1315720" algn="l"/>
                          <a:tab pos="1861820" algn="l"/>
                        </a:tabLst>
                      </a:pP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pt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on/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k	of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,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BPO</a:t>
                      </a:r>
                      <a:r>
                        <a:rPr sz="145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(21%),</a:t>
                      </a:r>
                      <a:r>
                        <a:rPr sz="145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Security</a:t>
                      </a:r>
                      <a:r>
                        <a:rPr sz="145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(14%),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977265" algn="l"/>
                          <a:tab pos="1532890" algn="l"/>
                        </a:tabLst>
                      </a:pP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i="1" spc="-6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,	Co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put</a:t>
                      </a:r>
                      <a:r>
                        <a:rPr sz="1450" i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ts val="1685"/>
                        </a:lnSpc>
                        <a:spcBef>
                          <a:spcPts val="50"/>
                        </a:spcBef>
                      </a:pPr>
                      <a:r>
                        <a:rPr sz="1450" i="1" spc="15" dirty="0">
                          <a:latin typeface="Times New Roman"/>
                          <a:cs typeface="Times New Roman"/>
                        </a:rPr>
                        <a:t>Operator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(14%),</a:t>
                      </a:r>
                      <a:r>
                        <a:rPr sz="1450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DEO</a:t>
                      </a:r>
                      <a:r>
                        <a:rPr sz="145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(10%)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2099"/>
                        </a:lnSpc>
                        <a:tabLst>
                          <a:tab pos="595630" algn="l"/>
                          <a:tab pos="1315720" algn="l"/>
                          <a:tab pos="2273935" algn="l"/>
                        </a:tabLst>
                      </a:pP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O	</a:t>
                      </a: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50" i="1" spc="-35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50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50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i="1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ator 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(27%),</a:t>
                      </a:r>
                      <a:r>
                        <a:rPr sz="145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20" dirty="0">
                          <a:latin typeface="Times New Roman"/>
                          <a:cs typeface="Times New Roman"/>
                        </a:rPr>
                        <a:t>CCE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(22%),</a:t>
                      </a:r>
                      <a:r>
                        <a:rPr sz="145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Reception</a:t>
                      </a:r>
                      <a:r>
                        <a:rPr sz="145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(5%),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2099"/>
                        </a:lnSpc>
                      </a:pPr>
                      <a:r>
                        <a:rPr sz="1450" i="1" spc="-20" dirty="0">
                          <a:latin typeface="Times New Roman"/>
                          <a:cs typeface="Times New Roman"/>
                        </a:rPr>
                        <a:t>Tele</a:t>
                      </a:r>
                      <a:r>
                        <a:rPr sz="1450" i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caller</a:t>
                      </a:r>
                      <a:r>
                        <a:rPr sz="1450" i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(9%),</a:t>
                      </a:r>
                      <a:r>
                        <a:rPr sz="1450" i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-5" dirty="0">
                          <a:latin typeface="Times New Roman"/>
                          <a:cs typeface="Times New Roman"/>
                        </a:rPr>
                        <a:t>Teleservice</a:t>
                      </a:r>
                      <a:r>
                        <a:rPr sz="1450" i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5" dirty="0">
                          <a:latin typeface="Times New Roman"/>
                          <a:cs typeface="Times New Roman"/>
                        </a:rPr>
                        <a:t>Officer </a:t>
                      </a:r>
                      <a:r>
                        <a:rPr sz="1450" i="1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5" dirty="0">
                          <a:latin typeface="Times New Roman"/>
                          <a:cs typeface="Times New Roman"/>
                        </a:rPr>
                        <a:t>(3%),</a:t>
                      </a:r>
                      <a:r>
                        <a:rPr sz="1450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Security</a:t>
                      </a:r>
                      <a:r>
                        <a:rPr sz="145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5" dirty="0">
                          <a:latin typeface="Times New Roman"/>
                          <a:cs typeface="Times New Roman"/>
                        </a:rPr>
                        <a:t>(4%)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36180" y="6223509"/>
            <a:ext cx="7792720" cy="479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450" spc="10" dirty="0">
                <a:latin typeface="Calibri"/>
                <a:cs typeface="Calibri"/>
              </a:rPr>
              <a:t>Source: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MES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unit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level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data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on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employment, </a:t>
            </a:r>
            <a:r>
              <a:rPr sz="1450" spc="20" dirty="0">
                <a:latin typeface="Calibri"/>
                <a:cs typeface="Calibri"/>
              </a:rPr>
              <a:t>PMKVY</a:t>
            </a:r>
            <a:r>
              <a:rPr sz="1450" spc="10" dirty="0">
                <a:latin typeface="Calibri"/>
                <a:cs typeface="Calibri"/>
              </a:rPr>
              <a:t> employment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data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from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RTI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(above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details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55" dirty="0">
                <a:latin typeface="Calibri"/>
                <a:cs typeface="Calibri"/>
              </a:rPr>
              <a:t>were</a:t>
            </a:r>
            <a:r>
              <a:rPr sz="1500" spc="-82" baseline="-30555" dirty="0">
                <a:solidFill>
                  <a:srgbClr val="898989"/>
                </a:solidFill>
                <a:latin typeface="Calibri"/>
                <a:cs typeface="Calibri"/>
              </a:rPr>
              <a:t>25</a:t>
            </a:r>
            <a:endParaRPr sz="1500" baseline="-30555">
              <a:latin typeface="Calibri"/>
              <a:cs typeface="Calibri"/>
            </a:endParaRPr>
          </a:p>
          <a:p>
            <a:pPr marL="4702810">
              <a:lnSpc>
                <a:spcPct val="100000"/>
              </a:lnSpc>
              <a:spcBef>
                <a:spcPts val="50"/>
              </a:spcBef>
            </a:pPr>
            <a:r>
              <a:rPr sz="1450" spc="5" dirty="0">
                <a:latin typeface="Calibri"/>
                <a:cs typeface="Calibri"/>
              </a:rPr>
              <a:t>captured</a:t>
            </a:r>
            <a:r>
              <a:rPr sz="1450" spc="15" dirty="0">
                <a:latin typeface="Calibri"/>
                <a:cs typeface="Calibri"/>
              </a:rPr>
              <a:t> within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six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months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of</a:t>
            </a:r>
            <a:r>
              <a:rPr sz="1450" spc="5" dirty="0">
                <a:latin typeface="Calibri"/>
                <a:cs typeface="Calibri"/>
              </a:rPr>
              <a:t> training)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432" y="1480836"/>
            <a:ext cx="7464425" cy="7905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50"/>
              </a:spcBef>
            </a:pPr>
            <a:r>
              <a:rPr sz="2650" spc="-10" dirty="0"/>
              <a:t>Income</a:t>
            </a:r>
            <a:r>
              <a:rPr sz="2650" spc="15" dirty="0"/>
              <a:t> </a:t>
            </a:r>
            <a:r>
              <a:rPr sz="2650" spc="-15" dirty="0"/>
              <a:t>Difference</a:t>
            </a:r>
            <a:r>
              <a:rPr sz="2650" spc="15" dirty="0"/>
              <a:t> </a:t>
            </a:r>
            <a:r>
              <a:rPr sz="2650" spc="-10" dirty="0"/>
              <a:t>for</a:t>
            </a:r>
            <a:r>
              <a:rPr sz="2650" spc="-65" dirty="0"/>
              <a:t> </a:t>
            </a:r>
            <a:r>
              <a:rPr sz="2650" spc="-10" dirty="0"/>
              <a:t>the</a:t>
            </a:r>
            <a:r>
              <a:rPr sz="2650" spc="15" dirty="0"/>
              <a:t> </a:t>
            </a:r>
            <a:r>
              <a:rPr sz="2650" spc="-15" dirty="0"/>
              <a:t>Combined</a:t>
            </a:r>
            <a:r>
              <a:rPr sz="2650" spc="-45" dirty="0"/>
              <a:t> </a:t>
            </a:r>
            <a:r>
              <a:rPr sz="2650" spc="-35" dirty="0"/>
              <a:t>Treatment</a:t>
            </a:r>
            <a:r>
              <a:rPr sz="2650" spc="-10" dirty="0"/>
              <a:t> </a:t>
            </a:r>
            <a:r>
              <a:rPr sz="2650" spc="-5" dirty="0"/>
              <a:t>and </a:t>
            </a:r>
            <a:r>
              <a:rPr sz="2650" spc="-650" dirty="0"/>
              <a:t> </a:t>
            </a:r>
            <a:r>
              <a:rPr sz="2650" spc="-15" dirty="0"/>
              <a:t>Control</a:t>
            </a:r>
            <a:r>
              <a:rPr sz="2650" spc="-30" dirty="0"/>
              <a:t> </a:t>
            </a:r>
            <a:r>
              <a:rPr sz="2650" spc="-15" dirty="0"/>
              <a:t>Groups</a:t>
            </a:r>
            <a:endParaRPr sz="2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8672" y="2970586"/>
            <a:ext cx="4388449" cy="2203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9488" y="3056937"/>
            <a:ext cx="5420691" cy="27356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432" y="1887658"/>
            <a:ext cx="844105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/>
              <a:t>Income</a:t>
            </a:r>
            <a:r>
              <a:rPr sz="2650" spc="15" dirty="0"/>
              <a:t> </a:t>
            </a:r>
            <a:r>
              <a:rPr sz="2650" spc="-15" dirty="0"/>
              <a:t>Difference</a:t>
            </a:r>
            <a:r>
              <a:rPr sz="2650" spc="15" dirty="0"/>
              <a:t> </a:t>
            </a:r>
            <a:r>
              <a:rPr sz="2650" spc="-10" dirty="0"/>
              <a:t>for</a:t>
            </a:r>
            <a:r>
              <a:rPr sz="2650" spc="-65" dirty="0"/>
              <a:t> </a:t>
            </a:r>
            <a:r>
              <a:rPr sz="2650" spc="-10" dirty="0"/>
              <a:t>the</a:t>
            </a:r>
            <a:r>
              <a:rPr sz="2650" spc="15" dirty="0"/>
              <a:t> </a:t>
            </a:r>
            <a:r>
              <a:rPr sz="2650" spc="-15" dirty="0"/>
              <a:t>four</a:t>
            </a:r>
            <a:r>
              <a:rPr sz="2650" spc="-35" dirty="0"/>
              <a:t> </a:t>
            </a:r>
            <a:r>
              <a:rPr sz="2650" spc="-15" dirty="0"/>
              <a:t>different</a:t>
            </a:r>
            <a:r>
              <a:rPr sz="2650" spc="-60" dirty="0"/>
              <a:t> </a:t>
            </a:r>
            <a:r>
              <a:rPr sz="2650" spc="-35" dirty="0"/>
              <a:t>Treatment</a:t>
            </a:r>
            <a:r>
              <a:rPr sz="2650" spc="20" dirty="0"/>
              <a:t> </a:t>
            </a:r>
            <a:r>
              <a:rPr sz="2650" spc="-20" dirty="0"/>
              <a:t>Groups</a:t>
            </a:r>
            <a:endParaRPr sz="26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28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2866" y="2167889"/>
          <a:ext cx="7820659" cy="3497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967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sz="145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Prior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145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Term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Posterior</a:t>
                      </a:r>
                      <a:r>
                        <a:rPr sz="145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5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Prior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Short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5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Posterior</a:t>
                      </a:r>
                      <a:r>
                        <a:rPr sz="145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Short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5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MES-ITI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24%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39%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3%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dirty="0">
                          <a:latin typeface="Times New Roman"/>
                          <a:cs typeface="Times New Roman"/>
                        </a:rPr>
                        <a:t>11%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MES-Pvt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1.5%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8%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18%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MES-Control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dirty="0">
                          <a:latin typeface="Times New Roman"/>
                          <a:cs typeface="Times New Roman"/>
                        </a:rPr>
                        <a:t>11%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1.5%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PMKVY-Partner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9%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8%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PMKVY-Pvt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3%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6%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20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2%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720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PMKVY-Control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05"/>
                        </a:lnSpc>
                      </a:pPr>
                      <a:r>
                        <a:rPr sz="1450" spc="20" dirty="0">
                          <a:latin typeface="Times New Roman"/>
                          <a:cs typeface="Times New Roman"/>
                        </a:rPr>
                        <a:t>10%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705"/>
                        </a:lnSpc>
                      </a:pPr>
                      <a:r>
                        <a:rPr sz="1450" spc="25" dirty="0">
                          <a:latin typeface="Times New Roman"/>
                          <a:cs typeface="Times New Roman"/>
                        </a:rPr>
                        <a:t>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705"/>
                        </a:lnSpc>
                      </a:pPr>
                      <a:r>
                        <a:rPr sz="1450" dirty="0">
                          <a:latin typeface="Times New Roman"/>
                          <a:cs typeface="Times New Roman"/>
                        </a:rPr>
                        <a:t>11%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931" y="1266005"/>
            <a:ext cx="8442325" cy="716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425"/>
              </a:spcBef>
            </a:pPr>
            <a:r>
              <a:rPr sz="2350" spc="10" dirty="0"/>
              <a:t>Descriptive</a:t>
            </a:r>
            <a:r>
              <a:rPr sz="2350" spc="45" dirty="0"/>
              <a:t> </a:t>
            </a:r>
            <a:r>
              <a:rPr sz="2350" spc="5" dirty="0"/>
              <a:t>Statistics</a:t>
            </a:r>
            <a:r>
              <a:rPr sz="2350" spc="40" dirty="0"/>
              <a:t> </a:t>
            </a:r>
            <a:r>
              <a:rPr sz="2350" spc="20" dirty="0"/>
              <a:t>on </a:t>
            </a:r>
            <a:r>
              <a:rPr sz="2350" spc="15" dirty="0"/>
              <a:t>Short/ </a:t>
            </a:r>
            <a:r>
              <a:rPr sz="2350" spc="20" dirty="0"/>
              <a:t>Long</a:t>
            </a:r>
            <a:r>
              <a:rPr sz="2350" spc="-60" dirty="0"/>
              <a:t> </a:t>
            </a:r>
            <a:r>
              <a:rPr sz="2350" spc="-30" dirty="0"/>
              <a:t>Term</a:t>
            </a:r>
            <a:r>
              <a:rPr sz="2350" spc="-25" dirty="0"/>
              <a:t> </a:t>
            </a:r>
            <a:r>
              <a:rPr sz="2350" spc="-10" dirty="0"/>
              <a:t>Training</a:t>
            </a:r>
            <a:r>
              <a:rPr sz="2350" spc="35" dirty="0"/>
              <a:t> </a:t>
            </a:r>
            <a:r>
              <a:rPr sz="2350" spc="15" dirty="0"/>
              <a:t>–</a:t>
            </a:r>
            <a:r>
              <a:rPr sz="2350" spc="10" dirty="0"/>
              <a:t> </a:t>
            </a:r>
            <a:r>
              <a:rPr sz="2350" spc="5" dirty="0"/>
              <a:t>Pre </a:t>
            </a:r>
            <a:r>
              <a:rPr sz="2350" spc="30" dirty="0"/>
              <a:t>&amp; </a:t>
            </a:r>
            <a:r>
              <a:rPr sz="2350" spc="10" dirty="0"/>
              <a:t>Post </a:t>
            </a:r>
            <a:r>
              <a:rPr sz="2350" spc="-575" dirty="0"/>
              <a:t> </a:t>
            </a:r>
            <a:r>
              <a:rPr sz="2350" spc="10" dirty="0"/>
              <a:t>Intervention</a:t>
            </a:r>
            <a:endParaRPr sz="2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09" y="1630139"/>
            <a:ext cx="288163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5" dirty="0"/>
              <a:t>Presentation</a:t>
            </a:r>
            <a:r>
              <a:rPr sz="2950" spc="-100" dirty="0"/>
              <a:t> </a:t>
            </a:r>
            <a:r>
              <a:rPr sz="2950" spc="10" dirty="0"/>
              <a:t>Plan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753850" y="2503366"/>
            <a:ext cx="7896859" cy="33756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1295" marR="59690" indent="-189230">
              <a:lnSpc>
                <a:spcPct val="70600"/>
              </a:lnSpc>
              <a:spcBef>
                <a:spcPts val="74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</a:t>
            </a:r>
            <a:r>
              <a:rPr sz="1800" dirty="0">
                <a:latin typeface="Times New Roman"/>
                <a:cs typeface="Times New Roman"/>
              </a:rPr>
              <a:t> 4: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Background,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Research</a:t>
            </a:r>
            <a:r>
              <a:rPr sz="1800" spc="5" dirty="0">
                <a:latin typeface="Times New Roman"/>
                <a:cs typeface="Times New Roman"/>
              </a:rPr>
              <a:t> Question, </a:t>
            </a:r>
            <a:r>
              <a:rPr sz="1800" dirty="0">
                <a:latin typeface="Times New Roman"/>
                <a:cs typeface="Times New Roman"/>
              </a:rPr>
              <a:t>Data,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Research</a:t>
            </a:r>
            <a:r>
              <a:rPr sz="1800" spc="5" dirty="0">
                <a:latin typeface="Times New Roman"/>
                <a:cs typeface="Times New Roman"/>
              </a:rPr>
              <a:t> Method, </a:t>
            </a:r>
            <a:r>
              <a:rPr sz="1800" dirty="0">
                <a:latin typeface="Times New Roman"/>
                <a:cs typeface="Times New Roman"/>
              </a:rPr>
              <a:t>Summary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Findings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5-6: </a:t>
            </a:r>
            <a:r>
              <a:rPr sz="1800" dirty="0">
                <a:latin typeface="Times New Roman"/>
                <a:cs typeface="Times New Roman"/>
              </a:rPr>
              <a:t>Factors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affecting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returns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training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7-8: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the Context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Modular</a:t>
            </a:r>
            <a:r>
              <a:rPr sz="1800" dirty="0">
                <a:latin typeface="Times New Roman"/>
                <a:cs typeface="Times New Roman"/>
              </a:rPr>
              <a:t> Employability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Scheme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 PMKVY]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9-13: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Modular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Employability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Scheme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 PMKVY]</a:t>
            </a:r>
            <a:endParaRPr sz="1800">
              <a:latin typeface="Times New Roman"/>
              <a:cs typeface="Times New Roman"/>
            </a:endParaRPr>
          </a:p>
          <a:p>
            <a:pPr marL="201295" marR="5080" indent="-189230">
              <a:lnSpc>
                <a:spcPct val="70600"/>
              </a:lnSpc>
              <a:spcBef>
                <a:spcPts val="83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 14-23: Understanding the </a:t>
            </a:r>
            <a:r>
              <a:rPr sz="1800" dirty="0">
                <a:latin typeface="Times New Roman"/>
                <a:cs typeface="Times New Roman"/>
              </a:rPr>
              <a:t>Selection </a:t>
            </a:r>
            <a:r>
              <a:rPr sz="1800" spc="5" dirty="0">
                <a:latin typeface="Times New Roman"/>
                <a:cs typeface="Times New Roman"/>
              </a:rPr>
              <a:t>Rules and </a:t>
            </a:r>
            <a:r>
              <a:rPr sz="1800" dirty="0">
                <a:latin typeface="Times New Roman"/>
                <a:cs typeface="Times New Roman"/>
              </a:rPr>
              <a:t>Institutional variations to </a:t>
            </a:r>
            <a:r>
              <a:rPr sz="1800" spc="5" dirty="0">
                <a:latin typeface="Times New Roman"/>
                <a:cs typeface="Times New Roman"/>
              </a:rPr>
              <a:t>these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Training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Programs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24: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Econometric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Model 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Propensity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Score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Method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Slides </a:t>
            </a:r>
            <a:r>
              <a:rPr sz="1800" spc="5" dirty="0">
                <a:latin typeface="Times New Roman"/>
                <a:cs typeface="Times New Roman"/>
              </a:rPr>
              <a:t>25-28: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Descriptive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Statistics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Slides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29-37: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DID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Estimation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Framework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dirty="0">
                <a:latin typeface="Times New Roman"/>
                <a:cs typeface="Times New Roman"/>
              </a:rPr>
              <a:t>Slides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38-40: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DID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Estimation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endParaRPr sz="18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01930" algn="l"/>
              </a:tabLst>
            </a:pPr>
            <a:r>
              <a:rPr sz="1800" spc="5" dirty="0">
                <a:latin typeface="Times New Roman"/>
                <a:cs typeface="Times New Roman"/>
              </a:rPr>
              <a:t>Slide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41: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Interpretation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5" dirty="0"/>
              <a:t>29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74" y="1602713"/>
            <a:ext cx="38125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Econometric</a:t>
            </a:r>
            <a:r>
              <a:rPr sz="3300" spc="-65" dirty="0"/>
              <a:t> </a:t>
            </a:r>
            <a:r>
              <a:rPr sz="3300" spc="5" dirty="0"/>
              <a:t>Method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3936" y="2507952"/>
            <a:ext cx="8550275" cy="333247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01295" marR="5080" indent="-189230" algn="just">
              <a:lnSpc>
                <a:spcPts val="2220"/>
              </a:lnSpc>
              <a:spcBef>
                <a:spcPts val="640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spc="10" dirty="0">
                <a:latin typeface="Times New Roman"/>
                <a:cs typeface="Times New Roman"/>
              </a:rPr>
              <a:t>A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combined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application</a:t>
            </a:r>
            <a:r>
              <a:rPr sz="2300" spc="5" dirty="0">
                <a:latin typeface="Times New Roman"/>
                <a:cs typeface="Times New Roman"/>
              </a:rPr>
              <a:t> of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Propensity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Score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Match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using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MDM 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method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(King,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2015)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and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DID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estimation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method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(Stuart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et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al,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15" dirty="0">
                <a:latin typeface="Times New Roman"/>
                <a:cs typeface="Times New Roman"/>
              </a:rPr>
              <a:t>2014)</a:t>
            </a:r>
            <a:endParaRPr sz="2300">
              <a:latin typeface="Times New Roman"/>
              <a:cs typeface="Times New Roman"/>
            </a:endParaRPr>
          </a:p>
          <a:p>
            <a:pPr marL="201295" marR="5080" indent="-189230" algn="just">
              <a:lnSpc>
                <a:spcPts val="222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spc="5" dirty="0">
                <a:latin typeface="Times New Roman"/>
                <a:cs typeface="Times New Roman"/>
              </a:rPr>
              <a:t>PSM </a:t>
            </a:r>
            <a:r>
              <a:rPr sz="2300" dirty="0">
                <a:latin typeface="Times New Roman"/>
                <a:cs typeface="Times New Roman"/>
              </a:rPr>
              <a:t>deals with </a:t>
            </a:r>
            <a:r>
              <a:rPr sz="2300" spc="5" dirty="0">
                <a:latin typeface="Times New Roman"/>
                <a:cs typeface="Times New Roman"/>
              </a:rPr>
              <a:t>the </a:t>
            </a:r>
            <a:r>
              <a:rPr sz="2300" dirty="0">
                <a:latin typeface="Times New Roman"/>
                <a:cs typeface="Times New Roman"/>
              </a:rPr>
              <a:t>existing selection </a:t>
            </a:r>
            <a:r>
              <a:rPr sz="2300" spc="5" dirty="0">
                <a:latin typeface="Times New Roman"/>
                <a:cs typeface="Times New Roman"/>
              </a:rPr>
              <a:t>bias </a:t>
            </a:r>
            <a:r>
              <a:rPr sz="2300" dirty="0">
                <a:latin typeface="Times New Roman"/>
                <a:cs typeface="Times New Roman"/>
              </a:rPr>
              <a:t>problem </a:t>
            </a:r>
            <a:r>
              <a:rPr sz="2300" spc="5" dirty="0">
                <a:latin typeface="Times New Roman"/>
                <a:cs typeface="Times New Roman"/>
              </a:rPr>
              <a:t>whereas </a:t>
            </a:r>
            <a:r>
              <a:rPr sz="2300" dirty="0">
                <a:latin typeface="Times New Roman"/>
                <a:cs typeface="Times New Roman"/>
              </a:rPr>
              <a:t>DID </a:t>
            </a:r>
            <a:r>
              <a:rPr sz="2300" spc="5" dirty="0">
                <a:latin typeface="Times New Roman"/>
                <a:cs typeface="Times New Roman"/>
              </a:rPr>
              <a:t>is 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useful</a:t>
            </a:r>
            <a:r>
              <a:rPr sz="2300" spc="5" dirty="0">
                <a:latin typeface="Times New Roman"/>
                <a:cs typeface="Times New Roman"/>
              </a:rPr>
              <a:t> to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address</a:t>
            </a:r>
            <a:r>
              <a:rPr sz="2300" spc="5" dirty="0">
                <a:latin typeface="Times New Roman"/>
                <a:cs typeface="Times New Roman"/>
              </a:rPr>
              <a:t> the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time</a:t>
            </a:r>
            <a:r>
              <a:rPr sz="2300" dirty="0">
                <a:latin typeface="Times New Roman"/>
                <a:cs typeface="Times New Roman"/>
              </a:rPr>
              <a:t> related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confounders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unobserved </a:t>
            </a:r>
            <a:r>
              <a:rPr sz="2300" spc="5" dirty="0">
                <a:latin typeface="Times New Roman"/>
                <a:cs typeface="Times New Roman"/>
              </a:rPr>
              <a:t> heterogeneity</a:t>
            </a:r>
            <a:endParaRPr sz="2300">
              <a:latin typeface="Times New Roman"/>
              <a:cs typeface="Times New Roman"/>
            </a:endParaRPr>
          </a:p>
          <a:p>
            <a:pPr marL="201295" marR="6350" indent="-189230" algn="just">
              <a:lnSpc>
                <a:spcPts val="222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Improved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precision</a:t>
            </a:r>
            <a:r>
              <a:rPr sz="2300" spc="5" dirty="0">
                <a:latin typeface="Times New Roman"/>
                <a:cs typeface="Times New Roman"/>
              </a:rPr>
              <a:t> of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result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as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PSM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creates</a:t>
            </a:r>
            <a:r>
              <a:rPr sz="2300" spc="5" dirty="0">
                <a:latin typeface="Times New Roman"/>
                <a:cs typeface="Times New Roman"/>
              </a:rPr>
              <a:t> a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more</a:t>
            </a:r>
            <a:r>
              <a:rPr sz="2300" dirty="0">
                <a:latin typeface="Times New Roman"/>
                <a:cs typeface="Times New Roman"/>
              </a:rPr>
              <a:t> comparable </a:t>
            </a:r>
            <a:r>
              <a:rPr sz="2300" spc="5" dirty="0">
                <a:latin typeface="Times New Roman"/>
                <a:cs typeface="Times New Roman"/>
              </a:rPr>
              <a:t> treatment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control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groups</a:t>
            </a:r>
            <a:endParaRPr sz="2300">
              <a:latin typeface="Times New Roman"/>
              <a:cs typeface="Times New Roman"/>
            </a:endParaRPr>
          </a:p>
          <a:p>
            <a:pPr marL="201295" marR="5080" indent="-189230" algn="just">
              <a:lnSpc>
                <a:spcPts val="2210"/>
              </a:lnSpc>
              <a:spcBef>
                <a:spcPts val="835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Robustness </a:t>
            </a:r>
            <a:r>
              <a:rPr sz="2300" spc="5" dirty="0">
                <a:latin typeface="Times New Roman"/>
                <a:cs typeface="Times New Roman"/>
              </a:rPr>
              <a:t>check </a:t>
            </a:r>
            <a:r>
              <a:rPr sz="2300" dirty="0">
                <a:latin typeface="Times New Roman"/>
                <a:cs typeface="Times New Roman"/>
              </a:rPr>
              <a:t>with common </a:t>
            </a:r>
            <a:r>
              <a:rPr sz="2300" spc="5" dirty="0">
                <a:latin typeface="Times New Roman"/>
                <a:cs typeface="Times New Roman"/>
              </a:rPr>
              <a:t>support </a:t>
            </a:r>
            <a:r>
              <a:rPr sz="2300" dirty="0">
                <a:latin typeface="Times New Roman"/>
                <a:cs typeface="Times New Roman"/>
              </a:rPr>
              <a:t>assumption and parallel trend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assumptions</a:t>
            </a:r>
            <a:endParaRPr sz="2300">
              <a:latin typeface="Times New Roman"/>
              <a:cs typeface="Times New Roman"/>
            </a:endParaRPr>
          </a:p>
          <a:p>
            <a:pPr marL="201295" indent="-189230" algn="just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Improved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validity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causal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inference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54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12" y="1572158"/>
            <a:ext cx="676465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Choice</a:t>
            </a:r>
            <a:r>
              <a:rPr spc="-25" dirty="0"/>
              <a:t> </a:t>
            </a:r>
            <a:r>
              <a:rPr spc="15" dirty="0"/>
              <a:t>of</a:t>
            </a:r>
            <a:r>
              <a:rPr spc="-20" dirty="0"/>
              <a:t> </a:t>
            </a:r>
            <a:r>
              <a:rPr spc="10" dirty="0"/>
              <a:t>the</a:t>
            </a:r>
            <a:r>
              <a:rPr spc="-20" dirty="0"/>
              <a:t> </a:t>
            </a:r>
            <a:r>
              <a:rPr spc="15" dirty="0"/>
              <a:t>Matching</a:t>
            </a:r>
            <a:r>
              <a:rPr spc="-120" dirty="0"/>
              <a:t> </a:t>
            </a:r>
            <a:r>
              <a:rPr spc="-20" dirty="0"/>
              <a:t>Technique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869" y="2514116"/>
            <a:ext cx="8524875" cy="35445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1295" marR="291465" indent="-189230" algn="just">
              <a:lnSpc>
                <a:spcPct val="79800"/>
              </a:lnSpc>
              <a:spcBef>
                <a:spcPts val="620"/>
              </a:spcBef>
              <a:buFont typeface="Arial MT"/>
              <a:buChar char="•"/>
              <a:tabLst>
                <a:tab pos="201930" algn="l"/>
              </a:tabLst>
            </a:pPr>
            <a:r>
              <a:rPr sz="2150" spc="-5" dirty="0">
                <a:latin typeface="Times New Roman"/>
                <a:cs typeface="Times New Roman"/>
              </a:rPr>
              <a:t>NN: matching is simply a match between the closest P-Score between the </a:t>
            </a:r>
            <a:r>
              <a:rPr sz="2150" spc="-5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treatment and the control </a:t>
            </a:r>
            <a:r>
              <a:rPr sz="2150" dirty="0">
                <a:latin typeface="Times New Roman"/>
                <a:cs typeface="Times New Roman"/>
              </a:rPr>
              <a:t>group. </a:t>
            </a:r>
            <a:r>
              <a:rPr sz="2150" spc="-5" dirty="0">
                <a:latin typeface="Times New Roman"/>
                <a:cs typeface="Times New Roman"/>
              </a:rPr>
              <a:t>No consideration for covariates </a:t>
            </a:r>
            <a:r>
              <a:rPr sz="2150" dirty="0">
                <a:latin typeface="Times New Roman"/>
                <a:cs typeface="Times New Roman"/>
              </a:rPr>
              <a:t>and </a:t>
            </a:r>
            <a:r>
              <a:rPr sz="2150" spc="-5" dirty="0">
                <a:latin typeface="Times New Roman"/>
                <a:cs typeface="Times New Roman"/>
              </a:rPr>
              <a:t>only </a:t>
            </a:r>
            <a:r>
              <a:rPr sz="2150" spc="-52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scaler</a:t>
            </a:r>
            <a:r>
              <a:rPr sz="2150" spc="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value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matching</a:t>
            </a:r>
            <a:endParaRPr sz="2150">
              <a:latin typeface="Times New Roman"/>
              <a:cs typeface="Times New Roman"/>
            </a:endParaRPr>
          </a:p>
          <a:p>
            <a:pPr marL="201295" marR="5080" indent="-189230">
              <a:lnSpc>
                <a:spcPts val="2060"/>
              </a:lnSpc>
              <a:spcBef>
                <a:spcPts val="800"/>
              </a:spcBef>
              <a:buFont typeface="Arial MT"/>
              <a:buChar char="•"/>
              <a:tabLst>
                <a:tab pos="201930" algn="l"/>
              </a:tabLst>
            </a:pPr>
            <a:r>
              <a:rPr sz="2150" spc="-5" dirty="0">
                <a:latin typeface="Times New Roman"/>
                <a:cs typeface="Times New Roman"/>
              </a:rPr>
              <a:t>Caliper: </a:t>
            </a:r>
            <a:r>
              <a:rPr sz="2150" spc="5" dirty="0">
                <a:latin typeface="Times New Roman"/>
                <a:cs typeface="Times New Roman"/>
              </a:rPr>
              <a:t>It </a:t>
            </a:r>
            <a:r>
              <a:rPr sz="2150" spc="-5" dirty="0">
                <a:latin typeface="Times New Roman"/>
                <a:cs typeface="Times New Roman"/>
              </a:rPr>
              <a:t>is similar to NN matching whereas </a:t>
            </a:r>
            <a:r>
              <a:rPr sz="2150" spc="-10" dirty="0">
                <a:latin typeface="Times New Roman"/>
                <a:cs typeface="Times New Roman"/>
              </a:rPr>
              <a:t>an </a:t>
            </a:r>
            <a:r>
              <a:rPr sz="2150" spc="-5" dirty="0">
                <a:latin typeface="Times New Roman"/>
                <a:cs typeface="Times New Roman"/>
              </a:rPr>
              <a:t>acceptable distance criteria </a:t>
            </a:r>
            <a:r>
              <a:rPr sz="2150" spc="-5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parameter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is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also included</a:t>
            </a:r>
            <a:endParaRPr sz="2150">
              <a:latin typeface="Times New Roman"/>
              <a:cs typeface="Times New Roman"/>
            </a:endParaRPr>
          </a:p>
          <a:p>
            <a:pPr marL="201295" marR="78740" indent="-189230">
              <a:lnSpc>
                <a:spcPct val="79800"/>
              </a:lnSpc>
              <a:spcBef>
                <a:spcPts val="845"/>
              </a:spcBef>
              <a:buFont typeface="Arial MT"/>
              <a:buChar char="•"/>
              <a:tabLst>
                <a:tab pos="201930" algn="l"/>
              </a:tabLst>
            </a:pPr>
            <a:r>
              <a:rPr sz="2150" spc="-5" dirty="0">
                <a:latin typeface="Times New Roman"/>
                <a:cs typeface="Times New Roman"/>
              </a:rPr>
              <a:t>Kernel Density – considers </a:t>
            </a:r>
            <a:r>
              <a:rPr sz="2150" spc="5" dirty="0">
                <a:latin typeface="Times New Roman"/>
                <a:cs typeface="Times New Roman"/>
              </a:rPr>
              <a:t>the </a:t>
            </a:r>
            <a:r>
              <a:rPr sz="2150" spc="-5" dirty="0">
                <a:latin typeface="Times New Roman"/>
                <a:cs typeface="Times New Roman"/>
              </a:rPr>
              <a:t>entire </a:t>
            </a:r>
            <a:r>
              <a:rPr sz="2150" dirty="0">
                <a:latin typeface="Times New Roman"/>
                <a:cs typeface="Times New Roman"/>
              </a:rPr>
              <a:t>distribution </a:t>
            </a:r>
            <a:r>
              <a:rPr sz="2150" spc="5" dirty="0">
                <a:latin typeface="Times New Roman"/>
                <a:cs typeface="Times New Roman"/>
              </a:rPr>
              <a:t>of </a:t>
            </a:r>
            <a:r>
              <a:rPr sz="2150" spc="-5" dirty="0">
                <a:latin typeface="Times New Roman"/>
                <a:cs typeface="Times New Roman"/>
              </a:rPr>
              <a:t>the propensity scores. 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Therefore, matching is </a:t>
            </a:r>
            <a:r>
              <a:rPr sz="2150" dirty="0">
                <a:latin typeface="Times New Roman"/>
                <a:cs typeface="Times New Roman"/>
              </a:rPr>
              <a:t>done </a:t>
            </a:r>
            <a:r>
              <a:rPr sz="2150" spc="-5" dirty="0">
                <a:latin typeface="Times New Roman"/>
                <a:cs typeface="Times New Roman"/>
              </a:rPr>
              <a:t>considering the estimated densities </a:t>
            </a:r>
            <a:r>
              <a:rPr sz="2150" dirty="0">
                <a:latin typeface="Times New Roman"/>
                <a:cs typeface="Times New Roman"/>
              </a:rPr>
              <a:t>than just </a:t>
            </a:r>
            <a:r>
              <a:rPr sz="2150" spc="-5" dirty="0">
                <a:latin typeface="Times New Roman"/>
                <a:cs typeface="Times New Roman"/>
              </a:rPr>
              <a:t>p- </a:t>
            </a:r>
            <a:r>
              <a:rPr sz="2150" spc="-5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score.</a:t>
            </a:r>
            <a:r>
              <a:rPr sz="2150" spc="-3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Difficult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to apply for</a:t>
            </a:r>
            <a:r>
              <a:rPr sz="2150" spc="-1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small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sample</a:t>
            </a:r>
            <a:endParaRPr sz="2150">
              <a:latin typeface="Times New Roman"/>
              <a:cs typeface="Times New Roman"/>
            </a:endParaRPr>
          </a:p>
          <a:p>
            <a:pPr marL="201295" marR="100330" indent="-189230">
              <a:lnSpc>
                <a:spcPct val="79800"/>
              </a:lnSpc>
              <a:spcBef>
                <a:spcPts val="830"/>
              </a:spcBef>
              <a:buFont typeface="Arial MT"/>
              <a:buChar char="•"/>
              <a:tabLst>
                <a:tab pos="201930" algn="l"/>
              </a:tabLst>
            </a:pPr>
            <a:r>
              <a:rPr sz="2150" spc="-5" dirty="0">
                <a:latin typeface="Times New Roman"/>
                <a:cs typeface="Times New Roman"/>
              </a:rPr>
              <a:t>MDM: </a:t>
            </a:r>
            <a:r>
              <a:rPr sz="2150" spc="5" dirty="0">
                <a:latin typeface="Times New Roman"/>
                <a:cs typeface="Times New Roman"/>
              </a:rPr>
              <a:t>Is </a:t>
            </a:r>
            <a:r>
              <a:rPr sz="2150" spc="-5" dirty="0">
                <a:latin typeface="Times New Roman"/>
                <a:cs typeface="Times New Roman"/>
              </a:rPr>
              <a:t>a relatively better approach </a:t>
            </a:r>
            <a:r>
              <a:rPr sz="2150" spc="-10" dirty="0">
                <a:latin typeface="Times New Roman"/>
                <a:cs typeface="Times New Roman"/>
              </a:rPr>
              <a:t>as </a:t>
            </a:r>
            <a:r>
              <a:rPr sz="2150" spc="-5" dirty="0">
                <a:latin typeface="Times New Roman"/>
                <a:cs typeface="Times New Roman"/>
              </a:rPr>
              <a:t>it looks into </a:t>
            </a:r>
            <a:r>
              <a:rPr sz="2150" spc="5" dirty="0">
                <a:latin typeface="Times New Roman"/>
                <a:cs typeface="Times New Roman"/>
              </a:rPr>
              <a:t>the </a:t>
            </a:r>
            <a:r>
              <a:rPr sz="2150" spc="-5" dirty="0">
                <a:latin typeface="Times New Roman"/>
                <a:cs typeface="Times New Roman"/>
              </a:rPr>
              <a:t>covariate structure </a:t>
            </a:r>
            <a:r>
              <a:rPr sz="2150" spc="-5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and </a:t>
            </a:r>
            <a:r>
              <a:rPr sz="2150" spc="5" dirty="0">
                <a:latin typeface="Times New Roman"/>
                <a:cs typeface="Times New Roman"/>
              </a:rPr>
              <a:t>not </a:t>
            </a:r>
            <a:r>
              <a:rPr sz="2150" spc="-5" dirty="0">
                <a:latin typeface="Times New Roman"/>
                <a:cs typeface="Times New Roman"/>
              </a:rPr>
              <a:t>just the propensity </a:t>
            </a:r>
            <a:r>
              <a:rPr sz="2150" dirty="0">
                <a:latin typeface="Times New Roman"/>
                <a:cs typeface="Times New Roman"/>
              </a:rPr>
              <a:t>score. </a:t>
            </a:r>
            <a:r>
              <a:rPr sz="2150" spc="-10" dirty="0">
                <a:latin typeface="Times New Roman"/>
                <a:cs typeface="Times New Roman"/>
              </a:rPr>
              <a:t>In </a:t>
            </a:r>
            <a:r>
              <a:rPr sz="2150" spc="-5" dirty="0">
                <a:latin typeface="Times New Roman"/>
                <a:cs typeface="Times New Roman"/>
              </a:rPr>
              <a:t>a sense, it takes into account the vector </a:t>
            </a:r>
            <a:r>
              <a:rPr sz="2150" spc="-5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component while </a:t>
            </a:r>
            <a:r>
              <a:rPr sz="2150" dirty="0">
                <a:latin typeface="Times New Roman"/>
                <a:cs typeface="Times New Roman"/>
              </a:rPr>
              <a:t>performing </a:t>
            </a:r>
            <a:r>
              <a:rPr sz="2150" spc="5" dirty="0">
                <a:latin typeface="Times New Roman"/>
                <a:cs typeface="Times New Roman"/>
              </a:rPr>
              <a:t>the </a:t>
            </a:r>
            <a:r>
              <a:rPr sz="2150" spc="-5" dirty="0">
                <a:latin typeface="Times New Roman"/>
                <a:cs typeface="Times New Roman"/>
              </a:rPr>
              <a:t>sample </a:t>
            </a:r>
            <a:r>
              <a:rPr sz="2150" dirty="0">
                <a:latin typeface="Times New Roman"/>
                <a:cs typeface="Times New Roman"/>
              </a:rPr>
              <a:t>pruning </a:t>
            </a:r>
            <a:r>
              <a:rPr sz="2150" spc="-5" dirty="0">
                <a:latin typeface="Times New Roman"/>
                <a:cs typeface="Times New Roman"/>
              </a:rPr>
              <a:t>exercise. MDM could be </a:t>
            </a:r>
            <a:r>
              <a:rPr sz="2150" dirty="0">
                <a:latin typeface="Times New Roman"/>
                <a:cs typeface="Times New Roman"/>
              </a:rPr>
              <a:t> robust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to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multicollinearity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and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less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sensitive</a:t>
            </a:r>
            <a:r>
              <a:rPr sz="2150" spc="-1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to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outliers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2932" y="4451603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5" h="27939">
                <a:moveTo>
                  <a:pt x="9144" y="27527"/>
                </a:moveTo>
                <a:lnTo>
                  <a:pt x="6096" y="26289"/>
                </a:lnTo>
                <a:lnTo>
                  <a:pt x="1238" y="21240"/>
                </a:lnTo>
                <a:lnTo>
                  <a:pt x="0" y="17907"/>
                </a:lnTo>
                <a:lnTo>
                  <a:pt x="0" y="9810"/>
                </a:lnTo>
                <a:lnTo>
                  <a:pt x="12954" y="0"/>
                </a:lnTo>
                <a:lnTo>
                  <a:pt x="16764" y="95"/>
                </a:lnTo>
                <a:lnTo>
                  <a:pt x="19812" y="1428"/>
                </a:lnTo>
                <a:lnTo>
                  <a:pt x="22288" y="3905"/>
                </a:lnTo>
                <a:lnTo>
                  <a:pt x="24765" y="6572"/>
                </a:lnTo>
                <a:lnTo>
                  <a:pt x="25908" y="9810"/>
                </a:lnTo>
                <a:lnTo>
                  <a:pt x="25908" y="17907"/>
                </a:lnTo>
                <a:lnTo>
                  <a:pt x="24765" y="21240"/>
                </a:lnTo>
                <a:lnTo>
                  <a:pt x="22288" y="23717"/>
                </a:lnTo>
                <a:lnTo>
                  <a:pt x="19812" y="26289"/>
                </a:lnTo>
                <a:lnTo>
                  <a:pt x="16998" y="27432"/>
                </a:lnTo>
                <a:lnTo>
                  <a:pt x="12954" y="27432"/>
                </a:lnTo>
                <a:lnTo>
                  <a:pt x="9144" y="27527"/>
                </a:lnTo>
                <a:close/>
              </a:path>
              <a:path w="26035" h="27939">
                <a:moveTo>
                  <a:pt x="16764" y="27527"/>
                </a:moveTo>
                <a:lnTo>
                  <a:pt x="12954" y="27432"/>
                </a:lnTo>
                <a:lnTo>
                  <a:pt x="16998" y="27432"/>
                </a:lnTo>
                <a:lnTo>
                  <a:pt x="16764" y="27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3827" y="4451603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5" h="27939">
                <a:moveTo>
                  <a:pt x="9144" y="27527"/>
                </a:moveTo>
                <a:lnTo>
                  <a:pt x="6096" y="26289"/>
                </a:lnTo>
                <a:lnTo>
                  <a:pt x="1238" y="21240"/>
                </a:lnTo>
                <a:lnTo>
                  <a:pt x="0" y="17907"/>
                </a:lnTo>
                <a:lnTo>
                  <a:pt x="0" y="9810"/>
                </a:lnTo>
                <a:lnTo>
                  <a:pt x="12954" y="0"/>
                </a:lnTo>
                <a:lnTo>
                  <a:pt x="16764" y="95"/>
                </a:lnTo>
                <a:lnTo>
                  <a:pt x="19812" y="1428"/>
                </a:lnTo>
                <a:lnTo>
                  <a:pt x="22288" y="3905"/>
                </a:lnTo>
                <a:lnTo>
                  <a:pt x="24765" y="6572"/>
                </a:lnTo>
                <a:lnTo>
                  <a:pt x="25908" y="9810"/>
                </a:lnTo>
                <a:lnTo>
                  <a:pt x="25908" y="17907"/>
                </a:lnTo>
                <a:lnTo>
                  <a:pt x="24765" y="21240"/>
                </a:lnTo>
                <a:lnTo>
                  <a:pt x="22288" y="23717"/>
                </a:lnTo>
                <a:lnTo>
                  <a:pt x="19812" y="26289"/>
                </a:lnTo>
                <a:lnTo>
                  <a:pt x="16998" y="27432"/>
                </a:lnTo>
                <a:lnTo>
                  <a:pt x="12954" y="27432"/>
                </a:lnTo>
                <a:lnTo>
                  <a:pt x="9144" y="27527"/>
                </a:lnTo>
                <a:close/>
              </a:path>
              <a:path w="26035" h="27939">
                <a:moveTo>
                  <a:pt x="16764" y="27527"/>
                </a:moveTo>
                <a:lnTo>
                  <a:pt x="12954" y="27432"/>
                </a:lnTo>
                <a:lnTo>
                  <a:pt x="16998" y="27432"/>
                </a:lnTo>
                <a:lnTo>
                  <a:pt x="16764" y="27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8450" y="2950307"/>
            <a:ext cx="8153400" cy="276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330" marR="30480" indent="-62865">
              <a:lnSpc>
                <a:spcPct val="1433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</a:tabLst>
            </a:pPr>
            <a:r>
              <a:rPr sz="1800" spc="5" dirty="0">
                <a:solidFill>
                  <a:srgbClr val="181616"/>
                </a:solidFill>
                <a:latin typeface="Times New Roman"/>
                <a:cs typeface="Times New Roman"/>
              </a:rPr>
              <a:t>MDM</a:t>
            </a:r>
            <a:r>
              <a:rPr sz="1800" spc="13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81616"/>
                </a:solidFill>
                <a:latin typeface="Times New Roman"/>
                <a:cs typeface="Times New Roman"/>
              </a:rPr>
              <a:t>tends</a:t>
            </a:r>
            <a:r>
              <a:rPr sz="1800" spc="140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to</a:t>
            </a:r>
            <a:r>
              <a:rPr sz="1800" spc="13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81616"/>
                </a:solidFill>
                <a:latin typeface="Times New Roman"/>
                <a:cs typeface="Times New Roman"/>
              </a:rPr>
              <a:t>be</a:t>
            </a:r>
            <a:r>
              <a:rPr sz="1800" spc="150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more</a:t>
            </a:r>
            <a:r>
              <a:rPr sz="1800" spc="130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81616"/>
                </a:solidFill>
                <a:latin typeface="Times New Roman"/>
                <a:cs typeface="Times New Roman"/>
              </a:rPr>
              <a:t>robust</a:t>
            </a:r>
            <a:r>
              <a:rPr sz="1800" spc="140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to</a:t>
            </a:r>
            <a:r>
              <a:rPr sz="1800" spc="13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multicollinearity</a:t>
            </a:r>
            <a:r>
              <a:rPr sz="1800" spc="17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and</a:t>
            </a:r>
            <a:r>
              <a:rPr sz="1800" spc="13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outliers</a:t>
            </a:r>
            <a:r>
              <a:rPr sz="1800" spc="15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compared</a:t>
            </a:r>
            <a:r>
              <a:rPr sz="1800" spc="155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to</a:t>
            </a:r>
            <a:r>
              <a:rPr sz="1800" spc="160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616"/>
                </a:solidFill>
                <a:latin typeface="Times New Roman"/>
                <a:cs typeface="Times New Roman"/>
              </a:rPr>
              <a:t>nearest </a:t>
            </a:r>
            <a:r>
              <a:rPr sz="1800" spc="-434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81616"/>
                </a:solidFill>
                <a:latin typeface="Times New Roman"/>
                <a:cs typeface="Times New Roman"/>
              </a:rPr>
              <a:t>neighbor</a:t>
            </a:r>
            <a:r>
              <a:rPr sz="1800" spc="-30" dirty="0">
                <a:solidFill>
                  <a:srgbClr val="181616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81616"/>
                </a:solidFill>
                <a:latin typeface="Times New Roman"/>
                <a:cs typeface="Times New Roman"/>
              </a:rPr>
              <a:t>matching.</a:t>
            </a:r>
            <a:endParaRPr sz="1800">
              <a:latin typeface="Times New Roman"/>
              <a:cs typeface="Times New Roman"/>
            </a:endParaRPr>
          </a:p>
          <a:p>
            <a:pPr marL="226695" indent="-18923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27329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p-score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distance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multiplied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matching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operations.</a:t>
            </a:r>
            <a:endParaRPr sz="1800">
              <a:latin typeface="Times New Roman"/>
              <a:cs typeface="Times New Roman"/>
            </a:endParaRPr>
          </a:p>
          <a:p>
            <a:pPr marL="226695" indent="-189230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227329" algn="l"/>
              </a:tabLst>
            </a:pPr>
            <a:r>
              <a:rPr sz="1800" i="1" dirty="0">
                <a:solidFill>
                  <a:srgbClr val="0E0F1A"/>
                </a:solidFill>
                <a:latin typeface="Times New Roman"/>
                <a:cs typeface="Times New Roman"/>
              </a:rPr>
              <a:t>D</a:t>
            </a:r>
            <a:r>
              <a:rPr sz="1800" i="1" baseline="-20833" dirty="0">
                <a:solidFill>
                  <a:srgbClr val="0E0F1A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=[(</a:t>
            </a:r>
            <a:r>
              <a:rPr sz="1800" i="1" dirty="0">
                <a:solidFill>
                  <a:srgbClr val="0E0F1A"/>
                </a:solidFill>
                <a:latin typeface="Times New Roman"/>
                <a:cs typeface="Times New Roman"/>
              </a:rPr>
              <a:t>X</a:t>
            </a:r>
            <a:r>
              <a:rPr sz="1800" i="1" baseline="-20833" dirty="0">
                <a:solidFill>
                  <a:srgbClr val="0E0F1A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−</a:t>
            </a:r>
            <a:r>
              <a:rPr sz="1800" i="1" dirty="0">
                <a:solidFill>
                  <a:srgbClr val="0E0F1A"/>
                </a:solidFill>
                <a:latin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ˉ)′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S</a:t>
            </a:r>
            <a:r>
              <a:rPr sz="1800" spc="7" baseline="25462" dirty="0">
                <a:latin typeface="Times New Roman"/>
                <a:cs typeface="Times New Roman"/>
              </a:rPr>
              <a:t>-1</a:t>
            </a:r>
            <a:r>
              <a:rPr sz="1800" spc="292" baseline="25462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(</a:t>
            </a:r>
            <a:r>
              <a:rPr sz="180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X</a:t>
            </a:r>
            <a:r>
              <a:rPr sz="1800" i="1" spc="7" baseline="-20833" dirty="0">
                <a:solidFill>
                  <a:srgbClr val="0E0F1A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−</a:t>
            </a:r>
            <a:r>
              <a:rPr sz="180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X</a:t>
            </a:r>
            <a:r>
              <a:rPr sz="1800" spc="5" dirty="0">
                <a:latin typeface="Times New Roman"/>
                <a:cs typeface="Times New Roman"/>
              </a:rPr>
              <a:t>ˉ)]</a:t>
            </a:r>
            <a:r>
              <a:rPr sz="1800" spc="7" baseline="25462" dirty="0">
                <a:latin typeface="Times New Roman"/>
                <a:cs typeface="Times New Roman"/>
              </a:rPr>
              <a:t>1/2</a:t>
            </a:r>
            <a:endParaRPr sz="1800" baseline="25462">
              <a:latin typeface="Times New Roman"/>
              <a:cs typeface="Times New Roman"/>
            </a:endParaRPr>
          </a:p>
          <a:p>
            <a:pPr marL="100330" marR="31750" indent="-62865">
              <a:lnSpc>
                <a:spcPct val="143300"/>
              </a:lnSpc>
              <a:spcBef>
                <a:spcPts val="155"/>
              </a:spcBef>
              <a:buFont typeface="Arial MT"/>
              <a:buChar char="•"/>
              <a:tabLst>
                <a:tab pos="227329" algn="l"/>
              </a:tabLst>
            </a:pPr>
            <a:r>
              <a:rPr sz="1800" spc="5" dirty="0">
                <a:latin typeface="Times New Roman"/>
                <a:cs typeface="Times New Roman"/>
              </a:rPr>
              <a:t>Then,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p-score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and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distance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combined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together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matching.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Usually,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common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way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combining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measurements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as</a:t>
            </a:r>
            <a:r>
              <a:rPr sz="1800" spc="5" dirty="0">
                <a:latin typeface="Times New Roman"/>
                <a:cs typeface="Times New Roman"/>
              </a:rPr>
              <a:t> follows</a:t>
            </a:r>
            <a:endParaRPr sz="1800">
              <a:latin typeface="Times New Roman"/>
              <a:cs typeface="Times New Roman"/>
            </a:endParaRPr>
          </a:p>
          <a:p>
            <a:pPr marL="226695" indent="-189230">
              <a:lnSpc>
                <a:spcPts val="670"/>
              </a:lnSpc>
              <a:spcBef>
                <a:spcPts val="670"/>
              </a:spcBef>
              <a:buFont typeface="Arial MT"/>
              <a:buChar char="•"/>
              <a:tabLst>
                <a:tab pos="227329" algn="l"/>
              </a:tabLst>
            </a:pPr>
            <a:r>
              <a:rPr sz="1550" spc="5" dirty="0">
                <a:latin typeface="Times New Roman"/>
                <a:cs typeface="Times New Roman"/>
              </a:rPr>
              <a:t>Match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Score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=</a:t>
            </a:r>
            <a:r>
              <a:rPr sz="155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w</a:t>
            </a:r>
            <a:r>
              <a:rPr sz="1550" spc="5" dirty="0">
                <a:latin typeface="Cambria Math"/>
                <a:cs typeface="Cambria Math"/>
              </a:rPr>
              <a:t>⋅</a:t>
            </a:r>
            <a:r>
              <a:rPr sz="155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D</a:t>
            </a:r>
            <a:r>
              <a:rPr sz="1575" i="1" spc="7" baseline="-21164" dirty="0">
                <a:solidFill>
                  <a:srgbClr val="0E0F1A"/>
                </a:solidFill>
                <a:latin typeface="Times New Roman"/>
                <a:cs typeface="Times New Roman"/>
              </a:rPr>
              <a:t>i</a:t>
            </a:r>
            <a:r>
              <a:rPr sz="1575" i="1" spc="352" baseline="-21164" dirty="0">
                <a:solidFill>
                  <a:srgbClr val="0E0F1A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+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(1−</a:t>
            </a:r>
            <a:r>
              <a:rPr sz="155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w</a:t>
            </a:r>
            <a:r>
              <a:rPr sz="1550" spc="5" dirty="0">
                <a:latin typeface="Times New Roman"/>
                <a:cs typeface="Times New Roman"/>
              </a:rPr>
              <a:t>)</a:t>
            </a:r>
            <a:r>
              <a:rPr sz="1550" spc="5" dirty="0">
                <a:latin typeface="Cambria Math"/>
                <a:cs typeface="Cambria Math"/>
              </a:rPr>
              <a:t>⋅</a:t>
            </a:r>
            <a:r>
              <a:rPr sz="1550" i="1" spc="5" dirty="0">
                <a:solidFill>
                  <a:srgbClr val="0E0F1A"/>
                </a:solidFill>
                <a:latin typeface="Times New Roman"/>
                <a:cs typeface="Times New Roman"/>
              </a:rPr>
              <a:t>P</a:t>
            </a:r>
            <a:r>
              <a:rPr sz="1575" i="1" spc="7" baseline="-21164" dirty="0">
                <a:solidFill>
                  <a:srgbClr val="0E0F1A"/>
                </a:solidFill>
                <a:latin typeface="Times New Roman"/>
                <a:cs typeface="Times New Roman"/>
              </a:rPr>
              <a:t>i</a:t>
            </a:r>
            <a:endParaRPr sz="1575" baseline="-21164">
              <a:latin typeface="Times New Roman"/>
              <a:cs typeface="Times New Roman"/>
            </a:endParaRPr>
          </a:p>
          <a:p>
            <a:pPr marR="2555240" algn="ctr">
              <a:lnSpc>
                <a:spcPts val="620"/>
              </a:lnSpc>
            </a:pPr>
            <a:r>
              <a:rPr sz="1050" spc="-10" dirty="0">
                <a:latin typeface="Times New Roman"/>
                <a:cs typeface="Times New Roman"/>
              </a:rPr>
              <a:t>−1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3912" y="1572158"/>
            <a:ext cx="676465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Choice</a:t>
            </a:r>
            <a:r>
              <a:rPr spc="-25" dirty="0"/>
              <a:t> </a:t>
            </a:r>
            <a:r>
              <a:rPr spc="15" dirty="0"/>
              <a:t>of</a:t>
            </a:r>
            <a:r>
              <a:rPr spc="-20" dirty="0"/>
              <a:t> </a:t>
            </a:r>
            <a:r>
              <a:rPr spc="10" dirty="0"/>
              <a:t>the</a:t>
            </a:r>
            <a:r>
              <a:rPr spc="-20" dirty="0"/>
              <a:t> </a:t>
            </a:r>
            <a:r>
              <a:rPr spc="15" dirty="0"/>
              <a:t>Matching</a:t>
            </a:r>
            <a:r>
              <a:rPr spc="-120" dirty="0"/>
              <a:t> </a:t>
            </a:r>
            <a:r>
              <a:rPr spc="-20" dirty="0"/>
              <a:t>Technique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64361" y="1588998"/>
            <a:ext cx="7639684" cy="5988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365"/>
              </a:spcBef>
            </a:pPr>
            <a:r>
              <a:rPr sz="1950" b="1" spc="15" dirty="0">
                <a:latin typeface="Times New Roman"/>
                <a:cs typeface="Times New Roman"/>
              </a:rPr>
              <a:t>Covariate </a:t>
            </a:r>
            <a:r>
              <a:rPr sz="1950" b="1" spc="10" dirty="0">
                <a:latin typeface="Times New Roman"/>
                <a:cs typeface="Times New Roman"/>
              </a:rPr>
              <a:t>Balancing </a:t>
            </a:r>
            <a:r>
              <a:rPr sz="1950" b="1" spc="15" dirty="0">
                <a:latin typeface="Times New Roman"/>
                <a:cs typeface="Times New Roman"/>
              </a:rPr>
              <a:t>with </a:t>
            </a:r>
            <a:r>
              <a:rPr sz="1950" b="1" spc="5" dirty="0">
                <a:latin typeface="Times New Roman"/>
                <a:cs typeface="Times New Roman"/>
              </a:rPr>
              <a:t>Propensity </a:t>
            </a:r>
            <a:r>
              <a:rPr sz="1950" b="1" dirty="0">
                <a:latin typeface="Times New Roman"/>
                <a:cs typeface="Times New Roman"/>
              </a:rPr>
              <a:t>Score </a:t>
            </a:r>
            <a:r>
              <a:rPr sz="1950" b="1" spc="15" dirty="0">
                <a:latin typeface="Times New Roman"/>
                <a:cs typeface="Times New Roman"/>
              </a:rPr>
              <a:t>Method </a:t>
            </a:r>
            <a:r>
              <a:rPr sz="1950" b="1" spc="10" dirty="0">
                <a:latin typeface="Times New Roman"/>
                <a:cs typeface="Times New Roman"/>
              </a:rPr>
              <a:t>using </a:t>
            </a:r>
            <a:r>
              <a:rPr sz="1950" b="1" spc="15" dirty="0">
                <a:latin typeface="Times New Roman"/>
                <a:cs typeface="Times New Roman"/>
              </a:rPr>
              <a:t>Mahalanobis </a:t>
            </a:r>
            <a:r>
              <a:rPr sz="1950" b="1" spc="-47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Distance Model</a:t>
            </a:r>
            <a:r>
              <a:rPr sz="1950" b="1" spc="484" dirty="0">
                <a:latin typeface="Times New Roman"/>
                <a:cs typeface="Times New Roman"/>
              </a:rPr>
              <a:t> </a:t>
            </a:r>
            <a:r>
              <a:rPr sz="1950" b="1" spc="20" dirty="0">
                <a:latin typeface="Times New Roman"/>
                <a:cs typeface="Times New Roman"/>
              </a:rPr>
              <a:t>(MDM)</a:t>
            </a:r>
            <a:r>
              <a:rPr sz="1950" b="1" spc="-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for</a:t>
            </a:r>
            <a:r>
              <a:rPr sz="1950" b="1" spc="-4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MES-Pvt</a:t>
            </a:r>
            <a:r>
              <a:rPr sz="1950" b="1" spc="-2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and</a:t>
            </a:r>
            <a:r>
              <a:rPr sz="1950" b="1" spc="-5" dirty="0">
                <a:latin typeface="Times New Roman"/>
                <a:cs typeface="Times New Roman"/>
              </a:rPr>
              <a:t> </a:t>
            </a:r>
            <a:r>
              <a:rPr sz="1950" b="1" spc="25" dirty="0">
                <a:latin typeface="Times New Roman"/>
                <a:cs typeface="Times New Roman"/>
              </a:rPr>
              <a:t>MES</a:t>
            </a:r>
            <a:r>
              <a:rPr sz="1950" b="1" spc="-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Control</a:t>
            </a:r>
            <a:r>
              <a:rPr sz="1950" b="1" spc="-10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Group</a:t>
            </a:r>
            <a:endParaRPr sz="19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0433" y="3034950"/>
          <a:ext cx="5139055" cy="2803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032">
                <a:tc>
                  <a:txBody>
                    <a:bodyPr/>
                    <a:lstStyle/>
                    <a:p>
                      <a:pPr marL="31750">
                        <a:lnSpc>
                          <a:spcPts val="125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Training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5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Coef.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ts val="125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Std.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Err.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5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z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5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P&gt;z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5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[95%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Conf.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5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Interval]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25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PriorWF_N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.2897652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.2108213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1.37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0.169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-.1234369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55"/>
                        </a:lnSpc>
                        <a:spcBef>
                          <a:spcPts val="6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.7029673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22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Prior_E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.0162846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.0541668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0.30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0.764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-.0898804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.1224496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22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PriorScore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-.0061752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.0080319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-0.77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0.442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-.0219174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.0095669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21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Pr_LongTg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.046649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.3015309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0.15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0.877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-.5443407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.6376386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021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PriorSt_Trg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-.3663379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.2222392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-1.65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0.099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-.8019186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.0692429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Muslim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.4983844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.2146057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2.32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0.020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.0777649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.9190038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Age_trg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-.0063108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.0503403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-0.13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0.900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-.104976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.0923543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004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BPL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.1248784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.2731212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0.46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0.648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-.4104293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.6601862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004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RELG_OT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-.517418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.4213821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-1.23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0.219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-1.343312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.3084757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OBC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.5999893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.2992999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2.00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0.045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.0133723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1.186606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SC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.7705039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.3577788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2.15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0.031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.0692704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1.471737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ST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.0838899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.2931808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0.29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0.775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-.4907339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.6585137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Marital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-.0332164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.3208898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8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-0.10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0.918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-.6621489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8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.595716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414">
                <a:tc>
                  <a:txBody>
                    <a:bodyPr/>
                    <a:lstStyle/>
                    <a:p>
                      <a:pPr marL="31750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_cons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.2100665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1.195365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0.18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0.861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-2.132806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2.552939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33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09933" y="2984774"/>
          <a:ext cx="4220845" cy="1794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878">
                <a:tc>
                  <a:txBody>
                    <a:bodyPr/>
                    <a:lstStyle/>
                    <a:p>
                      <a:pPr marL="31750">
                        <a:lnSpc>
                          <a:spcPts val="1614"/>
                        </a:lnSpc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psmatch2: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0" marR="203835">
                        <a:lnSpc>
                          <a:spcPct val="102099"/>
                        </a:lnSpc>
                      </a:pPr>
                      <a:r>
                        <a:rPr sz="1450" spc="5" dirty="0">
                          <a:latin typeface="Times New Roman"/>
                          <a:cs typeface="Times New Roman"/>
                        </a:rPr>
                        <a:t>Treatment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45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gnm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nt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47675">
                        <a:lnSpc>
                          <a:spcPts val="1614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psmatch2:</a:t>
                      </a:r>
                      <a:r>
                        <a:rPr sz="14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Common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support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ts val="1670"/>
                        </a:lnSpc>
                        <a:spcBef>
                          <a:spcPts val="35"/>
                        </a:spcBef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Off</a:t>
                      </a:r>
                      <a:r>
                        <a:rPr sz="14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sz="145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2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support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0190">
                        <a:lnSpc>
                          <a:spcPts val="1670"/>
                        </a:lnSpc>
                      </a:pP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0" marR="203835">
                        <a:lnSpc>
                          <a:spcPct val="102800"/>
                        </a:lnSpc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50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spc="7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50" dirty="0">
                          <a:latin typeface="Times New Roman"/>
                          <a:cs typeface="Times New Roman"/>
                        </a:rPr>
                        <a:t>0  </a:t>
                      </a:r>
                      <a:r>
                        <a:rPr sz="1450" spc="5" dirty="0">
                          <a:latin typeface="Times New Roman"/>
                          <a:cs typeface="Times New Roman"/>
                        </a:rPr>
                        <a:t>Treated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73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132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73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157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85">
                <a:tc>
                  <a:txBody>
                    <a:bodyPr/>
                    <a:lstStyle/>
                    <a:p>
                      <a:pPr marL="31750">
                        <a:lnSpc>
                          <a:spcPts val="1670"/>
                        </a:lnSpc>
                        <a:spcBef>
                          <a:spcPts val="835"/>
                        </a:spcBef>
                      </a:pP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670"/>
                        </a:lnSpc>
                        <a:spcBef>
                          <a:spcPts val="8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670"/>
                        </a:lnSpc>
                        <a:spcBef>
                          <a:spcPts val="8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205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670"/>
                        </a:lnSpc>
                        <a:spcBef>
                          <a:spcPts val="835"/>
                        </a:spcBef>
                      </a:pPr>
                      <a:r>
                        <a:rPr sz="1450" spc="15" dirty="0">
                          <a:latin typeface="Times New Roman"/>
                          <a:cs typeface="Times New Roman"/>
                        </a:rPr>
                        <a:t>230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77706" y="1732286"/>
            <a:ext cx="8807450" cy="5988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365"/>
              </a:spcBef>
            </a:pPr>
            <a:r>
              <a:rPr sz="1950" b="1" spc="10" dirty="0">
                <a:latin typeface="Times New Roman"/>
                <a:cs typeface="Times New Roman"/>
              </a:rPr>
              <a:t>Covariate</a:t>
            </a:r>
            <a:r>
              <a:rPr sz="1950" b="1" spc="18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Balancing</a:t>
            </a:r>
            <a:r>
              <a:rPr sz="1950" b="1" spc="19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with</a:t>
            </a:r>
            <a:r>
              <a:rPr sz="1950" b="1" spc="204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Propensity</a:t>
            </a:r>
            <a:r>
              <a:rPr sz="1950" b="1" spc="195" dirty="0">
                <a:latin typeface="Times New Roman"/>
                <a:cs typeface="Times New Roman"/>
              </a:rPr>
              <a:t> </a:t>
            </a:r>
            <a:r>
              <a:rPr sz="1950" b="1" dirty="0">
                <a:latin typeface="Times New Roman"/>
                <a:cs typeface="Times New Roman"/>
              </a:rPr>
              <a:t>Score</a:t>
            </a:r>
            <a:r>
              <a:rPr sz="1950" b="1" spc="19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Method</a:t>
            </a:r>
            <a:r>
              <a:rPr sz="1950" b="1" spc="18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using</a:t>
            </a:r>
            <a:r>
              <a:rPr sz="1950" b="1" spc="200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Mahalanobis</a:t>
            </a:r>
            <a:r>
              <a:rPr sz="1950" b="1" spc="17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Distance </a:t>
            </a:r>
            <a:r>
              <a:rPr sz="1950" b="1" spc="-47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Model</a:t>
            </a:r>
            <a:r>
              <a:rPr sz="1950" b="1" spc="48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(MDM)</a:t>
            </a:r>
            <a:r>
              <a:rPr sz="1950" b="1" spc="20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for</a:t>
            </a:r>
            <a:r>
              <a:rPr sz="1950" b="1" spc="-4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MES-Pvt</a:t>
            </a:r>
            <a:r>
              <a:rPr sz="1950" b="1" spc="-2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and </a:t>
            </a:r>
            <a:r>
              <a:rPr sz="1950" b="1" spc="20" dirty="0">
                <a:latin typeface="Times New Roman"/>
                <a:cs typeface="Times New Roman"/>
              </a:rPr>
              <a:t>MES</a:t>
            </a:r>
            <a:r>
              <a:rPr sz="1950" b="1" spc="15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Control</a:t>
            </a:r>
            <a:r>
              <a:rPr sz="1950" b="1" spc="-10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Group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778" y="5531547"/>
            <a:ext cx="794639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i="1" spc="15" dirty="0">
                <a:latin typeface="Times New Roman"/>
                <a:cs typeface="Times New Roman"/>
              </a:rPr>
              <a:t>Same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Matching</a:t>
            </a:r>
            <a:r>
              <a:rPr sz="1950" i="1" spc="-1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Process</a:t>
            </a:r>
            <a:r>
              <a:rPr sz="1950" i="1" spc="-5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is </a:t>
            </a:r>
            <a:r>
              <a:rPr sz="1950" i="1" spc="15" dirty="0">
                <a:latin typeface="Times New Roman"/>
                <a:cs typeface="Times New Roman"/>
              </a:rPr>
              <a:t>used</a:t>
            </a:r>
            <a:r>
              <a:rPr sz="1950" i="1" spc="-1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for</a:t>
            </a:r>
            <a:r>
              <a:rPr sz="1950" i="1" spc="15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the</a:t>
            </a:r>
            <a:r>
              <a:rPr sz="1950" i="1" dirty="0">
                <a:latin typeface="Times New Roman"/>
                <a:cs typeface="Times New Roman"/>
              </a:rPr>
              <a:t> remaining</a:t>
            </a:r>
            <a:r>
              <a:rPr sz="1950" i="1" spc="-1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other</a:t>
            </a:r>
            <a:r>
              <a:rPr sz="1950" i="1" spc="-5" dirty="0">
                <a:latin typeface="Times New Roman"/>
                <a:cs typeface="Times New Roman"/>
              </a:rPr>
              <a:t> three</a:t>
            </a:r>
            <a:r>
              <a:rPr sz="1950" i="1" dirty="0">
                <a:latin typeface="Times New Roman"/>
                <a:cs typeface="Times New Roman"/>
              </a:rPr>
              <a:t> treatment</a:t>
            </a:r>
            <a:r>
              <a:rPr sz="1950" i="1" spc="-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groups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440" y="1617971"/>
            <a:ext cx="625284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5" dirty="0"/>
              <a:t>Difference-in-Difference</a:t>
            </a:r>
            <a:r>
              <a:rPr sz="3100" spc="-15" dirty="0"/>
              <a:t> </a:t>
            </a:r>
            <a:r>
              <a:rPr sz="3100" spc="15" dirty="0"/>
              <a:t>Framework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3924909" y="3343743"/>
            <a:ext cx="461645" cy="141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5"/>
              </a:lnSpc>
            </a:pPr>
            <a:r>
              <a:rPr sz="1650" b="1" dirty="0">
                <a:latin typeface="Times New Roman"/>
                <a:cs typeface="Times New Roman"/>
              </a:rPr>
              <a:t>….</a:t>
            </a:r>
            <a:r>
              <a:rPr sz="1650" b="1" spc="-5" dirty="0">
                <a:latin typeface="Times New Roman"/>
                <a:cs typeface="Times New Roman"/>
              </a:rPr>
              <a:t>(</a:t>
            </a:r>
            <a:r>
              <a:rPr sz="1650" b="1" dirty="0">
                <a:latin typeface="Times New Roman"/>
                <a:cs typeface="Times New Roman"/>
              </a:rPr>
              <a:t>i)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1135"/>
              </a:spcBef>
            </a:pPr>
            <a:r>
              <a:rPr sz="1650" b="1" spc="-10" dirty="0">
                <a:latin typeface="Times New Roman"/>
                <a:cs typeface="Times New Roman"/>
              </a:rPr>
              <a:t>me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933" y="2563896"/>
            <a:ext cx="3357879" cy="293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723265" indent="-189230">
              <a:lnSpc>
                <a:spcPct val="107200"/>
              </a:lnSpc>
              <a:spcBef>
                <a:spcPts val="100"/>
              </a:spcBef>
              <a:buFont typeface="Arial MT"/>
              <a:buChar char="•"/>
              <a:tabLst>
                <a:tab pos="265430" algn="l"/>
              </a:tabLst>
            </a:pPr>
            <a:r>
              <a:rPr sz="1650" b="1" spc="-5" dirty="0">
                <a:latin typeface="Times New Roman"/>
                <a:cs typeface="Times New Roman"/>
              </a:rPr>
              <a:t>Diff-in-Diff</a:t>
            </a:r>
            <a:r>
              <a:rPr sz="1650" b="1" spc="-4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in</a:t>
            </a:r>
            <a:r>
              <a:rPr sz="1650" b="1" spc="-2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a</a:t>
            </a:r>
            <a:r>
              <a:rPr sz="1650" b="1" spc="-1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regression </a:t>
            </a:r>
            <a:r>
              <a:rPr sz="1650" b="1" spc="-400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framework: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264795" indent="-189230">
              <a:lnSpc>
                <a:spcPct val="100000"/>
              </a:lnSpc>
              <a:buFont typeface="Arial MT"/>
              <a:buChar char="•"/>
              <a:tabLst>
                <a:tab pos="265430" algn="l"/>
              </a:tabLst>
            </a:pPr>
            <a:r>
              <a:rPr sz="1650" b="1" dirty="0">
                <a:latin typeface="Times New Roman"/>
                <a:cs typeface="Times New Roman"/>
              </a:rPr>
              <a:t>Y</a:t>
            </a:r>
            <a:r>
              <a:rPr sz="1650" b="1" spc="-7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= </a:t>
            </a:r>
            <a:r>
              <a:rPr sz="1650" b="1" spc="5" dirty="0">
                <a:latin typeface="Times New Roman"/>
                <a:cs typeface="Times New Roman"/>
              </a:rPr>
              <a:t>β</a:t>
            </a:r>
            <a:r>
              <a:rPr sz="1650" b="1" baseline="-20202" dirty="0">
                <a:latin typeface="Times New Roman"/>
                <a:cs typeface="Times New Roman"/>
              </a:rPr>
              <a:t>0</a:t>
            </a:r>
            <a:r>
              <a:rPr sz="1650" b="1" spc="-37" baseline="-20202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+ β</a:t>
            </a:r>
            <a:r>
              <a:rPr sz="1650" b="1" baseline="-20202" dirty="0">
                <a:latin typeface="Times New Roman"/>
                <a:cs typeface="Times New Roman"/>
              </a:rPr>
              <a:t>1</a:t>
            </a:r>
            <a:r>
              <a:rPr sz="1650" b="1" dirty="0">
                <a:latin typeface="Times New Roman"/>
                <a:cs typeface="Times New Roman"/>
              </a:rPr>
              <a:t>E</a:t>
            </a:r>
            <a:r>
              <a:rPr sz="1650" b="1" spc="-14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+ </a:t>
            </a:r>
            <a:r>
              <a:rPr sz="1650" b="1" spc="-5" dirty="0">
                <a:latin typeface="Times New Roman"/>
                <a:cs typeface="Times New Roman"/>
              </a:rPr>
              <a:t>β</a:t>
            </a:r>
            <a:r>
              <a:rPr sz="1650" b="1" baseline="-20202" dirty="0">
                <a:latin typeface="Times New Roman"/>
                <a:cs typeface="Times New Roman"/>
              </a:rPr>
              <a:t>2</a:t>
            </a:r>
            <a:r>
              <a:rPr sz="1650" b="1" dirty="0">
                <a:latin typeface="Times New Roman"/>
                <a:cs typeface="Times New Roman"/>
              </a:rPr>
              <a:t>T</a:t>
            </a:r>
            <a:r>
              <a:rPr sz="1650" b="1" spc="-6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+ </a:t>
            </a:r>
            <a:r>
              <a:rPr sz="1650" b="1" spc="5" dirty="0">
                <a:latin typeface="Times New Roman"/>
                <a:cs typeface="Times New Roman"/>
              </a:rPr>
              <a:t>β</a:t>
            </a:r>
            <a:r>
              <a:rPr sz="1650" b="1" spc="-7" baseline="-20202" dirty="0">
                <a:latin typeface="Times New Roman"/>
                <a:cs typeface="Times New Roman"/>
              </a:rPr>
              <a:t>3</a:t>
            </a:r>
            <a:r>
              <a:rPr sz="1650" b="1" spc="5" dirty="0">
                <a:latin typeface="Times New Roman"/>
                <a:cs typeface="Times New Roman"/>
              </a:rPr>
              <a:t>E</a:t>
            </a:r>
            <a:r>
              <a:rPr sz="1650" b="1" dirty="0">
                <a:latin typeface="Times New Roman"/>
                <a:cs typeface="Times New Roman"/>
              </a:rPr>
              <a:t>*T</a:t>
            </a:r>
            <a:r>
              <a:rPr sz="1650" b="1" spc="-19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+</a:t>
            </a:r>
            <a:r>
              <a:rPr sz="1650" b="1" spc="-1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u</a:t>
            </a:r>
            <a:r>
              <a:rPr sz="1650" b="1" spc="5" dirty="0">
                <a:latin typeface="Times New Roman"/>
                <a:cs typeface="Times New Roman"/>
              </a:rPr>
              <a:t> …</a:t>
            </a:r>
            <a:endParaRPr sz="1650">
              <a:latin typeface="Times New Roman"/>
              <a:cs typeface="Times New Roman"/>
            </a:endParaRPr>
          </a:p>
          <a:p>
            <a:pPr marL="76200" marR="294005">
              <a:lnSpc>
                <a:spcPct val="106700"/>
              </a:lnSpc>
              <a:spcBef>
                <a:spcPts val="1500"/>
              </a:spcBef>
            </a:pPr>
            <a:r>
              <a:rPr sz="1650" b="1" spc="-5" dirty="0">
                <a:latin typeface="Times New Roman"/>
                <a:cs typeface="Times New Roman"/>
              </a:rPr>
              <a:t>Where,</a:t>
            </a:r>
            <a:r>
              <a:rPr sz="1650" b="1" spc="38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β</a:t>
            </a:r>
            <a:r>
              <a:rPr sz="1650" b="1" baseline="-20202" dirty="0">
                <a:latin typeface="Times New Roman"/>
                <a:cs typeface="Times New Roman"/>
              </a:rPr>
              <a:t>1</a:t>
            </a:r>
            <a:r>
              <a:rPr sz="1650" b="1" spc="165" baseline="-20202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is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the</a:t>
            </a:r>
            <a:r>
              <a:rPr sz="1650" b="1" spc="-1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initial</a:t>
            </a:r>
            <a:r>
              <a:rPr sz="1650" b="1" spc="-3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difference </a:t>
            </a:r>
            <a:r>
              <a:rPr sz="1650" b="1" spc="-400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(marginal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difference</a:t>
            </a:r>
            <a:r>
              <a:rPr sz="1650" b="1" spc="-3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of</a:t>
            </a:r>
            <a:r>
              <a:rPr sz="1650" b="1" spc="-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D</a:t>
            </a:r>
            <a:r>
              <a:rPr sz="1650" b="1" spc="-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at</a:t>
            </a:r>
            <a:r>
              <a:rPr sz="1650" b="1" spc="-4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T=0</a:t>
            </a:r>
            <a:endParaRPr sz="1650">
              <a:latin typeface="Times New Roman"/>
              <a:cs typeface="Times New Roman"/>
            </a:endParaRPr>
          </a:p>
          <a:p>
            <a:pPr marL="76200" marR="55880">
              <a:lnSpc>
                <a:spcPct val="107300"/>
              </a:lnSpc>
              <a:spcBef>
                <a:spcPts val="1475"/>
              </a:spcBef>
            </a:pPr>
            <a:r>
              <a:rPr sz="1650" b="1" dirty="0">
                <a:latin typeface="Times New Roman"/>
                <a:cs typeface="Times New Roman"/>
              </a:rPr>
              <a:t>And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β</a:t>
            </a:r>
            <a:r>
              <a:rPr sz="1650" b="1" baseline="-20202" dirty="0">
                <a:latin typeface="Times New Roman"/>
                <a:cs typeface="Times New Roman"/>
              </a:rPr>
              <a:t>2</a:t>
            </a:r>
            <a:r>
              <a:rPr sz="1650" b="1" spc="172" baseline="-20202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is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the</a:t>
            </a:r>
            <a:r>
              <a:rPr sz="1650" b="1" spc="-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baseline</a:t>
            </a:r>
            <a:r>
              <a:rPr sz="1650" b="1" spc="-5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change</a:t>
            </a:r>
            <a:r>
              <a:rPr sz="1650" b="1" spc="-3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over</a:t>
            </a:r>
            <a:r>
              <a:rPr sz="1650" b="1" spc="-4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ti </a:t>
            </a:r>
            <a:r>
              <a:rPr sz="1650" b="1" spc="-395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620"/>
              </a:spcBef>
            </a:pPr>
            <a:r>
              <a:rPr sz="1650" b="1" spc="-5" dirty="0">
                <a:latin typeface="Times New Roman"/>
                <a:cs typeface="Times New Roman"/>
              </a:rPr>
              <a:t>Whereas,</a:t>
            </a:r>
            <a:r>
              <a:rPr sz="1650" b="1" spc="-4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β</a:t>
            </a:r>
            <a:r>
              <a:rPr sz="1650" b="1" baseline="-20202" dirty="0">
                <a:latin typeface="Times New Roman"/>
                <a:cs typeface="Times New Roman"/>
              </a:rPr>
              <a:t>3</a:t>
            </a:r>
            <a:r>
              <a:rPr sz="1650" b="1" spc="172" baseline="-20202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is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the</a:t>
            </a:r>
            <a:r>
              <a:rPr sz="1650" b="1" spc="-10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treatment</a:t>
            </a:r>
            <a:r>
              <a:rPr sz="1650" b="1" spc="-4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effect</a:t>
            </a:r>
            <a:r>
              <a:rPr sz="1450" b="1" spc="-5" dirty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4696" y="2866461"/>
            <a:ext cx="4460033" cy="27301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8536" y="2542994"/>
            <a:ext cx="8063865" cy="21723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26695" marR="30480" indent="-189230">
              <a:lnSpc>
                <a:spcPts val="2500"/>
              </a:lnSpc>
              <a:spcBef>
                <a:spcPts val="415"/>
              </a:spcBef>
              <a:buFont typeface="Arial MT"/>
              <a:buChar char="•"/>
              <a:tabLst>
                <a:tab pos="227329" algn="l"/>
              </a:tabLst>
            </a:pPr>
            <a:r>
              <a:rPr sz="2300" dirty="0">
                <a:latin typeface="Times New Roman"/>
                <a:cs typeface="Times New Roman"/>
              </a:rPr>
              <a:t>In</a:t>
            </a:r>
            <a:r>
              <a:rPr sz="2300" spc="5" dirty="0">
                <a:latin typeface="Times New Roman"/>
                <a:cs typeface="Times New Roman"/>
              </a:rPr>
              <a:t> its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basic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form,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the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DD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model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relies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an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assumption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that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in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the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absence of the program or </a:t>
            </a:r>
            <a:r>
              <a:rPr sz="2300" spc="10" dirty="0">
                <a:latin typeface="Times New Roman"/>
                <a:cs typeface="Times New Roman"/>
              </a:rPr>
              <a:t>policy </a:t>
            </a:r>
            <a:r>
              <a:rPr sz="2300" spc="15" dirty="0">
                <a:latin typeface="Times New Roman"/>
                <a:cs typeface="Times New Roman"/>
              </a:rPr>
              <a:t>of </a:t>
            </a:r>
            <a:r>
              <a:rPr sz="2300" dirty="0">
                <a:latin typeface="Times New Roman"/>
                <a:cs typeface="Times New Roman"/>
              </a:rPr>
              <a:t>interest, </a:t>
            </a:r>
            <a:r>
              <a:rPr sz="2300" spc="5" dirty="0">
                <a:latin typeface="Times New Roman"/>
                <a:cs typeface="Times New Roman"/>
              </a:rPr>
              <a:t>the treatment </a:t>
            </a:r>
            <a:r>
              <a:rPr sz="2300" spc="10" dirty="0">
                <a:latin typeface="Times New Roman"/>
                <a:cs typeface="Times New Roman"/>
              </a:rPr>
              <a:t>and 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comparison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groups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would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have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had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the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same </a:t>
            </a:r>
            <a:r>
              <a:rPr sz="2300" spc="5" dirty="0">
                <a:latin typeface="Times New Roman"/>
                <a:cs typeface="Times New Roman"/>
              </a:rPr>
              <a:t>trends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across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time.</a:t>
            </a:r>
            <a:endParaRPr sz="2300">
              <a:latin typeface="Times New Roman"/>
              <a:cs typeface="Times New Roman"/>
            </a:endParaRPr>
          </a:p>
          <a:p>
            <a:pPr marL="226695" indent="-18923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27329" algn="l"/>
              </a:tabLst>
            </a:pPr>
            <a:r>
              <a:rPr sz="2300" spc="5" dirty="0">
                <a:latin typeface="Times New Roman"/>
                <a:cs typeface="Times New Roman"/>
              </a:rPr>
              <a:t>Importance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validation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parallel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trend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assumption</a:t>
            </a:r>
            <a:endParaRPr sz="2300">
              <a:latin typeface="Times New Roman"/>
              <a:cs typeface="Times New Roman"/>
            </a:endParaRPr>
          </a:p>
          <a:p>
            <a:pPr marL="226695" indent="-189230">
              <a:lnSpc>
                <a:spcPts val="2630"/>
              </a:lnSpc>
              <a:spcBef>
                <a:spcPts val="565"/>
              </a:spcBef>
              <a:buFont typeface="Arial MT"/>
              <a:buChar char="•"/>
              <a:tabLst>
                <a:tab pos="227329" algn="l"/>
              </a:tabLst>
            </a:pPr>
            <a:r>
              <a:rPr sz="2300" b="1" spc="10" dirty="0">
                <a:latin typeface="Times New Roman"/>
                <a:cs typeface="Times New Roman"/>
              </a:rPr>
              <a:t>Y</a:t>
            </a:r>
            <a:r>
              <a:rPr sz="2300" b="1" spc="-95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=</a:t>
            </a:r>
            <a:r>
              <a:rPr sz="2300" b="1" dirty="0">
                <a:latin typeface="Times New Roman"/>
                <a:cs typeface="Times New Roman"/>
              </a:rPr>
              <a:t> </a:t>
            </a:r>
            <a:r>
              <a:rPr sz="2300" b="1" spc="15" dirty="0">
                <a:latin typeface="Times New Roman"/>
                <a:cs typeface="Times New Roman"/>
              </a:rPr>
              <a:t>β</a:t>
            </a:r>
            <a:r>
              <a:rPr sz="2250" b="1" spc="22" baseline="-20370" dirty="0">
                <a:latin typeface="Times New Roman"/>
                <a:cs typeface="Times New Roman"/>
              </a:rPr>
              <a:t>0</a:t>
            </a:r>
            <a:r>
              <a:rPr sz="2250" b="1" spc="7" baseline="-20370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+</a:t>
            </a:r>
            <a:r>
              <a:rPr sz="2300" b="1" dirty="0">
                <a:latin typeface="Times New Roman"/>
                <a:cs typeface="Times New Roman"/>
              </a:rPr>
              <a:t> </a:t>
            </a:r>
            <a:r>
              <a:rPr sz="2300" b="1" spc="10" dirty="0">
                <a:latin typeface="Times New Roman"/>
                <a:cs typeface="Times New Roman"/>
              </a:rPr>
              <a:t>β</a:t>
            </a:r>
            <a:r>
              <a:rPr sz="2250" b="1" spc="15" baseline="-20370" dirty="0">
                <a:latin typeface="Times New Roman"/>
                <a:cs typeface="Times New Roman"/>
              </a:rPr>
              <a:t>1</a:t>
            </a:r>
            <a:r>
              <a:rPr sz="2300" b="1" spc="10" dirty="0">
                <a:latin typeface="Times New Roman"/>
                <a:cs typeface="Times New Roman"/>
              </a:rPr>
              <a:t>E</a:t>
            </a:r>
            <a:r>
              <a:rPr sz="2300" b="1" spc="-195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+</a:t>
            </a:r>
            <a:r>
              <a:rPr sz="2300" b="1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β</a:t>
            </a:r>
            <a:r>
              <a:rPr sz="2250" b="1" spc="7" baseline="-20370" dirty="0">
                <a:latin typeface="Times New Roman"/>
                <a:cs typeface="Times New Roman"/>
              </a:rPr>
              <a:t>2</a:t>
            </a:r>
            <a:r>
              <a:rPr sz="2300" b="1" spc="5" dirty="0">
                <a:latin typeface="Times New Roman"/>
                <a:cs typeface="Times New Roman"/>
              </a:rPr>
              <a:t>T</a:t>
            </a:r>
            <a:r>
              <a:rPr sz="2300" b="1" spc="-60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+</a:t>
            </a:r>
            <a:r>
              <a:rPr sz="2300" b="1" dirty="0">
                <a:latin typeface="Times New Roman"/>
                <a:cs typeface="Times New Roman"/>
              </a:rPr>
              <a:t> </a:t>
            </a:r>
            <a:r>
              <a:rPr sz="2300" b="1" spc="15" dirty="0">
                <a:latin typeface="Times New Roman"/>
                <a:cs typeface="Times New Roman"/>
              </a:rPr>
              <a:t>β</a:t>
            </a:r>
            <a:r>
              <a:rPr sz="2250" b="1" spc="22" baseline="-20370" dirty="0">
                <a:latin typeface="Times New Roman"/>
                <a:cs typeface="Times New Roman"/>
              </a:rPr>
              <a:t>3</a:t>
            </a:r>
            <a:r>
              <a:rPr sz="2300" b="1" spc="15" dirty="0">
                <a:latin typeface="Times New Roman"/>
                <a:cs typeface="Times New Roman"/>
              </a:rPr>
              <a:t>E*T</a:t>
            </a:r>
            <a:r>
              <a:rPr sz="2300" b="1" spc="-270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+ </a:t>
            </a:r>
            <a:r>
              <a:rPr sz="2300" b="1" spc="10" dirty="0">
                <a:latin typeface="Times New Roman"/>
                <a:cs typeface="Times New Roman"/>
              </a:rPr>
              <a:t>β</a:t>
            </a:r>
            <a:r>
              <a:rPr sz="2250" b="1" spc="15" baseline="-20370" dirty="0">
                <a:latin typeface="Times New Roman"/>
                <a:cs typeface="Times New Roman"/>
              </a:rPr>
              <a:t>4</a:t>
            </a:r>
            <a:r>
              <a:rPr sz="2250" b="1" spc="7" baseline="-203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[Covariates]</a:t>
            </a:r>
            <a:r>
              <a:rPr sz="2300" b="1" spc="-30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+</a:t>
            </a:r>
            <a:r>
              <a:rPr sz="2300" b="1" dirty="0">
                <a:latin typeface="Times New Roman"/>
                <a:cs typeface="Times New Roman"/>
              </a:rPr>
              <a:t> </a:t>
            </a:r>
            <a:r>
              <a:rPr sz="2300" b="1" spc="15" dirty="0">
                <a:latin typeface="Times New Roman"/>
                <a:cs typeface="Times New Roman"/>
              </a:rPr>
              <a:t>β</a:t>
            </a:r>
            <a:r>
              <a:rPr sz="2250" b="1" spc="22" baseline="-20370" dirty="0">
                <a:latin typeface="Times New Roman"/>
                <a:cs typeface="Times New Roman"/>
              </a:rPr>
              <a:t>5</a:t>
            </a:r>
            <a:r>
              <a:rPr sz="2250" b="1" spc="7" baseline="-203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E*[Pre-T]+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  <a:p>
            <a:pPr marL="226695">
              <a:lnSpc>
                <a:spcPts val="2630"/>
              </a:lnSpc>
            </a:pPr>
            <a:r>
              <a:rPr sz="2300" b="1" spc="5" dirty="0">
                <a:latin typeface="Times New Roman"/>
                <a:cs typeface="Times New Roman"/>
              </a:rPr>
              <a:t>…….(ii)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6" y="1616418"/>
            <a:ext cx="625284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5" dirty="0"/>
              <a:t>Difference-in-Difference</a:t>
            </a:r>
            <a:r>
              <a:rPr sz="3100" spc="-15" dirty="0"/>
              <a:t> </a:t>
            </a:r>
            <a:r>
              <a:rPr sz="3100" spc="15" dirty="0"/>
              <a:t>Framework</a:t>
            </a:r>
            <a:endParaRPr sz="3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36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52450" y="2125217"/>
          <a:ext cx="8960485" cy="4277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MES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Govt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Setup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MES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Pvt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Setup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MES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10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2014-2015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89"/>
                        </a:lnSpc>
                        <a:spcBef>
                          <a:spcPts val="1510"/>
                        </a:spcBef>
                      </a:pP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MES-GOV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89"/>
                        </a:lnSpc>
                        <a:spcBef>
                          <a:spcPts val="1510"/>
                        </a:spcBef>
                      </a:pP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MES-PVT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689"/>
                        </a:lnSpc>
                        <a:spcBef>
                          <a:spcPts val="1510"/>
                        </a:spcBef>
                      </a:pP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10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2015-2016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10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2016-2017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55880">
                        <a:lnSpc>
                          <a:spcPts val="1675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2017-2018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2018-2019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870"/>
                        </a:lnSpc>
                        <a:spcBef>
                          <a:spcPts val="525"/>
                        </a:spcBef>
                      </a:pPr>
                      <a:r>
                        <a:rPr sz="2700" baseline="-1697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ts val="79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MES-GOV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=1)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870"/>
                        </a:lnSpc>
                        <a:spcBef>
                          <a:spcPts val="525"/>
                        </a:spcBef>
                      </a:pPr>
                      <a:r>
                        <a:rPr sz="2700" baseline="-1697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87045">
                        <a:lnSpc>
                          <a:spcPts val="79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MES-PVT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=1)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870"/>
                        </a:lnSpc>
                        <a:spcBef>
                          <a:spcPts val="525"/>
                        </a:spcBef>
                      </a:pPr>
                      <a:r>
                        <a:rPr sz="2700" baseline="-1697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87045">
                        <a:lnSpc>
                          <a:spcPts val="79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2019-2020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10"/>
                        </a:lnSpc>
                        <a:spcBef>
                          <a:spcPts val="1350"/>
                        </a:spcBef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Difference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285"/>
                        </a:lnSpc>
                        <a:tabLst>
                          <a:tab pos="1785620" algn="l"/>
                          <a:tab pos="2036445" algn="l"/>
                        </a:tabLst>
                      </a:pPr>
                      <a:r>
                        <a:rPr sz="2700" spc="7" baseline="-16975" dirty="0">
                          <a:latin typeface="Times New Roman"/>
                          <a:cs typeface="Times New Roman"/>
                        </a:rPr>
                        <a:t>[Y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Post	</a:t>
                      </a:r>
                      <a:r>
                        <a:rPr sz="2700" baseline="-16975" dirty="0">
                          <a:latin typeface="Times New Roman"/>
                          <a:cs typeface="Times New Roman"/>
                        </a:rPr>
                        <a:t>-	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5150">
                        <a:lnSpc>
                          <a:spcPts val="1150"/>
                        </a:lnSpc>
                        <a:tabLst>
                          <a:tab pos="24072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MES-GOV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=1)	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330"/>
                        </a:lnSpc>
                        <a:spcBef>
                          <a:spcPts val="285"/>
                        </a:spcBef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MES-GOV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=0)</a:t>
                      </a:r>
                      <a:r>
                        <a:rPr sz="2700" spc="7" baseline="13888" dirty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2700" spc="-15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700" spc="15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2700" spc="660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Post</a:t>
                      </a:r>
                      <a:r>
                        <a:rPr sz="1800" spc="150" baseline="4629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MES-C)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-</a:t>
                      </a:r>
                      <a:endParaRPr sz="2700" baseline="13888">
                        <a:latin typeface="Times New Roman"/>
                        <a:cs typeface="Times New Roman"/>
                      </a:endParaRPr>
                    </a:p>
                    <a:p>
                      <a:pPr marR="883919" algn="r">
                        <a:lnSpc>
                          <a:spcPts val="71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689"/>
                        </a:lnSpc>
                        <a:spcBef>
                          <a:spcPts val="290"/>
                        </a:spcBef>
                      </a:pP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MES-C)</a:t>
                      </a:r>
                      <a:r>
                        <a:rPr sz="12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]</a:t>
                      </a:r>
                      <a:endParaRPr sz="27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285"/>
                        </a:lnSpc>
                        <a:tabLst>
                          <a:tab pos="1741805" algn="l"/>
                          <a:tab pos="1992630" algn="l"/>
                        </a:tabLst>
                      </a:pPr>
                      <a:r>
                        <a:rPr sz="2700" spc="7" baseline="-16975" dirty="0">
                          <a:latin typeface="Times New Roman"/>
                          <a:cs typeface="Times New Roman"/>
                        </a:rPr>
                        <a:t>[Y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Post	</a:t>
                      </a:r>
                      <a:r>
                        <a:rPr sz="2700" baseline="-16975" dirty="0">
                          <a:latin typeface="Times New Roman"/>
                          <a:cs typeface="Times New Roman"/>
                        </a:rPr>
                        <a:t>-	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5150">
                        <a:lnSpc>
                          <a:spcPts val="1150"/>
                        </a:lnSpc>
                        <a:tabLst>
                          <a:tab pos="236347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MES-PVT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=1)	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330"/>
                        </a:lnSpc>
                        <a:spcBef>
                          <a:spcPts val="285"/>
                        </a:spcBef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MES-PVT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=0)</a:t>
                      </a:r>
                      <a:r>
                        <a:rPr sz="2700" spc="7" baseline="13888" dirty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2700" spc="-22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700" spc="15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2700" spc="667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Post</a:t>
                      </a:r>
                      <a:r>
                        <a:rPr sz="1800" spc="150" baseline="4629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24535" algn="r">
                        <a:lnSpc>
                          <a:spcPts val="71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689"/>
                        </a:lnSpc>
                        <a:spcBef>
                          <a:spcPts val="290"/>
                        </a:spcBef>
                      </a:pP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700" spc="-7" baseline="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baseline="46296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MES-C)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aseline="13888" dirty="0">
                          <a:latin typeface="Times New Roman"/>
                          <a:cs typeface="Times New Roman"/>
                        </a:rPr>
                        <a:t>]</a:t>
                      </a:r>
                      <a:endParaRPr sz="27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  <a:spcBef>
                          <a:spcPts val="1330"/>
                        </a:spcBef>
                      </a:pPr>
                      <a:r>
                        <a:rPr sz="145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Variables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378460">
                        <a:lnSpc>
                          <a:spcPct val="109700"/>
                        </a:lnSpc>
                        <a:spcBef>
                          <a:spcPts val="1070"/>
                        </a:spcBef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Income, Salaried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Work,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Further </a:t>
                      </a:r>
                      <a:r>
                        <a:rPr sz="1450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14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 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795" y="1444165"/>
            <a:ext cx="791146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5" dirty="0"/>
              <a:t>Difference-in-Difference</a:t>
            </a:r>
            <a:r>
              <a:rPr sz="2650" spc="15" dirty="0"/>
              <a:t> </a:t>
            </a:r>
            <a:r>
              <a:rPr sz="2650" spc="-10" dirty="0"/>
              <a:t>Framework </a:t>
            </a:r>
            <a:r>
              <a:rPr sz="2650" dirty="0"/>
              <a:t>for</a:t>
            </a:r>
            <a:r>
              <a:rPr sz="2650" spc="-60" dirty="0"/>
              <a:t> </a:t>
            </a:r>
            <a:r>
              <a:rPr sz="2650" spc="-5" dirty="0"/>
              <a:t>MES</a:t>
            </a:r>
            <a:r>
              <a:rPr sz="2650" spc="-65" dirty="0"/>
              <a:t> </a:t>
            </a:r>
            <a:r>
              <a:rPr sz="2650" spc="-30" dirty="0"/>
              <a:t>Training</a:t>
            </a:r>
            <a:endParaRPr sz="265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37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3786" y="2385822"/>
          <a:ext cx="9203055" cy="339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00"/>
                        </a:lnSpc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5880" marR="734695">
                        <a:lnSpc>
                          <a:spcPct val="109700"/>
                        </a:lnSpc>
                        <a:spcBef>
                          <a:spcPts val="5"/>
                        </a:spcBef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PMKVY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Extended</a:t>
                      </a:r>
                      <a:r>
                        <a:rPr sz="145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Network </a:t>
                      </a:r>
                      <a:r>
                        <a:rPr sz="1450" b="1" spc="-3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Setup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5880" marR="62865">
                        <a:lnSpc>
                          <a:spcPct val="109700"/>
                        </a:lnSpc>
                        <a:spcBef>
                          <a:spcPts val="5"/>
                        </a:spcBef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PMKVY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Independent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Single Training </a:t>
                      </a:r>
                      <a:r>
                        <a:rPr sz="1450" b="1" spc="-3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Setup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PMKVY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5880" marR="539750">
                        <a:lnSpc>
                          <a:spcPct val="109700"/>
                        </a:lnSpc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ai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55880">
                        <a:lnSpc>
                          <a:spcPts val="1710"/>
                        </a:lnSpc>
                        <a:spcBef>
                          <a:spcPts val="45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2014-2015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marL="55880">
                        <a:lnSpc>
                          <a:spcPts val="1700"/>
                        </a:lnSpc>
                        <a:spcBef>
                          <a:spcPts val="45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2015-2016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0"/>
                        </a:lnSpc>
                        <a:spcBef>
                          <a:spcPts val="815"/>
                        </a:spcBef>
                      </a:pPr>
                      <a:r>
                        <a:rPr sz="2175" baseline="1340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baseline="44444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PMKVY-N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0"/>
                        </a:lnSpc>
                        <a:spcBef>
                          <a:spcPts val="815"/>
                        </a:spcBef>
                      </a:pPr>
                      <a:r>
                        <a:rPr sz="2175" baseline="1340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baseline="44444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KVY-I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0"/>
                        </a:lnSpc>
                        <a:spcBef>
                          <a:spcPts val="815"/>
                        </a:spcBef>
                      </a:pPr>
                      <a:r>
                        <a:rPr sz="2175" baseline="1340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baseline="44444" dirty="0"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(i,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KVY-C)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55880">
                        <a:lnSpc>
                          <a:spcPts val="1700"/>
                        </a:lnSpc>
                        <a:spcBef>
                          <a:spcPts val="45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2016-2017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55880">
                        <a:lnSpc>
                          <a:spcPts val="1700"/>
                        </a:lnSpc>
                        <a:spcBef>
                          <a:spcPts val="120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2017-2018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5880">
                        <a:lnSpc>
                          <a:spcPts val="1700"/>
                        </a:lnSpc>
                        <a:spcBef>
                          <a:spcPts val="120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2018-2019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55880">
                        <a:lnSpc>
                          <a:spcPts val="1710"/>
                        </a:lnSpc>
                        <a:spcBef>
                          <a:spcPts val="45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2019-2020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495"/>
                        </a:lnSpc>
                        <a:spcBef>
                          <a:spcPts val="10"/>
                        </a:spcBef>
                      </a:pP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ts val="65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-N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495"/>
                        </a:lnSpc>
                        <a:spcBef>
                          <a:spcPts val="10"/>
                        </a:spcBef>
                      </a:pP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ts val="65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Y-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495"/>
                        </a:lnSpc>
                        <a:spcBef>
                          <a:spcPts val="10"/>
                        </a:spcBef>
                      </a:pP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ts val="65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VY-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10"/>
                        </a:lnSpc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Difference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260"/>
                        </a:lnSpc>
                        <a:tabLst>
                          <a:tab pos="1480820" algn="l"/>
                          <a:tab pos="1685289" algn="l"/>
                          <a:tab pos="2922905" algn="l"/>
                        </a:tabLst>
                      </a:pP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[Y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Pre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]</a:t>
                      </a:r>
                      <a:endParaRPr sz="2175" baseline="-17241">
                        <a:latin typeface="Times New Roman"/>
                        <a:cs typeface="Times New Roman"/>
                      </a:endParaRPr>
                    </a:p>
                    <a:p>
                      <a:pPr marL="474980">
                        <a:lnSpc>
                          <a:spcPts val="685"/>
                        </a:lnSpc>
                        <a:tabLst>
                          <a:tab pos="1993264" algn="l"/>
                        </a:tabLst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Y-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1)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Y-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225"/>
                        </a:lnSpc>
                        <a:tabLst>
                          <a:tab pos="1301115" algn="l"/>
                          <a:tab pos="2341880" algn="l"/>
                        </a:tabLst>
                      </a:pP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2175" spc="569" baseline="-172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 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Pre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]</a:t>
                      </a:r>
                      <a:endParaRPr sz="2175" baseline="-17241">
                        <a:latin typeface="Times New Roman"/>
                        <a:cs typeface="Times New Roman"/>
                      </a:endParaRPr>
                    </a:p>
                    <a:p>
                      <a:pPr marL="679450">
                        <a:lnSpc>
                          <a:spcPts val="655"/>
                        </a:lnSpc>
                        <a:tabLst>
                          <a:tab pos="1718945" algn="l"/>
                        </a:tabLst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VY-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VY-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260"/>
                        </a:lnSpc>
                        <a:tabLst>
                          <a:tab pos="1252220" algn="l"/>
                          <a:tab pos="1456690" algn="l"/>
                          <a:tab pos="2435225" algn="l"/>
                        </a:tabLst>
                      </a:pP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[Y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Pre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2175" spc="-82" baseline="-172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175" spc="-30" baseline="-172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[</a:t>
                      </a:r>
                      <a:endParaRPr sz="2175" baseline="-17241">
                        <a:latin typeface="Times New Roman"/>
                        <a:cs typeface="Times New Roman"/>
                      </a:endParaRPr>
                    </a:p>
                    <a:p>
                      <a:pPr marL="474980">
                        <a:lnSpc>
                          <a:spcPts val="685"/>
                        </a:lnSpc>
                        <a:tabLst>
                          <a:tab pos="1764664" algn="l"/>
                        </a:tabLst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VY-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VY-I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225"/>
                        </a:lnSpc>
                        <a:tabLst>
                          <a:tab pos="1034415" algn="l"/>
                          <a:tab pos="2073910" algn="l"/>
                        </a:tabLst>
                      </a:pP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Post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175" spc="7" baseline="-17241" dirty="0">
                          <a:latin typeface="Times New Roman"/>
                          <a:cs typeface="Times New Roman"/>
                        </a:rPr>
                        <a:t> 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Pre	</a:t>
                      </a:r>
                      <a:r>
                        <a:rPr sz="2175" spc="15" baseline="-17241" dirty="0">
                          <a:latin typeface="Times New Roman"/>
                          <a:cs typeface="Times New Roman"/>
                        </a:rPr>
                        <a:t>]</a:t>
                      </a:r>
                      <a:endParaRPr sz="2175" baseline="-17241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ts val="655"/>
                        </a:lnSpc>
                        <a:tabLst>
                          <a:tab pos="1452245" algn="l"/>
                        </a:tabLst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Y-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VY-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710"/>
                        </a:lnSpc>
                        <a:spcBef>
                          <a:spcPts val="5"/>
                        </a:spcBef>
                      </a:pPr>
                      <a:r>
                        <a:rPr sz="145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Variables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159385">
                        <a:lnSpc>
                          <a:spcPct val="109700"/>
                        </a:lnSpc>
                        <a:spcBef>
                          <a:spcPts val="15"/>
                        </a:spcBef>
                      </a:pPr>
                      <a:r>
                        <a:rPr sz="1450" spc="10" dirty="0">
                          <a:latin typeface="Times New Roman"/>
                          <a:cs typeface="Times New Roman"/>
                        </a:rPr>
                        <a:t>Income, Salaried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Work,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Further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Long </a:t>
                      </a:r>
                      <a:r>
                        <a:rPr sz="1450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5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10" dirty="0">
                          <a:latin typeface="Times New Roman"/>
                          <a:cs typeface="Times New Roman"/>
                        </a:rPr>
                        <a:t>Training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795" y="1444165"/>
            <a:ext cx="843788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5" dirty="0"/>
              <a:t>Difference-in-Difference</a:t>
            </a:r>
            <a:r>
              <a:rPr sz="2650" spc="20" dirty="0"/>
              <a:t> </a:t>
            </a:r>
            <a:r>
              <a:rPr sz="2650" spc="-10" dirty="0"/>
              <a:t>Framework</a:t>
            </a:r>
            <a:r>
              <a:rPr sz="2650" spc="-5" dirty="0"/>
              <a:t> </a:t>
            </a:r>
            <a:r>
              <a:rPr sz="2650" dirty="0"/>
              <a:t>for</a:t>
            </a:r>
            <a:r>
              <a:rPr sz="2650" spc="-55" dirty="0"/>
              <a:t> </a:t>
            </a:r>
            <a:r>
              <a:rPr sz="2650" spc="-10" dirty="0"/>
              <a:t>PMKVY</a:t>
            </a:r>
            <a:r>
              <a:rPr sz="2650" spc="-135" dirty="0"/>
              <a:t> </a:t>
            </a:r>
            <a:r>
              <a:rPr sz="2650" spc="-35" dirty="0"/>
              <a:t>Training</a:t>
            </a:r>
            <a:endParaRPr sz="265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549" y="1630139"/>
            <a:ext cx="689800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0" dirty="0"/>
              <a:t>DID</a:t>
            </a:r>
            <a:r>
              <a:rPr sz="2950" spc="-10" dirty="0"/>
              <a:t> </a:t>
            </a:r>
            <a:r>
              <a:rPr sz="2950" spc="10" dirty="0"/>
              <a:t>Coefficients</a:t>
            </a:r>
            <a:r>
              <a:rPr sz="2950" spc="-35" dirty="0"/>
              <a:t> </a:t>
            </a:r>
            <a:r>
              <a:rPr sz="2950" spc="5" dirty="0"/>
              <a:t>for</a:t>
            </a:r>
            <a:r>
              <a:rPr sz="2950" spc="-75" dirty="0"/>
              <a:t> </a:t>
            </a:r>
            <a:r>
              <a:rPr sz="2950" spc="10" dirty="0"/>
              <a:t>Salaried</a:t>
            </a:r>
            <a:r>
              <a:rPr sz="2950" spc="-20" dirty="0"/>
              <a:t> </a:t>
            </a:r>
            <a:r>
              <a:rPr sz="2950" spc="10" dirty="0"/>
              <a:t>Employment</a:t>
            </a:r>
            <a:endParaRPr sz="2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9314" y="2690622"/>
          <a:ext cx="6833234" cy="334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Coefficient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Robust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std.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510"/>
                        </a:lnSpc>
                        <a:spcBef>
                          <a:spcPts val="13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err.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95%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Conf.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510"/>
                        </a:lnSpc>
                        <a:spcBef>
                          <a:spcPts val="13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Interval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4610">
                        <a:lnSpc>
                          <a:spcPts val="153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300" b="1" spc="25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ITI)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.73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.043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21.2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0.00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.73435</a:t>
                      </a:r>
                      <a:r>
                        <a:rPr sz="13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.92342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4610">
                        <a:lnSpc>
                          <a:spcPts val="153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Pvt.)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.29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.21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1.37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.21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  <a:tabLst>
                          <a:tab pos="69977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-.123	.702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(PMKVY-N)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.62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.311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2.00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.048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72644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.012	1.13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(PMKVY-I)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.13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.27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.46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.648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74168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-.241	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.876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(PMKVY-P)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3.75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.022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81026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.2876	.3425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 marR="283210">
                        <a:lnSpc>
                          <a:spcPct val="108500"/>
                        </a:lnSpc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300" b="1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NP)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.77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.35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2.15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81026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.069	1.472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4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53498" y="3678390"/>
            <a:ext cx="55505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latin typeface="Times New Roman"/>
                <a:cs typeface="Times New Roman"/>
              </a:rPr>
              <a:t>Results</a:t>
            </a:r>
            <a:r>
              <a:rPr sz="1950" b="1" dirty="0">
                <a:latin typeface="Times New Roman"/>
                <a:cs typeface="Times New Roman"/>
              </a:rPr>
              <a:t> are</a:t>
            </a:r>
            <a:r>
              <a:rPr sz="1950" b="1" spc="-10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Provisional</a:t>
            </a:r>
            <a:r>
              <a:rPr sz="1950" b="1" spc="-35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and</a:t>
            </a:r>
            <a:r>
              <a:rPr sz="1950" b="1" spc="10" dirty="0">
                <a:latin typeface="Times New Roman"/>
                <a:cs typeface="Times New Roman"/>
              </a:rPr>
              <a:t> </a:t>
            </a:r>
            <a:r>
              <a:rPr sz="1950" b="1" spc="20" dirty="0">
                <a:latin typeface="Times New Roman"/>
                <a:cs typeface="Times New Roman"/>
              </a:rPr>
              <a:t>May</a:t>
            </a:r>
            <a:r>
              <a:rPr sz="1950" b="1" spc="-20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not</a:t>
            </a:r>
            <a:r>
              <a:rPr sz="1950" b="1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imes New Roman"/>
                <a:cs typeface="Times New Roman"/>
              </a:rPr>
              <a:t>be</a:t>
            </a:r>
            <a:r>
              <a:rPr sz="1950" b="1" spc="-10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quoted </a:t>
            </a:r>
            <a:r>
              <a:rPr sz="1950" b="1" spc="15" dirty="0">
                <a:latin typeface="Times New Roman"/>
                <a:cs typeface="Times New Roman"/>
              </a:rPr>
              <a:t>now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809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39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1653" y="2623566"/>
          <a:ext cx="7616190" cy="312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Coefficient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Robust std.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err.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45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5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11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95%</a:t>
                      </a:r>
                      <a:r>
                        <a:rPr sz="115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Conf.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325"/>
                        </a:lnSpc>
                        <a:spcBef>
                          <a:spcPts val="95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Interval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36"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(MES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325"/>
                        </a:lnSpc>
                        <a:spcBef>
                          <a:spcPts val="95"/>
                        </a:spcBef>
                      </a:pP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ITI)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.4983844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.2146057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2.32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0.020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.0778</a:t>
                      </a:r>
                      <a:r>
                        <a:rPr sz="11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.919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11"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 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(MES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Pvt)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.0162846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.0541668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0.30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0.764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  <a:tabLst>
                          <a:tab pos="810895" algn="l"/>
                        </a:tabLst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-.089	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.122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35"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15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.046649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.3015309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0.15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0.877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  <a:tabLst>
                          <a:tab pos="810895" algn="l"/>
                        </a:tabLst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-.544	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.637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12"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15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-.517418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.4213821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-1.23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0.219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  <a:tabLst>
                          <a:tab pos="810895" algn="l"/>
                        </a:tabLst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-1.343	.308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5"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15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.0838899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.2931808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0.29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4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0.775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45"/>
                        </a:lnSpc>
                        <a:tabLst>
                          <a:tab pos="810895" algn="l"/>
                        </a:tabLst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-.497	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.658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12"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15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NP)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-.0332164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.3208898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-0.10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3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0.918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35"/>
                        </a:lnSpc>
                        <a:tabLst>
                          <a:tab pos="810895" algn="l"/>
                        </a:tabLst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-.662	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.595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909" y="1630139"/>
            <a:ext cx="8027034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0" dirty="0"/>
              <a:t>DID</a:t>
            </a:r>
            <a:r>
              <a:rPr sz="2950" spc="-5" dirty="0"/>
              <a:t> </a:t>
            </a:r>
            <a:r>
              <a:rPr sz="2950" spc="10" dirty="0"/>
              <a:t>Coefficients</a:t>
            </a:r>
            <a:r>
              <a:rPr sz="2950" spc="-30" dirty="0"/>
              <a:t> </a:t>
            </a:r>
            <a:r>
              <a:rPr sz="2950" spc="5" dirty="0"/>
              <a:t>for</a:t>
            </a:r>
            <a:r>
              <a:rPr sz="2950" spc="-70" dirty="0"/>
              <a:t> </a:t>
            </a:r>
            <a:r>
              <a:rPr sz="2950" spc="5" dirty="0"/>
              <a:t>Further</a:t>
            </a:r>
            <a:r>
              <a:rPr sz="2950" spc="-35" dirty="0"/>
              <a:t> </a:t>
            </a:r>
            <a:r>
              <a:rPr sz="2950" spc="10" dirty="0"/>
              <a:t>Long</a:t>
            </a:r>
            <a:r>
              <a:rPr sz="2950" spc="-90" dirty="0"/>
              <a:t> </a:t>
            </a:r>
            <a:r>
              <a:rPr sz="2950" spc="-60" dirty="0"/>
              <a:t>Term</a:t>
            </a:r>
            <a:r>
              <a:rPr sz="2950" spc="-40" dirty="0"/>
              <a:t> </a:t>
            </a:r>
            <a:r>
              <a:rPr sz="2950" spc="-20" dirty="0"/>
              <a:t>Training</a:t>
            </a:r>
            <a:endParaRPr sz="295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54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99922" y="2583941"/>
          <a:ext cx="7473315" cy="292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5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Coefficient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Robust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std.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err.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95%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Conf.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510"/>
                        </a:lnSpc>
                        <a:spcBef>
                          <a:spcPts val="13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Interval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54610">
                        <a:lnSpc>
                          <a:spcPts val="153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300" b="1" spc="25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510"/>
                        </a:lnSpc>
                        <a:spcBef>
                          <a:spcPts val="13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ITI)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882.9192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305.8812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2.89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0.004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  <a:tabLst>
                          <a:tab pos="68453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279.87	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1485.96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54610">
                        <a:lnSpc>
                          <a:spcPts val="153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510"/>
                        </a:lnSpc>
                        <a:spcBef>
                          <a:spcPts val="13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pvt.)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264.3605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144.6765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1.83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0.069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  <a:tabLst>
                          <a:tab pos="65786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-20.86	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549.58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54610">
                        <a:lnSpc>
                          <a:spcPts val="153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550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(PMKVY-N)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346.4935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185.6719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1.87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0.063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  <a:tabLst>
                          <a:tab pos="93599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-19.55	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712.54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525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(PMKVY-I)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179.2276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131.0645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1.37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0.173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65786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-79.16	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437.62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525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(PMKVY-P)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161.9935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33.85294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4.79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0.000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81026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95.252	228.734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ATET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525"/>
                        </a:lnSpc>
                        <a:spcBef>
                          <a:spcPts val="13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(PMKVY-NP)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248.2733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288.7556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0.86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0.391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  <a:tabLst>
                          <a:tab pos="810260" algn="l"/>
                        </a:tabLst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321.01	817.55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2191" y="1459433"/>
            <a:ext cx="552513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0" dirty="0"/>
              <a:t>DID</a:t>
            </a:r>
            <a:r>
              <a:rPr sz="2950" spc="-15" dirty="0"/>
              <a:t> </a:t>
            </a:r>
            <a:r>
              <a:rPr sz="2950" spc="10" dirty="0"/>
              <a:t>Coefficients</a:t>
            </a:r>
            <a:r>
              <a:rPr sz="2950" spc="-40" dirty="0"/>
              <a:t> </a:t>
            </a:r>
            <a:r>
              <a:rPr sz="2950" spc="5" dirty="0"/>
              <a:t>for</a:t>
            </a:r>
            <a:r>
              <a:rPr sz="2950" spc="-140" dirty="0"/>
              <a:t> </a:t>
            </a:r>
            <a:r>
              <a:rPr sz="2950" spc="-20" dirty="0"/>
              <a:t>Wage/</a:t>
            </a:r>
            <a:r>
              <a:rPr sz="2950" spc="-35" dirty="0"/>
              <a:t> </a:t>
            </a:r>
            <a:r>
              <a:rPr sz="2950" spc="10" dirty="0"/>
              <a:t>Salary</a:t>
            </a:r>
            <a:endParaRPr sz="295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9477" y="6386131"/>
            <a:ext cx="1797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41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74" y="1602713"/>
            <a:ext cx="44456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Results</a:t>
            </a:r>
            <a:r>
              <a:rPr sz="3300" spc="-10" dirty="0"/>
              <a:t> </a:t>
            </a:r>
            <a:r>
              <a:rPr sz="3300" dirty="0"/>
              <a:t>&amp;</a:t>
            </a:r>
            <a:r>
              <a:rPr sz="3300" spc="-45" dirty="0"/>
              <a:t> </a:t>
            </a:r>
            <a:r>
              <a:rPr sz="3300" spc="-5" dirty="0"/>
              <a:t>Interpretation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3893" y="2475273"/>
            <a:ext cx="8479790" cy="35814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dirty="0">
                <a:latin typeface="Times New Roman"/>
                <a:cs typeface="Times New Roman"/>
              </a:rPr>
              <a:t>The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“exposure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effect”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 MES-ITI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is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quite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prominent.</a:t>
            </a:r>
            <a:endParaRPr sz="1650">
              <a:latin typeface="Times New Roman"/>
              <a:cs typeface="Times New Roman"/>
            </a:endParaRPr>
          </a:p>
          <a:p>
            <a:pPr marL="201295" marR="274955" indent="-189230">
              <a:lnSpc>
                <a:spcPts val="1780"/>
              </a:lnSpc>
              <a:spcBef>
                <a:spcPts val="860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dirty="0">
                <a:latin typeface="Times New Roman"/>
                <a:cs typeface="Times New Roman"/>
              </a:rPr>
              <a:t>A </a:t>
            </a:r>
            <a:r>
              <a:rPr sz="1650" spc="-5" dirty="0">
                <a:latin typeface="Times New Roman"/>
                <a:cs typeface="Times New Roman"/>
              </a:rPr>
              <a:t>significant correlation could </a:t>
            </a:r>
            <a:r>
              <a:rPr sz="1650" dirty="0">
                <a:latin typeface="Times New Roman"/>
                <a:cs typeface="Times New Roman"/>
              </a:rPr>
              <a:t>be observed </a:t>
            </a:r>
            <a:r>
              <a:rPr sz="1650" spc="-5" dirty="0">
                <a:latin typeface="Times New Roman"/>
                <a:cs typeface="Times New Roman"/>
              </a:rPr>
              <a:t>between placement </a:t>
            </a:r>
            <a:r>
              <a:rPr sz="1650" dirty="0">
                <a:latin typeface="Times New Roman"/>
                <a:cs typeface="Times New Roman"/>
              </a:rPr>
              <a:t>support </a:t>
            </a:r>
            <a:r>
              <a:rPr sz="1650" spc="-5" dirty="0">
                <a:latin typeface="Times New Roman"/>
                <a:cs typeface="Times New Roman"/>
              </a:rPr>
              <a:t>received after the </a:t>
            </a:r>
            <a:r>
              <a:rPr sz="1650" dirty="0">
                <a:latin typeface="Times New Roman"/>
                <a:cs typeface="Times New Roman"/>
              </a:rPr>
              <a:t>short- </a:t>
            </a:r>
            <a:r>
              <a:rPr sz="1650" spc="-40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term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training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and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present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earnings.</a:t>
            </a:r>
            <a:endParaRPr sz="16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dirty="0">
                <a:latin typeface="Times New Roman"/>
                <a:cs typeface="Times New Roman"/>
              </a:rPr>
              <a:t>Duration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</a:t>
            </a:r>
            <a:r>
              <a:rPr sz="1650" spc="-5" dirty="0">
                <a:latin typeface="Times New Roman"/>
                <a:cs typeface="Times New Roman"/>
              </a:rPr>
              <a:t> training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matters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to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some extent</a:t>
            </a:r>
            <a:endParaRPr sz="1650">
              <a:latin typeface="Times New Roman"/>
              <a:cs typeface="Times New Roman"/>
            </a:endParaRPr>
          </a:p>
          <a:p>
            <a:pPr marL="201295" marR="248920" indent="-189230">
              <a:lnSpc>
                <a:spcPts val="1780"/>
              </a:lnSpc>
              <a:spcBef>
                <a:spcPts val="865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dirty="0">
                <a:latin typeface="Times New Roman"/>
                <a:cs typeface="Times New Roman"/>
              </a:rPr>
              <a:t>Extended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network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 </a:t>
            </a:r>
            <a:r>
              <a:rPr sz="1650" spc="-5" dirty="0">
                <a:latin typeface="Times New Roman"/>
                <a:cs typeface="Times New Roman"/>
              </a:rPr>
              <a:t>training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setup</a:t>
            </a:r>
            <a:r>
              <a:rPr sz="1650" spc="-15" dirty="0">
                <a:latin typeface="Times New Roman"/>
                <a:cs typeface="Times New Roman"/>
              </a:rPr>
              <a:t> (PMKVY-N)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has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some positive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impact.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positive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impact </a:t>
            </a:r>
            <a:r>
              <a:rPr sz="1650" spc="-40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sustains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even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when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controlled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for</a:t>
            </a:r>
            <a:r>
              <a:rPr sz="1650" spc="-5" dirty="0">
                <a:latin typeface="Times New Roman"/>
                <a:cs typeface="Times New Roman"/>
              </a:rPr>
              <a:t> the placement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setup</a:t>
            </a:r>
            <a:endParaRPr sz="1650">
              <a:latin typeface="Times New Roman"/>
              <a:cs typeface="Times New Roman"/>
            </a:endParaRPr>
          </a:p>
          <a:p>
            <a:pPr marL="201295" marR="359410" indent="-189230">
              <a:lnSpc>
                <a:spcPts val="1789"/>
              </a:lnSpc>
              <a:spcBef>
                <a:spcPts val="810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spc="-20" dirty="0">
                <a:latin typeface="Times New Roman"/>
                <a:cs typeface="Times New Roman"/>
              </a:rPr>
              <a:t>Lion’s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share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training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and</a:t>
            </a:r>
            <a:r>
              <a:rPr sz="1650" spc="1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employment</a:t>
            </a:r>
            <a:r>
              <a:rPr sz="1650" spc="3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is</a:t>
            </a:r>
            <a:r>
              <a:rPr sz="1650" spc="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Services </a:t>
            </a:r>
            <a:r>
              <a:rPr sz="1650" dirty="0">
                <a:latin typeface="Times New Roman"/>
                <a:cs typeface="Times New Roman"/>
              </a:rPr>
              <a:t>or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Utility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spc="-20" dirty="0">
                <a:latin typeface="Times New Roman"/>
                <a:cs typeface="Times New Roman"/>
              </a:rPr>
              <a:t>sector.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Hardly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any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training </a:t>
            </a:r>
            <a:r>
              <a:rPr sz="1650" dirty="0">
                <a:latin typeface="Times New Roman"/>
                <a:cs typeface="Times New Roman"/>
              </a:rPr>
              <a:t>or </a:t>
            </a:r>
            <a:r>
              <a:rPr sz="1650" spc="-40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employment</a:t>
            </a:r>
            <a:r>
              <a:rPr sz="1650" spc="2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in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manufacturing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sector</a:t>
            </a:r>
            <a:endParaRPr sz="16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dirty="0">
                <a:latin typeface="Times New Roman"/>
                <a:cs typeface="Times New Roman"/>
              </a:rPr>
              <a:t>Not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much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variation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in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the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NSQF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levels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- </a:t>
            </a:r>
            <a:r>
              <a:rPr sz="1650" spc="-5" dirty="0">
                <a:latin typeface="Times New Roman"/>
                <a:cs typeface="Times New Roman"/>
              </a:rPr>
              <a:t>almost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all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courses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are </a:t>
            </a:r>
            <a:r>
              <a:rPr sz="1650" spc="-5" dirty="0">
                <a:latin typeface="Times New Roman"/>
                <a:cs typeface="Times New Roman"/>
              </a:rPr>
              <a:t>either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level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3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or </a:t>
            </a:r>
            <a:r>
              <a:rPr sz="1650" spc="-5" dirty="0">
                <a:latin typeface="Times New Roman"/>
                <a:cs typeface="Times New Roman"/>
              </a:rPr>
              <a:t>level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4</a:t>
            </a:r>
            <a:endParaRPr sz="16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spc="-30" dirty="0">
                <a:latin typeface="Times New Roman"/>
                <a:cs typeface="Times New Roman"/>
              </a:rPr>
              <a:t>Take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up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 </a:t>
            </a:r>
            <a:r>
              <a:rPr sz="1650" spc="-5" dirty="0">
                <a:latin typeface="Times New Roman"/>
                <a:cs typeface="Times New Roman"/>
              </a:rPr>
              <a:t>future </a:t>
            </a:r>
            <a:r>
              <a:rPr sz="1650" dirty="0">
                <a:latin typeface="Times New Roman"/>
                <a:cs typeface="Times New Roman"/>
              </a:rPr>
              <a:t>courses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– </a:t>
            </a:r>
            <a:r>
              <a:rPr sz="1650" spc="-5" dirty="0">
                <a:latin typeface="Times New Roman"/>
                <a:cs typeface="Times New Roman"/>
              </a:rPr>
              <a:t>more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likely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for MES-Govt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and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from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 control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group</a:t>
            </a:r>
            <a:endParaRPr sz="1650">
              <a:latin typeface="Times New Roman"/>
              <a:cs typeface="Times New Roman"/>
            </a:endParaRPr>
          </a:p>
          <a:p>
            <a:pPr marL="201295" marR="5080" indent="-189230">
              <a:lnSpc>
                <a:spcPts val="1780"/>
              </a:lnSpc>
              <a:spcBef>
                <a:spcPts val="860"/>
              </a:spcBef>
              <a:buFont typeface="Arial MT"/>
              <a:buChar char="•"/>
              <a:tabLst>
                <a:tab pos="201930" algn="l"/>
              </a:tabLst>
            </a:pPr>
            <a:r>
              <a:rPr sz="1650" dirty="0">
                <a:latin typeface="Times New Roman"/>
                <a:cs typeface="Times New Roman"/>
              </a:rPr>
              <a:t>Long term </a:t>
            </a:r>
            <a:r>
              <a:rPr sz="1650" spc="-5" dirty="0">
                <a:latin typeface="Times New Roman"/>
                <a:cs typeface="Times New Roman"/>
              </a:rPr>
              <a:t>trainings </a:t>
            </a:r>
            <a:r>
              <a:rPr sz="1650" dirty="0">
                <a:latin typeface="Times New Roman"/>
                <a:cs typeface="Times New Roman"/>
              </a:rPr>
              <a:t>have a </a:t>
            </a:r>
            <a:r>
              <a:rPr sz="1650" spc="-5" dirty="0">
                <a:latin typeface="Times New Roman"/>
                <a:cs typeface="Times New Roman"/>
              </a:rPr>
              <a:t>distinct impact </a:t>
            </a:r>
            <a:r>
              <a:rPr sz="1650" dirty="0">
                <a:latin typeface="Times New Roman"/>
                <a:cs typeface="Times New Roman"/>
              </a:rPr>
              <a:t>on </a:t>
            </a:r>
            <a:r>
              <a:rPr sz="1650" spc="-5" dirty="0">
                <a:latin typeface="Times New Roman"/>
                <a:cs typeface="Times New Roman"/>
              </a:rPr>
              <a:t>salaried employment/ wage/salary </a:t>
            </a:r>
            <a:r>
              <a:rPr sz="1650" dirty="0">
                <a:latin typeface="Times New Roman"/>
                <a:cs typeface="Times New Roman"/>
              </a:rPr>
              <a:t>vis-à-vis the short </a:t>
            </a:r>
            <a:r>
              <a:rPr sz="1650" spc="-40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term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training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9477" y="6386131"/>
            <a:ext cx="1797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42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2276" y="3087120"/>
            <a:ext cx="2068195" cy="10782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6510">
              <a:lnSpc>
                <a:spcPts val="3920"/>
              </a:lnSpc>
              <a:spcBef>
                <a:spcPts val="600"/>
              </a:spcBef>
            </a:pPr>
            <a:r>
              <a:rPr spc="-40" dirty="0">
                <a:latin typeface="Calibri"/>
                <a:cs typeface="Calibri"/>
              </a:rPr>
              <a:t>T</a:t>
            </a:r>
            <a:r>
              <a:rPr spc="-80" dirty="0">
                <a:latin typeface="Calibri"/>
                <a:cs typeface="Calibri"/>
              </a:rPr>
              <a:t>h</a:t>
            </a:r>
            <a:r>
              <a:rPr spc="-110" dirty="0">
                <a:latin typeface="Calibri"/>
                <a:cs typeface="Calibri"/>
              </a:rPr>
              <a:t>a</a:t>
            </a:r>
            <a:r>
              <a:rPr spc="-80" dirty="0">
                <a:latin typeface="Calibri"/>
                <a:cs typeface="Calibri"/>
              </a:rPr>
              <a:t>n</a:t>
            </a:r>
            <a:r>
              <a:rPr spc="-125" dirty="0">
                <a:latin typeface="Calibri"/>
                <a:cs typeface="Calibri"/>
              </a:rPr>
              <a:t>k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420" dirty="0">
                <a:latin typeface="Calibri"/>
                <a:cs typeface="Calibri"/>
              </a:rPr>
              <a:t>Y</a:t>
            </a:r>
            <a:r>
              <a:rPr spc="-85" dirty="0">
                <a:latin typeface="Calibri"/>
                <a:cs typeface="Calibri"/>
              </a:rPr>
              <a:t>o</a:t>
            </a:r>
            <a:r>
              <a:rPr spc="-80" dirty="0">
                <a:latin typeface="Calibri"/>
                <a:cs typeface="Calibri"/>
              </a:rPr>
              <a:t>u</a:t>
            </a:r>
            <a:r>
              <a:rPr spc="5" dirty="0">
                <a:latin typeface="Calibri"/>
                <a:cs typeface="Calibri"/>
              </a:rPr>
              <a:t>!  </a:t>
            </a:r>
            <a:r>
              <a:rPr spc="-75" dirty="0">
                <a:latin typeface="Calibri"/>
                <a:cs typeface="Calibri"/>
              </a:rPr>
              <a:t>Q</a:t>
            </a:r>
            <a:r>
              <a:rPr spc="-80" dirty="0">
                <a:latin typeface="Calibri"/>
                <a:cs typeface="Calibri"/>
              </a:rPr>
              <a:t>u</a:t>
            </a:r>
            <a:r>
              <a:rPr spc="-75" dirty="0">
                <a:latin typeface="Calibri"/>
                <a:cs typeface="Calibri"/>
              </a:rPr>
              <a:t>e</a:t>
            </a:r>
            <a:r>
              <a:rPr spc="-95" dirty="0">
                <a:latin typeface="Calibri"/>
                <a:cs typeface="Calibri"/>
              </a:rPr>
              <a:t>s</a:t>
            </a:r>
            <a:r>
              <a:rPr spc="-50" dirty="0">
                <a:latin typeface="Calibri"/>
                <a:cs typeface="Calibri"/>
              </a:rPr>
              <a:t>t</a:t>
            </a:r>
            <a:r>
              <a:rPr spc="-125" dirty="0">
                <a:latin typeface="Calibri"/>
                <a:cs typeface="Calibri"/>
              </a:rPr>
              <a:t>i</a:t>
            </a:r>
            <a:r>
              <a:rPr spc="-85" dirty="0">
                <a:latin typeface="Calibri"/>
                <a:cs typeface="Calibri"/>
              </a:rPr>
              <a:t>o</a:t>
            </a:r>
            <a:r>
              <a:rPr spc="-80" dirty="0">
                <a:latin typeface="Calibri"/>
                <a:cs typeface="Calibri"/>
              </a:rPr>
              <a:t>n</a:t>
            </a:r>
            <a:r>
              <a:rPr spc="-55" dirty="0">
                <a:latin typeface="Calibri"/>
                <a:cs typeface="Calibri"/>
              </a:rPr>
              <a:t>s</a:t>
            </a:r>
            <a:r>
              <a:rPr spc="15" dirty="0">
                <a:latin typeface="Calibri"/>
                <a:cs typeface="Calibri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5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912" y="1572158"/>
            <a:ext cx="390017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Research</a:t>
            </a:r>
            <a:r>
              <a:rPr spc="-60" dirty="0"/>
              <a:t> </a:t>
            </a:r>
            <a:r>
              <a:rPr spc="15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936" y="2507952"/>
            <a:ext cx="8551545" cy="35090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1295" indent="-189230" algn="just">
              <a:lnSpc>
                <a:spcPts val="2490"/>
              </a:lnSpc>
              <a:spcBef>
                <a:spcPts val="114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Compared</a:t>
            </a:r>
            <a:r>
              <a:rPr sz="2300" spc="19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two</a:t>
            </a:r>
            <a:r>
              <a:rPr sz="2300" spc="1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almost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similar</a:t>
            </a:r>
            <a:r>
              <a:rPr sz="2300" spc="1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training</a:t>
            </a:r>
            <a:r>
              <a:rPr sz="2300" spc="1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programs</a:t>
            </a:r>
            <a:r>
              <a:rPr sz="2300" spc="20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(MES</a:t>
            </a:r>
            <a:r>
              <a:rPr sz="2300" spc="1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and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PMKVY)</a:t>
            </a:r>
            <a:endParaRPr sz="2300">
              <a:latin typeface="Times New Roman"/>
              <a:cs typeface="Times New Roman"/>
            </a:endParaRPr>
          </a:p>
          <a:p>
            <a:pPr marL="201295" marR="7620" algn="just">
              <a:lnSpc>
                <a:spcPts val="2210"/>
              </a:lnSpc>
              <a:spcBef>
                <a:spcPts val="260"/>
              </a:spcBef>
            </a:pPr>
            <a:r>
              <a:rPr sz="2300" spc="5" dirty="0">
                <a:latin typeface="Times New Roman"/>
                <a:cs typeface="Times New Roman"/>
              </a:rPr>
              <a:t>–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discontinuation</a:t>
            </a:r>
            <a:r>
              <a:rPr sz="2300" spc="5" dirty="0">
                <a:latin typeface="Times New Roman"/>
                <a:cs typeface="Times New Roman"/>
              </a:rPr>
              <a:t> of</a:t>
            </a:r>
            <a:r>
              <a:rPr sz="2300" spc="55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MES</a:t>
            </a:r>
            <a:r>
              <a:rPr sz="2300" spc="56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was</a:t>
            </a:r>
            <a:r>
              <a:rPr sz="2300" spc="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necessitated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after  introduction</a:t>
            </a:r>
            <a:r>
              <a:rPr sz="2300" spc="5" dirty="0">
                <a:latin typeface="Times New Roman"/>
                <a:cs typeface="Times New Roman"/>
              </a:rPr>
              <a:t> of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a </a:t>
            </a:r>
            <a:r>
              <a:rPr sz="2300" spc="-5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similar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short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term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training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program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PMKVY</a:t>
            </a:r>
            <a:endParaRPr sz="2300">
              <a:latin typeface="Times New Roman"/>
              <a:cs typeface="Times New Roman"/>
            </a:endParaRPr>
          </a:p>
          <a:p>
            <a:pPr marL="201295" marR="7620" indent="-189230" algn="just">
              <a:lnSpc>
                <a:spcPts val="2220"/>
              </a:lnSpc>
              <a:spcBef>
                <a:spcPts val="830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These</a:t>
            </a:r>
            <a:r>
              <a:rPr sz="2300" spc="5" dirty="0">
                <a:latin typeface="Times New Roman"/>
                <a:cs typeface="Times New Roman"/>
              </a:rPr>
              <a:t> two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policies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targeted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same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beneficiaries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while</a:t>
            </a:r>
            <a:r>
              <a:rPr sz="2300" dirty="0">
                <a:latin typeface="Times New Roman"/>
                <a:cs typeface="Times New Roman"/>
              </a:rPr>
              <a:t> some </a:t>
            </a:r>
            <a:r>
              <a:rPr sz="2300" spc="5" dirty="0">
                <a:latin typeface="Times New Roman"/>
                <a:cs typeface="Times New Roman"/>
              </a:rPr>
              <a:t> institutional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shifts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were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unavoidable</a:t>
            </a:r>
            <a:endParaRPr sz="2300">
              <a:latin typeface="Times New Roman"/>
              <a:cs typeface="Times New Roman"/>
            </a:endParaRPr>
          </a:p>
          <a:p>
            <a:pPr marL="201295" marR="5080" indent="-189230" algn="just">
              <a:lnSpc>
                <a:spcPts val="222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These </a:t>
            </a:r>
            <a:r>
              <a:rPr sz="2300" spc="5" dirty="0">
                <a:latin typeface="Times New Roman"/>
                <a:cs typeface="Times New Roman"/>
              </a:rPr>
              <a:t>policy </a:t>
            </a:r>
            <a:r>
              <a:rPr sz="2300" dirty="0">
                <a:latin typeface="Times New Roman"/>
                <a:cs typeface="Times New Roman"/>
              </a:rPr>
              <a:t>change and </a:t>
            </a:r>
            <a:r>
              <a:rPr sz="2300" spc="5" dirty="0">
                <a:latin typeface="Times New Roman"/>
                <a:cs typeface="Times New Roman"/>
              </a:rPr>
              <a:t>the </a:t>
            </a:r>
            <a:r>
              <a:rPr sz="2300" dirty="0">
                <a:latin typeface="Times New Roman"/>
                <a:cs typeface="Times New Roman"/>
              </a:rPr>
              <a:t>institutional shifts </a:t>
            </a:r>
            <a:r>
              <a:rPr sz="2300" spc="-5" dirty="0">
                <a:latin typeface="Times New Roman"/>
                <a:cs typeface="Times New Roman"/>
              </a:rPr>
              <a:t>are </a:t>
            </a:r>
            <a:r>
              <a:rPr sz="2300" dirty="0">
                <a:latin typeface="Times New Roman"/>
                <a:cs typeface="Times New Roman"/>
              </a:rPr>
              <a:t>exploited </a:t>
            </a:r>
            <a:r>
              <a:rPr sz="2300" spc="5" dirty="0">
                <a:latin typeface="Times New Roman"/>
                <a:cs typeface="Times New Roman"/>
              </a:rPr>
              <a:t>with a 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causal framework </a:t>
            </a:r>
            <a:r>
              <a:rPr sz="2300" spc="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explain </a:t>
            </a:r>
            <a:r>
              <a:rPr sz="2300" spc="5" dirty="0">
                <a:latin typeface="Times New Roman"/>
                <a:cs typeface="Times New Roman"/>
              </a:rPr>
              <a:t>the role of - exposure, </a:t>
            </a:r>
            <a:r>
              <a:rPr sz="2300" dirty="0">
                <a:latin typeface="Times New Roman"/>
                <a:cs typeface="Times New Roman"/>
              </a:rPr>
              <a:t>duration </a:t>
            </a:r>
            <a:r>
              <a:rPr sz="2300" spc="5" dirty="0">
                <a:latin typeface="Times New Roman"/>
                <a:cs typeface="Times New Roman"/>
              </a:rPr>
              <a:t>of </a:t>
            </a:r>
            <a:r>
              <a:rPr sz="2300" dirty="0">
                <a:latin typeface="Times New Roman"/>
                <a:cs typeface="Times New Roman"/>
              </a:rPr>
              <a:t>short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term </a:t>
            </a:r>
            <a:r>
              <a:rPr sz="2300" spc="5" dirty="0">
                <a:latin typeface="Times New Roman"/>
                <a:cs typeface="Times New Roman"/>
              </a:rPr>
              <a:t>of </a:t>
            </a:r>
            <a:r>
              <a:rPr sz="2300" dirty="0">
                <a:latin typeface="Times New Roman"/>
                <a:cs typeface="Times New Roman"/>
              </a:rPr>
              <a:t>training, </a:t>
            </a:r>
            <a:r>
              <a:rPr sz="2300" spc="-10" dirty="0">
                <a:latin typeface="Times New Roman"/>
                <a:cs typeface="Times New Roman"/>
              </a:rPr>
              <a:t>effect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of </a:t>
            </a:r>
            <a:r>
              <a:rPr sz="2300" dirty="0">
                <a:latin typeface="Times New Roman"/>
                <a:cs typeface="Times New Roman"/>
              </a:rPr>
              <a:t>network, </a:t>
            </a:r>
            <a:r>
              <a:rPr sz="2300" spc="-10" dirty="0">
                <a:latin typeface="Times New Roman"/>
                <a:cs typeface="Times New Roman"/>
              </a:rPr>
              <a:t>effect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of </a:t>
            </a:r>
            <a:r>
              <a:rPr sz="2300" dirty="0">
                <a:latin typeface="Times New Roman"/>
                <a:cs typeface="Times New Roman"/>
              </a:rPr>
              <a:t>institutional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supports, </a:t>
            </a:r>
            <a:r>
              <a:rPr sz="2300" spc="5" dirty="0">
                <a:latin typeface="Times New Roman"/>
                <a:cs typeface="Times New Roman"/>
              </a:rPr>
              <a:t> importance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long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term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training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etc.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on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the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returns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to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training</a:t>
            </a:r>
            <a:endParaRPr sz="2300">
              <a:latin typeface="Times New Roman"/>
              <a:cs typeface="Times New Roman"/>
            </a:endParaRPr>
          </a:p>
          <a:p>
            <a:pPr marL="201295" marR="5715" indent="-189230" algn="just">
              <a:lnSpc>
                <a:spcPts val="2220"/>
              </a:lnSpc>
              <a:spcBef>
                <a:spcPts val="815"/>
              </a:spcBef>
              <a:buFont typeface="Arial MT"/>
              <a:buChar char="•"/>
              <a:tabLst>
                <a:tab pos="201930" algn="l"/>
              </a:tabLst>
            </a:pPr>
            <a:r>
              <a:rPr sz="2300" dirty="0">
                <a:latin typeface="Times New Roman"/>
                <a:cs typeface="Times New Roman"/>
              </a:rPr>
              <a:t>Data from </a:t>
            </a:r>
            <a:r>
              <a:rPr sz="2300" spc="5" dirty="0">
                <a:latin typeface="Times New Roman"/>
                <a:cs typeface="Times New Roman"/>
              </a:rPr>
              <a:t>two </a:t>
            </a:r>
            <a:r>
              <a:rPr sz="2300" dirty="0">
                <a:latin typeface="Times New Roman"/>
                <a:cs typeface="Times New Roman"/>
              </a:rPr>
              <a:t>recall surveys </a:t>
            </a:r>
            <a:r>
              <a:rPr sz="2300" spc="5" dirty="0">
                <a:latin typeface="Times New Roman"/>
                <a:cs typeface="Times New Roman"/>
              </a:rPr>
              <a:t>are </a:t>
            </a:r>
            <a:r>
              <a:rPr sz="2300" dirty="0">
                <a:latin typeface="Times New Roman"/>
                <a:cs typeface="Times New Roman"/>
              </a:rPr>
              <a:t>analyzed using propensity score and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DID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method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6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618" rIns="0" bIns="0" rtlCol="0">
            <a:spAutoFit/>
          </a:bodyPr>
          <a:lstStyle/>
          <a:p>
            <a:pPr marL="12065" marR="5080">
              <a:lnSpc>
                <a:spcPts val="3220"/>
              </a:lnSpc>
              <a:spcBef>
                <a:spcPts val="500"/>
              </a:spcBef>
            </a:pPr>
            <a:r>
              <a:rPr sz="2950" spc="5" dirty="0"/>
              <a:t>Brief</a:t>
            </a:r>
            <a:r>
              <a:rPr sz="2950" spc="-5" dirty="0"/>
              <a:t> </a:t>
            </a:r>
            <a:r>
              <a:rPr sz="2950" spc="5" dirty="0"/>
              <a:t>Literature</a:t>
            </a:r>
            <a:r>
              <a:rPr sz="2950" spc="-30" dirty="0"/>
              <a:t> </a:t>
            </a:r>
            <a:r>
              <a:rPr sz="2950" spc="10" dirty="0"/>
              <a:t>on</a:t>
            </a:r>
            <a:r>
              <a:rPr sz="2950" spc="-10" dirty="0"/>
              <a:t> </a:t>
            </a:r>
            <a:r>
              <a:rPr sz="2950" spc="10" dirty="0"/>
              <a:t>factors</a:t>
            </a:r>
            <a:r>
              <a:rPr sz="2950" spc="-20" dirty="0"/>
              <a:t> </a:t>
            </a:r>
            <a:r>
              <a:rPr sz="2950" spc="5" dirty="0"/>
              <a:t>influencing</a:t>
            </a:r>
            <a:r>
              <a:rPr sz="2950" spc="-20" dirty="0"/>
              <a:t> </a:t>
            </a:r>
            <a:r>
              <a:rPr sz="2950" dirty="0"/>
              <a:t>returns</a:t>
            </a:r>
            <a:r>
              <a:rPr sz="2950" spc="-20" dirty="0"/>
              <a:t> </a:t>
            </a:r>
            <a:r>
              <a:rPr sz="2950" dirty="0"/>
              <a:t>from </a:t>
            </a:r>
            <a:r>
              <a:rPr sz="2950" spc="-725" dirty="0"/>
              <a:t> </a:t>
            </a:r>
            <a:r>
              <a:rPr sz="2950" spc="10" dirty="0"/>
              <a:t>training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753831" y="2529267"/>
            <a:ext cx="8549005" cy="29063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01295" marR="209550" indent="-189230">
              <a:lnSpc>
                <a:spcPts val="1980"/>
              </a:lnSpc>
              <a:spcBef>
                <a:spcPts val="49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Usually long </a:t>
            </a:r>
            <a:r>
              <a:rPr sz="1950" spc="5" dirty="0">
                <a:latin typeface="Times New Roman"/>
                <a:cs typeface="Times New Roman"/>
              </a:rPr>
              <a:t>term </a:t>
            </a:r>
            <a:r>
              <a:rPr sz="1950" spc="10" dirty="0">
                <a:latin typeface="Times New Roman"/>
                <a:cs typeface="Times New Roman"/>
              </a:rPr>
              <a:t>training is </a:t>
            </a:r>
            <a:r>
              <a:rPr sz="1950" spc="5" dirty="0">
                <a:latin typeface="Times New Roman"/>
                <a:cs typeface="Times New Roman"/>
              </a:rPr>
              <a:t>more beneficial </a:t>
            </a:r>
            <a:r>
              <a:rPr sz="1950" spc="10" dirty="0">
                <a:latin typeface="Times New Roman"/>
                <a:cs typeface="Times New Roman"/>
              </a:rPr>
              <a:t>than the short </a:t>
            </a:r>
            <a:r>
              <a:rPr sz="1950" spc="5" dirty="0">
                <a:latin typeface="Times New Roman"/>
                <a:cs typeface="Times New Roman"/>
              </a:rPr>
              <a:t>term </a:t>
            </a:r>
            <a:r>
              <a:rPr sz="1950" spc="10" dirty="0">
                <a:latin typeface="Times New Roman"/>
                <a:cs typeface="Times New Roman"/>
              </a:rPr>
              <a:t>training </a:t>
            </a:r>
            <a:r>
              <a:rPr sz="1950" spc="25" dirty="0">
                <a:latin typeface="Times New Roman"/>
                <a:cs typeface="Times New Roman"/>
              </a:rPr>
              <a:t>(Singh,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-15" dirty="0">
                <a:latin typeface="Times New Roman"/>
                <a:cs typeface="Times New Roman"/>
              </a:rPr>
              <a:t>Yadav</a:t>
            </a:r>
            <a:r>
              <a:rPr sz="1950" spc="10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&amp;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Pradhan,</a:t>
            </a:r>
            <a:r>
              <a:rPr sz="1950" spc="85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2023)</a:t>
            </a:r>
            <a:endParaRPr sz="1950">
              <a:latin typeface="Times New Roman"/>
              <a:cs typeface="Times New Roman"/>
            </a:endParaRPr>
          </a:p>
          <a:p>
            <a:pPr marL="201295" marR="133350" indent="-189230">
              <a:lnSpc>
                <a:spcPts val="1980"/>
              </a:lnSpc>
              <a:spcBef>
                <a:spcPts val="83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dirty="0">
                <a:latin typeface="Times New Roman"/>
                <a:cs typeface="Times New Roman"/>
              </a:rPr>
              <a:t>It </a:t>
            </a:r>
            <a:r>
              <a:rPr sz="1950" spc="5" dirty="0">
                <a:latin typeface="Times New Roman"/>
                <a:cs typeface="Times New Roman"/>
              </a:rPr>
              <a:t>seems </a:t>
            </a:r>
            <a:r>
              <a:rPr sz="1950" spc="10" dirty="0">
                <a:latin typeface="Times New Roman"/>
                <a:cs typeface="Times New Roman"/>
              </a:rPr>
              <a:t>that these training programs </a:t>
            </a:r>
            <a:r>
              <a:rPr sz="1950" spc="15" dirty="0">
                <a:latin typeface="Times New Roman"/>
                <a:cs typeface="Times New Roman"/>
              </a:rPr>
              <a:t>have </a:t>
            </a:r>
            <a:r>
              <a:rPr sz="1950" spc="10" dirty="0">
                <a:latin typeface="Times New Roman"/>
                <a:cs typeface="Times New Roman"/>
              </a:rPr>
              <a:t>a </a:t>
            </a:r>
            <a:r>
              <a:rPr sz="1950" spc="5" dirty="0">
                <a:latin typeface="Times New Roman"/>
                <a:cs typeface="Times New Roman"/>
              </a:rPr>
              <a:t>life. </a:t>
            </a:r>
            <a:r>
              <a:rPr sz="1950" spc="10" dirty="0">
                <a:latin typeface="Times New Roman"/>
                <a:cs typeface="Times New Roman"/>
              </a:rPr>
              <a:t>The benefits from </a:t>
            </a:r>
            <a:r>
              <a:rPr sz="1950" spc="15" dirty="0">
                <a:latin typeface="Times New Roman"/>
                <a:cs typeface="Times New Roman"/>
              </a:rPr>
              <a:t>the </a:t>
            </a:r>
            <a:r>
              <a:rPr sz="1950" spc="10" dirty="0">
                <a:latin typeface="Times New Roman"/>
                <a:cs typeface="Times New Roman"/>
              </a:rPr>
              <a:t>short </a:t>
            </a:r>
            <a:r>
              <a:rPr sz="1950" spc="5" dirty="0">
                <a:latin typeface="Times New Roman"/>
                <a:cs typeface="Times New Roman"/>
              </a:rPr>
              <a:t>term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is to be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reaped without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certain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time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frame</a:t>
            </a:r>
            <a:r>
              <a:rPr sz="1950" spc="4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(Chakravorty</a:t>
            </a:r>
            <a:r>
              <a:rPr sz="1950" spc="9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&amp;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Bedi,</a:t>
            </a:r>
            <a:r>
              <a:rPr sz="1950" spc="7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2019)</a:t>
            </a:r>
            <a:endParaRPr sz="1950">
              <a:latin typeface="Times New Roman"/>
              <a:cs typeface="Times New Roman"/>
            </a:endParaRPr>
          </a:p>
          <a:p>
            <a:pPr marL="201295" marR="9525" indent="-189230">
              <a:lnSpc>
                <a:spcPts val="1980"/>
              </a:lnSpc>
              <a:spcBef>
                <a:spcPts val="82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5" dirty="0">
                <a:latin typeface="Times New Roman"/>
                <a:cs typeface="Times New Roman"/>
              </a:rPr>
              <a:t>Same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is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applicable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for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long</a:t>
            </a:r>
            <a:r>
              <a:rPr sz="1950" spc="5" dirty="0">
                <a:latin typeface="Times New Roman"/>
                <a:cs typeface="Times New Roman"/>
              </a:rPr>
              <a:t> term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training.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For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long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term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training,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no</a:t>
            </a:r>
            <a:r>
              <a:rPr sz="1950" spc="5" dirty="0">
                <a:latin typeface="Times New Roman"/>
                <a:cs typeface="Times New Roman"/>
              </a:rPr>
              <a:t> immediate </a:t>
            </a:r>
            <a:r>
              <a:rPr sz="1950" spc="-47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benefit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is</a:t>
            </a:r>
            <a:r>
              <a:rPr sz="1950" spc="5" dirty="0">
                <a:latin typeface="Times New Roman"/>
                <a:cs typeface="Times New Roman"/>
              </a:rPr>
              <a:t> discernible.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However,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benefits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could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be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reaped</a:t>
            </a:r>
            <a:r>
              <a:rPr sz="1950" spc="5" dirty="0">
                <a:latin typeface="Times New Roman"/>
                <a:cs typeface="Times New Roman"/>
              </a:rPr>
              <a:t> after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couple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spc="5" dirty="0">
                <a:latin typeface="Times New Roman"/>
                <a:cs typeface="Times New Roman"/>
              </a:rPr>
              <a:t> years.</a:t>
            </a:r>
            <a:endParaRPr sz="1950">
              <a:latin typeface="Times New Roman"/>
              <a:cs typeface="Times New Roman"/>
            </a:endParaRPr>
          </a:p>
          <a:p>
            <a:pPr marL="201295" marR="5080" indent="-189230">
              <a:lnSpc>
                <a:spcPts val="1980"/>
              </a:lnSpc>
              <a:spcBef>
                <a:spcPts val="83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Lechner </a:t>
            </a:r>
            <a:r>
              <a:rPr sz="1950" spc="5" dirty="0">
                <a:latin typeface="Times New Roman"/>
                <a:cs typeface="Times New Roman"/>
              </a:rPr>
              <a:t>et al. </a:t>
            </a:r>
            <a:r>
              <a:rPr sz="1950" dirty="0">
                <a:latin typeface="Times New Roman"/>
                <a:cs typeface="Times New Roman"/>
              </a:rPr>
              <a:t>(2011), </a:t>
            </a:r>
            <a:r>
              <a:rPr sz="1950" spc="5" dirty="0">
                <a:latin typeface="Times New Roman"/>
                <a:cs typeface="Times New Roman"/>
              </a:rPr>
              <a:t>based </a:t>
            </a:r>
            <a:r>
              <a:rPr sz="1950" spc="20" dirty="0">
                <a:latin typeface="Times New Roman"/>
                <a:cs typeface="Times New Roman"/>
              </a:rPr>
              <a:t>on </a:t>
            </a:r>
            <a:r>
              <a:rPr sz="1950" spc="5" dirty="0">
                <a:latin typeface="Times New Roman"/>
                <a:cs typeface="Times New Roman"/>
              </a:rPr>
              <a:t>an analysis </a:t>
            </a:r>
            <a:r>
              <a:rPr sz="1950" spc="20" dirty="0">
                <a:latin typeface="Times New Roman"/>
                <a:cs typeface="Times New Roman"/>
              </a:rPr>
              <a:t>of </a:t>
            </a:r>
            <a:r>
              <a:rPr sz="1950" spc="10" dirty="0">
                <a:latin typeface="Times New Roman"/>
                <a:cs typeface="Times New Roman"/>
              </a:rPr>
              <a:t>training </a:t>
            </a:r>
            <a:r>
              <a:rPr sz="1950" spc="5" dirty="0">
                <a:latin typeface="Times New Roman"/>
                <a:cs typeface="Times New Roman"/>
              </a:rPr>
              <a:t>programs </a:t>
            </a:r>
            <a:r>
              <a:rPr sz="1950" spc="10" dirty="0">
                <a:latin typeface="Times New Roman"/>
                <a:cs typeface="Times New Roman"/>
              </a:rPr>
              <a:t>in </a:t>
            </a:r>
            <a:r>
              <a:rPr sz="1950" spc="-10" dirty="0">
                <a:latin typeface="Times New Roman"/>
                <a:cs typeface="Times New Roman"/>
              </a:rPr>
              <a:t>Germany, 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showed </a:t>
            </a:r>
            <a:r>
              <a:rPr sz="1950" spc="5" dirty="0">
                <a:latin typeface="Times New Roman"/>
                <a:cs typeface="Times New Roman"/>
              </a:rPr>
              <a:t>employment probability </a:t>
            </a:r>
            <a:r>
              <a:rPr sz="1950" dirty="0">
                <a:latin typeface="Times New Roman"/>
                <a:cs typeface="Times New Roman"/>
              </a:rPr>
              <a:t>to </a:t>
            </a:r>
            <a:r>
              <a:rPr sz="1950" spc="10" dirty="0">
                <a:latin typeface="Times New Roman"/>
                <a:cs typeface="Times New Roman"/>
              </a:rPr>
              <a:t>be positive and significant </a:t>
            </a:r>
            <a:r>
              <a:rPr sz="1950" spc="15" dirty="0">
                <a:latin typeface="Times New Roman"/>
                <a:cs typeface="Times New Roman"/>
              </a:rPr>
              <a:t>(10 </a:t>
            </a:r>
            <a:r>
              <a:rPr sz="1950" dirty="0">
                <a:latin typeface="Times New Roman"/>
                <a:cs typeface="Times New Roman"/>
              </a:rPr>
              <a:t>to </a:t>
            </a:r>
            <a:r>
              <a:rPr sz="1950" spc="15" dirty="0">
                <a:latin typeface="Times New Roman"/>
                <a:cs typeface="Times New Roman"/>
              </a:rPr>
              <a:t>20 </a:t>
            </a:r>
            <a:r>
              <a:rPr sz="1950" spc="5" dirty="0">
                <a:latin typeface="Times New Roman"/>
                <a:cs typeface="Times New Roman"/>
              </a:rPr>
              <a:t>percentage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points </a:t>
            </a:r>
            <a:r>
              <a:rPr sz="1950" spc="5" dirty="0">
                <a:latin typeface="Times New Roman"/>
                <a:cs typeface="Times New Roman"/>
              </a:rPr>
              <a:t>more) as compared </a:t>
            </a:r>
            <a:r>
              <a:rPr sz="1950" spc="10" dirty="0">
                <a:latin typeface="Times New Roman"/>
                <a:cs typeface="Times New Roman"/>
              </a:rPr>
              <a:t>to non-trainees even </a:t>
            </a:r>
            <a:r>
              <a:rPr sz="1950" spc="5" dirty="0">
                <a:latin typeface="Times New Roman"/>
                <a:cs typeface="Times New Roman"/>
              </a:rPr>
              <a:t>after </a:t>
            </a:r>
            <a:r>
              <a:rPr sz="1950" spc="10" dirty="0">
                <a:latin typeface="Times New Roman"/>
                <a:cs typeface="Times New Roman"/>
              </a:rPr>
              <a:t>eight years of </a:t>
            </a:r>
            <a:r>
              <a:rPr sz="1950" spc="5" dirty="0">
                <a:latin typeface="Times New Roman"/>
                <a:cs typeface="Times New Roman"/>
              </a:rPr>
              <a:t>training 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completion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7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3831" y="2550631"/>
            <a:ext cx="8252459" cy="25419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01295" marR="5080" indent="-189230" algn="just">
              <a:lnSpc>
                <a:spcPts val="2140"/>
              </a:lnSpc>
              <a:spcBef>
                <a:spcPts val="36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5" dirty="0">
                <a:latin typeface="Times New Roman"/>
                <a:cs typeface="Times New Roman"/>
              </a:rPr>
              <a:t>Role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skill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development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and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returns</a:t>
            </a:r>
            <a:r>
              <a:rPr sz="1950" spc="5" dirty="0">
                <a:latin typeface="Times New Roman"/>
                <a:cs typeface="Times New Roman"/>
              </a:rPr>
              <a:t> from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(Mensch</a:t>
            </a:r>
            <a:r>
              <a:rPr sz="1950" spc="5" dirty="0">
                <a:latin typeface="Times New Roman"/>
                <a:cs typeface="Times New Roman"/>
              </a:rPr>
              <a:t> et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al,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2004,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Maitra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and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Mani,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2017)</a:t>
            </a:r>
            <a:endParaRPr sz="1950">
              <a:latin typeface="Times New Roman"/>
              <a:cs typeface="Times New Roman"/>
            </a:endParaRPr>
          </a:p>
          <a:p>
            <a:pPr marL="201295" marR="222250" indent="-189230" algn="just">
              <a:lnSpc>
                <a:spcPts val="2140"/>
              </a:lnSpc>
              <a:spcBef>
                <a:spcPts val="819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Sustainability of </a:t>
            </a:r>
            <a:r>
              <a:rPr sz="1950" spc="15" dirty="0">
                <a:latin typeface="Times New Roman"/>
                <a:cs typeface="Times New Roman"/>
              </a:rPr>
              <a:t>the </a:t>
            </a:r>
            <a:r>
              <a:rPr sz="1950" spc="10" dirty="0">
                <a:latin typeface="Times New Roman"/>
                <a:cs typeface="Times New Roman"/>
              </a:rPr>
              <a:t>benefits </a:t>
            </a:r>
            <a:r>
              <a:rPr sz="1950" spc="20" dirty="0">
                <a:latin typeface="Times New Roman"/>
                <a:cs typeface="Times New Roman"/>
              </a:rPr>
              <a:t>of </a:t>
            </a:r>
            <a:r>
              <a:rPr sz="1950" spc="10" dirty="0">
                <a:latin typeface="Times New Roman"/>
                <a:cs typeface="Times New Roman"/>
              </a:rPr>
              <a:t>such training programs (Alfonsi </a:t>
            </a:r>
            <a:r>
              <a:rPr sz="1950" spc="5" dirty="0">
                <a:latin typeface="Times New Roman"/>
                <a:cs typeface="Times New Roman"/>
              </a:rPr>
              <a:t>et al. </a:t>
            </a:r>
            <a:r>
              <a:rPr sz="1950" spc="10" dirty="0">
                <a:latin typeface="Times New Roman"/>
                <a:cs typeface="Times New Roman"/>
              </a:rPr>
              <a:t>(2020),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Honorati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(2015))</a:t>
            </a:r>
            <a:r>
              <a:rPr sz="1950" spc="48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vs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(Acevedo </a:t>
            </a:r>
            <a:r>
              <a:rPr sz="1950" spc="5" dirty="0">
                <a:latin typeface="Times New Roman"/>
                <a:cs typeface="Times New Roman"/>
              </a:rPr>
              <a:t>et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al,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2017;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Azula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et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al,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2016;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Hirshleifer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et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al, </a:t>
            </a:r>
            <a:r>
              <a:rPr sz="1950" spc="-48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2016;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Chakravorty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and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Bedi,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2019).</a:t>
            </a:r>
            <a:endParaRPr sz="1950">
              <a:latin typeface="Times New Roman"/>
              <a:cs typeface="Times New Roman"/>
            </a:endParaRPr>
          </a:p>
          <a:p>
            <a:pPr marL="201295" marR="121285" indent="-189230" algn="just">
              <a:lnSpc>
                <a:spcPts val="2140"/>
              </a:lnSpc>
              <a:spcBef>
                <a:spcPts val="82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Sustainability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the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benefit </a:t>
            </a:r>
            <a:r>
              <a:rPr sz="1950" spc="5" dirty="0">
                <a:latin typeface="Times New Roman"/>
                <a:cs typeface="Times New Roman"/>
              </a:rPr>
              <a:t>for</a:t>
            </a:r>
            <a:r>
              <a:rPr sz="1950" dirty="0">
                <a:latin typeface="Times New Roman"/>
                <a:cs typeface="Times New Roman"/>
              </a:rPr>
              <a:t> females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(Ibarraran</a:t>
            </a:r>
            <a:r>
              <a:rPr sz="1950" spc="5" dirty="0">
                <a:latin typeface="Times New Roman"/>
                <a:cs typeface="Times New Roman"/>
              </a:rPr>
              <a:t> et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al.,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2019;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Attanasio</a:t>
            </a:r>
            <a:r>
              <a:rPr sz="1950" spc="5" dirty="0">
                <a:latin typeface="Times New Roman"/>
                <a:cs typeface="Times New Roman"/>
              </a:rPr>
              <a:t> et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al.,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2017).</a:t>
            </a:r>
            <a:endParaRPr sz="1950">
              <a:latin typeface="Times New Roman"/>
              <a:cs typeface="Times New Roman"/>
            </a:endParaRPr>
          </a:p>
          <a:p>
            <a:pPr marL="201295" indent="-189230" algn="just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Network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–</a:t>
            </a:r>
            <a:r>
              <a:rPr sz="1950" spc="5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job </a:t>
            </a:r>
            <a:r>
              <a:rPr sz="1950" spc="5" dirty="0">
                <a:latin typeface="Times New Roman"/>
                <a:cs typeface="Times New Roman"/>
              </a:rPr>
              <a:t>market</a:t>
            </a:r>
            <a:r>
              <a:rPr sz="1950" spc="3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information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(Jensen,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2012,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Chakravorty</a:t>
            </a:r>
            <a:r>
              <a:rPr sz="1950" spc="9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et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spc="25" dirty="0">
                <a:latin typeface="Times New Roman"/>
                <a:cs typeface="Times New Roman"/>
              </a:rPr>
              <a:t>al,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2022)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618" rIns="0" bIns="0" rtlCol="0">
            <a:spAutoFit/>
          </a:bodyPr>
          <a:lstStyle/>
          <a:p>
            <a:pPr marL="12065" marR="5080">
              <a:lnSpc>
                <a:spcPts val="3220"/>
              </a:lnSpc>
              <a:spcBef>
                <a:spcPts val="500"/>
              </a:spcBef>
            </a:pPr>
            <a:r>
              <a:rPr sz="2950" spc="5" dirty="0"/>
              <a:t>Brief</a:t>
            </a:r>
            <a:r>
              <a:rPr sz="2950" spc="-5" dirty="0"/>
              <a:t> </a:t>
            </a:r>
            <a:r>
              <a:rPr sz="2950" spc="5" dirty="0"/>
              <a:t>Literature</a:t>
            </a:r>
            <a:r>
              <a:rPr sz="2950" spc="-30" dirty="0"/>
              <a:t> </a:t>
            </a:r>
            <a:r>
              <a:rPr sz="2950" spc="10" dirty="0"/>
              <a:t>on</a:t>
            </a:r>
            <a:r>
              <a:rPr sz="2950" spc="-10" dirty="0"/>
              <a:t> </a:t>
            </a:r>
            <a:r>
              <a:rPr sz="2950" spc="10" dirty="0"/>
              <a:t>factors</a:t>
            </a:r>
            <a:r>
              <a:rPr sz="2950" spc="-20" dirty="0"/>
              <a:t> </a:t>
            </a:r>
            <a:r>
              <a:rPr sz="2950" spc="5" dirty="0"/>
              <a:t>influencing</a:t>
            </a:r>
            <a:r>
              <a:rPr sz="2950" spc="-20" dirty="0"/>
              <a:t> </a:t>
            </a:r>
            <a:r>
              <a:rPr sz="2950" dirty="0"/>
              <a:t>returns</a:t>
            </a:r>
            <a:r>
              <a:rPr sz="2950" spc="-20" dirty="0"/>
              <a:t> </a:t>
            </a:r>
            <a:r>
              <a:rPr sz="2950" dirty="0"/>
              <a:t>from </a:t>
            </a:r>
            <a:r>
              <a:rPr sz="2950" spc="-725" dirty="0"/>
              <a:t> </a:t>
            </a:r>
            <a:r>
              <a:rPr sz="2950" spc="10" dirty="0"/>
              <a:t>training</a:t>
            </a:r>
            <a:endParaRPr sz="29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8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3831" y="2477404"/>
            <a:ext cx="8505190" cy="34728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sz="195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elaboration</a:t>
            </a:r>
            <a:r>
              <a:rPr sz="19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5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institutional</a:t>
            </a:r>
            <a:r>
              <a:rPr sz="195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change</a:t>
            </a:r>
            <a:endParaRPr sz="1950">
              <a:latin typeface="Times New Roman"/>
              <a:cs typeface="Times New Roman"/>
            </a:endParaRPr>
          </a:p>
          <a:p>
            <a:pPr marL="201295" marR="954405" indent="-189230">
              <a:lnSpc>
                <a:spcPts val="2150"/>
              </a:lnSpc>
              <a:spcBef>
                <a:spcPts val="84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20" dirty="0">
                <a:latin typeface="Times New Roman"/>
                <a:cs typeface="Times New Roman"/>
              </a:rPr>
              <a:t>PMKVY </a:t>
            </a:r>
            <a:r>
              <a:rPr sz="1950" spc="5" dirty="0">
                <a:latin typeface="Times New Roman"/>
                <a:cs typeface="Times New Roman"/>
              </a:rPr>
              <a:t>scheme came as </a:t>
            </a:r>
            <a:r>
              <a:rPr sz="1950" spc="10" dirty="0">
                <a:latin typeface="Times New Roman"/>
                <a:cs typeface="Times New Roman"/>
              </a:rPr>
              <a:t>a </a:t>
            </a:r>
            <a:r>
              <a:rPr sz="1950" spc="5" dirty="0">
                <a:latin typeface="Times New Roman"/>
                <a:cs typeface="Times New Roman"/>
              </a:rPr>
              <a:t>replacement </a:t>
            </a:r>
            <a:r>
              <a:rPr sz="1950" spc="20" dirty="0">
                <a:latin typeface="Times New Roman"/>
                <a:cs typeface="Times New Roman"/>
              </a:rPr>
              <a:t>of </a:t>
            </a:r>
            <a:r>
              <a:rPr sz="1950" spc="10" dirty="0">
                <a:latin typeface="Times New Roman"/>
                <a:cs typeface="Times New Roman"/>
              </a:rPr>
              <a:t>the </a:t>
            </a:r>
            <a:r>
              <a:rPr sz="1950" spc="15" dirty="0">
                <a:latin typeface="Times New Roman"/>
                <a:cs typeface="Times New Roman"/>
              </a:rPr>
              <a:t>MES </a:t>
            </a:r>
            <a:r>
              <a:rPr sz="1950" spc="5" dirty="0">
                <a:latin typeface="Times New Roman"/>
                <a:cs typeface="Times New Roman"/>
              </a:rPr>
              <a:t>scheme </a:t>
            </a:r>
            <a:r>
              <a:rPr sz="1950" spc="10" dirty="0">
                <a:latin typeface="Times New Roman"/>
                <a:cs typeface="Times New Roman"/>
              </a:rPr>
              <a:t>whereas </a:t>
            </a:r>
            <a:r>
              <a:rPr sz="1950" spc="15" dirty="0">
                <a:latin typeface="Times New Roman"/>
                <a:cs typeface="Times New Roman"/>
              </a:rPr>
              <a:t>the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guidelines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spc="20" dirty="0">
                <a:latin typeface="Times New Roman"/>
                <a:cs typeface="Times New Roman"/>
              </a:rPr>
              <a:t> PMKVY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was</a:t>
            </a:r>
            <a:r>
              <a:rPr sz="1950" spc="5" dirty="0">
                <a:latin typeface="Times New Roman"/>
                <a:cs typeface="Times New Roman"/>
              </a:rPr>
              <a:t> formulated </a:t>
            </a:r>
            <a:r>
              <a:rPr sz="1950" spc="10" dirty="0">
                <a:latin typeface="Times New Roman"/>
                <a:cs typeface="Times New Roman"/>
              </a:rPr>
              <a:t>from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the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learnings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25" dirty="0">
                <a:latin typeface="Times New Roman"/>
                <a:cs typeface="Times New Roman"/>
              </a:rPr>
              <a:t>MES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5" dirty="0">
                <a:latin typeface="Times New Roman"/>
                <a:cs typeface="Times New Roman"/>
              </a:rPr>
              <a:t>Both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the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programs</a:t>
            </a:r>
            <a:r>
              <a:rPr sz="1950" spc="10" dirty="0">
                <a:latin typeface="Times New Roman"/>
                <a:cs typeface="Times New Roman"/>
              </a:rPr>
              <a:t> were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flagship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short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term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program</a:t>
            </a:r>
            <a:endParaRPr sz="1950">
              <a:latin typeface="Times New Roman"/>
              <a:cs typeface="Times New Roman"/>
            </a:endParaRPr>
          </a:p>
          <a:p>
            <a:pPr marL="201295" marR="260350" indent="-189230">
              <a:lnSpc>
                <a:spcPts val="2140"/>
              </a:lnSpc>
              <a:spcBef>
                <a:spcPts val="86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5" dirty="0">
                <a:latin typeface="Times New Roman"/>
                <a:cs typeface="Times New Roman"/>
              </a:rPr>
              <a:t>The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role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spc="5" dirty="0">
                <a:latin typeface="Times New Roman"/>
                <a:cs typeface="Times New Roman"/>
              </a:rPr>
              <a:t> National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Skill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Development</a:t>
            </a:r>
            <a:r>
              <a:rPr sz="1950" spc="-10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Agency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(NSDA)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in the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above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guideline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development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and</a:t>
            </a:r>
            <a:r>
              <a:rPr sz="1950" spc="5" dirty="0">
                <a:latin typeface="Times New Roman"/>
                <a:cs typeface="Times New Roman"/>
              </a:rPr>
              <a:t> scheme</a:t>
            </a:r>
            <a:r>
              <a:rPr sz="1950" spc="3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transformation</a:t>
            </a:r>
            <a:endParaRPr sz="1950">
              <a:latin typeface="Times New Roman"/>
              <a:cs typeface="Times New Roman"/>
            </a:endParaRPr>
          </a:p>
          <a:p>
            <a:pPr marL="201295" marR="5080" indent="-189230">
              <a:lnSpc>
                <a:spcPts val="2140"/>
              </a:lnSpc>
              <a:spcBef>
                <a:spcPts val="819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Curriculum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and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process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development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curriculum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–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DGET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ecosystem and </a:t>
            </a:r>
            <a:r>
              <a:rPr sz="1950" spc="-47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NDSC/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NSDA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ecosystem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Entry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criteria,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fees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structure</a:t>
            </a:r>
            <a:endParaRPr sz="1950">
              <a:latin typeface="Times New Roman"/>
              <a:cs typeface="Times New Roman"/>
            </a:endParaRPr>
          </a:p>
          <a:p>
            <a:pPr marL="264160" indent="-25146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63525" algn="l"/>
                <a:tab pos="264160" algn="l"/>
              </a:tabLst>
            </a:pPr>
            <a:r>
              <a:rPr sz="1950" spc="5" dirty="0">
                <a:latin typeface="Times New Roman"/>
                <a:cs typeface="Times New Roman"/>
              </a:rPr>
              <a:t>Small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additional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placement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incentives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for </a:t>
            </a:r>
            <a:r>
              <a:rPr sz="1950" spc="10" dirty="0">
                <a:latin typeface="Times New Roman"/>
                <a:cs typeface="Times New Roman"/>
              </a:rPr>
              <a:t>both the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programs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601" rIns="0" bIns="0" rtlCol="0">
            <a:spAutoFit/>
          </a:bodyPr>
          <a:lstStyle/>
          <a:p>
            <a:pPr marL="12065" marR="5080">
              <a:lnSpc>
                <a:spcPts val="2860"/>
              </a:lnSpc>
              <a:spcBef>
                <a:spcPts val="450"/>
              </a:spcBef>
            </a:pPr>
            <a:r>
              <a:rPr sz="2650" spc="-10" dirty="0"/>
              <a:t>Similarity </a:t>
            </a:r>
            <a:r>
              <a:rPr sz="2650" spc="-5" dirty="0"/>
              <a:t>between </a:t>
            </a:r>
            <a:r>
              <a:rPr sz="2650" spc="-10" dirty="0"/>
              <a:t>Modular Employability Scheme (MES) </a:t>
            </a:r>
            <a:r>
              <a:rPr sz="2650" spc="-650" dirty="0"/>
              <a:t> </a:t>
            </a:r>
            <a:r>
              <a:rPr sz="2650" spc="-10" dirty="0"/>
              <a:t>&amp;</a:t>
            </a:r>
            <a:r>
              <a:rPr sz="2650" spc="-20" dirty="0"/>
              <a:t> </a:t>
            </a:r>
            <a:r>
              <a:rPr sz="2650" spc="-10" dirty="0"/>
              <a:t>PMKVY</a:t>
            </a:r>
            <a:endParaRPr sz="26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88156" y="638613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9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601" rIns="0" bIns="0" rtlCol="0">
            <a:spAutoFit/>
          </a:bodyPr>
          <a:lstStyle/>
          <a:p>
            <a:pPr marL="12065" marR="5080">
              <a:lnSpc>
                <a:spcPts val="2860"/>
              </a:lnSpc>
              <a:spcBef>
                <a:spcPts val="450"/>
              </a:spcBef>
            </a:pPr>
            <a:r>
              <a:rPr sz="2650" spc="-10" dirty="0"/>
              <a:t>Similarity </a:t>
            </a:r>
            <a:r>
              <a:rPr sz="2650" spc="-5" dirty="0"/>
              <a:t>between </a:t>
            </a:r>
            <a:r>
              <a:rPr sz="2650" spc="-10" dirty="0"/>
              <a:t>Modular Employability Scheme (MES) </a:t>
            </a:r>
            <a:r>
              <a:rPr sz="2650" spc="-650" dirty="0"/>
              <a:t> </a:t>
            </a:r>
            <a:r>
              <a:rPr sz="2650" spc="-10" dirty="0"/>
              <a:t>&amp;</a:t>
            </a:r>
            <a:r>
              <a:rPr sz="2650" spc="-20" dirty="0"/>
              <a:t> </a:t>
            </a:r>
            <a:r>
              <a:rPr sz="2650" spc="-10" dirty="0"/>
              <a:t>PMKVY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753831" y="2477404"/>
            <a:ext cx="8498205" cy="34728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-20" dirty="0">
                <a:latin typeface="Times New Roman"/>
                <a:cs typeface="Times New Roman"/>
              </a:rPr>
              <a:t>Types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[particularly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in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context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Delhi]</a:t>
            </a:r>
            <a:endParaRPr sz="1950">
              <a:latin typeface="Times New Roman"/>
              <a:cs typeface="Times New Roman"/>
            </a:endParaRPr>
          </a:p>
          <a:p>
            <a:pPr marL="201295" marR="692150" indent="-189230">
              <a:lnSpc>
                <a:spcPts val="2150"/>
              </a:lnSpc>
              <a:spcBef>
                <a:spcPts val="84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5" dirty="0">
                <a:latin typeface="Times New Roman"/>
                <a:cs typeface="Times New Roman"/>
              </a:rPr>
              <a:t>Role </a:t>
            </a:r>
            <a:r>
              <a:rPr sz="1950" spc="20" dirty="0">
                <a:latin typeface="Times New Roman"/>
                <a:cs typeface="Times New Roman"/>
              </a:rPr>
              <a:t>of </a:t>
            </a:r>
            <a:r>
              <a:rPr sz="1950" spc="10" dirty="0">
                <a:latin typeface="Times New Roman"/>
                <a:cs typeface="Times New Roman"/>
              </a:rPr>
              <a:t>National Skill </a:t>
            </a:r>
            <a:r>
              <a:rPr sz="1950" spc="5" dirty="0">
                <a:latin typeface="Times New Roman"/>
                <a:cs typeface="Times New Roman"/>
              </a:rPr>
              <a:t>Qualification Framework </a:t>
            </a:r>
            <a:r>
              <a:rPr sz="1950" spc="10" dirty="0">
                <a:latin typeface="Times New Roman"/>
                <a:cs typeface="Times New Roman"/>
              </a:rPr>
              <a:t>and the </a:t>
            </a:r>
            <a:r>
              <a:rPr sz="1950" spc="5" dirty="0">
                <a:latin typeface="Times New Roman"/>
                <a:cs typeface="Times New Roman"/>
              </a:rPr>
              <a:t>movement </a:t>
            </a:r>
            <a:r>
              <a:rPr sz="1950" spc="10" dirty="0">
                <a:latin typeface="Times New Roman"/>
                <a:cs typeface="Times New Roman"/>
              </a:rPr>
              <a:t>towards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standardization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training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programs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5" dirty="0">
                <a:latin typeface="Times New Roman"/>
                <a:cs typeface="Times New Roman"/>
              </a:rPr>
              <a:t>Selection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training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providers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for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these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two programs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5" dirty="0">
                <a:latin typeface="Times New Roman"/>
                <a:cs typeface="Times New Roman"/>
              </a:rPr>
              <a:t>Selection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Times New Roman"/>
                <a:cs typeface="Times New Roman"/>
              </a:rPr>
              <a:t>of</a:t>
            </a:r>
            <a:r>
              <a:rPr sz="1950" spc="10" dirty="0">
                <a:latin typeface="Times New Roman"/>
                <a:cs typeface="Times New Roman"/>
              </a:rPr>
              <a:t> the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Assessment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Agencies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for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these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two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programs</a:t>
            </a:r>
            <a:endParaRPr sz="1950">
              <a:latin typeface="Times New Roman"/>
              <a:cs typeface="Times New Roman"/>
            </a:endParaRPr>
          </a:p>
          <a:p>
            <a:pPr marL="201295" marR="163195" indent="-189230">
              <a:lnSpc>
                <a:spcPts val="2140"/>
              </a:lnSpc>
              <a:spcBef>
                <a:spcPts val="86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5" dirty="0">
                <a:latin typeface="Times New Roman"/>
                <a:cs typeface="Times New Roman"/>
              </a:rPr>
              <a:t>Both </a:t>
            </a:r>
            <a:r>
              <a:rPr sz="1950" spc="10" dirty="0">
                <a:latin typeface="Times New Roman"/>
                <a:cs typeface="Times New Roman"/>
              </a:rPr>
              <a:t>training </a:t>
            </a:r>
            <a:r>
              <a:rPr sz="1950" spc="5" dirty="0">
                <a:latin typeface="Times New Roman"/>
                <a:cs typeface="Times New Roman"/>
              </a:rPr>
              <a:t>programs </a:t>
            </a:r>
            <a:r>
              <a:rPr sz="1950" spc="10" dirty="0">
                <a:latin typeface="Times New Roman"/>
                <a:cs typeface="Times New Roman"/>
              </a:rPr>
              <a:t>focused </a:t>
            </a:r>
            <a:r>
              <a:rPr sz="1950" spc="20" dirty="0">
                <a:latin typeface="Times New Roman"/>
                <a:cs typeface="Times New Roman"/>
              </a:rPr>
              <a:t>on </a:t>
            </a:r>
            <a:r>
              <a:rPr sz="1950" spc="15" dirty="0">
                <a:latin typeface="Times New Roman"/>
                <a:cs typeface="Times New Roman"/>
              </a:rPr>
              <a:t>NSQF </a:t>
            </a:r>
            <a:r>
              <a:rPr sz="1950" spc="10" dirty="0">
                <a:latin typeface="Times New Roman"/>
                <a:cs typeface="Times New Roman"/>
              </a:rPr>
              <a:t>level </a:t>
            </a:r>
            <a:r>
              <a:rPr sz="1950" spc="15" dirty="0">
                <a:latin typeface="Times New Roman"/>
                <a:cs typeface="Times New Roman"/>
              </a:rPr>
              <a:t>4 </a:t>
            </a:r>
            <a:r>
              <a:rPr sz="1950" spc="20" dirty="0">
                <a:latin typeface="Times New Roman"/>
                <a:cs typeface="Times New Roman"/>
              </a:rPr>
              <a:t>or </a:t>
            </a:r>
            <a:r>
              <a:rPr sz="1950" spc="15" dirty="0">
                <a:latin typeface="Times New Roman"/>
                <a:cs typeface="Times New Roman"/>
              </a:rPr>
              <a:t>below </a:t>
            </a:r>
            <a:r>
              <a:rPr sz="1950" spc="5" dirty="0">
                <a:latin typeface="Times New Roman"/>
                <a:cs typeface="Times New Roman"/>
              </a:rPr>
              <a:t>[demonstration </a:t>
            </a:r>
            <a:r>
              <a:rPr sz="1950" spc="10" dirty="0">
                <a:latin typeface="Times New Roman"/>
                <a:cs typeface="Times New Roman"/>
              </a:rPr>
              <a:t>of the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course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mapping]</a:t>
            </a:r>
            <a:endParaRPr sz="19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10" dirty="0">
                <a:latin typeface="Times New Roman"/>
                <a:cs typeface="Times New Roman"/>
              </a:rPr>
              <a:t>Duration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of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the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courses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–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a </a:t>
            </a:r>
            <a:r>
              <a:rPr sz="1950" spc="5" dirty="0">
                <a:latin typeface="Times New Roman"/>
                <a:cs typeface="Times New Roman"/>
              </a:rPr>
              <a:t>major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difference</a:t>
            </a:r>
            <a:endParaRPr sz="1950">
              <a:latin typeface="Times New Roman"/>
              <a:cs typeface="Times New Roman"/>
            </a:endParaRPr>
          </a:p>
          <a:p>
            <a:pPr marL="201295" marR="5080" indent="-189230">
              <a:lnSpc>
                <a:spcPts val="2140"/>
              </a:lnSpc>
              <a:spcBef>
                <a:spcPts val="865"/>
              </a:spcBef>
              <a:buFont typeface="Arial MT"/>
              <a:buChar char="•"/>
              <a:tabLst>
                <a:tab pos="201930" algn="l"/>
              </a:tabLst>
            </a:pPr>
            <a:r>
              <a:rPr sz="1950" spc="5" dirty="0">
                <a:latin typeface="Times New Roman"/>
                <a:cs typeface="Times New Roman"/>
              </a:rPr>
              <a:t>Institutional </a:t>
            </a:r>
            <a:r>
              <a:rPr sz="1950" spc="10" dirty="0">
                <a:latin typeface="Times New Roman"/>
                <a:cs typeface="Times New Roman"/>
              </a:rPr>
              <a:t>mode of delivery: </a:t>
            </a:r>
            <a:r>
              <a:rPr sz="1950" spc="-10" dirty="0">
                <a:latin typeface="Times New Roman"/>
                <a:cs typeface="Times New Roman"/>
              </a:rPr>
              <a:t>PMKVY-N, </a:t>
            </a:r>
            <a:r>
              <a:rPr sz="1950" spc="-15" dirty="0">
                <a:latin typeface="Times New Roman"/>
                <a:cs typeface="Times New Roman"/>
              </a:rPr>
              <a:t>PMKVY-I, </a:t>
            </a:r>
            <a:r>
              <a:rPr sz="1950" spc="15" dirty="0">
                <a:latin typeface="Times New Roman"/>
                <a:cs typeface="Times New Roman"/>
              </a:rPr>
              <a:t>MES-ITI, MES-Pvt. </a:t>
            </a:r>
            <a:r>
              <a:rPr sz="1950" spc="10" dirty="0">
                <a:latin typeface="Times New Roman"/>
                <a:cs typeface="Times New Roman"/>
              </a:rPr>
              <a:t>(other </a:t>
            </a:r>
            <a:r>
              <a:rPr sz="1950" spc="-47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left </a:t>
            </a:r>
            <a:r>
              <a:rPr sz="1950" spc="10" dirty="0">
                <a:latin typeface="Times New Roman"/>
                <a:cs typeface="Times New Roman"/>
              </a:rPr>
              <a:t>out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categories)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3860</Words>
  <Application>Microsoft Office PowerPoint</Application>
  <PresentationFormat>Custom</PresentationFormat>
  <Paragraphs>831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MS Gothic</vt:lpstr>
      <vt:lpstr>Arial</vt:lpstr>
      <vt:lpstr>Arial MT</vt:lpstr>
      <vt:lpstr>Calibri</vt:lpstr>
      <vt:lpstr>Calibri Light</vt:lpstr>
      <vt:lpstr>Cambria Math</vt:lpstr>
      <vt:lpstr>DM Sans</vt:lpstr>
      <vt:lpstr>Times New Roman</vt:lpstr>
      <vt:lpstr>Office Theme</vt:lpstr>
      <vt:lpstr>1_Office Theme</vt:lpstr>
      <vt:lpstr>PowerPoint Presentation</vt:lpstr>
      <vt:lpstr>Institution, Exposure and  Returns from short term  training: A Causal analysis</vt:lpstr>
      <vt:lpstr>Presentation Plan</vt:lpstr>
      <vt:lpstr>PowerPoint Presentation</vt:lpstr>
      <vt:lpstr>Research Summary</vt:lpstr>
      <vt:lpstr>Brief Literature on factors influencing returns from  training</vt:lpstr>
      <vt:lpstr>Brief Literature on factors influencing returns from  training</vt:lpstr>
      <vt:lpstr>Similarity between Modular Employability Scheme (MES)  &amp; PMKVY</vt:lpstr>
      <vt:lpstr>Similarity between Modular Employability Scheme (MES)  &amp; PMKVY</vt:lpstr>
      <vt:lpstr>Source of Data</vt:lpstr>
      <vt:lpstr>Sample Selection for the multi-period “Recall Survey” for  PMKVY</vt:lpstr>
      <vt:lpstr>Sample Selection for the multi-period “Recall Survey” for  PMKVY</vt:lpstr>
      <vt:lpstr>Sample Selection for the multi-period  “Recall Survey” for MES</vt:lpstr>
      <vt:lpstr>Sample Selection for the multi-period  “Recall Survey” for MES</vt:lpstr>
      <vt:lpstr>Skewness Plot for MES Age</vt:lpstr>
      <vt:lpstr>Skewness Plot for PMKVY Age</vt:lpstr>
      <vt:lpstr>Major Challenge in the Application of the DID Method:</vt:lpstr>
      <vt:lpstr>Selection of Control Group</vt:lpstr>
      <vt:lpstr>Self-Selection into Training Programs</vt:lpstr>
      <vt:lpstr>Motivations for joining into the Training Programs</vt:lpstr>
      <vt:lpstr>PMKVY Enrolment Distribution</vt:lpstr>
      <vt:lpstr>PMKVY Enrolment Distribution</vt:lpstr>
      <vt:lpstr>MES Enrolment Distribution</vt:lpstr>
      <vt:lpstr>Similarities and Dissimilarities of these two Training Programs:  Course Specific Heterogeneity</vt:lpstr>
      <vt:lpstr>Estimation Strategy</vt:lpstr>
      <vt:lpstr>Descriptive Statistics for PMKVY and MES</vt:lpstr>
      <vt:lpstr>Income Difference for the Combined Treatment and  Control Groups</vt:lpstr>
      <vt:lpstr>Income Difference for the four different Treatment Groups</vt:lpstr>
      <vt:lpstr>Descriptive Statistics on Short/ Long Term Training – Pre &amp; Post  Intervention</vt:lpstr>
      <vt:lpstr>Econometric Method</vt:lpstr>
      <vt:lpstr>Choice of the Matching Technique</vt:lpstr>
      <vt:lpstr>Choice of the Matching Technique</vt:lpstr>
      <vt:lpstr>PowerPoint Presentation</vt:lpstr>
      <vt:lpstr>PowerPoint Presentation</vt:lpstr>
      <vt:lpstr>Difference-in-Difference Framework</vt:lpstr>
      <vt:lpstr>Difference-in-Difference Framework</vt:lpstr>
      <vt:lpstr>Difference-in-Difference Framework for MES Training</vt:lpstr>
      <vt:lpstr>Difference-in-Difference Framework for PMKVY Training</vt:lpstr>
      <vt:lpstr>DID Coefficients for Salaried Employment</vt:lpstr>
      <vt:lpstr>DID Coefficients for Further Long Term Training</vt:lpstr>
      <vt:lpstr>DID Coefficients for Wage/ Salary</vt:lpstr>
      <vt:lpstr>Results &amp; Interpretation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MES_Presentation_30th Nov_to  change the diagrams</dc:title>
  <dc:creator>Radhikab</dc:creator>
  <cp:lastModifiedBy>Radhikab</cp:lastModifiedBy>
  <cp:revision>3</cp:revision>
  <dcterms:created xsi:type="dcterms:W3CDTF">2023-11-29T06:31:05Z</dcterms:created>
  <dcterms:modified xsi:type="dcterms:W3CDTF">2023-11-29T06:52:19Z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LastSaved">
    <vt:filetime>2023-11-29T00:00:00Z</vt:filetime>
  </property>
</Properties>
</file>