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60" r:id="rId2"/>
    <p:sldId id="268" r:id="rId3"/>
    <p:sldId id="300" r:id="rId4"/>
    <p:sldId id="318" r:id="rId5"/>
    <p:sldId id="319" r:id="rId6"/>
    <p:sldId id="320" r:id="rId7"/>
    <p:sldId id="321" r:id="rId8"/>
    <p:sldId id="322" r:id="rId9"/>
    <p:sldId id="324" r:id="rId10"/>
    <p:sldId id="325" r:id="rId11"/>
    <p:sldId id="327" r:id="rId12"/>
    <p:sldId id="335" r:id="rId13"/>
    <p:sldId id="336" r:id="rId14"/>
    <p:sldId id="337" r:id="rId15"/>
    <p:sldId id="338" r:id="rId16"/>
    <p:sldId id="333" r:id="rId17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6689"/>
    <a:srgbClr val="F0F0F0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20" autoAdjust="0"/>
    <p:restoredTop sz="90929"/>
  </p:normalViewPr>
  <p:slideViewPr>
    <p:cSldViewPr>
      <p:cViewPr varScale="1">
        <p:scale>
          <a:sx n="59" d="100"/>
          <a:sy n="59" d="100"/>
        </p:scale>
        <p:origin x="-5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fld id="{4FC55A9E-76C9-4A38-A50E-7A2E02767CA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fld id="{B973D4A8-A315-4409-B1C6-CED5388CE27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76214-4583-4620-8286-4EC458DDAAE5}" type="slidenum">
              <a:rPr lang="da-DK" smtClean="0">
                <a:latin typeface="Verdana" pitchFamily="34" charset="0"/>
              </a:rPr>
              <a:pPr/>
              <a:t>1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Titel og undertitel står med store bogstaver (Versaler) og skal holdes indenfor de to vandrette grå linjer. </a:t>
            </a:r>
          </a:p>
          <a:p>
            <a:pPr eaLnBrk="1" hangingPunct="1"/>
            <a:r>
              <a:rPr lang="da-DK" sz="900" smtClean="0">
                <a:solidFill>
                  <a:schemeClr val="bg1"/>
                </a:solidFill>
                <a:latin typeface="Verdana" pitchFamily="34" charset="0"/>
              </a:rPr>
              <a:t>Titlen kan stå i farve, eller der kan vælges en baggrundsfarve fra en af farvepaletterne til feltet mellem de to vandrette linjer.</a:t>
            </a:r>
            <a:endParaRPr lang="en-US" sz="9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en-US" sz="900" smtClean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3DC2C-9554-4AE0-93BE-2C048BCD4028}" type="slidenum">
              <a:rPr lang="da-DK" smtClean="0">
                <a:latin typeface="Verdana" pitchFamily="34" charset="0"/>
              </a:rPr>
              <a:pPr/>
              <a:t>10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658F3-E556-4A06-91C6-3B0E263BC907}" type="slidenum">
              <a:rPr lang="da-DK" smtClean="0">
                <a:latin typeface="Verdana" pitchFamily="34" charset="0"/>
              </a:rPr>
              <a:pPr/>
              <a:t>11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3DC2C-9554-4AE0-93BE-2C048BCD4028}" type="slidenum">
              <a:rPr lang="da-DK" smtClean="0">
                <a:latin typeface="Verdana" pitchFamily="34" charset="0"/>
              </a:rPr>
              <a:pPr/>
              <a:t>12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3DC2C-9554-4AE0-93BE-2C048BCD4028}" type="slidenum">
              <a:rPr lang="da-DK" smtClean="0">
                <a:latin typeface="Verdana" pitchFamily="34" charset="0"/>
              </a:rPr>
              <a:pPr/>
              <a:t>13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3DC2C-9554-4AE0-93BE-2C048BCD4028}" type="slidenum">
              <a:rPr lang="da-DK" smtClean="0">
                <a:latin typeface="Verdana" pitchFamily="34" charset="0"/>
              </a:rPr>
              <a:pPr/>
              <a:t>14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3DC2C-9554-4AE0-93BE-2C048BCD4028}" type="slidenum">
              <a:rPr lang="da-DK" smtClean="0">
                <a:latin typeface="Verdana" pitchFamily="34" charset="0"/>
              </a:rPr>
              <a:pPr/>
              <a:t>15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DE556-6B7A-4F3B-A676-E099D84712F9}" type="slidenum">
              <a:rPr lang="da-DK" smtClean="0">
                <a:latin typeface="Verdana" pitchFamily="34" charset="0"/>
              </a:rPr>
              <a:pPr/>
              <a:t>16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06DEF-6819-4C82-ADB1-C17A8B98123A}" type="slidenum">
              <a:rPr lang="da-DK" smtClean="0">
                <a:latin typeface="Verdana" pitchFamily="34" charset="0"/>
              </a:rPr>
              <a:pPr/>
              <a:t>2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4F64F-1DC5-4517-AB04-1FF7637C717F}" type="slidenum">
              <a:rPr lang="da-DK" smtClean="0">
                <a:latin typeface="Verdana" pitchFamily="34" charset="0"/>
              </a:rPr>
              <a:pPr/>
              <a:t>3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4664C-82C3-4E79-8E84-D20FDF7C7C76}" type="slidenum">
              <a:rPr lang="da-DK" smtClean="0">
                <a:latin typeface="Verdana" pitchFamily="34" charset="0"/>
              </a:rPr>
              <a:pPr/>
              <a:t>4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B200D-3A3D-4248-8B91-954A1D206EE0}" type="slidenum">
              <a:rPr lang="da-DK" smtClean="0">
                <a:latin typeface="Verdana" pitchFamily="34" charset="0"/>
              </a:rPr>
              <a:pPr/>
              <a:t>5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F1DBE-964C-4301-B539-566B3E1A4586}" type="slidenum">
              <a:rPr lang="da-DK" smtClean="0">
                <a:latin typeface="Verdana" pitchFamily="34" charset="0"/>
              </a:rPr>
              <a:pPr/>
              <a:t>6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C859E-E299-49AD-92EF-46C95DD8488B}" type="slidenum">
              <a:rPr lang="da-DK" smtClean="0">
                <a:latin typeface="Verdana" pitchFamily="34" charset="0"/>
              </a:rPr>
              <a:pPr/>
              <a:t>7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F739D-AB36-4DEC-A11A-128296FAD151}" type="slidenum">
              <a:rPr lang="da-DK" smtClean="0">
                <a:latin typeface="Verdana" pitchFamily="34" charset="0"/>
              </a:rPr>
              <a:pPr/>
              <a:t>8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FD388B-38C4-4B7B-AD6C-991AB5A771C3}" type="slidenum">
              <a:rPr lang="da-DK" smtClean="0">
                <a:latin typeface="Verdana" pitchFamily="34" charset="0"/>
              </a:rPr>
              <a:pPr/>
              <a:t>9</a:t>
            </a:fld>
            <a:endParaRPr lang="da-DK" smtClean="0">
              <a:latin typeface="Verdana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</a:rPr>
              <a:t>Overskrift og underoverskrift i versaler.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Streg-graa.jpg                                                 00100D0FHedda_HD                       C3798F10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9145588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-1524000" y="1143000"/>
            <a:ext cx="13716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  <a:defRPr/>
            </a:pPr>
            <a:r>
              <a:rPr lang="da-DK" sz="900">
                <a:solidFill>
                  <a:schemeClr val="bg1"/>
                </a:solidFill>
                <a:latin typeface="Verdana" charset="0"/>
              </a:rPr>
              <a:t>Titel og undertitel skal stå med store bogstaver (Versaler) og skal holdes indenfor de to vandrette grå linjer.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da-DK" sz="900">
                <a:solidFill>
                  <a:schemeClr val="bg1"/>
                </a:solidFill>
                <a:latin typeface="Verdana" charset="0"/>
              </a:rPr>
              <a:t>Titlen kan stå i farve, eller der kan vælges en baggrundsfarve fra en af farvepaletterne til feltet mellem de to vandrette linjer.</a:t>
            </a:r>
          </a:p>
          <a:p>
            <a:pPr eaLnBrk="1" hangingPunct="1">
              <a:spcBef>
                <a:spcPct val="30000"/>
              </a:spcBef>
              <a:defRPr/>
            </a:pPr>
            <a:endParaRPr lang="da-DK" sz="900">
              <a:solidFill>
                <a:schemeClr val="bg1"/>
              </a:solidFill>
              <a:latin typeface="Verdana" charset="0"/>
            </a:endParaRPr>
          </a:p>
          <a:p>
            <a:pPr eaLnBrk="1" hangingPunct="1">
              <a:spcBef>
                <a:spcPct val="30000"/>
              </a:spcBef>
              <a:defRPr/>
            </a:pPr>
            <a:r>
              <a:rPr lang="da-DK" sz="900">
                <a:solidFill>
                  <a:schemeClr val="bg1"/>
                </a:solidFill>
                <a:latin typeface="Verdana" charset="0"/>
              </a:rPr>
              <a:t>Bemærk at farverne virker mere neddæmpede når de projiceres op, end de gør på pc-skærmen.</a:t>
            </a:r>
            <a:endParaRPr lang="en-US" sz="900">
              <a:solidFill>
                <a:schemeClr val="bg1"/>
              </a:solidFill>
              <a:latin typeface="Verdana" charset="0"/>
            </a:endParaRPr>
          </a:p>
          <a:p>
            <a:pPr eaLnBrk="1" hangingPunct="1">
              <a:spcBef>
                <a:spcPct val="30000"/>
              </a:spcBef>
              <a:defRPr/>
            </a:pPr>
            <a:endParaRPr lang="en-US" sz="90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9296400" y="1143000"/>
            <a:ext cx="13716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  <a:defRPr/>
            </a:pPr>
            <a:endParaRPr lang="en-US" sz="90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7" name="Picture 21" descr=" TopUK.jpg                                                      00100D0FHedda_HD                       C3798F1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88" y="12700"/>
            <a:ext cx="9145588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1143000"/>
            <a:ext cx="8458200" cy="1676400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971800"/>
            <a:ext cx="8458200" cy="685800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da-DK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1D21-9F80-4E45-A9A4-A71F534986E1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1DD1B9F4-EB70-44E0-B5D9-A97B7B8F42B4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705600" y="1143000"/>
            <a:ext cx="2133600" cy="49530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04800" y="1143000"/>
            <a:ext cx="6248400" cy="49530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2FFE-49A1-4FF9-8C99-83A1BBB97CC7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3963669C-8202-4063-BCB4-FA3101D336E3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1143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304800" y="2514600"/>
            <a:ext cx="8534400" cy="3581400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EF041-52F5-4049-BB71-15FFA6FA731F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71FA5B9C-8374-4593-98AA-636D614373C8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A93E-7CA2-462D-BDD9-6DFBE3422A01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82ECA853-7C04-4B95-9783-919F2FFB69E7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DB28-7DC9-48E1-BA88-F895B0CC5199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8E79F15E-0D1F-4B73-9294-DE6C53DDA63B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04800" y="2514600"/>
            <a:ext cx="4191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191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D8510-F33B-4AB0-8F55-BD3CF6C20561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85C19956-6211-4366-B10D-F7A3A0D567EA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5215C-BD64-445D-84EF-2269A09E04E3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857EF5B9-B970-4416-84A4-F453DE5685BC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8EB13-A944-405A-B8EE-87D18A1C8085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BA9CFC9D-E7F8-435A-9CA2-BC871A047978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D0DA-5633-45FC-A871-A167EA81FDBC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DE89B042-0319-4F80-B2F8-7F9E4763B5F7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68B61-A29F-4D19-95CC-78826725F870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DF4046FF-2BE6-4D54-B6DA-9382B609DD94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2EB4F-C9E2-4E8B-861B-6B5C85EBE8EB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E295C1FC-BA01-4FB7-A608-CBF1DEE0CE3D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1430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title style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514600"/>
            <a:ext cx="8534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0" y="64770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  <a:latin typeface="Flama-Basic" charset="0"/>
              </a:defRPr>
            </a:lvl1pPr>
          </a:lstStyle>
          <a:p>
            <a:pPr>
              <a:defRPr/>
            </a:pPr>
            <a:fld id="{2783F54B-7BB8-473D-8AA9-6D15B43ADEC8}" type="datetime1">
              <a:rPr lang="da-DK"/>
              <a:pPr>
                <a:defRPr/>
              </a:pPr>
              <a:t>30-06-2011</a:t>
            </a:fld>
            <a:endParaRPr lang="da-DK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434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Verdana" charset="0"/>
              </a:defRPr>
            </a:lvl1pPr>
          </a:lstStyle>
          <a:p>
            <a:pPr>
              <a:defRPr/>
            </a:pPr>
            <a:r>
              <a:rPr lang="da-DK"/>
              <a:t>TITEL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770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Verdana" charset="0"/>
              </a:defRPr>
            </a:lvl1pPr>
          </a:lstStyle>
          <a:p>
            <a:pPr>
              <a:defRPr/>
            </a:pPr>
            <a:fld id="{5DABF7FA-E5EF-4FF2-8F5F-A211E36CFCFE}" type="slidenum">
              <a:rPr lang="da-DK"/>
              <a:pPr>
                <a:defRPr/>
              </a:pPr>
              <a:t>‹nr.›</a:t>
            </a:fld>
            <a:endParaRPr lang="da-DK">
              <a:solidFill>
                <a:schemeClr val="bg1"/>
              </a:solidFill>
            </a:endParaRPr>
          </a:p>
          <a:p>
            <a:pPr>
              <a:defRPr/>
            </a:pPr>
            <a:endParaRPr lang="da-DK"/>
          </a:p>
        </p:txBody>
      </p:sp>
      <p:pic>
        <p:nvPicPr>
          <p:cNvPr id="7175" name="Picture 10" descr="Streg-graa.jpg                                                 00100D0FHedda_HD                       C3798F10: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324600"/>
            <a:ext cx="9145588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-1219200" y="1143000"/>
            <a:ext cx="10668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da-DK" sz="900">
                <a:solidFill>
                  <a:schemeClr val="bg1"/>
                </a:solidFill>
                <a:latin typeface="Verdana" charset="0"/>
              </a:rPr>
              <a:t>Overskrift og underoverskrift i versaler.</a:t>
            </a:r>
            <a:endParaRPr lang="en-US" sz="90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-1219200" y="2590800"/>
            <a:ext cx="1066800" cy="228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da-DK" sz="900">
                <a:solidFill>
                  <a:schemeClr val="bg1"/>
                </a:solidFill>
                <a:latin typeface="Verdana" charset="0"/>
              </a:rPr>
              <a:t>Underoverskrifter og brødtekst står altid i den fast definerede grå.</a:t>
            </a:r>
            <a:endParaRPr lang="en-US" sz="90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7178" name="Picture 15" descr=" TopUK.jpg                                                      00100D0FHedda_HD                       C3798F10: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1588" y="12700"/>
            <a:ext cx="9145588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5150" indent="-2841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9842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4033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82245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2796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7368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1940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651250" indent="-228600" algn="l" rtl="0" fontAlgn="base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papers.cfm?abstract_id=185743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>A Correlation Metric for Cross-Sample Comparisons Using Logit and Probit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57188" y="4000500"/>
            <a:ext cx="8458200" cy="1571625"/>
          </a:xfrm>
        </p:spPr>
        <p:txBody>
          <a:bodyPr/>
          <a:lstStyle/>
          <a:p>
            <a:pPr marL="0" indent="0" eaLnBrk="1" hangingPunct="1"/>
            <a:r>
              <a:rPr lang="da-DK" sz="1600" b="1" dirty="0" smtClean="0"/>
              <a:t>KRISTIAN BERNT KARLSON</a:t>
            </a:r>
            <a:r>
              <a:rPr lang="da-DK" sz="1600" dirty="0" smtClean="0"/>
              <a:t> w/ Richard </a:t>
            </a:r>
            <a:r>
              <a:rPr lang="da-DK" sz="1600" dirty="0" err="1" smtClean="0"/>
              <a:t>Breen</a:t>
            </a:r>
            <a:r>
              <a:rPr lang="da-DK" sz="1600" dirty="0" smtClean="0"/>
              <a:t> and Anders Holm</a:t>
            </a:r>
          </a:p>
          <a:p>
            <a:pPr marL="0" indent="0" eaLnBrk="1" hangingPunct="1"/>
            <a:r>
              <a:rPr lang="da-DK" sz="1600" dirty="0" smtClean="0"/>
              <a:t>SFI – The Danish National Centre of Social Research</a:t>
            </a:r>
          </a:p>
          <a:p>
            <a:pPr marL="0" indent="0" eaLnBrk="1" hangingPunct="1"/>
            <a:r>
              <a:rPr lang="da-DK" sz="1600" dirty="0" smtClean="0"/>
              <a:t>Department of </a:t>
            </a:r>
            <a:r>
              <a:rPr lang="da-DK" sz="1600" dirty="0" err="1" smtClean="0"/>
              <a:t>Education</a:t>
            </a:r>
            <a:r>
              <a:rPr lang="da-DK" sz="1600" dirty="0" smtClean="0"/>
              <a:t>, Aarhus </a:t>
            </a:r>
            <a:r>
              <a:rPr lang="da-DK" sz="1600" dirty="0" err="1" smtClean="0"/>
              <a:t>University</a:t>
            </a:r>
            <a:endParaRPr lang="da-DK" sz="1600" dirty="0" smtClean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 bwMode="auto">
          <a:xfrm>
            <a:off x="357188" y="3143250"/>
            <a:ext cx="84582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da-DK" sz="1600" i="1" kern="0" dirty="0" err="1">
                <a:latin typeface="+mn-lt"/>
              </a:rPr>
              <a:t>July</a:t>
            </a:r>
            <a:r>
              <a:rPr lang="da-DK" sz="1600" i="1" kern="0" dirty="0">
                <a:latin typeface="+mn-lt"/>
              </a:rPr>
              <a:t> 1, 2011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da-DK" sz="1600" i="1" kern="0" dirty="0" err="1">
                <a:latin typeface="+mn-lt"/>
              </a:rPr>
              <a:t>Bamberg</a:t>
            </a:r>
            <a:r>
              <a:rPr lang="da-DK" sz="1600" i="1" kern="0" dirty="0">
                <a:latin typeface="+mn-lt"/>
              </a:rPr>
              <a:t> (</a:t>
            </a:r>
            <a:r>
              <a:rPr lang="da-DK" sz="1600" i="1" kern="0" dirty="0" err="1">
                <a:latin typeface="+mn-lt"/>
              </a:rPr>
              <a:t>German</a:t>
            </a:r>
            <a:r>
              <a:rPr lang="da-DK" sz="1600" i="1" kern="0" dirty="0">
                <a:latin typeface="+mn-lt"/>
              </a:rPr>
              <a:t> </a:t>
            </a:r>
            <a:r>
              <a:rPr lang="da-DK" sz="1600" i="1" kern="0" dirty="0" err="1">
                <a:latin typeface="+mn-lt"/>
              </a:rPr>
              <a:t>Stata</a:t>
            </a:r>
            <a:r>
              <a:rPr lang="da-DK" sz="1600" i="1" kern="0" dirty="0">
                <a:latin typeface="+mn-lt"/>
              </a:rPr>
              <a:t> </a:t>
            </a:r>
            <a:r>
              <a:rPr lang="da-DK" sz="1600" i="1" kern="0" dirty="0" err="1">
                <a:latin typeface="+mn-lt"/>
              </a:rPr>
              <a:t>User</a:t>
            </a:r>
            <a:r>
              <a:rPr lang="da-DK" sz="1600" i="1" kern="0" dirty="0">
                <a:latin typeface="+mn-lt"/>
              </a:rPr>
              <a:t> Group Meeting)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7303E3-3ACD-4AB6-BEF9-E55F65D851B6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5603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5604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7C904F9D-B5C0-49C3-8D90-497B49CA4064}" type="slidenum">
              <a:rPr lang="da-DK" smtClean="0">
                <a:latin typeface="Verdana" pitchFamily="34" charset="0"/>
              </a:rPr>
              <a:pPr algn="r"/>
              <a:t>10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EXAMPLE: TRENDS IN IEO IN THE US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Thanks</a:t>
            </a:r>
            <a:r>
              <a:rPr lang="da-DK" dirty="0" smtClean="0"/>
              <a:t> to </a:t>
            </a:r>
            <a:r>
              <a:rPr lang="da-DK" dirty="0" err="1" smtClean="0"/>
              <a:t>Uli</a:t>
            </a:r>
            <a:r>
              <a:rPr lang="da-DK" dirty="0" smtClean="0"/>
              <a:t> Kohler, </a:t>
            </a:r>
            <a:r>
              <a:rPr lang="da-DK" dirty="0" err="1" smtClean="0"/>
              <a:t>-nlcorr-</a:t>
            </a:r>
            <a:r>
              <a:rPr lang="da-DK" dirty="0" smtClean="0"/>
              <a:t> </a:t>
            </a:r>
            <a:r>
              <a:rPr lang="da-DK" dirty="0" err="1" smtClean="0"/>
              <a:t>implements</a:t>
            </a:r>
            <a:r>
              <a:rPr lang="da-DK" dirty="0" smtClean="0"/>
              <a:t> the new </a:t>
            </a:r>
            <a:r>
              <a:rPr lang="da-DK" dirty="0" err="1" smtClean="0"/>
              <a:t>metric</a:t>
            </a:r>
            <a:r>
              <a:rPr lang="da-DK" dirty="0" smtClean="0"/>
              <a:t>.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dirty="0" smtClean="0"/>
              <a:t>EXAMPLE: Did IEO </a:t>
            </a:r>
            <a:r>
              <a:rPr lang="da-DK" dirty="0" err="1" smtClean="0"/>
              <a:t>decline</a:t>
            </a:r>
            <a:r>
              <a:rPr lang="da-DK" dirty="0" smtClean="0"/>
              <a:t> </a:t>
            </a:r>
            <a:r>
              <a:rPr lang="da-DK" dirty="0" err="1" smtClean="0"/>
              <a:t>across</a:t>
            </a:r>
            <a:r>
              <a:rPr lang="da-DK" dirty="0" smtClean="0"/>
              <a:t> </a:t>
            </a:r>
            <a:r>
              <a:rPr lang="da-DK" dirty="0" err="1" smtClean="0"/>
              <a:t>cohorts</a:t>
            </a:r>
            <a:r>
              <a:rPr lang="da-DK" dirty="0" smtClean="0"/>
              <a:t> </a:t>
            </a:r>
            <a:r>
              <a:rPr lang="da-DK" dirty="0" err="1" smtClean="0"/>
              <a:t>born</a:t>
            </a:r>
            <a:r>
              <a:rPr lang="da-DK" dirty="0" smtClean="0"/>
              <a:t> in 20th </a:t>
            </a:r>
            <a:r>
              <a:rPr lang="da-DK" dirty="0" err="1" smtClean="0"/>
              <a:t>century</a:t>
            </a:r>
            <a:r>
              <a:rPr lang="da-DK" dirty="0" smtClean="0"/>
              <a:t>?</a:t>
            </a:r>
          </a:p>
          <a:p>
            <a:pPr marL="0" indent="0" eaLnBrk="1" hangingPunct="1"/>
            <a:endParaRPr lang="da-DK" sz="1500" dirty="0" smtClean="0"/>
          </a:p>
          <a:p>
            <a:pPr marL="0" indent="0" eaLnBrk="1" hangingPunct="1"/>
            <a:r>
              <a:rPr lang="da-DK" u="sng" dirty="0" smtClean="0"/>
              <a:t>GSS DATA</a:t>
            </a:r>
            <a:endParaRPr lang="da-DK" dirty="0" smtClean="0"/>
          </a:p>
          <a:p>
            <a:pPr marL="0" indent="0" eaLnBrk="1" hangingPunct="1"/>
            <a:r>
              <a:rPr lang="da-DK" sz="1900" dirty="0" smtClean="0"/>
              <a:t>* </a:t>
            </a:r>
            <a:r>
              <a:rPr lang="da-DK" sz="1900" dirty="0" err="1" smtClean="0"/>
              <a:t>Five</a:t>
            </a:r>
            <a:r>
              <a:rPr lang="da-DK" sz="1900" dirty="0" smtClean="0"/>
              <a:t> 10-year </a:t>
            </a:r>
            <a:r>
              <a:rPr lang="da-DK" sz="1900" dirty="0" err="1" smtClean="0"/>
              <a:t>birth</a:t>
            </a:r>
            <a:r>
              <a:rPr lang="da-DK" sz="1900" dirty="0" smtClean="0"/>
              <a:t> </a:t>
            </a:r>
            <a:r>
              <a:rPr lang="da-DK" sz="1900" dirty="0" err="1" smtClean="0"/>
              <a:t>cohorts</a:t>
            </a:r>
            <a:r>
              <a:rPr lang="da-DK" sz="1900" dirty="0" smtClean="0"/>
              <a:t>, 1920 to 1969.</a:t>
            </a:r>
            <a:br>
              <a:rPr lang="da-DK" sz="1900" dirty="0" smtClean="0"/>
            </a:br>
            <a:r>
              <a:rPr lang="da-DK" sz="1900" dirty="0" smtClean="0"/>
              <a:t>* </a:t>
            </a:r>
            <a:r>
              <a:rPr lang="da-DK" sz="1900" dirty="0" err="1" smtClean="0"/>
              <a:t>Outcome</a:t>
            </a:r>
            <a:r>
              <a:rPr lang="da-DK" sz="1900" dirty="0" smtClean="0"/>
              <a:t>: </a:t>
            </a:r>
            <a:r>
              <a:rPr lang="da-DK" sz="1900" dirty="0" err="1" smtClean="0"/>
              <a:t>high</a:t>
            </a:r>
            <a:r>
              <a:rPr lang="da-DK" sz="1900" dirty="0" smtClean="0"/>
              <a:t> </a:t>
            </a:r>
            <a:r>
              <a:rPr lang="da-DK" sz="1900" dirty="0" err="1" smtClean="0"/>
              <a:t>school</a:t>
            </a:r>
            <a:r>
              <a:rPr lang="da-DK" sz="1900" dirty="0" smtClean="0"/>
              <a:t> graduation (y=0/1, y* = </a:t>
            </a:r>
            <a:r>
              <a:rPr lang="da-DK" sz="1900" dirty="0" err="1" smtClean="0"/>
              <a:t>educ</a:t>
            </a:r>
            <a:r>
              <a:rPr lang="da-DK" sz="1900" dirty="0" smtClean="0"/>
              <a:t>. </a:t>
            </a:r>
            <a:r>
              <a:rPr lang="da-DK" sz="1900" dirty="0" err="1" smtClean="0"/>
              <a:t>propensity</a:t>
            </a:r>
            <a:r>
              <a:rPr lang="da-DK" sz="1900" dirty="0" smtClean="0"/>
              <a:t>)</a:t>
            </a:r>
            <a:br>
              <a:rPr lang="da-DK" sz="1900" dirty="0" smtClean="0"/>
            </a:br>
            <a:r>
              <a:rPr lang="da-DK" sz="1900" dirty="0" smtClean="0"/>
              <a:t>* </a:t>
            </a:r>
            <a:r>
              <a:rPr lang="da-DK" sz="1900" dirty="0" err="1" smtClean="0"/>
              <a:t>Predictor</a:t>
            </a:r>
            <a:r>
              <a:rPr lang="da-DK" sz="1900" dirty="0" smtClean="0"/>
              <a:t>: </a:t>
            </a:r>
            <a:r>
              <a:rPr lang="da-DK" sz="1900" dirty="0" err="1" smtClean="0"/>
              <a:t>Parental</a:t>
            </a:r>
            <a:r>
              <a:rPr lang="da-DK" sz="1900" dirty="0" smtClean="0"/>
              <a:t> SES (papres80)</a:t>
            </a:r>
            <a:br>
              <a:rPr lang="da-DK" sz="1900" dirty="0" smtClean="0"/>
            </a:br>
            <a:endParaRPr lang="da-DK" sz="1900" dirty="0" smtClean="0"/>
          </a:p>
          <a:p>
            <a:pPr marL="0" indent="0" eaLnBrk="1" hangingPunct="1"/>
            <a:r>
              <a:rPr lang="da-DK" sz="1900" dirty="0" err="1" smtClean="0"/>
              <a:t>Corrrelation</a:t>
            </a:r>
            <a:r>
              <a:rPr lang="da-DK" sz="1900" dirty="0" smtClean="0"/>
              <a:t> of </a:t>
            </a:r>
            <a:r>
              <a:rPr lang="da-DK" sz="1900" dirty="0" err="1" smtClean="0"/>
              <a:t>interest</a:t>
            </a:r>
            <a:r>
              <a:rPr lang="da-DK" sz="1900" dirty="0" smtClean="0"/>
              <a:t> = </a:t>
            </a:r>
            <a:r>
              <a:rPr lang="da-DK" sz="1900" u="sng" dirty="0" err="1" smtClean="0"/>
              <a:t>corr</a:t>
            </a:r>
            <a:r>
              <a:rPr lang="da-DK" sz="1900" u="sng" dirty="0" smtClean="0"/>
              <a:t>(SES, y*)</a:t>
            </a:r>
            <a:r>
              <a:rPr lang="da-DK" sz="1900" dirty="0" smtClean="0"/>
              <a:t>, over </a:t>
            </a:r>
            <a:r>
              <a:rPr lang="da-DK" sz="1900" dirty="0" err="1" smtClean="0"/>
              <a:t>cohorts</a:t>
            </a:r>
            <a:r>
              <a:rPr lang="da-DK" sz="1900" dirty="0" smtClean="0"/>
              <a:t>!</a:t>
            </a:r>
          </a:p>
        </p:txBody>
      </p:sp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84A1CCE-EFEE-415C-87B9-C21DB57ADFA6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7651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7652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A0479C4F-B0E0-4662-A352-CDA243D4E9FA}" type="slidenum">
              <a:rPr lang="da-DK" smtClean="0">
                <a:latin typeface="Verdana" pitchFamily="34" charset="0"/>
              </a:rPr>
              <a:pPr algn="r"/>
              <a:t>11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EXAMPLE: TRENDS IN IEO IN THE US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Previous</a:t>
            </a:r>
            <a:r>
              <a:rPr lang="da-DK" dirty="0" smtClean="0"/>
              <a:t> research, argument for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dirty="0" err="1" smtClean="0"/>
              <a:t>logit</a:t>
            </a:r>
            <a:r>
              <a:rPr lang="da-DK" dirty="0" smtClean="0"/>
              <a:t> </a:t>
            </a:r>
            <a:r>
              <a:rPr lang="da-DK" dirty="0" err="1" smtClean="0"/>
              <a:t>coefficients</a:t>
            </a:r>
            <a:r>
              <a:rPr lang="da-DK" dirty="0" smtClean="0"/>
              <a:t>: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en-US" dirty="0" smtClean="0"/>
              <a:t>‘differences in [social] background effects … cannot result from changing marginal distributions of either independent or dependent variables because such changes do not affect [the parameter estimates]’ (Mare 1981: 74, parentheses added).</a:t>
            </a:r>
          </a:p>
          <a:p>
            <a:pPr marL="0" indent="0" eaLnBrk="1" hangingPunct="1"/>
            <a:endParaRPr lang="en-US" dirty="0" smtClean="0"/>
          </a:p>
          <a:p>
            <a:pPr marL="0" indent="0" eaLnBrk="1" hangingPunct="1"/>
            <a:r>
              <a:rPr lang="en-US" sz="1800" u="sng" dirty="0" smtClean="0"/>
              <a:t>But</a:t>
            </a:r>
            <a:r>
              <a:rPr lang="en-US" sz="1800" dirty="0" smtClean="0"/>
              <a:t> given our </a:t>
            </a:r>
            <a:r>
              <a:rPr lang="en-US" sz="1800" dirty="0" err="1" smtClean="0"/>
              <a:t>reexpression</a:t>
            </a:r>
            <a:r>
              <a:rPr lang="en-US" sz="1800" dirty="0" smtClean="0"/>
              <a:t> of the </a:t>
            </a:r>
            <a:r>
              <a:rPr lang="en-US" sz="1800" dirty="0" err="1" smtClean="0"/>
              <a:t>logit</a:t>
            </a:r>
            <a:r>
              <a:rPr lang="en-US" sz="1800" dirty="0" smtClean="0"/>
              <a:t> </a:t>
            </a:r>
            <a:r>
              <a:rPr lang="en-US" sz="1800" dirty="0" err="1" smtClean="0"/>
              <a:t>coefficent</a:t>
            </a:r>
            <a:r>
              <a:rPr lang="en-US" sz="1800" dirty="0" smtClean="0"/>
              <a:t>, differences in </a:t>
            </a:r>
            <a:r>
              <a:rPr lang="en-US" sz="1800" dirty="0" err="1" smtClean="0"/>
              <a:t>logit</a:t>
            </a:r>
            <a:r>
              <a:rPr lang="en-US" sz="1800" dirty="0" smtClean="0"/>
              <a:t> effects across groups (cohorts) will also reflect differences in </a:t>
            </a:r>
            <a:r>
              <a:rPr lang="en-US" sz="1800" dirty="0" err="1" smtClean="0"/>
              <a:t>sd</a:t>
            </a:r>
            <a:r>
              <a:rPr lang="en-US" sz="1800" dirty="0" smtClean="0"/>
              <a:t>(x).</a:t>
            </a:r>
          </a:p>
        </p:txBody>
      </p:sp>
      <p:sp>
        <p:nvSpPr>
          <p:cNvPr id="276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5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5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6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76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7303E3-3ACD-4AB6-BEF9-E55F65D851B6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5603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5604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7C904F9D-B5C0-49C3-8D90-497B49CA4064}" type="slidenum">
              <a:rPr lang="da-DK" smtClean="0">
                <a:latin typeface="Verdana" pitchFamily="34" charset="0"/>
              </a:rPr>
              <a:pPr algn="r"/>
              <a:t>12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EXAMPLE: TRENDS IN IEO IN THE US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sz="1900" dirty="0" smtClean="0"/>
              <a:t>Trends </a:t>
            </a:r>
            <a:r>
              <a:rPr lang="da-DK" sz="1900" dirty="0" err="1" smtClean="0"/>
              <a:t>with</a:t>
            </a:r>
            <a:r>
              <a:rPr lang="da-DK" sz="1900" dirty="0" smtClean="0"/>
              <a:t> </a:t>
            </a:r>
            <a:r>
              <a:rPr lang="da-DK" sz="1900" dirty="0" err="1" smtClean="0"/>
              <a:t>logit</a:t>
            </a:r>
            <a:r>
              <a:rPr lang="da-DK" sz="1900" dirty="0" smtClean="0"/>
              <a:t> </a:t>
            </a:r>
            <a:r>
              <a:rPr lang="da-DK" sz="1900" dirty="0" err="1" smtClean="0"/>
              <a:t>coefficients</a:t>
            </a:r>
            <a:r>
              <a:rPr lang="da-DK" sz="1900" dirty="0" smtClean="0"/>
              <a:t/>
            </a:r>
            <a:br>
              <a:rPr lang="da-DK" sz="1900" dirty="0" smtClean="0"/>
            </a:br>
            <a:endParaRPr lang="da-DK" sz="1900" dirty="0" smtClean="0"/>
          </a:p>
        </p:txBody>
      </p:sp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3152787"/>
            <a:ext cx="8987150" cy="284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kstboks 15"/>
          <p:cNvSpPr txBox="1"/>
          <p:nvPr/>
        </p:nvSpPr>
        <p:spPr>
          <a:xfrm>
            <a:off x="1857356" y="3286124"/>
            <a:ext cx="1357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00" b="1" dirty="0" smtClean="0">
                <a:solidFill>
                  <a:schemeClr val="accent5">
                    <a:lumMod val="10000"/>
                  </a:schemeClr>
                </a:solidFill>
              </a:rPr>
              <a:t>1920-1929</a:t>
            </a:r>
            <a:endParaRPr lang="da-DK" sz="1300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3286116" y="3286124"/>
            <a:ext cx="1357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00" b="1" dirty="0" smtClean="0">
                <a:solidFill>
                  <a:schemeClr val="accent5">
                    <a:lumMod val="10000"/>
                  </a:schemeClr>
                </a:solidFill>
              </a:rPr>
              <a:t>1930-1939</a:t>
            </a:r>
            <a:endParaRPr lang="da-DK" sz="1300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8" name="Tekstboks 17"/>
          <p:cNvSpPr txBox="1"/>
          <p:nvPr/>
        </p:nvSpPr>
        <p:spPr>
          <a:xfrm>
            <a:off x="4786314" y="3286124"/>
            <a:ext cx="1357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00" b="1" dirty="0" smtClean="0">
                <a:solidFill>
                  <a:schemeClr val="accent5">
                    <a:lumMod val="10000"/>
                  </a:schemeClr>
                </a:solidFill>
              </a:rPr>
              <a:t>1940-1949</a:t>
            </a:r>
            <a:endParaRPr lang="da-DK" sz="1300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9" name="Tekstboks 18"/>
          <p:cNvSpPr txBox="1"/>
          <p:nvPr/>
        </p:nvSpPr>
        <p:spPr>
          <a:xfrm>
            <a:off x="6286512" y="3286124"/>
            <a:ext cx="1357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00" b="1" dirty="0" smtClean="0">
                <a:solidFill>
                  <a:schemeClr val="accent5">
                    <a:lumMod val="10000"/>
                  </a:schemeClr>
                </a:solidFill>
              </a:rPr>
              <a:t>1950-1959</a:t>
            </a:r>
            <a:endParaRPr lang="da-DK" sz="1300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0" name="Tekstboks 19"/>
          <p:cNvSpPr txBox="1"/>
          <p:nvPr/>
        </p:nvSpPr>
        <p:spPr>
          <a:xfrm>
            <a:off x="7786678" y="3286124"/>
            <a:ext cx="1357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00" b="1" dirty="0" smtClean="0">
                <a:solidFill>
                  <a:schemeClr val="accent5">
                    <a:lumMod val="10000"/>
                  </a:schemeClr>
                </a:solidFill>
              </a:rPr>
              <a:t>1960-1969</a:t>
            </a:r>
            <a:endParaRPr lang="da-DK" sz="1300" b="1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7303E3-3ACD-4AB6-BEF9-E55F65D851B6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5603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5604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7C904F9D-B5C0-49C3-8D90-497B49CA4064}" type="slidenum">
              <a:rPr lang="da-DK" smtClean="0">
                <a:latin typeface="Verdana" pitchFamily="34" charset="0"/>
              </a:rPr>
              <a:pPr algn="r"/>
              <a:t>13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EXAMPLE: TRENDS IN IEO IN THE US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sz="1900" dirty="0" smtClean="0"/>
              <a:t>Trends </a:t>
            </a:r>
            <a:r>
              <a:rPr lang="da-DK" sz="1900" dirty="0" err="1" smtClean="0"/>
              <a:t>with</a:t>
            </a:r>
            <a:r>
              <a:rPr lang="da-DK" sz="1900" dirty="0" smtClean="0"/>
              <a:t> </a:t>
            </a:r>
            <a:r>
              <a:rPr lang="da-DK" sz="1900" dirty="0" err="1" smtClean="0"/>
              <a:t>correlations</a:t>
            </a:r>
            <a:r>
              <a:rPr lang="da-DK" sz="1900" dirty="0" smtClean="0"/>
              <a:t/>
            </a:r>
            <a:br>
              <a:rPr lang="da-DK" sz="1900" dirty="0" smtClean="0"/>
            </a:br>
            <a:endParaRPr lang="da-DK" sz="1900" dirty="0" smtClean="0"/>
          </a:p>
        </p:txBody>
      </p:sp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143248"/>
            <a:ext cx="765627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7303E3-3ACD-4AB6-BEF9-E55F65D851B6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5603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5604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7C904F9D-B5C0-49C3-8D90-497B49CA4064}" type="slidenum">
              <a:rPr lang="da-DK" smtClean="0">
                <a:latin typeface="Verdana" pitchFamily="34" charset="0"/>
              </a:rPr>
              <a:pPr algn="r"/>
              <a:t>14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EXAMPLE: TRENDS IN IEO IN THE US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sz="1900" dirty="0" smtClean="0"/>
              <a:t>Trends </a:t>
            </a:r>
            <a:r>
              <a:rPr lang="da-DK" sz="1900" dirty="0" err="1" smtClean="0"/>
              <a:t>with</a:t>
            </a:r>
            <a:r>
              <a:rPr lang="da-DK" sz="1900" dirty="0" smtClean="0"/>
              <a:t> </a:t>
            </a:r>
            <a:r>
              <a:rPr lang="da-DK" sz="1900" dirty="0" err="1" smtClean="0"/>
              <a:t>correlations</a:t>
            </a:r>
            <a:r>
              <a:rPr lang="da-DK" sz="1900" dirty="0" smtClean="0"/>
              <a:t>, </a:t>
            </a:r>
            <a:r>
              <a:rPr lang="da-DK" sz="1900" dirty="0" err="1" smtClean="0"/>
              <a:t>decomposed</a:t>
            </a:r>
            <a:r>
              <a:rPr lang="da-DK" sz="1900" dirty="0" smtClean="0"/>
              <a:t/>
            </a:r>
            <a:br>
              <a:rPr lang="da-DK" sz="1900" dirty="0" smtClean="0"/>
            </a:br>
            <a:endParaRPr lang="da-DK" sz="1900" dirty="0" smtClean="0"/>
          </a:p>
        </p:txBody>
      </p:sp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41" y="3062296"/>
            <a:ext cx="8002611" cy="2724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ktangel 17"/>
          <p:cNvSpPr/>
          <p:nvPr/>
        </p:nvSpPr>
        <p:spPr bwMode="auto">
          <a:xfrm>
            <a:off x="5929322" y="3714752"/>
            <a:ext cx="2786082" cy="2286016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7303E3-3ACD-4AB6-BEF9-E55F65D851B6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5603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5604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7C904F9D-B5C0-49C3-8D90-497B49CA4064}" type="slidenum">
              <a:rPr lang="da-DK" smtClean="0">
                <a:latin typeface="Verdana" pitchFamily="34" charset="0"/>
              </a:rPr>
              <a:pPr algn="r"/>
              <a:t>15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EXAMPLE: TRENDS IN IEO IN THE US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sz="1900" dirty="0" smtClean="0"/>
              <a:t>Trends </a:t>
            </a:r>
            <a:r>
              <a:rPr lang="da-DK" sz="1900" dirty="0" err="1" smtClean="0"/>
              <a:t>with</a:t>
            </a:r>
            <a:r>
              <a:rPr lang="da-DK" sz="1900" dirty="0" smtClean="0"/>
              <a:t> </a:t>
            </a:r>
            <a:r>
              <a:rPr lang="da-DK" sz="1900" dirty="0" err="1" smtClean="0"/>
              <a:t>correlations</a:t>
            </a:r>
            <a:r>
              <a:rPr lang="da-DK" sz="1900" dirty="0" smtClean="0"/>
              <a:t>, </a:t>
            </a:r>
            <a:r>
              <a:rPr lang="da-DK" sz="1900" dirty="0" err="1" smtClean="0"/>
              <a:t>contrasts</a:t>
            </a:r>
            <a:r>
              <a:rPr lang="da-DK" sz="1900" dirty="0" smtClean="0"/>
              <a:t>, </a:t>
            </a:r>
            <a:r>
              <a:rPr lang="da-DK" sz="1900" dirty="0" err="1" smtClean="0"/>
              <a:t>statistical</a:t>
            </a:r>
            <a:r>
              <a:rPr lang="da-DK" sz="1900" dirty="0" smtClean="0"/>
              <a:t> tests</a:t>
            </a:r>
          </a:p>
        </p:txBody>
      </p:sp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56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071810"/>
            <a:ext cx="8286808" cy="3064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1378AB4-3231-420F-AB19-9335E3A34A6B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32771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32772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1B5132F2-5A22-41F1-ACD0-7AE7173B2E86}" type="slidenum">
              <a:rPr lang="da-DK" smtClean="0">
                <a:latin typeface="Verdana" pitchFamily="34" charset="0"/>
              </a:rPr>
              <a:pPr algn="r"/>
              <a:t>16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CONCLUSION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Correlation</a:t>
            </a:r>
            <a:r>
              <a:rPr lang="da-DK" dirty="0" smtClean="0"/>
              <a:t> </a:t>
            </a:r>
            <a:r>
              <a:rPr lang="da-DK" dirty="0" err="1" smtClean="0"/>
              <a:t>metric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preferred</a:t>
            </a:r>
            <a:r>
              <a:rPr lang="da-DK" dirty="0" smtClean="0"/>
              <a:t> in </a:t>
            </a:r>
            <a:r>
              <a:rPr lang="da-DK" dirty="0" err="1" smtClean="0"/>
              <a:t>some</a:t>
            </a:r>
            <a:r>
              <a:rPr lang="da-DK" dirty="0" smtClean="0"/>
              <a:t> situations</a:t>
            </a:r>
          </a:p>
          <a:p>
            <a:pPr marL="0" indent="0" eaLnBrk="1" hangingPunct="1"/>
            <a:r>
              <a:rPr lang="da-DK" dirty="0" smtClean="0"/>
              <a:t>-- a solution to the </a:t>
            </a:r>
            <a:r>
              <a:rPr lang="da-DK" dirty="0" err="1" smtClean="0"/>
              <a:t>issue</a:t>
            </a:r>
            <a:r>
              <a:rPr lang="da-DK" dirty="0" smtClean="0"/>
              <a:t> </a:t>
            </a:r>
            <a:r>
              <a:rPr lang="da-DK" dirty="0" err="1" smtClean="0"/>
              <a:t>identified</a:t>
            </a:r>
            <a:r>
              <a:rPr lang="da-DK" dirty="0" smtClean="0"/>
              <a:t> by </a:t>
            </a:r>
            <a:r>
              <a:rPr lang="da-DK" dirty="0" err="1" smtClean="0"/>
              <a:t>Allison</a:t>
            </a:r>
            <a:r>
              <a:rPr lang="da-DK" dirty="0" smtClean="0"/>
              <a:t> (1999)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Evidence</a:t>
            </a:r>
            <a:r>
              <a:rPr lang="da-DK" dirty="0" smtClean="0"/>
              <a:t> </a:t>
            </a:r>
            <a:r>
              <a:rPr lang="da-DK" dirty="0" err="1" smtClean="0"/>
              <a:t>on</a:t>
            </a:r>
            <a:r>
              <a:rPr lang="da-DK" dirty="0" smtClean="0"/>
              <a:t> trends in IEO </a:t>
            </a:r>
            <a:r>
              <a:rPr lang="da-DK" dirty="0" err="1" smtClean="0"/>
              <a:t>different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correlation</a:t>
            </a:r>
            <a:r>
              <a:rPr lang="da-DK" dirty="0" smtClean="0"/>
              <a:t> </a:t>
            </a:r>
            <a:r>
              <a:rPr lang="da-DK" dirty="0" err="1" smtClean="0"/>
              <a:t>metric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(</a:t>
            </a:r>
            <a:r>
              <a:rPr lang="da-DK" dirty="0" err="1" smtClean="0"/>
              <a:t>compared</a:t>
            </a:r>
            <a:r>
              <a:rPr lang="da-DK" dirty="0" smtClean="0"/>
              <a:t> to </a:t>
            </a:r>
            <a:r>
              <a:rPr lang="da-DK" dirty="0" err="1" smtClean="0"/>
              <a:t>logit</a:t>
            </a:r>
            <a:r>
              <a:rPr lang="da-DK" dirty="0" smtClean="0"/>
              <a:t> </a:t>
            </a:r>
            <a:r>
              <a:rPr lang="da-DK" dirty="0" err="1" smtClean="0"/>
              <a:t>coefficients</a:t>
            </a:r>
            <a:r>
              <a:rPr lang="da-DK" dirty="0" smtClean="0"/>
              <a:t>).</a:t>
            </a:r>
            <a:br>
              <a:rPr lang="da-DK" dirty="0" smtClean="0"/>
            </a:br>
            <a:endParaRPr lang="da-DK" i="1" dirty="0" smtClean="0"/>
          </a:p>
          <a:p>
            <a:pPr marL="0" indent="0" eaLnBrk="1" hangingPunct="1"/>
            <a:r>
              <a:rPr lang="da-DK" dirty="0" smtClean="0"/>
              <a:t>WP: </a:t>
            </a:r>
            <a:r>
              <a:rPr lang="da-DK" sz="1800" u="sng" dirty="0" smtClean="0">
                <a:hlinkClick r:id="rId3"/>
              </a:rPr>
              <a:t>http://papers.ssrn.com/sol3/papers.cfm?abstract_id=1857431</a:t>
            </a:r>
            <a:endParaRPr lang="da-DK" sz="1800" u="sng" dirty="0" smtClean="0"/>
          </a:p>
          <a:p>
            <a:pPr marL="0" indent="0" eaLnBrk="1" hangingPunct="1"/>
            <a:r>
              <a:rPr lang="en-US" sz="1600" i="1" dirty="0" smtClean="0"/>
              <a:t>A Reinterpretation of Coefficients from </a:t>
            </a:r>
            <a:r>
              <a:rPr lang="en-US" sz="1600" i="1" dirty="0" err="1" smtClean="0"/>
              <a:t>Logit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Probit</a:t>
            </a:r>
            <a:r>
              <a:rPr lang="en-US" sz="1600" i="1" dirty="0" smtClean="0"/>
              <a:t>, and Other Non-Linear Probability Models: Consequences for Comparative Sociological Research</a:t>
            </a:r>
          </a:p>
          <a:p>
            <a:pPr marL="0" indent="0" eaLnBrk="1" hangingPunct="1"/>
            <a:endParaRPr lang="da-DK" dirty="0" smtClean="0"/>
          </a:p>
        </p:txBody>
      </p:sp>
      <p:sp>
        <p:nvSpPr>
          <p:cNvPr id="3277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7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8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278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249D14F-2E19-4C32-BADF-5784F3963B4C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1507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1508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6EF3764E-BAA0-4DE3-93A6-B367EDEAB33D}" type="slidenum">
              <a:rPr lang="da-DK" smtClean="0">
                <a:latin typeface="Verdana" pitchFamily="34" charset="0"/>
              </a:rPr>
              <a:pPr algn="r"/>
              <a:t>2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CONTENTS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da-DK" dirty="0" smtClean="0"/>
              <a:t>  An </a:t>
            </a:r>
            <a:r>
              <a:rPr lang="da-DK" dirty="0" err="1" smtClean="0"/>
              <a:t>issue</a:t>
            </a:r>
            <a:r>
              <a:rPr lang="da-DK" dirty="0" smtClean="0"/>
              <a:t>!</a:t>
            </a:r>
          </a:p>
          <a:p>
            <a:pPr marL="0" indent="0" eaLnBrk="1" hangingPunct="1">
              <a:buFontTx/>
              <a:buChar char="•"/>
            </a:pPr>
            <a:r>
              <a:rPr lang="da-DK" dirty="0" smtClean="0"/>
              <a:t>  A solution?</a:t>
            </a:r>
          </a:p>
          <a:p>
            <a:pPr marL="0" indent="0" eaLnBrk="1" hangingPunct="1">
              <a:buFontTx/>
              <a:buChar char="•"/>
            </a:pPr>
            <a:r>
              <a:rPr lang="da-DK" dirty="0" smtClean="0"/>
              <a:t>  An </a:t>
            </a:r>
            <a:r>
              <a:rPr lang="da-DK" dirty="0" err="1" smtClean="0"/>
              <a:t>example</a:t>
            </a:r>
            <a:r>
              <a:rPr lang="da-DK" dirty="0" smtClean="0"/>
              <a:t>: Trends in IEO in the US</a:t>
            </a:r>
          </a:p>
          <a:p>
            <a:pPr marL="0" indent="0" eaLnBrk="1" hangingPunct="1">
              <a:buFontTx/>
              <a:buChar char="•"/>
            </a:pPr>
            <a:r>
              <a:rPr lang="da-DK" dirty="0" smtClean="0"/>
              <a:t>  A </a:t>
            </a:r>
            <a:r>
              <a:rPr lang="da-DK" dirty="0" err="1" smtClean="0"/>
              <a:t>conclusion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B4640CD-F45E-435B-A44B-25A8F2D3D09A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2531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2532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862E8FCF-1C47-48D8-B044-96356045AB00}" type="slidenum">
              <a:rPr lang="da-DK" smtClean="0">
                <a:latin typeface="Verdana" pitchFamily="34" charset="0"/>
              </a:rPr>
              <a:pPr algn="r"/>
              <a:t>3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ISSUE: INTERACTION TERMS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Interaction</a:t>
            </a:r>
            <a:r>
              <a:rPr lang="da-DK" dirty="0" smtClean="0"/>
              <a:t> </a:t>
            </a:r>
            <a:r>
              <a:rPr lang="da-DK" dirty="0" err="1" smtClean="0"/>
              <a:t>effects</a:t>
            </a:r>
            <a:r>
              <a:rPr lang="da-DK" dirty="0" smtClean="0"/>
              <a:t> in </a:t>
            </a:r>
            <a:r>
              <a:rPr lang="da-DK" dirty="0" err="1" smtClean="0"/>
              <a:t>logit/probit</a:t>
            </a:r>
            <a:r>
              <a:rPr lang="da-DK" dirty="0" smtClean="0"/>
              <a:t> models not </a:t>
            </a:r>
            <a:r>
              <a:rPr lang="da-DK" dirty="0" err="1" smtClean="0"/>
              <a:t>identified</a:t>
            </a:r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dirty="0" err="1" smtClean="0"/>
              <a:t>Allison</a:t>
            </a:r>
            <a:r>
              <a:rPr lang="da-DK" dirty="0" smtClean="0"/>
              <a:t> (1999): Differences in true </a:t>
            </a:r>
            <a:r>
              <a:rPr lang="da-DK" dirty="0" err="1" smtClean="0"/>
              <a:t>effects</a:t>
            </a:r>
            <a:r>
              <a:rPr lang="da-DK" dirty="0" smtClean="0"/>
              <a:t> </a:t>
            </a:r>
            <a:r>
              <a:rPr lang="da-DK" dirty="0" err="1" smtClean="0"/>
              <a:t>conflated</a:t>
            </a:r>
            <a:r>
              <a:rPr lang="da-DK" dirty="0" smtClean="0"/>
              <a:t> by differences in </a:t>
            </a:r>
            <a:r>
              <a:rPr lang="da-DK" dirty="0" err="1" smtClean="0"/>
              <a:t>conditional</a:t>
            </a:r>
            <a:r>
              <a:rPr lang="da-DK" dirty="0" smtClean="0"/>
              <a:t> </a:t>
            </a:r>
            <a:r>
              <a:rPr lang="da-DK" dirty="0" err="1" smtClean="0"/>
              <a:t>error</a:t>
            </a:r>
            <a:r>
              <a:rPr lang="da-DK" dirty="0" smtClean="0"/>
              <a:t> </a:t>
            </a:r>
            <a:r>
              <a:rPr lang="da-DK" dirty="0" err="1" smtClean="0"/>
              <a:t>variance</a:t>
            </a:r>
            <a:r>
              <a:rPr lang="da-DK" dirty="0" smtClean="0"/>
              <a:t> (i.e., </a:t>
            </a:r>
            <a:r>
              <a:rPr lang="da-DK" dirty="0" err="1" smtClean="0"/>
              <a:t>heteroskedasticity</a:t>
            </a:r>
            <a:r>
              <a:rPr lang="da-DK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6C7B073-30A6-4F20-B8EC-B517742493D4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1028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1029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9F5FEC6B-580B-4059-A1A2-838F262236E7}" type="slidenum">
              <a:rPr lang="da-DK" smtClean="0">
                <a:latin typeface="Verdana" pitchFamily="34" charset="0"/>
              </a:rPr>
              <a:pPr algn="r"/>
              <a:t>4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ISSUE: INTERACTION TERMS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Assume</a:t>
            </a:r>
            <a:r>
              <a:rPr lang="da-DK" dirty="0" smtClean="0"/>
              <a:t>: </a:t>
            </a:r>
            <a:r>
              <a:rPr lang="da-DK" dirty="0" err="1" smtClean="0"/>
              <a:t>binary</a:t>
            </a:r>
            <a:r>
              <a:rPr lang="da-DK" dirty="0" smtClean="0"/>
              <a:t> y, manifestation of latent y*.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dirty="0" err="1" smtClean="0"/>
              <a:t>Following</a:t>
            </a:r>
            <a:r>
              <a:rPr lang="da-DK" dirty="0" smtClean="0"/>
              <a:t> standard </a:t>
            </a:r>
            <a:r>
              <a:rPr lang="da-DK" dirty="0" err="1" smtClean="0"/>
              <a:t>econometrics</a:t>
            </a:r>
            <a:r>
              <a:rPr lang="da-DK" dirty="0" smtClean="0"/>
              <a:t>, a </a:t>
            </a:r>
            <a:r>
              <a:rPr lang="da-DK" dirty="0" err="1" smtClean="0"/>
              <a:t>logit</a:t>
            </a:r>
            <a:r>
              <a:rPr lang="da-DK" dirty="0" smtClean="0"/>
              <a:t> </a:t>
            </a:r>
            <a:r>
              <a:rPr lang="da-DK" dirty="0" err="1" smtClean="0"/>
              <a:t>coefficient</a:t>
            </a:r>
            <a:r>
              <a:rPr lang="da-DK" dirty="0" smtClean="0"/>
              <a:t> </a:t>
            </a:r>
            <a:r>
              <a:rPr lang="da-DK" dirty="0" err="1" smtClean="0"/>
              <a:t>identifies</a:t>
            </a:r>
            <a:r>
              <a:rPr lang="da-DK" dirty="0" smtClean="0"/>
              <a:t>: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sz="1800" dirty="0" smtClean="0"/>
          </a:p>
          <a:p>
            <a:pPr marL="0" indent="0" eaLnBrk="1" hangingPunct="1"/>
            <a:r>
              <a:rPr lang="da-DK" sz="1800" dirty="0" smtClean="0"/>
              <a:t>Beta = </a:t>
            </a:r>
            <a:r>
              <a:rPr lang="da-DK" sz="1800" dirty="0" err="1" smtClean="0"/>
              <a:t>effect</a:t>
            </a:r>
            <a:r>
              <a:rPr lang="da-DK" sz="1800" dirty="0" smtClean="0"/>
              <a:t> from </a:t>
            </a:r>
            <a:r>
              <a:rPr lang="da-DK" sz="1800" dirty="0" err="1" smtClean="0"/>
              <a:t>underlying</a:t>
            </a:r>
            <a:r>
              <a:rPr lang="da-DK" sz="1800" dirty="0" smtClean="0"/>
              <a:t> linear </a:t>
            </a:r>
            <a:r>
              <a:rPr lang="da-DK" sz="1800" dirty="0" err="1" smtClean="0"/>
              <a:t>reg</a:t>
            </a:r>
            <a:r>
              <a:rPr lang="da-DK" sz="1800" dirty="0" smtClean="0"/>
              <a:t>. model of y* </a:t>
            </a:r>
            <a:r>
              <a:rPr lang="da-DK" sz="1800" dirty="0" err="1" smtClean="0"/>
              <a:t>on</a:t>
            </a:r>
            <a:r>
              <a:rPr lang="da-DK" sz="1800" dirty="0" smtClean="0"/>
              <a:t> x</a:t>
            </a:r>
          </a:p>
          <a:p>
            <a:pPr marL="0" indent="0" eaLnBrk="1" hangingPunct="1"/>
            <a:r>
              <a:rPr lang="da-DK" sz="1800" dirty="0" smtClean="0"/>
              <a:t>s = (</a:t>
            </a:r>
            <a:r>
              <a:rPr lang="da-DK" sz="1800" dirty="0" err="1" smtClean="0"/>
              <a:t>function</a:t>
            </a:r>
            <a:r>
              <a:rPr lang="da-DK" sz="1800" dirty="0" smtClean="0"/>
              <a:t> of) latent </a:t>
            </a:r>
            <a:r>
              <a:rPr lang="da-DK" sz="1800" dirty="0" err="1" smtClean="0"/>
              <a:t>error</a:t>
            </a:r>
            <a:r>
              <a:rPr lang="da-DK" sz="1800" dirty="0" smtClean="0"/>
              <a:t> standard deviation, </a:t>
            </a:r>
            <a:r>
              <a:rPr lang="da-DK" sz="1800" dirty="0" err="1" smtClean="0"/>
              <a:t>sd</a:t>
            </a:r>
            <a:r>
              <a:rPr lang="da-DK" sz="1800" dirty="0" smtClean="0"/>
              <a:t>(</a:t>
            </a:r>
            <a:r>
              <a:rPr lang="da-DK" sz="1800" dirty="0" err="1" smtClean="0"/>
              <a:t>y*|x</a:t>
            </a:r>
            <a:r>
              <a:rPr lang="da-DK" sz="1800" dirty="0" smtClean="0"/>
              <a:t>)</a:t>
            </a:r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142976" y="4143380"/>
          <a:ext cx="1002871" cy="945382"/>
        </p:xfrm>
        <a:graphic>
          <a:graphicData uri="http://schemas.openxmlformats.org/presentationml/2006/ole">
            <p:oleObj spid="_x0000_s1027" name="Equation" r:id="rId4" imgW="419040" imgH="39348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086832" y="3022598"/>
          <a:ext cx="2842226" cy="620716"/>
        </p:xfrm>
        <a:graphic>
          <a:graphicData uri="http://schemas.openxmlformats.org/presentationml/2006/ole">
            <p:oleObj spid="_x0000_s1028" name="Equation" r:id="rId5" imgW="11048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7C9C02-2B20-42F1-85D0-6C3502CE665D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053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054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11E1C93D-DA62-4911-88AB-C604A6497132}" type="slidenum">
              <a:rPr lang="da-DK" smtClean="0">
                <a:latin typeface="Verdana" pitchFamily="34" charset="0"/>
              </a:rPr>
              <a:pPr algn="r"/>
              <a:t>5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ISSUE: INTERACTION TERMS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Allison</a:t>
            </a:r>
            <a:r>
              <a:rPr lang="da-DK" dirty="0" smtClean="0"/>
              <a:t> </a:t>
            </a:r>
            <a:r>
              <a:rPr lang="da-DK" dirty="0" err="1" smtClean="0"/>
              <a:t>noted</a:t>
            </a:r>
            <a:r>
              <a:rPr lang="da-DK" dirty="0" smtClean="0"/>
              <a:t> problem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comparing</a:t>
            </a:r>
            <a:r>
              <a:rPr lang="da-DK" dirty="0" smtClean="0"/>
              <a:t> </a:t>
            </a:r>
            <a:r>
              <a:rPr lang="da-DK" dirty="0" err="1" smtClean="0"/>
              <a:t>effects</a:t>
            </a:r>
            <a:r>
              <a:rPr lang="da-DK" dirty="0" smtClean="0"/>
              <a:t> </a:t>
            </a:r>
            <a:r>
              <a:rPr lang="da-DK" dirty="0" err="1" smtClean="0"/>
              <a:t>across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r>
              <a:rPr lang="da-DK" dirty="0" smtClean="0"/>
              <a:t>: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cannot</a:t>
            </a:r>
            <a:r>
              <a:rPr lang="da-DK" dirty="0" smtClean="0"/>
              <a:t> </a:t>
            </a:r>
            <a:r>
              <a:rPr lang="da-DK" dirty="0" err="1" smtClean="0"/>
              <a:t>identify</a:t>
            </a:r>
            <a:r>
              <a:rPr lang="da-DK" dirty="0" smtClean="0"/>
              <a:t> difference of </a:t>
            </a:r>
            <a:r>
              <a:rPr lang="da-DK" dirty="0" err="1" smtClean="0"/>
              <a:t>interest</a:t>
            </a:r>
            <a:r>
              <a:rPr lang="da-DK" dirty="0" smtClean="0"/>
              <a:t>: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sz="1800" dirty="0" smtClean="0"/>
          </a:p>
          <a:p>
            <a:pPr marL="0" indent="0" eaLnBrk="1" hangingPunct="1"/>
            <a:endParaRPr lang="da-DK" sz="1800" dirty="0" smtClean="0"/>
          </a:p>
          <a:p>
            <a:pPr marL="0" indent="0" eaLnBrk="1" hangingPunct="1"/>
            <a:endParaRPr lang="da-DK" sz="1800" dirty="0" smtClean="0"/>
          </a:p>
        </p:txBody>
      </p:sp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05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41400" y="3152781"/>
          <a:ext cx="3203575" cy="1062037"/>
        </p:xfrm>
        <a:graphic>
          <a:graphicData uri="http://schemas.openxmlformats.org/presentationml/2006/ole">
            <p:oleObj spid="_x0000_s2050" name="Equation" r:id="rId4" imgW="1346040" imgH="444240" progId="Equation.DSMT4">
              <p:embed/>
            </p:oleObj>
          </a:graphicData>
        </a:graphic>
      </p:graphicFrame>
      <p:sp>
        <p:nvSpPr>
          <p:cNvPr id="206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06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1071563" y="5214938"/>
          <a:ext cx="2228850" cy="685800"/>
        </p:xfrm>
        <a:graphic>
          <a:graphicData uri="http://schemas.openxmlformats.org/presentationml/2006/ole">
            <p:oleObj spid="_x0000_s2051" name="Equation" r:id="rId5" imgW="78732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C795844-E9FE-4D4F-8271-F3A19C871842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3555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3556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379C9AF1-2F84-474B-814A-02AF0447C926}" type="slidenum">
              <a:rPr lang="da-DK" smtClean="0">
                <a:latin typeface="Verdana" pitchFamily="34" charset="0"/>
              </a:rPr>
              <a:pPr algn="r"/>
              <a:t>6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SOLUTION: A REINTERPRETATION OF THE LOGIT COEFFICIENT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Interaction</a:t>
            </a:r>
            <a:r>
              <a:rPr lang="da-DK" dirty="0" smtClean="0"/>
              <a:t> terms = </a:t>
            </a:r>
            <a:r>
              <a:rPr lang="da-DK" dirty="0" err="1" smtClean="0"/>
              <a:t>identification</a:t>
            </a:r>
            <a:r>
              <a:rPr lang="da-DK" dirty="0" smtClean="0"/>
              <a:t> </a:t>
            </a:r>
            <a:r>
              <a:rPr lang="da-DK" dirty="0" err="1" smtClean="0"/>
              <a:t>issue</a:t>
            </a:r>
            <a:r>
              <a:rPr lang="da-DK" dirty="0" smtClean="0"/>
              <a:t> not </a:t>
            </a:r>
            <a:r>
              <a:rPr lang="da-DK" dirty="0" err="1" smtClean="0"/>
              <a:t>easily</a:t>
            </a:r>
            <a:r>
              <a:rPr lang="da-DK" dirty="0" smtClean="0"/>
              <a:t> </a:t>
            </a:r>
            <a:r>
              <a:rPr lang="da-DK" dirty="0" err="1" smtClean="0"/>
              <a:t>resolved</a:t>
            </a:r>
            <a:r>
              <a:rPr lang="da-DK" dirty="0" smtClean="0"/>
              <a:t>!</a:t>
            </a:r>
          </a:p>
          <a:p>
            <a:pPr marL="0" indent="0" eaLnBrk="1" hangingPunct="1"/>
            <a:endParaRPr lang="da-DK" i="1" dirty="0" smtClean="0"/>
          </a:p>
          <a:p>
            <a:pPr marL="0" indent="0" eaLnBrk="1" hangingPunct="1"/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suggest</a:t>
            </a:r>
            <a:r>
              <a:rPr lang="da-DK" dirty="0" smtClean="0"/>
              <a:t> a new </a:t>
            </a:r>
            <a:r>
              <a:rPr lang="da-DK" dirty="0" err="1" smtClean="0"/>
              <a:t>strategy</a:t>
            </a:r>
            <a:r>
              <a:rPr lang="da-DK" dirty="0" smtClean="0"/>
              <a:t>.</a:t>
            </a:r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dirty="0" err="1" smtClean="0"/>
              <a:t>Shift</a:t>
            </a:r>
            <a:r>
              <a:rPr lang="da-DK" dirty="0" smtClean="0"/>
              <a:t> of </a:t>
            </a:r>
            <a:r>
              <a:rPr lang="da-DK" dirty="0" err="1" smtClean="0"/>
              <a:t>focus</a:t>
            </a:r>
            <a:r>
              <a:rPr lang="da-DK" dirty="0" smtClean="0"/>
              <a:t> from </a:t>
            </a:r>
            <a:r>
              <a:rPr lang="da-DK" u="sng" dirty="0" smtClean="0"/>
              <a:t>differences in </a:t>
            </a:r>
            <a:r>
              <a:rPr lang="da-DK" u="sng" dirty="0" err="1" smtClean="0"/>
              <a:t>effects</a:t>
            </a:r>
            <a:r>
              <a:rPr lang="da-DK" dirty="0" smtClean="0"/>
              <a:t> (not </a:t>
            </a:r>
            <a:r>
              <a:rPr lang="da-DK" dirty="0" err="1" smtClean="0"/>
              <a:t>identified</a:t>
            </a:r>
            <a:r>
              <a:rPr lang="da-DK" dirty="0" smtClean="0"/>
              <a:t>) to</a:t>
            </a:r>
          </a:p>
          <a:p>
            <a:pPr marL="0" indent="0" eaLnBrk="1" hangingPunct="1"/>
            <a:r>
              <a:rPr lang="da-DK" u="sng" dirty="0" smtClean="0"/>
              <a:t>differences in </a:t>
            </a:r>
            <a:r>
              <a:rPr lang="da-DK" u="sng" dirty="0" err="1" smtClean="0"/>
              <a:t>correlations</a:t>
            </a:r>
            <a:r>
              <a:rPr lang="da-DK" dirty="0" smtClean="0"/>
              <a:t> (</a:t>
            </a:r>
            <a:r>
              <a:rPr lang="da-DK" dirty="0" err="1" smtClean="0"/>
              <a:t>identified</a:t>
            </a:r>
            <a:r>
              <a:rPr lang="da-DK" dirty="0" smtClean="0"/>
              <a:t>).</a:t>
            </a:r>
          </a:p>
          <a:p>
            <a:pPr marL="0" indent="0" eaLnBrk="1" hangingPunct="1"/>
            <a:endParaRPr lang="da-DK" sz="1000" dirty="0" smtClean="0"/>
          </a:p>
          <a:p>
            <a:pPr marL="0" indent="0" eaLnBrk="1" hangingPunct="1"/>
            <a:r>
              <a:rPr lang="da-DK" sz="1800" dirty="0" smtClean="0"/>
              <a:t>= </a:t>
            </a:r>
            <a:r>
              <a:rPr lang="da-DK" sz="1800" dirty="0" err="1" smtClean="0"/>
              <a:t>possible</a:t>
            </a:r>
            <a:r>
              <a:rPr lang="da-DK" sz="1800" dirty="0" smtClean="0"/>
              <a:t> solution to problem </a:t>
            </a:r>
            <a:r>
              <a:rPr lang="da-DK" sz="1800" dirty="0" err="1" smtClean="0"/>
              <a:t>identified</a:t>
            </a:r>
            <a:r>
              <a:rPr lang="da-DK" sz="1800" dirty="0" smtClean="0"/>
              <a:t> by </a:t>
            </a:r>
            <a:r>
              <a:rPr lang="da-DK" sz="1800" dirty="0" err="1" smtClean="0"/>
              <a:t>Allison</a:t>
            </a:r>
            <a:r>
              <a:rPr lang="da-DK" sz="1800" dirty="0" smtClean="0"/>
              <a:t> (1999)</a:t>
            </a:r>
            <a:br>
              <a:rPr lang="da-DK" sz="1800" dirty="0" smtClean="0"/>
            </a:br>
            <a:r>
              <a:rPr lang="da-DK" sz="1800" dirty="0" smtClean="0"/>
              <a:t>    </a:t>
            </a:r>
            <a:r>
              <a:rPr lang="da-DK" sz="1800" i="1" dirty="0" smtClean="0"/>
              <a:t>in </a:t>
            </a:r>
            <a:r>
              <a:rPr lang="da-DK" sz="1800" i="1" dirty="0" err="1" smtClean="0"/>
              <a:t>some</a:t>
            </a:r>
            <a:r>
              <a:rPr lang="da-DK" sz="1800" i="1" dirty="0" smtClean="0"/>
              <a:t> situations </a:t>
            </a:r>
            <a:r>
              <a:rPr lang="da-DK" sz="1800" i="1" dirty="0" err="1" smtClean="0"/>
              <a:t>met</a:t>
            </a:r>
            <a:r>
              <a:rPr lang="da-DK" sz="1800" i="1" dirty="0" smtClean="0"/>
              <a:t> in real </a:t>
            </a:r>
            <a:r>
              <a:rPr lang="da-DK" sz="1800" i="1" dirty="0" err="1" smtClean="0"/>
              <a:t>applications</a:t>
            </a:r>
            <a:endParaRPr lang="da-DK" sz="1800" dirty="0" smtClean="0"/>
          </a:p>
        </p:txBody>
      </p:sp>
      <p:sp>
        <p:nvSpPr>
          <p:cNvPr id="235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35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35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356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35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9E766A-E402-4A6D-9E9C-B22C22E9922B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3076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3077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8E74A91B-A03E-4B87-B818-200BDBC27A77}" type="slidenum">
              <a:rPr lang="da-DK" smtClean="0">
                <a:latin typeface="Verdana" pitchFamily="34" charset="0"/>
              </a:rPr>
              <a:pPr algn="r"/>
              <a:t>7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SOLUTION: A REINTERPRETATION OF THE LOGIT COEFFICIENT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We</a:t>
            </a:r>
            <a:r>
              <a:rPr lang="da-DK" dirty="0" smtClean="0"/>
              <a:t> show </a:t>
            </a:r>
            <a:r>
              <a:rPr lang="da-DK" dirty="0" err="1" smtClean="0"/>
              <a:t>how</a:t>
            </a:r>
            <a:r>
              <a:rPr lang="da-DK" dirty="0" smtClean="0"/>
              <a:t> to </a:t>
            </a:r>
            <a:r>
              <a:rPr lang="da-DK" dirty="0" err="1" smtClean="0"/>
              <a:t>derive</a:t>
            </a:r>
            <a:r>
              <a:rPr lang="da-DK" dirty="0" smtClean="0"/>
              <a:t>, from a </a:t>
            </a:r>
            <a:r>
              <a:rPr lang="da-DK" dirty="0" err="1" smtClean="0"/>
              <a:t>logit/probit</a:t>
            </a:r>
            <a:r>
              <a:rPr lang="da-DK" dirty="0" smtClean="0"/>
              <a:t> model, the </a:t>
            </a:r>
            <a:r>
              <a:rPr lang="da-DK" u="sng" dirty="0" err="1" smtClean="0"/>
              <a:t>correlation</a:t>
            </a:r>
            <a:r>
              <a:rPr lang="da-DK" u="sng" dirty="0" smtClean="0"/>
              <a:t> </a:t>
            </a:r>
            <a:r>
              <a:rPr lang="da-DK" u="sng" dirty="0" err="1" smtClean="0"/>
              <a:t>between</a:t>
            </a:r>
            <a:r>
              <a:rPr lang="da-DK" u="sng" dirty="0" smtClean="0"/>
              <a:t> an </a:t>
            </a:r>
            <a:r>
              <a:rPr lang="da-DK" u="sng" dirty="0" err="1" smtClean="0"/>
              <a:t>observed</a:t>
            </a:r>
            <a:r>
              <a:rPr lang="da-DK" u="sng" dirty="0" smtClean="0"/>
              <a:t> </a:t>
            </a:r>
            <a:r>
              <a:rPr lang="da-DK" u="sng" dirty="0" err="1" smtClean="0"/>
              <a:t>predictor</a:t>
            </a:r>
            <a:r>
              <a:rPr lang="da-DK" u="sng" dirty="0" smtClean="0"/>
              <a:t>, x, and the latent variable, y*, </a:t>
            </a:r>
            <a:r>
              <a:rPr lang="da-DK" u="sng" dirty="0" err="1" smtClean="0"/>
              <a:t>assumed</a:t>
            </a:r>
            <a:r>
              <a:rPr lang="da-DK" u="sng" dirty="0" smtClean="0"/>
              <a:t> to </a:t>
            </a:r>
            <a:r>
              <a:rPr lang="da-DK" u="sng" dirty="0" err="1" smtClean="0"/>
              <a:t>underlie</a:t>
            </a:r>
            <a:r>
              <a:rPr lang="da-DK" u="sng" dirty="0" smtClean="0"/>
              <a:t> the </a:t>
            </a:r>
            <a:r>
              <a:rPr lang="da-DK" u="sng" dirty="0" err="1" smtClean="0"/>
              <a:t>binary</a:t>
            </a:r>
            <a:r>
              <a:rPr lang="da-DK" u="sng" dirty="0" smtClean="0"/>
              <a:t> variable</a:t>
            </a:r>
            <a:r>
              <a:rPr lang="da-DK" i="1" u="sng" dirty="0" smtClean="0"/>
              <a:t>, </a:t>
            </a:r>
            <a:r>
              <a:rPr lang="da-DK" u="sng" dirty="0" smtClean="0"/>
              <a:t>y:</a:t>
            </a:r>
          </a:p>
          <a:p>
            <a:pPr marL="0" indent="0" eaLnBrk="1" hangingPunct="1"/>
            <a:endParaRPr lang="da-DK" u="sng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endParaRPr lang="da-DK" dirty="0" smtClean="0"/>
          </a:p>
          <a:p>
            <a:pPr marL="0" indent="0" eaLnBrk="1" hangingPunct="1"/>
            <a:r>
              <a:rPr lang="da-DK" sz="1800" dirty="0" err="1" smtClean="0"/>
              <a:t>where</a:t>
            </a:r>
            <a:r>
              <a:rPr lang="da-DK" sz="1800" dirty="0" smtClean="0"/>
              <a:t> b is a </a:t>
            </a:r>
            <a:r>
              <a:rPr lang="da-DK" sz="1800" dirty="0" err="1" smtClean="0"/>
              <a:t>logit/probit</a:t>
            </a:r>
            <a:r>
              <a:rPr lang="da-DK" sz="1800" dirty="0" smtClean="0"/>
              <a:t> </a:t>
            </a:r>
            <a:r>
              <a:rPr lang="da-DK" sz="1800" dirty="0" err="1" smtClean="0"/>
              <a:t>coefficient</a:t>
            </a:r>
            <a:r>
              <a:rPr lang="da-DK" sz="1800" dirty="0" smtClean="0"/>
              <a:t> and var(</a:t>
            </a:r>
            <a:r>
              <a:rPr lang="el-GR" sz="1800" i="1" dirty="0" smtClean="0"/>
              <a:t>ω</a:t>
            </a:r>
            <a:r>
              <a:rPr lang="da-DK" sz="1800" dirty="0" smtClean="0"/>
              <a:t>)</a:t>
            </a:r>
            <a:r>
              <a:rPr lang="da-DK" sz="1800" i="1" dirty="0" smtClean="0"/>
              <a:t> </a:t>
            </a:r>
            <a:r>
              <a:rPr lang="da-DK" sz="1800" dirty="0" smtClean="0"/>
              <a:t>the </a:t>
            </a:r>
            <a:r>
              <a:rPr lang="da-DK" sz="1800" dirty="0" err="1" smtClean="0"/>
              <a:t>variance</a:t>
            </a:r>
            <a:r>
              <a:rPr lang="da-DK" sz="1800" dirty="0" smtClean="0"/>
              <a:t> of a standard </a:t>
            </a:r>
            <a:r>
              <a:rPr lang="da-DK" sz="1800" dirty="0" err="1" smtClean="0"/>
              <a:t>logistic/normal</a:t>
            </a:r>
            <a:r>
              <a:rPr lang="da-DK" sz="1800" dirty="0" smtClean="0"/>
              <a:t> variable (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da-DK" sz="1800" baseline="30000" dirty="0" smtClean="0"/>
              <a:t>2</a:t>
            </a:r>
            <a:r>
              <a:rPr lang="da-DK" sz="1800" dirty="0" smtClean="0"/>
              <a:t>/3 for </a:t>
            </a:r>
            <a:r>
              <a:rPr lang="da-DK" sz="1800" dirty="0" err="1" smtClean="0"/>
              <a:t>logit</a:t>
            </a:r>
            <a:r>
              <a:rPr lang="da-DK" sz="1800" dirty="0" smtClean="0"/>
              <a:t>, 1 for </a:t>
            </a:r>
            <a:r>
              <a:rPr lang="da-DK" sz="1800" dirty="0" err="1" smtClean="0"/>
              <a:t>probit</a:t>
            </a:r>
            <a:r>
              <a:rPr lang="da-DK" sz="1800" dirty="0" smtClean="0"/>
              <a:t>).</a:t>
            </a:r>
          </a:p>
        </p:txBody>
      </p:sp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08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0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30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graphicFrame>
        <p:nvGraphicFramePr>
          <p:cNvPr id="3074" name="Object 1"/>
          <p:cNvGraphicFramePr>
            <a:graphicFrameLocks noChangeAspect="1"/>
          </p:cNvGraphicFramePr>
          <p:nvPr/>
        </p:nvGraphicFramePr>
        <p:xfrm>
          <a:off x="1000100" y="3865245"/>
          <a:ext cx="5403858" cy="992515"/>
        </p:xfrm>
        <a:graphic>
          <a:graphicData uri="http://schemas.openxmlformats.org/presentationml/2006/ole">
            <p:oleObj spid="_x0000_s3074" name="Equation" r:id="rId4" imgW="259056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89CB63F-53DD-439A-A3A6-706A522E5EE4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4101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4102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25BFAA74-BD73-406E-8825-A8FE1690A0AB}" type="slidenum">
              <a:rPr lang="da-DK" smtClean="0">
                <a:latin typeface="Verdana" pitchFamily="34" charset="0"/>
              </a:rPr>
              <a:pPr algn="r"/>
              <a:t>8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SOLUTION: A REINTERPRETATION OF THE LOGIT COEFFICIENT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endParaRPr lang="da-DK" sz="1800" smtClean="0"/>
          </a:p>
          <a:p>
            <a:pPr marL="0" indent="0" eaLnBrk="1" hangingPunct="1"/>
            <a:r>
              <a:rPr lang="da-DK" smtClean="0"/>
              <a:t>It follows that:</a:t>
            </a:r>
          </a:p>
          <a:p>
            <a:pPr marL="0" indent="0" eaLnBrk="1" hangingPunct="1"/>
            <a:endParaRPr lang="da-DK" smtClean="0"/>
          </a:p>
          <a:p>
            <a:pPr marL="0" indent="0" eaLnBrk="1" hangingPunct="1"/>
            <a:endParaRPr lang="da-DK" smtClean="0"/>
          </a:p>
          <a:p>
            <a:pPr marL="0" indent="0" eaLnBrk="1" hangingPunct="1"/>
            <a:endParaRPr lang="da-DK" smtClean="0"/>
          </a:p>
          <a:p>
            <a:pPr marL="0" indent="0" eaLnBrk="1" hangingPunct="1"/>
            <a:r>
              <a:rPr lang="da-DK" smtClean="0"/>
              <a:t>Thus: </a:t>
            </a:r>
          </a:p>
          <a:p>
            <a:pPr marL="0" indent="0" eaLnBrk="1" hangingPunct="1"/>
            <a:endParaRPr lang="da-DK" smtClean="0"/>
          </a:p>
          <a:p>
            <a:pPr marL="0" indent="0" eaLnBrk="1" hangingPunct="1"/>
            <a:endParaRPr lang="da-DK" smtClean="0"/>
          </a:p>
          <a:p>
            <a:pPr marL="0" indent="0" eaLnBrk="1" hangingPunct="1"/>
            <a:endParaRPr lang="da-DK" smtClean="0"/>
          </a:p>
          <a:p>
            <a:pPr marL="0" indent="0" eaLnBrk="1" hangingPunct="1"/>
            <a:endParaRPr lang="da-DK" smtClean="0"/>
          </a:p>
        </p:txBody>
      </p:sp>
      <p:sp>
        <p:nvSpPr>
          <p:cNvPr id="41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0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41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571750" y="2643188"/>
          <a:ext cx="2571750" cy="1098550"/>
        </p:xfrm>
        <a:graphic>
          <a:graphicData uri="http://schemas.openxmlformats.org/presentationml/2006/ole">
            <p:oleObj spid="_x0000_s4098" name="Equation" r:id="rId4" imgW="1231560" imgH="520560" progId="Equation.DSMT4">
              <p:embed/>
            </p:oleObj>
          </a:graphicData>
        </a:graphic>
      </p:graphicFrame>
      <p:sp>
        <p:nvSpPr>
          <p:cNvPr id="41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500188" y="4143388"/>
          <a:ext cx="5424487" cy="1143000"/>
        </p:xfrm>
        <a:graphic>
          <a:graphicData uri="http://schemas.openxmlformats.org/presentationml/2006/ole">
            <p:oleObj spid="_x0000_s4099" name="Equation" r:id="rId5" imgW="200974" imgH="42256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dsholder til dato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020A4F-AECF-4D89-A0D1-35D6D4197CC0}" type="datetime1">
              <a:rPr lang="da-DK" smtClean="0"/>
              <a:pPr/>
              <a:t>30-06-2011</a:t>
            </a:fld>
            <a:endParaRPr lang="da-DK" smtClean="0"/>
          </a:p>
        </p:txBody>
      </p:sp>
      <p:sp>
        <p:nvSpPr>
          <p:cNvPr id="24579" name="Pladsholder til sidefod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>
                <a:latin typeface="Verdana" pitchFamily="34" charset="0"/>
              </a:rPr>
              <a:t>Correlation Metric / K.B. Karlson / Bamberg / July 1, 2011</a:t>
            </a:r>
          </a:p>
        </p:txBody>
      </p:sp>
      <p:sp>
        <p:nvSpPr>
          <p:cNvPr id="24580" name="Pladsholder til dias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r"/>
            <a:fld id="{E2B41666-E707-4AAB-A664-12155B55E2B8}" type="slidenum">
              <a:rPr lang="da-DK" smtClean="0">
                <a:latin typeface="Verdana" pitchFamily="34" charset="0"/>
              </a:rPr>
              <a:pPr algn="r"/>
              <a:t>9</a:t>
            </a:fld>
            <a:endParaRPr lang="da-DK" smtClean="0">
              <a:solidFill>
                <a:schemeClr val="bg1"/>
              </a:solidFill>
              <a:latin typeface="Verdana" pitchFamily="34" charset="0"/>
            </a:endParaRPr>
          </a:p>
          <a:p>
            <a:endParaRPr lang="da-DK" sz="1400" smtClean="0">
              <a:latin typeface="Verdana" pitchFamily="34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SOLUTION: A REINTERPRETATION OF THE LOGIT COEFFICIENT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da-DK" dirty="0" err="1" smtClean="0"/>
              <a:t>Uses</a:t>
            </a:r>
            <a:r>
              <a:rPr lang="da-DK" dirty="0" smtClean="0"/>
              <a:t> of the </a:t>
            </a:r>
            <a:r>
              <a:rPr lang="da-DK" dirty="0" err="1" smtClean="0"/>
              <a:t>correlation</a:t>
            </a:r>
            <a:r>
              <a:rPr lang="da-DK" dirty="0" smtClean="0"/>
              <a:t> </a:t>
            </a:r>
            <a:r>
              <a:rPr lang="da-DK" dirty="0" err="1" smtClean="0"/>
              <a:t>metric</a:t>
            </a:r>
            <a:r>
              <a:rPr lang="da-DK" dirty="0" smtClean="0"/>
              <a:t> for </a:t>
            </a:r>
            <a:r>
              <a:rPr lang="da-DK" dirty="0" err="1" smtClean="0"/>
              <a:t>comparisons</a:t>
            </a:r>
            <a:r>
              <a:rPr lang="da-DK" dirty="0" smtClean="0"/>
              <a:t>:</a:t>
            </a:r>
          </a:p>
          <a:p>
            <a:pPr marL="0" indent="0" eaLnBrk="1" hangingPunct="1"/>
            <a:endParaRPr lang="da-DK" i="1" dirty="0" smtClean="0"/>
          </a:p>
          <a:p>
            <a:pPr marL="0" indent="0" eaLnBrk="1" hangingPunct="1"/>
            <a:r>
              <a:rPr lang="da-DK" dirty="0" smtClean="0"/>
              <a:t>+  </a:t>
            </a:r>
            <a:r>
              <a:rPr lang="da-DK" dirty="0" err="1" smtClean="0"/>
              <a:t>interest</a:t>
            </a:r>
            <a:r>
              <a:rPr lang="da-DK" dirty="0" smtClean="0"/>
              <a:t> </a:t>
            </a:r>
            <a:r>
              <a:rPr lang="en-US" dirty="0" smtClean="0"/>
              <a:t>in the relative positions of individuals (or other units </a:t>
            </a:r>
          </a:p>
          <a:p>
            <a:pPr marL="0" indent="0" eaLnBrk="1" hangingPunct="1"/>
            <a:r>
              <a:rPr lang="en-US" dirty="0" smtClean="0"/>
              <a:t>    of analysis) within a group, e.g., </a:t>
            </a:r>
            <a:r>
              <a:rPr lang="da-DK" dirty="0" err="1" smtClean="0"/>
              <a:t>countries</a:t>
            </a:r>
            <a:r>
              <a:rPr lang="da-DK" dirty="0" smtClean="0"/>
              <a:t>, regions, </a:t>
            </a:r>
            <a:r>
              <a:rPr lang="da-DK" dirty="0" err="1" smtClean="0"/>
              <a:t>cohorts</a:t>
            </a:r>
            <a:r>
              <a:rPr lang="da-DK" dirty="0" smtClean="0"/>
              <a:t>.</a:t>
            </a:r>
            <a:br>
              <a:rPr lang="da-DK" dirty="0" smtClean="0"/>
            </a:br>
            <a:endParaRPr lang="da-DK" i="1" dirty="0" smtClean="0"/>
          </a:p>
          <a:p>
            <a:pPr marL="0" indent="0" eaLnBrk="1" hangingPunct="1"/>
            <a:r>
              <a:rPr lang="da-DK" i="1" dirty="0" smtClean="0"/>
              <a:t> -  </a:t>
            </a:r>
            <a:r>
              <a:rPr lang="da-DK" dirty="0" err="1" smtClean="0"/>
              <a:t>interest</a:t>
            </a:r>
            <a:r>
              <a:rPr lang="da-DK" dirty="0" smtClean="0"/>
              <a:t> in the </a:t>
            </a:r>
            <a:r>
              <a:rPr lang="da-DK" dirty="0" err="1" smtClean="0"/>
              <a:t>absolute</a:t>
            </a:r>
            <a:r>
              <a:rPr lang="da-DK" dirty="0" smtClean="0"/>
              <a:t> positions of </a:t>
            </a:r>
            <a:r>
              <a:rPr lang="da-DK" dirty="0" err="1" smtClean="0"/>
              <a:t>individuals</a:t>
            </a:r>
            <a:r>
              <a:rPr lang="da-DK" dirty="0" smtClean="0"/>
              <a:t> </a:t>
            </a:r>
            <a:r>
              <a:rPr lang="da-DK" dirty="0" err="1" smtClean="0"/>
              <a:t>within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endParaRPr lang="da-DK" dirty="0" smtClean="0"/>
          </a:p>
          <a:p>
            <a:pPr marL="0" indent="0" eaLnBrk="1" hangingPunct="1"/>
            <a:r>
              <a:rPr lang="da-DK" dirty="0" smtClean="0"/>
              <a:t> -  </a:t>
            </a:r>
            <a:r>
              <a:rPr lang="da-DK" dirty="0" err="1" smtClean="0"/>
              <a:t>interest</a:t>
            </a:r>
            <a:r>
              <a:rPr lang="da-DK" dirty="0" smtClean="0"/>
              <a:t> in </a:t>
            </a:r>
            <a:r>
              <a:rPr lang="da-DK" dirty="0" err="1" smtClean="0"/>
              <a:t>group-differences</a:t>
            </a:r>
            <a:r>
              <a:rPr lang="da-DK" dirty="0" smtClean="0"/>
              <a:t> in </a:t>
            </a:r>
            <a:r>
              <a:rPr lang="da-DK" dirty="0" err="1" smtClean="0"/>
              <a:t>effects</a:t>
            </a:r>
            <a:r>
              <a:rPr lang="da-DK" dirty="0" smtClean="0"/>
              <a:t>, but not the </a:t>
            </a:r>
            <a:r>
              <a:rPr lang="da-DK" dirty="0" err="1" smtClean="0"/>
              <a:t>within-</a:t>
            </a:r>
            <a:endParaRPr lang="da-DK" dirty="0" smtClean="0"/>
          </a:p>
          <a:p>
            <a:pPr marL="0" indent="0" eaLnBrk="1" hangingPunct="1"/>
            <a:r>
              <a:rPr lang="da-DK" dirty="0" smtClean="0"/>
              <a:t>    </a:t>
            </a:r>
            <a:r>
              <a:rPr lang="da-DK" dirty="0" err="1" smtClean="0"/>
              <a:t>group</a:t>
            </a:r>
            <a:r>
              <a:rPr lang="da-DK" dirty="0" smtClean="0"/>
              <a:t> relative positions (</a:t>
            </a:r>
            <a:r>
              <a:rPr lang="da-DK" dirty="0" err="1" smtClean="0"/>
              <a:t>e.g</a:t>
            </a:r>
            <a:r>
              <a:rPr lang="da-DK" dirty="0" smtClean="0"/>
              <a:t>., </a:t>
            </a:r>
            <a:r>
              <a:rPr lang="da-DK" dirty="0" err="1" smtClean="0"/>
              <a:t>gender</a:t>
            </a:r>
            <a:r>
              <a:rPr lang="da-DK" dirty="0" smtClean="0"/>
              <a:t>, </a:t>
            </a:r>
            <a:r>
              <a:rPr lang="da-DK" dirty="0" err="1" smtClean="0"/>
              <a:t>ethnicity</a:t>
            </a:r>
            <a:r>
              <a:rPr lang="da-DK" dirty="0" smtClean="0"/>
              <a:t>).</a:t>
            </a:r>
          </a:p>
        </p:txBody>
      </p:sp>
      <p:sp>
        <p:nvSpPr>
          <p:cNvPr id="245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8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  <p:sp>
        <p:nvSpPr>
          <p:cNvPr id="245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tema 2">
      <a:dk1>
        <a:srgbClr val="666666"/>
      </a:dk1>
      <a:lt1>
        <a:srgbClr val="FFFFFF"/>
      </a:lt1>
      <a:dk2>
        <a:srgbClr val="0099FF"/>
      </a:dk2>
      <a:lt2>
        <a:srgbClr val="999999"/>
      </a:lt2>
      <a:accent1>
        <a:srgbClr val="0099FF"/>
      </a:accent1>
      <a:accent2>
        <a:srgbClr val="A9A9AA"/>
      </a:accent2>
      <a:accent3>
        <a:srgbClr val="FFFFFF"/>
      </a:accent3>
      <a:accent4>
        <a:srgbClr val="565656"/>
      </a:accent4>
      <a:accent5>
        <a:srgbClr val="AACAFF"/>
      </a:accent5>
      <a:accent6>
        <a:srgbClr val="99999A"/>
      </a:accent6>
      <a:hlink>
        <a:srgbClr val="666666"/>
      </a:hlink>
      <a:folHlink>
        <a:srgbClr val="FF3300"/>
      </a:folHlink>
    </a:clrScheme>
    <a:fontScheme name="Kontorte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Kontortema 1">
        <a:dk1>
          <a:srgbClr val="666666"/>
        </a:dk1>
        <a:lt1>
          <a:srgbClr val="FFFFFF"/>
        </a:lt1>
        <a:dk2>
          <a:srgbClr val="FF3300"/>
        </a:dk2>
        <a:lt2>
          <a:srgbClr val="999999"/>
        </a:lt2>
        <a:accent1>
          <a:srgbClr val="FF3300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FFADAA"/>
        </a:accent5>
        <a:accent6>
          <a:srgbClr val="99999A"/>
        </a:accent6>
        <a:hlink>
          <a:srgbClr val="666666"/>
        </a:hlink>
        <a:folHlink>
          <a:srgbClr val="7397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2">
        <a:dk1>
          <a:srgbClr val="666666"/>
        </a:dk1>
        <a:lt1>
          <a:srgbClr val="FFFFFF"/>
        </a:lt1>
        <a:dk2>
          <a:srgbClr val="0099FF"/>
        </a:dk2>
        <a:lt2>
          <a:srgbClr val="999999"/>
        </a:lt2>
        <a:accent1>
          <a:srgbClr val="0099FF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AACAF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3">
        <a:dk1>
          <a:srgbClr val="666666"/>
        </a:dk1>
        <a:lt1>
          <a:srgbClr val="FFFFFF"/>
        </a:lt1>
        <a:dk2>
          <a:srgbClr val="73973D"/>
        </a:dk2>
        <a:lt2>
          <a:srgbClr val="999999"/>
        </a:lt2>
        <a:accent1>
          <a:srgbClr val="73973D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BCC9A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8042</TotalTime>
  <Words>941</Words>
  <Application>Microsoft Office PowerPoint</Application>
  <PresentationFormat>Skærmshow (4:3)</PresentationFormat>
  <Paragraphs>180</Paragraphs>
  <Slides>16</Slides>
  <Notes>16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8" baseType="lpstr">
      <vt:lpstr>Kontortema</vt:lpstr>
      <vt:lpstr>Equation</vt:lpstr>
      <vt:lpstr> A Correlation Metric for Cross-Sample Comparisons Using Logit and Probit</vt:lpstr>
      <vt:lpstr>CONTENTS</vt:lpstr>
      <vt:lpstr>ISSUE: INTERACTION TERMS</vt:lpstr>
      <vt:lpstr>ISSUE: INTERACTION TERMS</vt:lpstr>
      <vt:lpstr>ISSUE: INTERACTION TERMS</vt:lpstr>
      <vt:lpstr>SOLUTION: A REINTERPRETATION OF THE LOGIT COEFFICIENT</vt:lpstr>
      <vt:lpstr>SOLUTION: A REINTERPRETATION OF THE LOGIT COEFFICIENT</vt:lpstr>
      <vt:lpstr>SOLUTION: A REINTERPRETATION OF THE LOGIT COEFFICIENT</vt:lpstr>
      <vt:lpstr>SOLUTION: A REINTERPRETATION OF THE LOGIT COEFFICIENT</vt:lpstr>
      <vt:lpstr>EXAMPLE: TRENDS IN IEO IN THE US</vt:lpstr>
      <vt:lpstr>EXAMPLE: TRENDS IN IEO IN THE US</vt:lpstr>
      <vt:lpstr>EXAMPLE: TRENDS IN IEO IN THE US</vt:lpstr>
      <vt:lpstr>EXAMPLE: TRENDS IN IEO IN THE US</vt:lpstr>
      <vt:lpstr>EXAMPLE: TRENDS IN IEO IN THE US</vt:lpstr>
      <vt:lpstr>EXAMPLE: TRENDS IN IEO IN THE US</vt:lpstr>
      <vt:lpstr>CONCLUSION</vt:lpstr>
    </vt:vector>
  </TitlesOfParts>
  <Manager/>
  <Company>Ô耀笼릜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I STORE BOGSTAVER MAKSIMUM I TO LINJER</dc:title>
  <dc:subject/>
  <dc:creator>Hedda Bank</dc:creator>
  <cp:keywords/>
  <dc:description/>
  <cp:lastModifiedBy>Kristian Bernt Karlson</cp:lastModifiedBy>
  <cp:revision>269</cp:revision>
  <cp:lastPrinted>2008-01-15T11:01:40Z</cp:lastPrinted>
  <dcterms:created xsi:type="dcterms:W3CDTF">2007-12-18T12:11:27Z</dcterms:created>
  <dcterms:modified xsi:type="dcterms:W3CDTF">2011-06-30T21:07:41Z</dcterms:modified>
  <cp:category/>
</cp:coreProperties>
</file>