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  <p:sldMasterId id="2147483672" r:id="rId5"/>
  </p:sldMasterIdLst>
  <p:notesMasterIdLst>
    <p:notesMasterId r:id="rId35"/>
  </p:notesMasterIdLst>
  <p:sldIdLst>
    <p:sldId id="264" r:id="rId6"/>
    <p:sldId id="671" r:id="rId7"/>
    <p:sldId id="684" r:id="rId8"/>
    <p:sldId id="702" r:id="rId9"/>
    <p:sldId id="685" r:id="rId10"/>
    <p:sldId id="686" r:id="rId11"/>
    <p:sldId id="676" r:id="rId12"/>
    <p:sldId id="664" r:id="rId13"/>
    <p:sldId id="677" r:id="rId14"/>
    <p:sldId id="674" r:id="rId15"/>
    <p:sldId id="669" r:id="rId16"/>
    <p:sldId id="670" r:id="rId17"/>
    <p:sldId id="682" r:id="rId18"/>
    <p:sldId id="679" r:id="rId19"/>
    <p:sldId id="689" r:id="rId20"/>
    <p:sldId id="270" r:id="rId21"/>
    <p:sldId id="399" r:id="rId22"/>
    <p:sldId id="340" r:id="rId23"/>
    <p:sldId id="680" r:id="rId24"/>
    <p:sldId id="337" r:id="rId25"/>
    <p:sldId id="683" r:id="rId26"/>
    <p:sldId id="692" r:id="rId27"/>
    <p:sldId id="696" r:id="rId28"/>
    <p:sldId id="703" r:id="rId29"/>
    <p:sldId id="701" r:id="rId30"/>
    <p:sldId id="698" r:id="rId31"/>
    <p:sldId id="699" r:id="rId32"/>
    <p:sldId id="700" r:id="rId33"/>
    <p:sldId id="662" r:id="rId34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Bloem" initials="SB" lastIdx="4" clrIdx="0">
    <p:extLst/>
  </p:cmAuthor>
  <p:cmAuthor id="2" name="simonebloem" initials="sb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81"/>
    <a:srgbClr val="0077A0"/>
    <a:srgbClr val="00AE88"/>
    <a:srgbClr val="E4B921"/>
    <a:srgbClr val="D04432"/>
    <a:srgbClr val="F7EABB"/>
    <a:srgbClr val="6DCEFF"/>
    <a:srgbClr val="FFFFFF"/>
    <a:srgbClr val="C6DA5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4" autoAdjust="0"/>
    <p:restoredTop sz="80303" autoAdjust="0"/>
  </p:normalViewPr>
  <p:slideViewPr>
    <p:cSldViewPr snapToGrid="0" snapToObjects="1">
      <p:cViewPr varScale="1">
        <p:scale>
          <a:sx n="68" d="100"/>
          <a:sy n="68" d="100"/>
        </p:scale>
        <p:origin x="48" y="8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045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94"/>
    </p:cViewPr>
  </p:sorterViewPr>
  <p:notesViewPr>
    <p:cSldViewPr snapToGrid="0" snapToObjects="1"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897036257863314E-2"/>
          <c:y val="2.7446417389056971E-2"/>
          <c:w val="0.79232754557094476"/>
          <c:h val="0.84046829429946468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Strength of the relationship between performance and socio-economic status is above the average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bg1">
                  <a:lumMod val="50000"/>
                </a:schemeClr>
              </a:solidFill>
              <a:ln w="254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9.2714883356847744E-2"/>
                  <c:y val="-3.3289672311668946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S</a:t>
                    </a:r>
                    <a:r>
                      <a:rPr lang="en-US"/>
                      <a:t>ingapore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587526009193199"/>
                  <c:y val="-1.6644836155834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</a:t>
                    </a:r>
                    <a:r>
                      <a:rPr lang="en-US"/>
                      <a:t>-S-J-G (China)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766246848405147E-2"/>
                  <c:y val="-3.3289672311668919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G</a:t>
                    </a:r>
                    <a:r>
                      <a:rPr lang="en-US"/>
                      <a:t>ermany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550314313020608"/>
                  <c:y val="-1.6644836155834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S</a:t>
                    </a:r>
                    <a:r>
                      <a:rPr lang="en-US"/>
                      <a:t>witzerland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8328091111819653E-2"/>
                  <c:y val="-1.6644836155834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</a:t>
                    </a:r>
                    <a:r>
                      <a:rPr lang="en-US"/>
                      <a:t>elgium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8736896281800894E-2"/>
                  <c:y val="-3.3289672311668616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</a:t>
                    </a:r>
                    <a:r>
                      <a:rPr lang="en-US"/>
                      <a:t>ustria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5131026168480039E-2"/>
                  <c:y val="-9.986901693500676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F</a:t>
                    </a:r>
                    <a:r>
                      <a:rPr lang="en-US"/>
                      <a:t>rance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9963311791744699E-2"/>
                  <c:y val="2.996070508050203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C</a:t>
                    </a:r>
                    <a:r>
                      <a:rPr lang="en-US"/>
                      <a:t>zech Rep.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1029874054521549"/>
                  <c:y val="-6.65793446233378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L</a:t>
                    </a:r>
                    <a:r>
                      <a:rPr lang="en-US"/>
                      <a:t>uxembourg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1525156055159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H</a:t>
                    </a:r>
                    <a:r>
                      <a:rPr lang="en-US"/>
                      <a:t>ungary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9926623583489412E-2"/>
                  <c:y val="3.3289672311668919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C</a:t>
                    </a:r>
                    <a:r>
                      <a:rPr lang="en-US"/>
                      <a:t>ABA (Argentina)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0870020807354565"/>
                  <c:y val="-3.3289672311668946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S</a:t>
                    </a:r>
                    <a:r>
                      <a:rPr lang="en-US"/>
                      <a:t>lovak Rep.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5.754716898011236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C</a:t>
                    </a:r>
                    <a:r>
                      <a:rPr lang="en-US"/>
                      <a:t>hile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2788259773358304E-2"/>
                  <c:y val="-1.331586892466757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</a:t>
                    </a:r>
                    <a:r>
                      <a:rPr lang="en-US"/>
                      <a:t>ulgaria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7.8328091111819653E-2"/>
                  <c:y val="2.33027706181682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U</a:t>
                    </a:r>
                    <a:r>
                      <a:rPr lang="en-US"/>
                      <a:t>ruguay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5.2751571565102975E-2"/>
                  <c:y val="1.331586892466757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P</a:t>
                    </a:r>
                    <a:r>
                      <a:rPr lang="en-US"/>
                      <a:t>eru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42A-41EA-A907-98EC76A651A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Tabelle1!$C$2:$C$69</c:f>
              <c:numCache>
                <c:formatCode>0.0</c:formatCode>
                <c:ptCount val="68"/>
                <c:pt idx="0">
                  <c:v>16.769524477205383</c:v>
                </c:pt>
                <c:pt idx="1">
                  <c:v>18.484186499446039</c:v>
                </c:pt>
                <c:pt idx="2">
                  <c:v>15.839213303146494</c:v>
                </c:pt>
                <c:pt idx="3">
                  <c:v>15.60900518987593</c:v>
                </c:pt>
                <c:pt idx="4">
                  <c:v>19.257569763630055</c:v>
                </c:pt>
                <c:pt idx="5">
                  <c:v>15.89308563613954</c:v>
                </c:pt>
                <c:pt idx="6">
                  <c:v>20.347622794076042</c:v>
                </c:pt>
                <c:pt idx="7">
                  <c:v>18.820933765304968</c:v>
                </c:pt>
                <c:pt idx="8">
                  <c:v>20.805621916898655</c:v>
                </c:pt>
                <c:pt idx="9">
                  <c:v>21.397121724889811</c:v>
                </c:pt>
                <c:pt idx="10">
                  <c:v>25.640178777969126</c:v>
                </c:pt>
                <c:pt idx="11">
                  <c:v>15.972110259551384</c:v>
                </c:pt>
                <c:pt idx="12">
                  <c:v>16.894554971795387</c:v>
                </c:pt>
                <c:pt idx="13">
                  <c:v>16.373507134991044</c:v>
                </c:pt>
                <c:pt idx="14">
                  <c:v>16.092397504393151</c:v>
                </c:pt>
                <c:pt idx="15">
                  <c:v>21.576213003807521</c:v>
                </c:pt>
              </c:numCache>
            </c:numRef>
          </c:xVal>
          <c:yVal>
            <c:numRef>
              <c:f>Tabelle1!$B$2:$B$69</c:f>
              <c:numCache>
                <c:formatCode>0</c:formatCode>
                <c:ptCount val="68"/>
                <c:pt idx="0">
                  <c:v>555.57468249838053</c:v>
                </c:pt>
                <c:pt idx="1">
                  <c:v>517.77928127314033</c:v>
                </c:pt>
                <c:pt idx="2">
                  <c:v>509.14064712048992</c:v>
                </c:pt>
                <c:pt idx="3">
                  <c:v>505.50581540018226</c:v>
                </c:pt>
                <c:pt idx="4">
                  <c:v>501.99971399904973</c:v>
                </c:pt>
                <c:pt idx="5">
                  <c:v>495.03748644934797</c:v>
                </c:pt>
                <c:pt idx="6">
                  <c:v>494.97759995106054</c:v>
                </c:pt>
                <c:pt idx="7">
                  <c:v>492.8300491995717</c:v>
                </c:pt>
                <c:pt idx="8">
                  <c:v>482.80637308386071</c:v>
                </c:pt>
                <c:pt idx="9">
                  <c:v>476.74751176879198</c:v>
                </c:pt>
                <c:pt idx="10">
                  <c:v>475.18659789225865</c:v>
                </c:pt>
                <c:pt idx="11">
                  <c:v>460.77485550976525</c:v>
                </c:pt>
                <c:pt idx="12">
                  <c:v>446.95606627464122</c:v>
                </c:pt>
                <c:pt idx="13">
                  <c:v>445.77195679583639</c:v>
                </c:pt>
                <c:pt idx="14">
                  <c:v>435.36295478004331</c:v>
                </c:pt>
                <c:pt idx="15">
                  <c:v>396.68364905628715</c:v>
                </c:pt>
                <c:pt idx="16">
                  <c:v>532.3474548058299</c:v>
                </c:pt>
                <c:pt idx="17">
                  <c:v>524.64451940514653</c:v>
                </c:pt>
                <c:pt idx="18">
                  <c:v>513.3035121799054</c:v>
                </c:pt>
                <c:pt idx="19">
                  <c:v>512.86357797346125</c:v>
                </c:pt>
                <c:pt idx="20">
                  <c:v>509.9938540723133</c:v>
                </c:pt>
                <c:pt idx="21">
                  <c:v>508.57480609219994</c:v>
                </c:pt>
                <c:pt idx="22">
                  <c:v>502.57511543491569</c:v>
                </c:pt>
                <c:pt idx="23">
                  <c:v>501.43533190449119</c:v>
                </c:pt>
                <c:pt idx="24">
                  <c:v>501.10006086625708</c:v>
                </c:pt>
                <c:pt idx="25">
                  <c:v>496.2424343096373</c:v>
                </c:pt>
                <c:pt idx="26">
                  <c:v>493.42235622478114</c:v>
                </c:pt>
                <c:pt idx="27">
                  <c:v>492.78613621721468</c:v>
                </c:pt>
                <c:pt idx="28">
                  <c:v>475.40894871427059</c:v>
                </c:pt>
                <c:pt idx="29">
                  <c:v>475.39117629697364</c:v>
                </c:pt>
                <c:pt idx="30">
                  <c:v>466.55281342493777</c:v>
                </c:pt>
                <c:pt idx="31">
                  <c:v>464.78193504731405</c:v>
                </c:pt>
                <c:pt idx="32">
                  <c:v>454.82881704469924</c:v>
                </c:pt>
                <c:pt idx="33">
                  <c:v>434.89804899882665</c:v>
                </c:pt>
                <c:pt idx="34">
                  <c:v>427.99780349354506</c:v>
                </c:pt>
                <c:pt idx="35">
                  <c:v>419.60803201567819</c:v>
                </c:pt>
                <c:pt idx="36">
                  <c:v>415.7287605666217</c:v>
                </c:pt>
                <c:pt idx="37">
                  <c:v>415.70988331756968</c:v>
                </c:pt>
                <c:pt idx="38">
                  <c:v>411.13152218984732</c:v>
                </c:pt>
                <c:pt idx="39">
                  <c:v>403.09974498931552</c:v>
                </c:pt>
                <c:pt idx="40">
                  <c:v>400.68210274807626</c:v>
                </c:pt>
                <c:pt idx="41">
                  <c:v>386.48537197869956</c:v>
                </c:pt>
                <c:pt idx="42">
                  <c:v>331.63882675324027</c:v>
                </c:pt>
                <c:pt idx="43">
                  <c:v>538.39475099228969</c:v>
                </c:pt>
                <c:pt idx="44">
                  <c:v>534.19374581562954</c:v>
                </c:pt>
                <c:pt idx="45">
                  <c:v>530.66115987576086</c:v>
                </c:pt>
                <c:pt idx="46">
                  <c:v>528.54960483785692</c:v>
                </c:pt>
                <c:pt idx="47">
                  <c:v>527.70468413804872</c:v>
                </c:pt>
                <c:pt idx="48">
                  <c:v>523.27744748831401</c:v>
                </c:pt>
                <c:pt idx="49">
                  <c:v>515.8099102145934</c:v>
                </c:pt>
                <c:pt idx="50">
                  <c:v>509.22150412581476</c:v>
                </c:pt>
                <c:pt idx="51">
                  <c:v>501.93688847876126</c:v>
                </c:pt>
                <c:pt idx="52">
                  <c:v>498.48110941919504</c:v>
                </c:pt>
                <c:pt idx="53">
                  <c:v>490.22502077362617</c:v>
                </c:pt>
                <c:pt idx="54">
                  <c:v>486.63104094420919</c:v>
                </c:pt>
                <c:pt idx="55">
                  <c:v>480.54676259517385</c:v>
                </c:pt>
                <c:pt idx="56">
                  <c:v>473.2300910845986</c:v>
                </c:pt>
                <c:pt idx="57">
                  <c:v>436.73114467510743</c:v>
                </c:pt>
                <c:pt idx="58">
                  <c:v>425.48950953326022</c:v>
                </c:pt>
                <c:pt idx="59">
                  <c:v>424.59045572719714</c:v>
                </c:pt>
                <c:pt idx="60">
                  <c:v>421.33732688334379</c:v>
                </c:pt>
                <c:pt idx="61">
                  <c:v>417.61115864617523</c:v>
                </c:pt>
                <c:pt idx="62">
                  <c:v>411.31364872700976</c:v>
                </c:pt>
                <c:pt idx="63">
                  <c:v>408.66911399169692</c:v>
                </c:pt>
                <c:pt idx="64">
                  <c:v>386.40336652036831</c:v>
                </c:pt>
                <c:pt idx="65">
                  <c:v>383.68238263468731</c:v>
                </c:pt>
                <c:pt idx="66">
                  <c:v>378.44218453849993</c:v>
                </c:pt>
                <c:pt idx="67">
                  <c:v>375.74510195446885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EDD-4EBE-9DA2-86C93E6FD06F}"/>
            </c:ext>
          </c:extLst>
        </c:ser>
        <c:ser>
          <c:idx val="2"/>
          <c:order val="1"/>
          <c:tx>
            <c:strRef>
              <c:f>Tabelle1!$D$1</c:f>
              <c:strCache>
                <c:ptCount val="1"/>
                <c:pt idx="0">
                  <c:v>Strength of the relationship between performance and socio-economic status is not statistically different from the OECD average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bg1">
                  <a:lumMod val="8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16"/>
              <c:layout>
                <c:manualLayout>
                  <c:x val="-0.10710167560187579"/>
                  <c:y val="-2.663173784933515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C</a:t>
                    </a:r>
                    <a:r>
                      <a:rPr lang="en-US"/>
                      <a:t>hinese</a:t>
                    </a:r>
                    <a:r>
                      <a:rPr lang="en-US" baseline="0"/>
                      <a:t> Taipei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9.43134158285174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V</a:t>
                    </a:r>
                    <a:r>
                      <a:rPr lang="en-US"/>
                      <a:t>iet Nam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0.22539307850544019"/>
                  <c:y val="-7.989521354800545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N</a:t>
                    </a:r>
                    <a:r>
                      <a:rPr lang="en-US"/>
                      <a:t>ew Zealand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9.9109013243526944E-2"/>
                  <c:y val="-0.1697773287895115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S</a:t>
                    </a:r>
                    <a:r>
                      <a:rPr lang="en-US"/>
                      <a:t>lovenia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4.9554506621763486E-2"/>
                  <c:y val="-0.143145590940176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A</a:t>
                    </a:r>
                    <a:r>
                      <a:rPr lang="en-US"/>
                      <a:t>ustralia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5.4350104036772817E-2"/>
                  <c:y val="-0.1864221649453460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N</a:t>
                    </a:r>
                    <a:r>
                      <a:rPr lang="en-US" dirty="0"/>
                      <a:t>etherlands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4.4758909206754072E-2"/>
                  <c:y val="-0.1764352632518453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I</a:t>
                    </a:r>
                    <a:r>
                      <a:rPr lang="en-US" dirty="0"/>
                      <a:t>reland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6.5539831338461321E-2"/>
                  <c:y val="-2.663173784933516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P</a:t>
                    </a:r>
                    <a:r>
                      <a:rPr lang="en-US"/>
                      <a:t>oland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7.9926623583489412E-2"/>
                  <c:y val="-3.3289672311668946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P</a:t>
                    </a:r>
                    <a:r>
                      <a:rPr lang="en-US"/>
                      <a:t>ortugal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1.2788133904659741E-2"/>
                  <c:y val="-0.2230408044881817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U</a:t>
                    </a:r>
                    <a:r>
                      <a:rPr lang="en-US"/>
                      <a:t>nited States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2.5576519546716608E-2"/>
                  <c:y val="2.33027706181682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S</a:t>
                    </a:r>
                    <a:r>
                      <a:rPr lang="en-US"/>
                      <a:t>weden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5.594863650844268E-2"/>
                  <c:y val="2.33027706181682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S</a:t>
                    </a:r>
                    <a:r>
                      <a:rPr lang="en-US"/>
                      <a:t>pain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4.7955974150093103E-3"/>
                  <c:y val="6.65793446233378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L</a:t>
                    </a:r>
                    <a:r>
                      <a:rPr lang="en-US"/>
                      <a:t>ithuania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7.6729558640149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C</a:t>
                    </a:r>
                    <a:r>
                      <a:rPr lang="en-US"/>
                      <a:t>roatia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9.5911948300187334E-3"/>
                  <c:y val="9.986901693500676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I</a:t>
                    </a:r>
                    <a:r>
                      <a:rPr lang="en-US"/>
                      <a:t>srael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M</a:t>
                    </a:r>
                    <a:r>
                      <a:rPr lang="en-US"/>
                      <a:t>alta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G</a:t>
                    </a:r>
                    <a:r>
                      <a:rPr lang="en-US"/>
                      <a:t>reece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5.4350104036772817E-2"/>
                  <c:y val="-2.330303274157228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R</a:t>
                    </a:r>
                    <a:r>
                      <a:rPr lang="en-US"/>
                      <a:t>omania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7.9926623583489384E-2"/>
                  <c:y val="-1.997380338700130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M</a:t>
                    </a:r>
                    <a:r>
                      <a:rPr lang="en-US"/>
                      <a:t>oldova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35"/>
              <c:layout>
                <c:manualLayout>
                  <c:x val="-8.9517818413508143E-2"/>
                  <c:y val="2.663173784933510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C</a:t>
                    </a:r>
                    <a:r>
                      <a:rPr lang="en-US"/>
                      <a:t>osta Rica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6.2342766395121783E-2"/>
                  <c:y val="-2.996070508050208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C</a:t>
                    </a:r>
                    <a:r>
                      <a:rPr lang="en-US"/>
                      <a:t>olombia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5.7547168980112369E-2"/>
                  <c:y val="-1.331586892466757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M</a:t>
                    </a:r>
                    <a:r>
                      <a:rPr lang="en-US"/>
                      <a:t>exico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38"/>
              <c:layout>
                <c:manualLayout>
                  <c:x val="-7.992662358348938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G</a:t>
                    </a:r>
                    <a:r>
                      <a:rPr lang="en-US"/>
                      <a:t>eorgia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39"/>
              <c:layout>
                <c:manualLayout>
                  <c:x val="-9.2714883356847744E-2"/>
                  <c:y val="1.997380338700136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I</a:t>
                    </a:r>
                    <a:r>
                      <a:rPr lang="en-US"/>
                      <a:t>ndonesia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layout>
                <c:manualLayout>
                  <c:x val="-3.1970649433395781E-2"/>
                  <c:y val="2.33027706181682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B</a:t>
                    </a:r>
                    <a:r>
                      <a:rPr lang="en-US"/>
                      <a:t>razil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41"/>
              <c:layout>
                <c:manualLayout>
                  <c:x val="-7.9926623583489412E-2"/>
                  <c:y val="1.331586892466757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L</a:t>
                    </a:r>
                    <a:r>
                      <a:rPr lang="en-US"/>
                      <a:t>ebanon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42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D</a:t>
                    </a:r>
                    <a:r>
                      <a:rPr lang="en-US"/>
                      <a:t>ominican Republic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342A-41EA-A907-98EC76A651A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Tabelle1!$D$2:$D$69</c:f>
              <c:numCache>
                <c:formatCode>General</c:formatCode>
                <c:ptCount val="68"/>
                <c:pt idx="16" formatCode="0.0">
                  <c:v>14.067650060441833</c:v>
                </c:pt>
                <c:pt idx="17" formatCode="0.0">
                  <c:v>10.819570765827855</c:v>
                </c:pt>
                <c:pt idx="18" formatCode="0.0">
                  <c:v>13.641552870220982</c:v>
                </c:pt>
                <c:pt idx="19" formatCode="0.0">
                  <c:v>13.48619144903167</c:v>
                </c:pt>
                <c:pt idx="20" formatCode="0.0">
                  <c:v>11.688406258962932</c:v>
                </c:pt>
                <c:pt idx="21" formatCode="0.0">
                  <c:v>12.524511927583053</c:v>
                </c:pt>
                <c:pt idx="22" formatCode="0.0">
                  <c:v>12.66961143926815</c:v>
                </c:pt>
                <c:pt idx="23" formatCode="0.0">
                  <c:v>13.363799171213653</c:v>
                </c:pt>
                <c:pt idx="24" formatCode="0.0">
                  <c:v>14.907517870726592</c:v>
                </c:pt>
                <c:pt idx="25" formatCode="0.0">
                  <c:v>11.431935476617461</c:v>
                </c:pt>
                <c:pt idx="26" formatCode="0.0">
                  <c:v>12.248475643712641</c:v>
                </c:pt>
                <c:pt idx="27" formatCode="0.0">
                  <c:v>13.380223226058593</c:v>
                </c:pt>
                <c:pt idx="28" formatCode="0.0">
                  <c:v>11.562219679419716</c:v>
                </c:pt>
                <c:pt idx="29" formatCode="0.0">
                  <c:v>12.13127844462732</c:v>
                </c:pt>
                <c:pt idx="30" formatCode="0.0">
                  <c:v>11.16930901675612</c:v>
                </c:pt>
                <c:pt idx="31" formatCode="0.0">
                  <c:v>14.450557306631234</c:v>
                </c:pt>
                <c:pt idx="32" formatCode="0.0">
                  <c:v>12.542764174554428</c:v>
                </c:pt>
                <c:pt idx="33" formatCode="0.0">
                  <c:v>13.840715104845891</c:v>
                </c:pt>
                <c:pt idx="34" formatCode="0.0">
                  <c:v>11.577079692618057</c:v>
                </c:pt>
                <c:pt idx="35" formatCode="0.0">
                  <c:v>15.6002089212474</c:v>
                </c:pt>
                <c:pt idx="36" formatCode="0.0">
                  <c:v>13.657614780210221</c:v>
                </c:pt>
                <c:pt idx="37" formatCode="0.0">
                  <c:v>10.940160380140414</c:v>
                </c:pt>
                <c:pt idx="38" formatCode="0.0">
                  <c:v>11.08562646449675</c:v>
                </c:pt>
                <c:pt idx="39" formatCode="0.0">
                  <c:v>13.203413160189076</c:v>
                </c:pt>
                <c:pt idx="40" formatCode="0.0">
                  <c:v>12.493425266219596</c:v>
                </c:pt>
                <c:pt idx="41" formatCode="0.0">
                  <c:v>9.7006600160246972</c:v>
                </c:pt>
                <c:pt idx="42" formatCode="0.0">
                  <c:v>12.946875337298222</c:v>
                </c:pt>
              </c:numCache>
            </c:numRef>
          </c:xVal>
          <c:yVal>
            <c:numRef>
              <c:f>Tabelle1!$B$2:$B$69</c:f>
              <c:numCache>
                <c:formatCode>0</c:formatCode>
                <c:ptCount val="68"/>
                <c:pt idx="0">
                  <c:v>555.57468249838053</c:v>
                </c:pt>
                <c:pt idx="1">
                  <c:v>517.77928127314033</c:v>
                </c:pt>
                <c:pt idx="2">
                  <c:v>509.14064712048992</c:v>
                </c:pt>
                <c:pt idx="3">
                  <c:v>505.50581540018226</c:v>
                </c:pt>
                <c:pt idx="4">
                  <c:v>501.99971399904973</c:v>
                </c:pt>
                <c:pt idx="5">
                  <c:v>495.03748644934797</c:v>
                </c:pt>
                <c:pt idx="6">
                  <c:v>494.97759995106054</c:v>
                </c:pt>
                <c:pt idx="7">
                  <c:v>492.8300491995717</c:v>
                </c:pt>
                <c:pt idx="8">
                  <c:v>482.80637308386071</c:v>
                </c:pt>
                <c:pt idx="9">
                  <c:v>476.74751176879198</c:v>
                </c:pt>
                <c:pt idx="10">
                  <c:v>475.18659789225865</c:v>
                </c:pt>
                <c:pt idx="11">
                  <c:v>460.77485550976525</c:v>
                </c:pt>
                <c:pt idx="12">
                  <c:v>446.95606627464122</c:v>
                </c:pt>
                <c:pt idx="13">
                  <c:v>445.77195679583639</c:v>
                </c:pt>
                <c:pt idx="14">
                  <c:v>435.36295478004331</c:v>
                </c:pt>
                <c:pt idx="15">
                  <c:v>396.68364905628715</c:v>
                </c:pt>
                <c:pt idx="16">
                  <c:v>532.3474548058299</c:v>
                </c:pt>
                <c:pt idx="17">
                  <c:v>524.64451940514653</c:v>
                </c:pt>
                <c:pt idx="18">
                  <c:v>513.3035121799054</c:v>
                </c:pt>
                <c:pt idx="19">
                  <c:v>512.86357797346125</c:v>
                </c:pt>
                <c:pt idx="20">
                  <c:v>509.9938540723133</c:v>
                </c:pt>
                <c:pt idx="21">
                  <c:v>508.57480609219994</c:v>
                </c:pt>
                <c:pt idx="22">
                  <c:v>502.57511543491569</c:v>
                </c:pt>
                <c:pt idx="23">
                  <c:v>501.43533190449119</c:v>
                </c:pt>
                <c:pt idx="24">
                  <c:v>501.10006086625708</c:v>
                </c:pt>
                <c:pt idx="25">
                  <c:v>496.2424343096373</c:v>
                </c:pt>
                <c:pt idx="26">
                  <c:v>493.42235622478114</c:v>
                </c:pt>
                <c:pt idx="27">
                  <c:v>492.78613621721468</c:v>
                </c:pt>
                <c:pt idx="28">
                  <c:v>475.40894871427059</c:v>
                </c:pt>
                <c:pt idx="29">
                  <c:v>475.39117629697364</c:v>
                </c:pt>
                <c:pt idx="30">
                  <c:v>466.55281342493777</c:v>
                </c:pt>
                <c:pt idx="31">
                  <c:v>464.78193504731405</c:v>
                </c:pt>
                <c:pt idx="32">
                  <c:v>454.82881704469924</c:v>
                </c:pt>
                <c:pt idx="33">
                  <c:v>434.89804899882665</c:v>
                </c:pt>
                <c:pt idx="34">
                  <c:v>427.99780349354506</c:v>
                </c:pt>
                <c:pt idx="35">
                  <c:v>419.60803201567819</c:v>
                </c:pt>
                <c:pt idx="36">
                  <c:v>415.7287605666217</c:v>
                </c:pt>
                <c:pt idx="37">
                  <c:v>415.70988331756968</c:v>
                </c:pt>
                <c:pt idx="38">
                  <c:v>411.13152218984732</c:v>
                </c:pt>
                <c:pt idx="39">
                  <c:v>403.09974498931552</c:v>
                </c:pt>
                <c:pt idx="40">
                  <c:v>400.68210274807626</c:v>
                </c:pt>
                <c:pt idx="41">
                  <c:v>386.48537197869956</c:v>
                </c:pt>
                <c:pt idx="42">
                  <c:v>331.63882675324027</c:v>
                </c:pt>
                <c:pt idx="43">
                  <c:v>538.39475099228969</c:v>
                </c:pt>
                <c:pt idx="44">
                  <c:v>534.19374581562954</c:v>
                </c:pt>
                <c:pt idx="45">
                  <c:v>530.66115987576086</c:v>
                </c:pt>
                <c:pt idx="46">
                  <c:v>528.54960483785692</c:v>
                </c:pt>
                <c:pt idx="47">
                  <c:v>527.70468413804872</c:v>
                </c:pt>
                <c:pt idx="48">
                  <c:v>523.27744748831401</c:v>
                </c:pt>
                <c:pt idx="49">
                  <c:v>515.8099102145934</c:v>
                </c:pt>
                <c:pt idx="50">
                  <c:v>509.22150412581476</c:v>
                </c:pt>
                <c:pt idx="51">
                  <c:v>501.93688847876126</c:v>
                </c:pt>
                <c:pt idx="52">
                  <c:v>498.48110941919504</c:v>
                </c:pt>
                <c:pt idx="53">
                  <c:v>490.22502077362617</c:v>
                </c:pt>
                <c:pt idx="54">
                  <c:v>486.63104094420919</c:v>
                </c:pt>
                <c:pt idx="55">
                  <c:v>480.54676259517385</c:v>
                </c:pt>
                <c:pt idx="56">
                  <c:v>473.2300910845986</c:v>
                </c:pt>
                <c:pt idx="57">
                  <c:v>436.73114467510743</c:v>
                </c:pt>
                <c:pt idx="58">
                  <c:v>425.48950953326022</c:v>
                </c:pt>
                <c:pt idx="59">
                  <c:v>424.59045572719714</c:v>
                </c:pt>
                <c:pt idx="60">
                  <c:v>421.33732688334379</c:v>
                </c:pt>
                <c:pt idx="61">
                  <c:v>417.61115864617523</c:v>
                </c:pt>
                <c:pt idx="62">
                  <c:v>411.31364872700976</c:v>
                </c:pt>
                <c:pt idx="63">
                  <c:v>408.66911399169692</c:v>
                </c:pt>
                <c:pt idx="64">
                  <c:v>386.40336652036831</c:v>
                </c:pt>
                <c:pt idx="65">
                  <c:v>383.68238263468731</c:v>
                </c:pt>
                <c:pt idx="66">
                  <c:v>378.44218453849993</c:v>
                </c:pt>
                <c:pt idx="67">
                  <c:v>375.74510195446885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EDD-4EBE-9DA2-86C93E6FD06F}"/>
            </c:ext>
          </c:extLst>
        </c:ser>
        <c:ser>
          <c:idx val="3"/>
          <c:order val="2"/>
          <c:tx>
            <c:strRef>
              <c:f>Tabelle1!$E$1</c:f>
              <c:strCache>
                <c:ptCount val="1"/>
                <c:pt idx="0">
                  <c:v>Strength of the relationship between performance and socio-economic status is below the OECD average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5681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-3.5167714376735278E-2"/>
                  <c:y val="-3.661863954283580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J</a:t>
                    </a:r>
                    <a:r>
                      <a:rPr lang="en-US"/>
                      <a:t>apan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44"/>
              <c:layout>
                <c:manualLayout>
                  <c:x val="-2.0780922131707191E-2"/>
                  <c:y val="-3.3289672311668919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E</a:t>
                    </a:r>
                    <a:r>
                      <a:rPr lang="en-US"/>
                      <a:t>stonia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45"/>
              <c:layout>
                <c:manualLayout>
                  <c:x val="-7.353249369681035E-2"/>
                  <c:y val="-1.6644836155834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F</a:t>
                    </a:r>
                    <a:r>
                      <a:rPr lang="en-US"/>
                      <a:t>inland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46"/>
              <c:layout>
                <c:manualLayout>
                  <c:x val="-8.312368852682904E-2"/>
                  <c:y val="-3.661863954283580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M</a:t>
                    </a:r>
                    <a:r>
                      <a:rPr lang="en-US"/>
                      <a:t>acao (China)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47"/>
              <c:layout>
                <c:manualLayout>
                  <c:x val="-9.5911948300186761E-3"/>
                  <c:y val="-6.65793446233378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C</a:t>
                    </a:r>
                    <a:r>
                      <a:rPr lang="en-US"/>
                      <a:t>anada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48"/>
              <c:layout>
                <c:manualLayout>
                  <c:x val="-4.3160376735084278E-2"/>
                  <c:y val="2.33027706181682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H</a:t>
                    </a:r>
                    <a:r>
                      <a:rPr lang="en-US"/>
                      <a:t>ong Kong (China)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49"/>
              <c:layout>
                <c:manualLayout>
                  <c:x val="-1.5985324716698479E-3"/>
                  <c:y val="-1.6644836155834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K</a:t>
                    </a:r>
                    <a:r>
                      <a:rPr lang="en-US"/>
                      <a:t>orea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50"/>
              <c:layout>
                <c:manualLayout>
                  <c:x val="-7.9926623583489453E-3"/>
                  <c:y val="3.3289672311668616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U</a:t>
                    </a:r>
                    <a:r>
                      <a:rPr lang="en-US"/>
                      <a:t>nited Kingdom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51"/>
              <c:layout>
                <c:manualLayout>
                  <c:x val="-4.3160502603782798E-2"/>
                  <c:y val="9.9869016935007146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D</a:t>
                    </a:r>
                    <a:r>
                      <a:rPr lang="en-US"/>
                      <a:t>enmark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5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N</a:t>
                    </a:r>
                    <a:r>
                      <a:rPr lang="en-US"/>
                      <a:t>orway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53"/>
              <c:layout>
                <c:manualLayout>
                  <c:x val="-3.1970649433395787E-3"/>
                  <c:y val="-3.3289672311668946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L</a:t>
                    </a:r>
                    <a:r>
                      <a:rPr lang="en-US"/>
                      <a:t>atvia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54"/>
              <c:layout>
                <c:manualLayout>
                  <c:x val="-3.1970649433395787E-3"/>
                  <c:y val="1.331586892466757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R</a:t>
                    </a:r>
                    <a:r>
                      <a:rPr lang="en-US"/>
                      <a:t>ussia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55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I</a:t>
                    </a:r>
                    <a:r>
                      <a:rPr lang="en-US"/>
                      <a:t>taly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56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I</a:t>
                    </a:r>
                    <a:r>
                      <a:rPr lang="en-US"/>
                      <a:t>celand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-7.5131026168480039E-2"/>
                  <c:y val="-3.3289672311668919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U</a:t>
                    </a:r>
                    <a:r>
                      <a:rPr lang="en-US"/>
                      <a:t>nited Arab Emirates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58"/>
              <c:layout>
                <c:manualLayout>
                  <c:x val="-9.5911948300187334E-3"/>
                  <c:y val="6.1030360876789732E-1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T</a:t>
                    </a:r>
                    <a:r>
                      <a:rPr lang="en-US"/>
                      <a:t>urkey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59"/>
              <c:layout>
                <c:manualLayout>
                  <c:x val="-5.5948636508442583E-2"/>
                  <c:y val="-3.328967231166887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T</a:t>
                    </a:r>
                    <a:r>
                      <a:rPr lang="en-US"/>
                      <a:t>rinidad and Tobago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60"/>
              <c:layout>
                <c:manualLayout>
                  <c:x val="-2.5576519546716556E-2"/>
                  <c:y val="1.331586892466757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T</a:t>
                    </a:r>
                    <a:r>
                      <a:rPr lang="en-US"/>
                      <a:t>hailand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61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Q</a:t>
                    </a:r>
                    <a:r>
                      <a:rPr lang="en-US"/>
                      <a:t>atar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62"/>
              <c:layout>
                <c:manualLayout>
                  <c:x val="-3.3569181905065547E-2"/>
                  <c:y val="2.33027706181682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M</a:t>
                    </a:r>
                    <a:r>
                      <a:rPr lang="en-US"/>
                      <a:t>ontenegro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E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63"/>
              <c:layout>
                <c:manualLayout>
                  <c:x val="-2.2379454603376987E-2"/>
                  <c:y val="2.33027706181682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J</a:t>
                    </a:r>
                    <a:r>
                      <a:rPr lang="en-US"/>
                      <a:t>ordan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F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64"/>
              <c:layout>
                <c:manualLayout>
                  <c:x val="-2.5576519546716608E-2"/>
                  <c:y val="2.663173784933516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T</a:t>
                    </a:r>
                    <a:r>
                      <a:rPr lang="en-US"/>
                      <a:t>unisia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0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65"/>
              <c:layout>
                <c:manualLayout>
                  <c:x val="-1.1189727301688525E-2"/>
                  <c:y val="-2.33027706181682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F</a:t>
                    </a:r>
                    <a:r>
                      <a:rPr lang="en-US"/>
                      <a:t>YROM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1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66"/>
              <c:layout>
                <c:manualLayout>
                  <c:x val="-2.0780922131707243E-2"/>
                  <c:y val="2.33027706181682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K</a:t>
                    </a:r>
                    <a:r>
                      <a:rPr lang="en-US"/>
                      <a:t>osovo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2-342A-41EA-A907-98EC76A651A7}"/>
                </c:ext>
                <c:ext xmlns:c15="http://schemas.microsoft.com/office/drawing/2012/chart" uri="{CE6537A1-D6FC-4f65-9D91-7224C49458BB}"/>
              </c:extLst>
            </c:dLbl>
            <c:dLbl>
              <c:idx val="67"/>
              <c:layout>
                <c:manualLayout>
                  <c:x val="-4.3160376735084278E-2"/>
                  <c:y val="2.996070508050203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5681"/>
                        </a:solidFill>
                      </a:rPr>
                      <a:t>A</a:t>
                    </a:r>
                    <a:r>
                      <a:rPr lang="en-US"/>
                      <a:t>lgeria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3-342A-41EA-A907-98EC76A651A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568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Tabelle1!$E$2:$E$69</c:f>
              <c:numCache>
                <c:formatCode>General</c:formatCode>
                <c:ptCount val="68"/>
                <c:pt idx="43" formatCode="0.0">
                  <c:v>10.061388714953813</c:v>
                </c:pt>
                <c:pt idx="44" formatCode="0.0">
                  <c:v>7.8478994824353512</c:v>
                </c:pt>
                <c:pt idx="45" formatCode="0.0">
                  <c:v>10.007774529424836</c:v>
                </c:pt>
                <c:pt idx="46" formatCode="0.0">
                  <c:v>1.6988451200419941</c:v>
                </c:pt>
                <c:pt idx="47" formatCode="0.0">
                  <c:v>8.7690372329324742</c:v>
                </c:pt>
                <c:pt idx="48" formatCode="0.0">
                  <c:v>4.8532271800057876</c:v>
                </c:pt>
                <c:pt idx="49" formatCode="0.0">
                  <c:v>10.109405221707412</c:v>
                </c:pt>
                <c:pt idx="50" formatCode="0.0">
                  <c:v>10.534972332555755</c:v>
                </c:pt>
                <c:pt idx="51" formatCode="0.0">
                  <c:v>10.422240937790553</c:v>
                </c:pt>
                <c:pt idx="52" formatCode="0.0">
                  <c:v>8.2032603554933026</c:v>
                </c:pt>
                <c:pt idx="53" formatCode="0.0">
                  <c:v>8.7375812116092231</c:v>
                </c:pt>
                <c:pt idx="54" formatCode="0.0">
                  <c:v>6.6973043015425056</c:v>
                </c:pt>
                <c:pt idx="55" formatCode="0.0">
                  <c:v>9.6432389686295252</c:v>
                </c:pt>
                <c:pt idx="56" formatCode="0.0">
                  <c:v>4.9223824622384802</c:v>
                </c:pt>
                <c:pt idx="57" formatCode="0.0">
                  <c:v>4.8731132474579981</c:v>
                </c:pt>
                <c:pt idx="58" formatCode="0.0">
                  <c:v>9.0404932653805332</c:v>
                </c:pt>
                <c:pt idx="59" formatCode="0.0">
                  <c:v>9.9587248407579967</c:v>
                </c:pt>
                <c:pt idx="60" formatCode="0.0">
                  <c:v>8.9961279690992502</c:v>
                </c:pt>
                <c:pt idx="61" formatCode="0.0">
                  <c:v>4.4231868269432137</c:v>
                </c:pt>
                <c:pt idx="62" formatCode="0.0">
                  <c:v>5.0113852586049372</c:v>
                </c:pt>
                <c:pt idx="63" formatCode="0.0">
                  <c:v>9.3672359135392611</c:v>
                </c:pt>
                <c:pt idx="64" formatCode="0.0">
                  <c:v>9.0098961206287935</c:v>
                </c:pt>
                <c:pt idx="65" formatCode="0.0">
                  <c:v>6.8689186754343181</c:v>
                </c:pt>
                <c:pt idx="66" formatCode="0.0">
                  <c:v>5.0957009442386454</c:v>
                </c:pt>
                <c:pt idx="67" formatCode="0.0">
                  <c:v>1.4432705988999754</c:v>
                </c:pt>
              </c:numCache>
            </c:numRef>
          </c:xVal>
          <c:yVal>
            <c:numRef>
              <c:f>Tabelle1!$B$2:$B$69</c:f>
              <c:numCache>
                <c:formatCode>0</c:formatCode>
                <c:ptCount val="68"/>
                <c:pt idx="0">
                  <c:v>555.57468249838053</c:v>
                </c:pt>
                <c:pt idx="1">
                  <c:v>517.77928127314033</c:v>
                </c:pt>
                <c:pt idx="2">
                  <c:v>509.14064712048992</c:v>
                </c:pt>
                <c:pt idx="3">
                  <c:v>505.50581540018226</c:v>
                </c:pt>
                <c:pt idx="4">
                  <c:v>501.99971399904973</c:v>
                </c:pt>
                <c:pt idx="5">
                  <c:v>495.03748644934797</c:v>
                </c:pt>
                <c:pt idx="6">
                  <c:v>494.97759995106054</c:v>
                </c:pt>
                <c:pt idx="7">
                  <c:v>492.8300491995717</c:v>
                </c:pt>
                <c:pt idx="8">
                  <c:v>482.80637308386071</c:v>
                </c:pt>
                <c:pt idx="9">
                  <c:v>476.74751176879198</c:v>
                </c:pt>
                <c:pt idx="10">
                  <c:v>475.18659789225865</c:v>
                </c:pt>
                <c:pt idx="11">
                  <c:v>460.77485550976525</c:v>
                </c:pt>
                <c:pt idx="12">
                  <c:v>446.95606627464122</c:v>
                </c:pt>
                <c:pt idx="13">
                  <c:v>445.77195679583639</c:v>
                </c:pt>
                <c:pt idx="14">
                  <c:v>435.36295478004331</c:v>
                </c:pt>
                <c:pt idx="15">
                  <c:v>396.68364905628715</c:v>
                </c:pt>
                <c:pt idx="16">
                  <c:v>532.3474548058299</c:v>
                </c:pt>
                <c:pt idx="17">
                  <c:v>524.64451940514653</c:v>
                </c:pt>
                <c:pt idx="18">
                  <c:v>513.3035121799054</c:v>
                </c:pt>
                <c:pt idx="19">
                  <c:v>512.86357797346125</c:v>
                </c:pt>
                <c:pt idx="20">
                  <c:v>509.9938540723133</c:v>
                </c:pt>
                <c:pt idx="21">
                  <c:v>508.57480609219994</c:v>
                </c:pt>
                <c:pt idx="22">
                  <c:v>502.57511543491569</c:v>
                </c:pt>
                <c:pt idx="23">
                  <c:v>501.43533190449119</c:v>
                </c:pt>
                <c:pt idx="24">
                  <c:v>501.10006086625708</c:v>
                </c:pt>
                <c:pt idx="25">
                  <c:v>496.2424343096373</c:v>
                </c:pt>
                <c:pt idx="26">
                  <c:v>493.42235622478114</c:v>
                </c:pt>
                <c:pt idx="27">
                  <c:v>492.78613621721468</c:v>
                </c:pt>
                <c:pt idx="28">
                  <c:v>475.40894871427059</c:v>
                </c:pt>
                <c:pt idx="29">
                  <c:v>475.39117629697364</c:v>
                </c:pt>
                <c:pt idx="30">
                  <c:v>466.55281342493777</c:v>
                </c:pt>
                <c:pt idx="31">
                  <c:v>464.78193504731405</c:v>
                </c:pt>
                <c:pt idx="32">
                  <c:v>454.82881704469924</c:v>
                </c:pt>
                <c:pt idx="33">
                  <c:v>434.89804899882665</c:v>
                </c:pt>
                <c:pt idx="34">
                  <c:v>427.99780349354506</c:v>
                </c:pt>
                <c:pt idx="35">
                  <c:v>419.60803201567819</c:v>
                </c:pt>
                <c:pt idx="36">
                  <c:v>415.7287605666217</c:v>
                </c:pt>
                <c:pt idx="37">
                  <c:v>415.70988331756968</c:v>
                </c:pt>
                <c:pt idx="38">
                  <c:v>411.13152218984732</c:v>
                </c:pt>
                <c:pt idx="39">
                  <c:v>403.09974498931552</c:v>
                </c:pt>
                <c:pt idx="40">
                  <c:v>400.68210274807626</c:v>
                </c:pt>
                <c:pt idx="41">
                  <c:v>386.48537197869956</c:v>
                </c:pt>
                <c:pt idx="42">
                  <c:v>331.63882675324027</c:v>
                </c:pt>
                <c:pt idx="43">
                  <c:v>538.39475099228969</c:v>
                </c:pt>
                <c:pt idx="44">
                  <c:v>534.19374581562954</c:v>
                </c:pt>
                <c:pt idx="45">
                  <c:v>530.66115987576086</c:v>
                </c:pt>
                <c:pt idx="46">
                  <c:v>528.54960483785692</c:v>
                </c:pt>
                <c:pt idx="47">
                  <c:v>527.70468413804872</c:v>
                </c:pt>
                <c:pt idx="48">
                  <c:v>523.27744748831401</c:v>
                </c:pt>
                <c:pt idx="49">
                  <c:v>515.8099102145934</c:v>
                </c:pt>
                <c:pt idx="50">
                  <c:v>509.22150412581476</c:v>
                </c:pt>
                <c:pt idx="51">
                  <c:v>501.93688847876126</c:v>
                </c:pt>
                <c:pt idx="52">
                  <c:v>498.48110941919504</c:v>
                </c:pt>
                <c:pt idx="53">
                  <c:v>490.22502077362617</c:v>
                </c:pt>
                <c:pt idx="54">
                  <c:v>486.63104094420919</c:v>
                </c:pt>
                <c:pt idx="55">
                  <c:v>480.54676259517385</c:v>
                </c:pt>
                <c:pt idx="56">
                  <c:v>473.2300910845986</c:v>
                </c:pt>
                <c:pt idx="57">
                  <c:v>436.73114467510743</c:v>
                </c:pt>
                <c:pt idx="58">
                  <c:v>425.48950953326022</c:v>
                </c:pt>
                <c:pt idx="59">
                  <c:v>424.59045572719714</c:v>
                </c:pt>
                <c:pt idx="60">
                  <c:v>421.33732688334379</c:v>
                </c:pt>
                <c:pt idx="61">
                  <c:v>417.61115864617523</c:v>
                </c:pt>
                <c:pt idx="62">
                  <c:v>411.31364872700976</c:v>
                </c:pt>
                <c:pt idx="63">
                  <c:v>408.66911399169692</c:v>
                </c:pt>
                <c:pt idx="64">
                  <c:v>386.40336652036831</c:v>
                </c:pt>
                <c:pt idx="65">
                  <c:v>383.68238263468731</c:v>
                </c:pt>
                <c:pt idx="66">
                  <c:v>378.44218453849993</c:v>
                </c:pt>
                <c:pt idx="67">
                  <c:v>375.74510195446885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EDD-4EBE-9DA2-86C93E6FD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29292432"/>
        <c:axId val="-520696784"/>
      </c:scatterChart>
      <c:valAx>
        <c:axId val="-629292432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NeueLT Std"/>
                    <a:ea typeface="+mn-ea"/>
                    <a:cs typeface="+mn-cs"/>
                  </a:defRPr>
                </a:pPr>
                <a:r>
                  <a:rPr lang="de-DE" sz="1200" b="1" i="1" u="sng" dirty="0" err="1">
                    <a:solidFill>
                      <a:srgbClr val="FF0000"/>
                    </a:solidFill>
                  </a:rPr>
                  <a:t>Percentage</a:t>
                </a:r>
                <a:r>
                  <a:rPr lang="de-DE" sz="1200" b="1" i="1" u="sng" dirty="0">
                    <a:solidFill>
                      <a:srgbClr val="FF0000"/>
                    </a:solidFill>
                  </a:rPr>
                  <a:t> </a:t>
                </a:r>
                <a:r>
                  <a:rPr lang="de-DE" sz="1200" b="1" i="1" u="sng" dirty="0" err="1">
                    <a:solidFill>
                      <a:srgbClr val="FF0000"/>
                    </a:solidFill>
                  </a:rPr>
                  <a:t>of</a:t>
                </a:r>
                <a:r>
                  <a:rPr lang="de-DE" sz="1200" b="1" i="1" u="sng" dirty="0">
                    <a:solidFill>
                      <a:srgbClr val="FF0000"/>
                    </a:solidFill>
                  </a:rPr>
                  <a:t> </a:t>
                </a:r>
                <a:r>
                  <a:rPr lang="de-DE" sz="1200" b="1" i="1" u="sng" dirty="0" err="1">
                    <a:solidFill>
                      <a:srgbClr val="FF0000"/>
                    </a:solidFill>
                  </a:rPr>
                  <a:t>variation</a:t>
                </a:r>
                <a:r>
                  <a:rPr lang="de-DE" sz="1200" b="1" i="1" u="sng" dirty="0">
                    <a:solidFill>
                      <a:srgbClr val="FF0000"/>
                    </a:solidFill>
                  </a:rPr>
                  <a:t> in </a:t>
                </a:r>
                <a:r>
                  <a:rPr lang="de-DE" sz="1200" b="1" i="1" u="sng" dirty="0" err="1">
                    <a:solidFill>
                      <a:srgbClr val="FF0000"/>
                    </a:solidFill>
                  </a:rPr>
                  <a:t>performance</a:t>
                </a:r>
                <a:r>
                  <a:rPr lang="de-DE" sz="1200" b="1" i="1" u="sng" dirty="0">
                    <a:solidFill>
                      <a:srgbClr val="FF0000"/>
                    </a:solidFill>
                  </a:rPr>
                  <a:t> </a:t>
                </a:r>
                <a:r>
                  <a:rPr lang="de-DE" sz="1200" b="1" i="1" u="sng" dirty="0" err="1">
                    <a:solidFill>
                      <a:srgbClr val="FF0000"/>
                    </a:solidFill>
                  </a:rPr>
                  <a:t>explained</a:t>
                </a:r>
                <a:r>
                  <a:rPr lang="de-DE" sz="1200" b="1" i="1" u="sng" dirty="0">
                    <a:solidFill>
                      <a:srgbClr val="FF0000"/>
                    </a:solidFill>
                  </a:rPr>
                  <a:t> </a:t>
                </a:r>
                <a:r>
                  <a:rPr lang="de-DE" sz="1200" b="1" i="1" u="sng" dirty="0" err="1">
                    <a:solidFill>
                      <a:srgbClr val="FF0000"/>
                    </a:solidFill>
                  </a:rPr>
                  <a:t>by</a:t>
                </a:r>
                <a:r>
                  <a:rPr lang="de-DE" sz="1200" b="1" i="1" u="sng" dirty="0">
                    <a:solidFill>
                      <a:srgbClr val="FF0000"/>
                    </a:solidFill>
                  </a:rPr>
                  <a:t> </a:t>
                </a:r>
                <a:r>
                  <a:rPr lang="de-DE" sz="1200" b="1" i="1" u="sng" dirty="0" err="1">
                    <a:solidFill>
                      <a:srgbClr val="FF0000"/>
                    </a:solidFill>
                  </a:rPr>
                  <a:t>socio-economic</a:t>
                </a:r>
                <a:r>
                  <a:rPr lang="de-DE" sz="1200" b="1" i="1" u="sng" dirty="0">
                    <a:solidFill>
                      <a:srgbClr val="FF0000"/>
                    </a:solidFill>
                  </a:rPr>
                  <a:t> </a:t>
                </a:r>
                <a:r>
                  <a:rPr lang="de-DE" sz="1200" b="1" i="1" u="sng" dirty="0" err="1">
                    <a:solidFill>
                      <a:srgbClr val="FF0000"/>
                    </a:solidFill>
                  </a:rPr>
                  <a:t>status</a:t>
                </a:r>
                <a:endParaRPr lang="de-DE" sz="1200" b="1" i="1" u="sng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21794863188112085"/>
              <c:y val="0.9335275994513373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low"/>
        <c:spPr>
          <a:noFill/>
          <a:ln w="15875" cap="flat" cmpd="sng" algn="ctr">
            <a:solidFill>
              <a:srgbClr val="00568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pPr>
            <a:endParaRPr lang="en-US"/>
          </a:p>
        </c:txPr>
        <c:crossAx val="-520696784"/>
        <c:crossesAt val="490.9282495099996"/>
        <c:crossBetween val="midCat"/>
      </c:valAx>
      <c:valAx>
        <c:axId val="-520696784"/>
        <c:scaling>
          <c:orientation val="minMax"/>
          <c:max val="575"/>
          <c:min val="3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NeueLT Std"/>
                    <a:ea typeface="+mn-ea"/>
                    <a:cs typeface="+mn-cs"/>
                  </a:defRPr>
                </a:pPr>
                <a:r>
                  <a:rPr lang="de-DE" sz="1200" b="0"/>
                  <a:t>Mean science performance</a:t>
                </a:r>
              </a:p>
            </c:rich>
          </c:tx>
          <c:layout>
            <c:manualLayout>
              <c:xMode val="edge"/>
              <c:yMode val="edge"/>
              <c:x val="8.9316428495817576E-4"/>
              <c:y val="0.2177714220712742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high"/>
        <c:spPr>
          <a:noFill/>
          <a:ln w="15875" cap="flat" cmpd="sng" algn="ctr">
            <a:solidFill>
              <a:srgbClr val="00568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pPr>
            <a:endParaRPr lang="en-US"/>
          </a:p>
        </c:txPr>
        <c:crossAx val="-629292432"/>
        <c:crossesAt val="12.3"/>
        <c:crossBetween val="midCat"/>
      </c:valAx>
      <c:spPr>
        <a:noFill/>
        <a:ln>
          <a:solidFill>
            <a:srgbClr val="0070C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NeueLT Std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0.07576</cdr:x>
      <cdr:y>0.24389</cdr:y>
    </cdr:from>
    <cdr:to>
      <cdr:x>0.22671</cdr:x>
      <cdr:y>0.30086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601929" y="930431"/>
          <a:ext cx="1199265" cy="217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900" b="1" dirty="0">
              <a:solidFill>
                <a:schemeClr val="tx1"/>
              </a:solidFill>
              <a:latin typeface="HelveticaNeueLT Std"/>
            </a:rPr>
            <a:t>OECD </a:t>
          </a:r>
          <a:r>
            <a:rPr lang="de-DE" sz="900" b="1" dirty="0" err="1">
              <a:solidFill>
                <a:schemeClr val="tx1"/>
              </a:solidFill>
              <a:latin typeface="HelveticaNeueLT Std"/>
            </a:rPr>
            <a:t>average</a:t>
          </a:r>
          <a:endParaRPr lang="de-DE" sz="900" b="1" dirty="0">
            <a:solidFill>
              <a:schemeClr val="tx1"/>
            </a:solidFill>
            <a:latin typeface="HelveticaNeueLT Std"/>
          </a:endParaRPr>
        </a:p>
      </cdr:txBody>
    </cdr:sp>
  </cdr:relSizeAnchor>
  <cdr:relSizeAnchor xmlns:cdr="http://schemas.openxmlformats.org/drawingml/2006/chartDrawing">
    <cdr:from>
      <cdr:x>0.54388</cdr:x>
      <cdr:y>0.81945</cdr:y>
    </cdr:from>
    <cdr:to>
      <cdr:x>0.86823</cdr:x>
      <cdr:y>0.90437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4FA8397-51E7-4AA4-9218-7491DF25287D}"/>
            </a:ext>
          </a:extLst>
        </cdr:cNvPr>
        <cdr:cNvSpPr txBox="1"/>
      </cdr:nvSpPr>
      <cdr:spPr>
        <a:xfrm xmlns:a="http://schemas.openxmlformats.org/drawingml/2006/main">
          <a:off x="4320983" y="3176873"/>
          <a:ext cx="2576945" cy="3292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baseline="0" dirty="0">
              <a:latin typeface="HelveticaNeueLT Std"/>
            </a:rPr>
            <a:t>Below-average </a:t>
          </a:r>
          <a:r>
            <a:rPr lang="en-US" sz="1100" baseline="0" dirty="0">
              <a:latin typeface="HelveticaNeueLT Std"/>
            </a:rPr>
            <a:t>performance</a:t>
          </a:r>
        </a:p>
        <a:p xmlns:a="http://schemas.openxmlformats.org/drawingml/2006/main">
          <a:pPr algn="ctr"/>
          <a:r>
            <a:rPr lang="en-US" sz="1100" b="1" i="0" baseline="0" dirty="0">
              <a:latin typeface="HelveticaNeueLT Std"/>
            </a:rPr>
            <a:t>Above-average</a:t>
          </a:r>
          <a:r>
            <a:rPr lang="en-US" sz="1100" baseline="0" dirty="0">
              <a:latin typeface="HelveticaNeueLT Std"/>
            </a:rPr>
            <a:t> </a:t>
          </a:r>
          <a:r>
            <a:rPr lang="en-US" sz="1100" b="0" baseline="0" dirty="0">
              <a:effectLst/>
              <a:latin typeface="HelveticaNeueLT Std"/>
              <a:ea typeface="+mn-ea"/>
              <a:cs typeface="+mn-cs"/>
            </a:rPr>
            <a:t>equity in education</a:t>
          </a:r>
          <a:endParaRPr lang="en-US" sz="1100" baseline="0" dirty="0">
            <a:latin typeface="HelveticaNeueLT Std"/>
          </a:endParaRPr>
        </a:p>
      </cdr:txBody>
    </cdr:sp>
  </cdr:relSizeAnchor>
  <cdr:relSizeAnchor xmlns:cdr="http://schemas.openxmlformats.org/drawingml/2006/chartDrawing">
    <cdr:from>
      <cdr:x>0.07576</cdr:x>
      <cdr:y>0.81945</cdr:y>
    </cdr:from>
    <cdr:to>
      <cdr:x>0.54388</cdr:x>
      <cdr:y>0.90437</cdr:y>
    </cdr:to>
    <cdr:sp macro="" textlink="">
      <cdr:nvSpPr>
        <cdr:cNvPr id="5" name="TextBox 1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601929" y="3176873"/>
          <a:ext cx="3719054" cy="3292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latin typeface="HelveticaNeueLT Std"/>
            </a:rPr>
            <a:t>Above</a:t>
          </a:r>
          <a:r>
            <a:rPr lang="en-US" sz="1100" b="1" i="0" baseline="0" dirty="0">
              <a:latin typeface="HelveticaNeueLT Std"/>
            </a:rPr>
            <a:t>-average performance</a:t>
          </a:r>
        </a:p>
        <a:p xmlns:a="http://schemas.openxmlformats.org/drawingml/2006/main">
          <a:pPr algn="ctr"/>
          <a:r>
            <a:rPr lang="en-US" sz="1100" b="1" i="0" baseline="0" dirty="0">
              <a:latin typeface="HelveticaNeueLT Std"/>
            </a:rPr>
            <a:t>Below-average</a:t>
          </a:r>
          <a:r>
            <a:rPr lang="en-US" sz="1100" baseline="0" dirty="0">
              <a:latin typeface="HelveticaNeueLT Std"/>
            </a:rPr>
            <a:t> </a:t>
          </a:r>
          <a:r>
            <a:rPr lang="en-US" sz="1100" b="0" baseline="0" dirty="0">
              <a:effectLst/>
              <a:latin typeface="HelveticaNeueLT Std"/>
              <a:ea typeface="+mn-ea"/>
              <a:cs typeface="+mn-cs"/>
            </a:rPr>
            <a:t>equity</a:t>
          </a:r>
          <a:endParaRPr lang="en-US" sz="1100" baseline="0" dirty="0">
            <a:latin typeface="HelveticaNeueLT Std"/>
          </a:endParaRPr>
        </a:p>
      </cdr:txBody>
    </cdr:sp>
  </cdr:relSizeAnchor>
  <cdr:relSizeAnchor xmlns:cdr="http://schemas.openxmlformats.org/drawingml/2006/chartDrawing">
    <cdr:from>
      <cdr:x>0.41271</cdr:x>
      <cdr:y>0.09575</cdr:y>
    </cdr:from>
    <cdr:to>
      <cdr:x>0.4271</cdr:x>
      <cdr:y>0.24389</cdr:y>
    </cdr:to>
    <cdr:sp macro="" textlink="">
      <cdr:nvSpPr>
        <cdr:cNvPr id="7" name="Gerade Verbindung 6"/>
        <cdr:cNvSpPr/>
      </cdr:nvSpPr>
      <cdr:spPr>
        <a:xfrm xmlns:a="http://schemas.openxmlformats.org/drawingml/2006/main" flipH="1" flipV="1">
          <a:off x="3278891" y="365281"/>
          <a:ext cx="114300" cy="56515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0.45107</cdr:x>
      <cdr:y>0.07744</cdr:y>
    </cdr:from>
    <cdr:to>
      <cdr:x>0.47505</cdr:x>
      <cdr:y>0.2813</cdr:y>
    </cdr:to>
    <cdr:sp macro="" textlink="">
      <cdr:nvSpPr>
        <cdr:cNvPr id="8" name="Gerade Verbindung 7"/>
        <cdr:cNvSpPr/>
      </cdr:nvSpPr>
      <cdr:spPr>
        <a:xfrm xmlns:a="http://schemas.openxmlformats.org/drawingml/2006/main" flipV="1">
          <a:off x="3583691" y="295430"/>
          <a:ext cx="190500" cy="77771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" lastClr="FFFFFF">
              <a:lumMod val="85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0.36955</cdr:x>
      <cdr:y>0.0718</cdr:y>
    </cdr:from>
    <cdr:to>
      <cdr:x>0.40791</cdr:x>
      <cdr:y>0.26053</cdr:y>
    </cdr:to>
    <cdr:sp macro="" textlink="">
      <cdr:nvSpPr>
        <cdr:cNvPr id="9" name="Gerade Verbindung 8"/>
        <cdr:cNvSpPr/>
      </cdr:nvSpPr>
      <cdr:spPr>
        <a:xfrm xmlns:a="http://schemas.openxmlformats.org/drawingml/2006/main" flipH="1" flipV="1">
          <a:off x="2935991" y="273909"/>
          <a:ext cx="304800" cy="720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" lastClr="FFFFFF">
              <a:lumMod val="85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0.51686</cdr:x>
      <cdr:y>0.60493</cdr:y>
    </cdr:from>
    <cdr:to>
      <cdr:x>0.5373</cdr:x>
      <cdr:y>0.8765</cdr:y>
    </cdr:to>
    <cdr:sp macro="" textlink="">
      <cdr:nvSpPr>
        <cdr:cNvPr id="10" name="Textfeld 1"/>
        <cdr:cNvSpPr txBox="1"/>
      </cdr:nvSpPr>
      <cdr:spPr>
        <a:xfrm xmlns:a="http://schemas.openxmlformats.org/drawingml/2006/main" rot="16200000">
          <a:off x="3661144" y="2790435"/>
          <a:ext cx="1052813" cy="162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b="1" dirty="0">
              <a:solidFill>
                <a:schemeClr val="tx1"/>
              </a:solidFill>
              <a:latin typeface="HelveticaNeueLT Std"/>
            </a:rPr>
            <a:t>OECD </a:t>
          </a:r>
          <a:r>
            <a:rPr lang="de-DE" sz="900" b="1" dirty="0" err="1">
              <a:solidFill>
                <a:schemeClr val="tx1"/>
              </a:solidFill>
              <a:latin typeface="HelveticaNeueLT Std"/>
            </a:rPr>
            <a:t>average</a:t>
          </a:r>
          <a:endParaRPr lang="de-DE" sz="900" b="1" dirty="0">
            <a:solidFill>
              <a:schemeClr val="tx1"/>
            </a:solidFill>
            <a:latin typeface="HelveticaNeueLT Std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B3246-1063-41E3-AB7B-A84B6E099E7F}" type="datetimeFigureOut">
              <a:rPr lang="de-DE" smtClean="0"/>
              <a:pPr/>
              <a:t>12.07.2017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7A4BC-5347-40DF-8CB7-B27E4ECEA6F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90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23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738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24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24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24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Define </a:t>
            </a:r>
            <a:r>
              <a:rPr lang="en-GB" dirty="0" err="1" smtClean="0"/>
              <a:t>pvscielevel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dofile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990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			</a:t>
            </a:r>
            <a:r>
              <a:rPr lang="de-DE" dirty="0" err="1" smtClean="0"/>
              <a:t>remark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also </a:t>
            </a:r>
            <a:r>
              <a:rPr lang="de-DE" dirty="0" err="1" smtClean="0"/>
              <a:t>incluse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score </a:t>
            </a:r>
            <a:r>
              <a:rPr lang="de-DE" dirty="0" err="1" smtClean="0"/>
              <a:t>point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associated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-unit </a:t>
            </a:r>
            <a:r>
              <a:rPr lang="de-DE" baseline="0" dirty="0" err="1" smtClean="0"/>
              <a:t>change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index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ESCS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732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05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046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200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combine</a:t>
            </a:r>
          </a:p>
          <a:p>
            <a:r>
              <a:rPr lang="en-GB" dirty="0" smtClean="0"/>
              <a:t>Fast</a:t>
            </a:r>
          </a:p>
          <a:p>
            <a:r>
              <a:rPr lang="en-GB" dirty="0" smtClean="0"/>
              <a:t>Flags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freq</a:t>
            </a:r>
            <a:endParaRPr lang="en-GB" baseline="0" dirty="0" smtClean="0"/>
          </a:p>
          <a:p>
            <a:r>
              <a:rPr lang="en-GB" baseline="0" dirty="0" err="1" smtClean="0"/>
              <a:t>Programmi</a:t>
            </a:r>
            <a:r>
              <a:rPr lang="en-GB" baseline="0" dirty="0" smtClean="0"/>
              <a:t> e debug</a:t>
            </a:r>
          </a:p>
          <a:p>
            <a:r>
              <a:rPr lang="fr-FR" baseline="0" dirty="0" smtClean="0"/>
              <a:t>Over</a:t>
            </a:r>
          </a:p>
          <a:p>
            <a:r>
              <a:rPr lang="fr-FR" baseline="0" dirty="0" smtClean="0"/>
              <a:t>(</a:t>
            </a:r>
            <a:r>
              <a:rPr lang="fr-FR" baseline="0" dirty="0" err="1" smtClean="0"/>
              <a:t>makes</a:t>
            </a:r>
            <a:r>
              <a:rPr lang="fr-FR" baseline="0" dirty="0" smtClean="0"/>
              <a:t> the program as flexible as possible)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80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513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096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096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05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05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0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51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51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2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24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984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Especially</a:t>
            </a:r>
            <a:r>
              <a:rPr lang="fr-FR" dirty="0" smtClean="0"/>
              <a:t> in </a:t>
            </a:r>
            <a:r>
              <a:rPr lang="fr-FR" dirty="0" err="1" smtClean="0"/>
              <a:t>psychometric</a:t>
            </a:r>
            <a:r>
              <a:rPr lang="fr-FR" dirty="0" smtClean="0"/>
              <a:t> </a:t>
            </a:r>
            <a:r>
              <a:rPr lang="fr-FR" dirty="0" err="1" smtClean="0"/>
              <a:t>surveys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45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39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 userDrawn="1"/>
        </p:nvSpPr>
        <p:spPr bwMode="auto">
          <a:xfrm>
            <a:off x="522288" y="3278188"/>
            <a:ext cx="4721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rgbClr val="E4B921"/>
                </a:solidFill>
                <a:latin typeface="Helvetica Neue Thin" pitchFamily="6" charset="0"/>
              </a:rPr>
              <a:t>Name of 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56" y="1476376"/>
            <a:ext cx="4738254" cy="15023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15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4025900"/>
            <a:ext cx="7278688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6950"/>
            <a:ext cx="7315200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54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NeueLT Std"/>
                <a:cs typeface="HelveticaNeueLT Std"/>
              </a:defRPr>
            </a:lvl1pPr>
            <a:lvl2pPr>
              <a:defRPr>
                <a:latin typeface="HelveticaNeueLT Std"/>
                <a:cs typeface="HelveticaNeueLT Std"/>
              </a:defRPr>
            </a:lvl2pPr>
            <a:lvl3pPr>
              <a:defRPr>
                <a:latin typeface="HelveticaNeueLT Std"/>
                <a:cs typeface="HelveticaNeueLT Std"/>
              </a:defRPr>
            </a:lvl3pPr>
            <a:lvl4pPr>
              <a:defRPr>
                <a:latin typeface="HelveticaNeueLT Std"/>
                <a:cs typeface="HelveticaNeueLT Std"/>
              </a:defRPr>
            </a:lvl4pPr>
            <a:lvl5pPr>
              <a:defRPr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128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629400" y="206375"/>
            <a:ext cx="0" cy="438785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29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86868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53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09007"/>
            <a:ext cx="8229600" cy="33940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HelveticaNeueLT Std"/>
                <a:cs typeface="HelveticaNeueLT Std"/>
              </a:defRPr>
            </a:lvl1pPr>
            <a:lvl2pPr>
              <a:defRPr>
                <a:latin typeface="HelveticaNeueLT Std"/>
                <a:cs typeface="HelveticaNeueLT Std"/>
              </a:defRPr>
            </a:lvl2pPr>
            <a:lvl3pPr>
              <a:defRPr>
                <a:latin typeface="HelveticaNeueLT Std"/>
                <a:cs typeface="HelveticaNeueLT Std"/>
              </a:defRPr>
            </a:lvl3pPr>
            <a:lvl4pPr>
              <a:defRPr>
                <a:latin typeface="HelveticaNeueLT Std"/>
                <a:cs typeface="HelveticaNeueLT Std"/>
              </a:defRPr>
            </a:lvl4pPr>
            <a:lvl5pPr>
              <a:defRPr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35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85800" y="2700338"/>
            <a:ext cx="77724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686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NeueLT Std"/>
                <a:cs typeface="HelveticaNeueLT St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555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086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086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02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HelveticaNeueLT Std Med"/>
                <a:cs typeface="HelveticaNeueLT Std M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>
                <a:latin typeface="HelveticaNeueLT Std"/>
                <a:cs typeface="HelveticaNeueLT Std"/>
              </a:defRPr>
            </a:lvl1pPr>
            <a:lvl2pPr>
              <a:defRPr sz="2000">
                <a:latin typeface="HelveticaNeueLT Std"/>
                <a:cs typeface="HelveticaNeueLT Std"/>
              </a:defRPr>
            </a:lvl2pPr>
            <a:lvl3pPr>
              <a:defRPr sz="1800">
                <a:latin typeface="HelveticaNeueLT Std"/>
                <a:cs typeface="HelveticaNeueLT Std"/>
              </a:defRPr>
            </a:lvl3pPr>
            <a:lvl4pPr>
              <a:defRPr sz="1600">
                <a:latin typeface="HelveticaNeueLT Std"/>
                <a:cs typeface="HelveticaNeueLT Std"/>
              </a:defRPr>
            </a:lvl4pPr>
            <a:lvl5pPr>
              <a:defRPr sz="1600">
                <a:latin typeface="HelveticaNeueLT Std"/>
                <a:cs typeface="HelveticaNeueLT St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HelveticaNeueLT Std Med"/>
                <a:cs typeface="HelveticaNeueLT Std M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>
                <a:latin typeface="HelveticaNeueLT Std"/>
                <a:cs typeface="HelveticaNeueLT Std"/>
              </a:defRPr>
            </a:lvl1pPr>
            <a:lvl2pPr>
              <a:defRPr sz="2000">
                <a:latin typeface="HelveticaNeueLT Std"/>
                <a:cs typeface="HelveticaNeueLT Std"/>
              </a:defRPr>
            </a:lvl2pPr>
            <a:lvl3pPr>
              <a:defRPr sz="1800">
                <a:latin typeface="HelveticaNeueLT Std"/>
                <a:cs typeface="HelveticaNeueLT Std"/>
              </a:defRPr>
            </a:lvl3pPr>
            <a:lvl4pPr>
              <a:defRPr sz="1600">
                <a:latin typeface="HelveticaNeueLT Std"/>
                <a:cs typeface="HelveticaNeueLT Std"/>
              </a:defRPr>
            </a:lvl4pPr>
            <a:lvl5pPr>
              <a:defRPr sz="1600">
                <a:latin typeface="HelveticaNeueLT Std"/>
                <a:cs typeface="HelveticaNeueLT St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520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02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96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63625"/>
            <a:ext cx="3008313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2971800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>
                <a:latin typeface="HelveticaNeueLT Std"/>
                <a:cs typeface="HelveticaNeueLT Std"/>
              </a:defRPr>
            </a:lvl1pPr>
            <a:lvl2pPr>
              <a:defRPr sz="2800">
                <a:latin typeface="HelveticaNeueLT Std"/>
                <a:cs typeface="HelveticaNeueLT Std"/>
              </a:defRPr>
            </a:lvl2pPr>
            <a:lvl3pPr>
              <a:defRPr sz="2400">
                <a:latin typeface="HelveticaNeueLT Std"/>
                <a:cs typeface="HelveticaNeueLT Std"/>
              </a:defRPr>
            </a:lvl3pPr>
            <a:lvl4pPr>
              <a:defRPr sz="2000">
                <a:latin typeface="HelveticaNeueLT Std"/>
                <a:cs typeface="HelveticaNeueLT Std"/>
              </a:defRPr>
            </a:lvl4pPr>
            <a:lvl5pPr>
              <a:defRPr sz="2000">
                <a:latin typeface="HelveticaNeueLT Std"/>
                <a:cs typeface="HelveticaNeueLT St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51857"/>
            <a:ext cx="3008313" cy="3342368"/>
          </a:xfrm>
        </p:spPr>
        <p:txBody>
          <a:bodyPr/>
          <a:lstStyle>
            <a:lvl1pPr marL="0" indent="0">
              <a:buNone/>
              <a:defRPr sz="1400"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4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ISA_TB_3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27186">
            <a:off x="7970837" y="2544763"/>
            <a:ext cx="64754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0"/>
            <a:ext cx="29352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162425"/>
            <a:ext cx="17891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23967">
            <a:off x="4633118" y="2513807"/>
            <a:ext cx="5943601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PISA_LOGO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25475"/>
            <a:ext cx="1238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HelveticaNeueLT Std Med"/>
          <a:ea typeface="MS PGothic" panose="020B0600070205080204" pitchFamily="34" charset="-128"/>
          <a:cs typeface="HelveticaNeueLT Std Med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74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ern="1200">
          <a:solidFill>
            <a:srgbClr val="005681"/>
          </a:solidFill>
          <a:latin typeface="HelveticaNeueLT Std Med"/>
          <a:ea typeface="MS PGothic" panose="020B0600070205080204" pitchFamily="34" charset="-128"/>
          <a:cs typeface="HelveticaNeueLT Std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repec.org/c/boc/bocode/s457918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o.avvisati@oecd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Francois.keslair@oecd.or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237505" y="1321996"/>
            <a:ext cx="8253352" cy="150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>
                <a:latin typeface="HelveticaNeueLT Std Med" pitchFamily="6" charset="0"/>
              </a:rPr>
              <a:t>PISA (and PIAAC) Data analysis using Stata (July 2017)</a:t>
            </a:r>
            <a:endParaRPr lang="en-US" altLang="en-US" sz="4000" dirty="0">
              <a:latin typeface="HelveticaNeueLT Std Med" pitchFamily="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288" y="3394221"/>
            <a:ext cx="5623560" cy="400110"/>
          </a:xfrm>
          <a:prstGeom prst="rect">
            <a:avLst/>
          </a:prstGeom>
          <a:solidFill>
            <a:srgbClr val="0077A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C000"/>
                </a:solidFill>
              </a:rPr>
              <a:t>Francois </a:t>
            </a:r>
            <a:r>
              <a:rPr lang="en-GB" sz="2000" dirty="0" err="1" smtClean="0">
                <a:solidFill>
                  <a:srgbClr val="FFC000"/>
                </a:solidFill>
              </a:rPr>
              <a:t>Keslair</a:t>
            </a:r>
            <a:endParaRPr lang="en-GB" sz="2000" dirty="0">
              <a:solidFill>
                <a:srgbClr val="FFC000"/>
              </a:solidFill>
            </a:endParaRPr>
          </a:p>
        </p:txBody>
      </p:sp>
      <p:sp useBgFill="1">
        <p:nvSpPr>
          <p:cNvPr id="3" name="Rectangle 2"/>
          <p:cNvSpPr/>
          <p:nvPr/>
        </p:nvSpPr>
        <p:spPr>
          <a:xfrm>
            <a:off x="368135" y="585726"/>
            <a:ext cx="1543792" cy="89064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9527"/>
            <a:ext cx="8229600" cy="272959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D04432"/>
                </a:solidFill>
              </a:rPr>
              <a:t>To account for the lack of precision (measurement error) of the instrument (i.e. the test items) used to measure the performance of the target population;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>
              <a:solidFill>
                <a:srgbClr val="D0443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D04432"/>
                </a:solidFill>
              </a:rPr>
              <a:t>To provide a set of plausible scores for every student, overcoming the limitations of rotated booklet design.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D0443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Plausible values serve two basic functions: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220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54035"/>
                <a:ext cx="8473440" cy="13198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400" i="1" smtClean="0">
                              <a:solidFill>
                                <a:srgbClr val="00568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solidFill>
                                <a:srgbClr val="00568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GB" sz="2400" i="1">
                              <a:solidFill>
                                <a:srgbClr val="00568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rgbClr val="005681"/>
                              </a:solidFill>
                              <a:latin typeface="Cambria Math"/>
                            </a:rPr>
                            <m:t>𝑃</m:t>
                          </m:r>
                        </m:sup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srgbClr val="005681"/>
                              </a:solidFill>
                              <a:latin typeface="Cambria Math"/>
                            </a:rPr>
                            <m:t>∗</m:t>
                          </m:r>
                          <m:nary>
                            <m:naryPr>
                              <m:chr m:val="∑"/>
                              <m:ctrlP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solidFill>
                                            <a:srgbClr val="0056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400" i="1">
                                              <a:solidFill>
                                                <a:srgbClr val="00568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2400" b="0" i="1" smtClean="0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400" b="0" i="1" smtClean="0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400" b="0" i="1" smtClean="0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GB" sz="2400" i="1">
                                              <a:solidFill>
                                                <a:srgbClr val="005681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  <m:r>
                                            <a:rPr lang="en-GB" sz="2400" i="1">
                                              <a:solidFill>
                                                <a:srgbClr val="00568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rgbClr val="005681"/>
                                              </a:solidFill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en-GB" sz="2400" i="1">
                                          <a:solidFill>
                                            <a:srgbClr val="00568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sz="2400" i="1">
                                              <a:solidFill>
                                                <a:srgbClr val="00568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2400" i="1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400" i="1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400" i="1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GB" sz="2400" i="1">
                                              <a:solidFill>
                                                <a:srgbClr val="005681"/>
                                              </a:solidFill>
                                              <a:latin typeface="Cambria Math"/>
                                            </a:rPr>
                                            <m:t>0,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rgbClr val="005681"/>
                                              </a:solidFill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sz="2400" i="1">
                          <a:solidFill>
                            <a:srgbClr val="00568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solidFill>
                                <a:srgbClr val="00568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  <m:r>
                            <a:rPr lang="en-GB" sz="2400" i="1">
                              <a:solidFill>
                                <a:srgbClr val="005681"/>
                              </a:solidFill>
                              <a:latin typeface="Cambria Math"/>
                            </a:rPr>
                            <m:t>∗</m:t>
                          </m:r>
                          <m:nary>
                            <m:naryPr>
                              <m:chr m:val="∑"/>
                              <m:ctrlP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i="1">
                                          <a:solidFill>
                                            <a:srgbClr val="0056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2400" i="1">
                                              <a:solidFill>
                                                <a:srgbClr val="00568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2400" i="1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GB" sz="2400" i="1">
                                                      <a:solidFill>
                                                        <a:srgbClr val="00568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2400" i="1">
                                                      <a:solidFill>
                                                        <a:srgbClr val="00568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i="1">
                                                      <a:solidFill>
                                                        <a:srgbClr val="00568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en-GB" sz="2400" i="1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en-GB" sz="2400" i="1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en-GB" sz="2400" i="1">
                                              <a:solidFill>
                                                <a:srgbClr val="005681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sz="2400" i="1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2400" i="1">
                                                      <a:solidFill>
                                                        <a:srgbClr val="00568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GB" sz="2400" i="1">
                                                          <a:solidFill>
                                                            <a:srgbClr val="00568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2400" i="1">
                                                          <a:solidFill>
                                                            <a:srgbClr val="00568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2400" i="1">
                                                          <a:solidFill>
                                                            <a:srgbClr val="00568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  <m:sub>
                                                  <m:r>
                                                    <a:rPr lang="en-GB" sz="2400" i="1">
                                                      <a:solidFill>
                                                        <a:srgbClr val="00568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  <m:r>
                                                    <a:rPr lang="en-GB" sz="2400" i="1" smtClean="0">
                                                      <a:solidFill>
                                                        <a:srgbClr val="00568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 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2400" i="1">
                                          <a:solidFill>
                                            <a:srgbClr val="00568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568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54035"/>
                <a:ext cx="8473440" cy="131989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99390"/>
                <a:ext cx="9144000" cy="857250"/>
              </a:xfrm>
            </p:spPr>
            <p:txBody>
              <a:bodyPr/>
              <a:lstStyle/>
              <a:p>
                <a:r>
                  <a:rPr lang="en-GB" sz="2300" dirty="0" smtClean="0">
                    <a:latin typeface="HelveticaNeueLT Std"/>
                  </a:rPr>
                  <a:t>The variance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GB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3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GB" sz="23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300" dirty="0" smtClean="0">
                    <a:latin typeface="HelveticaNeueLT Std"/>
                  </a:rPr>
                  <a:t> for a statistic X* with plausible values is given by </a:t>
                </a:r>
                <a:endParaRPr lang="en-GB" sz="2300" dirty="0">
                  <a:latin typeface="HelveticaNeueLT Std"/>
                </a:endParaRP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99390"/>
                <a:ext cx="9144000" cy="857250"/>
              </a:xfrm>
              <a:blipFill rotWithShape="1">
                <a:blip r:embed="rId4"/>
                <a:stretch>
                  <a:fillRect l="-933" r="-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8140" y="2885270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AE88"/>
                </a:solidFill>
                <a:latin typeface="HelveticaNeueLT Std"/>
              </a:rPr>
              <a:t>Sampling variance for each plausible value (80 replicates per PV)</a:t>
            </a:r>
            <a:endParaRPr lang="en-GB" dirty="0">
              <a:solidFill>
                <a:srgbClr val="00AE88"/>
              </a:solidFill>
              <a:latin typeface="HelveticaNeueLT St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5320" y="2954758"/>
            <a:ext cx="467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E4B921"/>
                </a:solidFill>
                <a:latin typeface="HelveticaNeueLT Std"/>
              </a:rPr>
              <a:t>Imputation variance (variability of estimates across PVs)</a:t>
            </a:r>
            <a:endParaRPr lang="en-GB" dirty="0">
              <a:solidFill>
                <a:srgbClr val="E4B921"/>
              </a:solidFill>
              <a:latin typeface="HelveticaNeueLT St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230" y="1254035"/>
            <a:ext cx="3661410" cy="1552847"/>
          </a:xfrm>
          <a:prstGeom prst="rect">
            <a:avLst/>
          </a:prstGeom>
          <a:noFill/>
          <a:ln w="38100">
            <a:solidFill>
              <a:srgbClr val="00AE8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594860" y="1254035"/>
            <a:ext cx="4160520" cy="1552847"/>
          </a:xfrm>
          <a:prstGeom prst="roundRect">
            <a:avLst/>
          </a:prstGeom>
          <a:noFill/>
          <a:ln w="28575">
            <a:solidFill>
              <a:srgbClr val="E4B9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140" y="3531601"/>
                <a:ext cx="863346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1" i="1" smtClean="0">
                            <a:solidFill>
                              <a:srgbClr val="00568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 smtClean="0">
                            <a:solidFill>
                              <a:srgbClr val="00568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005681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GB" b="1" i="1" smtClean="0">
                            <a:solidFill>
                              <a:srgbClr val="00568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b="1" i="1" smtClean="0">
                            <a:solidFill>
                              <a:srgbClr val="005681"/>
                            </a:solidFill>
                            <a:latin typeface="Cambria Math"/>
                          </a:rPr>
                          <m:t>𝒑</m:t>
                        </m:r>
                      </m:sub>
                      <m:sup>
                        <m:r>
                          <a:rPr lang="en-GB" b="1" i="1" smtClean="0">
                            <a:solidFill>
                              <a:srgbClr val="005681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rgbClr val="005681"/>
                    </a:solidFill>
                  </a:rPr>
                  <a:t>: </a:t>
                </a:r>
                <a:r>
                  <a:rPr lang="en-GB" i="1" dirty="0" smtClean="0">
                    <a:solidFill>
                      <a:srgbClr val="005681"/>
                    </a:solidFill>
                  </a:rPr>
                  <a:t>r</a:t>
                </a:r>
                <a:r>
                  <a:rPr lang="en-GB" dirty="0" smtClean="0">
                    <a:solidFill>
                      <a:srgbClr val="005681"/>
                    </a:solidFill>
                  </a:rPr>
                  <a:t>-</a:t>
                </a:r>
                <a:r>
                  <a:rPr lang="en-GB" dirty="0" err="1" smtClean="0">
                    <a:solidFill>
                      <a:srgbClr val="005681"/>
                    </a:solidFill>
                  </a:rPr>
                  <a:t>th</a:t>
                </a:r>
                <a:r>
                  <a:rPr lang="en-GB" dirty="0" smtClean="0">
                    <a:solidFill>
                      <a:srgbClr val="005681"/>
                    </a:solidFill>
                  </a:rPr>
                  <a:t> estimate for plausible value p </a:t>
                </a: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1" i="1">
                            <a:solidFill>
                              <a:srgbClr val="00568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solidFill>
                              <a:srgbClr val="00568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00568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GB" b="1" i="1">
                            <a:solidFill>
                              <a:srgbClr val="00568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b="1" i="1">
                            <a:solidFill>
                              <a:srgbClr val="005681"/>
                            </a:solidFill>
                            <a:latin typeface="Cambria Math"/>
                          </a:rPr>
                          <m:t>𝒑</m:t>
                        </m:r>
                      </m:sub>
                      <m:sup>
                        <m:r>
                          <a:rPr lang="en-GB" b="1" i="1">
                            <a:solidFill>
                              <a:srgbClr val="005681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rgbClr val="005681"/>
                    </a:solidFill>
                  </a:rPr>
                  <a:t>: final estimate (i.e. with final weights) for plausible value p</a:t>
                </a: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solidFill>
                              <a:srgbClr val="00568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b="1" i="1">
                                <a:solidFill>
                                  <a:srgbClr val="00568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GB" b="1" i="1">
                                    <a:solidFill>
                                      <a:srgbClr val="00568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>
                                    <a:solidFill>
                                      <a:srgbClr val="00568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b="1" i="1">
                                    <a:solidFill>
                                      <a:srgbClr val="00568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  <m:sub>
                            <m:r>
                              <a:rPr lang="en-GB" b="1" i="1">
                                <a:solidFill>
                                  <a:srgbClr val="00568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GB" b="1" i="1">
                                <a:solidFill>
                                  <a:srgbClr val="005681"/>
                                </a:solidFill>
                                <a:latin typeface="Cambria Math"/>
                              </a:rPr>
                              <m:t>,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dirty="0" smtClean="0">
                    <a:solidFill>
                      <a:srgbClr val="005681"/>
                    </a:solidFill>
                  </a:rPr>
                  <a:t>: average of the plausible values</a:t>
                </a: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5681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GB" dirty="0" smtClean="0">
                    <a:solidFill>
                      <a:srgbClr val="005681"/>
                    </a:solidFill>
                  </a:rPr>
                  <a:t>: variance factor (depends on replication method: BRR, jackknife-1, jk-2,…)</a:t>
                </a:r>
                <a:endParaRPr lang="en-GB" dirty="0">
                  <a:solidFill>
                    <a:srgbClr val="00568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" y="3531601"/>
                <a:ext cx="8633460" cy="1631216"/>
              </a:xfrm>
              <a:prstGeom prst="rect">
                <a:avLst/>
              </a:prstGeom>
              <a:blipFill rotWithShape="1">
                <a:blip r:embed="rId5"/>
                <a:stretch>
                  <a:fillRect l="-494" b="-2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9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" y="1309007"/>
            <a:ext cx="8747760" cy="3394075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" y="465455"/>
            <a:ext cx="8747760" cy="692785"/>
          </a:xfrm>
        </p:spPr>
        <p:txBody>
          <a:bodyPr/>
          <a:lstStyle/>
          <a:p>
            <a:r>
              <a:rPr lang="en-US" sz="2400" dirty="0" err="1"/>
              <a:t>repest</a:t>
            </a:r>
            <a:r>
              <a:rPr lang="en-US" sz="2400" dirty="0"/>
              <a:t> </a:t>
            </a:r>
            <a:r>
              <a:rPr lang="en-US" sz="2400" dirty="0" err="1"/>
              <a:t>svyname</a:t>
            </a:r>
            <a:r>
              <a:rPr lang="en-US" sz="2400" dirty="0"/>
              <a:t> [if] [in] , estimate(</a:t>
            </a:r>
            <a:r>
              <a:rPr lang="en-US" sz="2400" dirty="0" err="1"/>
              <a:t>cmd</a:t>
            </a:r>
            <a:r>
              <a:rPr lang="en-US" sz="2400" dirty="0"/>
              <a:t> [,</a:t>
            </a:r>
            <a:r>
              <a:rPr lang="en-US" sz="2400" dirty="0" err="1"/>
              <a:t>cmd_options</a:t>
            </a:r>
            <a:r>
              <a:rPr lang="en-US" sz="2400" dirty="0"/>
              <a:t>]) [options]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1023937"/>
            <a:ext cx="108775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3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How </a:t>
            </a:r>
            <a:r>
              <a:rPr lang="en-GB" sz="2800" dirty="0" err="1" smtClean="0"/>
              <a:t>repest</a:t>
            </a:r>
            <a:r>
              <a:rPr lang="en-GB" sz="2800" dirty="0" smtClean="0"/>
              <a:t> outputs results: display, </a:t>
            </a:r>
            <a:r>
              <a:rPr lang="en-GB" sz="2800" dirty="0" err="1" smtClean="0"/>
              <a:t>outfile</a:t>
            </a:r>
            <a:r>
              <a:rPr lang="en-GB" sz="2800" dirty="0" smtClean="0"/>
              <a:t>, store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0" y="1310641"/>
            <a:ext cx="6019800" cy="346574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err="1">
                <a:solidFill>
                  <a:srgbClr val="005681"/>
                </a:solidFill>
              </a:rPr>
              <a:t>repest</a:t>
            </a:r>
            <a:r>
              <a:rPr lang="en-GB" sz="2400" dirty="0">
                <a:solidFill>
                  <a:srgbClr val="005681"/>
                </a:solidFill>
              </a:rPr>
              <a:t> </a:t>
            </a:r>
            <a:r>
              <a:rPr lang="en-GB" sz="2400" dirty="0" err="1" smtClean="0">
                <a:solidFill>
                  <a:srgbClr val="005681"/>
                </a:solidFill>
              </a:rPr>
              <a:t>PISA,est</a:t>
            </a:r>
            <a:r>
              <a:rPr lang="en-GB" sz="2400" dirty="0" smtClean="0">
                <a:solidFill>
                  <a:srgbClr val="005681"/>
                </a:solidFill>
              </a:rPr>
              <a:t>(means </a:t>
            </a:r>
            <a:r>
              <a:rPr lang="en-GB" sz="2400" dirty="0" err="1">
                <a:solidFill>
                  <a:srgbClr val="FFC000"/>
                </a:solidFill>
              </a:rPr>
              <a:t>pv@scie</a:t>
            </a:r>
            <a:r>
              <a:rPr lang="en-GB" sz="2400" dirty="0">
                <a:solidFill>
                  <a:srgbClr val="005681"/>
                </a:solidFill>
              </a:rPr>
              <a:t>) by(</a:t>
            </a:r>
            <a:r>
              <a:rPr lang="en-GB" sz="2400" dirty="0" err="1">
                <a:solidFill>
                  <a:srgbClr val="005681"/>
                </a:solidFill>
              </a:rPr>
              <a:t>cnt</a:t>
            </a:r>
            <a:r>
              <a:rPr lang="en-GB" sz="2400" dirty="0">
                <a:solidFill>
                  <a:srgbClr val="005681"/>
                </a:solidFill>
              </a:rPr>
              <a:t>) </a:t>
            </a:r>
            <a:r>
              <a:rPr lang="en-GB" sz="2400" dirty="0" smtClean="0">
                <a:solidFill>
                  <a:srgbClr val="FFC000"/>
                </a:solidFill>
              </a:rPr>
              <a:t>[display]</a:t>
            </a:r>
            <a:endParaRPr lang="en-GB" sz="2400" dirty="0" smtClean="0">
              <a:solidFill>
                <a:srgbClr val="005681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5681"/>
              </a:solidFill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05681"/>
                </a:solidFill>
              </a:rPr>
              <a:t>repest</a:t>
            </a:r>
            <a:r>
              <a:rPr lang="en-GB" sz="2400" dirty="0">
                <a:solidFill>
                  <a:srgbClr val="005681"/>
                </a:solidFill>
              </a:rPr>
              <a:t> </a:t>
            </a:r>
            <a:r>
              <a:rPr lang="en-GB" sz="2400" dirty="0" err="1" smtClean="0">
                <a:solidFill>
                  <a:srgbClr val="005681"/>
                </a:solidFill>
              </a:rPr>
              <a:t>PISA,est</a:t>
            </a:r>
            <a:r>
              <a:rPr lang="en-GB" sz="2400" dirty="0" smtClean="0">
                <a:solidFill>
                  <a:srgbClr val="005681"/>
                </a:solidFill>
              </a:rPr>
              <a:t>(means </a:t>
            </a:r>
            <a:r>
              <a:rPr lang="en-GB" sz="2400" dirty="0" err="1">
                <a:solidFill>
                  <a:srgbClr val="FFC000"/>
                </a:solidFill>
              </a:rPr>
              <a:t>pv@scie</a:t>
            </a:r>
            <a:r>
              <a:rPr lang="en-GB" sz="2400" dirty="0">
                <a:solidFill>
                  <a:srgbClr val="005681"/>
                </a:solidFill>
              </a:rPr>
              <a:t>) </a:t>
            </a:r>
            <a:r>
              <a:rPr lang="en-GB" sz="2400" dirty="0" smtClean="0">
                <a:solidFill>
                  <a:srgbClr val="005681"/>
                </a:solidFill>
              </a:rPr>
              <a:t>by(</a:t>
            </a:r>
            <a:r>
              <a:rPr lang="en-GB" sz="2400" dirty="0" err="1" smtClean="0">
                <a:solidFill>
                  <a:srgbClr val="005681"/>
                </a:solidFill>
              </a:rPr>
              <a:t>cnt</a:t>
            </a:r>
            <a:r>
              <a:rPr lang="en-GB" sz="2400" dirty="0" smtClean="0">
                <a:solidFill>
                  <a:srgbClr val="005681"/>
                </a:solidFill>
              </a:rPr>
              <a:t>) </a:t>
            </a:r>
            <a:r>
              <a:rPr lang="en-GB" sz="2400" dirty="0" err="1">
                <a:solidFill>
                  <a:srgbClr val="FFC000"/>
                </a:solidFill>
              </a:rPr>
              <a:t>outfile</a:t>
            </a:r>
            <a:r>
              <a:rPr lang="en-GB" sz="2400" dirty="0">
                <a:solidFill>
                  <a:srgbClr val="FFC000"/>
                </a:solidFill>
              </a:rPr>
              <a:t>(</a:t>
            </a:r>
            <a:r>
              <a:rPr lang="en-GB" sz="2400" dirty="0" err="1">
                <a:solidFill>
                  <a:srgbClr val="FFC000"/>
                </a:solidFill>
              </a:rPr>
              <a:t>means_scie</a:t>
            </a:r>
            <a:r>
              <a:rPr lang="en-GB" sz="2400" dirty="0" smtClean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endParaRPr lang="fr-FR" sz="2400" dirty="0">
              <a:solidFill>
                <a:srgbClr val="005681"/>
              </a:solidFill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05681"/>
                </a:solidFill>
              </a:rPr>
              <a:t>repest</a:t>
            </a:r>
            <a:r>
              <a:rPr lang="en-GB" sz="2400" dirty="0">
                <a:solidFill>
                  <a:srgbClr val="005681"/>
                </a:solidFill>
              </a:rPr>
              <a:t> </a:t>
            </a:r>
            <a:r>
              <a:rPr lang="en-GB" sz="2400" dirty="0" err="1" smtClean="0">
                <a:solidFill>
                  <a:srgbClr val="005681"/>
                </a:solidFill>
              </a:rPr>
              <a:t>PISA,est</a:t>
            </a:r>
            <a:r>
              <a:rPr lang="en-GB" sz="2400" dirty="0" smtClean="0">
                <a:solidFill>
                  <a:srgbClr val="005681"/>
                </a:solidFill>
              </a:rPr>
              <a:t> (means </a:t>
            </a:r>
            <a:r>
              <a:rPr lang="en-GB" sz="2400" dirty="0" err="1">
                <a:solidFill>
                  <a:srgbClr val="FFC000"/>
                </a:solidFill>
              </a:rPr>
              <a:t>pv@scie</a:t>
            </a:r>
            <a:r>
              <a:rPr lang="en-GB" sz="2400" dirty="0">
                <a:solidFill>
                  <a:srgbClr val="005681"/>
                </a:solidFill>
              </a:rPr>
              <a:t>) by(</a:t>
            </a:r>
            <a:r>
              <a:rPr lang="en-GB" sz="2400" dirty="0" err="1">
                <a:solidFill>
                  <a:srgbClr val="005681"/>
                </a:solidFill>
              </a:rPr>
              <a:t>cnt</a:t>
            </a:r>
            <a:r>
              <a:rPr lang="en-GB" sz="2400" dirty="0">
                <a:solidFill>
                  <a:srgbClr val="005681"/>
                </a:solidFill>
              </a:rPr>
              <a:t>) </a:t>
            </a:r>
            <a:r>
              <a:rPr lang="en-GB" sz="2400" dirty="0" smtClean="0">
                <a:solidFill>
                  <a:srgbClr val="FFC000"/>
                </a:solidFill>
              </a:rPr>
              <a:t>store(</a:t>
            </a:r>
            <a:r>
              <a:rPr lang="en-GB" sz="2400" dirty="0" err="1" smtClean="0">
                <a:solidFill>
                  <a:srgbClr val="FFC000"/>
                </a:solidFill>
              </a:rPr>
              <a:t>means_scie</a:t>
            </a:r>
            <a:r>
              <a:rPr lang="en-GB" sz="2400" dirty="0" smtClean="0">
                <a:solidFill>
                  <a:srgbClr val="FFC000"/>
                </a:solidFill>
              </a:rPr>
              <a:t>)</a:t>
            </a:r>
            <a:endParaRPr lang="en-GB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568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568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0046" y="10108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altLang="en-US" b="1" dirty="0" smtClean="0">
                <a:solidFill>
                  <a:srgbClr val="E4B921"/>
                </a:solidFill>
                <a:latin typeface="HelveticaNeueLT Std" pitchFamily="6" charset="0"/>
              </a:rPr>
              <a:t>Figure I.1.1</a:t>
            </a:r>
            <a:endParaRPr lang="en-US" altLang="en-US" b="1" dirty="0">
              <a:solidFill>
                <a:srgbClr val="E4B921"/>
              </a:solidFill>
              <a:latin typeface="HelveticaNeueLT Std" pitchFamily="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5" y="1310641"/>
            <a:ext cx="2819320" cy="30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3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77A0"/>
                </a:solidFill>
              </a:rPr>
              <a:t>u</a:t>
            </a:r>
            <a:r>
              <a:rPr lang="fr-FR" dirty="0" smtClean="0">
                <a:solidFill>
                  <a:srgbClr val="0077A0"/>
                </a:solidFill>
              </a:rPr>
              <a:t>se </a:t>
            </a:r>
            <a:r>
              <a:rPr lang="fr-FR" dirty="0" err="1" smtClean="0">
                <a:solidFill>
                  <a:srgbClr val="0077A0"/>
                </a:solidFill>
              </a:rPr>
              <a:t>means_scie</a:t>
            </a:r>
            <a:r>
              <a:rPr lang="fr-FR" dirty="0" smtClean="0">
                <a:solidFill>
                  <a:srgbClr val="0077A0"/>
                </a:solidFill>
              </a:rPr>
              <a:t>, </a:t>
            </a:r>
            <a:r>
              <a:rPr lang="fr-FR" dirty="0" err="1" smtClean="0">
                <a:solidFill>
                  <a:srgbClr val="0077A0"/>
                </a:solidFill>
              </a:rPr>
              <a:t>clear</a:t>
            </a:r>
            <a:endParaRPr lang="fr-FR" dirty="0" smtClean="0">
              <a:solidFill>
                <a:srgbClr val="0077A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77A0"/>
                </a:solidFill>
              </a:rPr>
              <a:t>…</a:t>
            </a:r>
            <a:r>
              <a:rPr lang="fr-FR" dirty="0" err="1" smtClean="0">
                <a:solidFill>
                  <a:srgbClr val="0077A0"/>
                </a:solidFill>
              </a:rPr>
              <a:t>list</a:t>
            </a:r>
            <a:r>
              <a:rPr lang="fr-FR" dirty="0" smtClean="0">
                <a:solidFill>
                  <a:srgbClr val="0077A0"/>
                </a:solidFill>
              </a:rPr>
              <a:t>, export </a:t>
            </a:r>
            <a:r>
              <a:rPr lang="fr-FR" dirty="0" err="1" smtClean="0">
                <a:solidFill>
                  <a:srgbClr val="0077A0"/>
                </a:solidFill>
              </a:rPr>
              <a:t>excel</a:t>
            </a:r>
            <a:r>
              <a:rPr lang="fr-FR" dirty="0" smtClean="0">
                <a:solidFill>
                  <a:srgbClr val="0077A0"/>
                </a:solidFill>
              </a:rPr>
              <a:t>, etc.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7A0"/>
                </a:solidFill>
              </a:rPr>
              <a:t>simple post-estimation (</a:t>
            </a:r>
            <a:r>
              <a:rPr lang="fr-FR" dirty="0" err="1" smtClean="0">
                <a:solidFill>
                  <a:srgbClr val="0077A0"/>
                </a:solidFill>
              </a:rPr>
              <a:t>e.g</a:t>
            </a:r>
            <a:r>
              <a:rPr lang="fr-FR" dirty="0" smtClean="0">
                <a:solidFill>
                  <a:srgbClr val="0077A0"/>
                </a:solidFill>
              </a:rPr>
              <a:t>. trends, </a:t>
            </a:r>
            <a:r>
              <a:rPr lang="fr-FR" dirty="0" err="1" smtClean="0">
                <a:solidFill>
                  <a:srgbClr val="0077A0"/>
                </a:solidFill>
              </a:rPr>
              <a:t>means</a:t>
            </a:r>
            <a:r>
              <a:rPr lang="fr-FR" dirty="0" smtClean="0">
                <a:solidFill>
                  <a:srgbClr val="0077A0"/>
                </a:solidFill>
              </a:rPr>
              <a:t>…)</a:t>
            </a:r>
          </a:p>
          <a:p>
            <a:pPr marL="0" indent="0">
              <a:buNone/>
            </a:pPr>
            <a:endParaRPr lang="fr-FR" dirty="0">
              <a:solidFill>
                <a:srgbClr val="0077A0"/>
              </a:solidFill>
            </a:endParaRPr>
          </a:p>
          <a:p>
            <a:pPr marL="0" indent="0">
              <a:buNone/>
            </a:pPr>
            <a:r>
              <a:rPr lang="fr-FR" b="1" dirty="0" err="1" smtClean="0">
                <a:solidFill>
                  <a:srgbClr val="0077A0"/>
                </a:solidFill>
              </a:rPr>
              <a:t>Simpler</a:t>
            </a:r>
            <a:r>
              <a:rPr lang="fr-FR" b="1" dirty="0" smtClean="0">
                <a:solidFill>
                  <a:srgbClr val="0077A0"/>
                </a:solidFill>
              </a:rPr>
              <a:t> alternative for </a:t>
            </a:r>
            <a:r>
              <a:rPr lang="fr-FR" b="1" dirty="0" err="1" smtClean="0">
                <a:solidFill>
                  <a:srgbClr val="0077A0"/>
                </a:solidFill>
              </a:rPr>
              <a:t>requesting</a:t>
            </a:r>
            <a:r>
              <a:rPr lang="fr-FR" b="1" dirty="0" smtClean="0">
                <a:solidFill>
                  <a:srgbClr val="0077A0"/>
                </a:solidFill>
              </a:rPr>
              <a:t> country </a:t>
            </a:r>
            <a:r>
              <a:rPr lang="fr-FR" b="1" dirty="0" err="1" smtClean="0">
                <a:solidFill>
                  <a:srgbClr val="0077A0"/>
                </a:solidFill>
              </a:rPr>
              <a:t>means</a:t>
            </a:r>
            <a:r>
              <a:rPr lang="fr-FR" b="1" dirty="0" smtClean="0">
                <a:solidFill>
                  <a:srgbClr val="0077A0"/>
                </a:solidFill>
              </a:rPr>
              <a:t>: </a:t>
            </a:r>
            <a:r>
              <a:rPr lang="fr-FR" dirty="0" smtClean="0">
                <a:solidFill>
                  <a:srgbClr val="FFC000"/>
                </a:solidFill>
              </a:rPr>
              <a:t>by(</a:t>
            </a:r>
            <a:r>
              <a:rPr lang="fr-FR" dirty="0" err="1" smtClean="0">
                <a:solidFill>
                  <a:srgbClr val="FFC000"/>
                </a:solidFill>
              </a:rPr>
              <a:t>cnt</a:t>
            </a:r>
            <a:r>
              <a:rPr lang="fr-FR" dirty="0" smtClean="0">
                <a:solidFill>
                  <a:srgbClr val="FFC000"/>
                </a:solidFill>
              </a:rPr>
              <a:t>, </a:t>
            </a:r>
            <a:r>
              <a:rPr lang="fr-FR" dirty="0" err="1" smtClean="0">
                <a:solidFill>
                  <a:srgbClr val="FFC000"/>
                </a:solidFill>
              </a:rPr>
              <a:t>average</a:t>
            </a:r>
            <a:r>
              <a:rPr lang="fr-FR" dirty="0" smtClean="0">
                <a:solidFill>
                  <a:srgbClr val="FFC000"/>
                </a:solidFill>
              </a:rPr>
              <a:t>(…))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Outfile</a:t>
            </a:r>
            <a:r>
              <a:rPr lang="en-GB" sz="2800" dirty="0" smtClean="0"/>
              <a:t>: </a:t>
            </a:r>
            <a:r>
              <a:rPr lang="en-GB" sz="2800" dirty="0" err="1" smtClean="0"/>
              <a:t>stata</a:t>
            </a:r>
            <a:r>
              <a:rPr lang="en-GB" sz="2800" dirty="0" smtClean="0"/>
              <a:t> dataset with point estimates and S.E.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576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77A0"/>
                </a:solidFill>
              </a:rPr>
              <a:t>estimates</a:t>
            </a:r>
            <a:r>
              <a:rPr lang="fr-FR" dirty="0" smtClean="0">
                <a:solidFill>
                  <a:srgbClr val="0077A0"/>
                </a:solidFill>
              </a:rPr>
              <a:t> </a:t>
            </a:r>
            <a:r>
              <a:rPr lang="fr-FR" dirty="0" err="1" smtClean="0">
                <a:solidFill>
                  <a:srgbClr val="0077A0"/>
                </a:solidFill>
              </a:rPr>
              <a:t>list</a:t>
            </a:r>
            <a:endParaRPr lang="fr-FR" dirty="0" smtClean="0">
              <a:solidFill>
                <a:srgbClr val="0077A0"/>
              </a:solidFill>
            </a:endParaRPr>
          </a:p>
          <a:p>
            <a:r>
              <a:rPr lang="fr-FR" dirty="0" err="1" smtClean="0">
                <a:solidFill>
                  <a:srgbClr val="0077A0"/>
                </a:solidFill>
              </a:rPr>
              <a:t>estout</a:t>
            </a:r>
            <a:r>
              <a:rPr lang="fr-FR" dirty="0" smtClean="0">
                <a:solidFill>
                  <a:srgbClr val="0077A0"/>
                </a:solidFill>
              </a:rPr>
              <a:t> …</a:t>
            </a:r>
          </a:p>
          <a:p>
            <a:endParaRPr lang="fr-FR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store: </a:t>
            </a:r>
            <a:r>
              <a:rPr lang="en-GB" sz="2800" dirty="0" err="1" smtClean="0"/>
              <a:t>stata</a:t>
            </a:r>
            <a:r>
              <a:rPr lang="en-GB" sz="2800" dirty="0" smtClean="0"/>
              <a:t> estimation, can be used with </a:t>
            </a:r>
            <a:r>
              <a:rPr lang="en-GB" sz="2800" dirty="0" err="1" smtClean="0"/>
              <a:t>estout</a:t>
            </a:r>
            <a:r>
              <a:rPr lang="en-GB" sz="2800" dirty="0" smtClean="0"/>
              <a:t>/</a:t>
            </a:r>
            <a:r>
              <a:rPr lang="en-GB" sz="2800" dirty="0" err="1" smtClean="0"/>
              <a:t>esttab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965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974725"/>
          </a:xfrm>
        </p:spPr>
        <p:txBody>
          <a:bodyPr/>
          <a:lstStyle/>
          <a:p>
            <a:r>
              <a:rPr lang="en-US" altLang="en-US" sz="2400" dirty="0" smtClean="0">
                <a:latin typeface="HelveticaNeueLT Std Med" pitchFamily="6" charset="0"/>
                <a:cs typeface="Arial" panose="020B0604020202020204" pitchFamily="34" charset="0"/>
              </a:rPr>
              <a:t>Derived variables with PVs:</a:t>
            </a:r>
            <a:br>
              <a:rPr lang="en-US" altLang="en-US" sz="2400" dirty="0" smtClean="0">
                <a:latin typeface="HelveticaNeueLT Std Med" pitchFamily="6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latin typeface="HelveticaNeueLT Std Med" pitchFamily="6" charset="0"/>
                <a:cs typeface="Arial" panose="020B0604020202020204" pitchFamily="34" charset="0"/>
              </a:rPr>
              <a:t>Adult’s proficiency in Numeracy</a:t>
            </a:r>
            <a:endParaRPr lang="en-US" altLang="en-US" sz="2400" dirty="0">
              <a:latin typeface="HelveticaNeueLT Std Med" pitchFamily="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436" y="990601"/>
            <a:ext cx="9046564" cy="5029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err="1" smtClean="0">
                <a:solidFill>
                  <a:srgbClr val="005681"/>
                </a:solidFill>
              </a:rPr>
              <a:t>repest</a:t>
            </a:r>
            <a:r>
              <a:rPr lang="en-GB" sz="2400" dirty="0" smtClean="0">
                <a:solidFill>
                  <a:srgbClr val="005681"/>
                </a:solidFill>
              </a:rPr>
              <a:t> </a:t>
            </a:r>
            <a:r>
              <a:rPr lang="en-GB" sz="2400" dirty="0" err="1" smtClean="0">
                <a:solidFill>
                  <a:srgbClr val="005681"/>
                </a:solidFill>
              </a:rPr>
              <a:t>PIAAC,estimate</a:t>
            </a:r>
            <a:r>
              <a:rPr lang="en-GB" sz="2400" dirty="0" smtClean="0">
                <a:solidFill>
                  <a:srgbClr val="005681"/>
                </a:solidFill>
              </a:rPr>
              <a:t>(</a:t>
            </a:r>
            <a:r>
              <a:rPr lang="en-GB" sz="2400" dirty="0" err="1" smtClean="0">
                <a:solidFill>
                  <a:srgbClr val="005681"/>
                </a:solidFill>
              </a:rPr>
              <a:t>freq</a:t>
            </a:r>
            <a:r>
              <a:rPr lang="en-GB" sz="2400" dirty="0" smtClean="0">
                <a:solidFill>
                  <a:srgbClr val="005681"/>
                </a:solidFill>
              </a:rPr>
              <a:t> </a:t>
            </a:r>
            <a:r>
              <a:rPr lang="en-GB" sz="2400" dirty="0" err="1" smtClean="0">
                <a:solidFill>
                  <a:srgbClr val="E4B921"/>
                </a:solidFill>
              </a:rPr>
              <a:t>litlev</a:t>
            </a:r>
            <a:r>
              <a:rPr lang="en-GB" sz="2400" dirty="0" smtClean="0">
                <a:solidFill>
                  <a:srgbClr val="E4B921"/>
                </a:solidFill>
              </a:rPr>
              <a:t>@</a:t>
            </a:r>
            <a:r>
              <a:rPr lang="en-GB" sz="2400" dirty="0" smtClean="0">
                <a:solidFill>
                  <a:srgbClr val="005681"/>
                </a:solidFill>
              </a:rPr>
              <a:t>) by(</a:t>
            </a:r>
            <a:r>
              <a:rPr lang="en-GB" sz="2400" dirty="0" err="1" smtClean="0">
                <a:solidFill>
                  <a:srgbClr val="005681"/>
                </a:solidFill>
              </a:rPr>
              <a:t>cntry_e</a:t>
            </a:r>
            <a:r>
              <a:rPr lang="en-GB" sz="2400" dirty="0" smtClean="0">
                <a:solidFill>
                  <a:srgbClr val="005681"/>
                </a:solidFill>
              </a:rPr>
              <a:t>) </a:t>
            </a:r>
            <a:r>
              <a:rPr lang="en-GB" sz="2400" dirty="0" err="1" smtClean="0">
                <a:solidFill>
                  <a:srgbClr val="005681"/>
                </a:solidFill>
              </a:rPr>
              <a:t>outfile</a:t>
            </a:r>
            <a:r>
              <a:rPr lang="en-GB" sz="2400" dirty="0" smtClean="0">
                <a:solidFill>
                  <a:srgbClr val="005681"/>
                </a:solidFill>
              </a:rPr>
              <a:t>(</a:t>
            </a:r>
            <a:r>
              <a:rPr lang="en-GB" sz="2400" dirty="0" err="1" smtClean="0">
                <a:solidFill>
                  <a:srgbClr val="005681"/>
                </a:solidFill>
              </a:rPr>
              <a:t>freq</a:t>
            </a:r>
            <a:r>
              <a:rPr lang="en-GB" sz="2400" dirty="0" smtClean="0">
                <a:solidFill>
                  <a:srgbClr val="005681"/>
                </a:solidFill>
              </a:rPr>
              <a:t>)</a:t>
            </a:r>
            <a:endParaRPr lang="en-GB" sz="2400" dirty="0">
              <a:solidFill>
                <a:srgbClr val="00568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3520"/>
            <a:ext cx="5136658" cy="35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53116"/>
            <a:ext cx="8229600" cy="857250"/>
          </a:xfrm>
        </p:spPr>
        <p:txBody>
          <a:bodyPr/>
          <a:lstStyle/>
          <a:p>
            <a:r>
              <a:rPr lang="en-US" altLang="en-US" sz="2400" dirty="0" smtClean="0">
                <a:latin typeface="HelveticaNeueLT Std Med" pitchFamily="6" charset="0"/>
              </a:rPr>
              <a:t>Using Stata e-class </a:t>
            </a:r>
            <a:r>
              <a:rPr lang="en-US" altLang="en-US" sz="2400" dirty="0" err="1" smtClean="0">
                <a:latin typeface="HelveticaNeueLT Std Med" pitchFamily="6" charset="0"/>
              </a:rPr>
              <a:t>commmands</a:t>
            </a:r>
            <a:r>
              <a:rPr lang="en-US" altLang="en-US" sz="2400" dirty="0" smtClean="0">
                <a:latin typeface="HelveticaNeueLT Std Med" pitchFamily="6" charset="0"/>
              </a:rPr>
              <a:t> (regressions,…)</a:t>
            </a:r>
            <a:br>
              <a:rPr lang="en-US" altLang="en-US" sz="2400" dirty="0" smtClean="0">
                <a:latin typeface="HelveticaNeueLT Std Med" pitchFamily="6" charset="0"/>
              </a:rPr>
            </a:br>
            <a:r>
              <a:rPr lang="en-US" altLang="en-US" sz="2400" dirty="0" smtClean="0">
                <a:latin typeface="HelveticaNeueLT Std Med" pitchFamily="6" charset="0"/>
              </a:rPr>
              <a:t>accessing saved scalars</a:t>
            </a:r>
            <a:endParaRPr lang="en-US" altLang="en-US" sz="2400" dirty="0">
              <a:latin typeface="HelveticaNeueLT Std Med" pitchFamily="6" charset="0"/>
            </a:endParaRP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7815037" y="53116"/>
            <a:ext cx="12723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it-IT" altLang="en-US" sz="1400" b="1" dirty="0">
                <a:solidFill>
                  <a:srgbClr val="E4B921"/>
                </a:solidFill>
                <a:latin typeface="HelveticaNeueLT Std" pitchFamily="6" charset="0"/>
              </a:rPr>
              <a:t>Figure I.6.6</a:t>
            </a:r>
            <a:endParaRPr lang="en-US" altLang="en-US" sz="1400" b="1" dirty="0">
              <a:solidFill>
                <a:srgbClr val="E4B921"/>
              </a:solidFill>
              <a:latin typeface="HelveticaNeueLT Std" pitchFamily="6" charset="0"/>
            </a:endParaRPr>
          </a:p>
        </p:txBody>
      </p:sp>
      <p:graphicFrame>
        <p:nvGraphicFramePr>
          <p:cNvPr id="12" name="Diagramm 5"/>
          <p:cNvGraphicFramePr/>
          <p:nvPr>
            <p:extLst>
              <p:ext uri="{D42A27DB-BD31-4B8C-83A1-F6EECF244321}">
                <p14:modId xmlns:p14="http://schemas.microsoft.com/office/powerpoint/2010/main" val="646645799"/>
              </p:ext>
            </p:extLst>
          </p:nvPr>
        </p:nvGraphicFramePr>
        <p:xfrm>
          <a:off x="388869" y="1729740"/>
          <a:ext cx="7596891" cy="321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865505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>
                <a:solidFill>
                  <a:srgbClr val="005681"/>
                </a:solidFill>
              </a:rPr>
              <a:t>r</a:t>
            </a:r>
            <a:r>
              <a:rPr lang="en-GB" dirty="0" err="1" smtClean="0">
                <a:solidFill>
                  <a:srgbClr val="005681"/>
                </a:solidFill>
              </a:rPr>
              <a:t>epest</a:t>
            </a:r>
            <a:r>
              <a:rPr lang="en-GB" dirty="0" smtClean="0">
                <a:solidFill>
                  <a:srgbClr val="005681"/>
                </a:solidFill>
              </a:rPr>
              <a:t> </a:t>
            </a:r>
            <a:r>
              <a:rPr lang="en-GB" dirty="0" err="1" smtClean="0">
                <a:solidFill>
                  <a:srgbClr val="005681"/>
                </a:solidFill>
              </a:rPr>
              <a:t>PISA,estimate</a:t>
            </a:r>
            <a:r>
              <a:rPr lang="en-GB" dirty="0" smtClean="0">
                <a:solidFill>
                  <a:srgbClr val="005681"/>
                </a:solidFill>
              </a:rPr>
              <a:t>(</a:t>
            </a:r>
            <a:r>
              <a:rPr lang="en-GB" dirty="0" err="1" smtClean="0">
                <a:solidFill>
                  <a:srgbClr val="E4B921"/>
                </a:solidFill>
              </a:rPr>
              <a:t>stata</a:t>
            </a:r>
            <a:r>
              <a:rPr lang="en-GB" dirty="0" smtClean="0">
                <a:solidFill>
                  <a:srgbClr val="E4B921"/>
                </a:solidFill>
              </a:rPr>
              <a:t>:</a:t>
            </a:r>
            <a:r>
              <a:rPr lang="en-GB" dirty="0" smtClean="0">
                <a:solidFill>
                  <a:srgbClr val="005681"/>
                </a:solidFill>
              </a:rPr>
              <a:t> </a:t>
            </a:r>
            <a:r>
              <a:rPr lang="en-GB" dirty="0" err="1">
                <a:solidFill>
                  <a:srgbClr val="005681"/>
                </a:solidFill>
              </a:rPr>
              <a:t>reg</a:t>
            </a:r>
            <a:r>
              <a:rPr lang="en-GB" dirty="0">
                <a:solidFill>
                  <a:srgbClr val="005681"/>
                </a:solidFill>
              </a:rPr>
              <a:t> </a:t>
            </a:r>
            <a:r>
              <a:rPr lang="en-GB" dirty="0" err="1">
                <a:solidFill>
                  <a:srgbClr val="005681"/>
                </a:solidFill>
              </a:rPr>
              <a:t>pv@scie</a:t>
            </a:r>
            <a:r>
              <a:rPr lang="en-GB" dirty="0">
                <a:solidFill>
                  <a:srgbClr val="005681"/>
                </a:solidFill>
              </a:rPr>
              <a:t> </a:t>
            </a:r>
            <a:r>
              <a:rPr lang="en-GB" dirty="0" err="1">
                <a:solidFill>
                  <a:srgbClr val="005681"/>
                </a:solidFill>
              </a:rPr>
              <a:t>escs</a:t>
            </a:r>
            <a:r>
              <a:rPr lang="en-GB" dirty="0" smtClean="0">
                <a:solidFill>
                  <a:srgbClr val="005681"/>
                </a:solidFill>
              </a:rPr>
              <a:t>) </a:t>
            </a:r>
            <a:r>
              <a:rPr lang="en-GB" dirty="0" smtClean="0">
                <a:solidFill>
                  <a:srgbClr val="E4B921"/>
                </a:solidFill>
              </a:rPr>
              <a:t>results(add(r2))</a:t>
            </a:r>
            <a:r>
              <a:rPr lang="en-GB" dirty="0" smtClean="0">
                <a:solidFill>
                  <a:srgbClr val="005681"/>
                </a:solidFill>
              </a:rPr>
              <a:t> by(</a:t>
            </a:r>
            <a:r>
              <a:rPr lang="en-GB" dirty="0" err="1" smtClean="0">
                <a:solidFill>
                  <a:srgbClr val="005681"/>
                </a:solidFill>
              </a:rPr>
              <a:t>cnt</a:t>
            </a:r>
            <a:r>
              <a:rPr lang="en-GB" dirty="0" smtClean="0">
                <a:solidFill>
                  <a:srgbClr val="005681"/>
                </a:solidFill>
              </a:rPr>
              <a:t>) </a:t>
            </a:r>
            <a:r>
              <a:rPr lang="en-GB" dirty="0" err="1" smtClean="0">
                <a:solidFill>
                  <a:srgbClr val="005681"/>
                </a:solidFill>
              </a:rPr>
              <a:t>outfile</a:t>
            </a:r>
            <a:r>
              <a:rPr lang="en-GB" dirty="0" smtClean="0">
                <a:solidFill>
                  <a:srgbClr val="005681"/>
                </a:solidFill>
              </a:rPr>
              <a:t>(</a:t>
            </a:r>
            <a:r>
              <a:rPr lang="en-GB" dirty="0" err="1" smtClean="0">
                <a:solidFill>
                  <a:srgbClr val="005681"/>
                </a:solidFill>
              </a:rPr>
              <a:t>reg</a:t>
            </a:r>
            <a:r>
              <a:rPr lang="en-GB" dirty="0" smtClean="0">
                <a:solidFill>
                  <a:srgbClr val="005681"/>
                </a:solidFill>
              </a:rPr>
              <a:t>)</a:t>
            </a:r>
          </a:p>
          <a:p>
            <a:endParaRPr lang="en-GB" dirty="0">
              <a:solidFill>
                <a:srgbClr val="0056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1029" y="907055"/>
            <a:ext cx="8686800" cy="857250"/>
          </a:xfrm>
        </p:spPr>
        <p:txBody>
          <a:bodyPr/>
          <a:lstStyle/>
          <a:p>
            <a:r>
              <a:rPr lang="en-US" sz="2400" dirty="0" err="1"/>
              <a:t>r</a:t>
            </a:r>
            <a:r>
              <a:rPr lang="en-US" sz="2400" dirty="0" err="1" smtClean="0"/>
              <a:t>epest</a:t>
            </a:r>
            <a:r>
              <a:rPr lang="en-US" sz="2400" dirty="0" smtClean="0"/>
              <a:t> </a:t>
            </a:r>
            <a:r>
              <a:rPr lang="en-US" sz="2400" dirty="0" err="1" smtClean="0"/>
              <a:t>PISA,est</a:t>
            </a:r>
            <a:r>
              <a:rPr lang="en-US" sz="2400" dirty="0" smtClean="0"/>
              <a:t>(means </a:t>
            </a:r>
            <a:r>
              <a:rPr lang="en-US" sz="2400" dirty="0" err="1" smtClean="0"/>
              <a:t>pv@scie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rgbClr val="E4B921"/>
                </a:solidFill>
              </a:rPr>
              <a:t>over(</a:t>
            </a:r>
            <a:r>
              <a:rPr lang="en-US" sz="2400" dirty="0" err="1" smtClean="0">
                <a:solidFill>
                  <a:srgbClr val="E4B921"/>
                </a:solidFill>
              </a:rPr>
              <a:t>immig,test</a:t>
            </a:r>
            <a:r>
              <a:rPr lang="en-US" sz="2400" dirty="0" smtClean="0">
                <a:solidFill>
                  <a:srgbClr val="E4B921"/>
                </a:solidFill>
              </a:rPr>
              <a:t>)</a:t>
            </a:r>
            <a:r>
              <a:rPr lang="en-US" sz="2400" dirty="0" smtClean="0"/>
              <a:t> by(</a:t>
            </a:r>
            <a:r>
              <a:rPr lang="en-US" sz="2400" dirty="0" err="1" smtClean="0"/>
              <a:t>cnt</a:t>
            </a:r>
            <a:r>
              <a:rPr lang="en-US" sz="2400" dirty="0" smtClean="0"/>
              <a:t>) </a:t>
            </a:r>
            <a:r>
              <a:rPr lang="en-US" sz="2400" b="1" dirty="0" smtClean="0">
                <a:solidFill>
                  <a:srgbClr val="E4B921"/>
                </a:solidFill>
              </a:rPr>
              <a:t>flag</a:t>
            </a:r>
            <a:endParaRPr lang="de-DE" sz="2400" b="1" dirty="0">
              <a:solidFill>
                <a:srgbClr val="E4B921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52583" y="52486"/>
            <a:ext cx="1506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it-IT" altLang="en-US" sz="1400" b="1" dirty="0">
                <a:solidFill>
                  <a:srgbClr val="E4B921"/>
                </a:solidFill>
                <a:latin typeface="HelveticaNeueLT Std" pitchFamily="6" charset="0"/>
              </a:rPr>
              <a:t>Figure </a:t>
            </a:r>
            <a:r>
              <a:rPr lang="it-IT" altLang="en-US" sz="1400" b="1" dirty="0" smtClean="0">
                <a:solidFill>
                  <a:srgbClr val="E4B921"/>
                </a:solidFill>
                <a:latin typeface="HelveticaNeueLT Std" pitchFamily="6" charset="0"/>
              </a:rPr>
              <a:t>I.7.4</a:t>
            </a:r>
            <a:endParaRPr lang="en-US" altLang="en-US" sz="1400" b="1" dirty="0">
              <a:solidFill>
                <a:srgbClr val="E4B921"/>
              </a:solidFill>
              <a:latin typeface="HelveticaNeueLT Std" pitchFamily="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1" y="1686295"/>
            <a:ext cx="7981414" cy="34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3116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5681"/>
                </a:solidFill>
                <a:latin typeface="HelveticaNeueLT Std Med"/>
                <a:ea typeface="MS PGothic" panose="020B0600070205080204" pitchFamily="34" charset="-128"/>
                <a:cs typeface="HelveticaNeueLT Std M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 smtClean="0">
                <a:latin typeface="HelveticaNeueLT Std Med" pitchFamily="6" charset="0"/>
              </a:rPr>
              <a:t>Testing differences across subpopulations</a:t>
            </a:r>
          </a:p>
          <a:p>
            <a:r>
              <a:rPr lang="en-US" altLang="en-US" sz="2400" dirty="0" smtClean="0">
                <a:latin typeface="HelveticaNeueLT Std Med" pitchFamily="6" charset="0"/>
              </a:rPr>
              <a:t>Implementing minimum cases rules</a:t>
            </a:r>
            <a:endParaRPr lang="en-US" altLang="en-US" sz="2400" dirty="0">
              <a:latin typeface="HelveticaNeueLT Std Med" pitchFamily="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The “flag” option – to use or not to use?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45688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681"/>
                </a:solidFill>
              </a:rPr>
              <a:t>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681"/>
                </a:solidFill>
              </a:rPr>
              <a:t>Implements minimum cases rules automatically: The option </a:t>
            </a:r>
            <a:r>
              <a:rPr lang="en-US" b="1" dirty="0" smtClean="0">
                <a:solidFill>
                  <a:srgbClr val="005681"/>
                </a:solidFill>
              </a:rPr>
              <a:t>flag</a:t>
            </a:r>
            <a:r>
              <a:rPr lang="en-US" dirty="0" smtClean="0">
                <a:solidFill>
                  <a:srgbClr val="005681"/>
                </a:solidFill>
              </a:rPr>
              <a:t> in </a:t>
            </a:r>
            <a:r>
              <a:rPr lang="en-US" dirty="0" err="1" smtClean="0">
                <a:solidFill>
                  <a:srgbClr val="D04432"/>
                </a:solidFill>
              </a:rPr>
              <a:t>repest</a:t>
            </a:r>
            <a:r>
              <a:rPr lang="en-US" dirty="0" smtClean="0">
                <a:solidFill>
                  <a:srgbClr val="D04432"/>
                </a:solidFill>
              </a:rPr>
              <a:t> PISA </a:t>
            </a:r>
            <a:r>
              <a:rPr lang="en-US" dirty="0" smtClean="0">
                <a:solidFill>
                  <a:srgbClr val="005681"/>
                </a:solidFill>
              </a:rPr>
              <a:t>ensures that reported statistics are always based at least 30 students and 5 schools with valid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681"/>
                </a:solidFill>
              </a:rPr>
              <a:t> Protects confidentiality of respondents, improves robustness of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681"/>
                </a:solidFill>
              </a:rPr>
              <a:t>Replaces results with a specific missing code (.f)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5681"/>
              </a:solidFill>
            </a:endParaRPr>
          </a:p>
          <a:p>
            <a:r>
              <a:rPr lang="en-US" dirty="0" smtClean="0">
                <a:solidFill>
                  <a:srgbClr val="005681"/>
                </a:solidFill>
              </a:rPr>
              <a:t>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681"/>
                </a:solidFill>
              </a:rPr>
              <a:t>Requires computation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681"/>
                </a:solidFill>
              </a:rPr>
              <a:t>Results need to be interpreted – it will flag also cases of missing by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681"/>
                </a:solidFill>
              </a:rPr>
              <a:t>Not always needed: often there is no doubt that there are sufficient </a:t>
            </a:r>
            <a:r>
              <a:rPr lang="en-US" dirty="0" err="1" smtClean="0">
                <a:solidFill>
                  <a:srgbClr val="005681"/>
                </a:solidFill>
              </a:rPr>
              <a:t>obs</a:t>
            </a:r>
            <a:r>
              <a:rPr lang="en-US" dirty="0" smtClean="0">
                <a:solidFill>
                  <a:srgbClr val="005681"/>
                </a:solidFill>
              </a:rPr>
              <a:t> (e.g. country mean performance)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681"/>
                </a:solidFill>
              </a:rPr>
              <a:t>The reference population may be larger than considered by flag: </a:t>
            </a:r>
            <a:r>
              <a:rPr lang="en-US" b="1" dirty="0" err="1" smtClean="0">
                <a:solidFill>
                  <a:srgbClr val="005681"/>
                </a:solidFill>
              </a:rPr>
              <a:t>freq</a:t>
            </a:r>
            <a:endParaRPr lang="en-US" b="1" dirty="0" smtClean="0">
              <a:solidFill>
                <a:srgbClr val="0056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5681"/>
              </a:solidFill>
            </a:endParaRPr>
          </a:p>
          <a:p>
            <a:endParaRPr lang="en-US" dirty="0" smtClean="0">
              <a:solidFill>
                <a:srgbClr val="0056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" y="774618"/>
            <a:ext cx="8008620" cy="1101725"/>
          </a:xfrm>
        </p:spPr>
        <p:txBody>
          <a:bodyPr/>
          <a:lstStyle/>
          <a:p>
            <a:pPr algn="ctr"/>
            <a:r>
              <a:rPr lang="en-GB" sz="3200" b="1" dirty="0" err="1" smtClean="0"/>
              <a:t>Repest</a:t>
            </a:r>
            <a:r>
              <a:rPr lang="en-GB" sz="3200" dirty="0" smtClean="0"/>
              <a:t> is a Stata routine (ado file), freely available at </a:t>
            </a:r>
            <a:r>
              <a:rPr lang="en-GB" sz="3200" dirty="0" smtClean="0">
                <a:hlinkClick r:id="rId3"/>
              </a:rPr>
              <a:t>IDEAS</a:t>
            </a:r>
            <a:r>
              <a:rPr lang="en-GB" sz="3200" dirty="0" smtClean="0"/>
              <a:t>, that: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934200" cy="162687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GB" sz="1800" b="1" dirty="0" smtClean="0">
                <a:solidFill>
                  <a:srgbClr val="00AE88"/>
                </a:solidFill>
              </a:rPr>
              <a:t>Is specially designed for </a:t>
            </a:r>
            <a:r>
              <a:rPr lang="en-GB" sz="1800" b="1" u="sng" dirty="0" smtClean="0">
                <a:solidFill>
                  <a:srgbClr val="00AE88"/>
                </a:solidFill>
              </a:rPr>
              <a:t>complex survey designs</a:t>
            </a:r>
            <a:r>
              <a:rPr lang="en-GB" sz="1800" b="1" dirty="0" smtClean="0">
                <a:solidFill>
                  <a:srgbClr val="00AE88"/>
                </a:solidFill>
              </a:rPr>
              <a:t>:</a:t>
            </a:r>
          </a:p>
          <a:p>
            <a:pPr marL="971550" lvl="1" indent="-514350" algn="l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rgbClr val="00AE88"/>
                </a:solidFill>
              </a:rPr>
              <a:t>Accommodates final weights and uses replicate weights for the sampling variance;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1800" b="1" dirty="0" smtClean="0">
                <a:solidFill>
                  <a:srgbClr val="00AE88"/>
                </a:solidFill>
              </a:rPr>
              <a:t>Allows analysis with </a:t>
            </a:r>
            <a:r>
              <a:rPr lang="en-GB" sz="1800" b="1" u="sng" dirty="0" smtClean="0">
                <a:solidFill>
                  <a:srgbClr val="00AE88"/>
                </a:solidFill>
              </a:rPr>
              <a:t>multiply imputed variables</a:t>
            </a:r>
            <a:r>
              <a:rPr lang="en-GB" sz="1800" b="1" dirty="0" smtClean="0">
                <a:solidFill>
                  <a:srgbClr val="00AE88"/>
                </a:solidFill>
              </a:rPr>
              <a:t>: </a:t>
            </a:r>
          </a:p>
          <a:p>
            <a:pPr marL="971550" lvl="1" indent="-514350" algn="l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rgbClr val="00AE88"/>
                </a:solidFill>
              </a:rPr>
              <a:t>Accepts plausible values and incorporates imputation variance in the computation of total variance.</a:t>
            </a:r>
            <a:endParaRPr lang="en-GB" sz="1400" b="1" dirty="0">
              <a:solidFill>
                <a:srgbClr val="00AE8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389" y="4655127"/>
            <a:ext cx="612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By Francesco </a:t>
            </a:r>
            <a:r>
              <a:rPr lang="fr-FR" dirty="0" err="1" smtClean="0"/>
              <a:t>Avvisati</a:t>
            </a:r>
            <a:r>
              <a:rPr lang="fr-FR" dirty="0" smtClean="0"/>
              <a:t> and Francois </a:t>
            </a:r>
            <a:r>
              <a:rPr lang="fr-FR" dirty="0" err="1" smtClean="0"/>
              <a:t>Keslair</a:t>
            </a:r>
            <a:r>
              <a:rPr lang="fr-FR" dirty="0" smtClean="0"/>
              <a:t>  (OECD)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1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267575" y="206375"/>
            <a:ext cx="1506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it-IT" altLang="en-US" sz="1400" b="1" dirty="0">
                <a:solidFill>
                  <a:srgbClr val="E4B921"/>
                </a:solidFill>
                <a:latin typeface="HelveticaNeueLT Std" pitchFamily="6" charset="0"/>
              </a:rPr>
              <a:t>Figure </a:t>
            </a:r>
            <a:r>
              <a:rPr lang="it-IT" altLang="en-US" sz="1400" b="1" dirty="0" smtClean="0">
                <a:solidFill>
                  <a:srgbClr val="E4B921"/>
                </a:solidFill>
                <a:latin typeface="HelveticaNeueLT Std" pitchFamily="6" charset="0"/>
              </a:rPr>
              <a:t>I.7.7</a:t>
            </a:r>
            <a:endParaRPr lang="en-US" altLang="en-US" sz="1400" b="1" dirty="0">
              <a:solidFill>
                <a:srgbClr val="E4B921"/>
              </a:solidFill>
              <a:latin typeface="HelveticaNeueLT Std" pitchFamily="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35" y="1224298"/>
            <a:ext cx="6772015" cy="366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5681"/>
                </a:solidFill>
                <a:latin typeface="HelveticaNeueLT Std Med"/>
                <a:ea typeface="MS PGothic" panose="020B0600070205080204" pitchFamily="34" charset="-128"/>
                <a:cs typeface="HelveticaNeueLT Std M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 smtClean="0">
                <a:latin typeface="HelveticaNeueLT Std Med" pitchFamily="6" charset="0"/>
              </a:rPr>
              <a:t>Before-after analysis (accounting for ESCS)</a:t>
            </a:r>
            <a:endParaRPr lang="en-US" altLang="en-US" sz="2400" dirty="0">
              <a:latin typeface="HelveticaNeueLT Std Med" pitchFamily="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2075"/>
            <a:ext cx="8915400" cy="746125"/>
          </a:xfrm>
        </p:spPr>
        <p:txBody>
          <a:bodyPr/>
          <a:lstStyle/>
          <a:p>
            <a:r>
              <a:rPr lang="en-US" dirty="0" smtClean="0"/>
              <a:t>When computing quantities before and after accounting for some controls, we ensure that we are comparing the same set of observations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3375" y="1190625"/>
            <a:ext cx="8734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5681"/>
                </a:solidFill>
              </a:rPr>
              <a:t>Before accounting for ESCS</a:t>
            </a:r>
          </a:p>
          <a:p>
            <a:r>
              <a:rPr lang="en-GB" dirty="0" err="1" smtClean="0">
                <a:solidFill>
                  <a:srgbClr val="D04432"/>
                </a:solidFill>
              </a:rPr>
              <a:t>repest</a:t>
            </a:r>
            <a:r>
              <a:rPr lang="en-GB" dirty="0" smtClean="0">
                <a:solidFill>
                  <a:srgbClr val="D04432"/>
                </a:solidFill>
              </a:rPr>
              <a:t> PISA </a:t>
            </a:r>
            <a:r>
              <a:rPr lang="en-GB" b="1" dirty="0">
                <a:solidFill>
                  <a:srgbClr val="D04432"/>
                </a:solidFill>
              </a:rPr>
              <a:t>if </a:t>
            </a:r>
            <a:r>
              <a:rPr lang="en-GB" b="1" dirty="0" smtClean="0">
                <a:solidFill>
                  <a:srgbClr val="D04432"/>
                </a:solidFill>
              </a:rPr>
              <a:t>!missing(</a:t>
            </a:r>
            <a:r>
              <a:rPr lang="en-GB" b="1" dirty="0" err="1" smtClean="0">
                <a:solidFill>
                  <a:srgbClr val="D04432"/>
                </a:solidFill>
              </a:rPr>
              <a:t>escs</a:t>
            </a:r>
            <a:r>
              <a:rPr lang="en-GB" b="1" dirty="0" smtClean="0">
                <a:solidFill>
                  <a:srgbClr val="D04432"/>
                </a:solidFill>
              </a:rPr>
              <a:t>)</a:t>
            </a:r>
            <a:r>
              <a:rPr lang="en-GB" dirty="0" smtClean="0">
                <a:solidFill>
                  <a:srgbClr val="D04432"/>
                </a:solidFill>
              </a:rPr>
              <a:t>, </a:t>
            </a:r>
            <a:r>
              <a:rPr lang="en-GB" dirty="0" err="1" smtClean="0">
                <a:solidFill>
                  <a:srgbClr val="D04432"/>
                </a:solidFill>
              </a:rPr>
              <a:t>est</a:t>
            </a:r>
            <a:r>
              <a:rPr lang="en-GB" dirty="0" smtClean="0">
                <a:solidFill>
                  <a:srgbClr val="D04432"/>
                </a:solidFill>
              </a:rPr>
              <a:t> (</a:t>
            </a:r>
            <a:r>
              <a:rPr lang="en-GB" dirty="0" err="1">
                <a:solidFill>
                  <a:srgbClr val="D04432"/>
                </a:solidFill>
              </a:rPr>
              <a:t>stata</a:t>
            </a:r>
            <a:r>
              <a:rPr lang="en-GB" dirty="0">
                <a:solidFill>
                  <a:srgbClr val="D04432"/>
                </a:solidFill>
              </a:rPr>
              <a:t>: logit </a:t>
            </a:r>
            <a:r>
              <a:rPr lang="en-GB" dirty="0" err="1">
                <a:solidFill>
                  <a:srgbClr val="D04432"/>
                </a:solidFill>
              </a:rPr>
              <a:t>lp_pv@scie</a:t>
            </a:r>
            <a:r>
              <a:rPr lang="en-GB" dirty="0">
                <a:solidFill>
                  <a:srgbClr val="D04432"/>
                </a:solidFill>
              </a:rPr>
              <a:t> </a:t>
            </a:r>
            <a:r>
              <a:rPr lang="en-GB" dirty="0" err="1" smtClean="0">
                <a:solidFill>
                  <a:srgbClr val="D04432"/>
                </a:solidFill>
              </a:rPr>
              <a:t>immback</a:t>
            </a:r>
            <a:r>
              <a:rPr lang="en-GB" b="1" dirty="0" err="1" smtClean="0">
                <a:solidFill>
                  <a:srgbClr val="D04432"/>
                </a:solidFill>
              </a:rPr>
              <a:t>,</a:t>
            </a:r>
            <a:r>
              <a:rPr lang="en-GB" dirty="0" err="1" smtClean="0">
                <a:solidFill>
                  <a:srgbClr val="D04432"/>
                </a:solidFill>
              </a:rPr>
              <a:t>or</a:t>
            </a:r>
            <a:r>
              <a:rPr lang="en-GB" dirty="0">
                <a:solidFill>
                  <a:srgbClr val="D04432"/>
                </a:solidFill>
              </a:rPr>
              <a:t>) by(</a:t>
            </a:r>
            <a:r>
              <a:rPr lang="en-GB" dirty="0" err="1">
                <a:solidFill>
                  <a:srgbClr val="D04432"/>
                </a:solidFill>
              </a:rPr>
              <a:t>cnt</a:t>
            </a:r>
            <a:r>
              <a:rPr lang="en-GB" dirty="0">
                <a:solidFill>
                  <a:srgbClr val="D04432"/>
                </a:solidFill>
              </a:rPr>
              <a:t>) </a:t>
            </a:r>
            <a:r>
              <a:rPr lang="en-GB" dirty="0" smtClean="0">
                <a:solidFill>
                  <a:srgbClr val="D04432"/>
                </a:solidFill>
              </a:rPr>
              <a:t> flag</a:t>
            </a:r>
          </a:p>
          <a:p>
            <a:endParaRPr lang="en-GB" dirty="0" smtClean="0">
              <a:solidFill>
                <a:srgbClr val="D0443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005681"/>
                </a:solidFill>
              </a:rPr>
              <a:t>By requiring to run the “before” analysis only for observations with a non-missing value for ESCS, we are restricting the sample to that of the “after” analysis, shown below</a:t>
            </a:r>
            <a:endParaRPr lang="en-GB" dirty="0">
              <a:solidFill>
                <a:srgbClr val="005681"/>
              </a:solidFill>
            </a:endParaRPr>
          </a:p>
          <a:p>
            <a:endParaRPr lang="en-GB" dirty="0" smtClean="0">
              <a:solidFill>
                <a:srgbClr val="D04432"/>
              </a:solidFill>
            </a:endParaRPr>
          </a:p>
          <a:p>
            <a:r>
              <a:rPr lang="en-GB" b="1" dirty="0" smtClean="0">
                <a:solidFill>
                  <a:srgbClr val="005681"/>
                </a:solidFill>
              </a:rPr>
              <a:t>After accounting for ESCS</a:t>
            </a:r>
            <a:endParaRPr lang="en-GB" b="1" dirty="0">
              <a:solidFill>
                <a:srgbClr val="005681"/>
              </a:solidFill>
            </a:endParaRPr>
          </a:p>
          <a:p>
            <a:r>
              <a:rPr lang="en-GB" dirty="0" err="1">
                <a:solidFill>
                  <a:srgbClr val="D04432"/>
                </a:solidFill>
              </a:rPr>
              <a:t>repest</a:t>
            </a:r>
            <a:r>
              <a:rPr lang="en-GB" dirty="0">
                <a:solidFill>
                  <a:srgbClr val="D04432"/>
                </a:solidFill>
              </a:rPr>
              <a:t> PISA, estimate (</a:t>
            </a:r>
            <a:r>
              <a:rPr lang="en-GB" dirty="0" err="1">
                <a:solidFill>
                  <a:srgbClr val="D04432"/>
                </a:solidFill>
              </a:rPr>
              <a:t>stata</a:t>
            </a:r>
            <a:r>
              <a:rPr lang="en-GB" dirty="0">
                <a:solidFill>
                  <a:srgbClr val="D04432"/>
                </a:solidFill>
              </a:rPr>
              <a:t>: logit </a:t>
            </a:r>
            <a:r>
              <a:rPr lang="en-GB" dirty="0" err="1">
                <a:solidFill>
                  <a:srgbClr val="D04432"/>
                </a:solidFill>
              </a:rPr>
              <a:t>lp_pv@scie</a:t>
            </a:r>
            <a:r>
              <a:rPr lang="en-GB" dirty="0">
                <a:solidFill>
                  <a:srgbClr val="D04432"/>
                </a:solidFill>
              </a:rPr>
              <a:t> </a:t>
            </a:r>
            <a:r>
              <a:rPr lang="en-GB" dirty="0" err="1">
                <a:solidFill>
                  <a:srgbClr val="D04432"/>
                </a:solidFill>
              </a:rPr>
              <a:t>immback</a:t>
            </a:r>
            <a:r>
              <a:rPr lang="en-GB" dirty="0">
                <a:solidFill>
                  <a:srgbClr val="D04432"/>
                </a:solidFill>
              </a:rPr>
              <a:t> </a:t>
            </a:r>
            <a:r>
              <a:rPr lang="en-GB" dirty="0" err="1">
                <a:solidFill>
                  <a:srgbClr val="D04432"/>
                </a:solidFill>
              </a:rPr>
              <a:t>escs,or</a:t>
            </a:r>
            <a:r>
              <a:rPr lang="en-GB" dirty="0">
                <a:solidFill>
                  <a:srgbClr val="D04432"/>
                </a:solidFill>
              </a:rPr>
              <a:t>) by(</a:t>
            </a:r>
            <a:r>
              <a:rPr lang="en-GB" dirty="0" err="1">
                <a:solidFill>
                  <a:srgbClr val="D04432"/>
                </a:solidFill>
              </a:rPr>
              <a:t>cnt</a:t>
            </a:r>
            <a:r>
              <a:rPr lang="en-GB" dirty="0">
                <a:solidFill>
                  <a:srgbClr val="D04432"/>
                </a:solidFill>
              </a:rPr>
              <a:t>) </a:t>
            </a:r>
            <a:r>
              <a:rPr lang="en-GB" dirty="0" smtClean="0">
                <a:solidFill>
                  <a:srgbClr val="D04432"/>
                </a:solidFill>
              </a:rPr>
              <a:t> flag</a:t>
            </a:r>
            <a:endParaRPr lang="en-GB" dirty="0">
              <a:solidFill>
                <a:srgbClr val="D04432"/>
              </a:solidFill>
            </a:endParaRPr>
          </a:p>
          <a:p>
            <a:endParaRPr lang="en-GB" dirty="0" smtClean="0">
              <a:solidFill>
                <a:srgbClr val="D044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2080895"/>
            <a:ext cx="8542020" cy="857250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rgbClr val="00AE88"/>
                </a:solidFill>
              </a:rPr>
              <a:t>REPEST tips and tricks</a:t>
            </a:r>
            <a:endParaRPr lang="en-GB" sz="4000" b="1" dirty="0">
              <a:solidFill>
                <a:srgbClr val="00A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54035"/>
                <a:ext cx="8473440" cy="13198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400" i="1" smtClean="0">
                              <a:solidFill>
                                <a:srgbClr val="00568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solidFill>
                                <a:srgbClr val="00568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GB" sz="2400" i="1">
                              <a:solidFill>
                                <a:srgbClr val="00568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rgbClr val="005681"/>
                              </a:solidFill>
                              <a:latin typeface="Cambria Math"/>
                            </a:rPr>
                            <m:t>𝑃</m:t>
                          </m:r>
                        </m:sup>
                        <m:e>
                          <m:r>
                            <a:rPr lang="en-GB" sz="2400" i="1">
                              <a:solidFill>
                                <a:srgbClr val="005681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srgbClr val="005681"/>
                              </a:solidFill>
                              <a:latin typeface="Cambria Math"/>
                            </a:rPr>
                            <m:t>∗</m:t>
                          </m:r>
                          <m:nary>
                            <m:naryPr>
                              <m:chr m:val="∑"/>
                              <m:ctrlP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solidFill>
                                            <a:srgbClr val="0056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400" i="1">
                                              <a:solidFill>
                                                <a:srgbClr val="00568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2400" b="0" i="1" smtClean="0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400" b="0" i="1" smtClean="0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400" b="0" i="1" smtClean="0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GB" sz="2400" i="1">
                                              <a:solidFill>
                                                <a:srgbClr val="005681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  <m:r>
                                            <a:rPr lang="en-GB" sz="2400" i="1">
                                              <a:solidFill>
                                                <a:srgbClr val="00568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rgbClr val="005681"/>
                                              </a:solidFill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en-GB" sz="2400" i="1">
                                          <a:solidFill>
                                            <a:srgbClr val="00568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sz="2400" i="1">
                                              <a:solidFill>
                                                <a:srgbClr val="00568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2400" i="1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400" i="1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400" i="1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GB" sz="2400" i="1">
                                              <a:solidFill>
                                                <a:srgbClr val="005681"/>
                                              </a:solidFill>
                                              <a:latin typeface="Cambria Math"/>
                                            </a:rPr>
                                            <m:t>0,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rgbClr val="005681"/>
                                              </a:solidFill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sz="2400" i="1">
                          <a:solidFill>
                            <a:srgbClr val="00568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solidFill>
                                <a:srgbClr val="00568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  <m:r>
                            <a:rPr lang="en-GB" sz="2400" i="1">
                              <a:solidFill>
                                <a:srgbClr val="005681"/>
                              </a:solidFill>
                              <a:latin typeface="Cambria Math"/>
                            </a:rPr>
                            <m:t>∗</m:t>
                          </m:r>
                          <m:nary>
                            <m:naryPr>
                              <m:chr m:val="∑"/>
                              <m:ctrlP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rgbClr val="00568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i="1">
                                          <a:solidFill>
                                            <a:srgbClr val="0056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2400" i="1">
                                              <a:solidFill>
                                                <a:srgbClr val="00568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2400" i="1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GB" sz="2400" i="1">
                                                      <a:solidFill>
                                                        <a:srgbClr val="00568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2400" i="1">
                                                      <a:solidFill>
                                                        <a:srgbClr val="00568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i="1">
                                                      <a:solidFill>
                                                        <a:srgbClr val="00568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en-GB" sz="2400" i="1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en-GB" sz="2400" i="1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en-GB" sz="2400" i="1">
                                              <a:solidFill>
                                                <a:srgbClr val="005681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sz="2400" i="1">
                                                  <a:solidFill>
                                                    <a:srgbClr val="00568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2400" i="1">
                                                      <a:solidFill>
                                                        <a:srgbClr val="00568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GB" sz="2400" i="1">
                                                          <a:solidFill>
                                                            <a:srgbClr val="00568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2400" i="1">
                                                          <a:solidFill>
                                                            <a:srgbClr val="00568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2400" i="1">
                                                          <a:solidFill>
                                                            <a:srgbClr val="00568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  <m:sub>
                                                  <m:r>
                                                    <a:rPr lang="en-GB" sz="2400" i="1">
                                                      <a:solidFill>
                                                        <a:srgbClr val="00568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  <m:r>
                                                    <a:rPr lang="en-GB" sz="2400" i="1" smtClean="0">
                                                      <a:solidFill>
                                                        <a:srgbClr val="00568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 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2400" i="1">
                                          <a:solidFill>
                                            <a:srgbClr val="00568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GB" sz="2400" i="1">
                                      <a:solidFill>
                                        <a:srgbClr val="00568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568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54035"/>
                <a:ext cx="8473440" cy="131989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9390"/>
            <a:ext cx="9144000" cy="857250"/>
          </a:xfrm>
        </p:spPr>
        <p:txBody>
          <a:bodyPr/>
          <a:lstStyle/>
          <a:p>
            <a:r>
              <a:rPr lang="en-GB" sz="2400" dirty="0"/>
              <a:t>Speeding up </a:t>
            </a:r>
            <a:r>
              <a:rPr lang="en-GB" sz="2400" dirty="0" err="1"/>
              <a:t>repest</a:t>
            </a:r>
            <a:r>
              <a:rPr lang="en-GB" sz="2400" dirty="0"/>
              <a:t>: the </a:t>
            </a:r>
            <a:r>
              <a:rPr lang="en-GB" sz="2400" b="1" dirty="0"/>
              <a:t>fast </a:t>
            </a:r>
            <a:r>
              <a:rPr lang="en-GB" sz="2400" dirty="0"/>
              <a:t>option </a:t>
            </a:r>
            <a:r>
              <a:rPr lang="en-GB" sz="2400" dirty="0" smtClean="0"/>
              <a:t>(“an unbiased shortcut”)</a:t>
            </a:r>
            <a:endParaRPr lang="en-GB" sz="2300" dirty="0">
              <a:latin typeface="HelveticaNeueLT St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" y="2885270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AE88"/>
                </a:solidFill>
                <a:latin typeface="HelveticaNeueLT Std"/>
              </a:rPr>
              <a:t>Sampling variance </a:t>
            </a:r>
            <a:r>
              <a:rPr lang="en-GB" b="1" dirty="0" smtClean="0">
                <a:solidFill>
                  <a:srgbClr val="00AE88"/>
                </a:solidFill>
                <a:latin typeface="HelveticaNeueLT Std"/>
              </a:rPr>
              <a:t>for one plausible value only</a:t>
            </a:r>
            <a:endParaRPr lang="en-GB" b="1" dirty="0">
              <a:solidFill>
                <a:srgbClr val="00AE88"/>
              </a:solidFill>
              <a:latin typeface="HelveticaNeueLT St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5320" y="2954758"/>
            <a:ext cx="467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E4B921"/>
                </a:solidFill>
                <a:latin typeface="HelveticaNeueLT Std"/>
              </a:rPr>
              <a:t>Imputation variance (variability of estimates across PVs)</a:t>
            </a:r>
            <a:endParaRPr lang="en-GB" dirty="0">
              <a:solidFill>
                <a:srgbClr val="E4B921"/>
              </a:solidFill>
              <a:latin typeface="HelveticaNeueLT St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230" y="1254035"/>
            <a:ext cx="3661410" cy="1552847"/>
          </a:xfrm>
          <a:prstGeom prst="rect">
            <a:avLst/>
          </a:prstGeom>
          <a:noFill/>
          <a:ln w="38100">
            <a:solidFill>
              <a:srgbClr val="00AE8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594860" y="1254035"/>
            <a:ext cx="4160520" cy="1552847"/>
          </a:xfrm>
          <a:prstGeom prst="roundRect">
            <a:avLst/>
          </a:prstGeom>
          <a:noFill/>
          <a:ln w="28575">
            <a:solidFill>
              <a:srgbClr val="E4B9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&quot;No&quot; Symbol 3"/>
          <p:cNvSpPr/>
          <p:nvPr/>
        </p:nvSpPr>
        <p:spPr>
          <a:xfrm>
            <a:off x="697230" y="1425039"/>
            <a:ext cx="632806" cy="1148889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" y="3816265"/>
            <a:ext cx="857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005681"/>
                </a:solidFill>
              </a:rPr>
              <a:t>(almost) P times faster</a:t>
            </a:r>
            <a:endParaRPr lang="en-GB" dirty="0">
              <a:solidFill>
                <a:srgbClr val="00568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" y="4326767"/>
            <a:ext cx="857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D04432"/>
                </a:solidFill>
              </a:rPr>
              <a:t>repest</a:t>
            </a:r>
            <a:r>
              <a:rPr lang="en-GB" dirty="0">
                <a:solidFill>
                  <a:srgbClr val="D04432"/>
                </a:solidFill>
              </a:rPr>
              <a:t> PISA, estimate (</a:t>
            </a:r>
            <a:r>
              <a:rPr lang="en-GB" dirty="0" err="1">
                <a:solidFill>
                  <a:srgbClr val="D04432"/>
                </a:solidFill>
              </a:rPr>
              <a:t>stata</a:t>
            </a:r>
            <a:r>
              <a:rPr lang="en-GB" dirty="0">
                <a:solidFill>
                  <a:srgbClr val="D04432"/>
                </a:solidFill>
              </a:rPr>
              <a:t>: logit </a:t>
            </a:r>
            <a:r>
              <a:rPr lang="en-GB" dirty="0" err="1">
                <a:solidFill>
                  <a:srgbClr val="D04432"/>
                </a:solidFill>
              </a:rPr>
              <a:t>lp_pv@scie</a:t>
            </a:r>
            <a:r>
              <a:rPr lang="en-GB" dirty="0">
                <a:solidFill>
                  <a:srgbClr val="D04432"/>
                </a:solidFill>
              </a:rPr>
              <a:t> </a:t>
            </a:r>
            <a:r>
              <a:rPr lang="en-GB" dirty="0" err="1">
                <a:solidFill>
                  <a:srgbClr val="D04432"/>
                </a:solidFill>
              </a:rPr>
              <a:t>immback</a:t>
            </a:r>
            <a:r>
              <a:rPr lang="en-GB" dirty="0">
                <a:solidFill>
                  <a:srgbClr val="D04432"/>
                </a:solidFill>
              </a:rPr>
              <a:t> </a:t>
            </a:r>
            <a:r>
              <a:rPr lang="en-GB" dirty="0" err="1">
                <a:solidFill>
                  <a:srgbClr val="D04432"/>
                </a:solidFill>
              </a:rPr>
              <a:t>escs,or</a:t>
            </a:r>
            <a:r>
              <a:rPr lang="en-GB" dirty="0">
                <a:solidFill>
                  <a:srgbClr val="D04432"/>
                </a:solidFill>
              </a:rPr>
              <a:t>) by(</a:t>
            </a:r>
            <a:r>
              <a:rPr lang="en-GB" dirty="0" err="1">
                <a:solidFill>
                  <a:srgbClr val="D04432"/>
                </a:solidFill>
              </a:rPr>
              <a:t>cnt</a:t>
            </a:r>
            <a:r>
              <a:rPr lang="en-GB" dirty="0">
                <a:solidFill>
                  <a:srgbClr val="D04432"/>
                </a:solidFill>
              </a:rPr>
              <a:t>) </a:t>
            </a:r>
            <a:r>
              <a:rPr lang="en-GB" dirty="0" smtClean="0">
                <a:solidFill>
                  <a:srgbClr val="D04432"/>
                </a:solidFill>
              </a:rPr>
              <a:t>flag fast</a:t>
            </a:r>
            <a:endParaRPr lang="en-GB" dirty="0">
              <a:solidFill>
                <a:srgbClr val="D044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9390"/>
            <a:ext cx="9144000" cy="857250"/>
          </a:xfrm>
        </p:spPr>
        <p:txBody>
          <a:bodyPr/>
          <a:lstStyle/>
          <a:p>
            <a:r>
              <a:rPr lang="en-GB" sz="2400" dirty="0" smtClean="0"/>
              <a:t>Looping over several population characteristics</a:t>
            </a:r>
            <a:endParaRPr lang="en-GB" sz="2300" dirty="0">
              <a:latin typeface="HelveticaNeueLT St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2006" y="1286684"/>
            <a:ext cx="4168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D04432"/>
                </a:solidFill>
              </a:rPr>
              <a:t>repest</a:t>
            </a:r>
            <a:r>
              <a:rPr lang="en-US" dirty="0">
                <a:solidFill>
                  <a:srgbClr val="D04432"/>
                </a:solidFill>
              </a:rPr>
              <a:t> PIAAC, estimate(means </a:t>
            </a:r>
            <a:r>
              <a:rPr lang="en-US" dirty="0" smtClean="0">
                <a:solidFill>
                  <a:srgbClr val="D04432"/>
                </a:solidFill>
              </a:rPr>
              <a:t>boy) over(ageg10lfs </a:t>
            </a:r>
            <a:r>
              <a:rPr lang="en-US" dirty="0" err="1" smtClean="0">
                <a:solidFill>
                  <a:srgbClr val="D04432"/>
                </a:solidFill>
              </a:rPr>
              <a:t>litlev</a:t>
            </a:r>
            <a:r>
              <a:rPr lang="en-US" dirty="0" smtClean="0">
                <a:solidFill>
                  <a:srgbClr val="D04432"/>
                </a:solidFill>
              </a:rPr>
              <a:t>@) by(</a:t>
            </a:r>
            <a:r>
              <a:rPr lang="en-US" dirty="0" err="1" smtClean="0">
                <a:solidFill>
                  <a:srgbClr val="D04432"/>
                </a:solidFill>
              </a:rPr>
              <a:t>cntry_e</a:t>
            </a:r>
            <a:r>
              <a:rPr lang="en-US" dirty="0" smtClean="0">
                <a:solidFill>
                  <a:srgbClr val="D04432"/>
                </a:solidFill>
              </a:rPr>
              <a:t>, levels(AUS) </a:t>
            </a:r>
            <a:r>
              <a:rPr lang="en-US" dirty="0" err="1" smtClean="0">
                <a:solidFill>
                  <a:srgbClr val="D04432"/>
                </a:solidFill>
              </a:rPr>
              <a:t>outfile</a:t>
            </a:r>
            <a:r>
              <a:rPr lang="en-US" dirty="0" smtClean="0">
                <a:solidFill>
                  <a:srgbClr val="D04432"/>
                </a:solidFill>
              </a:rPr>
              <a:t>(</a:t>
            </a:r>
            <a:r>
              <a:rPr lang="en-US" dirty="0" err="1" smtClean="0">
                <a:solidFill>
                  <a:srgbClr val="D04432"/>
                </a:solidFill>
              </a:rPr>
              <a:t>lit_by_age_gender</a:t>
            </a:r>
            <a:r>
              <a:rPr lang="en-US" dirty="0" smtClean="0">
                <a:solidFill>
                  <a:srgbClr val="D04432"/>
                </a:solidFill>
              </a:rPr>
              <a:t>, </a:t>
            </a:r>
            <a:r>
              <a:rPr lang="en-US" dirty="0" err="1">
                <a:solidFill>
                  <a:srgbClr val="D04432"/>
                </a:solidFill>
              </a:rPr>
              <a:t>long_over</a:t>
            </a:r>
            <a:r>
              <a:rPr lang="en-US" dirty="0">
                <a:solidFill>
                  <a:srgbClr val="D04432"/>
                </a:solidFill>
              </a:rPr>
              <a:t>)</a:t>
            </a:r>
            <a:endParaRPr lang="en-GB" dirty="0">
              <a:solidFill>
                <a:srgbClr val="D0443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324788"/>
            <a:ext cx="9060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D04432"/>
                </a:solidFill>
              </a:rPr>
              <a:t>repest</a:t>
            </a:r>
            <a:r>
              <a:rPr lang="en-US" dirty="0">
                <a:solidFill>
                  <a:srgbClr val="D04432"/>
                </a:solidFill>
              </a:rPr>
              <a:t> </a:t>
            </a:r>
            <a:r>
              <a:rPr lang="en-US" dirty="0" smtClean="0">
                <a:solidFill>
                  <a:srgbClr val="D04432"/>
                </a:solidFill>
              </a:rPr>
              <a:t>PIAAC if </a:t>
            </a:r>
            <a:r>
              <a:rPr lang="en-US" dirty="0" err="1" smtClean="0">
                <a:solidFill>
                  <a:srgbClr val="D04432"/>
                </a:solidFill>
              </a:rPr>
              <a:t>litlev</a:t>
            </a:r>
            <a:r>
              <a:rPr lang="en-US" dirty="0" smtClean="0">
                <a:solidFill>
                  <a:srgbClr val="D04432"/>
                </a:solidFill>
              </a:rPr>
              <a:t>@&gt;3, </a:t>
            </a:r>
            <a:r>
              <a:rPr lang="en-US" dirty="0">
                <a:solidFill>
                  <a:srgbClr val="D04432"/>
                </a:solidFill>
              </a:rPr>
              <a:t>estimate(means </a:t>
            </a:r>
            <a:r>
              <a:rPr lang="en-US" dirty="0" smtClean="0">
                <a:solidFill>
                  <a:srgbClr val="D04432"/>
                </a:solidFill>
              </a:rPr>
              <a:t>boy) over(ageg10lfs) by(</a:t>
            </a:r>
            <a:r>
              <a:rPr lang="en-US" dirty="0" err="1" smtClean="0">
                <a:solidFill>
                  <a:srgbClr val="D04432"/>
                </a:solidFill>
              </a:rPr>
              <a:t>cntry_e</a:t>
            </a:r>
            <a:r>
              <a:rPr lang="en-US" dirty="0" smtClean="0">
                <a:solidFill>
                  <a:srgbClr val="D04432"/>
                </a:solidFill>
              </a:rPr>
              <a:t>, levels(AUS))</a:t>
            </a:r>
            <a:endParaRPr lang="en-GB" dirty="0">
              <a:solidFill>
                <a:srgbClr val="D0443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0757" y="3691305"/>
            <a:ext cx="4180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5681"/>
                </a:solidFill>
              </a:rPr>
              <a:t>Or if you want only high skilled individuals:</a:t>
            </a:r>
            <a:endParaRPr lang="en-GB" dirty="0">
              <a:solidFill>
                <a:srgbClr val="005681"/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4" y="1286685"/>
            <a:ext cx="4264932" cy="28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09007"/>
            <a:ext cx="8544296" cy="383449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00568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5681"/>
                </a:solidFill>
              </a:rPr>
              <a:t>You need to insert in brackets the </a:t>
            </a:r>
            <a:r>
              <a:rPr lang="en-US" dirty="0">
                <a:solidFill>
                  <a:srgbClr val="005681"/>
                </a:solidFill>
              </a:rPr>
              <a:t>column name of e(b) results vector (displayed</a:t>
            </a:r>
            <a:r>
              <a:rPr lang="en-US" dirty="0" smtClean="0">
                <a:solidFill>
                  <a:srgbClr val="005681"/>
                </a:solidFill>
              </a:rPr>
              <a:t>!)</a:t>
            </a:r>
          </a:p>
          <a:p>
            <a:r>
              <a:rPr lang="en-US" dirty="0" err="1">
                <a:solidFill>
                  <a:srgbClr val="00AE88"/>
                </a:solidFill>
              </a:rPr>
              <a:t>r</a:t>
            </a:r>
            <a:r>
              <a:rPr lang="en-US" dirty="0" err="1" smtClean="0">
                <a:solidFill>
                  <a:srgbClr val="00AE88"/>
                </a:solidFill>
              </a:rPr>
              <a:t>epest</a:t>
            </a:r>
            <a:r>
              <a:rPr lang="en-US" dirty="0" smtClean="0">
                <a:solidFill>
                  <a:srgbClr val="00AE88"/>
                </a:solidFill>
              </a:rPr>
              <a:t> PISA</a:t>
            </a:r>
            <a:r>
              <a:rPr lang="en-US" dirty="0">
                <a:solidFill>
                  <a:srgbClr val="00AE88"/>
                </a:solidFill>
              </a:rPr>
              <a:t>, estimate(summarize </a:t>
            </a:r>
            <a:r>
              <a:rPr lang="en-US" dirty="0" err="1">
                <a:solidFill>
                  <a:srgbClr val="00AE88"/>
                </a:solidFill>
              </a:rPr>
              <a:t>escs</a:t>
            </a:r>
            <a:r>
              <a:rPr lang="en-US" dirty="0">
                <a:solidFill>
                  <a:srgbClr val="00AE88"/>
                </a:solidFill>
              </a:rPr>
              <a:t>, stats(p5 p95)) by(</a:t>
            </a:r>
            <a:r>
              <a:rPr lang="en-US" dirty="0" err="1">
                <a:solidFill>
                  <a:srgbClr val="00AE88"/>
                </a:solidFill>
              </a:rPr>
              <a:t>cnt</a:t>
            </a:r>
            <a:r>
              <a:rPr lang="en-US" dirty="0">
                <a:solidFill>
                  <a:srgbClr val="00AE88"/>
                </a:solidFill>
              </a:rPr>
              <a:t>) results(</a:t>
            </a:r>
            <a:r>
              <a:rPr lang="en-US" dirty="0">
                <a:solidFill>
                  <a:srgbClr val="FFC000"/>
                </a:solidFill>
              </a:rPr>
              <a:t>combine(</a:t>
            </a:r>
            <a:r>
              <a:rPr lang="en-US" dirty="0" err="1">
                <a:solidFill>
                  <a:srgbClr val="FFC000"/>
                </a:solidFill>
              </a:rPr>
              <a:t>escs_length</a:t>
            </a:r>
            <a:r>
              <a:rPr lang="en-US" dirty="0">
                <a:solidFill>
                  <a:srgbClr val="FFC000"/>
                </a:solidFill>
              </a:rPr>
              <a:t>: _b[escs_p95] - _b[escs_p5])</a:t>
            </a:r>
            <a:r>
              <a:rPr lang="en-US" dirty="0">
                <a:solidFill>
                  <a:srgbClr val="00AE88"/>
                </a:solidFill>
              </a:rPr>
              <a:t>)</a:t>
            </a:r>
          </a:p>
          <a:p>
            <a:pPr marL="0" indent="0">
              <a:buNone/>
            </a:pPr>
            <a:endParaRPr lang="en-US" dirty="0" smtClean="0">
              <a:solidFill>
                <a:srgbClr val="00AE88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5681"/>
                </a:solidFill>
              </a:rPr>
              <a:t>Other applications:</a:t>
            </a:r>
          </a:p>
          <a:p>
            <a:r>
              <a:rPr lang="en-US" dirty="0" smtClean="0">
                <a:solidFill>
                  <a:srgbClr val="00AE88"/>
                </a:solidFill>
              </a:rPr>
              <a:t>Testing for multiple differences (native </a:t>
            </a:r>
            <a:r>
              <a:rPr lang="en-US" dirty="0" err="1">
                <a:solidFill>
                  <a:srgbClr val="00AE88"/>
                </a:solidFill>
              </a:rPr>
              <a:t>native</a:t>
            </a:r>
            <a:r>
              <a:rPr lang="en-US" dirty="0">
                <a:solidFill>
                  <a:srgbClr val="00AE88"/>
                </a:solidFill>
              </a:rPr>
              <a:t> vs 1</a:t>
            </a:r>
            <a:r>
              <a:rPr lang="en-US" baseline="30000" dirty="0">
                <a:solidFill>
                  <a:srgbClr val="00AE88"/>
                </a:solidFill>
              </a:rPr>
              <a:t>st</a:t>
            </a:r>
            <a:r>
              <a:rPr lang="en-US" dirty="0">
                <a:solidFill>
                  <a:srgbClr val="00AE88"/>
                </a:solidFill>
              </a:rPr>
              <a:t> generation, native vs 2</a:t>
            </a:r>
            <a:r>
              <a:rPr lang="en-US" baseline="30000" dirty="0">
                <a:solidFill>
                  <a:srgbClr val="00AE88"/>
                </a:solidFill>
              </a:rPr>
              <a:t>nd</a:t>
            </a:r>
            <a:r>
              <a:rPr lang="en-US" dirty="0">
                <a:solidFill>
                  <a:srgbClr val="00AE88"/>
                </a:solidFill>
              </a:rPr>
              <a:t> gen, 1</a:t>
            </a:r>
            <a:r>
              <a:rPr lang="en-US" baseline="30000" dirty="0">
                <a:solidFill>
                  <a:srgbClr val="00AE88"/>
                </a:solidFill>
              </a:rPr>
              <a:t>st</a:t>
            </a:r>
            <a:r>
              <a:rPr lang="en-US" dirty="0">
                <a:solidFill>
                  <a:srgbClr val="00AE88"/>
                </a:solidFill>
              </a:rPr>
              <a:t> vs 2</a:t>
            </a:r>
            <a:r>
              <a:rPr lang="en-US" baseline="30000" dirty="0">
                <a:solidFill>
                  <a:srgbClr val="00AE88"/>
                </a:solidFill>
              </a:rPr>
              <a:t>nd</a:t>
            </a:r>
            <a:r>
              <a:rPr lang="en-US" dirty="0">
                <a:solidFill>
                  <a:srgbClr val="00AE88"/>
                </a:solidFill>
              </a:rPr>
              <a:t> gen)</a:t>
            </a:r>
            <a:endParaRPr lang="en-US" dirty="0" smtClean="0">
              <a:solidFill>
                <a:srgbClr val="00AE88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AE88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5681"/>
                </a:solidFill>
              </a:rPr>
              <a:t>Limitations:</a:t>
            </a:r>
          </a:p>
          <a:p>
            <a:r>
              <a:rPr lang="en-US" dirty="0" smtClean="0">
                <a:solidFill>
                  <a:srgbClr val="00AE88"/>
                </a:solidFill>
              </a:rPr>
              <a:t>It is not compatible with the “over” option</a:t>
            </a:r>
            <a:r>
              <a:rPr lang="en-US" dirty="0">
                <a:solidFill>
                  <a:srgbClr val="00AE88"/>
                </a:solidFill>
              </a:rPr>
              <a:t/>
            </a:r>
            <a:br>
              <a:rPr lang="en-US" dirty="0">
                <a:solidFill>
                  <a:srgbClr val="00AE88"/>
                </a:solidFill>
              </a:rPr>
            </a:b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>
                <a:latin typeface="HelveticaNeueLT Std Med" pitchFamily="6" charset="0"/>
              </a:rPr>
              <a:t>Arithmetic operations on results: combine</a:t>
            </a:r>
            <a:br>
              <a:rPr lang="en-US" altLang="en-US" sz="3200" dirty="0">
                <a:latin typeface="HelveticaNeueLT Std Med" pitchFamily="6" charset="0"/>
              </a:rPr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572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06501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5681"/>
                </a:solidFill>
                <a:latin typeface="HelveticaNeueLT Std Med"/>
                <a:ea typeface="MS PGothic" panose="020B0600070205080204" pitchFamily="34" charset="-128"/>
                <a:cs typeface="HelveticaNeueLT Std M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dirty="0" smtClean="0">
                <a:latin typeface="HelveticaNeueLT Std Med" pitchFamily="6" charset="0"/>
              </a:rPr>
              <a:t>Defining your own programs: Why?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5941" y="1473171"/>
            <a:ext cx="8490859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rgbClr val="D04432"/>
                </a:solidFill>
              </a:rPr>
              <a:t>You want to use an </a:t>
            </a:r>
            <a:r>
              <a:rPr lang="en-GB" sz="2400" b="1" dirty="0" smtClean="0">
                <a:solidFill>
                  <a:srgbClr val="D04432"/>
                </a:solidFill>
              </a:rPr>
              <a:t>r-class</a:t>
            </a:r>
            <a:r>
              <a:rPr lang="en-GB" sz="2400" dirty="0" smtClean="0">
                <a:solidFill>
                  <a:srgbClr val="D04432"/>
                </a:solidFill>
              </a:rPr>
              <a:t> </a:t>
            </a:r>
            <a:r>
              <a:rPr lang="en-GB" sz="2400" b="1" dirty="0" smtClean="0">
                <a:solidFill>
                  <a:srgbClr val="D04432"/>
                </a:solidFill>
              </a:rPr>
              <a:t>command</a:t>
            </a:r>
            <a:r>
              <a:rPr lang="en-GB" sz="2400" dirty="0" smtClean="0">
                <a:solidFill>
                  <a:srgbClr val="D04432"/>
                </a:solidFill>
              </a:rPr>
              <a:t> in </a:t>
            </a:r>
            <a:r>
              <a:rPr lang="en-GB" sz="2400" dirty="0" err="1" smtClean="0">
                <a:solidFill>
                  <a:srgbClr val="D04432"/>
                </a:solidFill>
              </a:rPr>
              <a:t>repest</a:t>
            </a:r>
            <a:endParaRPr lang="en-GB" sz="2400" dirty="0">
              <a:solidFill>
                <a:srgbClr val="D04432"/>
              </a:solidFill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rgbClr val="D04432"/>
                </a:solidFill>
              </a:rPr>
              <a:t>You want to use a </a:t>
            </a:r>
            <a:r>
              <a:rPr lang="en-GB" sz="2400" b="1" dirty="0" smtClean="0">
                <a:solidFill>
                  <a:srgbClr val="D04432"/>
                </a:solidFill>
              </a:rPr>
              <a:t>two-line</a:t>
            </a:r>
            <a:r>
              <a:rPr lang="en-GB" sz="2400" dirty="0" smtClean="0">
                <a:solidFill>
                  <a:srgbClr val="D04432"/>
                </a:solidFill>
              </a:rPr>
              <a:t> </a:t>
            </a:r>
            <a:r>
              <a:rPr lang="en-GB" sz="2400" b="1" dirty="0" smtClean="0">
                <a:solidFill>
                  <a:srgbClr val="D04432"/>
                </a:solidFill>
              </a:rPr>
              <a:t>command</a:t>
            </a:r>
            <a:r>
              <a:rPr lang="en-GB" sz="2400" dirty="0" smtClean="0">
                <a:solidFill>
                  <a:srgbClr val="D04432"/>
                </a:solidFill>
              </a:rPr>
              <a:t> in </a:t>
            </a:r>
            <a:r>
              <a:rPr lang="en-GB" sz="2400" dirty="0" err="1" smtClean="0">
                <a:solidFill>
                  <a:srgbClr val="D04432"/>
                </a:solidFill>
              </a:rPr>
              <a:t>repest</a:t>
            </a:r>
            <a:r>
              <a:rPr lang="en-GB" sz="2400" dirty="0" smtClean="0">
                <a:solidFill>
                  <a:srgbClr val="D04432"/>
                </a:solidFill>
              </a:rPr>
              <a:t> </a:t>
            </a:r>
          </a:p>
          <a:p>
            <a:pPr>
              <a:spcBef>
                <a:spcPts val="400"/>
              </a:spcBef>
            </a:pPr>
            <a:r>
              <a:rPr lang="en-GB" sz="2400" dirty="0">
                <a:solidFill>
                  <a:srgbClr val="D04432"/>
                </a:solidFill>
              </a:rPr>
              <a:t>	</a:t>
            </a:r>
            <a:r>
              <a:rPr lang="en-GB" sz="2400" dirty="0" smtClean="0">
                <a:solidFill>
                  <a:srgbClr val="D04432"/>
                </a:solidFill>
              </a:rPr>
              <a:t>(e.g. </a:t>
            </a:r>
            <a:r>
              <a:rPr lang="en-GB" sz="2400" dirty="0" err="1" smtClean="0">
                <a:solidFill>
                  <a:srgbClr val="D04432"/>
                </a:solidFill>
              </a:rPr>
              <a:t>postestimation</a:t>
            </a:r>
            <a:r>
              <a:rPr lang="en-GB" sz="2400" dirty="0">
                <a:solidFill>
                  <a:srgbClr val="D04432"/>
                </a:solidFill>
              </a:rPr>
              <a:t>)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rgbClr val="D04432"/>
                </a:solidFill>
              </a:rPr>
              <a:t>There is </a:t>
            </a:r>
            <a:r>
              <a:rPr lang="en-GB" sz="2400" b="1" dirty="0" smtClean="0">
                <a:solidFill>
                  <a:srgbClr val="D04432"/>
                </a:solidFill>
              </a:rPr>
              <a:t>no </a:t>
            </a:r>
            <a:r>
              <a:rPr lang="en-GB" sz="2400" b="1" dirty="0">
                <a:solidFill>
                  <a:srgbClr val="D04432"/>
                </a:solidFill>
              </a:rPr>
              <a:t>S</a:t>
            </a:r>
            <a:r>
              <a:rPr lang="en-GB" sz="2400" b="1" dirty="0" smtClean="0">
                <a:solidFill>
                  <a:srgbClr val="D04432"/>
                </a:solidFill>
              </a:rPr>
              <a:t>tata command</a:t>
            </a:r>
            <a:r>
              <a:rPr lang="en-GB" sz="2400" dirty="0" smtClean="0">
                <a:solidFill>
                  <a:srgbClr val="D04432"/>
                </a:solidFill>
              </a:rPr>
              <a:t> for what you want to do </a:t>
            </a:r>
          </a:p>
          <a:p>
            <a:pPr>
              <a:spcBef>
                <a:spcPts val="400"/>
              </a:spcBef>
            </a:pPr>
            <a:r>
              <a:rPr lang="en-GB" sz="2400" dirty="0">
                <a:solidFill>
                  <a:srgbClr val="D04432"/>
                </a:solidFill>
              </a:rPr>
              <a:t>	</a:t>
            </a:r>
            <a:r>
              <a:rPr lang="en-GB" sz="2400" dirty="0" smtClean="0">
                <a:solidFill>
                  <a:srgbClr val="D04432"/>
                </a:solidFill>
              </a:rPr>
              <a:t>(e.g. simultaneous weighted quantile regression)</a:t>
            </a:r>
            <a:endParaRPr lang="en-GB" sz="2400" dirty="0">
              <a:solidFill>
                <a:srgbClr val="D044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06501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5681"/>
                </a:solidFill>
                <a:latin typeface="HelveticaNeueLT Std Med"/>
                <a:ea typeface="MS PGothic" panose="020B0600070205080204" pitchFamily="34" charset="-128"/>
                <a:cs typeface="HelveticaNeueLT Std M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 smtClean="0">
                <a:latin typeface="HelveticaNeueLT Std Med" pitchFamily="6" charset="0"/>
              </a:rPr>
              <a:t>Defining your own programs: What?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5941" y="1163751"/>
            <a:ext cx="8621487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GB" dirty="0" smtClean="0">
                <a:solidFill>
                  <a:srgbClr val="00AE88"/>
                </a:solidFill>
              </a:rPr>
              <a:t>Your program needs </a:t>
            </a:r>
            <a:endParaRPr lang="en-GB" dirty="0">
              <a:solidFill>
                <a:srgbClr val="00AE88"/>
              </a:solidFill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00AE88"/>
                </a:solidFill>
              </a:rPr>
              <a:t>to be defined as an estimation class command (</a:t>
            </a:r>
            <a:r>
              <a:rPr lang="en-GB" b="1" dirty="0" err="1" smtClean="0">
                <a:solidFill>
                  <a:srgbClr val="00AE88"/>
                </a:solidFill>
              </a:rPr>
              <a:t>eclass</a:t>
            </a:r>
            <a:r>
              <a:rPr lang="en-GB" dirty="0">
                <a:solidFill>
                  <a:srgbClr val="00AE88"/>
                </a:solidFill>
              </a:rPr>
              <a:t>)</a:t>
            </a:r>
            <a:endParaRPr lang="en-GB" dirty="0" smtClean="0">
              <a:solidFill>
                <a:srgbClr val="00AE88"/>
              </a:solidFill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00AE88"/>
                </a:solidFill>
              </a:rPr>
              <a:t>to </a:t>
            </a:r>
            <a:r>
              <a:rPr lang="en-GB" dirty="0">
                <a:solidFill>
                  <a:srgbClr val="00AE88"/>
                </a:solidFill>
              </a:rPr>
              <a:t>have a syntax statement </a:t>
            </a:r>
            <a:r>
              <a:rPr lang="en-GB" dirty="0" smtClean="0">
                <a:solidFill>
                  <a:srgbClr val="00AE88"/>
                </a:solidFill>
              </a:rPr>
              <a:t>that accepts </a:t>
            </a:r>
            <a:r>
              <a:rPr lang="en-GB" b="1" dirty="0" smtClean="0">
                <a:solidFill>
                  <a:srgbClr val="00AE88"/>
                </a:solidFill>
              </a:rPr>
              <a:t>if/in</a:t>
            </a:r>
            <a:r>
              <a:rPr lang="en-GB" dirty="0" smtClean="0">
                <a:solidFill>
                  <a:srgbClr val="00AE88"/>
                </a:solidFill>
              </a:rPr>
              <a:t> statements, </a:t>
            </a:r>
            <a:r>
              <a:rPr lang="en-GB" b="1" dirty="0" err="1" smtClean="0">
                <a:solidFill>
                  <a:srgbClr val="00AE88"/>
                </a:solidFill>
              </a:rPr>
              <a:t>pweights</a:t>
            </a:r>
            <a:r>
              <a:rPr lang="en-GB" dirty="0" smtClean="0">
                <a:solidFill>
                  <a:srgbClr val="00AE88"/>
                </a:solidFill>
              </a:rPr>
              <a:t> or </a:t>
            </a:r>
            <a:r>
              <a:rPr lang="en-GB" b="1" dirty="0" err="1" smtClean="0">
                <a:solidFill>
                  <a:srgbClr val="00AE88"/>
                </a:solidFill>
              </a:rPr>
              <a:t>aweights</a:t>
            </a:r>
            <a:endParaRPr lang="en-GB" b="1" dirty="0" smtClean="0">
              <a:solidFill>
                <a:srgbClr val="00AE88"/>
              </a:solidFill>
            </a:endParaRPr>
          </a:p>
          <a:p>
            <a:pPr>
              <a:spcBef>
                <a:spcPts val="400"/>
              </a:spcBef>
            </a:pPr>
            <a:r>
              <a:rPr lang="en-GB" dirty="0" smtClean="0">
                <a:solidFill>
                  <a:srgbClr val="00AE88"/>
                </a:solidFill>
              </a:rPr>
              <a:t>Your program needs to </a:t>
            </a:r>
            <a:r>
              <a:rPr lang="en-GB" b="1" dirty="0" smtClean="0">
                <a:solidFill>
                  <a:srgbClr val="00AE88"/>
                </a:solidFill>
              </a:rPr>
              <a:t>post a results vector</a:t>
            </a:r>
            <a:r>
              <a:rPr lang="en-GB" dirty="0" smtClean="0">
                <a:solidFill>
                  <a:srgbClr val="00AE88"/>
                </a:solidFill>
              </a:rPr>
              <a:t> (will become e(b))</a:t>
            </a:r>
            <a:endParaRPr lang="en-GB" dirty="0">
              <a:solidFill>
                <a:srgbClr val="00AE88"/>
              </a:solidFill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GB" dirty="0" err="1" smtClean="0">
                <a:solidFill>
                  <a:srgbClr val="00AE88"/>
                </a:solidFill>
              </a:rPr>
              <a:t>ereturn</a:t>
            </a:r>
            <a:r>
              <a:rPr lang="en-GB" dirty="0" smtClean="0">
                <a:solidFill>
                  <a:srgbClr val="00AE88"/>
                </a:solidFill>
              </a:rPr>
              <a:t> post </a:t>
            </a:r>
            <a:r>
              <a:rPr lang="en-GB" i="1" dirty="0" err="1" smtClean="0">
                <a:solidFill>
                  <a:srgbClr val="00AE88"/>
                </a:solidFill>
              </a:rPr>
              <a:t>myvectorofstatistics</a:t>
            </a:r>
            <a:endParaRPr lang="en-GB" i="1" dirty="0">
              <a:solidFill>
                <a:srgbClr val="00AE8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571" y="2804398"/>
            <a:ext cx="849085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GB" dirty="0" smtClean="0"/>
              <a:t>cap program drop </a:t>
            </a:r>
            <a:r>
              <a:rPr lang="en-GB" dirty="0" err="1" smtClean="0"/>
              <a:t>mycorr</a:t>
            </a:r>
            <a:endParaRPr lang="en-GB" dirty="0"/>
          </a:p>
          <a:p>
            <a:pPr>
              <a:spcBef>
                <a:spcPts val="400"/>
              </a:spcBef>
            </a:pPr>
            <a:r>
              <a:rPr lang="en-GB" dirty="0" smtClean="0"/>
              <a:t>program define </a:t>
            </a:r>
            <a:r>
              <a:rPr lang="en-GB" dirty="0" err="1" smtClean="0"/>
              <a:t>mycorr</a:t>
            </a:r>
            <a:r>
              <a:rPr lang="en-GB" dirty="0" smtClean="0"/>
              <a:t>,</a:t>
            </a:r>
            <a:r>
              <a:rPr lang="en-GB" dirty="0"/>
              <a:t> </a:t>
            </a:r>
            <a:r>
              <a:rPr lang="en-GB" b="1" dirty="0" err="1"/>
              <a:t>eclass</a:t>
            </a:r>
            <a:endParaRPr lang="en-GB" b="1" dirty="0" smtClean="0"/>
          </a:p>
          <a:p>
            <a:pPr>
              <a:spcBef>
                <a:spcPts val="400"/>
              </a:spcBef>
            </a:pPr>
            <a:r>
              <a:rPr lang="en-GB" dirty="0"/>
              <a:t>	</a:t>
            </a:r>
            <a:r>
              <a:rPr lang="en-GB" dirty="0" smtClean="0"/>
              <a:t>syntax ….  </a:t>
            </a:r>
            <a:r>
              <a:rPr lang="en-GB" dirty="0"/>
              <a:t>[</a:t>
            </a:r>
            <a:r>
              <a:rPr lang="en-GB" b="1" dirty="0"/>
              <a:t>if</a:t>
            </a:r>
            <a:r>
              <a:rPr lang="en-GB" dirty="0"/>
              <a:t>] [</a:t>
            </a:r>
            <a:r>
              <a:rPr lang="en-GB" b="1" dirty="0"/>
              <a:t>in</a:t>
            </a:r>
            <a:r>
              <a:rPr lang="en-GB" dirty="0"/>
              <a:t>] [</a:t>
            </a:r>
            <a:r>
              <a:rPr lang="en-GB" b="1" dirty="0" err="1"/>
              <a:t>pweight</a:t>
            </a:r>
            <a:r>
              <a:rPr lang="en-GB" dirty="0" smtClean="0"/>
              <a:t>],…</a:t>
            </a:r>
          </a:p>
          <a:p>
            <a:pPr>
              <a:spcBef>
                <a:spcPts val="400"/>
              </a:spcBef>
            </a:pPr>
            <a:r>
              <a:rPr lang="en-GB" dirty="0" smtClean="0"/>
              <a:t>	…. (compute things, using regular </a:t>
            </a:r>
            <a:r>
              <a:rPr lang="en-GB" dirty="0" err="1" smtClean="0"/>
              <a:t>stata</a:t>
            </a:r>
            <a:r>
              <a:rPr lang="en-GB" dirty="0" smtClean="0"/>
              <a:t> commands)</a:t>
            </a:r>
          </a:p>
          <a:p>
            <a:pPr>
              <a:spcBef>
                <a:spcPts val="400"/>
              </a:spcBef>
            </a:pPr>
            <a:r>
              <a:rPr lang="en-GB" dirty="0"/>
              <a:t>	</a:t>
            </a:r>
            <a:r>
              <a:rPr lang="en-GB" dirty="0" smtClean="0"/>
              <a:t>…. (create a vector of results you want to keep, if it’s not there)</a:t>
            </a:r>
          </a:p>
          <a:p>
            <a:pPr>
              <a:spcBef>
                <a:spcPts val="400"/>
              </a:spcBef>
            </a:pPr>
            <a:r>
              <a:rPr lang="en-GB" dirty="0"/>
              <a:t>	</a:t>
            </a:r>
            <a:r>
              <a:rPr lang="en-GB" b="1" dirty="0" err="1" smtClean="0"/>
              <a:t>ereturn</a:t>
            </a:r>
            <a:r>
              <a:rPr lang="en-GB" b="1" dirty="0" smtClean="0"/>
              <a:t> </a:t>
            </a:r>
            <a:r>
              <a:rPr lang="en-GB" b="1" dirty="0"/>
              <a:t>post  </a:t>
            </a:r>
            <a:r>
              <a:rPr lang="en-GB" i="1" dirty="0" err="1" smtClean="0"/>
              <a:t>myvectorofstatistics</a:t>
            </a:r>
            <a:endParaRPr lang="en-GB" i="1" dirty="0"/>
          </a:p>
          <a:p>
            <a:pPr>
              <a:spcBef>
                <a:spcPts val="400"/>
              </a:spcBef>
            </a:pPr>
            <a:r>
              <a:rPr lang="en-GB" dirty="0" smtClean="0"/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3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06501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5681"/>
                </a:solidFill>
                <a:latin typeface="HelveticaNeueLT Std Med"/>
                <a:ea typeface="MS PGothic" panose="020B0600070205080204" pitchFamily="34" charset="-128"/>
                <a:cs typeface="HelveticaNeueLT Std M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 smtClean="0">
                <a:latin typeface="HelveticaNeueLT Std Med" pitchFamily="6" charset="0"/>
              </a:rPr>
              <a:t>Debugging your own programs: How?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571" y="1639425"/>
            <a:ext cx="8490858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GB" sz="2000" b="1" dirty="0" smtClean="0">
                <a:solidFill>
                  <a:srgbClr val="0077A0"/>
                </a:solidFill>
              </a:rPr>
              <a:t>Tips:</a:t>
            </a:r>
            <a:endParaRPr lang="en-GB" sz="2000" dirty="0" smtClean="0">
              <a:solidFill>
                <a:srgbClr val="0077A0"/>
              </a:solidFill>
            </a:endParaRP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GB" sz="2000" i="1" dirty="0" smtClean="0">
                <a:solidFill>
                  <a:srgbClr val="00AE88"/>
                </a:solidFill>
              </a:rPr>
              <a:t>Check that your programme meets the </a:t>
            </a:r>
            <a:r>
              <a:rPr lang="en-GB" sz="2000" b="1" i="1" dirty="0" smtClean="0">
                <a:solidFill>
                  <a:srgbClr val="00AE88"/>
                </a:solidFill>
              </a:rPr>
              <a:t>minimum conditions </a:t>
            </a:r>
            <a:r>
              <a:rPr lang="en-GB" sz="2000" i="1" dirty="0" smtClean="0">
                <a:solidFill>
                  <a:srgbClr val="00AE88"/>
                </a:solidFill>
              </a:rPr>
              <a:t>(weights, </a:t>
            </a:r>
            <a:r>
              <a:rPr lang="en-GB" sz="2000" i="1" dirty="0" err="1" smtClean="0">
                <a:solidFill>
                  <a:srgbClr val="00AE88"/>
                </a:solidFill>
              </a:rPr>
              <a:t>eclass</a:t>
            </a:r>
            <a:r>
              <a:rPr lang="en-GB" sz="2000" i="1" dirty="0" smtClean="0">
                <a:solidFill>
                  <a:srgbClr val="00AE88"/>
                </a:solidFill>
              </a:rPr>
              <a:t>)</a:t>
            </a:r>
            <a:endParaRPr lang="en-GB" sz="2000" i="1" dirty="0">
              <a:solidFill>
                <a:srgbClr val="00AE88"/>
              </a:solidFill>
            </a:endParaRP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GB" sz="2000" i="1" dirty="0" smtClean="0">
                <a:solidFill>
                  <a:srgbClr val="00AE88"/>
                </a:solidFill>
              </a:rPr>
              <a:t>Test your programme </a:t>
            </a:r>
            <a:r>
              <a:rPr lang="en-GB" sz="2000" b="1" i="1" dirty="0" smtClean="0">
                <a:solidFill>
                  <a:srgbClr val="00AE88"/>
                </a:solidFill>
              </a:rPr>
              <a:t>outside</a:t>
            </a:r>
            <a:r>
              <a:rPr lang="en-GB" sz="2000" i="1" dirty="0" smtClean="0">
                <a:solidFill>
                  <a:srgbClr val="00AE88"/>
                </a:solidFill>
              </a:rPr>
              <a:t> of </a:t>
            </a:r>
            <a:r>
              <a:rPr lang="en-GB" sz="2000" i="1" dirty="0" err="1" smtClean="0">
                <a:solidFill>
                  <a:srgbClr val="00AE88"/>
                </a:solidFill>
              </a:rPr>
              <a:t>repest</a:t>
            </a:r>
            <a:r>
              <a:rPr lang="en-GB" sz="2000" i="1" dirty="0" smtClean="0">
                <a:solidFill>
                  <a:srgbClr val="00AE88"/>
                </a:solidFill>
              </a:rPr>
              <a:t> (with an explicit weight statement)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GB" sz="2000" i="1" dirty="0" smtClean="0">
                <a:solidFill>
                  <a:srgbClr val="00AE88"/>
                </a:solidFill>
              </a:rPr>
              <a:t>Trace your programme, block by block (</a:t>
            </a:r>
            <a:r>
              <a:rPr lang="en-GB" sz="2000" b="1" i="1" dirty="0" smtClean="0">
                <a:solidFill>
                  <a:srgbClr val="00AE88"/>
                </a:solidFill>
              </a:rPr>
              <a:t>set trace on</a:t>
            </a:r>
            <a:r>
              <a:rPr lang="en-GB" sz="2000" i="1" dirty="0" smtClean="0">
                <a:solidFill>
                  <a:srgbClr val="00AE88"/>
                </a:solidFill>
              </a:rPr>
              <a:t>… set trace off)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GB" sz="2000" i="1" dirty="0" smtClean="0">
                <a:solidFill>
                  <a:srgbClr val="00AE88"/>
                </a:solidFill>
              </a:rPr>
              <a:t>Ask the </a:t>
            </a:r>
            <a:r>
              <a:rPr lang="en-GB" sz="2000" b="1" i="1" dirty="0" smtClean="0">
                <a:solidFill>
                  <a:srgbClr val="00AE88"/>
                </a:solidFill>
              </a:rPr>
              <a:t>authors : </a:t>
            </a:r>
          </a:p>
          <a:p>
            <a:pPr>
              <a:spcBef>
                <a:spcPts val="400"/>
              </a:spcBef>
            </a:pPr>
            <a:r>
              <a:rPr lang="en-GB" sz="2000" b="1" i="1" dirty="0" smtClean="0">
                <a:solidFill>
                  <a:srgbClr val="00AE88"/>
                </a:solidFill>
              </a:rPr>
              <a:t>					           </a:t>
            </a:r>
            <a:r>
              <a:rPr lang="en-GB" sz="2000" dirty="0" smtClean="0">
                <a:solidFill>
                  <a:srgbClr val="00AE88"/>
                </a:solidFill>
                <a:hlinkClick r:id="rId3"/>
              </a:rPr>
              <a:t>Francesco.avvisati@oecd.org</a:t>
            </a:r>
            <a:endParaRPr lang="en-GB" sz="2000" dirty="0" smtClean="0">
              <a:solidFill>
                <a:srgbClr val="00AE88"/>
              </a:solidFill>
            </a:endParaRPr>
          </a:p>
          <a:p>
            <a:pPr>
              <a:spcBef>
                <a:spcPts val="400"/>
              </a:spcBef>
            </a:pPr>
            <a:r>
              <a:rPr lang="fr-FR" sz="2000" dirty="0" smtClean="0">
                <a:solidFill>
                  <a:srgbClr val="00AE88"/>
                </a:solidFill>
              </a:rPr>
              <a:t>						     </a:t>
            </a:r>
            <a:r>
              <a:rPr lang="fr-FR" sz="2000" dirty="0" smtClean="0">
                <a:solidFill>
                  <a:srgbClr val="00AE88"/>
                </a:solidFill>
                <a:hlinkClick r:id="rId4"/>
              </a:rPr>
              <a:t>Francois.keslair@oecd.org</a:t>
            </a:r>
            <a:endParaRPr lang="fr-FR" sz="2000" dirty="0" smtClean="0">
              <a:solidFill>
                <a:srgbClr val="00AE88"/>
              </a:solidFill>
            </a:endParaRPr>
          </a:p>
          <a:p>
            <a:pPr>
              <a:spcBef>
                <a:spcPts val="400"/>
              </a:spcBef>
            </a:pPr>
            <a:endParaRPr lang="en-GB" sz="2000" dirty="0">
              <a:solidFill>
                <a:srgbClr val="00A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8000" b="1" dirty="0">
                <a:solidFill>
                  <a:srgbClr val="005681"/>
                </a:solidFill>
              </a:rPr>
              <a:t>Q&amp;A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Thanks a lot for your attention!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412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>
                <a:solidFill>
                  <a:srgbClr val="0077A0"/>
                </a:solidFill>
              </a:rPr>
              <a:t>From</a:t>
            </a:r>
            <a:r>
              <a:rPr lang="fr-FR" dirty="0" smtClean="0">
                <a:solidFill>
                  <a:srgbClr val="0077A0"/>
                </a:solidFill>
              </a:rPr>
              <a:t> the Stata command </a:t>
            </a:r>
            <a:r>
              <a:rPr lang="fr-FR" dirty="0" err="1" smtClean="0">
                <a:solidFill>
                  <a:srgbClr val="0077A0"/>
                </a:solidFill>
              </a:rPr>
              <a:t>window</a:t>
            </a:r>
            <a:r>
              <a:rPr lang="fr-FR" dirty="0" smtClean="0">
                <a:solidFill>
                  <a:srgbClr val="0077A0"/>
                </a:solidFill>
              </a:rPr>
              <a:t> (version 11.0 and </a:t>
            </a:r>
            <a:r>
              <a:rPr lang="fr-FR" dirty="0" err="1" smtClean="0">
                <a:solidFill>
                  <a:srgbClr val="0077A0"/>
                </a:solidFill>
              </a:rPr>
              <a:t>above</a:t>
            </a:r>
            <a:r>
              <a:rPr lang="fr-FR" dirty="0" smtClean="0">
                <a:solidFill>
                  <a:srgbClr val="0077A0"/>
                </a:solidFill>
              </a:rPr>
              <a:t>), type</a:t>
            </a:r>
          </a:p>
          <a:p>
            <a:pPr marL="457200" lvl="1" indent="0">
              <a:buNone/>
            </a:pPr>
            <a:r>
              <a:rPr lang="fr-FR" sz="3200" dirty="0" smtClean="0"/>
              <a:t>			</a:t>
            </a:r>
            <a:r>
              <a:rPr lang="fr-FR" sz="3200" b="1" dirty="0" err="1" smtClean="0">
                <a:solidFill>
                  <a:srgbClr val="00AE88"/>
                </a:solidFill>
              </a:rPr>
              <a:t>ssc</a:t>
            </a:r>
            <a:r>
              <a:rPr lang="fr-FR" sz="3200" b="1" dirty="0" smtClean="0">
                <a:solidFill>
                  <a:srgbClr val="00AE88"/>
                </a:solidFill>
              </a:rPr>
              <a:t> </a:t>
            </a:r>
            <a:r>
              <a:rPr lang="fr-FR" sz="3200" b="1" dirty="0" err="1" smtClean="0">
                <a:solidFill>
                  <a:srgbClr val="00AE88"/>
                </a:solidFill>
              </a:rPr>
              <a:t>install</a:t>
            </a:r>
            <a:r>
              <a:rPr lang="fr-FR" sz="3200" b="1" dirty="0" smtClean="0">
                <a:solidFill>
                  <a:srgbClr val="00AE88"/>
                </a:solidFill>
              </a:rPr>
              <a:t> </a:t>
            </a:r>
            <a:r>
              <a:rPr lang="fr-FR" sz="3200" b="1" dirty="0" err="1" smtClean="0">
                <a:solidFill>
                  <a:srgbClr val="00AE88"/>
                </a:solidFill>
              </a:rPr>
              <a:t>repest</a:t>
            </a:r>
            <a:r>
              <a:rPr lang="fr-FR" sz="3200" b="1" dirty="0" smtClean="0">
                <a:solidFill>
                  <a:srgbClr val="00AE88"/>
                </a:solidFill>
              </a:rPr>
              <a:t>, replace</a:t>
            </a:r>
            <a:endParaRPr lang="en-GB" sz="3200" b="1" dirty="0">
              <a:solidFill>
                <a:srgbClr val="00AE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 smtClean="0"/>
              <a:t>How to install </a:t>
            </a:r>
            <a:r>
              <a:rPr lang="en-GB" sz="3200" b="1" dirty="0" err="1" smtClean="0"/>
              <a:t>repest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669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9007"/>
            <a:ext cx="8229600" cy="20992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AE88"/>
                </a:solidFill>
              </a:rPr>
              <a:t>One </a:t>
            </a:r>
            <a:r>
              <a:rPr lang="fr-FR" sz="2800" dirty="0" err="1" smtClean="0">
                <a:solidFill>
                  <a:srgbClr val="00AE88"/>
                </a:solidFill>
              </a:rPr>
              <a:t>generic</a:t>
            </a:r>
            <a:r>
              <a:rPr lang="fr-FR" sz="2800" dirty="0" smtClean="0">
                <a:solidFill>
                  <a:srgbClr val="00AE88"/>
                </a:solidFill>
              </a:rPr>
              <a:t> </a:t>
            </a:r>
            <a:r>
              <a:rPr lang="fr-FR" sz="2800" dirty="0" err="1" smtClean="0">
                <a:solidFill>
                  <a:srgbClr val="00AE88"/>
                </a:solidFill>
              </a:rPr>
              <a:t>tool</a:t>
            </a:r>
            <a:r>
              <a:rPr lang="fr-FR" sz="2800" dirty="0" smtClean="0">
                <a:solidFill>
                  <a:srgbClr val="00AE88"/>
                </a:solidFill>
              </a:rPr>
              <a:t> </a:t>
            </a:r>
            <a:r>
              <a:rPr lang="fr-FR" sz="2800" dirty="0">
                <a:solidFill>
                  <a:srgbClr val="00AE88"/>
                </a:solidFill>
              </a:rPr>
              <a:t>for all OECD </a:t>
            </a:r>
            <a:r>
              <a:rPr lang="fr-FR" sz="2800" dirty="0" err="1" smtClean="0">
                <a:solidFill>
                  <a:srgbClr val="00AE88"/>
                </a:solidFill>
              </a:rPr>
              <a:t>skills</a:t>
            </a:r>
            <a:r>
              <a:rPr lang="fr-FR" sz="2800" dirty="0" smtClean="0">
                <a:solidFill>
                  <a:srgbClr val="00AE88"/>
                </a:solidFill>
              </a:rPr>
              <a:t> </a:t>
            </a:r>
            <a:r>
              <a:rPr lang="fr-FR" sz="2800" dirty="0" err="1" smtClean="0">
                <a:solidFill>
                  <a:srgbClr val="00AE88"/>
                </a:solidFill>
              </a:rPr>
              <a:t>surveys</a:t>
            </a:r>
            <a:r>
              <a:rPr lang="fr-FR" sz="2800" dirty="0" smtClean="0">
                <a:solidFill>
                  <a:srgbClr val="00AE88"/>
                </a:solidFill>
              </a:rPr>
              <a:t> </a:t>
            </a:r>
            <a:r>
              <a:rPr lang="fr-FR" sz="2800" dirty="0" err="1" smtClean="0">
                <a:solidFill>
                  <a:srgbClr val="00AE88"/>
                </a:solidFill>
              </a:rPr>
              <a:t>is</a:t>
            </a:r>
            <a:r>
              <a:rPr lang="fr-FR" sz="2800" dirty="0" smtClean="0">
                <a:solidFill>
                  <a:srgbClr val="00AE88"/>
                </a:solidFill>
              </a:rPr>
              <a:t> </a:t>
            </a:r>
            <a:r>
              <a:rPr lang="fr-FR" sz="2800" dirty="0" err="1" smtClean="0">
                <a:solidFill>
                  <a:srgbClr val="00AE88"/>
                </a:solidFill>
              </a:rPr>
              <a:t>better</a:t>
            </a:r>
            <a:r>
              <a:rPr lang="fr-FR" sz="2800" dirty="0" smtClean="0">
                <a:solidFill>
                  <a:srgbClr val="00AE88"/>
                </a:solidFill>
              </a:rPr>
              <a:t> </a:t>
            </a:r>
            <a:r>
              <a:rPr lang="fr-FR" sz="2800" dirty="0" err="1" smtClean="0">
                <a:solidFill>
                  <a:srgbClr val="00AE88"/>
                </a:solidFill>
              </a:rPr>
              <a:t>surveys</a:t>
            </a:r>
            <a:r>
              <a:rPr lang="fr-FR" sz="2800" dirty="0" smtClean="0">
                <a:solidFill>
                  <a:srgbClr val="00AE88"/>
                </a:solidFill>
              </a:rPr>
              <a:t> </a:t>
            </a:r>
            <a:r>
              <a:rPr lang="fr-FR" sz="2800" dirty="0" err="1" smtClean="0">
                <a:solidFill>
                  <a:srgbClr val="00AE88"/>
                </a:solidFill>
              </a:rPr>
              <a:t>than</a:t>
            </a:r>
            <a:r>
              <a:rPr lang="fr-FR" sz="2800" dirty="0" smtClean="0">
                <a:solidFill>
                  <a:srgbClr val="00AE88"/>
                </a:solidFill>
              </a:rPr>
              <a:t> </a:t>
            </a:r>
            <a:r>
              <a:rPr lang="fr-FR" sz="2800" dirty="0" err="1" smtClean="0">
                <a:solidFill>
                  <a:srgbClr val="00AE88"/>
                </a:solidFill>
              </a:rPr>
              <a:t>several</a:t>
            </a:r>
            <a:r>
              <a:rPr lang="fr-FR" sz="2800" dirty="0" smtClean="0">
                <a:solidFill>
                  <a:srgbClr val="00AE88"/>
                </a:solidFill>
              </a:rPr>
              <a:t> </a:t>
            </a:r>
            <a:r>
              <a:rPr lang="fr-FR" sz="2800" dirty="0" err="1" smtClean="0">
                <a:solidFill>
                  <a:srgbClr val="00AE88"/>
                </a:solidFill>
              </a:rPr>
              <a:t>specific</a:t>
            </a:r>
            <a:r>
              <a:rPr lang="fr-FR" sz="2800" dirty="0" smtClean="0">
                <a:solidFill>
                  <a:srgbClr val="00AE88"/>
                </a:solidFill>
              </a:rPr>
              <a:t> </a:t>
            </a:r>
            <a:r>
              <a:rPr lang="fr-FR" sz="2800" dirty="0" err="1" smtClean="0">
                <a:solidFill>
                  <a:srgbClr val="00AE88"/>
                </a:solidFill>
              </a:rPr>
              <a:t>ones</a:t>
            </a:r>
            <a:r>
              <a:rPr lang="fr-FR" sz="2800" dirty="0" smtClean="0">
                <a:solidFill>
                  <a:srgbClr val="00AE88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err="1" smtClean="0">
                <a:solidFill>
                  <a:srgbClr val="00AE88"/>
                </a:solidFill>
              </a:rPr>
              <a:t>Making</a:t>
            </a:r>
            <a:r>
              <a:rPr lang="fr-FR" sz="2800" dirty="0" smtClean="0">
                <a:solidFill>
                  <a:srgbClr val="00AE88"/>
                </a:solidFill>
              </a:rPr>
              <a:t> life </a:t>
            </a:r>
            <a:r>
              <a:rPr lang="fr-FR" sz="2800" dirty="0" err="1" smtClean="0">
                <a:solidFill>
                  <a:srgbClr val="00AE88"/>
                </a:solidFill>
              </a:rPr>
              <a:t>easier</a:t>
            </a:r>
            <a:r>
              <a:rPr lang="fr-FR" sz="2800" dirty="0" smtClean="0">
                <a:solidFill>
                  <a:srgbClr val="00AE88"/>
                </a:solidFill>
              </a:rPr>
              <a:t> for </a:t>
            </a:r>
            <a:r>
              <a:rPr lang="fr-FR" sz="2800" dirty="0" err="1" smtClean="0">
                <a:solidFill>
                  <a:srgbClr val="00AE88"/>
                </a:solidFill>
              </a:rPr>
              <a:t>internal</a:t>
            </a:r>
            <a:r>
              <a:rPr lang="fr-FR" sz="2800" dirty="0" smtClean="0">
                <a:solidFill>
                  <a:srgbClr val="00AE88"/>
                </a:solidFill>
              </a:rPr>
              <a:t> </a:t>
            </a:r>
            <a:r>
              <a:rPr lang="fr-FR" sz="2800" i="1" dirty="0" smtClean="0">
                <a:solidFill>
                  <a:srgbClr val="00AE88"/>
                </a:solidFill>
              </a:rPr>
              <a:t>and</a:t>
            </a:r>
            <a:r>
              <a:rPr lang="fr-FR" sz="2800" dirty="0" smtClean="0">
                <a:solidFill>
                  <a:srgbClr val="00AE88"/>
                </a:solidFill>
              </a:rPr>
              <a:t> </a:t>
            </a:r>
            <a:r>
              <a:rPr lang="fr-FR" sz="2800" dirty="0" err="1" smtClean="0">
                <a:solidFill>
                  <a:srgbClr val="00AE88"/>
                </a:solidFill>
              </a:rPr>
              <a:t>external</a:t>
            </a:r>
            <a:r>
              <a:rPr lang="fr-FR" sz="2800" dirty="0" smtClean="0">
                <a:solidFill>
                  <a:srgbClr val="00AE88"/>
                </a:solidFill>
              </a:rPr>
              <a:t> </a:t>
            </a:r>
            <a:r>
              <a:rPr lang="fr-FR" sz="2800" dirty="0" err="1" smtClean="0">
                <a:solidFill>
                  <a:srgbClr val="00AE88"/>
                </a:solidFill>
              </a:rPr>
              <a:t>users</a:t>
            </a:r>
            <a:endParaRPr lang="fr-FR" sz="2800" dirty="0" smtClean="0">
              <a:solidFill>
                <a:srgbClr val="00AE88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00AE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err="1" smtClean="0"/>
              <a:t>Origins</a:t>
            </a:r>
            <a:endParaRPr lang="en-GB" sz="32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09600" y="3394364"/>
            <a:ext cx="8229600" cy="11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>
                <a:solidFill>
                  <a:srgbClr val="C00000"/>
                </a:solidFill>
              </a:rPr>
              <a:t>Program </a:t>
            </a:r>
            <a:r>
              <a:rPr lang="fr-FR" sz="2800" dirty="0" err="1" smtClean="0">
                <a:solidFill>
                  <a:srgbClr val="C00000"/>
                </a:solidFill>
              </a:rPr>
              <a:t>core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err="1" smtClean="0">
                <a:solidFill>
                  <a:srgbClr val="C00000"/>
                </a:solidFill>
              </a:rPr>
              <a:t>principle</a:t>
            </a:r>
            <a:r>
              <a:rPr lang="fr-FR" sz="2800" dirty="0" smtClean="0">
                <a:solidFill>
                  <a:srgbClr val="C00000"/>
                </a:solidFill>
              </a:rPr>
              <a:t>: </a:t>
            </a:r>
            <a:r>
              <a:rPr lang="fr-FR" sz="2800" dirty="0" err="1" smtClean="0">
                <a:solidFill>
                  <a:srgbClr val="C00000"/>
                </a:solidFill>
              </a:rPr>
              <a:t>Repest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err="1" smtClean="0">
                <a:solidFill>
                  <a:srgbClr val="C00000"/>
                </a:solidFill>
              </a:rPr>
              <a:t>run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err="1" smtClean="0">
                <a:solidFill>
                  <a:srgbClr val="C00000"/>
                </a:solidFill>
              </a:rPr>
              <a:t>any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err="1" smtClean="0">
                <a:solidFill>
                  <a:srgbClr val="C00000"/>
                </a:solidFill>
              </a:rPr>
              <a:t>eclass</a:t>
            </a:r>
            <a:r>
              <a:rPr lang="fr-FR" sz="2800" dirty="0" smtClean="0">
                <a:solidFill>
                  <a:srgbClr val="C00000"/>
                </a:solidFill>
              </a:rPr>
              <a:t> command </a:t>
            </a:r>
            <a:r>
              <a:rPr lang="fr-FR" sz="2800" dirty="0" err="1" smtClean="0">
                <a:solidFill>
                  <a:srgbClr val="C00000"/>
                </a:solidFill>
              </a:rPr>
              <a:t>inside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err="1" smtClean="0">
                <a:solidFill>
                  <a:srgbClr val="C00000"/>
                </a:solidFill>
              </a:rPr>
              <a:t>loops</a:t>
            </a:r>
            <a:r>
              <a:rPr lang="fr-FR" sz="2800" dirty="0" smtClean="0">
                <a:solidFill>
                  <a:srgbClr val="C00000"/>
                </a:solidFill>
              </a:rPr>
              <a:t> over plausible values and/or </a:t>
            </a:r>
            <a:r>
              <a:rPr lang="fr-FR" sz="2800" dirty="0" err="1" smtClean="0">
                <a:solidFill>
                  <a:srgbClr val="C00000"/>
                </a:solidFill>
              </a:rPr>
              <a:t>replicated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err="1" smtClean="0">
                <a:solidFill>
                  <a:srgbClr val="C00000"/>
                </a:solidFill>
              </a:rPr>
              <a:t>weights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Use </a:t>
            </a:r>
            <a:r>
              <a:rPr lang="en-GB" sz="2800" b="1" dirty="0" err="1" smtClean="0"/>
              <a:t>repest</a:t>
            </a:r>
            <a:r>
              <a:rPr lang="en-GB" sz="2800" dirty="0" smtClean="0"/>
              <a:t> to compute simple means of variables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0" y="1310641"/>
            <a:ext cx="6019800" cy="3465740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>
              <a:solidFill>
                <a:srgbClr val="005681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5681"/>
              </a:solidFill>
            </a:endParaRPr>
          </a:p>
          <a:p>
            <a:pPr marL="0" indent="0">
              <a:buNone/>
            </a:pPr>
            <a:r>
              <a:rPr lang="en-GB" sz="2400" dirty="0" err="1" smtClean="0">
                <a:solidFill>
                  <a:srgbClr val="005681"/>
                </a:solidFill>
              </a:rPr>
              <a:t>repest</a:t>
            </a:r>
            <a:r>
              <a:rPr lang="en-GB" sz="2400" dirty="0" smtClean="0">
                <a:solidFill>
                  <a:srgbClr val="005681"/>
                </a:solidFill>
              </a:rPr>
              <a:t> </a:t>
            </a:r>
            <a:r>
              <a:rPr lang="en-GB" sz="2400" dirty="0" err="1" smtClean="0">
                <a:solidFill>
                  <a:srgbClr val="005681"/>
                </a:solidFill>
              </a:rPr>
              <a:t>PISA,estimate</a:t>
            </a:r>
            <a:r>
              <a:rPr lang="en-GB" sz="2400" dirty="0" smtClean="0">
                <a:solidFill>
                  <a:srgbClr val="005681"/>
                </a:solidFill>
              </a:rPr>
              <a:t>(means </a:t>
            </a:r>
            <a:r>
              <a:rPr lang="en-GB" sz="2400" dirty="0" err="1" smtClean="0">
                <a:solidFill>
                  <a:srgbClr val="E4B921"/>
                </a:solidFill>
              </a:rPr>
              <a:t>escs</a:t>
            </a:r>
            <a:r>
              <a:rPr lang="en-GB" sz="2400" dirty="0" smtClean="0">
                <a:solidFill>
                  <a:srgbClr val="005681"/>
                </a:solidFill>
              </a:rPr>
              <a:t>) by(</a:t>
            </a:r>
            <a:r>
              <a:rPr lang="en-GB" sz="2400" dirty="0" err="1" smtClean="0">
                <a:solidFill>
                  <a:srgbClr val="005681"/>
                </a:solidFill>
              </a:rPr>
              <a:t>cnt</a:t>
            </a:r>
            <a:r>
              <a:rPr lang="en-GB" sz="2400" dirty="0" smtClean="0">
                <a:solidFill>
                  <a:srgbClr val="005681"/>
                </a:solidFill>
              </a:rPr>
              <a:t>)</a:t>
            </a:r>
          </a:p>
          <a:p>
            <a:pPr marL="0" indent="0">
              <a:buNone/>
            </a:pPr>
            <a:endParaRPr lang="fr-FR" sz="2400" dirty="0">
              <a:solidFill>
                <a:srgbClr val="005681"/>
              </a:solidFill>
            </a:endParaRPr>
          </a:p>
          <a:p>
            <a:r>
              <a:rPr lang="fr-FR" sz="2400" dirty="0" err="1" smtClean="0">
                <a:solidFill>
                  <a:srgbClr val="005681"/>
                </a:solidFill>
              </a:rPr>
              <a:t>estimates</a:t>
            </a:r>
            <a:r>
              <a:rPr lang="fr-FR" sz="2400" dirty="0" smtClean="0">
                <a:solidFill>
                  <a:srgbClr val="005681"/>
                </a:solidFill>
              </a:rPr>
              <a:t> correct </a:t>
            </a:r>
            <a:r>
              <a:rPr lang="fr-FR" sz="2400" dirty="0" err="1" smtClean="0">
                <a:solidFill>
                  <a:srgbClr val="005681"/>
                </a:solidFill>
              </a:rPr>
              <a:t>sampling</a:t>
            </a:r>
            <a:r>
              <a:rPr lang="fr-FR" sz="2400" dirty="0" smtClean="0">
                <a:solidFill>
                  <a:srgbClr val="005681"/>
                </a:solidFill>
              </a:rPr>
              <a:t> variance (</a:t>
            </a:r>
            <a:r>
              <a:rPr lang="fr-FR" sz="2400" dirty="0" err="1" smtClean="0">
                <a:solidFill>
                  <a:srgbClr val="005681"/>
                </a:solidFill>
              </a:rPr>
              <a:t>accounting</a:t>
            </a:r>
            <a:r>
              <a:rPr lang="fr-FR" sz="2400" dirty="0" smtClean="0">
                <a:solidFill>
                  <a:srgbClr val="005681"/>
                </a:solidFill>
              </a:rPr>
              <a:t> for </a:t>
            </a:r>
            <a:r>
              <a:rPr lang="fr-FR" sz="2400" dirty="0" err="1" smtClean="0">
                <a:solidFill>
                  <a:srgbClr val="005681"/>
                </a:solidFill>
              </a:rPr>
              <a:t>clustering</a:t>
            </a:r>
            <a:r>
              <a:rPr lang="fr-FR" sz="2400" dirty="0" smtClean="0">
                <a:solidFill>
                  <a:srgbClr val="005681"/>
                </a:solidFill>
              </a:rPr>
              <a:t> + stratification)</a:t>
            </a:r>
            <a:endParaRPr lang="en-GB" sz="2400" dirty="0" smtClean="0">
              <a:solidFill>
                <a:srgbClr val="00568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568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3918"/>
            <a:ext cx="2667000" cy="3813682"/>
          </a:xfrm>
        </p:spPr>
      </p:pic>
      <p:sp>
        <p:nvSpPr>
          <p:cNvPr id="10" name="Rectangle 9"/>
          <p:cNvSpPr/>
          <p:nvPr/>
        </p:nvSpPr>
        <p:spPr>
          <a:xfrm>
            <a:off x="7603045" y="101084"/>
            <a:ext cx="1449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altLang="en-US" b="1" dirty="0" err="1" smtClean="0">
                <a:solidFill>
                  <a:srgbClr val="E4B921"/>
                </a:solidFill>
                <a:latin typeface="HelveticaNeueLT Std" pitchFamily="6" charset="0"/>
              </a:rPr>
              <a:t>Table</a:t>
            </a:r>
            <a:r>
              <a:rPr lang="it-IT" altLang="en-US" b="1" dirty="0" smtClean="0">
                <a:solidFill>
                  <a:srgbClr val="E4B921"/>
                </a:solidFill>
                <a:latin typeface="HelveticaNeueLT Std" pitchFamily="6" charset="0"/>
              </a:rPr>
              <a:t> I.6.2A</a:t>
            </a:r>
            <a:endParaRPr lang="en-US" altLang="en-US" b="1" dirty="0">
              <a:solidFill>
                <a:srgbClr val="E4B921"/>
              </a:solidFill>
              <a:latin typeface="HelveticaNeueLT Std" pitchFamily="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Use </a:t>
            </a:r>
            <a:r>
              <a:rPr lang="en-GB" sz="2800" b="1" dirty="0" err="1" smtClean="0"/>
              <a:t>repest</a:t>
            </a:r>
            <a:r>
              <a:rPr lang="en-GB" sz="2800" dirty="0" smtClean="0"/>
              <a:t> to compute simple means of performance variables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8229" y="1310641"/>
            <a:ext cx="5803445" cy="3465740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>
              <a:solidFill>
                <a:srgbClr val="005681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5681"/>
              </a:solidFill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05681"/>
                </a:solidFill>
              </a:rPr>
              <a:t>repest</a:t>
            </a:r>
            <a:r>
              <a:rPr lang="en-GB" sz="2400" dirty="0">
                <a:solidFill>
                  <a:srgbClr val="005681"/>
                </a:solidFill>
              </a:rPr>
              <a:t> </a:t>
            </a:r>
            <a:r>
              <a:rPr lang="en-GB" sz="2400" dirty="0" err="1" smtClean="0">
                <a:solidFill>
                  <a:srgbClr val="005681"/>
                </a:solidFill>
              </a:rPr>
              <a:t>PIAAC,est</a:t>
            </a:r>
            <a:r>
              <a:rPr lang="en-GB" sz="2400" dirty="0" smtClean="0">
                <a:solidFill>
                  <a:srgbClr val="005681"/>
                </a:solidFill>
              </a:rPr>
              <a:t>(means </a:t>
            </a:r>
            <a:r>
              <a:rPr lang="en-GB" sz="2400" dirty="0" err="1" smtClean="0">
                <a:solidFill>
                  <a:srgbClr val="FFC000"/>
                </a:solidFill>
              </a:rPr>
              <a:t>pvlit</a:t>
            </a:r>
            <a:r>
              <a:rPr lang="en-GB" sz="2400" dirty="0" smtClean="0">
                <a:solidFill>
                  <a:srgbClr val="FFC000"/>
                </a:solidFill>
              </a:rPr>
              <a:t>@</a:t>
            </a:r>
            <a:r>
              <a:rPr lang="en-GB" sz="2400" dirty="0" smtClean="0">
                <a:solidFill>
                  <a:srgbClr val="005681"/>
                </a:solidFill>
              </a:rPr>
              <a:t>) by(</a:t>
            </a:r>
            <a:r>
              <a:rPr lang="en-GB" sz="2400" dirty="0" err="1" smtClean="0">
                <a:solidFill>
                  <a:srgbClr val="005681"/>
                </a:solidFill>
              </a:rPr>
              <a:t>cntry_e</a:t>
            </a:r>
            <a:r>
              <a:rPr lang="en-GB" sz="2400" dirty="0" smtClean="0">
                <a:solidFill>
                  <a:srgbClr val="005681"/>
                </a:solidFill>
              </a:rPr>
              <a:t>)</a:t>
            </a:r>
          </a:p>
          <a:p>
            <a:pPr marL="0" indent="0">
              <a:buNone/>
            </a:pPr>
            <a:endParaRPr lang="fr-FR" sz="2400" dirty="0">
              <a:solidFill>
                <a:srgbClr val="005681"/>
              </a:solidFill>
            </a:endParaRPr>
          </a:p>
          <a:p>
            <a:r>
              <a:rPr lang="fr-FR" sz="2400" dirty="0" smtClean="0">
                <a:solidFill>
                  <a:srgbClr val="005681"/>
                </a:solidFill>
              </a:rPr>
              <a:t>Combines </a:t>
            </a:r>
            <a:r>
              <a:rPr lang="fr-FR" sz="2400" dirty="0" err="1" smtClean="0">
                <a:solidFill>
                  <a:srgbClr val="005681"/>
                </a:solidFill>
              </a:rPr>
              <a:t>sampling</a:t>
            </a:r>
            <a:r>
              <a:rPr lang="fr-FR" sz="2400" dirty="0" smtClean="0">
                <a:solidFill>
                  <a:srgbClr val="005681"/>
                </a:solidFill>
              </a:rPr>
              <a:t> and imputation variance in estimation of S.E.</a:t>
            </a:r>
            <a:endParaRPr lang="en-GB" sz="2400" dirty="0">
              <a:solidFill>
                <a:srgbClr val="00568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568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568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0046" y="10108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altLang="en-US" b="1" dirty="0" smtClean="0">
                <a:solidFill>
                  <a:srgbClr val="E4B921"/>
                </a:solidFill>
                <a:latin typeface="HelveticaNeueLT Std" pitchFamily="6" charset="0"/>
              </a:rPr>
              <a:t>Figure I.1.1</a:t>
            </a:r>
            <a:endParaRPr lang="en-US" altLang="en-US" b="1" dirty="0">
              <a:solidFill>
                <a:srgbClr val="E4B921"/>
              </a:solidFill>
              <a:latin typeface="HelveticaNeueLT Std" pitchFamily="6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" y="1310640"/>
            <a:ext cx="3273606" cy="36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2080895"/>
            <a:ext cx="8420100" cy="857250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rgbClr val="00AE88"/>
                </a:solidFill>
              </a:rPr>
              <a:t>Why </a:t>
            </a:r>
            <a:r>
              <a:rPr lang="en-GB" sz="4000" b="1" dirty="0" err="1" smtClean="0">
                <a:solidFill>
                  <a:srgbClr val="00AE88"/>
                </a:solidFill>
              </a:rPr>
              <a:t>REPlicate</a:t>
            </a:r>
            <a:r>
              <a:rPr lang="en-GB" sz="4000" b="1" dirty="0" smtClean="0">
                <a:solidFill>
                  <a:srgbClr val="00AE88"/>
                </a:solidFill>
              </a:rPr>
              <a:t> </a:t>
            </a:r>
            <a:r>
              <a:rPr lang="en-GB" sz="4000" b="1" dirty="0" err="1" smtClean="0">
                <a:solidFill>
                  <a:srgbClr val="00AE88"/>
                </a:solidFill>
              </a:rPr>
              <a:t>ESTimate</a:t>
            </a:r>
            <a:r>
              <a:rPr lang="en-GB" sz="4000" b="1" dirty="0" smtClean="0">
                <a:solidFill>
                  <a:srgbClr val="00AE88"/>
                </a:solidFill>
              </a:rPr>
              <a:t>?</a:t>
            </a:r>
            <a:endParaRPr lang="en-GB" sz="4000" b="1" dirty="0">
              <a:solidFill>
                <a:srgbClr val="00A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09007"/>
            <a:ext cx="3726180" cy="3598273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GB" sz="1800" b="1" dirty="0" smtClean="0">
                <a:solidFill>
                  <a:srgbClr val="0077A0"/>
                </a:solidFill>
              </a:rPr>
              <a:t>FINAL STUDENT WEIGHTS</a:t>
            </a:r>
          </a:p>
          <a:p>
            <a:pPr>
              <a:spcBef>
                <a:spcPts val="400"/>
              </a:spcBef>
            </a:pPr>
            <a:r>
              <a:rPr lang="en-US" sz="1600" dirty="0" smtClean="0">
                <a:solidFill>
                  <a:srgbClr val="0077A0"/>
                </a:solidFill>
              </a:rPr>
              <a:t>Students </a:t>
            </a:r>
            <a:r>
              <a:rPr lang="en-US" sz="1600" dirty="0">
                <a:solidFill>
                  <a:srgbClr val="0077A0"/>
                </a:solidFill>
              </a:rPr>
              <a:t>and schools in a particular country did not necessarily have the same probability of selection;</a:t>
            </a:r>
          </a:p>
          <a:p>
            <a:pPr>
              <a:spcBef>
                <a:spcPts val="400"/>
              </a:spcBef>
            </a:pPr>
            <a:r>
              <a:rPr lang="en-US" sz="1600" dirty="0" smtClean="0">
                <a:solidFill>
                  <a:srgbClr val="0077A0"/>
                </a:solidFill>
              </a:rPr>
              <a:t>Differential </a:t>
            </a:r>
            <a:r>
              <a:rPr lang="en-US" sz="1600" dirty="0">
                <a:solidFill>
                  <a:srgbClr val="0077A0"/>
                </a:solidFill>
              </a:rPr>
              <a:t>participation rates according to certain types of school or student </a:t>
            </a:r>
            <a:r>
              <a:rPr lang="en-US" sz="1600" dirty="0" smtClean="0">
                <a:solidFill>
                  <a:srgbClr val="0077A0"/>
                </a:solidFill>
              </a:rPr>
              <a:t>characteristics are required;</a:t>
            </a:r>
            <a:endParaRPr lang="en-US" sz="1600" dirty="0">
              <a:solidFill>
                <a:srgbClr val="0077A0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1600" dirty="0" smtClean="0">
                <a:solidFill>
                  <a:srgbClr val="0077A0"/>
                </a:solidFill>
              </a:rPr>
              <a:t>Some </a:t>
            </a:r>
            <a:r>
              <a:rPr lang="en-US" sz="1600" dirty="0">
                <a:solidFill>
                  <a:srgbClr val="0077A0"/>
                </a:solidFill>
              </a:rPr>
              <a:t>explicit strata were over-sampled for national reporting </a:t>
            </a:r>
            <a:r>
              <a:rPr lang="en-US" sz="1600" dirty="0" smtClean="0">
                <a:solidFill>
                  <a:srgbClr val="0077A0"/>
                </a:solidFill>
              </a:rPr>
              <a:t>purposes</a:t>
            </a:r>
            <a:r>
              <a:rPr lang="en-US" sz="1600" dirty="0">
                <a:solidFill>
                  <a:srgbClr val="0077A0"/>
                </a:solidFill>
              </a:rPr>
              <a:t>;</a:t>
            </a:r>
            <a:endParaRPr lang="en-US" sz="1600" dirty="0" smtClean="0">
              <a:solidFill>
                <a:srgbClr val="0077A0"/>
              </a:solidFill>
            </a:endParaRPr>
          </a:p>
          <a:p>
            <a:pPr>
              <a:spcBef>
                <a:spcPts val="400"/>
              </a:spcBef>
            </a:pPr>
            <a:r>
              <a:rPr lang="en-GB" sz="1600" dirty="0" smtClean="0">
                <a:solidFill>
                  <a:srgbClr val="0077A0"/>
                </a:solidFill>
              </a:rPr>
              <a:t>Various </a:t>
            </a:r>
            <a:r>
              <a:rPr lang="en-GB" sz="1600" dirty="0">
                <a:solidFill>
                  <a:srgbClr val="0077A0"/>
                </a:solidFill>
              </a:rPr>
              <a:t>non-response </a:t>
            </a:r>
            <a:r>
              <a:rPr lang="en-GB" sz="1600" dirty="0" smtClean="0">
                <a:solidFill>
                  <a:srgbClr val="0077A0"/>
                </a:solidFill>
              </a:rPr>
              <a:t>adjustments.</a:t>
            </a:r>
            <a:endParaRPr lang="en-GB" sz="1600" dirty="0">
              <a:solidFill>
                <a:srgbClr val="0077A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endParaRPr lang="en-GB" sz="1600" dirty="0">
              <a:solidFill>
                <a:srgbClr val="0077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Survey design entails two kinds of </a:t>
            </a:r>
            <a:r>
              <a:rPr lang="en-GB" sz="2800" dirty="0"/>
              <a:t>weights: PISA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4900" y="1309007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E4B921"/>
                </a:solidFill>
              </a:rPr>
              <a:t>REPLICATE WEIGHTS (BRR)</a:t>
            </a:r>
          </a:p>
          <a:p>
            <a:r>
              <a:rPr lang="en-GB" sz="1600" dirty="0" smtClean="0">
                <a:solidFill>
                  <a:srgbClr val="E4B921"/>
                </a:solidFill>
              </a:rPr>
              <a:t>Replicate weights are used to refine the calculation of standard errors in complex sampling designs: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E4B921"/>
                </a:solidFill>
              </a:rPr>
              <a:t>There are many possible samples of schools and they do not necessarily yield the same estimates;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E4B921"/>
                </a:solidFill>
              </a:rPr>
              <a:t>Each replicate weight represents one sample;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E4B921"/>
                </a:solidFill>
              </a:rPr>
              <a:t>They take into account the error of selecting one school and not another (sampling error).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E4B92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E4B92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E4B92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8255" y="4447908"/>
            <a:ext cx="415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→ PISA </a:t>
            </a:r>
            <a:r>
              <a:rPr lang="fr-FR" dirty="0" err="1" smtClean="0">
                <a:solidFill>
                  <a:srgbClr val="FF0000"/>
                </a:solidFill>
              </a:rPr>
              <a:t>gives</a:t>
            </a:r>
            <a:r>
              <a:rPr lang="fr-FR" dirty="0" smtClean="0">
                <a:solidFill>
                  <a:srgbClr val="FF0000"/>
                </a:solidFill>
              </a:rPr>
              <a:t> a </a:t>
            </a:r>
            <a:r>
              <a:rPr lang="fr-FR" dirty="0" err="1" smtClean="0">
                <a:solidFill>
                  <a:srgbClr val="FF0000"/>
                </a:solidFill>
              </a:rPr>
              <a:t>representative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sample</a:t>
            </a:r>
            <a:r>
              <a:rPr lang="fr-FR" dirty="0" smtClean="0">
                <a:solidFill>
                  <a:srgbClr val="FF0000"/>
                </a:solidFill>
              </a:rPr>
              <a:t> of 15 </a:t>
            </a:r>
            <a:r>
              <a:rPr lang="fr-FR" dirty="0" err="1" smtClean="0">
                <a:solidFill>
                  <a:srgbClr val="FF0000"/>
                </a:solidFill>
              </a:rPr>
              <a:t>yo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pupils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1377538"/>
            <a:ext cx="8542020" cy="2315688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rgbClr val="00AE88"/>
                </a:solidFill>
              </a:rPr>
              <a:t>Why </a:t>
            </a:r>
            <a:r>
              <a:rPr lang="en-GB" sz="4000" b="1" dirty="0" err="1" smtClean="0">
                <a:solidFill>
                  <a:srgbClr val="00AE88"/>
                </a:solidFill>
              </a:rPr>
              <a:t>repest</a:t>
            </a:r>
            <a:r>
              <a:rPr lang="en-GB" sz="4000" b="1" dirty="0" smtClean="0">
                <a:solidFill>
                  <a:srgbClr val="00AE88"/>
                </a:solidFill>
              </a:rPr>
              <a:t> and not </a:t>
            </a:r>
            <a:br>
              <a:rPr lang="en-GB" sz="4000" b="1" dirty="0" smtClean="0">
                <a:solidFill>
                  <a:srgbClr val="00AE88"/>
                </a:solidFill>
              </a:rPr>
            </a:br>
            <a:r>
              <a:rPr lang="en-GB" sz="4000" dirty="0" err="1" smtClean="0">
                <a:solidFill>
                  <a:srgbClr val="00AE88"/>
                </a:solidFill>
              </a:rPr>
              <a:t>svyset</a:t>
            </a:r>
            <a:r>
              <a:rPr lang="en-GB" sz="4000" dirty="0">
                <a:solidFill>
                  <a:srgbClr val="00AE88"/>
                </a:solidFill>
              </a:rPr>
              <a:t> </a:t>
            </a:r>
            <a:r>
              <a:rPr lang="en-GB" sz="4000" dirty="0" smtClean="0">
                <a:solidFill>
                  <a:srgbClr val="00AE88"/>
                </a:solidFill>
              </a:rPr>
              <a:t>…, </a:t>
            </a:r>
            <a:r>
              <a:rPr lang="en-GB" sz="4000" dirty="0" err="1" smtClean="0">
                <a:solidFill>
                  <a:srgbClr val="00AE88"/>
                </a:solidFill>
              </a:rPr>
              <a:t>vce</a:t>
            </a:r>
            <a:r>
              <a:rPr lang="en-GB" sz="4000" dirty="0" smtClean="0">
                <a:solidFill>
                  <a:srgbClr val="00AE88"/>
                </a:solidFill>
              </a:rPr>
              <a:t>(</a:t>
            </a:r>
            <a:r>
              <a:rPr lang="en-GB" sz="4000" dirty="0" err="1" smtClean="0">
                <a:solidFill>
                  <a:srgbClr val="00AE88"/>
                </a:solidFill>
              </a:rPr>
              <a:t>brr</a:t>
            </a:r>
            <a:r>
              <a:rPr lang="en-GB" sz="4000" dirty="0" smtClean="0">
                <a:solidFill>
                  <a:srgbClr val="00AE88"/>
                </a:solidFill>
              </a:rPr>
              <a:t>)…</a:t>
            </a:r>
            <a:br>
              <a:rPr lang="en-GB" sz="4000" dirty="0" smtClean="0">
                <a:solidFill>
                  <a:srgbClr val="00AE88"/>
                </a:solidFill>
              </a:rPr>
            </a:br>
            <a:r>
              <a:rPr lang="en-GB" sz="4000" b="1" dirty="0" smtClean="0">
                <a:solidFill>
                  <a:srgbClr val="00AE88"/>
                </a:solidFill>
              </a:rPr>
              <a:t/>
            </a:r>
            <a:br>
              <a:rPr lang="en-GB" sz="4000" b="1" dirty="0" smtClean="0">
                <a:solidFill>
                  <a:srgbClr val="00AE88"/>
                </a:solidFill>
              </a:rPr>
            </a:br>
            <a:r>
              <a:rPr lang="en-GB" sz="4000" b="1" dirty="0" smtClean="0">
                <a:solidFill>
                  <a:srgbClr val="00AE88"/>
                </a:solidFill>
              </a:rPr>
              <a:t>Multiply imputed variables</a:t>
            </a:r>
            <a:endParaRPr lang="en-GB" sz="4000" b="1" dirty="0">
              <a:solidFill>
                <a:srgbClr val="00A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4AA11B6A8A4344BC080E1DC199340E" ma:contentTypeVersion="2" ma:contentTypeDescription="Create a new document." ma:contentTypeScope="" ma:versionID="576d363fb88fb83d22f8418dcd1a8c7d">
  <xsd:schema xmlns:xsd="http://www.w3.org/2001/XMLSchema" xmlns:xs="http://www.w3.org/2001/XMLSchema" xmlns:p="http://schemas.microsoft.com/office/2006/metadata/properties" xmlns:ns2="d2ab8eed-794c-4dae-abdc-edd99f56379b" targetNamespace="http://schemas.microsoft.com/office/2006/metadata/properties" ma:root="true" ma:fieldsID="09beab07d015fd9020fc25bd932157c9" ns2:_="">
    <xsd:import namespace="d2ab8eed-794c-4dae-abdc-edd99f5637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b8eed-794c-4dae-abdc-edd99f5637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24D84E-5519-4E2B-A18E-B84030BE3D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ab8eed-794c-4dae-abdc-edd99f5637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A49B3-5410-4873-8731-D011B85F7F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48ECF4-0022-4C49-B645-79FCA393461F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d2ab8eed-794c-4dae-abdc-edd99f56379b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5120</TotalTime>
  <Words>1299</Words>
  <Application>Microsoft Office PowerPoint</Application>
  <PresentationFormat>On-screen Show (16:9)</PresentationFormat>
  <Paragraphs>263</Paragraphs>
  <Slides>29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Helvetica Neue Thin</vt:lpstr>
      <vt:lpstr>MS PGothic</vt:lpstr>
      <vt:lpstr>Arial</vt:lpstr>
      <vt:lpstr>Calibri</vt:lpstr>
      <vt:lpstr>Cambria Math</vt:lpstr>
      <vt:lpstr>HelveticaNeueLT Std</vt:lpstr>
      <vt:lpstr>HelveticaNeueLT Std Med</vt:lpstr>
      <vt:lpstr>Wingdings</vt:lpstr>
      <vt:lpstr>Custom Design</vt:lpstr>
      <vt:lpstr>1_Custom Design</vt:lpstr>
      <vt:lpstr>PISA (and PIAAC) Data analysis using Stata (July 2017)</vt:lpstr>
      <vt:lpstr>Repest is a Stata routine (ado file), freely available at IDEAS, that:</vt:lpstr>
      <vt:lpstr>How to install repest</vt:lpstr>
      <vt:lpstr>Origins</vt:lpstr>
      <vt:lpstr>Use repest to compute simple means of variables</vt:lpstr>
      <vt:lpstr>Use repest to compute simple means of performance variables</vt:lpstr>
      <vt:lpstr>Why REPlicate ESTimate?</vt:lpstr>
      <vt:lpstr>Survey design entails two kinds of weights: PISA</vt:lpstr>
      <vt:lpstr>Why repest and not  svyset …, vce(brr)…  Multiply imputed variables</vt:lpstr>
      <vt:lpstr>Plausible values serve two basic functions:</vt:lpstr>
      <vt:lpstr>The variance V(X^∗ ) for a statistic X* with plausible values is given by </vt:lpstr>
      <vt:lpstr>repest svyname [if] [in] , estimate(cmd [,cmd_options]) [options] </vt:lpstr>
      <vt:lpstr>How repest outputs results: display, outfile, store</vt:lpstr>
      <vt:lpstr>Outfile: stata dataset with point estimates and S.E.</vt:lpstr>
      <vt:lpstr>store: stata estimation, can be used with estout/esttab</vt:lpstr>
      <vt:lpstr>Derived variables with PVs: Adult’s proficiency in Numeracy</vt:lpstr>
      <vt:lpstr>Using Stata e-class commmands (regressions,…) accessing saved scalars</vt:lpstr>
      <vt:lpstr>repest PISA,est(means pv@scie) over(immig,test) by(cnt) flag</vt:lpstr>
      <vt:lpstr>The “flag” option – to use or not to use?</vt:lpstr>
      <vt:lpstr>Before-after analysis (accounting for ESCS)</vt:lpstr>
      <vt:lpstr>When computing quantities before and after accounting for some controls, we ensure that we are comparing the same set of observations</vt:lpstr>
      <vt:lpstr>REPEST tips and tricks</vt:lpstr>
      <vt:lpstr>Speeding up repest: the fast option (“an unbiased shortcut”)</vt:lpstr>
      <vt:lpstr>Looping over several population characteristics</vt:lpstr>
      <vt:lpstr>Arithmetic operations on results: combine </vt:lpstr>
      <vt:lpstr>PowerPoint Presentation</vt:lpstr>
      <vt:lpstr>PowerPoint Presentation</vt:lpstr>
      <vt:lpstr>PowerPoint Presentation</vt:lpstr>
      <vt:lpstr>Thanks a lot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Kilcoyne</dc:creator>
  <cp:lastModifiedBy>Christopher Farrar</cp:lastModifiedBy>
  <cp:revision>847</cp:revision>
  <dcterms:created xsi:type="dcterms:W3CDTF">2016-10-19T19:28:39Z</dcterms:created>
  <dcterms:modified xsi:type="dcterms:W3CDTF">2017-07-12T15:35:48Z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0x010100E44AA11B6A8A4344BC080E1DC199340E</vt:lpwstr>
  </property>
</Properties>
</file>