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61" r:id="rId5"/>
    <p:sldId id="259" r:id="rId6"/>
    <p:sldId id="270" r:id="rId7"/>
    <p:sldId id="260" r:id="rId8"/>
    <p:sldId id="262" r:id="rId9"/>
    <p:sldId id="263" r:id="rId10"/>
    <p:sldId id="307" r:id="rId11"/>
    <p:sldId id="266" r:id="rId12"/>
    <p:sldId id="265" r:id="rId13"/>
    <p:sldId id="264" r:id="rId14"/>
    <p:sldId id="271" r:id="rId15"/>
    <p:sldId id="272" r:id="rId16"/>
    <p:sldId id="273" r:id="rId17"/>
    <p:sldId id="274" r:id="rId18"/>
    <p:sldId id="275" r:id="rId19"/>
    <p:sldId id="322" r:id="rId20"/>
    <p:sldId id="323" r:id="rId21"/>
    <p:sldId id="324" r:id="rId22"/>
    <p:sldId id="280" r:id="rId23"/>
    <p:sldId id="281" r:id="rId24"/>
    <p:sldId id="334" r:id="rId25"/>
    <p:sldId id="332" r:id="rId26"/>
    <p:sldId id="331" r:id="rId27"/>
    <p:sldId id="276" r:id="rId28"/>
    <p:sldId id="330" r:id="rId29"/>
    <p:sldId id="325" r:id="rId30"/>
    <p:sldId id="327" r:id="rId31"/>
    <p:sldId id="283" r:id="rId32"/>
    <p:sldId id="335" r:id="rId33"/>
    <p:sldId id="288" r:id="rId34"/>
    <p:sldId id="284" r:id="rId35"/>
    <p:sldId id="287" r:id="rId36"/>
    <p:sldId id="289" r:id="rId37"/>
    <p:sldId id="300" r:id="rId38"/>
    <p:sldId id="290" r:id="rId39"/>
    <p:sldId id="291" r:id="rId40"/>
    <p:sldId id="292" r:id="rId41"/>
    <p:sldId id="328" r:id="rId42"/>
    <p:sldId id="329" r:id="rId43"/>
    <p:sldId id="299" r:id="rId44"/>
    <p:sldId id="310" r:id="rId45"/>
    <p:sldId id="311" r:id="rId46"/>
    <p:sldId id="312" r:id="rId47"/>
    <p:sldId id="313" r:id="rId48"/>
    <p:sldId id="314" r:id="rId49"/>
    <p:sldId id="308" r:id="rId50"/>
    <p:sldId id="293" r:id="rId51"/>
    <p:sldId id="295" r:id="rId52"/>
    <p:sldId id="296" r:id="rId53"/>
    <p:sldId id="297" r:id="rId54"/>
    <p:sldId id="298" r:id="rId55"/>
    <p:sldId id="302" r:id="rId56"/>
    <p:sldId id="336" r:id="rId57"/>
    <p:sldId id="337" r:id="rId58"/>
    <p:sldId id="339" r:id="rId59"/>
    <p:sldId id="317" r:id="rId60"/>
    <p:sldId id="318" r:id="rId61"/>
    <p:sldId id="319" r:id="rId62"/>
    <p:sldId id="320" r:id="rId63"/>
    <p:sldId id="315" r:id="rId64"/>
    <p:sldId id="301" r:id="rId65"/>
    <p:sldId id="316" r:id="rId66"/>
    <p:sldId id="309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FB78-EEA4-4A6C-A616-63A3627EB257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CE46-6172-498F-A417-1BCAF579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9DC4-0616-4C16-ABA3-1CEEFC84929F}" type="datetime1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D59-4644-4754-A7DB-7A41D3468AD0}" type="datetime1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863B-1455-493C-8FDA-5B46EC2E6D68}" type="datetime1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5FF-D6AD-46B4-ADE7-14955D69E59B}" type="datetime1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7BB6-5757-40F7-8804-914539F00DA4}" type="datetime1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9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F85-44B0-4B59-BCBE-46616341674D}" type="datetime1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9EA7-1E83-437E-B991-4C0D1A816ED4}" type="datetime1">
              <a:rPr lang="en-GB" smtClean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0B88-BE48-4750-B1F8-8F9C3ACF1082}" type="datetime1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01F9-1B64-428D-8B00-C18FE093C559}" type="datetime1">
              <a:rPr lang="en-GB" smtClean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8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AD4-8D77-4289-B345-7BF0B2DE0566}" type="datetime1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B18-5CF3-47EE-A35E-9503FD6C83F6}" type="datetime1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7B71-801A-4FDF-A666-000CBB08953B}" type="datetime1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erge.mehl.free.fr/chrono/Henry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ics.uci.edu/ml/datasets/Housin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Quantile plots: </a:t>
            </a:r>
            <a:br>
              <a:rPr lang="en-GB" sz="3600" dirty="0" smtClean="0"/>
            </a:br>
            <a:r>
              <a:rPr lang="en-GB" sz="3600" dirty="0" smtClean="0"/>
              <a:t>New </a:t>
            </a:r>
            <a:r>
              <a:rPr lang="en-GB" sz="3600" dirty="0"/>
              <a:t>planks in an old campaign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309" y="3886200"/>
            <a:ext cx="7135091" cy="1752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Nicholas J. Cox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Department of Geography</a:t>
            </a:r>
          </a:p>
        </p:txBody>
      </p:sp>
      <p:pic>
        <p:nvPicPr>
          <p:cNvPr id="1026" name="Picture 2" descr="C:\Users\dgg0njc\Downloads\DU_Logo_Small_2col (1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3" y="5134795"/>
            <a:ext cx="279806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</a:t>
            </a:fld>
            <a:endParaRPr lang="en-GB"/>
          </a:p>
        </p:txBody>
      </p:sp>
      <p:pic>
        <p:nvPicPr>
          <p:cNvPr id="8196" name="Picture 4" descr="https://s-media-cache-ak0.pinimg.com/236x/23/63/b3/2363b3e7147f33b5ac40ba9eb6fbc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3" y="3863016"/>
            <a:ext cx="2247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What’s in a name? QQ-plots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Talk of quantile-quantile </a:t>
            </a:r>
            <a:r>
              <a:rPr lang="en-GB" sz="2400" dirty="0"/>
              <a:t>(Q-Q or QQ-) </a:t>
            </a:r>
            <a:r>
              <a:rPr lang="en-GB" sz="2400" dirty="0" smtClean="0"/>
              <a:t>plots</a:t>
            </a:r>
            <a:r>
              <a:rPr lang="en-GB" sz="2400" dirty="0"/>
              <a:t> </a:t>
            </a:r>
            <a:r>
              <a:rPr lang="en-GB" sz="2400" dirty="0" smtClean="0"/>
              <a:t>is also common.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As discussed here, all quantile plots are also QQ-plots.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default quantile plot is just a plot of values against the quantiles of a standard uniform or rectangular distribution. 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NJC commands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main commands I have introduced in this territory</a:t>
            </a:r>
            <a:r>
              <a:rPr lang="en-GB" sz="2400" dirty="0"/>
              <a:t> </a:t>
            </a:r>
            <a:r>
              <a:rPr lang="en-GB" sz="2400" dirty="0" smtClean="0"/>
              <a:t>are 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quantil2</a:t>
            </a:r>
            <a:r>
              <a:rPr lang="en-GB" sz="2400" dirty="0" smtClean="0"/>
              <a:t>  (</a:t>
            </a:r>
            <a:r>
              <a:rPr lang="en-GB" sz="2400" i="1" dirty="0" smtClean="0"/>
              <a:t>Stata Technical Bulletin</a:t>
            </a:r>
            <a:r>
              <a:rPr lang="en-GB" sz="2400" dirty="0" smtClean="0"/>
              <a:t>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(</a:t>
            </a:r>
            <a:r>
              <a:rPr lang="en-GB" sz="2400" i="1" dirty="0" smtClean="0"/>
              <a:t>Stata Journal</a:t>
            </a:r>
            <a:r>
              <a:rPr lang="en-GB" sz="2400" dirty="0" smtClean="0"/>
              <a:t>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/>
              <a:t> (SSC)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Others will be mentioned later. 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quantil2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This command published in </a:t>
            </a:r>
            <a:r>
              <a:rPr lang="en-GB" sz="2400" i="1" dirty="0" smtClean="0"/>
              <a:t>Stata Technical Bulletin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51</a:t>
            </a:r>
            <a:r>
              <a:rPr lang="en-GB" sz="2400" dirty="0"/>
              <a:t>: </a:t>
            </a:r>
            <a:r>
              <a:rPr lang="en-GB" sz="2400" dirty="0" smtClean="0"/>
              <a:t>16–18 (1999) generalized </a:t>
            </a:r>
            <a:r>
              <a:rPr lang="en-GB" sz="2400" dirty="0" smtClean="0">
                <a:latin typeface="Lucida Console" panose="020B0609040504020204" pitchFamily="49" charset="0"/>
              </a:rPr>
              <a:t>quantile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One </a:t>
            </a:r>
            <a:r>
              <a:rPr lang="en-GB" sz="2400" dirty="0"/>
              <a:t>or more variables may be plotted. </a:t>
            </a: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Sort </a:t>
            </a:r>
            <a:r>
              <a:rPr lang="en-GB" sz="2400" dirty="0"/>
              <a:t>order may be </a:t>
            </a:r>
            <a:r>
              <a:rPr lang="en-GB" sz="2400" dirty="0" smtClean="0"/>
              <a:t>reversed.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by()</a:t>
            </a:r>
            <a:r>
              <a:rPr lang="en-GB" sz="2400" dirty="0" smtClean="0"/>
              <a:t> option is supported.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Plotting </a:t>
            </a:r>
            <a:r>
              <a:rPr lang="en-GB" sz="2400" dirty="0"/>
              <a:t>position </a:t>
            </a:r>
            <a:r>
              <a:rPr lang="en-GB" sz="2400" dirty="0" smtClean="0"/>
              <a:t>is generalised to </a:t>
            </a:r>
            <a:r>
              <a:rPr lang="en-GB" sz="2400" dirty="0"/>
              <a:t>(</a:t>
            </a:r>
            <a:r>
              <a:rPr lang="en-GB" sz="2400" i="1" dirty="0"/>
              <a:t>i − </a:t>
            </a:r>
            <a:r>
              <a:rPr lang="en-GB" sz="2400" i="1" dirty="0" smtClean="0"/>
              <a:t>a</a:t>
            </a:r>
            <a:r>
              <a:rPr lang="en-GB" sz="2400" dirty="0" smtClean="0"/>
              <a:t>) /(</a:t>
            </a:r>
            <a:r>
              <a:rPr lang="en-GB" sz="2400" i="1" dirty="0"/>
              <a:t>n</a:t>
            </a:r>
            <a:r>
              <a:rPr lang="en-GB" sz="2400" dirty="0"/>
              <a:t> </a:t>
            </a:r>
            <a:r>
              <a:rPr lang="en-GB" sz="2400" dirty="0" smtClean="0"/>
              <a:t>− 2</a:t>
            </a:r>
            <a:r>
              <a:rPr lang="en-GB" sz="2400" i="1" dirty="0" smtClean="0"/>
              <a:t>a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dirty="0" smtClean="0"/>
              <a:t>1): </a:t>
            </a:r>
          </a:p>
          <a:p>
            <a:pPr marL="0" indent="0">
              <a:buNone/>
            </a:pPr>
            <a:r>
              <a:rPr lang="en-GB" sz="2400" dirty="0" smtClean="0"/>
              <a:t>     compare </a:t>
            </a:r>
            <a:r>
              <a:rPr lang="en-GB" sz="2400" i="1" dirty="0" smtClean="0"/>
              <a:t>a</a:t>
            </a:r>
            <a:r>
              <a:rPr lang="en-GB" sz="2400" dirty="0" smtClean="0"/>
              <a:t> = 0.5 or (</a:t>
            </a:r>
            <a:r>
              <a:rPr lang="en-GB" sz="2400" i="1" dirty="0"/>
              <a:t>i</a:t>
            </a:r>
            <a:r>
              <a:rPr lang="en-GB" sz="2400" dirty="0"/>
              <a:t> </a:t>
            </a:r>
            <a:r>
              <a:rPr lang="en-GB" sz="2400" i="1" dirty="0"/>
              <a:t>− </a:t>
            </a:r>
            <a:r>
              <a:rPr lang="en-GB" sz="2400" dirty="0" smtClean="0"/>
              <a:t>0.5)/</a:t>
            </a:r>
            <a:r>
              <a:rPr lang="en-GB" sz="2400" i="1" dirty="0" smtClean="0"/>
              <a:t>n</a:t>
            </a:r>
            <a:r>
              <a:rPr lang="en-GB" sz="2400" dirty="0" smtClean="0"/>
              <a:t> </a:t>
            </a:r>
            <a:r>
              <a:rPr lang="en-GB" sz="2400" dirty="0"/>
              <a:t>wired into </a:t>
            </a:r>
            <a:r>
              <a:rPr lang="en-GB" sz="2400" dirty="0">
                <a:latin typeface="Lucida Console" panose="020B0609040504020204" pitchFamily="49" charset="0"/>
              </a:rPr>
              <a:t>quantile</a:t>
            </a:r>
            <a:r>
              <a:rPr lang="en-GB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qplot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command </a:t>
            </a:r>
            <a:r>
              <a:rPr lang="en-GB" sz="2400" dirty="0" smtClean="0">
                <a:latin typeface="Lucida Console" panose="020B0609040504020204" pitchFamily="49" charset="0"/>
              </a:rPr>
              <a:t>quantil2 </a:t>
            </a:r>
            <a:r>
              <a:rPr lang="en-GB" sz="2400" dirty="0" smtClean="0"/>
              <a:t>was renamed  </a:t>
            </a: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 and further revised  in </a:t>
            </a:r>
            <a:r>
              <a:rPr lang="en-GB" sz="2400" i="1" dirty="0" smtClean="0"/>
              <a:t>Stata Journal </a:t>
            </a:r>
            <a:r>
              <a:rPr lang="en-GB" sz="2400" dirty="0"/>
              <a:t>5: </a:t>
            </a:r>
            <a:r>
              <a:rPr lang="en-GB" sz="2400" dirty="0" smtClean="0"/>
              <a:t>442−460 and 471 (2005), with later updates: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over() </a:t>
            </a:r>
            <a:r>
              <a:rPr lang="en-GB" sz="2400" dirty="0" smtClean="0"/>
              <a:t>option is also supported.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Ranks may be plotted as well as plotting positions.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The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may be transformed on the fly.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recast()</a:t>
            </a:r>
            <a:r>
              <a:rPr lang="en-GB" sz="2400" dirty="0" smtClean="0"/>
              <a:t> to other </a:t>
            </a:r>
            <a:r>
              <a:rPr lang="en-GB" sz="2400" dirty="0" err="1" smtClean="0">
                <a:latin typeface="Lucida Console" panose="020B0609040504020204" pitchFamily="49" charset="0"/>
              </a:rPr>
              <a:t>twoway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types  is supported.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stripplot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command </a:t>
            </a: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on SSC started under Stata 6 as </a:t>
            </a:r>
            <a:r>
              <a:rPr lang="en-GB" sz="2400" dirty="0" err="1" smtClean="0">
                <a:latin typeface="Lucida Console" panose="020B0609040504020204" pitchFamily="49" charset="0"/>
              </a:rPr>
              <a:t>onewayplot</a:t>
            </a:r>
            <a:r>
              <a:rPr lang="en-GB" sz="2400" dirty="0" smtClean="0"/>
              <a:t> in 1999 as an alternative to  </a:t>
            </a:r>
            <a:r>
              <a:rPr lang="en-GB" sz="2400" dirty="0" smtClean="0">
                <a:latin typeface="Lucida Console" panose="020B0609040504020204" pitchFamily="49" charset="0"/>
              </a:rPr>
              <a:t>graph,  </a:t>
            </a:r>
            <a:r>
              <a:rPr lang="en-GB" sz="2400" dirty="0" err="1" smtClean="0">
                <a:latin typeface="Lucida Console" panose="020B0609040504020204" pitchFamily="49" charset="0"/>
              </a:rPr>
              <a:t>oneway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and has morphed into (roughly) a superset of the official command </a:t>
            </a:r>
            <a:r>
              <a:rPr lang="en-GB" sz="2400" dirty="0" err="1" smtClean="0">
                <a:latin typeface="Lucida Console" panose="020B0609040504020204" pitchFamily="49" charset="0"/>
              </a:rPr>
              <a:t>dotplot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is mentioned here because of its general support for quantile plots as one style and its specific support for quantile-box plots, on which more shortly.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Comparing two groups is basic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superimposed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juxtaposed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953" y="2208501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46" y="2208499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Syntax was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>
                <a:latin typeface="Lucida Console" panose="020B0609040504020204" pitchFamily="49" charset="0"/>
              </a:rPr>
              <a:t> mpg, over(foreign) aspect(1)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mpg, over(foreign) cumulative centre </a:t>
            </a:r>
            <a:r>
              <a:rPr lang="en-GB" sz="2400" dirty="0" smtClean="0">
                <a:latin typeface="Lucida Console" panose="020B0609040504020204" pitchFamily="49" charset="0"/>
              </a:rPr>
              <a:t>vertical </a:t>
            </a:r>
            <a:r>
              <a:rPr lang="en-GB" sz="2400" dirty="0">
                <a:latin typeface="Lucida Console" panose="020B0609040504020204" pitchFamily="49" charset="0"/>
              </a:rPr>
              <a:t>aspect(1</a:t>
            </a:r>
            <a:r>
              <a:rPr lang="en-GB" sz="24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7" y="3289157"/>
            <a:ext cx="5148262" cy="30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16" y="3289157"/>
            <a:ext cx="4605197" cy="33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Quantiles and transformations commute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In essence, transformed quantiles and quantiles of transformed data are one and the same, with easy exceptions such as reciprocals reversing order.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So, quantile plots mesh easily with transformations,          such as thinking on logarithmic scale.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the latter, we just add simple syntax such as </a:t>
            </a:r>
            <a:r>
              <a:rPr lang="en-GB" sz="2400" dirty="0" err="1" smtClean="0">
                <a:latin typeface="Lucida Console" panose="020B0609040504020204" pitchFamily="49" charset="0"/>
              </a:rPr>
              <a:t>ysc</a:t>
            </a:r>
            <a:r>
              <a:rPr lang="en-GB" sz="2400" dirty="0" smtClean="0">
                <a:latin typeface="Lucida Console" panose="020B0609040504020204" pitchFamily="49" charset="0"/>
              </a:rPr>
              <a:t>(log)</a:t>
            </a:r>
            <a:r>
              <a:rPr lang="en-GB" sz="2400" dirty="0" smtClean="0"/>
              <a:t>.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>Note that this is not true of (e.g.) histograms, box plots       or density plots, which need re-drawing.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The shift is multiplicative, not additive?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18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28" y="2233036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2094491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more unusual example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Glacier terminus position change may be positive or negative, with possible outliers of either sign.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Cube root transformation pulls in both tails and (fortuitously but fortunately) can separate advancing and retreating glaciers.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Here we use the </a:t>
            </a: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/>
              <a:t> command and data from Miles, B.W.J., Stokes, C.R., </a:t>
            </a:r>
            <a:r>
              <a:rPr lang="en-GB" sz="2400" dirty="0" err="1" smtClean="0"/>
              <a:t>Vieli</a:t>
            </a:r>
            <a:r>
              <a:rPr lang="en-GB" sz="2400" dirty="0" smtClean="0"/>
              <a:t>, A. and Cox, N.J. 2013. Rapid, climate-driven changes in outlet glaciers on the Pacific coast of East Antarctica. </a:t>
            </a:r>
            <a:r>
              <a:rPr lang="en-GB" sz="2400" i="1" dirty="0" smtClean="0"/>
              <a:t>Nature </a:t>
            </a:r>
            <a:r>
              <a:rPr lang="en-GB" sz="2400" dirty="0" smtClean="0"/>
              <a:t>500:</a:t>
            </a:r>
            <a:r>
              <a:rPr lang="en-GB" sz="2400" dirty="0"/>
              <a:t> </a:t>
            </a:r>
            <a:r>
              <a:rPr lang="en-GB" sz="2400" dirty="0" smtClean="0"/>
              <a:t>563–566.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3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Quantile plots show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ordered </a:t>
            </a:r>
            <a:r>
              <a:rPr lang="en-GB" sz="2400" dirty="0"/>
              <a:t>values (raw data, estimates, residuals, whatever)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against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rank </a:t>
            </a:r>
            <a:r>
              <a:rPr lang="en-GB" sz="2400" dirty="0"/>
              <a:t>or cumulative probability or a one-to-one function of </a:t>
            </a:r>
            <a:r>
              <a:rPr lang="en-GB" sz="2400" dirty="0" smtClean="0"/>
              <a:t>the </a:t>
            </a:r>
            <a:r>
              <a:rPr lang="en-GB" sz="2400" dirty="0"/>
              <a:t>same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 smtClean="0"/>
              <a:t>Tied values are assigned distinct ranks or probabilities.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20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0" y="971572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3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21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4" y="883890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3200" dirty="0" smtClean="0"/>
              <a:t> (</a:t>
            </a:r>
            <a:r>
              <a:rPr lang="en-GB" sz="3200" i="1" dirty="0" smtClean="0"/>
              <a:t>Stata Journal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is a convenience command to plot several quantile plots at once.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has uses in data screening and reporting.  </a:t>
            </a:r>
          </a:p>
          <a:p>
            <a:pPr marL="0" indent="0">
              <a:buNone/>
            </a:pPr>
            <a:r>
              <a:rPr lang="en-GB" sz="2400" dirty="0" smtClean="0"/>
              <a:t>It might prove more illuminating than the tables of descriptive statistics ritual in various professions.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We use here the Chapman data from </a:t>
            </a:r>
            <a:r>
              <a:rPr lang="en-GB" sz="2400" dirty="0"/>
              <a:t>Dixon, W. J</a:t>
            </a:r>
            <a:r>
              <a:rPr lang="en-GB" sz="2400" dirty="0" smtClean="0"/>
              <a:t>. </a:t>
            </a:r>
            <a:r>
              <a:rPr lang="en-GB" sz="2400" dirty="0"/>
              <a:t>and </a:t>
            </a:r>
            <a:r>
              <a:rPr lang="en-GB" sz="2400" dirty="0" smtClean="0"/>
              <a:t> </a:t>
            </a:r>
            <a:r>
              <a:rPr lang="en-GB" sz="2400" dirty="0"/>
              <a:t>Massey, </a:t>
            </a:r>
            <a:r>
              <a:rPr lang="en-GB" sz="2400" dirty="0" smtClean="0"/>
              <a:t> F.J. 1983</a:t>
            </a:r>
            <a:r>
              <a:rPr lang="en-GB" sz="2400" dirty="0"/>
              <a:t>. </a:t>
            </a:r>
            <a:r>
              <a:rPr lang="en-GB" sz="2400" i="1" dirty="0"/>
              <a:t>Introduction to Statistical Analysis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4th </a:t>
            </a:r>
            <a:r>
              <a:rPr lang="en-GB" sz="2400" dirty="0"/>
              <a:t>ed</a:t>
            </a:r>
            <a:r>
              <a:rPr lang="en-GB" sz="2400" dirty="0" smtClean="0"/>
              <a:t>. New </a:t>
            </a:r>
            <a:r>
              <a:rPr lang="en-GB" sz="2400" dirty="0"/>
              <a:t>York: McGraw–Hill.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19" y="504392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491" y="21921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3200" dirty="0" smtClean="0"/>
              <a:t> defaults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By default the minimum, lower quartile, median,          upper quartile and maximum are labelled on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</a:t>
            </a:r>
          </a:p>
          <a:p>
            <a:pPr marL="0" indent="0">
              <a:buNone/>
            </a:pPr>
            <a:r>
              <a:rPr lang="en-GB" sz="2400" dirty="0" smtClean="0"/>
              <a:t>– so we are half-way to showing a box plot too.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By default also variable labels (or names) appear at the top.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More at </a:t>
            </a:r>
            <a:r>
              <a:rPr lang="en-GB" sz="2400" i="1" dirty="0"/>
              <a:t>Stata Journal </a:t>
            </a:r>
            <a:r>
              <a:rPr lang="en-GB" sz="2400" dirty="0" smtClean="0"/>
              <a:t>12:549–561 (2012) and </a:t>
            </a:r>
          </a:p>
          <a:p>
            <a:pPr marL="0" indent="0">
              <a:buNone/>
            </a:pPr>
            <a:r>
              <a:rPr lang="en-GB" sz="2400" dirty="0" smtClean="0"/>
              <a:t>13:640–666 (2013).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>
                <a:latin typeface="Lucida Console" panose="020B0609040504020204" pitchFamily="49" charset="0"/>
              </a:rPr>
              <a:t>m</a:t>
            </a:r>
            <a:r>
              <a:rPr lang="en-GB" sz="3200" dirty="0" err="1" smtClean="0">
                <a:latin typeface="Lucida Console" panose="020B0609040504020204" pitchFamily="49" charset="0"/>
              </a:rPr>
              <a:t>ultqplot</a:t>
            </a:r>
            <a:r>
              <a:rPr lang="en-GB" sz="3200" dirty="0" smtClean="0">
                <a:latin typeface="Lucida Console" panose="020B0609040504020204" pitchFamily="49" charset="0"/>
              </a:rPr>
              <a:t> </a:t>
            </a:r>
            <a:r>
              <a:rPr lang="en-GB" sz="3200" dirty="0" smtClean="0">
                <a:latin typeface="+mn-lt"/>
              </a:rPr>
              <a:t>choices</a:t>
            </a:r>
            <a:endParaRPr lang="en-GB" sz="32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Naturally we can reach through to use options of </a:t>
            </a: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and </a:t>
            </a:r>
            <a:r>
              <a:rPr lang="en-GB" sz="2400" dirty="0" smtClean="0">
                <a:latin typeface="Lucida Console" panose="020B0609040504020204" pitchFamily="49" charset="0"/>
              </a:rPr>
              <a:t>graph </a:t>
            </a:r>
            <a:r>
              <a:rPr lang="en-GB" sz="2400" dirty="0" err="1" smtClean="0">
                <a:latin typeface="Lucida Console" panose="020B0609040504020204" pitchFamily="49" charset="0"/>
              </a:rPr>
              <a:t>twoway</a:t>
            </a:r>
            <a:r>
              <a:rPr lang="en-GB" sz="2400" dirty="0" smtClean="0">
                <a:latin typeface="Lucida Console" panose="020B0609040504020204" pitchFamily="49" charset="0"/>
              </a:rPr>
              <a:t>.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>Here we use normal quantile plots.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normal (Gaussian) can serve as a reference distribution even if we have good grounds for doubting that it will be observed.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6" y="766392"/>
            <a:ext cx="7174282" cy="525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4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Raw or smoothed?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Quantile plots show the data as they come: we get to see outliers, grouping, gaps and other quirks of the data, as well as location, scale and general shape.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sometimes the details are just noise or fine structure   we do not care about. </a:t>
            </a:r>
          </a:p>
          <a:p>
            <a:pPr marL="0" indent="0">
              <a:buNone/>
            </a:pPr>
            <a:r>
              <a:rPr lang="en-GB" sz="2400" dirty="0" smtClean="0"/>
              <a:t>Once you register that values of </a:t>
            </a:r>
            <a:r>
              <a:rPr lang="en-GB" sz="2400" dirty="0" smtClean="0">
                <a:latin typeface="Lucida Console" panose="020B0609040504020204" pitchFamily="49" charset="0"/>
              </a:rPr>
              <a:t>mpg</a:t>
            </a:r>
            <a:r>
              <a:rPr lang="en-GB" sz="2400" dirty="0" smtClean="0"/>
              <a:t> in the auto data are all reported as integers, you want to set that aside.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 can smooth quantiles, notably using the Harrell and Davis method, which turns out to be bootstrapping in disguise.  </a:t>
            </a:r>
            <a:r>
              <a:rPr lang="en-GB" sz="2400" dirty="0" err="1" smtClean="0">
                <a:latin typeface="Lucida Console" panose="020B0609040504020204" pitchFamily="49" charset="0"/>
              </a:rPr>
              <a:t>hdquantile</a:t>
            </a:r>
            <a:r>
              <a:rPr lang="en-GB" sz="2400" dirty="0" smtClean="0"/>
              <a:t> (SSC) offers the calculation.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Harrell, F.E. and Davis,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C.E</a:t>
            </a:r>
            <a:r>
              <a:rPr lang="en-GB" sz="2400" dirty="0"/>
              <a:t>. 1982.  A new distribution-free quantile estimator.  </a:t>
            </a:r>
            <a:r>
              <a:rPr lang="en-GB" sz="2400" i="1" dirty="0" err="1"/>
              <a:t>Biometrika</a:t>
            </a:r>
            <a:r>
              <a:rPr lang="en-GB" sz="2400" i="1" dirty="0"/>
              <a:t> </a:t>
            </a:r>
            <a:r>
              <a:rPr lang="en-GB" sz="2400" dirty="0"/>
              <a:t>69: 635–640.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28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75" y="1383353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Letter values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Often we do not really need all the quantiles, especially if the sample size is large.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We could just use the letter values, which are the median, quartiles (fourths), </a:t>
            </a:r>
            <a:r>
              <a:rPr lang="en-GB" sz="2600" dirty="0" err="1" smtClean="0"/>
              <a:t>octiles</a:t>
            </a:r>
            <a:r>
              <a:rPr lang="en-GB" sz="2600" dirty="0" smtClean="0"/>
              <a:t> (eighths), and so forth out to the extremes, halving the tail probabilities at each step.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>
                <a:latin typeface="Lucida Console" panose="020B0609040504020204" pitchFamily="49" charset="0"/>
              </a:rPr>
              <a:t>lv </a:t>
            </a:r>
            <a:r>
              <a:rPr lang="en-GB" sz="2600" dirty="0" smtClean="0"/>
              <a:t>supports letter value displays. </a:t>
            </a:r>
          </a:p>
          <a:p>
            <a:pPr marL="0" indent="0">
              <a:buNone/>
            </a:pPr>
            <a:r>
              <a:rPr lang="en-GB" sz="2600" dirty="0" err="1" smtClean="0">
                <a:latin typeface="Lucida Console" panose="020B0609040504020204" pitchFamily="49" charset="0"/>
              </a:rPr>
              <a:t>lvalues</a:t>
            </a:r>
            <a:r>
              <a:rPr lang="en-GB" sz="2600" dirty="0" smtClean="0"/>
              <a:t> is now available to generate variables.                             </a:t>
            </a:r>
          </a:p>
          <a:p>
            <a:pPr marL="0" indent="0">
              <a:buNone/>
            </a:pPr>
            <a:r>
              <a:rPr lang="en-GB" sz="2600" dirty="0" smtClean="0"/>
              <a:t>See </a:t>
            </a:r>
            <a:r>
              <a:rPr lang="en-GB" sz="2600" i="1" dirty="0"/>
              <a:t>Stata Journal  </a:t>
            </a:r>
            <a:r>
              <a:rPr lang="en-GB" sz="2600" dirty="0"/>
              <a:t>16:1058–1071 (2016</a:t>
            </a:r>
            <a:r>
              <a:rPr lang="en-GB" sz="2600" dirty="0" smtClean="0"/>
              <a:t>).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en-GB" sz="1900" dirty="0" smtClean="0"/>
              <a:t>Thanks to David </a:t>
            </a:r>
            <a:r>
              <a:rPr lang="en-GB" sz="1900" dirty="0" err="1" smtClean="0"/>
              <a:t>Hoaglin</a:t>
            </a:r>
            <a:r>
              <a:rPr lang="en-GB" sz="1900" dirty="0" smtClean="0"/>
              <a:t> for suggesting use of letter values at the 2016 Chicago meeting. </a:t>
            </a:r>
            <a:endParaRPr lang="en-GB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Example with </a:t>
            </a:r>
            <a:r>
              <a:rPr lang="en-GB" sz="3200" dirty="0" smtClean="0">
                <a:latin typeface="Lucida Console" panose="020B0609040504020204" pitchFamily="49" charset="0"/>
              </a:rPr>
              <a:t>auto</a:t>
            </a:r>
            <a:r>
              <a:rPr lang="en-GB" sz="3200" dirty="0" smtClean="0"/>
              <a:t> dataset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8" y="1628800"/>
            <a:ext cx="6396108" cy="46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Parsimony of letter values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</a:t>
            </a:r>
            <a:r>
              <a:rPr lang="en-GB" sz="2400" i="1" dirty="0" smtClean="0"/>
              <a:t>n</a:t>
            </a:r>
            <a:r>
              <a:rPr lang="en-GB" sz="2400" dirty="0" smtClean="0"/>
              <a:t> data values, there are 1 </a:t>
            </a:r>
            <a:r>
              <a:rPr lang="en-GB" sz="2400" dirty="0"/>
              <a:t>+ 2 </a:t>
            </a:r>
            <a:r>
              <a:rPr lang="en-GB" sz="2400" dirty="0" smtClean="0"/>
              <a:t> ceil(log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 </a:t>
            </a:r>
            <a:r>
              <a:rPr lang="en-GB" sz="2400" i="1" dirty="0"/>
              <a:t>n</a:t>
            </a:r>
            <a:r>
              <a:rPr lang="en-GB" sz="2400" dirty="0" smtClean="0"/>
              <a:t>) </a:t>
            </a:r>
            <a:r>
              <a:rPr lang="en-GB" sz="2400" dirty="0"/>
              <a:t>letter values </a:t>
            </a:r>
            <a:r>
              <a:rPr lang="en-GB" sz="2400" dirty="0" smtClean="0"/>
              <a:t>.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</a:t>
            </a:r>
            <a:r>
              <a:rPr lang="en-GB" sz="2400" i="1" dirty="0"/>
              <a:t>n</a:t>
            </a:r>
            <a:r>
              <a:rPr lang="en-GB" sz="2400" dirty="0"/>
              <a:t> = 1000, 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6</a:t>
            </a:r>
            <a:r>
              <a:rPr lang="en-GB" sz="2400" dirty="0" smtClean="0"/>
              <a:t> , 10</a:t>
            </a:r>
            <a:r>
              <a:rPr lang="en-GB" sz="2400" baseline="30000" dirty="0" smtClean="0"/>
              <a:t>9</a:t>
            </a:r>
            <a:r>
              <a:rPr lang="en-GB" sz="2400" dirty="0" smtClean="0"/>
              <a:t>, there </a:t>
            </a:r>
            <a:r>
              <a:rPr lang="en-GB" sz="2400" dirty="0"/>
              <a:t>are 21, 41, 61 letter values.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We will see examples shortly.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Fitting or testing named distributions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Using quantile plots </a:t>
            </a:r>
            <a:r>
              <a:rPr lang="en-GB" sz="2400" dirty="0"/>
              <a:t>to compare data with named distributions is </a:t>
            </a:r>
            <a:r>
              <a:rPr lang="en-GB" sz="2400" dirty="0" smtClean="0"/>
              <a:t> </a:t>
            </a:r>
            <a:r>
              <a:rPr lang="en-GB" sz="2400" dirty="0"/>
              <a:t>common.</a:t>
            </a:r>
            <a:r>
              <a:rPr lang="en-GB" sz="2400" dirty="0" smtClean="0"/>
              <a:t>  We had an example earlier.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leading example is using the normal (Gaussian) as reference distribution. </a:t>
            </a:r>
          </a:p>
          <a:p>
            <a:pPr marL="0" indent="0">
              <a:buNone/>
            </a:pPr>
            <a:r>
              <a:rPr lang="en-GB" sz="2400" dirty="0" smtClean="0"/>
              <a:t>Indeed, many statistical people first meet quantile plots </a:t>
            </a:r>
          </a:p>
          <a:p>
            <a:pPr marL="0" indent="0">
              <a:buNone/>
            </a:pPr>
            <a:r>
              <a:rPr lang="en-GB" sz="2400" dirty="0" smtClean="0"/>
              <a:t>as such </a:t>
            </a:r>
            <a:r>
              <a:rPr lang="en-GB" sz="2400" b="1" dirty="0" smtClean="0"/>
              <a:t>normal probability plots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seems that these were first used in 1894 by </a:t>
            </a:r>
            <a:r>
              <a:rPr lang="fr-FR" sz="2400" b="1" dirty="0" smtClean="0"/>
              <a:t>Pierre </a:t>
            </a:r>
            <a:r>
              <a:rPr lang="fr-FR" sz="2400" b="1" dirty="0"/>
              <a:t>Jean </a:t>
            </a:r>
            <a:r>
              <a:rPr lang="fr-FR" sz="2400" b="1" dirty="0" smtClean="0"/>
              <a:t>Paul Henry </a:t>
            </a:r>
            <a:r>
              <a:rPr lang="fr-FR" sz="2400" dirty="0" smtClean="0"/>
              <a:t>(1848–1907), </a:t>
            </a:r>
            <a:r>
              <a:rPr lang="fr-FR" sz="2400" dirty="0" err="1" smtClean="0"/>
              <a:t>who</a:t>
            </a:r>
            <a:r>
              <a:rPr lang="fr-FR" sz="2400" dirty="0" smtClean="0"/>
              <a:t> </a:t>
            </a:r>
            <a:r>
              <a:rPr lang="fr-FR" sz="2400" dirty="0" err="1" smtClean="0"/>
              <a:t>taught</a:t>
            </a:r>
            <a:r>
              <a:rPr lang="fr-FR" sz="2400" dirty="0" smtClean="0"/>
              <a:t> </a:t>
            </a:r>
            <a:r>
              <a:rPr lang="fr-FR" sz="2400" dirty="0" err="1" smtClean="0"/>
              <a:t>artillery</a:t>
            </a:r>
            <a:r>
              <a:rPr lang="fr-FR" sz="2400" dirty="0" smtClean="0"/>
              <a:t> at Fontainebleau.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http://serge.mehl.free.fr/chrono/Henry.html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/>
              <a:t>Pawitan’s</a:t>
            </a:r>
            <a:r>
              <a:rPr lang="en-GB" sz="3200" dirty="0" smtClean="0"/>
              <a:t> principle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Yudi</a:t>
            </a:r>
            <a:r>
              <a:rPr lang="en-GB" sz="2400" dirty="0"/>
              <a:t> </a:t>
            </a:r>
            <a:r>
              <a:rPr lang="en-GB" sz="2400" dirty="0" err="1"/>
              <a:t>Pawitan</a:t>
            </a:r>
            <a:r>
              <a:rPr lang="en-GB" sz="2400" dirty="0"/>
              <a:t> in his 2001 book </a:t>
            </a:r>
            <a:r>
              <a:rPr lang="en-GB" sz="2400" i="1" dirty="0"/>
              <a:t>In All Likelihood </a:t>
            </a:r>
            <a:r>
              <a:rPr lang="en-GB" sz="2400" dirty="0"/>
              <a:t>(Oxford University Press)  advocates normal QQ-plots as making sense generally — even when comparison with normal distributions is not the goal. </a:t>
            </a:r>
            <a:endParaRPr lang="en-GB" sz="2400" i="1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qnorm</a:t>
            </a:r>
            <a:r>
              <a:rPr lang="en-GB" sz="3200" dirty="0" smtClean="0">
                <a:latin typeface="Lucida Console" panose="020B0609040504020204" pitchFamily="49" charset="0"/>
              </a:rPr>
              <a:t> </a:t>
            </a:r>
            <a:r>
              <a:rPr lang="en-GB" sz="3200" dirty="0" smtClean="0"/>
              <a:t>available but limited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qnorm</a:t>
            </a:r>
            <a:r>
              <a:rPr lang="en-GB" sz="2400" dirty="0">
                <a:latin typeface="Lucida Console" panose="020B0609040504020204" pitchFamily="49" charset="0"/>
              </a:rPr>
              <a:t> </a:t>
            </a:r>
            <a:r>
              <a:rPr lang="en-GB" sz="2400" dirty="0"/>
              <a:t>is already available as an official </a:t>
            </a:r>
            <a:r>
              <a:rPr lang="en-GB" sz="2400" dirty="0" smtClean="0"/>
              <a:t>command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— but it is limited to the plotting of just one set of values.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Named distributions with </a:t>
            </a:r>
            <a:r>
              <a:rPr lang="en-GB" sz="3200" dirty="0" err="1" smtClean="0">
                <a:latin typeface="Lucida Console" panose="020B0609040504020204" pitchFamily="49" charset="0"/>
              </a:rPr>
              <a:t>qplot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has a general </a:t>
            </a: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() </a:t>
            </a:r>
            <a:r>
              <a:rPr lang="en-GB" sz="2400" dirty="0" smtClean="0"/>
              <a:t>option to transform the 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that otherwise would show plotting positions   or ranks.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normal distributions, the syntax is just to add </a:t>
            </a: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(@))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@ </a:t>
            </a:r>
            <a:r>
              <a:rPr lang="en-GB" sz="2400" dirty="0" smtClean="0"/>
              <a:t>is a placeholder for what would otherwise be plotted.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() </a:t>
            </a:r>
            <a:r>
              <a:rPr lang="en-GB" sz="2400" dirty="0" smtClean="0"/>
              <a:t>is Stata’s name for the normal quantile function (as an inverse cumulative distribution function).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" y="864611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standard plot in support of </a:t>
            </a:r>
            <a:r>
              <a:rPr lang="en-GB" sz="3200" i="1" dirty="0" smtClean="0"/>
              <a:t>t</a:t>
            </a:r>
            <a:r>
              <a:rPr lang="en-GB" sz="3200" dirty="0" smtClean="0"/>
              <a:t> tests?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This plot is suggested as a standard for two-group comparisons: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We see all the data, including outliers or other problems.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Use of a normal probability scale  shows how far that assumption (</a:t>
            </a:r>
            <a:r>
              <a:rPr lang="en-GB" sz="2400" i="1" dirty="0" smtClean="0"/>
              <a:t>read:</a:t>
            </a:r>
            <a:r>
              <a:rPr lang="en-GB" sz="2400" dirty="0" smtClean="0"/>
              <a:t> ideal condition) is satisfied.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The vertical position of each group tells us about location, specifically means.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/>
              <a:t>The </a:t>
            </a:r>
            <a:r>
              <a:rPr lang="en-GB" sz="2400" dirty="0" smtClean="0"/>
              <a:t>slope or tilt </a:t>
            </a:r>
            <a:r>
              <a:rPr lang="en-GB" sz="2400" dirty="0"/>
              <a:t>of each group tells us about </a:t>
            </a:r>
            <a:r>
              <a:rPr lang="en-GB" sz="2400" dirty="0" smtClean="0"/>
              <a:t>scale, </a:t>
            </a:r>
            <a:r>
              <a:rPr lang="en-GB" sz="2400" dirty="0"/>
              <a:t>specifically </a:t>
            </a:r>
            <a:r>
              <a:rPr lang="en-GB" sz="2400" dirty="0" smtClean="0"/>
              <a:t>standard deviations.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It is helpful even if we eventually use Wilcoxon-Mann-Whitney or something else.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 if you had paired values?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Plot the differences, naturally.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Nothing stops you plotting the original values too, </a:t>
            </a:r>
          </a:p>
          <a:p>
            <a:pPr marL="0" indent="0">
              <a:buNone/>
            </a:pPr>
            <a:r>
              <a:rPr lang="en-GB" sz="2400" dirty="0" smtClean="0"/>
              <a:t>but at some point the graphics should respect the pairing.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Different axis labelling?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last plot used a scale of standard normal deviates or </a:t>
            </a:r>
          </a:p>
          <a:p>
            <a:pPr marL="0" indent="0">
              <a:buNone/>
            </a:pPr>
            <a:r>
              <a:rPr lang="en-GB" sz="2400" i="1" dirty="0" smtClean="0"/>
              <a:t>z</a:t>
            </a:r>
            <a:r>
              <a:rPr lang="en-GB" sz="2400" dirty="0" smtClean="0"/>
              <a:t> scores.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Some might prefer different labelling, e.g. % points.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mylabels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(SSC) is a helper command, which puts the  mapping in a local macro for your main command: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mylabels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1 2 5 </a:t>
            </a:r>
            <a:r>
              <a:rPr lang="en-GB" sz="2400" dirty="0" smtClean="0">
                <a:latin typeface="Lucida Console" panose="020B0609040504020204" pitchFamily="49" charset="0"/>
              </a:rPr>
              <a:t>10(20)90 </a:t>
            </a:r>
            <a:r>
              <a:rPr lang="en-GB" sz="2400" dirty="0">
                <a:latin typeface="Lucida Console" panose="020B0609040504020204" pitchFamily="49" charset="0"/>
              </a:rPr>
              <a:t>95 98 99, </a:t>
            </a:r>
            <a:r>
              <a:rPr lang="en-GB" sz="2400" dirty="0" err="1" smtClean="0">
                <a:latin typeface="Lucida Console" panose="020B0609040504020204" pitchFamily="49" charset="0"/>
              </a:rPr>
              <a:t>myscale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(@/</a:t>
            </a:r>
            <a:r>
              <a:rPr lang="en-GB" sz="2400" dirty="0">
                <a:latin typeface="Lucida Console" panose="020B0609040504020204" pitchFamily="49" charset="0"/>
              </a:rPr>
              <a:t>100)) local(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65" y="864611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quantile</a:t>
            </a:r>
            <a:r>
              <a:rPr lang="en-GB" sz="3200" dirty="0" smtClean="0"/>
              <a:t> default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In this default from the official command </a:t>
            </a:r>
            <a:r>
              <a:rPr lang="en-GB" sz="2600" dirty="0" smtClean="0">
                <a:latin typeface="Lucida Console" panose="020B0609040504020204" pitchFamily="49" charset="0"/>
              </a:rPr>
              <a:t>quantile</a:t>
            </a:r>
            <a:r>
              <a:rPr lang="en-GB" sz="2600" dirty="0" smtClean="0"/>
              <a:t>, ordered values are plotted on the </a:t>
            </a:r>
            <a:r>
              <a:rPr lang="en-GB" sz="2600" i="1" dirty="0" smtClean="0"/>
              <a:t>y</a:t>
            </a:r>
            <a:r>
              <a:rPr lang="en-GB" sz="2600" dirty="0" smtClean="0"/>
              <a:t> axis and the fraction of the data (cumulative probability) on the </a:t>
            </a:r>
            <a:r>
              <a:rPr lang="en-GB" sz="2600" i="1" dirty="0" smtClean="0"/>
              <a:t>x</a:t>
            </a:r>
            <a:r>
              <a:rPr lang="en-GB" sz="2600" dirty="0" smtClean="0"/>
              <a:t> axis.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600" dirty="0" smtClean="0"/>
              <a:t>Quantiles  (order statistics)  are plotted against </a:t>
            </a:r>
            <a:r>
              <a:rPr lang="en-GB" sz="2600" b="1" dirty="0" smtClean="0"/>
              <a:t>plotting position </a:t>
            </a:r>
            <a:r>
              <a:rPr lang="en-GB" sz="2600" dirty="0" smtClean="0"/>
              <a:t>(</a:t>
            </a:r>
            <a:r>
              <a:rPr lang="en-GB" sz="2600" i="1" dirty="0" smtClean="0"/>
              <a:t>i</a:t>
            </a:r>
            <a:r>
              <a:rPr lang="en-GB" sz="2600" dirty="0" smtClean="0"/>
              <a:t> − 0.5)/</a:t>
            </a:r>
            <a:r>
              <a:rPr lang="en-GB" sz="2600" i="1" dirty="0" smtClean="0"/>
              <a:t>n </a:t>
            </a:r>
            <a:r>
              <a:rPr lang="en-GB" sz="2600" dirty="0" smtClean="0"/>
              <a:t>for rank </a:t>
            </a:r>
            <a:r>
              <a:rPr lang="en-GB" sz="2600" i="1" dirty="0" smtClean="0"/>
              <a:t>i</a:t>
            </a:r>
            <a:r>
              <a:rPr lang="en-GB" sz="2600" dirty="0" smtClean="0"/>
              <a:t> and sample size </a:t>
            </a:r>
            <a:r>
              <a:rPr lang="en-GB" sz="2600" i="1" dirty="0" smtClean="0"/>
              <a:t>n</a:t>
            </a:r>
            <a:r>
              <a:rPr lang="en-GB" sz="2600" dirty="0" smtClean="0"/>
              <a:t>.</a:t>
            </a:r>
            <a:endParaRPr lang="en-GB" sz="2600" i="1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Syntax was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 smtClean="0">
                <a:latin typeface="Lucida Console" panose="020B0609040504020204" pitchFamily="49" charset="0"/>
              </a:rPr>
              <a:t>sysuse</a:t>
            </a:r>
            <a:r>
              <a:rPr lang="en-GB" sz="2600" dirty="0" smtClean="0">
                <a:latin typeface="Lucida Console" panose="020B0609040504020204" pitchFamily="49" charset="0"/>
              </a:rPr>
              <a:t> auto, clear </a:t>
            </a:r>
          </a:p>
          <a:p>
            <a:pPr marL="0" indent="0">
              <a:buNone/>
            </a:pPr>
            <a:r>
              <a:rPr lang="en-GB" sz="2600" dirty="0" smtClean="0">
                <a:latin typeface="Lucida Console" panose="020B0609040504020204" pitchFamily="49" charset="0"/>
              </a:rPr>
              <a:t>quantile mpg, aspect(1) </a:t>
            </a:r>
            <a:endParaRPr lang="en-GB" sz="2600" dirty="0">
              <a:latin typeface="Lucida Console" panose="020B06090405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Syntax for that example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sysuse</a:t>
            </a:r>
            <a:r>
              <a:rPr lang="en-GB" sz="2400" dirty="0" smtClean="0">
                <a:latin typeface="Lucida Console" panose="020B0609040504020204" pitchFamily="49" charset="0"/>
              </a:rPr>
              <a:t> auto, clear</a:t>
            </a: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mylabels</a:t>
            </a:r>
            <a:r>
              <a:rPr lang="en-GB" sz="2400" dirty="0">
                <a:latin typeface="Lucida Console" panose="020B0609040504020204" pitchFamily="49" charset="0"/>
              </a:rPr>
              <a:t> 1 2 5 10(20)90 95 98 99, </a:t>
            </a:r>
            <a:r>
              <a:rPr lang="en-GB" sz="2400" dirty="0" err="1">
                <a:latin typeface="Lucida Console" panose="020B0609040504020204" pitchFamily="49" charset="0"/>
              </a:rPr>
              <a:t>myscale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invnormal</a:t>
            </a:r>
            <a:r>
              <a:rPr lang="en-GB" sz="2400" dirty="0">
                <a:latin typeface="Lucida Console" panose="020B0609040504020204" pitchFamily="49" charset="0"/>
              </a:rPr>
              <a:t>(@/100)) local(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>
                <a:latin typeface="Lucida Console" panose="020B0609040504020204" pitchFamily="49" charset="0"/>
              </a:rPr>
              <a:t> mpg, over(foreign) </a:t>
            </a: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(@)) </a:t>
            </a:r>
            <a:r>
              <a:rPr lang="en-GB" sz="2400" dirty="0">
                <a:latin typeface="Lucida Console" panose="020B0609040504020204" pitchFamily="49" charset="0"/>
              </a:rPr>
              <a:t>aspect(1) </a:t>
            </a:r>
            <a:r>
              <a:rPr lang="en-GB" sz="2400" dirty="0" err="1">
                <a:latin typeface="Lucida Console" panose="020B0609040504020204" pitchFamily="49" charset="0"/>
              </a:rPr>
              <a:t>xla</a:t>
            </a:r>
            <a:r>
              <a:rPr lang="en-GB" sz="2400" dirty="0">
                <a:latin typeface="Lucida Console" panose="020B0609040504020204" pitchFamily="49" charset="0"/>
              </a:rPr>
              <a:t>(`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>
                <a:latin typeface="Lucida Console" panose="020B0609040504020204" pitchFamily="49" charset="0"/>
              </a:rPr>
              <a:t>') </a:t>
            </a:r>
            <a:r>
              <a:rPr lang="en-GB" sz="2400" dirty="0" err="1">
                <a:latin typeface="Lucida Console" panose="020B0609040504020204" pitchFamily="49" charset="0"/>
              </a:rPr>
              <a:t>xtitle</a:t>
            </a:r>
            <a:r>
              <a:rPr lang="en-GB" sz="2400" dirty="0">
                <a:latin typeface="Lucida Console" panose="020B0609040504020204" pitchFamily="49" charset="0"/>
              </a:rPr>
              <a:t>(exceedance probability (%)) </a:t>
            </a:r>
            <a:r>
              <a:rPr lang="en-GB" sz="2400" dirty="0" err="1">
                <a:latin typeface="Lucida Console" panose="020B0609040504020204" pitchFamily="49" charset="0"/>
              </a:rPr>
              <a:t>xsc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titlegap</a:t>
            </a:r>
            <a:r>
              <a:rPr lang="en-GB" sz="2400" dirty="0">
                <a:latin typeface="Lucida Console" panose="020B0609040504020204" pitchFamily="49" charset="0"/>
              </a:rPr>
              <a:t>(*5)) legend(</a:t>
            </a:r>
            <a:r>
              <a:rPr lang="en-GB" sz="2400" dirty="0" err="1">
                <a:latin typeface="Lucida Console" panose="020B0609040504020204" pitchFamily="49" charset="0"/>
              </a:rPr>
              <a:t>pos</a:t>
            </a:r>
            <a:r>
              <a:rPr lang="en-GB" sz="2400" dirty="0">
                <a:latin typeface="Lucida Console" panose="020B0609040504020204" pitchFamily="49" charset="0"/>
              </a:rPr>
              <a:t>(11) ring(0) order(2 1) col(1))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How would letter values do?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For the auto data there are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52 domestic cars    13  letter values </a:t>
            </a:r>
          </a:p>
          <a:p>
            <a:pPr marL="0" indent="0">
              <a:buNone/>
            </a:pPr>
            <a:r>
              <a:rPr lang="en-GB" sz="2400" dirty="0" smtClean="0"/>
              <a:t>22 foreign cars        11  letter values.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use of letter values is parsimonious, </a:t>
            </a:r>
          </a:p>
          <a:p>
            <a:pPr marL="0" indent="0">
              <a:buNone/>
            </a:pPr>
            <a:r>
              <a:rPr lang="en-GB" sz="2400" dirty="0" smtClean="0"/>
              <a:t>but respectful of major detail: extremes are always echoed.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42</a:t>
            </a:fld>
            <a:endParaRPr lang="en-GB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727" y="1871869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55" y="1909446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Other named distributions?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There are many, many named distributions for which customised QQ-plot commands could be written.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 am guilty of programs for beta, </a:t>
            </a:r>
            <a:r>
              <a:rPr lang="en-GB" sz="2400" dirty="0" err="1"/>
              <a:t>Dagum</a:t>
            </a:r>
            <a:r>
              <a:rPr lang="en-GB" sz="2400" dirty="0"/>
              <a:t>, </a:t>
            </a:r>
            <a:r>
              <a:rPr lang="en-GB" sz="2400" dirty="0" err="1" smtClean="0"/>
              <a:t>Dirichlet</a:t>
            </a:r>
            <a:r>
              <a:rPr lang="en-GB" sz="2400" dirty="0" smtClean="0"/>
              <a:t> , exponential,  gamma, </a:t>
            </a:r>
            <a:r>
              <a:rPr lang="en-GB" sz="2400" dirty="0"/>
              <a:t>generalized beta (second kind),</a:t>
            </a:r>
            <a:r>
              <a:rPr lang="en-GB" sz="2400" dirty="0" smtClean="0"/>
              <a:t> Gumbel, inverse gamma, inverse Gaussian, lognormal</a:t>
            </a:r>
            <a:r>
              <a:rPr lang="en-GB" sz="2400" dirty="0"/>
              <a:t>, </a:t>
            </a:r>
            <a:r>
              <a:rPr lang="en-GB" sz="2400" dirty="0" smtClean="0"/>
              <a:t>Singh-</a:t>
            </a:r>
            <a:r>
              <a:rPr lang="en-GB" sz="2400" dirty="0" err="1" smtClean="0"/>
              <a:t>Maddala</a:t>
            </a:r>
            <a:r>
              <a:rPr lang="en-GB" sz="2400" dirty="0" smtClean="0"/>
              <a:t> and Weibull distributions.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a better approach when feasible is to allow a distribution to be specified on the fly. </a:t>
            </a:r>
            <a:endParaRPr lang="en-GB" sz="24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90946"/>
            <a:ext cx="4038600" cy="5835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Harold </a:t>
            </a:r>
            <a:r>
              <a:rPr lang="en-GB" sz="2400" dirty="0" err="1" smtClean="0"/>
              <a:t>Jeffreys</a:t>
            </a:r>
            <a:r>
              <a:rPr lang="en-GB" sz="2400" dirty="0" smtClean="0"/>
              <a:t> suggested that error distributions are more like </a:t>
            </a:r>
            <a:r>
              <a:rPr lang="en-GB" sz="2400" i="1" dirty="0" smtClean="0"/>
              <a:t>t </a:t>
            </a:r>
            <a:r>
              <a:rPr lang="en-GB" sz="2400" dirty="0" smtClean="0"/>
              <a:t>distributions with 7 </a:t>
            </a:r>
            <a:r>
              <a:rPr lang="en-GB" sz="2400" dirty="0" err="1" smtClean="0"/>
              <a:t>df</a:t>
            </a:r>
            <a:r>
              <a:rPr lang="en-GB" sz="2400" dirty="0" smtClean="0"/>
              <a:t> than like Gaussians.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1939/1948/1961. </a:t>
            </a:r>
            <a:r>
              <a:rPr lang="en-GB" sz="2400" i="1" dirty="0"/>
              <a:t>Theory of probability</a:t>
            </a:r>
            <a:r>
              <a:rPr lang="en-GB" sz="2400" dirty="0"/>
              <a:t>. Oxford University Press. Ch.5.7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1938. The law of error and the combination of observations. </a:t>
            </a:r>
            <a:r>
              <a:rPr lang="en-GB" sz="2400" i="1" dirty="0"/>
              <a:t>Philosophical Transactions of the Royal Society, Series A 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dirty="0" smtClean="0"/>
              <a:t>237</a:t>
            </a:r>
            <a:r>
              <a:rPr lang="en-GB" sz="2400" dirty="0"/>
              <a:t>: </a:t>
            </a:r>
            <a:r>
              <a:rPr lang="en-GB" sz="2400" dirty="0" smtClean="0"/>
              <a:t>231–271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Sir Harold </a:t>
            </a:r>
            <a:r>
              <a:rPr lang="en-GB" sz="2400" dirty="0" err="1" smtClean="0"/>
              <a:t>Jeffreys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      1891–1989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County Durham man</a:t>
            </a:r>
          </a:p>
          <a:p>
            <a:pPr marL="0" indent="0">
              <a:buNone/>
            </a:pPr>
            <a:r>
              <a:rPr lang="en-GB" sz="2400" dirty="0" smtClean="0"/>
              <a:t>established that the Earth’s core is liquid </a:t>
            </a:r>
          </a:p>
          <a:p>
            <a:pPr marL="0" indent="0">
              <a:buNone/>
            </a:pPr>
            <a:r>
              <a:rPr lang="en-GB" sz="2400" dirty="0" smtClean="0"/>
              <a:t>pioneer Bayesian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42" y="362383"/>
            <a:ext cx="182308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5" y="726066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How to explore?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Simulate with </a:t>
            </a:r>
            <a:r>
              <a:rPr lang="en-GB" sz="2400" dirty="0" err="1" smtClean="0">
                <a:latin typeface="Lucida Console" panose="020B0609040504020204" pitchFamily="49" charset="0"/>
              </a:rPr>
              <a:t>rt</a:t>
            </a:r>
            <a:r>
              <a:rPr lang="en-GB" sz="2400" dirty="0" smtClean="0">
                <a:latin typeface="Lucida Console" panose="020B0609040504020204" pitchFamily="49" charset="0"/>
              </a:rPr>
              <a:t>(7,) </a:t>
            </a:r>
            <a:r>
              <a:rPr lang="en-GB" sz="2400" dirty="0" smtClean="0"/>
              <a:t>and samples of desired size.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invt</a:t>
            </a:r>
            <a:r>
              <a:rPr lang="en-GB" sz="2400" dirty="0" smtClean="0">
                <a:latin typeface="Lucida Console" panose="020B0609040504020204" pitchFamily="49" charset="0"/>
              </a:rPr>
              <a:t>(7, @)) </a:t>
            </a:r>
            <a:r>
              <a:rPr lang="en-GB" sz="2400" dirty="0" smtClean="0"/>
              <a:t>sets up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on the fly. 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2" y="601374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3" y="629084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Box plot hybrids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1" y="125760"/>
            <a:ext cx="8517632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 have a long history</a:t>
            </a:r>
            <a:endParaRPr lang="en-GB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944216" cy="27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2016224" cy="27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George Udny Y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2095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ologist and statistician Ronald Fis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03" y="1268760"/>
            <a:ext cx="20417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365104"/>
            <a:ext cx="8352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Adolphe</a:t>
            </a:r>
            <a:r>
              <a:rPr lang="en-GB" dirty="0" smtClean="0"/>
              <a:t> </a:t>
            </a:r>
            <a:r>
              <a:rPr lang="en-GB" dirty="0" err="1" smtClean="0"/>
              <a:t>Quetelet</a:t>
            </a:r>
            <a:r>
              <a:rPr lang="en-GB" dirty="0" smtClean="0"/>
              <a:t>     Sir Francis Galton           G. </a:t>
            </a:r>
            <a:r>
              <a:rPr lang="en-GB" dirty="0" err="1" smtClean="0"/>
              <a:t>Udny</a:t>
            </a:r>
            <a:r>
              <a:rPr lang="en-GB" dirty="0" smtClean="0"/>
              <a:t> Yule          Sir Ronald Fisher </a:t>
            </a:r>
          </a:p>
          <a:p>
            <a:r>
              <a:rPr lang="en-GB" dirty="0" smtClean="0"/>
              <a:t>      1796–1874                  1822–1911                     1871–1951                 1890–1962</a:t>
            </a:r>
          </a:p>
          <a:p>
            <a:r>
              <a:rPr lang="en-GB" dirty="0"/>
              <a:t> </a:t>
            </a:r>
            <a:r>
              <a:rPr lang="en-GB" dirty="0" smtClean="0"/>
              <a:t>       </a:t>
            </a:r>
            <a:endParaRPr lang="en-GB" dirty="0"/>
          </a:p>
          <a:p>
            <a:r>
              <a:rPr lang="en-GB" dirty="0" smtClean="0"/>
              <a:t>                               </a:t>
            </a:r>
            <a:r>
              <a:rPr lang="en-GB" sz="2400" dirty="0" smtClean="0"/>
              <a:t>all used quantile plots </a:t>
            </a:r>
            <a:r>
              <a:rPr lang="en-GB" sz="2400" i="1" dirty="0" err="1" smtClean="0"/>
              <a:t>avant</a:t>
            </a:r>
            <a:r>
              <a:rPr lang="en-GB" sz="2400" i="1" dirty="0" smtClean="0"/>
              <a:t> la </a:t>
            </a:r>
            <a:r>
              <a:rPr lang="en-GB" sz="2400" i="1" dirty="0" err="1" smtClean="0"/>
              <a:t>lettre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dirty="0" smtClean="0"/>
              <a:t>In geomorphology, hypsometric curves for showing altitude distributions are a long-established  device with the same flavour. 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Adding a box plot flavour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Earlier we saw how extremes and quartiles could be made explicit on the </a:t>
            </a:r>
            <a:r>
              <a:rPr lang="en-GB" sz="2400" i="1" dirty="0" smtClean="0"/>
              <a:t>y </a:t>
            </a:r>
            <a:r>
              <a:rPr lang="en-GB" sz="2400" dirty="0" smtClean="0"/>
              <a:t>axis of  a quantile plot. They are the minimal ingredients for a box plot.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Clearly we can also flag cumulative probabilities 0(0.25)1 on the corresponding  </a:t>
            </a:r>
            <a:r>
              <a:rPr lang="en-GB" sz="2400" i="1" dirty="0" smtClean="0"/>
              <a:t>x </a:t>
            </a:r>
            <a:r>
              <a:rPr lang="en-GB" sz="2400" dirty="0" smtClean="0"/>
              <a:t>axis scale.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50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5436"/>
            <a:ext cx="4038600" cy="29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Tracing the box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</a:t>
            </a:r>
            <a:r>
              <a:rPr lang="en-GB" sz="24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2400" dirty="0" smtClean="0"/>
              <a:t> by default the box is shown as part of a double set of grid lines.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helps underline that half of the points on a box plot are inside the box and half outside, a basic fact often missed in interpreting these plots, even by experienced researchers.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51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5436"/>
            <a:ext cx="4038600" cy="29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Quantile-box 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Emanuel </a:t>
            </a:r>
            <a:r>
              <a:rPr lang="en-GB" sz="2400" dirty="0" err="1" smtClean="0"/>
              <a:t>Parzen</a:t>
            </a:r>
            <a:r>
              <a:rPr lang="en-GB" sz="2400" dirty="0" smtClean="0"/>
              <a:t> introduced </a:t>
            </a:r>
            <a:r>
              <a:rPr lang="en-GB" sz="2400" dirty="0"/>
              <a:t>quantile-box plots in 1979. </a:t>
            </a:r>
            <a:r>
              <a:rPr lang="en-GB" sz="2400" dirty="0" smtClean="0"/>
              <a:t>Nonparametric statistical data </a:t>
            </a:r>
            <a:r>
              <a:rPr lang="en-GB" sz="2400" dirty="0" err="1" smtClean="0"/>
              <a:t>modeling</a:t>
            </a:r>
            <a:r>
              <a:rPr lang="en-GB" sz="2400" dirty="0" smtClean="0"/>
              <a:t>. </a:t>
            </a:r>
            <a:r>
              <a:rPr lang="en-GB" sz="2400" i="1" dirty="0" smtClean="0"/>
              <a:t>Journal </a:t>
            </a:r>
            <a:r>
              <a:rPr lang="en-GB" sz="2400" i="1" dirty="0"/>
              <a:t>of the American Statistical </a:t>
            </a:r>
            <a:r>
              <a:rPr lang="en-GB" sz="2400" i="1" dirty="0" smtClean="0"/>
              <a:t>Association</a:t>
            </a:r>
            <a:r>
              <a:rPr lang="en-GB" sz="2400" dirty="0" smtClean="0"/>
              <a:t> 74: 105–131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His original examples were not especially impressive, perhaps one reason they have not been more widely emulated.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Emanuel </a:t>
            </a:r>
            <a:r>
              <a:rPr lang="en-GB" sz="2400" dirty="0" err="1" smtClean="0"/>
              <a:t>Parzen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     1929–2016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52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55" y="1746538"/>
            <a:ext cx="1685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Boston housing data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782" y="15863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Here for quantile-box plots we use data from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Harrison, D. and </a:t>
            </a:r>
            <a:r>
              <a:rPr lang="en-GB" sz="2600" dirty="0" err="1"/>
              <a:t>Rubinfeld</a:t>
            </a:r>
            <a:r>
              <a:rPr lang="en-GB" sz="2600" dirty="0"/>
              <a:t>, D.L. </a:t>
            </a:r>
            <a:r>
              <a:rPr lang="en-GB" sz="2600" dirty="0" smtClean="0"/>
              <a:t> 1978. 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 smtClean="0"/>
              <a:t>Hedonic </a:t>
            </a:r>
            <a:r>
              <a:rPr lang="en-GB" sz="2600" dirty="0"/>
              <a:t>prices and the demand for clean </a:t>
            </a:r>
            <a:r>
              <a:rPr lang="en-GB" sz="2600" dirty="0" smtClean="0"/>
              <a:t>air. </a:t>
            </a:r>
          </a:p>
          <a:p>
            <a:pPr marL="0" indent="0">
              <a:buNone/>
            </a:pPr>
            <a:r>
              <a:rPr lang="en-GB" sz="2600" i="1" dirty="0"/>
              <a:t>Journal of Environmental Economics and </a:t>
            </a:r>
            <a:r>
              <a:rPr lang="en-GB" sz="2600" i="1" dirty="0" smtClean="0"/>
              <a:t>Management  </a:t>
            </a:r>
          </a:p>
          <a:p>
            <a:pPr marL="0" indent="0">
              <a:buNone/>
            </a:pPr>
            <a:r>
              <a:rPr lang="en-GB" sz="2600" dirty="0" smtClean="0"/>
              <a:t>5: 81–102.</a:t>
            </a: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>
                <a:hlinkClick r:id="rId2"/>
              </a:rPr>
              <a:t>https</a:t>
            </a:r>
            <a:r>
              <a:rPr lang="en-GB" sz="2600" dirty="0" smtClean="0">
                <a:hlinkClick r:id="rId2"/>
              </a:rPr>
              <a:t>:/archive.ics.uci.edu/ml/datasets/Housing</a:t>
            </a:r>
            <a:endParaRPr lang="en-GB" sz="2600" dirty="0" smtClean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900" dirty="0" smtClean="0"/>
              <a:t>Number of Figures in original paper: 1 </a:t>
            </a:r>
          </a:p>
          <a:p>
            <a:pPr marL="0" indent="0">
              <a:buNone/>
            </a:pPr>
            <a:r>
              <a:rPr lang="en-GB" sz="1900" dirty="0" smtClean="0"/>
              <a:t>Number of Figures showing raw data: 0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Broad contrast and fine structure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3346" y="1586345"/>
            <a:ext cx="30341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stripplot</a:t>
            </a:r>
            <a:r>
              <a:rPr lang="en-GB" sz="2400" dirty="0">
                <a:latin typeface="Lucida Console" panose="020B0609040504020204" pitchFamily="49" charset="0"/>
              </a:rPr>
              <a:t> MEDV, over(CHAS) vertical cumulative centre box </a:t>
            </a:r>
            <a:r>
              <a:rPr lang="en-GB" sz="2400" dirty="0" err="1">
                <a:latin typeface="Lucida Console" panose="020B0609040504020204" pitchFamily="49" charset="0"/>
              </a:rPr>
              <a:t>cumprob</a:t>
            </a:r>
            <a:r>
              <a:rPr lang="en-GB" sz="2400" dirty="0">
                <a:latin typeface="Lucida Console" panose="020B0609040504020204" pitchFamily="49" charset="0"/>
              </a:rPr>
              <a:t> aspect(1)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54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540311"/>
            <a:ext cx="5306291" cy="44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Some quirks in that dataset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55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21" y="1533685"/>
            <a:ext cx="6140263" cy="44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Exemple</a:t>
            </a:r>
            <a:r>
              <a:rPr lang="en-GB" dirty="0" smtClean="0"/>
              <a:t> </a:t>
            </a:r>
            <a:r>
              <a:rPr lang="en-GB" dirty="0" err="1" smtClean="0"/>
              <a:t>francais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First round of Presidential elections 2017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57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0" y="814192"/>
            <a:ext cx="8044187" cy="556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1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47" y="121525"/>
            <a:ext cx="7868822" cy="586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667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Ordinal (graded)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Ordinal (graded) data can be shown with quantile plots too.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Such data might alternatively be plotted against the midpoints of the corresponding probability intervals.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Statistical discussion was given in </a:t>
            </a:r>
            <a:r>
              <a:rPr lang="en-GB" sz="2400" i="1" dirty="0" smtClean="0"/>
              <a:t>Stata Journal </a:t>
            </a:r>
          </a:p>
          <a:p>
            <a:pPr marL="0" indent="0">
              <a:buNone/>
            </a:pPr>
            <a:r>
              <a:rPr lang="nl-NL" sz="2400" dirty="0" smtClean="0"/>
              <a:t>4: 190–215 (2004), Section 5. 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 named as such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636"/>
            <a:ext cx="8229600" cy="4948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   Martin B. Wilk                                                </a:t>
            </a:r>
            <a:r>
              <a:rPr lang="en-GB" sz="2000" dirty="0" err="1" smtClean="0"/>
              <a:t>Ramanathan</a:t>
            </a:r>
            <a:r>
              <a:rPr lang="en-GB" sz="2000" dirty="0" smtClean="0"/>
              <a:t> </a:t>
            </a:r>
            <a:r>
              <a:rPr lang="en-GB" sz="2000" dirty="0" err="1" smtClean="0"/>
              <a:t>Gnanadesikan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     1922–2013                                                                     1932–2015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Wilk</a:t>
            </a:r>
            <a:r>
              <a:rPr lang="en-GB" sz="2400" dirty="0"/>
              <a:t>, M. B</a:t>
            </a:r>
            <a:r>
              <a:rPr lang="en-GB" sz="2400" dirty="0" smtClean="0"/>
              <a:t>.  </a:t>
            </a:r>
            <a:r>
              <a:rPr lang="en-GB" sz="2400" dirty="0"/>
              <a:t>and </a:t>
            </a:r>
            <a:r>
              <a:rPr lang="en-GB" sz="2400" dirty="0" err="1" smtClean="0"/>
              <a:t>Gnanadesikan</a:t>
            </a:r>
            <a:r>
              <a:rPr lang="en-GB" sz="2400" dirty="0" smtClean="0"/>
              <a:t>, </a:t>
            </a:r>
            <a:r>
              <a:rPr lang="en-GB" sz="2400" dirty="0"/>
              <a:t>R. </a:t>
            </a:r>
            <a:r>
              <a:rPr lang="en-GB" sz="2400" dirty="0" smtClean="0"/>
              <a:t> 1968. </a:t>
            </a:r>
          </a:p>
          <a:p>
            <a:pPr marL="0" indent="0">
              <a:buNone/>
            </a:pPr>
            <a:r>
              <a:rPr lang="en-GB" sz="2400" dirty="0" smtClean="0"/>
              <a:t>Probability plotting methods </a:t>
            </a:r>
            <a:r>
              <a:rPr lang="en-GB" sz="2400" dirty="0"/>
              <a:t>for the </a:t>
            </a:r>
            <a:r>
              <a:rPr lang="en-GB" sz="2400" dirty="0" smtClean="0"/>
              <a:t>analysis </a:t>
            </a:r>
            <a:r>
              <a:rPr lang="en-GB" sz="2400" dirty="0"/>
              <a:t>of </a:t>
            </a:r>
            <a:r>
              <a:rPr lang="en-GB" sz="2400" dirty="0" smtClean="0"/>
              <a:t>data. </a:t>
            </a:r>
            <a:r>
              <a:rPr lang="en-GB" sz="2400" dirty="0"/>
              <a:t> </a:t>
            </a:r>
            <a:r>
              <a:rPr lang="en-GB" sz="2400" i="1" dirty="0" err="1"/>
              <a:t>Biometrika</a:t>
            </a:r>
            <a:r>
              <a:rPr lang="en-GB" sz="2400" dirty="0"/>
              <a:t> </a:t>
            </a:r>
            <a:r>
              <a:rPr lang="en-GB" sz="2400" dirty="0" smtClean="0"/>
              <a:t> 55: 1–17.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22" y="1327574"/>
            <a:ext cx="1905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486467"/>
            <a:ext cx="1892592" cy="19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60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82" y="1692709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14" y="1665000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rep78, aspect(1) over(foreign) midpoint recast(connect) </a:t>
            </a:r>
            <a:r>
              <a:rPr lang="en-GB" sz="2400" dirty="0" err="1">
                <a:latin typeface="Lucida Console" panose="020B0609040504020204" pitchFamily="49" charset="0"/>
              </a:rPr>
              <a:t>trscale</a:t>
            </a:r>
            <a:r>
              <a:rPr lang="en-GB" sz="2400" dirty="0">
                <a:latin typeface="Lucida Console" panose="020B0609040504020204" pitchFamily="49" charset="0"/>
              </a:rPr>
              <a:t>(logit(@)) </a:t>
            </a:r>
            <a:r>
              <a:rPr lang="en-GB" sz="2400" dirty="0" err="1">
                <a:latin typeface="Lucida Console" panose="020B0609040504020204" pitchFamily="49" charset="0"/>
              </a:rPr>
              <a:t>xsc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titlegap</a:t>
            </a:r>
            <a:r>
              <a:rPr lang="en-GB" sz="2400" dirty="0">
                <a:latin typeface="Lucida Console" panose="020B0609040504020204" pitchFamily="49" charset="0"/>
              </a:rPr>
              <a:t>(*5))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legend(</a:t>
            </a:r>
            <a:r>
              <a:rPr lang="en-GB" sz="2400" dirty="0" err="1" smtClean="0">
                <a:latin typeface="Lucida Console" panose="020B0609040504020204" pitchFamily="49" charset="0"/>
              </a:rPr>
              <a:t>pos</a:t>
            </a:r>
            <a:r>
              <a:rPr lang="en-GB" sz="2400" dirty="0" smtClean="0">
                <a:latin typeface="Lucida Console" panose="020B0609040504020204" pitchFamily="49" charset="0"/>
              </a:rPr>
              <a:t>(11</a:t>
            </a:r>
            <a:r>
              <a:rPr lang="en-GB" sz="2400" dirty="0">
                <a:latin typeface="Lucida Console" panose="020B0609040504020204" pitchFamily="49" charset="0"/>
              </a:rPr>
              <a:t>) ring(0) col(1) order(2 1</a:t>
            </a:r>
            <a:r>
              <a:rPr lang="en-GB" sz="2400" dirty="0" smtClean="0">
                <a:latin typeface="Lucida Console" panose="020B0609040504020204" pitchFamily="49" charset="0"/>
              </a:rPr>
              <a:t>))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smtClean="0"/>
              <a:t>The  </a:t>
            </a:r>
            <a:r>
              <a:rPr lang="en-GB" sz="1800" dirty="0" smtClean="0">
                <a:latin typeface="Lucida Console" panose="020B0609040504020204" pitchFamily="49" charset="0"/>
              </a:rPr>
              <a:t>midpoint </a:t>
            </a:r>
            <a:r>
              <a:rPr lang="en-GB" sz="1800" dirty="0" smtClean="0"/>
              <a:t>option is included in the last Software Update,  </a:t>
            </a:r>
          </a:p>
          <a:p>
            <a:pPr marL="0" indent="0">
              <a:buNone/>
            </a:pPr>
            <a:r>
              <a:rPr lang="en-GB" sz="1800" i="1" dirty="0" smtClean="0"/>
              <a:t>Stata Journal</a:t>
            </a:r>
            <a:r>
              <a:rPr lang="en-GB" sz="1800" dirty="0" smtClean="0"/>
              <a:t> 16: 813 (2016).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+mn-lt"/>
              </a:rPr>
              <a:t>Differences of quantiles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Plotting differences of quantiles versus their mean or   versus plotting position is often a good idea.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cquantile</a:t>
            </a:r>
            <a:r>
              <a:rPr lang="en-GB" sz="2400" dirty="0" smtClean="0"/>
              <a:t> (SSC) is a helper program.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Much more was said </a:t>
            </a:r>
            <a:r>
              <a:rPr lang="en-GB" sz="2400" dirty="0"/>
              <a:t>on this at </a:t>
            </a:r>
            <a:r>
              <a:rPr lang="en-GB" sz="2400" i="1" dirty="0" smtClean="0"/>
              <a:t>Stata Journal 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7: 275–279 (2007).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Words from the wise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7092"/>
            <a:ext cx="4038600" cy="58490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Graphs </a:t>
            </a:r>
            <a:r>
              <a:rPr lang="en-GB" sz="2400" dirty="0"/>
              <a:t>force us to note the unexpected; nothing could be </a:t>
            </a:r>
            <a:r>
              <a:rPr lang="en-GB" sz="2400" dirty="0" smtClean="0"/>
              <a:t>more important.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John Wilder Tukey </a:t>
            </a:r>
          </a:p>
          <a:p>
            <a:pPr marL="0" indent="0">
              <a:buNone/>
            </a:pPr>
            <a:r>
              <a:rPr lang="en-GB" sz="2400" dirty="0" smtClean="0"/>
              <a:t>      1915–2000 </a:t>
            </a:r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Using the data to guide the data analysis is almost as dangerous as not doing so.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Frank E. Harrell  Jr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79" y="3134070"/>
            <a:ext cx="20288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5" y="3223129"/>
            <a:ext cx="2305050" cy="28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Questions?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All graphs use Stata scheme </a:t>
            </a:r>
            <a:r>
              <a:rPr lang="en-GB" sz="2400" dirty="0" smtClean="0">
                <a:latin typeface="Lucida Console" panose="020B0609040504020204" pitchFamily="49" charset="0"/>
              </a:rPr>
              <a:t>s1color</a:t>
            </a:r>
            <a:r>
              <a:rPr lang="en-GB" sz="2400" dirty="0" smtClean="0"/>
              <a:t>, which I strongly recommend as a lazy but good default.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font is Georgia.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This </a:t>
            </a:r>
            <a:r>
              <a:rPr lang="en-GB" sz="2400" dirty="0">
                <a:latin typeface="Lucida Console" panose="020B0609040504020204" pitchFamily="49" charset="0"/>
              </a:rPr>
              <a:t>font is Lucida Console.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relatively long history in Stata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Stata/Graphics </a:t>
            </a:r>
            <a:r>
              <a:rPr lang="en-GB" sz="2400" dirty="0"/>
              <a:t>User's Guide </a:t>
            </a:r>
            <a:r>
              <a:rPr lang="en-GB" sz="2400" dirty="0" smtClean="0"/>
              <a:t>(August 1985) included </a:t>
            </a:r>
          </a:p>
          <a:p>
            <a:pPr marL="0" indent="0">
              <a:buNone/>
            </a:pPr>
            <a:r>
              <a:rPr lang="en-GB" sz="2400" dirty="0" smtClean="0"/>
              <a:t>do-files </a:t>
            </a:r>
            <a:r>
              <a:rPr lang="en-GB" sz="2400" dirty="0" smtClean="0">
                <a:latin typeface="Lucida Console" panose="020B0609040504020204" pitchFamily="49" charset="0"/>
              </a:rPr>
              <a:t>quantile.do</a:t>
            </a:r>
            <a:r>
              <a:rPr lang="en-GB" sz="2400" dirty="0" smtClean="0"/>
              <a:t> and </a:t>
            </a:r>
            <a:r>
              <a:rPr lang="en-GB" sz="2400" dirty="0" smtClean="0">
                <a:latin typeface="Lucida Console" panose="020B0609040504020204" pitchFamily="49" charset="0"/>
              </a:rPr>
              <a:t>qqplot.do</a:t>
            </a:r>
            <a:r>
              <a:rPr lang="en-GB" sz="2400" dirty="0" smtClean="0"/>
              <a:t>.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Graph.Kit</a:t>
            </a:r>
            <a:r>
              <a:rPr lang="en-GB" sz="2400" dirty="0" smtClean="0"/>
              <a:t>  (February 1986) included  commands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quantile</a:t>
            </a:r>
            <a:r>
              <a:rPr lang="en-GB" sz="2400" dirty="0" smtClean="0"/>
              <a:t>,  </a:t>
            </a:r>
            <a:r>
              <a:rPr lang="en-GB" sz="2400" dirty="0" err="1" smtClean="0">
                <a:latin typeface="Lucida Console" panose="020B0609040504020204" pitchFamily="49" charset="0"/>
              </a:rPr>
              <a:t>qqplot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and </a:t>
            </a:r>
            <a:r>
              <a:rPr lang="en-GB" sz="2400" dirty="0" err="1" smtClean="0">
                <a:latin typeface="Lucida Console" panose="020B0609040504020204" pitchFamily="49" charset="0"/>
              </a:rPr>
              <a:t>qnorm</a:t>
            </a:r>
            <a:r>
              <a:rPr lang="en-GB" sz="2400" dirty="0" smtClean="0"/>
              <a:t>. </a:t>
            </a:r>
            <a:r>
              <a:rPr lang="en-GB" sz="2400" dirty="0" smtClean="0">
                <a:latin typeface="Lucida Console" panose="020B0609040504020204" pitchFamily="49" charset="0"/>
              </a:rPr>
              <a:t/>
            </a:r>
            <a:br>
              <a:rPr lang="en-GB" sz="2400" dirty="0" smtClean="0">
                <a:latin typeface="Lucida Console" panose="020B0609040504020204" pitchFamily="49" charset="0"/>
              </a:rPr>
            </a:b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smtClean="0"/>
              <a:t>Thanks to Pat </a:t>
            </a:r>
            <a:r>
              <a:rPr lang="en-GB" sz="1800" dirty="0" err="1" smtClean="0"/>
              <a:t>Branton</a:t>
            </a:r>
            <a:r>
              <a:rPr lang="en-GB" sz="1800" dirty="0" smtClean="0"/>
              <a:t> of StataCorp for this history. </a:t>
            </a:r>
            <a:endParaRPr lang="en-GB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Related plots use the same information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Cumulative distribution plots show cumulative probability on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Survival function plots show the complementary probability.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Clearly, axes can be exchanged or reflected.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distplot</a:t>
            </a:r>
            <a:r>
              <a:rPr lang="en-GB" sz="2400" dirty="0" smtClean="0"/>
              <a:t> (</a:t>
            </a:r>
            <a:r>
              <a:rPr lang="en-GB" sz="2400" i="1" dirty="0" smtClean="0"/>
              <a:t>Stata Journal </a:t>
            </a:r>
            <a:r>
              <a:rPr lang="en-GB" sz="2400" dirty="0" smtClean="0"/>
              <a:t>) supports both. </a:t>
            </a:r>
          </a:p>
          <a:p>
            <a:pPr marL="0" indent="0">
              <a:buNone/>
            </a:pPr>
            <a:r>
              <a:rPr lang="en-GB" sz="2400" dirty="0" smtClean="0"/>
              <a:t>Many people will already know about </a:t>
            </a:r>
            <a:r>
              <a:rPr lang="en-GB" sz="2400" dirty="0" err="1" smtClean="0">
                <a:latin typeface="Lucida Console" panose="020B0609040504020204" pitchFamily="49" charset="0"/>
              </a:rPr>
              <a:t>sts</a:t>
            </a:r>
            <a:r>
              <a:rPr lang="en-GB" sz="2400" dirty="0" smtClean="0">
                <a:latin typeface="Lucida Console" panose="020B0609040504020204" pitchFamily="49" charset="0"/>
              </a:rPr>
              <a:t> graph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So, why any fuss?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presentation is built on a long-considered view that quantile plots are the best single plot for univariate distributions.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 </a:t>
            </a:r>
            <a:r>
              <a:rPr lang="en-GB" sz="2400" dirty="0"/>
              <a:t>other kind of plot shows </a:t>
            </a:r>
            <a:r>
              <a:rPr lang="en-GB" sz="2400" b="1" dirty="0"/>
              <a:t>so many features so well across a range of sample sizes with so few arbitrary decisions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Example: Histograms require binning choices. </a:t>
            </a:r>
          </a:p>
          <a:p>
            <a:pPr marL="0" indent="0">
              <a:buNone/>
            </a:pPr>
            <a:r>
              <a:rPr lang="en-GB" sz="2400" dirty="0" smtClean="0"/>
              <a:t>Example: Density plots require kernel choices. </a:t>
            </a:r>
          </a:p>
          <a:p>
            <a:pPr marL="0" indent="0">
              <a:buNone/>
            </a:pPr>
            <a:r>
              <a:rPr lang="en-GB" sz="2400" dirty="0" smtClean="0"/>
              <a:t>Example: Box plots often leave out too much.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2465</Words>
  <Application>Microsoft Office PowerPoint</Application>
  <PresentationFormat>On-screen Show (4:3)</PresentationFormat>
  <Paragraphs>412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Georgia</vt:lpstr>
      <vt:lpstr>Lucida Console</vt:lpstr>
      <vt:lpstr>Symbol</vt:lpstr>
      <vt:lpstr>Office Theme</vt:lpstr>
      <vt:lpstr>Quantile plots:  New planks in an old campaign</vt:lpstr>
      <vt:lpstr>Quantile plots</vt:lpstr>
      <vt:lpstr>Example with auto dataset</vt:lpstr>
      <vt:lpstr>quantile default</vt:lpstr>
      <vt:lpstr>Quantile plots have a long history</vt:lpstr>
      <vt:lpstr>Quantile plots named as such</vt:lpstr>
      <vt:lpstr>A relatively long history in Stata</vt:lpstr>
      <vt:lpstr>Related plots use the same information</vt:lpstr>
      <vt:lpstr>So, why any fuss? </vt:lpstr>
      <vt:lpstr>What’s in a name? QQ-plots</vt:lpstr>
      <vt:lpstr>NJC commands</vt:lpstr>
      <vt:lpstr>quantil2</vt:lpstr>
      <vt:lpstr>qplot</vt:lpstr>
      <vt:lpstr>stripplot</vt:lpstr>
      <vt:lpstr>Comparing two groups is basic</vt:lpstr>
      <vt:lpstr>Syntax was</vt:lpstr>
      <vt:lpstr>Quantiles and transformations commute</vt:lpstr>
      <vt:lpstr>The shift is multiplicative, not additive?</vt:lpstr>
      <vt:lpstr>A more unusual example</vt:lpstr>
      <vt:lpstr>PowerPoint Presentation</vt:lpstr>
      <vt:lpstr>PowerPoint Presentation</vt:lpstr>
      <vt:lpstr>multqplot (Stata Journal)</vt:lpstr>
      <vt:lpstr>PowerPoint Presentation</vt:lpstr>
      <vt:lpstr>multqplot defaults</vt:lpstr>
      <vt:lpstr>multqplot choices</vt:lpstr>
      <vt:lpstr>PowerPoint Presentation</vt:lpstr>
      <vt:lpstr>Raw or smoothed?</vt:lpstr>
      <vt:lpstr>PowerPoint Presentation</vt:lpstr>
      <vt:lpstr>Letter values</vt:lpstr>
      <vt:lpstr>Parsimony of letter values </vt:lpstr>
      <vt:lpstr>Fitting or testing named distributions</vt:lpstr>
      <vt:lpstr>Pawitan’s principle</vt:lpstr>
      <vt:lpstr>qnorm available but limited </vt:lpstr>
      <vt:lpstr>Named distributions with qplot</vt:lpstr>
      <vt:lpstr>PowerPoint Presentation</vt:lpstr>
      <vt:lpstr>A standard plot in support of t tests? </vt:lpstr>
      <vt:lpstr>What if you had paired values?</vt:lpstr>
      <vt:lpstr>Different axis labelling?</vt:lpstr>
      <vt:lpstr>PowerPoint Presentation</vt:lpstr>
      <vt:lpstr>Syntax for that example</vt:lpstr>
      <vt:lpstr>How would letter values do? </vt:lpstr>
      <vt:lpstr>PowerPoint Presentation</vt:lpstr>
      <vt:lpstr>Other named distributions?</vt:lpstr>
      <vt:lpstr>PowerPoint Presentation</vt:lpstr>
      <vt:lpstr>PowerPoint Presentation</vt:lpstr>
      <vt:lpstr>How to explore? </vt:lpstr>
      <vt:lpstr>PowerPoint Presentation</vt:lpstr>
      <vt:lpstr>PowerPoint Presentation</vt:lpstr>
      <vt:lpstr>Box plot hybrids</vt:lpstr>
      <vt:lpstr>Adding a box plot flavour</vt:lpstr>
      <vt:lpstr>Tracing the box</vt:lpstr>
      <vt:lpstr>Quantile-box plots</vt:lpstr>
      <vt:lpstr>Boston housing data</vt:lpstr>
      <vt:lpstr>Broad contrast and fine structure</vt:lpstr>
      <vt:lpstr>Some quirks in that dataset</vt:lpstr>
      <vt:lpstr>Exemple francais</vt:lpstr>
      <vt:lpstr>PowerPoint Presentation</vt:lpstr>
      <vt:lpstr>PowerPoint Presentation</vt:lpstr>
      <vt:lpstr>Ordinal (graded) data</vt:lpstr>
      <vt:lpstr>PowerPoint Presentation</vt:lpstr>
      <vt:lpstr>PowerPoint Presentation</vt:lpstr>
      <vt:lpstr>Differences of quantiles</vt:lpstr>
      <vt:lpstr>Words from the wise</vt:lpstr>
      <vt:lpstr>PowerPoint Presentation</vt:lpstr>
      <vt:lpstr>Questions?</vt:lpstr>
      <vt:lpstr>PowerPoint Presentation</vt:lpstr>
    </vt:vector>
  </TitlesOfParts>
  <Company>Durham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for quantile plots!  New planks in an old campaign</dc:title>
  <dc:creator>Nick Cox</dc:creator>
  <cp:lastModifiedBy>Christopher Farrar</cp:lastModifiedBy>
  <cp:revision>92</cp:revision>
  <dcterms:created xsi:type="dcterms:W3CDTF">2016-07-17T16:03:03Z</dcterms:created>
  <dcterms:modified xsi:type="dcterms:W3CDTF">2017-07-12T15:40:32Z</dcterms:modified>
</cp:coreProperties>
</file>