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4" r:id="rId5"/>
    <p:sldId id="275" r:id="rId6"/>
    <p:sldId id="276" r:id="rId7"/>
    <p:sldId id="277" r:id="rId8"/>
    <p:sldId id="265" r:id="rId9"/>
    <p:sldId id="258" r:id="rId10"/>
    <p:sldId id="280" r:id="rId11"/>
    <p:sldId id="260" r:id="rId12"/>
    <p:sldId id="281" r:id="rId13"/>
    <p:sldId id="282" r:id="rId14"/>
    <p:sldId id="285" r:id="rId15"/>
    <p:sldId id="286" r:id="rId16"/>
    <p:sldId id="283" r:id="rId17"/>
    <p:sldId id="284" r:id="rId18"/>
    <p:sldId id="264" r:id="rId19"/>
    <p:sldId id="267" r:id="rId20"/>
    <p:sldId id="268" r:id="rId21"/>
    <p:sldId id="287" r:id="rId22"/>
    <p:sldId id="288" r:id="rId23"/>
    <p:sldId id="269" r:id="rId24"/>
    <p:sldId id="27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06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CD8BF0-AC1E-4F23-AECF-9967A3B5F76B}" type="datetimeFigureOut">
              <a:rPr lang="en-US" smtClean="0"/>
              <a:t>7/18/18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0DEE0-E18A-46C1-A609-D0ADA3A2FF53}" type="slidenum">
              <a:rPr lang="en-US" smtClean="0"/>
              <a:t>‹#›</a:t>
            </a:fld>
            <a:endParaRPr lang="en-US"/>
          </a:p>
        </p:txBody>
      </p:sp>
    </p:spTree>
    <p:extLst>
      <p:ext uri="{BB962C8B-B14F-4D97-AF65-F5344CB8AC3E}">
        <p14:creationId xmlns:p14="http://schemas.microsoft.com/office/powerpoint/2010/main" val="1276177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CD8BF0-AC1E-4F23-AECF-9967A3B5F76B}" type="datetimeFigureOut">
              <a:rPr lang="en-US" smtClean="0"/>
              <a:t>7/18/18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0DEE0-E18A-46C1-A609-D0ADA3A2FF53}" type="slidenum">
              <a:rPr lang="en-US" smtClean="0"/>
              <a:t>‹#›</a:t>
            </a:fld>
            <a:endParaRPr lang="en-US"/>
          </a:p>
        </p:txBody>
      </p:sp>
    </p:spTree>
    <p:extLst>
      <p:ext uri="{BB962C8B-B14F-4D97-AF65-F5344CB8AC3E}">
        <p14:creationId xmlns:p14="http://schemas.microsoft.com/office/powerpoint/2010/main" val="3111728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CD8BF0-AC1E-4F23-AECF-9967A3B5F76B}" type="datetimeFigureOut">
              <a:rPr lang="en-US" smtClean="0"/>
              <a:t>7/18/18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0DEE0-E18A-46C1-A609-D0ADA3A2FF53}" type="slidenum">
              <a:rPr lang="en-US" smtClean="0"/>
              <a:t>‹#›</a:t>
            </a:fld>
            <a:endParaRPr lang="en-US"/>
          </a:p>
        </p:txBody>
      </p:sp>
    </p:spTree>
    <p:extLst>
      <p:ext uri="{BB962C8B-B14F-4D97-AF65-F5344CB8AC3E}">
        <p14:creationId xmlns:p14="http://schemas.microsoft.com/office/powerpoint/2010/main" val="414955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CD8BF0-AC1E-4F23-AECF-9967A3B5F76B}" type="datetimeFigureOut">
              <a:rPr lang="en-US" smtClean="0"/>
              <a:t>7/18/18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0DEE0-E18A-46C1-A609-D0ADA3A2FF53}" type="slidenum">
              <a:rPr lang="en-US" smtClean="0"/>
              <a:t>‹#›</a:t>
            </a:fld>
            <a:endParaRPr lang="en-US"/>
          </a:p>
        </p:txBody>
      </p:sp>
    </p:spTree>
    <p:extLst>
      <p:ext uri="{BB962C8B-B14F-4D97-AF65-F5344CB8AC3E}">
        <p14:creationId xmlns:p14="http://schemas.microsoft.com/office/powerpoint/2010/main" val="109595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CD8BF0-AC1E-4F23-AECF-9967A3B5F76B}" type="datetimeFigureOut">
              <a:rPr lang="en-US" smtClean="0"/>
              <a:t>7/18/18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0DEE0-E18A-46C1-A609-D0ADA3A2FF53}" type="slidenum">
              <a:rPr lang="en-US" smtClean="0"/>
              <a:t>‹#›</a:t>
            </a:fld>
            <a:endParaRPr lang="en-US"/>
          </a:p>
        </p:txBody>
      </p:sp>
    </p:spTree>
    <p:extLst>
      <p:ext uri="{BB962C8B-B14F-4D97-AF65-F5344CB8AC3E}">
        <p14:creationId xmlns:p14="http://schemas.microsoft.com/office/powerpoint/2010/main" val="3200916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CD8BF0-AC1E-4F23-AECF-9967A3B5F76B}" type="datetimeFigureOut">
              <a:rPr lang="en-US" smtClean="0"/>
              <a:t>7/18/18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0DEE0-E18A-46C1-A609-D0ADA3A2FF53}" type="slidenum">
              <a:rPr lang="en-US" smtClean="0"/>
              <a:t>‹#›</a:t>
            </a:fld>
            <a:endParaRPr lang="en-US"/>
          </a:p>
        </p:txBody>
      </p:sp>
    </p:spTree>
    <p:extLst>
      <p:ext uri="{BB962C8B-B14F-4D97-AF65-F5344CB8AC3E}">
        <p14:creationId xmlns:p14="http://schemas.microsoft.com/office/powerpoint/2010/main" val="32194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CD8BF0-AC1E-4F23-AECF-9967A3B5F76B}" type="datetimeFigureOut">
              <a:rPr lang="en-US" smtClean="0"/>
              <a:t>7/18/18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E0DEE0-E18A-46C1-A609-D0ADA3A2FF53}" type="slidenum">
              <a:rPr lang="en-US" smtClean="0"/>
              <a:t>‹#›</a:t>
            </a:fld>
            <a:endParaRPr lang="en-US"/>
          </a:p>
        </p:txBody>
      </p:sp>
    </p:spTree>
    <p:extLst>
      <p:ext uri="{BB962C8B-B14F-4D97-AF65-F5344CB8AC3E}">
        <p14:creationId xmlns:p14="http://schemas.microsoft.com/office/powerpoint/2010/main" val="222803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CD8BF0-AC1E-4F23-AECF-9967A3B5F76B}" type="datetimeFigureOut">
              <a:rPr lang="en-US" smtClean="0"/>
              <a:t>7/18/18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0DEE0-E18A-46C1-A609-D0ADA3A2FF53}" type="slidenum">
              <a:rPr lang="en-US" smtClean="0"/>
              <a:t>‹#›</a:t>
            </a:fld>
            <a:endParaRPr lang="en-US"/>
          </a:p>
        </p:txBody>
      </p:sp>
    </p:spTree>
    <p:extLst>
      <p:ext uri="{BB962C8B-B14F-4D97-AF65-F5344CB8AC3E}">
        <p14:creationId xmlns:p14="http://schemas.microsoft.com/office/powerpoint/2010/main" val="2286438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CD8BF0-AC1E-4F23-AECF-9967A3B5F76B}" type="datetimeFigureOut">
              <a:rPr lang="en-US" smtClean="0"/>
              <a:t>7/18/18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E0DEE0-E18A-46C1-A609-D0ADA3A2FF53}" type="slidenum">
              <a:rPr lang="en-US" smtClean="0"/>
              <a:t>‹#›</a:t>
            </a:fld>
            <a:endParaRPr lang="en-US"/>
          </a:p>
        </p:txBody>
      </p:sp>
    </p:spTree>
    <p:extLst>
      <p:ext uri="{BB962C8B-B14F-4D97-AF65-F5344CB8AC3E}">
        <p14:creationId xmlns:p14="http://schemas.microsoft.com/office/powerpoint/2010/main" val="904554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CD8BF0-AC1E-4F23-AECF-9967A3B5F76B}" type="datetimeFigureOut">
              <a:rPr lang="en-US" smtClean="0"/>
              <a:t>7/18/18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0DEE0-E18A-46C1-A609-D0ADA3A2FF53}" type="slidenum">
              <a:rPr lang="en-US" smtClean="0"/>
              <a:t>‹#›</a:t>
            </a:fld>
            <a:endParaRPr lang="en-US"/>
          </a:p>
        </p:txBody>
      </p:sp>
    </p:spTree>
    <p:extLst>
      <p:ext uri="{BB962C8B-B14F-4D97-AF65-F5344CB8AC3E}">
        <p14:creationId xmlns:p14="http://schemas.microsoft.com/office/powerpoint/2010/main" val="3740146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CD8BF0-AC1E-4F23-AECF-9967A3B5F76B}" type="datetimeFigureOut">
              <a:rPr lang="en-US" smtClean="0"/>
              <a:t>7/18/18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0DEE0-E18A-46C1-A609-D0ADA3A2FF53}" type="slidenum">
              <a:rPr lang="en-US" smtClean="0"/>
              <a:t>‹#›</a:t>
            </a:fld>
            <a:endParaRPr lang="en-US"/>
          </a:p>
        </p:txBody>
      </p:sp>
    </p:spTree>
    <p:extLst>
      <p:ext uri="{BB962C8B-B14F-4D97-AF65-F5344CB8AC3E}">
        <p14:creationId xmlns:p14="http://schemas.microsoft.com/office/powerpoint/2010/main" val="12562002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D8BF0-AC1E-4F23-AECF-9967A3B5F76B}" type="datetimeFigureOut">
              <a:rPr lang="en-US" smtClean="0"/>
              <a:t>7/18/18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0DEE0-E18A-46C1-A609-D0ADA3A2FF53}" type="slidenum">
              <a:rPr lang="en-US" smtClean="0"/>
              <a:t>‹#›</a:t>
            </a:fld>
            <a:endParaRPr lang="en-US"/>
          </a:p>
        </p:txBody>
      </p:sp>
    </p:spTree>
    <p:extLst>
      <p:ext uri="{BB962C8B-B14F-4D97-AF65-F5344CB8AC3E}">
        <p14:creationId xmlns:p14="http://schemas.microsoft.com/office/powerpoint/2010/main" val="3962630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url?sa=i&amp;rct=j&amp;q=&amp;esrc=s&amp;source=images&amp;cd=&amp;cad=rja&amp;uact=8&amp;ved=2ahUKEwi5keztyqjcAhUNQ60KHVppCZMQjRx6BAgBEAU&amp;url=https://www.amazon.com/ThinkGeek-ORGANTRANOrgan-Transport-Lunch-Cooler/dp/B00J3A6OYE&amp;psig=AOvVaw2I1B3ChvHt7OC1kOK-Mv-w&amp;ust=1532001064449042" TargetMode="Externa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url?sa=i&amp;rct=j&amp;q=&amp;esrc=s&amp;source=images&amp;cd=&amp;cad=rja&amp;uact=8&amp;ved=2ahUKEwj51PDD0qjcAhUBGKwKHdlKD5UQjRx6BAgBEAU&amp;url=https://mmrf.org/research-programs/organ-transplantation/scientific-registry-of-transplant-recipients-srtr/srtrlogo_2600_1300/&amp;psig=AOvVaw0ZwN7u5CWIlSHbPgmDqaHY&amp;ust=1532003126438871" TargetMode="Externa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2ahUKEwjz2uTf5ObaAhWj3YMKHa1wDdIQjRx6BAgBEAU&amp;url=http://www.digitalconnectmag.com/another-day-in-the-data-mine/&amp;psig=AOvVaw0NS2P6bjDyb9xZTKzPwD5M&amp;ust=1525342189836937" TargetMode="Externa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url?sa=i&amp;rct=j&amp;q=&amp;esrc=s&amp;source=images&amp;cd=&amp;cad=rja&amp;uact=8&amp;ved=2ahUKEwiEptSS7KbcAhWk7oMKHXpoBVoQjRx6BAgBEAU&amp;url=https://www.instyle.com/news/female-surgeons-recreating-new-yorker-magazine-cover&amp;psig=AOvVaw0EFCxu8hPc20R8Vsm-Iw1y&amp;ust=1531941278992937" TargetMode="Externa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om/url?sa=i&amp;rct=j&amp;q=&amp;esrc=s&amp;source=images&amp;cd=&amp;cad=rja&amp;uact=8&amp;ved=2ahUKEwjvpPf38KbcAhXM7IMKHV_qADkQjRx6BAgBEAU&amp;url=https://journals.lww.com/anesthesia-analgesia/fulltext/2016/05000/Broken_Hearts.1.aspx&amp;psig=AOvVaw2O_Hdugmd6A4hFnDZvfGNZ&amp;ust=1531942569055175" TargetMode="Externa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64692" y="5635752"/>
            <a:ext cx="7214616" cy="917448"/>
            <a:chOff x="964692" y="2779776"/>
            <a:chExt cx="7214616" cy="917448"/>
          </a:xfrm>
        </p:grpSpPr>
        <p:pic>
          <p:nvPicPr>
            <p:cNvPr id="9" name="Picture 2" descr="C:\Users\dnt001\AppData\Local\Microsoft\Windows\Temporary Internet Files\Content.IE5\2B854DVN\Co-Branded Lockup- OSU and NCH_2015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692" y="2895600"/>
              <a:ext cx="7214616" cy="801624"/>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pic>
          <p:nvPicPr>
            <p:cNvPr id="5" name="Picture 2" descr="C:\Users\dnt001\AppData\Local\Microsoft\Windows\Temporary Internet Files\Content.IE5\2B854DVN\Co-Branded Lockup- OSU and NCH_2015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692" y="2819400"/>
              <a:ext cx="7214616" cy="801624"/>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pic>
          <p:nvPicPr>
            <p:cNvPr id="8" name="Picture 2" descr="C:\Users\dnt001\AppData\Local\Microsoft\Windows\Temporary Internet Files\Content.IE5\2B854DVN\Co-Branded Lockup- OSU and NCH_2015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692" y="2779776"/>
              <a:ext cx="7214616" cy="801624"/>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1011344" y="457200"/>
            <a:ext cx="7121308" cy="4401205"/>
          </a:xfrm>
          <a:prstGeom prst="rect">
            <a:avLst/>
          </a:prstGeom>
          <a:noFill/>
        </p:spPr>
        <p:txBody>
          <a:bodyPr wrap="none" rtlCol="0">
            <a:spAutoFit/>
          </a:bodyPr>
          <a:lstStyle/>
          <a:p>
            <a:pPr algn="ctr"/>
            <a:r>
              <a:rPr lang="en-US" sz="4800" b="1" dirty="0">
                <a:solidFill>
                  <a:srgbClr val="FFFF00"/>
                </a:solidFill>
                <a:latin typeface="Arial" panose="020B0604020202020204" pitchFamily="34" charset="0"/>
                <a:cs typeface="Arial" panose="020B0604020202020204" pitchFamily="34" charset="0"/>
              </a:rPr>
              <a:t>Analysis </a:t>
            </a:r>
            <a:r>
              <a:rPr lang="en-US" sz="4800" b="1" dirty="0" smtClean="0">
                <a:solidFill>
                  <a:srgbClr val="FFFF00"/>
                </a:solidFill>
                <a:latin typeface="Arial" panose="020B0604020202020204" pitchFamily="34" charset="0"/>
                <a:cs typeface="Arial" panose="020B0604020202020204" pitchFamily="34" charset="0"/>
              </a:rPr>
              <a:t>of</a:t>
            </a:r>
          </a:p>
          <a:p>
            <a:pPr algn="ctr"/>
            <a:r>
              <a:rPr lang="en-US" sz="4800" b="1" dirty="0" smtClean="0">
                <a:solidFill>
                  <a:srgbClr val="FFFF00"/>
                </a:solidFill>
                <a:latin typeface="Arial" panose="020B0604020202020204" pitchFamily="34" charset="0"/>
                <a:cs typeface="Arial" panose="020B0604020202020204" pitchFamily="34" charset="0"/>
              </a:rPr>
              <a:t>surgical outcomes</a:t>
            </a:r>
          </a:p>
          <a:p>
            <a:pPr algn="ctr"/>
            <a:r>
              <a:rPr lang="en-US" sz="4800" b="1" dirty="0" smtClean="0">
                <a:solidFill>
                  <a:srgbClr val="FFFF00"/>
                </a:solidFill>
                <a:latin typeface="Arial" panose="020B0604020202020204" pitchFamily="34" charset="0"/>
                <a:cs typeface="Arial" panose="020B0604020202020204" pitchFamily="34" charset="0"/>
              </a:rPr>
              <a:t>in </a:t>
            </a:r>
            <a:r>
              <a:rPr lang="en-US" sz="4800" b="1" dirty="0">
                <a:solidFill>
                  <a:srgbClr val="FFFF00"/>
                </a:solidFill>
                <a:latin typeface="Arial" panose="020B0604020202020204" pitchFamily="34" charset="0"/>
                <a:cs typeface="Arial" panose="020B0604020202020204" pitchFamily="34" charset="0"/>
              </a:rPr>
              <a:t>clustered </a:t>
            </a:r>
            <a:r>
              <a:rPr lang="en-US" sz="4800" b="1" dirty="0" smtClean="0">
                <a:solidFill>
                  <a:srgbClr val="FFFF00"/>
                </a:solidFill>
                <a:latin typeface="Arial" panose="020B0604020202020204" pitchFamily="34" charset="0"/>
                <a:cs typeface="Arial" panose="020B0604020202020204" pitchFamily="34" charset="0"/>
              </a:rPr>
              <a:t>data</a:t>
            </a:r>
          </a:p>
          <a:p>
            <a:pPr algn="ctr"/>
            <a:endParaRPr lang="en-US" sz="4800" b="1" dirty="0" smtClean="0">
              <a:solidFill>
                <a:srgbClr val="FFFF00"/>
              </a:solidFill>
              <a:latin typeface="Arial" panose="020B0604020202020204" pitchFamily="34" charset="0"/>
              <a:cs typeface="Arial" panose="020B0604020202020204" pitchFamily="34" charset="0"/>
            </a:endParaRPr>
          </a:p>
          <a:p>
            <a:pPr algn="ctr"/>
            <a:r>
              <a:rPr lang="en-US" sz="2200" dirty="0" smtClean="0">
                <a:solidFill>
                  <a:srgbClr val="FFFF00"/>
                </a:solidFill>
                <a:latin typeface="Arial" panose="020B0604020202020204" pitchFamily="34" charset="0"/>
                <a:cs typeface="Arial" panose="020B0604020202020204" pitchFamily="34" charset="0"/>
              </a:rPr>
              <a:t>Dmitry Tumin, PhD</a:t>
            </a:r>
          </a:p>
          <a:p>
            <a:pPr algn="ctr"/>
            <a:endParaRPr lang="en-US" sz="2200" dirty="0" smtClean="0">
              <a:solidFill>
                <a:srgbClr val="FFFF00"/>
              </a:solidFill>
              <a:latin typeface="Arial" panose="020B0604020202020204" pitchFamily="34" charset="0"/>
              <a:cs typeface="Arial" panose="020B0604020202020204" pitchFamily="34" charset="0"/>
            </a:endParaRPr>
          </a:p>
          <a:p>
            <a:pPr algn="ctr"/>
            <a:r>
              <a:rPr lang="en-US" sz="2200" dirty="0" smtClean="0">
                <a:solidFill>
                  <a:srgbClr val="FFFF00"/>
                </a:solidFill>
                <a:latin typeface="Arial" panose="020B0604020202020204" pitchFamily="34" charset="0"/>
                <a:cs typeface="Arial" panose="020B0604020202020204" pitchFamily="34" charset="0"/>
              </a:rPr>
              <a:t>Department of Anesthesiology and Pain Medicine, NCH</a:t>
            </a:r>
          </a:p>
          <a:p>
            <a:pPr algn="ctr"/>
            <a:r>
              <a:rPr lang="en-US" sz="2200" dirty="0" smtClean="0">
                <a:solidFill>
                  <a:srgbClr val="FFFF00"/>
                </a:solidFill>
                <a:latin typeface="Arial" panose="020B0604020202020204" pitchFamily="34" charset="0"/>
                <a:cs typeface="Arial" panose="020B0604020202020204" pitchFamily="34" charset="0"/>
              </a:rPr>
              <a:t>Department of Pediatrics, OSUCOM</a:t>
            </a:r>
            <a:endParaRPr lang="en-US" sz="22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547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algn="l"/>
            <a:r>
              <a:rPr lang="en-US" sz="4000" dirty="0" smtClean="0">
                <a:solidFill>
                  <a:srgbClr val="FFFF00"/>
                </a:solidFill>
                <a:latin typeface="Arial" panose="020B0604020202020204" pitchFamily="34" charset="0"/>
                <a:cs typeface="Arial" panose="020B0604020202020204" pitchFamily="34" charset="0"/>
              </a:rPr>
              <a:t>Scenario 2</a:t>
            </a:r>
            <a:br>
              <a:rPr lang="en-US" sz="4000" dirty="0" smtClean="0">
                <a:solidFill>
                  <a:srgbClr val="FFFF00"/>
                </a:solidFill>
                <a:latin typeface="Arial" panose="020B0604020202020204" pitchFamily="34" charset="0"/>
                <a:cs typeface="Arial" panose="020B0604020202020204" pitchFamily="34" charset="0"/>
              </a:rPr>
            </a:br>
            <a:r>
              <a:rPr lang="en-US" sz="4000" dirty="0" smtClean="0">
                <a:solidFill>
                  <a:srgbClr val="FFFF00"/>
                </a:solidFill>
                <a:latin typeface="Arial" panose="020B0604020202020204" pitchFamily="34" charset="0"/>
                <a:cs typeface="Arial" panose="020B0604020202020204" pitchFamily="34" charset="0"/>
              </a:rPr>
              <a:t>Confounding by cluster, and differences </a:t>
            </a:r>
            <a:r>
              <a:rPr lang="en-US" sz="4000" dirty="0" smtClean="0">
                <a:solidFill>
                  <a:srgbClr val="FFFF00"/>
                </a:solidFill>
                <a:latin typeface="Arial" panose="020B0604020202020204" pitchFamily="34" charset="0"/>
                <a:cs typeface="Arial" panose="020B0604020202020204" pitchFamily="34" charset="0"/>
              </a:rPr>
              <a:t>between clusters are ignorable</a:t>
            </a:r>
            <a:endParaRPr lang="en-US" sz="4000" dirty="0">
              <a:solidFill>
                <a:srgbClr val="FFFF00"/>
              </a:solidFill>
              <a:latin typeface="Arial" panose="020B0604020202020204" pitchFamily="34" charset="0"/>
              <a:cs typeface="Arial" panose="020B0604020202020204" pitchFamily="34" charset="0"/>
            </a:endParaRPr>
          </a:p>
        </p:txBody>
      </p:sp>
      <p:sp>
        <p:nvSpPr>
          <p:cNvPr id="4" name="TextBox 3"/>
          <p:cNvSpPr txBox="1"/>
          <p:nvPr/>
        </p:nvSpPr>
        <p:spPr>
          <a:xfrm>
            <a:off x="381000" y="2514600"/>
            <a:ext cx="7545655" cy="2862322"/>
          </a:xfrm>
          <a:prstGeom prst="rect">
            <a:avLst/>
          </a:prstGeom>
          <a:noFill/>
        </p:spPr>
        <p:txBody>
          <a:bodyPr wrap="none" rtlCol="0">
            <a:spAutoFit/>
          </a:bodyPr>
          <a:lstStyle/>
          <a:p>
            <a:r>
              <a:rPr lang="en-US" sz="3600" dirty="0" smtClean="0">
                <a:solidFill>
                  <a:schemeClr val="bg1"/>
                </a:solidFill>
                <a:latin typeface="Arial" panose="020B0604020202020204" pitchFamily="34" charset="0"/>
                <a:cs typeface="Arial" panose="020B0604020202020204" pitchFamily="34" charset="0"/>
              </a:rPr>
              <a:t>Only care about correctly estimating</a:t>
            </a:r>
          </a:p>
          <a:p>
            <a:r>
              <a:rPr lang="en-US" sz="3600" dirty="0" smtClean="0">
                <a:solidFill>
                  <a:schemeClr val="bg1"/>
                </a:solidFill>
                <a:latin typeface="Arial" panose="020B0604020202020204" pitchFamily="34" charset="0"/>
                <a:cs typeface="Arial" panose="020B0604020202020204" pitchFamily="34" charset="0"/>
              </a:rPr>
              <a:t>association between patient factor</a:t>
            </a:r>
          </a:p>
          <a:p>
            <a:r>
              <a:rPr lang="en-US" sz="3600" dirty="0" smtClean="0">
                <a:solidFill>
                  <a:schemeClr val="bg1"/>
                </a:solidFill>
                <a:latin typeface="Arial" panose="020B0604020202020204" pitchFamily="34" charset="0"/>
                <a:cs typeface="Arial" panose="020B0604020202020204" pitchFamily="34" charset="0"/>
              </a:rPr>
              <a:t>and patient outcome</a:t>
            </a:r>
          </a:p>
          <a:p>
            <a:endParaRPr lang="en-US" sz="3600" dirty="0">
              <a:solidFill>
                <a:schemeClr val="bg1"/>
              </a:solidFill>
              <a:latin typeface="Arial" panose="020B0604020202020204" pitchFamily="34" charset="0"/>
              <a:cs typeface="Arial" panose="020B0604020202020204" pitchFamily="34" charset="0"/>
            </a:endParaRPr>
          </a:p>
          <a:p>
            <a:r>
              <a:rPr lang="en-US" sz="3600" dirty="0" smtClean="0">
                <a:solidFill>
                  <a:schemeClr val="bg1"/>
                </a:solidFill>
                <a:latin typeface="Arial" panose="020B0604020202020204" pitchFamily="34" charset="0"/>
                <a:cs typeface="Arial" panose="020B0604020202020204" pitchFamily="34" charset="0"/>
              </a:rPr>
              <a:t>Fixed effects models</a:t>
            </a:r>
          </a:p>
        </p:txBody>
      </p:sp>
    </p:spTree>
    <p:extLst>
      <p:ext uri="{BB962C8B-B14F-4D97-AF65-F5344CB8AC3E}">
        <p14:creationId xmlns:p14="http://schemas.microsoft.com/office/powerpoint/2010/main" val="2167579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l"/>
            <a:r>
              <a:rPr lang="en-US" sz="4000" dirty="0" smtClean="0">
                <a:solidFill>
                  <a:srgbClr val="FFFF00"/>
                </a:solidFill>
                <a:latin typeface="Arial" panose="020B0604020202020204" pitchFamily="34" charset="0"/>
                <a:cs typeface="Arial" panose="020B0604020202020204" pitchFamily="34" charset="0"/>
              </a:rPr>
              <a:t>Example</a:t>
            </a:r>
            <a:endParaRPr lang="en-US" sz="4000" dirty="0">
              <a:solidFill>
                <a:srgbClr val="FFFF00"/>
              </a:solidFill>
              <a:latin typeface="Arial" panose="020B0604020202020204" pitchFamily="34" charset="0"/>
              <a:cs typeface="Arial" panose="020B0604020202020204" pitchFamily="34" charset="0"/>
            </a:endParaRPr>
          </a:p>
        </p:txBody>
      </p:sp>
      <p:pic>
        <p:nvPicPr>
          <p:cNvPr id="1026" name="Picture 2" descr="Image result for organ transport cool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33474"/>
            <a:ext cx="3924300" cy="33623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1752600"/>
            <a:ext cx="8725466" cy="4524315"/>
          </a:xfrm>
          <a:prstGeom prst="rect">
            <a:avLst/>
          </a:prstGeom>
          <a:noFill/>
        </p:spPr>
        <p:txBody>
          <a:bodyPr wrap="none" rtlCol="0">
            <a:spAutoFit/>
          </a:bodyPr>
          <a:lstStyle/>
          <a:p>
            <a:r>
              <a:rPr lang="en-US" sz="3600" dirty="0" smtClean="0">
                <a:solidFill>
                  <a:schemeClr val="bg1"/>
                </a:solidFill>
                <a:latin typeface="Arial" panose="020B0604020202020204" pitchFamily="34" charset="0"/>
                <a:cs typeface="Arial" panose="020B0604020202020204" pitchFamily="34" charset="0"/>
              </a:rPr>
              <a:t>Lung transplant</a:t>
            </a:r>
          </a:p>
          <a:p>
            <a:r>
              <a:rPr lang="en-US" sz="3600" dirty="0" smtClean="0">
                <a:solidFill>
                  <a:schemeClr val="bg1"/>
                </a:solidFill>
                <a:latin typeface="Arial" panose="020B0604020202020204" pitchFamily="34" charset="0"/>
                <a:cs typeface="Arial" panose="020B0604020202020204" pitchFamily="34" charset="0"/>
              </a:rPr>
              <a:t>cold ischemia</a:t>
            </a:r>
          </a:p>
          <a:p>
            <a:endParaRPr lang="en-US" sz="3600" dirty="0">
              <a:solidFill>
                <a:schemeClr val="bg1"/>
              </a:solidFill>
              <a:latin typeface="Arial" panose="020B0604020202020204" pitchFamily="34" charset="0"/>
              <a:cs typeface="Arial" panose="020B0604020202020204" pitchFamily="34" charset="0"/>
            </a:endParaRPr>
          </a:p>
          <a:p>
            <a:r>
              <a:rPr lang="en-US" sz="3600" dirty="0" smtClean="0">
                <a:solidFill>
                  <a:schemeClr val="bg1"/>
                </a:solidFill>
                <a:latin typeface="Arial" panose="020B0604020202020204" pitchFamily="34" charset="0"/>
                <a:cs typeface="Arial" panose="020B0604020202020204" pitchFamily="34" charset="0"/>
              </a:rPr>
              <a:t>Longer time =</a:t>
            </a:r>
          </a:p>
          <a:p>
            <a:r>
              <a:rPr lang="en-US" sz="3600" dirty="0" smtClean="0">
                <a:solidFill>
                  <a:schemeClr val="bg1"/>
                </a:solidFill>
                <a:latin typeface="Arial" panose="020B0604020202020204" pitchFamily="34" charset="0"/>
                <a:cs typeface="Arial" panose="020B0604020202020204" pitchFamily="34" charset="0"/>
              </a:rPr>
              <a:t>worse outcomes?</a:t>
            </a:r>
          </a:p>
          <a:p>
            <a:endParaRPr lang="en-US" sz="3600" dirty="0">
              <a:solidFill>
                <a:schemeClr val="bg1"/>
              </a:solidFill>
              <a:latin typeface="Arial" panose="020B0604020202020204" pitchFamily="34" charset="0"/>
              <a:cs typeface="Arial" panose="020B0604020202020204" pitchFamily="34" charset="0"/>
            </a:endParaRPr>
          </a:p>
          <a:p>
            <a:r>
              <a:rPr lang="en-US" sz="3600" dirty="0" smtClean="0">
                <a:solidFill>
                  <a:schemeClr val="bg1"/>
                </a:solidFill>
                <a:latin typeface="Arial" panose="020B0604020202020204" pitchFamily="34" charset="0"/>
                <a:cs typeface="Arial" panose="020B0604020202020204" pitchFamily="34" charset="0"/>
              </a:rPr>
              <a:t>But, hospitals willing to take lungs from</a:t>
            </a:r>
          </a:p>
          <a:p>
            <a:r>
              <a:rPr lang="en-US" sz="3600" dirty="0" smtClean="0">
                <a:solidFill>
                  <a:schemeClr val="bg1"/>
                </a:solidFill>
                <a:latin typeface="Arial" panose="020B0604020202020204" pitchFamily="34" charset="0"/>
                <a:cs typeface="Arial" panose="020B0604020202020204" pitchFamily="34" charset="0"/>
              </a:rPr>
              <a:t>farther away tend to be more experienced</a:t>
            </a:r>
          </a:p>
        </p:txBody>
      </p:sp>
    </p:spTree>
    <p:extLst>
      <p:ext uri="{BB962C8B-B14F-4D97-AF65-F5344CB8AC3E}">
        <p14:creationId xmlns:p14="http://schemas.microsoft.com/office/powerpoint/2010/main" val="1648470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ol-prod-cdn.literatumonline.com/cms/attachment/8b3ac26c-c921-4079-a500-c6bbe0af9011/ajt13916-fig-0002-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7505"/>
          <a:stretch/>
        </p:blipFill>
        <p:spPr bwMode="auto">
          <a:xfrm>
            <a:off x="381000" y="1905000"/>
            <a:ext cx="3744685" cy="411480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81000" y="457200"/>
            <a:ext cx="8502650" cy="1214007"/>
            <a:chOff x="260350" y="4629151"/>
            <a:chExt cx="11741150" cy="1676400"/>
          </a:xfrm>
        </p:grpSpPr>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729" t="21374" r="76007" b="61832"/>
            <a:stretch/>
          </p:blipFill>
          <p:spPr bwMode="auto">
            <a:xfrm>
              <a:off x="260350" y="4629151"/>
              <a:ext cx="24257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034" t="21374" r="38925" b="61832"/>
            <a:stretch/>
          </p:blipFill>
          <p:spPr bwMode="auto">
            <a:xfrm>
              <a:off x="2590800" y="4629151"/>
              <a:ext cx="47625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5346" t="21374" r="8613" b="61832"/>
            <a:stretch/>
          </p:blipFill>
          <p:spPr bwMode="auto">
            <a:xfrm>
              <a:off x="7239000" y="4629151"/>
              <a:ext cx="47625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TextBox 13"/>
          <p:cNvSpPr txBox="1"/>
          <p:nvPr/>
        </p:nvSpPr>
        <p:spPr>
          <a:xfrm>
            <a:off x="4343400" y="1930400"/>
            <a:ext cx="4339650" cy="4493538"/>
          </a:xfrm>
          <a:prstGeom prst="rect">
            <a:avLst/>
          </a:prstGeom>
          <a:noFill/>
        </p:spPr>
        <p:txBody>
          <a:bodyPr wrap="none" rtlCol="0">
            <a:spAutoFit/>
          </a:bodyPr>
          <a:lstStyle/>
          <a:p>
            <a:r>
              <a:rPr lang="en-US" sz="3600" dirty="0" smtClean="0">
                <a:solidFill>
                  <a:srgbClr val="FFFF00"/>
                </a:solidFill>
                <a:latin typeface="Arial" panose="020B0604020202020204" pitchFamily="34" charset="0"/>
                <a:cs typeface="Arial" panose="020B0604020202020204" pitchFamily="34" charset="0"/>
              </a:rPr>
              <a:t>Stratified Cox = </a:t>
            </a:r>
          </a:p>
          <a:p>
            <a:endParaRPr lang="en-US" dirty="0">
              <a:solidFill>
                <a:schemeClr val="bg1"/>
              </a:solidFill>
              <a:latin typeface="Arial" panose="020B0604020202020204" pitchFamily="34" charset="0"/>
              <a:cs typeface="Arial" panose="020B0604020202020204" pitchFamily="34" charset="0"/>
            </a:endParaRPr>
          </a:p>
          <a:p>
            <a:r>
              <a:rPr lang="en-US" sz="3600" dirty="0" smtClean="0">
                <a:solidFill>
                  <a:schemeClr val="bg1"/>
                </a:solidFill>
                <a:latin typeface="Arial" panose="020B0604020202020204" pitchFamily="34" charset="0"/>
                <a:cs typeface="Arial" panose="020B0604020202020204" pitchFamily="34" charset="0"/>
              </a:rPr>
              <a:t>comparing ischemia</a:t>
            </a:r>
          </a:p>
          <a:p>
            <a:r>
              <a:rPr lang="en-US" sz="3600" dirty="0" smtClean="0">
                <a:solidFill>
                  <a:schemeClr val="bg1"/>
                </a:solidFill>
                <a:latin typeface="Arial" panose="020B0604020202020204" pitchFamily="34" charset="0"/>
                <a:cs typeface="Arial" panose="020B0604020202020204" pitchFamily="34" charset="0"/>
              </a:rPr>
              <a:t>time among patients</a:t>
            </a:r>
          </a:p>
          <a:p>
            <a:r>
              <a:rPr lang="en-US" sz="3600" dirty="0" smtClean="0">
                <a:solidFill>
                  <a:schemeClr val="bg1"/>
                </a:solidFill>
                <a:latin typeface="Arial" panose="020B0604020202020204" pitchFamily="34" charset="0"/>
                <a:cs typeface="Arial" panose="020B0604020202020204" pitchFamily="34" charset="0"/>
              </a:rPr>
              <a:t>transplanted at the</a:t>
            </a:r>
          </a:p>
          <a:p>
            <a:r>
              <a:rPr lang="en-US" sz="3600" dirty="0" smtClean="0">
                <a:solidFill>
                  <a:schemeClr val="bg1"/>
                </a:solidFill>
                <a:latin typeface="Arial" panose="020B0604020202020204" pitchFamily="34" charset="0"/>
                <a:cs typeface="Arial" panose="020B0604020202020204" pitchFamily="34" charset="0"/>
              </a:rPr>
              <a:t>same hospital</a:t>
            </a:r>
          </a:p>
          <a:p>
            <a:endParaRPr lang="en-US" dirty="0">
              <a:solidFill>
                <a:srgbClr val="FFFF00"/>
              </a:solidFill>
              <a:latin typeface="Arial" panose="020B0604020202020204" pitchFamily="34" charset="0"/>
              <a:cs typeface="Arial" panose="020B0604020202020204" pitchFamily="34" charset="0"/>
            </a:endParaRPr>
          </a:p>
          <a:p>
            <a:pPr marL="571500" indent="-571500">
              <a:buFont typeface="Wingdings" pitchFamily="2" charset="2"/>
              <a:buChar char="à"/>
            </a:pPr>
            <a:r>
              <a:rPr lang="en-US" sz="3600" b="1" dirty="0" smtClean="0">
                <a:solidFill>
                  <a:srgbClr val="FFFF00"/>
                </a:solidFill>
                <a:latin typeface="Arial" panose="020B0604020202020204" pitchFamily="34" charset="0"/>
                <a:cs typeface="Arial" panose="020B0604020202020204" pitchFamily="34" charset="0"/>
                <a:sym typeface="Wingdings" panose="05000000000000000000" pitchFamily="2" charset="2"/>
              </a:rPr>
              <a:t>Increased HR</a:t>
            </a:r>
          </a:p>
          <a:p>
            <a:pPr marL="571500" indent="-571500">
              <a:buFont typeface="Wingdings" pitchFamily="2" charset="2"/>
              <a:buChar char="à"/>
            </a:pPr>
            <a:endParaRPr lang="en-US" sz="2200" b="1" dirty="0">
              <a:solidFill>
                <a:srgbClr val="FFFF00"/>
              </a:solidFill>
              <a:latin typeface="Arial" panose="020B0604020202020204" pitchFamily="34" charset="0"/>
              <a:cs typeface="Arial" panose="020B0604020202020204" pitchFamily="34" charset="0"/>
              <a:sym typeface="Wingdings" panose="05000000000000000000" pitchFamily="2" charset="2"/>
            </a:endParaRPr>
          </a:p>
          <a:p>
            <a:r>
              <a:rPr lang="en-US" sz="1200" dirty="0" smtClean="0">
                <a:solidFill>
                  <a:schemeClr val="bg1"/>
                </a:solidFill>
                <a:latin typeface="Arial" panose="020B0604020202020204" pitchFamily="34" charset="0"/>
                <a:cs typeface="Arial" panose="020B0604020202020204" pitchFamily="34" charset="0"/>
                <a:sym typeface="Wingdings" panose="05000000000000000000" pitchFamily="2" charset="2"/>
              </a:rPr>
              <a:t>Hayes et al. Am J Transplant 2017</a:t>
            </a:r>
            <a:endParaRPr lang="en-US" sz="12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5054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algn="l"/>
            <a:r>
              <a:rPr lang="en-US" sz="4000" dirty="0" smtClean="0">
                <a:solidFill>
                  <a:srgbClr val="FFFF00"/>
                </a:solidFill>
                <a:latin typeface="Arial" panose="020B0604020202020204" pitchFamily="34" charset="0"/>
                <a:cs typeface="Arial" panose="020B0604020202020204" pitchFamily="34" charset="0"/>
              </a:rPr>
              <a:t>Scenario 3</a:t>
            </a:r>
            <a:br>
              <a:rPr lang="en-US" sz="4000" dirty="0" smtClean="0">
                <a:solidFill>
                  <a:srgbClr val="FFFF00"/>
                </a:solidFill>
                <a:latin typeface="Arial" panose="020B0604020202020204" pitchFamily="34" charset="0"/>
                <a:cs typeface="Arial" panose="020B0604020202020204" pitchFamily="34" charset="0"/>
              </a:rPr>
            </a:br>
            <a:r>
              <a:rPr lang="en-US" sz="4000" dirty="0" smtClean="0">
                <a:solidFill>
                  <a:srgbClr val="FFFF00"/>
                </a:solidFill>
                <a:latin typeface="Arial" panose="020B0604020202020204" pitchFamily="34" charset="0"/>
                <a:cs typeface="Arial" panose="020B0604020202020204" pitchFamily="34" charset="0"/>
              </a:rPr>
              <a:t>Cluster differences </a:t>
            </a:r>
            <a:r>
              <a:rPr lang="en-US" sz="4000" dirty="0" smtClean="0">
                <a:solidFill>
                  <a:schemeClr val="bg1"/>
                </a:solidFill>
                <a:latin typeface="Arial" panose="020B0604020202020204" pitchFamily="34" charset="0"/>
                <a:cs typeface="Arial" panose="020B0604020202020204" pitchFamily="34" charset="0"/>
              </a:rPr>
              <a:t>NOT </a:t>
            </a:r>
            <a:r>
              <a:rPr lang="en-US" sz="4000" dirty="0" smtClean="0">
                <a:solidFill>
                  <a:srgbClr val="FFFF00"/>
                </a:solidFill>
                <a:latin typeface="Arial" panose="020B0604020202020204" pitchFamily="34" charset="0"/>
                <a:cs typeface="Arial" panose="020B0604020202020204" pitchFamily="34" charset="0"/>
              </a:rPr>
              <a:t>ignorable</a:t>
            </a:r>
            <a:endParaRPr lang="en-US" sz="4000" dirty="0">
              <a:solidFill>
                <a:srgbClr val="FFFF00"/>
              </a:solidFill>
              <a:latin typeface="Arial" panose="020B0604020202020204" pitchFamily="34" charset="0"/>
              <a:cs typeface="Arial" panose="020B0604020202020204" pitchFamily="34" charset="0"/>
            </a:endParaRPr>
          </a:p>
        </p:txBody>
      </p:sp>
      <p:sp>
        <p:nvSpPr>
          <p:cNvPr id="4" name="TextBox 3"/>
          <p:cNvSpPr txBox="1"/>
          <p:nvPr/>
        </p:nvSpPr>
        <p:spPr>
          <a:xfrm>
            <a:off x="381000" y="2514600"/>
            <a:ext cx="7160935" cy="2862322"/>
          </a:xfrm>
          <a:prstGeom prst="rect">
            <a:avLst/>
          </a:prstGeom>
          <a:noFill/>
        </p:spPr>
        <p:txBody>
          <a:bodyPr wrap="none" rtlCol="0">
            <a:spAutoFit/>
          </a:bodyPr>
          <a:lstStyle/>
          <a:p>
            <a:r>
              <a:rPr lang="en-US" sz="3600" dirty="0" smtClean="0">
                <a:solidFill>
                  <a:schemeClr val="bg1"/>
                </a:solidFill>
                <a:latin typeface="Arial" panose="020B0604020202020204" pitchFamily="34" charset="0"/>
                <a:cs typeface="Arial" panose="020B0604020202020204" pitchFamily="34" charset="0"/>
              </a:rPr>
              <a:t>Also care about identifying</a:t>
            </a:r>
          </a:p>
          <a:p>
            <a:r>
              <a:rPr lang="en-US" sz="3600" dirty="0" smtClean="0">
                <a:solidFill>
                  <a:schemeClr val="bg1"/>
                </a:solidFill>
                <a:latin typeface="Arial" panose="020B0604020202020204" pitchFamily="34" charset="0"/>
                <a:cs typeface="Arial" panose="020B0604020202020204" pitchFamily="34" charset="0"/>
              </a:rPr>
              <a:t>“better/worse” clusters</a:t>
            </a:r>
          </a:p>
          <a:p>
            <a:endParaRPr lang="en-US" sz="3600" dirty="0" smtClean="0">
              <a:solidFill>
                <a:schemeClr val="bg1"/>
              </a:solidFill>
              <a:latin typeface="Arial" panose="020B0604020202020204" pitchFamily="34" charset="0"/>
              <a:cs typeface="Arial" panose="020B0604020202020204" pitchFamily="34" charset="0"/>
            </a:endParaRPr>
          </a:p>
          <a:p>
            <a:r>
              <a:rPr lang="en-US" sz="3600" dirty="0" smtClean="0">
                <a:solidFill>
                  <a:schemeClr val="bg1"/>
                </a:solidFill>
                <a:latin typeface="Arial" panose="020B0604020202020204" pitchFamily="34" charset="0"/>
                <a:cs typeface="Arial" panose="020B0604020202020204" pitchFamily="34" charset="0"/>
              </a:rPr>
              <a:t>Do we know what makes a cluster</a:t>
            </a:r>
          </a:p>
          <a:p>
            <a:r>
              <a:rPr lang="en-US" sz="3600" dirty="0" smtClean="0">
                <a:solidFill>
                  <a:schemeClr val="bg1"/>
                </a:solidFill>
                <a:latin typeface="Arial" panose="020B0604020202020204" pitchFamily="34" charset="0"/>
                <a:cs typeface="Arial" panose="020B0604020202020204" pitchFamily="34" charset="0"/>
              </a:rPr>
              <a:t>better or worse?</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590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chemeClr val="bg1"/>
                </a:solidFill>
                <a:latin typeface="Arial" panose="020B0604020202020204" pitchFamily="34" charset="0"/>
                <a:cs typeface="Arial" panose="020B0604020202020204" pitchFamily="34" charset="0"/>
              </a:rPr>
              <a:t>Example: </a:t>
            </a:r>
            <a:r>
              <a:rPr lang="en-US" sz="3600" dirty="0" smtClean="0">
                <a:solidFill>
                  <a:srgbClr val="FFFF00"/>
                </a:solidFill>
                <a:latin typeface="Arial" panose="020B0604020202020204" pitchFamily="34" charset="0"/>
                <a:cs typeface="Arial" panose="020B0604020202020204" pitchFamily="34" charset="0"/>
              </a:rPr>
              <a:t>median household income</a:t>
            </a:r>
            <a:r>
              <a:rPr lang="en-US" sz="3600" dirty="0" smtClean="0">
                <a:solidFill>
                  <a:schemeClr val="bg1"/>
                </a:solidFill>
                <a:latin typeface="Arial" panose="020B0604020202020204" pitchFamily="34" charset="0"/>
                <a:cs typeface="Arial" panose="020B0604020202020204" pitchFamily="34" charset="0"/>
              </a:rPr>
              <a:t> in geographic area (neighborhood, county)</a:t>
            </a:r>
            <a:endParaRPr lang="en-US" sz="3600" dirty="0">
              <a:solidFill>
                <a:schemeClr val="bg1"/>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78" t="26754" r="11588" b="40894"/>
          <a:stretch/>
        </p:blipFill>
        <p:spPr bwMode="auto">
          <a:xfrm>
            <a:off x="914400" y="1523143"/>
            <a:ext cx="7391400" cy="1725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540" t="31261" r="15793" b="41731"/>
          <a:stretch/>
        </p:blipFill>
        <p:spPr bwMode="auto">
          <a:xfrm>
            <a:off x="914400" y="4994933"/>
            <a:ext cx="7391400" cy="163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333" t="47401" r="18096" b="25992"/>
          <a:stretch/>
        </p:blipFill>
        <p:spPr bwMode="auto">
          <a:xfrm>
            <a:off x="914401" y="3383453"/>
            <a:ext cx="7391399" cy="1459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782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bg1"/>
                </a:solidFill>
                <a:latin typeface="Arial" panose="020B0604020202020204" pitchFamily="34" charset="0"/>
                <a:cs typeface="Arial" panose="020B0604020202020204" pitchFamily="34" charset="0"/>
              </a:rPr>
              <a:t>What if...</a:t>
            </a:r>
            <a:endParaRPr lang="en-US" sz="36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914400" y="2133600"/>
            <a:ext cx="7212231" cy="2862322"/>
          </a:xfrm>
          <a:prstGeom prst="rect">
            <a:avLst/>
          </a:prstGeom>
          <a:noFill/>
        </p:spPr>
        <p:txBody>
          <a:bodyPr wrap="none" rtlCol="0">
            <a:spAutoFit/>
          </a:bodyPr>
          <a:lstStyle/>
          <a:p>
            <a:r>
              <a:rPr lang="en-US" sz="3600" dirty="0" smtClean="0">
                <a:solidFill>
                  <a:srgbClr val="FFFF00"/>
                </a:solidFill>
                <a:latin typeface="Arial" panose="020B0604020202020204" pitchFamily="34" charset="0"/>
                <a:cs typeface="Arial" panose="020B0604020202020204" pitchFamily="34" charset="0"/>
              </a:rPr>
              <a:t>Cluster-level measure</a:t>
            </a:r>
          </a:p>
          <a:p>
            <a:r>
              <a:rPr lang="en-US" sz="3600" dirty="0" smtClean="0">
                <a:solidFill>
                  <a:srgbClr val="FFFF00"/>
                </a:solidFill>
                <a:latin typeface="Arial" panose="020B0604020202020204" pitchFamily="34" charset="0"/>
                <a:cs typeface="Arial" panose="020B0604020202020204" pitchFamily="34" charset="0"/>
              </a:rPr>
              <a:t>does not predict outcomes?</a:t>
            </a:r>
          </a:p>
          <a:p>
            <a:endParaRPr lang="en-US" sz="3600" dirty="0">
              <a:solidFill>
                <a:srgbClr val="FFFF00"/>
              </a:solidFill>
              <a:latin typeface="Arial" panose="020B0604020202020204" pitchFamily="34" charset="0"/>
              <a:cs typeface="Arial" panose="020B0604020202020204" pitchFamily="34" charset="0"/>
            </a:endParaRPr>
          </a:p>
          <a:p>
            <a:r>
              <a:rPr lang="en-US" sz="3600" dirty="0" smtClean="0">
                <a:solidFill>
                  <a:srgbClr val="FFFF00"/>
                </a:solidFill>
                <a:latin typeface="Arial" panose="020B0604020202020204" pitchFamily="34" charset="0"/>
                <a:cs typeface="Arial" panose="020B0604020202020204" pitchFamily="34" charset="0"/>
              </a:rPr>
              <a:t>Other possible factors at</a:t>
            </a:r>
            <a:r>
              <a:rPr lang="en-US" sz="3600" dirty="0">
                <a:solidFill>
                  <a:srgbClr val="FFFF00"/>
                </a:solidFill>
                <a:latin typeface="Arial" panose="020B0604020202020204" pitchFamily="34" charset="0"/>
                <a:cs typeface="Arial" panose="020B0604020202020204" pitchFamily="34" charset="0"/>
              </a:rPr>
              <a:t> </a:t>
            </a:r>
            <a:r>
              <a:rPr lang="en-US" sz="3600" dirty="0" smtClean="0">
                <a:solidFill>
                  <a:srgbClr val="FFFF00"/>
                </a:solidFill>
                <a:latin typeface="Arial" panose="020B0604020202020204" pitchFamily="34" charset="0"/>
                <a:cs typeface="Arial" panose="020B0604020202020204" pitchFamily="34" charset="0"/>
              </a:rPr>
              <a:t>the</a:t>
            </a:r>
          </a:p>
          <a:p>
            <a:r>
              <a:rPr lang="en-US" sz="3600" dirty="0" smtClean="0">
                <a:solidFill>
                  <a:srgbClr val="FFFF00"/>
                </a:solidFill>
                <a:latin typeface="Arial" panose="020B0604020202020204" pitchFamily="34" charset="0"/>
                <a:cs typeface="Arial" panose="020B0604020202020204" pitchFamily="34" charset="0"/>
              </a:rPr>
              <a:t>cluster level cannot be measured?</a:t>
            </a:r>
          </a:p>
        </p:txBody>
      </p:sp>
    </p:spTree>
    <p:extLst>
      <p:ext uri="{BB962C8B-B14F-4D97-AF65-F5344CB8AC3E}">
        <p14:creationId xmlns:p14="http://schemas.microsoft.com/office/powerpoint/2010/main" val="1850911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2362200"/>
          </a:xfrm>
        </p:spPr>
        <p:txBody>
          <a:bodyPr>
            <a:normAutofit fontScale="90000"/>
          </a:bodyPr>
          <a:lstStyle/>
          <a:p>
            <a:pPr algn="l"/>
            <a:r>
              <a:rPr lang="en-US" sz="4000" dirty="0" smtClean="0">
                <a:solidFill>
                  <a:srgbClr val="FFFF00"/>
                </a:solidFill>
                <a:latin typeface="Arial" panose="020B0604020202020204" pitchFamily="34" charset="0"/>
                <a:cs typeface="Arial" panose="020B0604020202020204" pitchFamily="34" charset="0"/>
              </a:rPr>
              <a:t>Scenario 4</a:t>
            </a:r>
            <a:br>
              <a:rPr lang="en-US" sz="4000" dirty="0" smtClean="0">
                <a:solidFill>
                  <a:srgbClr val="FFFF00"/>
                </a:solidFill>
                <a:latin typeface="Arial" panose="020B0604020202020204" pitchFamily="34" charset="0"/>
                <a:cs typeface="Arial" panose="020B0604020202020204" pitchFamily="34" charset="0"/>
              </a:rPr>
            </a:br>
            <a:r>
              <a:rPr lang="en-US" sz="4000" dirty="0" smtClean="0">
                <a:solidFill>
                  <a:srgbClr val="FFFF00"/>
                </a:solidFill>
                <a:latin typeface="Arial" panose="020B0604020202020204" pitchFamily="34" charset="0"/>
                <a:cs typeface="Arial" panose="020B0604020202020204" pitchFamily="34" charset="0"/>
              </a:rPr>
              <a:t/>
            </a:r>
            <a:br>
              <a:rPr lang="en-US" sz="4000" dirty="0" smtClean="0">
                <a:solidFill>
                  <a:srgbClr val="FFFF00"/>
                </a:solidFill>
                <a:latin typeface="Arial" panose="020B0604020202020204" pitchFamily="34" charset="0"/>
                <a:cs typeface="Arial" panose="020B0604020202020204" pitchFamily="34" charset="0"/>
              </a:rPr>
            </a:br>
            <a:r>
              <a:rPr lang="en-US" sz="4000" dirty="0" smtClean="0">
                <a:solidFill>
                  <a:srgbClr val="FFFF00"/>
                </a:solidFill>
                <a:latin typeface="Arial" panose="020B0604020202020204" pitchFamily="34" charset="0"/>
                <a:cs typeface="Arial" panose="020B0604020202020204" pitchFamily="34" charset="0"/>
              </a:rPr>
              <a:t>we </a:t>
            </a:r>
            <a:r>
              <a:rPr lang="en-US" sz="4000" dirty="0" smtClean="0">
                <a:solidFill>
                  <a:srgbClr val="FFFF00"/>
                </a:solidFill>
                <a:latin typeface="Arial" panose="020B0604020202020204" pitchFamily="34" charset="0"/>
                <a:cs typeface="Arial" panose="020B0604020202020204" pitchFamily="34" charset="0"/>
              </a:rPr>
              <a:t>do </a:t>
            </a:r>
            <a:r>
              <a:rPr lang="en-US" sz="4000" dirty="0" smtClean="0">
                <a:solidFill>
                  <a:schemeClr val="bg1"/>
                </a:solidFill>
                <a:latin typeface="Arial" panose="020B0604020202020204" pitchFamily="34" charset="0"/>
                <a:cs typeface="Arial" panose="020B0604020202020204" pitchFamily="34" charset="0"/>
              </a:rPr>
              <a:t>NOT</a:t>
            </a:r>
            <a:r>
              <a:rPr lang="en-US" sz="4000" dirty="0" smtClean="0">
                <a:solidFill>
                  <a:srgbClr val="FFFF00"/>
                </a:solidFill>
                <a:latin typeface="Arial" panose="020B0604020202020204" pitchFamily="34" charset="0"/>
                <a:cs typeface="Arial" panose="020B0604020202020204" pitchFamily="34" charset="0"/>
              </a:rPr>
              <a:t> know why some clusters have better/worse outcomes</a:t>
            </a:r>
            <a:endParaRPr lang="en-US" sz="4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3764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FF00"/>
                </a:solidFill>
                <a:latin typeface="Arial" panose="020B0604020202020204" pitchFamily="34" charset="0"/>
                <a:cs typeface="Arial" panose="020B0604020202020204" pitchFamily="34" charset="0"/>
              </a:rPr>
              <a:t>Some options…</a:t>
            </a:r>
            <a:endParaRPr lang="en-US" sz="3600"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solidFill>
                  <a:schemeClr val="bg1"/>
                </a:solidFill>
                <a:latin typeface="Arial" panose="020B0604020202020204" pitchFamily="34" charset="0"/>
                <a:cs typeface="Arial" panose="020B0604020202020204" pitchFamily="34" charset="0"/>
              </a:rPr>
              <a:t>Cluster ID as covariate</a:t>
            </a:r>
          </a:p>
          <a:p>
            <a:endParaRPr lang="en-US"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Bayesian analysis</a:t>
            </a:r>
          </a:p>
          <a:p>
            <a:endParaRPr lang="en-US" dirty="0" smtClean="0">
              <a:solidFill>
                <a:schemeClr val="bg1"/>
              </a:solidFill>
              <a:latin typeface="Arial" panose="020B0604020202020204" pitchFamily="34" charset="0"/>
              <a:cs typeface="Arial" panose="020B0604020202020204" pitchFamily="34" charset="0"/>
            </a:endParaRPr>
          </a:p>
          <a:p>
            <a:r>
              <a:rPr lang="en-US" dirty="0" smtClean="0">
                <a:solidFill>
                  <a:srgbClr val="FFFF00"/>
                </a:solidFill>
                <a:latin typeface="Arial" panose="020B0604020202020204" pitchFamily="34" charset="0"/>
                <a:cs typeface="Arial" panose="020B0604020202020204" pitchFamily="34" charset="0"/>
              </a:rPr>
              <a:t>Random effects analysis, </a:t>
            </a:r>
            <a:r>
              <a:rPr lang="en-US" dirty="0" smtClean="0">
                <a:solidFill>
                  <a:schemeClr val="bg1"/>
                </a:solidFill>
                <a:latin typeface="Arial" panose="020B0604020202020204" pitchFamily="34" charset="0"/>
                <a:cs typeface="Arial" panose="020B0604020202020204" pitchFamily="34" charset="0"/>
              </a:rPr>
              <a:t>if overall variation among clusters is of interest</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pic>
        <p:nvPicPr>
          <p:cNvPr id="3074" name="Picture 2" descr="Image result for srtr">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752600"/>
            <a:ext cx="3067051" cy="153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117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algn="l"/>
            <a:r>
              <a:rPr lang="en-US" sz="4000" dirty="0" smtClean="0">
                <a:solidFill>
                  <a:schemeClr val="bg1"/>
                </a:solidFill>
                <a:latin typeface="Arial" panose="020B0604020202020204" pitchFamily="34" charset="0"/>
                <a:cs typeface="Arial" panose="020B0604020202020204" pitchFamily="34" charset="0"/>
              </a:rPr>
              <a:t>Example</a:t>
            </a:r>
            <a:endParaRPr lang="en-US" sz="4000" dirty="0">
              <a:solidFill>
                <a:schemeClr val="bg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762" t="27335" r="10080" b="46783"/>
          <a:stretch/>
        </p:blipFill>
        <p:spPr bwMode="auto">
          <a:xfrm>
            <a:off x="609600" y="1600200"/>
            <a:ext cx="7801429" cy="1374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445" t="17594" r="23254" b="31232"/>
          <a:stretch/>
        </p:blipFill>
        <p:spPr bwMode="auto">
          <a:xfrm>
            <a:off x="1342571" y="3124201"/>
            <a:ext cx="6335486" cy="332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1130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algn="l"/>
            <a:r>
              <a:rPr lang="en-US" sz="4000" dirty="0" smtClean="0">
                <a:solidFill>
                  <a:srgbClr val="FFFF00"/>
                </a:solidFill>
                <a:latin typeface="Arial" panose="020B0604020202020204" pitchFamily="34" charset="0"/>
                <a:cs typeface="Arial" panose="020B0604020202020204" pitchFamily="34" charset="0"/>
              </a:rPr>
              <a:t>Variance of shared frailty term</a:t>
            </a:r>
            <a:endParaRPr lang="en-US" sz="4000" dirty="0">
              <a:solidFill>
                <a:srgbClr val="FFFF00"/>
              </a:solidFill>
              <a:latin typeface="Arial" panose="020B0604020202020204" pitchFamily="34" charset="0"/>
              <a:cs typeface="Arial" panose="020B0604020202020204" pitchFamily="34" charset="0"/>
            </a:endParaRPr>
          </a:p>
        </p:txBody>
      </p:sp>
      <p:sp>
        <p:nvSpPr>
          <p:cNvPr id="5" name="TextBox 4"/>
          <p:cNvSpPr txBox="1"/>
          <p:nvPr/>
        </p:nvSpPr>
        <p:spPr>
          <a:xfrm>
            <a:off x="381000" y="1600200"/>
            <a:ext cx="8736687" cy="4985980"/>
          </a:xfrm>
          <a:prstGeom prst="rect">
            <a:avLst/>
          </a:prstGeom>
          <a:noFill/>
        </p:spPr>
        <p:txBody>
          <a:bodyPr wrap="none" rtlCol="0">
            <a:spAutoFit/>
          </a:bodyPr>
          <a:lstStyle/>
          <a:p>
            <a:r>
              <a:rPr lang="en-US" sz="3600" dirty="0" smtClean="0">
                <a:solidFill>
                  <a:schemeClr val="bg1"/>
                </a:solidFill>
                <a:latin typeface="Arial" panose="020B0604020202020204" pitchFamily="34" charset="0"/>
                <a:cs typeface="Arial" panose="020B0604020202020204" pitchFamily="34" charset="0"/>
              </a:rPr>
              <a:t>How different are clusters of patients</a:t>
            </a:r>
          </a:p>
          <a:p>
            <a:r>
              <a:rPr lang="en-US" sz="3600" dirty="0" smtClean="0">
                <a:solidFill>
                  <a:schemeClr val="bg1"/>
                </a:solidFill>
                <a:latin typeface="Arial" panose="020B0604020202020204" pitchFamily="34" charset="0"/>
                <a:cs typeface="Arial" panose="020B0604020202020204" pitchFamily="34" charset="0"/>
              </a:rPr>
              <a:t>after controlling for observed covariates?</a:t>
            </a:r>
          </a:p>
          <a:p>
            <a:endParaRPr lang="en-US" sz="3600" dirty="0">
              <a:solidFill>
                <a:srgbClr val="FFFF00"/>
              </a:solidFill>
              <a:latin typeface="Arial" panose="020B0604020202020204" pitchFamily="34" charset="0"/>
              <a:cs typeface="Arial" panose="020B0604020202020204" pitchFamily="34" charset="0"/>
            </a:endParaRPr>
          </a:p>
          <a:p>
            <a:r>
              <a:rPr lang="en-US" sz="3000" dirty="0" smtClean="0">
                <a:solidFill>
                  <a:schemeClr val="bg1"/>
                </a:solidFill>
                <a:latin typeface="Arial" panose="020B0604020202020204" pitchFamily="34" charset="0"/>
                <a:cs typeface="Arial" panose="020B0604020202020204" pitchFamily="34" charset="0"/>
              </a:rPr>
              <a:t>H0 = no residual difference between clusters</a:t>
            </a:r>
          </a:p>
          <a:p>
            <a:endParaRPr lang="en-US" sz="3000" dirty="0">
              <a:solidFill>
                <a:schemeClr val="bg1"/>
              </a:solidFill>
              <a:latin typeface="Arial" panose="020B0604020202020204" pitchFamily="34" charset="0"/>
              <a:cs typeface="Arial" panose="020B0604020202020204" pitchFamily="34" charset="0"/>
            </a:endParaRPr>
          </a:p>
          <a:p>
            <a:r>
              <a:rPr lang="en-US" sz="3000" dirty="0" smtClean="0">
                <a:solidFill>
                  <a:srgbClr val="FFFF00"/>
                </a:solidFill>
                <a:latin typeface="Arial" panose="020B0604020202020204" pitchFamily="34" charset="0"/>
                <a:cs typeface="Arial" panose="020B0604020202020204" pitchFamily="34" charset="0"/>
              </a:rPr>
              <a:t>If fail to reject H0,</a:t>
            </a:r>
            <a:endParaRPr lang="en-US" sz="3000" dirty="0">
              <a:solidFill>
                <a:srgbClr val="FFFF00"/>
              </a:solidFill>
              <a:latin typeface="Arial" panose="020B0604020202020204" pitchFamily="34" charset="0"/>
              <a:cs typeface="Arial" panose="020B0604020202020204" pitchFamily="34" charset="0"/>
            </a:endParaRPr>
          </a:p>
          <a:p>
            <a:pPr marL="457200" indent="-457200">
              <a:buFont typeface="Wingdings" pitchFamily="2" charset="2"/>
              <a:buChar char="à"/>
            </a:pPr>
            <a:r>
              <a:rPr lang="en-US" sz="3000" dirty="0" smtClean="0">
                <a:solidFill>
                  <a:schemeClr val="bg1"/>
                </a:solidFill>
                <a:latin typeface="Arial" panose="020B0604020202020204" pitchFamily="34" charset="0"/>
                <a:cs typeface="Arial" panose="020B0604020202020204" pitchFamily="34" charset="0"/>
                <a:sym typeface="Wingdings" panose="05000000000000000000" pitchFamily="2" charset="2"/>
              </a:rPr>
              <a:t>No reason for testing specific cluster measures</a:t>
            </a:r>
          </a:p>
          <a:p>
            <a:pPr marL="457200" indent="-457200">
              <a:buFont typeface="Wingdings" pitchFamily="2" charset="2"/>
              <a:buChar char="à"/>
            </a:pPr>
            <a:r>
              <a:rPr lang="en-US" sz="3000" dirty="0" smtClean="0">
                <a:solidFill>
                  <a:schemeClr val="bg1"/>
                </a:solidFill>
                <a:latin typeface="Arial" panose="020B0604020202020204" pitchFamily="34" charset="0"/>
                <a:cs typeface="Arial" panose="020B0604020202020204" pitchFamily="34" charset="0"/>
                <a:sym typeface="Wingdings" panose="05000000000000000000" pitchFamily="2" charset="2"/>
              </a:rPr>
              <a:t>No reason for including clustering level (county)</a:t>
            </a:r>
          </a:p>
          <a:p>
            <a:pPr lvl="1"/>
            <a:r>
              <a:rPr lang="en-US" sz="3000" dirty="0" smtClean="0">
                <a:solidFill>
                  <a:schemeClr val="bg1"/>
                </a:solidFill>
                <a:latin typeface="Arial" panose="020B0604020202020204" pitchFamily="34" charset="0"/>
                <a:cs typeface="Arial" panose="020B0604020202020204" pitchFamily="34" charset="0"/>
                <a:sym typeface="Wingdings" panose="05000000000000000000" pitchFamily="2" charset="2"/>
              </a:rPr>
              <a:t>in risk-adjustment models</a:t>
            </a:r>
            <a:endParaRPr lang="en-US" sz="3000" dirty="0" smtClean="0">
              <a:solidFill>
                <a:schemeClr val="bg1"/>
              </a:solidFill>
              <a:latin typeface="Arial" panose="020B0604020202020204" pitchFamily="34" charset="0"/>
              <a:cs typeface="Arial" panose="020B0604020202020204" pitchFamily="34" charset="0"/>
            </a:endParaRPr>
          </a:p>
          <a:p>
            <a:endParaRPr lang="en-US" sz="3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674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rgbClr val="FFFF00"/>
                </a:solidFill>
                <a:latin typeface="Arial" panose="020B0604020202020204" pitchFamily="34" charset="0"/>
                <a:cs typeface="Arial" panose="020B0604020202020204" pitchFamily="34" charset="0"/>
              </a:rPr>
              <a:t>Surgery in the US</a:t>
            </a:r>
            <a:endParaRPr lang="en-US" sz="4000" dirty="0">
              <a:solidFill>
                <a:srgbClr val="FFFF00"/>
              </a:solidFill>
              <a:latin typeface="Arial" panose="020B0604020202020204" pitchFamily="34" charset="0"/>
              <a:cs typeface="Arial" panose="020B0604020202020204" pitchFamily="34" charset="0"/>
            </a:endParaRPr>
          </a:p>
        </p:txBody>
      </p:sp>
      <p:sp>
        <p:nvSpPr>
          <p:cNvPr id="6" name="TextBox 5"/>
          <p:cNvSpPr txBox="1"/>
          <p:nvPr/>
        </p:nvSpPr>
        <p:spPr>
          <a:xfrm>
            <a:off x="381000" y="1905000"/>
            <a:ext cx="7994496" cy="2862322"/>
          </a:xfrm>
          <a:prstGeom prst="rect">
            <a:avLst/>
          </a:prstGeom>
          <a:noFill/>
        </p:spPr>
        <p:txBody>
          <a:bodyPr wrap="none" rtlCol="0">
            <a:spAutoFit/>
          </a:bodyPr>
          <a:lstStyle/>
          <a:p>
            <a:r>
              <a:rPr lang="en-US" sz="3600" dirty="0" smtClean="0">
                <a:solidFill>
                  <a:srgbClr val="FFFF00"/>
                </a:solidFill>
                <a:latin typeface="Arial" panose="020B0604020202020204" pitchFamily="34" charset="0"/>
                <a:cs typeface="Arial" panose="020B0604020202020204" pitchFamily="34" charset="0"/>
              </a:rPr>
              <a:t>&gt;50 million </a:t>
            </a:r>
            <a:r>
              <a:rPr lang="en-US" sz="3600" dirty="0" smtClean="0">
                <a:solidFill>
                  <a:schemeClr val="bg1"/>
                </a:solidFill>
                <a:latin typeface="Arial" panose="020B0604020202020204" pitchFamily="34" charset="0"/>
                <a:cs typeface="Arial" panose="020B0604020202020204" pitchFamily="34" charset="0"/>
              </a:rPr>
              <a:t>inpatient procedures / year</a:t>
            </a:r>
          </a:p>
          <a:p>
            <a:endParaRPr lang="en-US" sz="3600" dirty="0">
              <a:solidFill>
                <a:schemeClr val="bg1"/>
              </a:solidFill>
              <a:latin typeface="Arial" panose="020B0604020202020204" pitchFamily="34" charset="0"/>
              <a:cs typeface="Arial" panose="020B0604020202020204" pitchFamily="34" charset="0"/>
            </a:endParaRPr>
          </a:p>
          <a:p>
            <a:r>
              <a:rPr lang="en-US" sz="3600" dirty="0" smtClean="0">
                <a:solidFill>
                  <a:srgbClr val="FFFF00"/>
                </a:solidFill>
                <a:latin typeface="Arial" panose="020B0604020202020204" pitchFamily="34" charset="0"/>
                <a:cs typeface="Arial" panose="020B0604020202020204" pitchFamily="34" charset="0"/>
              </a:rPr>
              <a:t>~1-5% mortality rate</a:t>
            </a:r>
            <a:r>
              <a:rPr lang="en-US" sz="3600" dirty="0" smtClean="0">
                <a:solidFill>
                  <a:schemeClr val="bg1"/>
                </a:solidFill>
                <a:latin typeface="Arial" panose="020B0604020202020204" pitchFamily="34" charset="0"/>
                <a:cs typeface="Arial" panose="020B0604020202020204" pitchFamily="34" charset="0"/>
              </a:rPr>
              <a:t> for inpatients</a:t>
            </a:r>
          </a:p>
          <a:p>
            <a:endParaRPr lang="en-US" sz="3600" dirty="0">
              <a:solidFill>
                <a:schemeClr val="bg1"/>
              </a:solidFill>
              <a:latin typeface="Arial" panose="020B0604020202020204" pitchFamily="34" charset="0"/>
              <a:cs typeface="Arial" panose="020B0604020202020204" pitchFamily="34" charset="0"/>
            </a:endParaRPr>
          </a:p>
          <a:p>
            <a:r>
              <a:rPr lang="en-US" sz="3600" dirty="0" smtClean="0">
                <a:solidFill>
                  <a:schemeClr val="bg1"/>
                </a:solidFill>
                <a:latin typeface="Arial" panose="020B0604020202020204" pitchFamily="34" charset="0"/>
                <a:cs typeface="Arial" panose="020B0604020202020204" pitchFamily="34" charset="0"/>
              </a:rPr>
              <a:t>OR time costs </a:t>
            </a:r>
            <a:r>
              <a:rPr lang="en-US" sz="3600" dirty="0" smtClean="0">
                <a:solidFill>
                  <a:srgbClr val="FFFF00"/>
                </a:solidFill>
                <a:latin typeface="Arial" panose="020B0604020202020204" pitchFamily="34" charset="0"/>
                <a:cs typeface="Arial" panose="020B0604020202020204" pitchFamily="34" charset="0"/>
              </a:rPr>
              <a:t>$36 / minute</a:t>
            </a:r>
            <a:endParaRPr lang="en-US" sz="36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788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algn="l"/>
            <a:r>
              <a:rPr lang="en-US" sz="3600" dirty="0" smtClean="0">
                <a:solidFill>
                  <a:schemeClr val="bg1"/>
                </a:solidFill>
                <a:latin typeface="Arial" panose="020B0604020202020204" pitchFamily="34" charset="0"/>
                <a:cs typeface="Arial" panose="020B0604020202020204" pitchFamily="34" charset="0"/>
              </a:rPr>
              <a:t>Heart transplant outcomes by county</a:t>
            </a:r>
            <a:endParaRPr lang="en-US" sz="3600" dirty="0">
              <a:solidFill>
                <a:schemeClr val="bg1"/>
              </a:solidFill>
              <a:latin typeface="Arial" panose="020B0604020202020204" pitchFamily="34" charset="0"/>
              <a:cs typeface="Arial" panose="020B0604020202020204" pitchFamily="34" charset="0"/>
            </a:endParaRPr>
          </a:p>
        </p:txBody>
      </p:sp>
      <p:grpSp>
        <p:nvGrpSpPr>
          <p:cNvPr id="4" name="Group 3"/>
          <p:cNvGrpSpPr/>
          <p:nvPr/>
        </p:nvGrpSpPr>
        <p:grpSpPr>
          <a:xfrm>
            <a:off x="190851" y="1716974"/>
            <a:ext cx="8800749" cy="2169226"/>
            <a:chOff x="190851" y="1488374"/>
            <a:chExt cx="8800749" cy="2169226"/>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13" t="29044" r="8572" b="60502"/>
            <a:stretch/>
          </p:blipFill>
          <p:spPr bwMode="auto">
            <a:xfrm>
              <a:off x="190851" y="1524000"/>
              <a:ext cx="8800749" cy="687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13" t="66032" r="8572" b="11887"/>
            <a:stretch/>
          </p:blipFill>
          <p:spPr bwMode="auto">
            <a:xfrm>
              <a:off x="190851" y="2204852"/>
              <a:ext cx="8800749" cy="145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57600" y="1488374"/>
              <a:ext cx="1752600" cy="1442852"/>
            </a:xfrm>
            <a:prstGeom prst="rect">
              <a:avLst/>
            </a:prstGeom>
            <a:noFill/>
            <a:ln w="7620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273759" y="4297740"/>
            <a:ext cx="8550739" cy="1569660"/>
          </a:xfrm>
          <a:prstGeom prst="rect">
            <a:avLst/>
          </a:prstGeom>
          <a:noFill/>
        </p:spPr>
        <p:txBody>
          <a:bodyPr wrap="none" rtlCol="0">
            <a:spAutoFit/>
          </a:bodyPr>
          <a:lstStyle/>
          <a:p>
            <a:r>
              <a:rPr lang="en-US" sz="3200" dirty="0" smtClean="0">
                <a:solidFill>
                  <a:srgbClr val="FFFF00"/>
                </a:solidFill>
                <a:latin typeface="Arial" panose="020B0604020202020204" pitchFamily="34" charset="0"/>
                <a:cs typeface="Arial" panose="020B0604020202020204" pitchFamily="34" charset="0"/>
              </a:rPr>
              <a:t>After controlling for county SES:</a:t>
            </a:r>
          </a:p>
          <a:p>
            <a:pPr marL="571500" indent="-571500">
              <a:buFont typeface="Wingdings"/>
              <a:buChar char="à"/>
            </a:pPr>
            <a:r>
              <a:rPr lang="en-US" sz="3200" dirty="0" smtClean="0">
                <a:solidFill>
                  <a:schemeClr val="bg1"/>
                </a:solidFill>
                <a:latin typeface="Arial" panose="020B0604020202020204" pitchFamily="34" charset="0"/>
                <a:cs typeface="Arial" panose="020B0604020202020204" pitchFamily="34" charset="0"/>
                <a:sym typeface="Wingdings" panose="05000000000000000000" pitchFamily="2" charset="2"/>
              </a:rPr>
              <a:t>Same variation in mortality across counties</a:t>
            </a:r>
          </a:p>
          <a:p>
            <a:pPr marL="571500" indent="-571500">
              <a:buFont typeface="Wingdings"/>
              <a:buChar char="à"/>
            </a:pPr>
            <a:r>
              <a:rPr lang="en-US" sz="3200" dirty="0" smtClean="0">
                <a:solidFill>
                  <a:schemeClr val="bg1"/>
                </a:solidFill>
                <a:latin typeface="Arial" panose="020B0604020202020204" pitchFamily="34" charset="0"/>
                <a:cs typeface="Arial" panose="020B0604020202020204" pitchFamily="34" charset="0"/>
                <a:sym typeface="Wingdings" panose="05000000000000000000" pitchFamily="2" charset="2"/>
              </a:rPr>
              <a:t>No improvement in model fit</a:t>
            </a:r>
            <a:endParaRPr lang="en-US" sz="3200" dirty="0" smtClean="0">
              <a:solidFill>
                <a:srgbClr val="FFFF00"/>
              </a:solidFill>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862162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algn="l"/>
            <a:r>
              <a:rPr lang="en-US" sz="3600" dirty="0" smtClean="0">
                <a:solidFill>
                  <a:srgbClr val="FFFF00"/>
                </a:solidFill>
                <a:latin typeface="Arial" panose="020B0604020202020204" pitchFamily="34" charset="0"/>
                <a:cs typeface="Arial" panose="020B0604020202020204" pitchFamily="34" charset="0"/>
              </a:rPr>
              <a:t>Visualizing shared frailty variance</a:t>
            </a:r>
            <a:endParaRPr lang="en-US" sz="3600" dirty="0">
              <a:solidFill>
                <a:srgbClr val="FFFF00"/>
              </a:solidFill>
              <a:latin typeface="Arial" panose="020B0604020202020204" pitchFamily="34" charset="0"/>
              <a:cs typeface="Arial" panose="020B0604020202020204" pitchFamily="34" charset="0"/>
            </a:endParaRPr>
          </a:p>
        </p:txBody>
      </p:sp>
      <p:sp>
        <p:nvSpPr>
          <p:cNvPr id="9" name="TextBox 8"/>
          <p:cNvSpPr txBox="1"/>
          <p:nvPr/>
        </p:nvSpPr>
        <p:spPr>
          <a:xfrm>
            <a:off x="457200" y="1600200"/>
            <a:ext cx="8486619" cy="2554545"/>
          </a:xfrm>
          <a:prstGeom prst="rect">
            <a:avLst/>
          </a:prstGeom>
          <a:noFill/>
        </p:spPr>
        <p:txBody>
          <a:bodyPr wrap="none" rtlCol="0">
            <a:spAutoFit/>
          </a:bodyPr>
          <a:lstStyle/>
          <a:p>
            <a:r>
              <a:rPr lang="en-US" sz="3200" dirty="0" smtClean="0">
                <a:solidFill>
                  <a:schemeClr val="bg1"/>
                </a:solidFill>
                <a:latin typeface="Arial" panose="020B0604020202020204" pitchFamily="34" charset="0"/>
                <a:cs typeface="Arial" panose="020B0604020202020204" pitchFamily="34" charset="0"/>
              </a:rPr>
              <a:t>Rarely done in surgical outcomes research</a:t>
            </a:r>
          </a:p>
          <a:p>
            <a:endParaRPr lang="en-US" sz="3200" dirty="0">
              <a:solidFill>
                <a:schemeClr val="bg1"/>
              </a:solidFill>
              <a:latin typeface="Arial" panose="020B0604020202020204" pitchFamily="34" charset="0"/>
              <a:cs typeface="Arial" panose="020B0604020202020204" pitchFamily="34" charset="0"/>
              <a:sym typeface="Wingdings" panose="05000000000000000000" pitchFamily="2" charset="2"/>
            </a:endParaRPr>
          </a:p>
          <a:p>
            <a:r>
              <a:rPr lang="en-US" sz="3200" dirty="0" smtClean="0">
                <a:solidFill>
                  <a:schemeClr val="bg1"/>
                </a:solidFill>
                <a:latin typeface="Arial" panose="020B0604020202020204" pitchFamily="34" charset="0"/>
                <a:cs typeface="Arial" panose="020B0604020202020204" pitchFamily="34" charset="0"/>
                <a:sym typeface="Wingdings" panose="05000000000000000000" pitchFamily="2" charset="2"/>
              </a:rPr>
              <a:t>Variance estimate is often not even reported</a:t>
            </a:r>
          </a:p>
          <a:p>
            <a:endParaRPr lang="en-US" sz="3200" dirty="0">
              <a:solidFill>
                <a:schemeClr val="bg1"/>
              </a:solidFill>
              <a:latin typeface="Arial" panose="020B0604020202020204" pitchFamily="34" charset="0"/>
              <a:cs typeface="Arial" panose="020B0604020202020204" pitchFamily="34" charset="0"/>
              <a:sym typeface="Wingdings" panose="05000000000000000000" pitchFamily="2" charset="2"/>
            </a:endParaRPr>
          </a:p>
          <a:p>
            <a:r>
              <a:rPr lang="en-US" sz="3200" dirty="0" smtClean="0">
                <a:solidFill>
                  <a:schemeClr val="bg1"/>
                </a:solidFill>
                <a:latin typeface="Arial" panose="020B0604020202020204" pitchFamily="34" charset="0"/>
                <a:cs typeface="Arial" panose="020B0604020202020204" pitchFamily="34" charset="0"/>
                <a:sym typeface="Wingdings" panose="05000000000000000000" pitchFamily="2" charset="2"/>
              </a:rPr>
              <a:t>But, easy to do using </a:t>
            </a:r>
            <a:r>
              <a:rPr lang="en-US" sz="2800" b="1" dirty="0" err="1" smtClean="0">
                <a:solidFill>
                  <a:srgbClr val="FFFF00"/>
                </a:solidFill>
                <a:latin typeface="Courier" pitchFamily="49" charset="0"/>
                <a:cs typeface="Arial" panose="020B0604020202020204" pitchFamily="34" charset="0"/>
                <a:sym typeface="Wingdings" panose="05000000000000000000" pitchFamily="2" charset="2"/>
              </a:rPr>
              <a:t>invgammap</a:t>
            </a:r>
            <a:r>
              <a:rPr lang="en-US" sz="2800" dirty="0" smtClean="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3200" dirty="0" smtClean="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2800" b="1" dirty="0" err="1" smtClean="0">
                <a:solidFill>
                  <a:srgbClr val="FFFF00"/>
                </a:solidFill>
                <a:latin typeface="Courier" pitchFamily="49" charset="0"/>
                <a:cs typeface="Arial" panose="020B0604020202020204" pitchFamily="34" charset="0"/>
                <a:sym typeface="Wingdings" panose="05000000000000000000" pitchFamily="2" charset="2"/>
              </a:rPr>
              <a:t>gammaden</a:t>
            </a:r>
            <a:endParaRPr lang="en-US" sz="3200" b="1" dirty="0" smtClean="0">
              <a:solidFill>
                <a:srgbClr val="FFFF00"/>
              </a:solidFill>
              <a:latin typeface="Courier" pitchFamily="49"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648725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440363"/>
          </a:xfrm>
        </p:spPr>
        <p:txBody>
          <a:bodyPr>
            <a:normAutofit/>
          </a:bodyPr>
          <a:lstStyle/>
          <a:p>
            <a:pPr marL="0" indent="0">
              <a:buNone/>
            </a:pPr>
            <a:r>
              <a:rPr lang="en-US" sz="1800" dirty="0">
                <a:solidFill>
                  <a:schemeClr val="bg1"/>
                </a:solidFill>
                <a:latin typeface="Courier" pitchFamily="49" charset="0"/>
              </a:rPr>
              <a:t>// HR for 80th </a:t>
            </a:r>
            <a:r>
              <a:rPr lang="en-US" sz="1800" dirty="0" smtClean="0">
                <a:solidFill>
                  <a:schemeClr val="bg1"/>
                </a:solidFill>
                <a:latin typeface="Courier" pitchFamily="49" charset="0"/>
              </a:rPr>
              <a:t>percentile vs. median</a:t>
            </a:r>
          </a:p>
          <a:p>
            <a:pPr marL="0" indent="0">
              <a:buNone/>
            </a:pPr>
            <a:r>
              <a:rPr lang="en-US" sz="1800" dirty="0" smtClean="0">
                <a:solidFill>
                  <a:schemeClr val="bg1"/>
                </a:solidFill>
                <a:latin typeface="Courier" pitchFamily="49" charset="0"/>
              </a:rPr>
              <a:t>di </a:t>
            </a:r>
            <a:r>
              <a:rPr lang="en-US" sz="1800" dirty="0" err="1">
                <a:solidFill>
                  <a:schemeClr val="bg1"/>
                </a:solidFill>
                <a:latin typeface="Courier" pitchFamily="49" charset="0"/>
              </a:rPr>
              <a:t>invgammap</a:t>
            </a:r>
            <a:r>
              <a:rPr lang="en-US" sz="1800" dirty="0">
                <a:solidFill>
                  <a:schemeClr val="bg1"/>
                </a:solidFill>
                <a:latin typeface="Courier" pitchFamily="49" charset="0"/>
              </a:rPr>
              <a:t>(1/`</a:t>
            </a:r>
            <a:r>
              <a:rPr lang="en-US" sz="1800" dirty="0" smtClean="0">
                <a:solidFill>
                  <a:schemeClr val="bg1"/>
                </a:solidFill>
                <a:latin typeface="Courier" pitchFamily="49" charset="0"/>
              </a:rPr>
              <a:t>theta’, </a:t>
            </a:r>
            <a:r>
              <a:rPr lang="en-US" sz="1800" dirty="0">
                <a:solidFill>
                  <a:schemeClr val="bg1"/>
                </a:solidFill>
                <a:latin typeface="Courier" pitchFamily="49" charset="0"/>
              </a:rPr>
              <a:t>(0.8))*`</a:t>
            </a:r>
            <a:r>
              <a:rPr lang="en-US" sz="1800" dirty="0" smtClean="0">
                <a:solidFill>
                  <a:schemeClr val="bg1"/>
                </a:solidFill>
                <a:latin typeface="Courier" pitchFamily="49" charset="0"/>
              </a:rPr>
              <a:t>theta’</a:t>
            </a:r>
          </a:p>
          <a:p>
            <a:pPr marL="0" indent="0">
              <a:buNone/>
            </a:pPr>
            <a:r>
              <a:rPr lang="en-US" sz="1800" dirty="0" smtClean="0">
                <a:solidFill>
                  <a:schemeClr val="bg1"/>
                </a:solidFill>
                <a:latin typeface="Courier" pitchFamily="49" charset="0"/>
              </a:rPr>
              <a:t>// Density plot</a:t>
            </a:r>
          </a:p>
          <a:p>
            <a:pPr marL="0" indent="0">
              <a:buNone/>
            </a:pPr>
            <a:r>
              <a:rPr lang="en-US" sz="1800" dirty="0" err="1">
                <a:solidFill>
                  <a:schemeClr val="bg1"/>
                </a:solidFill>
                <a:latin typeface="Courier" pitchFamily="49" charset="0"/>
              </a:rPr>
              <a:t>tw</a:t>
            </a:r>
            <a:r>
              <a:rPr lang="en-US" sz="1800" dirty="0">
                <a:solidFill>
                  <a:schemeClr val="bg1"/>
                </a:solidFill>
                <a:latin typeface="Courier" pitchFamily="49" charset="0"/>
              </a:rPr>
              <a:t> </a:t>
            </a:r>
            <a:r>
              <a:rPr lang="en-US" sz="1800" dirty="0" smtClean="0">
                <a:solidFill>
                  <a:schemeClr val="bg1"/>
                </a:solidFill>
                <a:latin typeface="Courier" pitchFamily="49" charset="0"/>
              </a:rPr>
              <a:t>function </a:t>
            </a:r>
            <a:r>
              <a:rPr lang="en-US" sz="1800" dirty="0">
                <a:solidFill>
                  <a:schemeClr val="bg1"/>
                </a:solidFill>
                <a:latin typeface="Courier" pitchFamily="49" charset="0"/>
              </a:rPr>
              <a:t>y=</a:t>
            </a:r>
            <a:r>
              <a:rPr lang="en-US" sz="1800" dirty="0" err="1">
                <a:solidFill>
                  <a:schemeClr val="bg1"/>
                </a:solidFill>
                <a:latin typeface="Courier" pitchFamily="49" charset="0"/>
              </a:rPr>
              <a:t>exp</a:t>
            </a:r>
            <a:r>
              <a:rPr lang="en-US" sz="1800" dirty="0">
                <a:solidFill>
                  <a:schemeClr val="bg1"/>
                </a:solidFill>
                <a:latin typeface="Courier" pitchFamily="49" charset="0"/>
              </a:rPr>
              <a:t>(</a:t>
            </a:r>
            <a:r>
              <a:rPr lang="en-US" sz="1800" dirty="0" err="1">
                <a:solidFill>
                  <a:schemeClr val="bg1"/>
                </a:solidFill>
                <a:latin typeface="Courier" pitchFamily="49" charset="0"/>
              </a:rPr>
              <a:t>gammaden</a:t>
            </a:r>
            <a:r>
              <a:rPr lang="en-US" sz="1800" dirty="0">
                <a:solidFill>
                  <a:schemeClr val="bg1"/>
                </a:solidFill>
                <a:latin typeface="Courier" pitchFamily="49" charset="0"/>
              </a:rPr>
              <a:t>(1/`theta1',`theta1',</a:t>
            </a:r>
            <a:r>
              <a:rPr lang="en-US" sz="1800" dirty="0" smtClean="0">
                <a:solidFill>
                  <a:schemeClr val="bg1"/>
                </a:solidFill>
                <a:latin typeface="Courier" pitchFamily="49" charset="0"/>
              </a:rPr>
              <a:t>0,x)</a:t>
            </a:r>
          </a:p>
          <a:p>
            <a:pPr marL="0" indent="0">
              <a:buNone/>
            </a:pPr>
            <a:endParaRPr lang="en-US" sz="1800" dirty="0">
              <a:solidFill>
                <a:schemeClr val="bg1"/>
              </a:solidFill>
              <a:latin typeface="Courier" pitchFamily="49"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548" y="1981200"/>
            <a:ext cx="6260252"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777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759" y="226421"/>
            <a:ext cx="8229600" cy="1143000"/>
          </a:xfrm>
        </p:spPr>
        <p:txBody>
          <a:bodyPr>
            <a:noAutofit/>
          </a:bodyPr>
          <a:lstStyle/>
          <a:p>
            <a:pPr algn="l"/>
            <a:r>
              <a:rPr lang="en-US" sz="3600" dirty="0" smtClean="0">
                <a:solidFill>
                  <a:srgbClr val="FFFF00"/>
                </a:solidFill>
                <a:latin typeface="Arial" panose="020B0604020202020204" pitchFamily="34" charset="0"/>
                <a:cs typeface="Arial" panose="020B0604020202020204" pitchFamily="34" charset="0"/>
              </a:rPr>
              <a:t>Summary</a:t>
            </a:r>
            <a:endParaRPr lang="en-US" sz="3600" dirty="0">
              <a:solidFill>
                <a:srgbClr val="FFFF00"/>
              </a:solidFill>
              <a:latin typeface="Arial" panose="020B0604020202020204" pitchFamily="34" charset="0"/>
              <a:cs typeface="Arial" panose="020B0604020202020204" pitchFamily="34" charset="0"/>
            </a:endParaRPr>
          </a:p>
        </p:txBody>
      </p:sp>
      <p:sp>
        <p:nvSpPr>
          <p:cNvPr id="9" name="TextBox 8"/>
          <p:cNvSpPr txBox="1"/>
          <p:nvPr/>
        </p:nvSpPr>
        <p:spPr>
          <a:xfrm>
            <a:off x="273759" y="1378327"/>
            <a:ext cx="8130752" cy="5016758"/>
          </a:xfrm>
          <a:prstGeom prst="rect">
            <a:avLst/>
          </a:prstGeom>
          <a:noFill/>
        </p:spPr>
        <p:txBody>
          <a:bodyPr wrap="none" rtlCol="0">
            <a:spAutoFit/>
          </a:bodyPr>
          <a:lstStyle/>
          <a:p>
            <a:r>
              <a:rPr lang="en-US" sz="3200" dirty="0" smtClean="0">
                <a:solidFill>
                  <a:schemeClr val="bg1"/>
                </a:solidFill>
                <a:latin typeface="Arial" panose="020B0604020202020204" pitchFamily="34" charset="0"/>
                <a:cs typeface="Arial" panose="020B0604020202020204" pitchFamily="34" charset="0"/>
              </a:rPr>
              <a:t>Clustered observations are common in</a:t>
            </a:r>
            <a:br>
              <a:rPr lang="en-US" sz="3200" dirty="0" smtClean="0">
                <a:solidFill>
                  <a:schemeClr val="bg1"/>
                </a:solidFill>
                <a:latin typeface="Arial" panose="020B0604020202020204" pitchFamily="34" charset="0"/>
                <a:cs typeface="Arial" panose="020B0604020202020204" pitchFamily="34" charset="0"/>
              </a:rPr>
            </a:br>
            <a:r>
              <a:rPr lang="en-US" sz="3200" dirty="0" smtClean="0">
                <a:solidFill>
                  <a:schemeClr val="bg1"/>
                </a:solidFill>
                <a:latin typeface="Arial" panose="020B0604020202020204" pitchFamily="34" charset="0"/>
                <a:cs typeface="Arial" panose="020B0604020202020204" pitchFamily="34" charset="0"/>
              </a:rPr>
              <a:t>surgical outcomes research</a:t>
            </a:r>
          </a:p>
          <a:p>
            <a:endParaRPr lang="en-US" sz="3200" dirty="0">
              <a:solidFill>
                <a:schemeClr val="bg1"/>
              </a:solidFill>
              <a:latin typeface="Arial" panose="020B0604020202020204" pitchFamily="34" charset="0"/>
              <a:cs typeface="Arial" panose="020B0604020202020204" pitchFamily="34" charset="0"/>
            </a:endParaRPr>
          </a:p>
          <a:p>
            <a:r>
              <a:rPr lang="en-US" sz="3200" dirty="0" smtClean="0">
                <a:solidFill>
                  <a:schemeClr val="bg1"/>
                </a:solidFill>
                <a:latin typeface="Arial" panose="020B0604020202020204" pitchFamily="34" charset="0"/>
                <a:cs typeface="Arial" panose="020B0604020202020204" pitchFamily="34" charset="0"/>
              </a:rPr>
              <a:t>Need to account for confounding by cluster,</a:t>
            </a:r>
          </a:p>
          <a:p>
            <a:r>
              <a:rPr lang="en-US" sz="3200" dirty="0" smtClean="0">
                <a:solidFill>
                  <a:schemeClr val="bg1"/>
                </a:solidFill>
                <a:latin typeface="Arial" panose="020B0604020202020204" pitchFamily="34" charset="0"/>
                <a:cs typeface="Arial" panose="020B0604020202020204" pitchFamily="34" charset="0"/>
              </a:rPr>
              <a:t>not just lack of independence in sampling</a:t>
            </a:r>
          </a:p>
          <a:p>
            <a:endParaRPr lang="en-US" sz="3200" dirty="0">
              <a:solidFill>
                <a:schemeClr val="bg1"/>
              </a:solidFill>
              <a:latin typeface="Arial" panose="020B0604020202020204" pitchFamily="34" charset="0"/>
              <a:cs typeface="Arial" panose="020B0604020202020204" pitchFamily="34" charset="0"/>
            </a:endParaRPr>
          </a:p>
          <a:p>
            <a:r>
              <a:rPr lang="en-US" sz="3200" dirty="0" smtClean="0">
                <a:solidFill>
                  <a:schemeClr val="bg1"/>
                </a:solidFill>
                <a:latin typeface="Arial" panose="020B0604020202020204" pitchFamily="34" charset="0"/>
                <a:cs typeface="Arial" panose="020B0604020202020204" pitchFamily="34" charset="0"/>
              </a:rPr>
              <a:t>Analytic approach—“single out” outliers,</a:t>
            </a:r>
            <a:br>
              <a:rPr lang="en-US" sz="3200" dirty="0" smtClean="0">
                <a:solidFill>
                  <a:schemeClr val="bg1"/>
                </a:solidFill>
                <a:latin typeface="Arial" panose="020B0604020202020204" pitchFamily="34" charset="0"/>
                <a:cs typeface="Arial" panose="020B0604020202020204" pitchFamily="34" charset="0"/>
              </a:rPr>
            </a:br>
            <a:r>
              <a:rPr lang="en-US" sz="3200" dirty="0" smtClean="0">
                <a:solidFill>
                  <a:schemeClr val="bg1"/>
                </a:solidFill>
                <a:latin typeface="Arial" panose="020B0604020202020204" pitchFamily="34" charset="0"/>
                <a:cs typeface="Arial" panose="020B0604020202020204" pitchFamily="34" charset="0"/>
              </a:rPr>
              <a:t>or capture overall variation among clusters?</a:t>
            </a:r>
          </a:p>
          <a:p>
            <a:endParaRPr lang="en-US" sz="3200" dirty="0">
              <a:solidFill>
                <a:schemeClr val="bg1"/>
              </a:solidFill>
              <a:latin typeface="Arial" panose="020B0604020202020204" pitchFamily="34" charset="0"/>
              <a:cs typeface="Arial" panose="020B0604020202020204" pitchFamily="34" charset="0"/>
            </a:endParaRPr>
          </a:p>
          <a:p>
            <a:r>
              <a:rPr lang="en-US" sz="3200" dirty="0" smtClean="0">
                <a:solidFill>
                  <a:srgbClr val="FFFF00"/>
                </a:solidFill>
                <a:latin typeface="Arial" panose="020B0604020202020204" pitchFamily="34" charset="0"/>
                <a:cs typeface="Arial" panose="020B0604020202020204" pitchFamily="34" charset="0"/>
              </a:rPr>
              <a:t>Depends on clinical/administrative need</a:t>
            </a:r>
            <a:endParaRPr lang="en-US" sz="32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231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759" y="226421"/>
            <a:ext cx="8229600" cy="1143000"/>
          </a:xfrm>
        </p:spPr>
        <p:txBody>
          <a:bodyPr>
            <a:noAutofit/>
          </a:bodyPr>
          <a:lstStyle/>
          <a:p>
            <a:pPr algn="l"/>
            <a:r>
              <a:rPr lang="en-US" sz="3600" dirty="0" smtClean="0">
                <a:solidFill>
                  <a:schemeClr val="bg1"/>
                </a:solidFill>
                <a:latin typeface="Arial" panose="020B0604020202020204" pitchFamily="34" charset="0"/>
                <a:cs typeface="Arial" panose="020B0604020202020204" pitchFamily="34" charset="0"/>
              </a:rPr>
              <a:t>Questions / comments</a:t>
            </a:r>
            <a:endParaRPr lang="en-US" sz="36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273758" y="1601212"/>
            <a:ext cx="8565441" cy="2062103"/>
          </a:xfrm>
          <a:prstGeom prst="rect">
            <a:avLst/>
          </a:prstGeom>
          <a:noFill/>
        </p:spPr>
        <p:txBody>
          <a:bodyPr wrap="square" rtlCol="0">
            <a:spAutoFit/>
          </a:bodyPr>
          <a:lstStyle/>
          <a:p>
            <a:endParaRPr lang="en-US" sz="3200" dirty="0" smtClean="0">
              <a:solidFill>
                <a:srgbClr val="FFFF00"/>
              </a:solidFill>
              <a:latin typeface="Arial" panose="020B0604020202020204" pitchFamily="34" charset="0"/>
              <a:cs typeface="Arial" panose="020B0604020202020204" pitchFamily="34" charset="0"/>
            </a:endParaRPr>
          </a:p>
          <a:p>
            <a:endParaRPr lang="en-US" sz="3200" dirty="0">
              <a:solidFill>
                <a:schemeClr val="bg1"/>
              </a:solidFill>
              <a:latin typeface="Arial" panose="020B0604020202020204" pitchFamily="34" charset="0"/>
              <a:cs typeface="Arial" panose="020B0604020202020204" pitchFamily="34" charset="0"/>
            </a:endParaRPr>
          </a:p>
          <a:p>
            <a:pPr algn="ctr"/>
            <a:endParaRPr lang="en-US" sz="3200" dirty="0">
              <a:solidFill>
                <a:schemeClr val="bg1"/>
              </a:solidFill>
              <a:latin typeface="Arial" panose="020B0604020202020204" pitchFamily="34" charset="0"/>
              <a:cs typeface="Arial" panose="020B0604020202020204" pitchFamily="34" charset="0"/>
            </a:endParaRPr>
          </a:p>
          <a:p>
            <a:pPr algn="ctr"/>
            <a:r>
              <a:rPr lang="en-US" sz="3200" dirty="0" smtClean="0">
                <a:solidFill>
                  <a:schemeClr val="bg1"/>
                </a:solidFill>
                <a:latin typeface="Arial" panose="020B0604020202020204" pitchFamily="34" charset="0"/>
                <a:cs typeface="Arial" panose="020B0604020202020204" pitchFamily="34" charset="0"/>
              </a:rPr>
              <a:t>Dmitry.Tumin@nationwidechildrens.org</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592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rgbClr val="FFFF00"/>
                </a:solidFill>
                <a:latin typeface="Arial" panose="020B0604020202020204" pitchFamily="34" charset="0"/>
                <a:cs typeface="Arial" panose="020B0604020202020204" pitchFamily="34" charset="0"/>
              </a:rPr>
              <a:t>Surgical outcomes data</a:t>
            </a:r>
            <a:endParaRPr lang="en-US" sz="4000" dirty="0">
              <a:solidFill>
                <a:srgbClr val="FFFF00"/>
              </a:solidFill>
              <a:latin typeface="Arial" panose="020B0604020202020204" pitchFamily="34" charset="0"/>
              <a:cs typeface="Arial" panose="020B0604020202020204" pitchFamily="34" charset="0"/>
            </a:endParaRPr>
          </a:p>
        </p:txBody>
      </p:sp>
      <p:sp>
        <p:nvSpPr>
          <p:cNvPr id="6" name="TextBox 5"/>
          <p:cNvSpPr txBox="1"/>
          <p:nvPr/>
        </p:nvSpPr>
        <p:spPr>
          <a:xfrm>
            <a:off x="381000" y="1905000"/>
            <a:ext cx="3672800" cy="2862322"/>
          </a:xfrm>
          <a:prstGeom prst="rect">
            <a:avLst/>
          </a:prstGeom>
          <a:noFill/>
        </p:spPr>
        <p:txBody>
          <a:bodyPr wrap="none" rtlCol="0">
            <a:spAutoFit/>
          </a:bodyPr>
          <a:lstStyle/>
          <a:p>
            <a:r>
              <a:rPr lang="en-US" sz="3600" dirty="0" smtClean="0">
                <a:solidFill>
                  <a:schemeClr val="bg1"/>
                </a:solidFill>
                <a:latin typeface="Arial" panose="020B0604020202020204" pitchFamily="34" charset="0"/>
                <a:cs typeface="Arial" panose="020B0604020202020204" pitchFamily="34" charset="0"/>
              </a:rPr>
              <a:t>Hospital records</a:t>
            </a:r>
          </a:p>
          <a:p>
            <a:endParaRPr lang="en-US" sz="3600" dirty="0">
              <a:solidFill>
                <a:schemeClr val="bg1"/>
              </a:solidFill>
              <a:latin typeface="Arial" panose="020B0604020202020204" pitchFamily="34" charset="0"/>
              <a:cs typeface="Arial" panose="020B0604020202020204" pitchFamily="34" charset="0"/>
            </a:endParaRPr>
          </a:p>
          <a:p>
            <a:r>
              <a:rPr lang="en-US" sz="3600" dirty="0" smtClean="0">
                <a:solidFill>
                  <a:schemeClr val="bg1"/>
                </a:solidFill>
                <a:latin typeface="Arial" panose="020B0604020202020204" pitchFamily="34" charset="0"/>
                <a:cs typeface="Arial" panose="020B0604020202020204" pitchFamily="34" charset="0"/>
              </a:rPr>
              <a:t>Clinical registries</a:t>
            </a:r>
          </a:p>
          <a:p>
            <a:endParaRPr lang="en-US" sz="3600" dirty="0">
              <a:solidFill>
                <a:schemeClr val="bg1"/>
              </a:solidFill>
              <a:latin typeface="Arial" panose="020B0604020202020204" pitchFamily="34" charset="0"/>
              <a:cs typeface="Arial" panose="020B0604020202020204" pitchFamily="34" charset="0"/>
            </a:endParaRPr>
          </a:p>
          <a:p>
            <a:r>
              <a:rPr lang="en-US" sz="3600" dirty="0" smtClean="0">
                <a:solidFill>
                  <a:schemeClr val="bg1"/>
                </a:solidFill>
                <a:latin typeface="Arial" panose="020B0604020202020204" pitchFamily="34" charset="0"/>
                <a:cs typeface="Arial" panose="020B0604020202020204" pitchFamily="34" charset="0"/>
              </a:rPr>
              <a:t>Insurance claims</a:t>
            </a:r>
            <a:endParaRPr lang="en-US" sz="3600" dirty="0">
              <a:solidFill>
                <a:schemeClr val="bg1"/>
              </a:solidFill>
              <a:latin typeface="Arial" panose="020B0604020202020204" pitchFamily="34" charset="0"/>
              <a:cs typeface="Arial" panose="020B0604020202020204" pitchFamily="34" charset="0"/>
            </a:endParaRPr>
          </a:p>
        </p:txBody>
      </p:sp>
      <p:pic>
        <p:nvPicPr>
          <p:cNvPr id="5" name="Picture 2" descr="Image result for data mine">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1575"/>
          <a:stretch/>
        </p:blipFill>
        <p:spPr bwMode="auto">
          <a:xfrm>
            <a:off x="5181600" y="1993008"/>
            <a:ext cx="3145972" cy="2686306"/>
          </a:xfrm>
          <a:prstGeom prst="rect">
            <a:avLst/>
          </a:prstGeom>
          <a:noFill/>
          <a:ln w="635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62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rgbClr val="FFFF00"/>
                </a:solidFill>
                <a:latin typeface="Arial" panose="020B0604020202020204" pitchFamily="34" charset="0"/>
                <a:cs typeface="Arial" panose="020B0604020202020204" pitchFamily="34" charset="0"/>
              </a:rPr>
              <a:t>Clustering</a:t>
            </a:r>
            <a:endParaRPr lang="en-US" sz="4000" dirty="0">
              <a:solidFill>
                <a:srgbClr val="FFFF00"/>
              </a:solidFill>
              <a:latin typeface="Arial" panose="020B0604020202020204" pitchFamily="34" charset="0"/>
              <a:cs typeface="Arial" panose="020B0604020202020204" pitchFamily="34" charset="0"/>
            </a:endParaRPr>
          </a:p>
        </p:txBody>
      </p:sp>
      <p:pic>
        <p:nvPicPr>
          <p:cNvPr id="2050" name="Picture 2" descr="Image result for new yorker cover surge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47541"/>
            <a:ext cx="3562350" cy="42772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1905000"/>
            <a:ext cx="2467342" cy="3970318"/>
          </a:xfrm>
          <a:prstGeom prst="rect">
            <a:avLst/>
          </a:prstGeom>
          <a:noFill/>
        </p:spPr>
        <p:txBody>
          <a:bodyPr wrap="none" rtlCol="0">
            <a:spAutoFit/>
          </a:bodyPr>
          <a:lstStyle/>
          <a:p>
            <a:r>
              <a:rPr lang="en-US" sz="3600" dirty="0" smtClean="0">
                <a:solidFill>
                  <a:schemeClr val="bg1"/>
                </a:solidFill>
                <a:latin typeface="Arial" panose="020B0604020202020204" pitchFamily="34" charset="0"/>
                <a:cs typeface="Arial" panose="020B0604020202020204" pitchFamily="34" charset="0"/>
              </a:rPr>
              <a:t>Patient</a:t>
            </a:r>
          </a:p>
          <a:p>
            <a:endParaRPr lang="en-US" sz="3600" dirty="0">
              <a:solidFill>
                <a:schemeClr val="bg1"/>
              </a:solidFill>
              <a:latin typeface="Arial" panose="020B0604020202020204" pitchFamily="34" charset="0"/>
              <a:cs typeface="Arial" panose="020B0604020202020204" pitchFamily="34" charset="0"/>
            </a:endParaRPr>
          </a:p>
          <a:p>
            <a:r>
              <a:rPr lang="en-US" sz="3600" dirty="0" smtClean="0">
                <a:solidFill>
                  <a:schemeClr val="bg1"/>
                </a:solidFill>
                <a:latin typeface="Arial" panose="020B0604020202020204" pitchFamily="34" charset="0"/>
                <a:cs typeface="Arial" panose="020B0604020202020204" pitchFamily="34" charset="0"/>
              </a:rPr>
              <a:t>Surgeon</a:t>
            </a:r>
          </a:p>
          <a:p>
            <a:endParaRPr lang="en-US" sz="3600" dirty="0">
              <a:solidFill>
                <a:schemeClr val="bg1"/>
              </a:solidFill>
              <a:latin typeface="Arial" panose="020B0604020202020204" pitchFamily="34" charset="0"/>
              <a:cs typeface="Arial" panose="020B0604020202020204" pitchFamily="34" charset="0"/>
            </a:endParaRPr>
          </a:p>
          <a:p>
            <a:r>
              <a:rPr lang="en-US" sz="3600" dirty="0" smtClean="0">
                <a:solidFill>
                  <a:schemeClr val="bg1"/>
                </a:solidFill>
                <a:latin typeface="Arial" panose="020B0604020202020204" pitchFamily="34" charset="0"/>
                <a:cs typeface="Arial" panose="020B0604020202020204" pitchFamily="34" charset="0"/>
              </a:rPr>
              <a:t>Hospital</a:t>
            </a:r>
          </a:p>
          <a:p>
            <a:endParaRPr lang="en-US" sz="3600" dirty="0">
              <a:solidFill>
                <a:schemeClr val="bg1"/>
              </a:solidFill>
              <a:latin typeface="Arial" panose="020B0604020202020204" pitchFamily="34" charset="0"/>
              <a:cs typeface="Arial" panose="020B0604020202020204" pitchFamily="34" charset="0"/>
            </a:endParaRPr>
          </a:p>
          <a:p>
            <a:r>
              <a:rPr lang="en-US" sz="3600" dirty="0" smtClean="0">
                <a:solidFill>
                  <a:schemeClr val="bg1"/>
                </a:solidFill>
                <a:latin typeface="Arial" panose="020B0604020202020204" pitchFamily="34" charset="0"/>
                <a:cs typeface="Arial" panose="020B0604020202020204" pitchFamily="34" charset="0"/>
              </a:rPr>
              <a:t>Geography</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18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rgbClr val="FFFF00"/>
                </a:solidFill>
                <a:latin typeface="Arial" panose="020B0604020202020204" pitchFamily="34" charset="0"/>
                <a:cs typeface="Arial" panose="020B0604020202020204" pitchFamily="34" charset="0"/>
              </a:rPr>
              <a:t>When things go horribly wrong</a:t>
            </a:r>
            <a:endParaRPr lang="en-US" sz="4000" dirty="0">
              <a:solidFill>
                <a:srgbClr val="FFFF00"/>
              </a:solidFill>
              <a:latin typeface="Arial" panose="020B0604020202020204" pitchFamily="34" charset="0"/>
              <a:cs typeface="Arial" panose="020B0604020202020204" pitchFamily="34" charset="0"/>
            </a:endParaRPr>
          </a:p>
        </p:txBody>
      </p:sp>
      <p:sp>
        <p:nvSpPr>
          <p:cNvPr id="7" name="TextBox 6"/>
          <p:cNvSpPr txBox="1"/>
          <p:nvPr/>
        </p:nvSpPr>
        <p:spPr>
          <a:xfrm>
            <a:off x="381000" y="1905000"/>
            <a:ext cx="4390946" cy="5047536"/>
          </a:xfrm>
          <a:prstGeom prst="rect">
            <a:avLst/>
          </a:prstGeom>
          <a:noFill/>
        </p:spPr>
        <p:txBody>
          <a:bodyPr wrap="none" rtlCol="0">
            <a:spAutoFit/>
          </a:bodyPr>
          <a:lstStyle/>
          <a:p>
            <a:r>
              <a:rPr lang="en-US" sz="3600" b="1" dirty="0" smtClean="0">
                <a:solidFill>
                  <a:schemeClr val="bg1"/>
                </a:solidFill>
                <a:latin typeface="Arial" panose="020B0604020202020204" pitchFamily="34" charset="0"/>
                <a:cs typeface="Arial" panose="020B0604020202020204" pitchFamily="34" charset="0"/>
              </a:rPr>
              <a:t>“Broken Hearts”</a:t>
            </a:r>
          </a:p>
          <a:p>
            <a:endParaRPr lang="en-US" sz="3600" dirty="0">
              <a:solidFill>
                <a:schemeClr val="bg1"/>
              </a:solidFill>
              <a:latin typeface="Arial" panose="020B0604020202020204" pitchFamily="34" charset="0"/>
              <a:cs typeface="Arial" panose="020B0604020202020204" pitchFamily="34" charset="0"/>
            </a:endParaRPr>
          </a:p>
          <a:p>
            <a:r>
              <a:rPr lang="en-US" sz="3600" dirty="0" smtClean="0">
                <a:solidFill>
                  <a:schemeClr val="bg1"/>
                </a:solidFill>
                <a:latin typeface="Arial" panose="020B0604020202020204" pitchFamily="34" charset="0"/>
                <a:cs typeface="Arial" panose="020B0604020202020204" pitchFamily="34" charset="0"/>
              </a:rPr>
              <a:t>Journal</a:t>
            </a:r>
            <a:r>
              <a:rPr lang="en-US" sz="3600" dirty="0">
                <a:solidFill>
                  <a:schemeClr val="bg1"/>
                </a:solidFill>
                <a:latin typeface="Arial" panose="020B0604020202020204" pitchFamily="34" charset="0"/>
                <a:cs typeface="Arial" panose="020B0604020202020204" pitchFamily="34" charset="0"/>
              </a:rPr>
              <a:t> </a:t>
            </a:r>
            <a:r>
              <a:rPr lang="en-US" sz="3600" dirty="0" smtClean="0">
                <a:solidFill>
                  <a:schemeClr val="bg1"/>
                </a:solidFill>
                <a:latin typeface="Arial" panose="020B0604020202020204" pitchFamily="34" charset="0"/>
                <a:cs typeface="Arial" panose="020B0604020202020204" pitchFamily="34" charset="0"/>
              </a:rPr>
              <a:t>retracts</a:t>
            </a:r>
          </a:p>
          <a:p>
            <a:r>
              <a:rPr lang="en-US" sz="3600" dirty="0" smtClean="0">
                <a:solidFill>
                  <a:schemeClr val="bg1"/>
                </a:solidFill>
                <a:latin typeface="Arial" panose="020B0604020202020204" pitchFamily="34" charset="0"/>
                <a:cs typeface="Arial" panose="020B0604020202020204" pitchFamily="34" charset="0"/>
              </a:rPr>
              <a:t>paper over clustered</a:t>
            </a:r>
          </a:p>
          <a:p>
            <a:r>
              <a:rPr lang="en-US" sz="3600" dirty="0" smtClean="0">
                <a:solidFill>
                  <a:schemeClr val="bg1"/>
                </a:solidFill>
                <a:latin typeface="Arial" panose="020B0604020202020204" pitchFamily="34" charset="0"/>
                <a:cs typeface="Arial" panose="020B0604020202020204" pitchFamily="34" charset="0"/>
              </a:rPr>
              <a:t>standard errors</a:t>
            </a:r>
          </a:p>
          <a:p>
            <a:endParaRPr lang="en-US" sz="1000" dirty="0" smtClean="0">
              <a:solidFill>
                <a:schemeClr val="bg1"/>
              </a:solidFill>
              <a:latin typeface="Courier" pitchFamily="49" charset="0"/>
              <a:cs typeface="Arial" panose="020B0604020202020204" pitchFamily="34" charset="0"/>
            </a:endParaRPr>
          </a:p>
          <a:p>
            <a:endParaRPr lang="en-US" sz="3600" dirty="0">
              <a:solidFill>
                <a:schemeClr val="bg1"/>
              </a:solidFill>
              <a:latin typeface="Courier" pitchFamily="49" charset="0"/>
              <a:cs typeface="Arial" panose="020B0604020202020204" pitchFamily="34" charset="0"/>
            </a:endParaRPr>
          </a:p>
          <a:p>
            <a:endParaRPr lang="en-US" sz="3600" dirty="0" smtClean="0">
              <a:solidFill>
                <a:schemeClr val="bg1"/>
              </a:solidFill>
              <a:latin typeface="Courier" pitchFamily="49" charset="0"/>
              <a:cs typeface="Arial" panose="020B0604020202020204" pitchFamily="34" charset="0"/>
            </a:endParaRPr>
          </a:p>
          <a:p>
            <a:r>
              <a:rPr lang="en-US" sz="2400" dirty="0" err="1" smtClean="0">
                <a:solidFill>
                  <a:schemeClr val="bg1"/>
                </a:solidFill>
              </a:rPr>
              <a:t>Anesth</a:t>
            </a:r>
            <a:r>
              <a:rPr lang="en-US" sz="2400" dirty="0" smtClean="0">
                <a:solidFill>
                  <a:schemeClr val="bg1"/>
                </a:solidFill>
              </a:rPr>
              <a:t> </a:t>
            </a:r>
            <a:r>
              <a:rPr lang="en-US" sz="2400" dirty="0" err="1" smtClean="0">
                <a:solidFill>
                  <a:schemeClr val="bg1"/>
                </a:solidFill>
              </a:rPr>
              <a:t>Analg</a:t>
            </a:r>
            <a:r>
              <a:rPr lang="en-US" sz="2400" dirty="0" smtClean="0">
                <a:solidFill>
                  <a:schemeClr val="bg1"/>
                </a:solidFill>
              </a:rPr>
              <a:t> 2016;122:1231-3</a:t>
            </a:r>
            <a:endParaRPr lang="en-US" sz="2400" dirty="0">
              <a:solidFill>
                <a:schemeClr val="bg1"/>
              </a:solidFill>
            </a:endParaRPr>
          </a:p>
          <a:p>
            <a:endParaRPr lang="en-US" sz="3600" dirty="0" smtClean="0">
              <a:solidFill>
                <a:schemeClr val="bg1"/>
              </a:solidFill>
              <a:latin typeface="Courier" pitchFamily="49" charset="0"/>
              <a:cs typeface="Arial" panose="020B0604020202020204" pitchFamily="34" charset="0"/>
            </a:endParaRPr>
          </a:p>
        </p:txBody>
      </p:sp>
      <p:pic>
        <p:nvPicPr>
          <p:cNvPr id="5122" name="Picture 2" descr="Image result for anesth analg broken heart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1196" y="2133600"/>
            <a:ext cx="2849404"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https://images.journals.lww.com/anesthesia-analgesia/Original.00000539-201605000-00001.F2-1.jpe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79650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Figure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images.journals.lww.com/anesthesia-analgesia/Original.00000539-201605000-00001.F2-1.jpe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Figure 2"/>
          <p:cNvPicPr>
            <a:picLocks noGrp="1" noChangeAspect="1"/>
          </p:cNvPicPr>
          <p:nvPr/>
        </p:nvPicPr>
        <p:blipFill>
          <a:blip r:embed="rId2"/>
          <a:stretch>
            <a:fillRect/>
          </a:stretch>
        </p:blipFill>
        <p:spPr>
          <a:xfrm>
            <a:off x="3733800" y="670878"/>
            <a:ext cx="5041808" cy="3443922"/>
          </a:xfrm>
          <a:prstGeom prst="rect">
            <a:avLst/>
          </a:prstGeom>
          <a:ln>
            <a:solidFill>
              <a:schemeClr val="tx1">
                <a:lumMod val="50000"/>
                <a:lumOff val="50000"/>
              </a:schemeClr>
            </a:solidFill>
          </a:ln>
        </p:spPr>
      </p:pic>
      <p:sp>
        <p:nvSpPr>
          <p:cNvPr id="5" name="Rectangle 4"/>
          <p:cNvSpPr/>
          <p:nvPr/>
        </p:nvSpPr>
        <p:spPr>
          <a:xfrm>
            <a:off x="368300" y="516036"/>
            <a:ext cx="3136900" cy="3785652"/>
          </a:xfrm>
          <a:prstGeom prst="rect">
            <a:avLst/>
          </a:prstGeom>
          <a:solidFill>
            <a:schemeClr val="bg1"/>
          </a:solidFill>
        </p:spPr>
        <p:txBody>
          <a:bodyPr wrap="square">
            <a:spAutoFit/>
          </a:bodyPr>
          <a:lstStyle/>
          <a:p>
            <a:r>
              <a:rPr lang="en-US" sz="2000" b="1" dirty="0" smtClean="0"/>
              <a:t>“</a:t>
            </a:r>
            <a:r>
              <a:rPr lang="en-US" sz="2000" b="1" dirty="0"/>
              <a:t>The rate of death or major complications among patients undergoing coronary artery bypass surgery varies markedly across </a:t>
            </a:r>
            <a:r>
              <a:rPr lang="en-US" sz="2000" b="1" dirty="0" smtClean="0"/>
              <a:t>anesthesiologists.”</a:t>
            </a:r>
          </a:p>
          <a:p>
            <a:endParaRPr lang="en-US" sz="2000" dirty="0"/>
          </a:p>
          <a:p>
            <a:r>
              <a:rPr lang="en-US" sz="2000" dirty="0" smtClean="0"/>
              <a:t>The </a:t>
            </a:r>
            <a:r>
              <a:rPr lang="en-US" sz="2000" dirty="0"/>
              <a:t>article demonstrated something </a:t>
            </a:r>
            <a:r>
              <a:rPr lang="en-US" sz="2000" dirty="0" smtClean="0"/>
              <a:t>we have</a:t>
            </a:r>
          </a:p>
          <a:p>
            <a:r>
              <a:rPr lang="en-US" sz="2000" dirty="0" smtClean="0"/>
              <a:t>always </a:t>
            </a:r>
            <a:r>
              <a:rPr lang="en-US" sz="2000" dirty="0"/>
              <a:t>thought: some anesthesiologists are better than others.</a:t>
            </a:r>
          </a:p>
        </p:txBody>
      </p:sp>
      <p:sp>
        <p:nvSpPr>
          <p:cNvPr id="6" name="Rectangle 5"/>
          <p:cNvSpPr/>
          <p:nvPr/>
        </p:nvSpPr>
        <p:spPr>
          <a:xfrm>
            <a:off x="368300" y="4572000"/>
            <a:ext cx="8483508" cy="1938992"/>
          </a:xfrm>
          <a:prstGeom prst="rect">
            <a:avLst/>
          </a:prstGeom>
          <a:solidFill>
            <a:schemeClr val="bg1"/>
          </a:solidFill>
        </p:spPr>
        <p:txBody>
          <a:bodyPr wrap="square">
            <a:spAutoFit/>
          </a:bodyPr>
          <a:lstStyle/>
          <a:p>
            <a:r>
              <a:rPr lang="en-US" sz="2000" dirty="0"/>
              <a:t>The problem was subtle, </a:t>
            </a:r>
            <a:r>
              <a:rPr lang="en-US" sz="2000" b="1" dirty="0"/>
              <a:t>the difference between “robust cluster (</a:t>
            </a:r>
            <a:r>
              <a:rPr lang="en-US" sz="2000" b="1" dirty="0" err="1"/>
              <a:t>anes</a:t>
            </a:r>
            <a:r>
              <a:rPr lang="en-US" sz="2000" b="1" dirty="0"/>
              <a:t>)” and “robust” in the Stata program code</a:t>
            </a:r>
            <a:r>
              <a:rPr lang="en-US" sz="2000" dirty="0"/>
              <a:t>. It seemed to me and the reviewers that the analysis should be </a:t>
            </a:r>
            <a:r>
              <a:rPr lang="en-US" sz="2000" dirty="0" smtClean="0"/>
              <a:t>clustered, [but] </a:t>
            </a:r>
            <a:r>
              <a:rPr lang="en-US" sz="2000" dirty="0"/>
              <a:t>“when fixed effects and clustering are specified at the same level, tests that involve the fixed effects themselves are inadvisable (the standard errors on fixed effects are likely to be substantially underestimated, though this will not affect the other variance </a:t>
            </a:r>
            <a:r>
              <a:rPr lang="en-US" sz="2000" dirty="0" smtClean="0"/>
              <a:t>estimates).”</a:t>
            </a:r>
            <a:endParaRPr lang="en-US" sz="2000" dirty="0"/>
          </a:p>
        </p:txBody>
      </p:sp>
    </p:spTree>
    <p:extLst>
      <p:ext uri="{BB962C8B-B14F-4D97-AF65-F5344CB8AC3E}">
        <p14:creationId xmlns:p14="http://schemas.microsoft.com/office/powerpoint/2010/main" val="3573468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 descr="Figure 1"/>
          <p:cNvPicPr>
            <a:picLocks noChangeAspect="1"/>
          </p:cNvPicPr>
          <p:nvPr/>
        </p:nvPicPr>
        <p:blipFill rotWithShape="1">
          <a:blip r:embed="rId2"/>
          <a:srcRect l="-1155" t="134" r="1155" b="66533"/>
          <a:stretch/>
        </p:blipFill>
        <p:spPr>
          <a:xfrm>
            <a:off x="3886200" y="3048000"/>
            <a:ext cx="4976241" cy="3592954"/>
          </a:xfrm>
          <a:prstGeom prst="rect">
            <a:avLst/>
          </a:prstGeom>
          <a:ln>
            <a:solidFill>
              <a:sysClr val="windowText" lastClr="000000">
                <a:lumMod val="50000"/>
                <a:lumOff val="50000"/>
              </a:sysClr>
            </a:solidFill>
          </a:ln>
        </p:spPr>
      </p:pic>
      <p:pic>
        <p:nvPicPr>
          <p:cNvPr id="5" name="Picture 4" descr="Figure 2"/>
          <p:cNvPicPr>
            <a:picLocks noGrp="1" noChangeAspect="1"/>
          </p:cNvPicPr>
          <p:nvPr/>
        </p:nvPicPr>
        <p:blipFill>
          <a:blip r:embed="rId3"/>
          <a:stretch>
            <a:fillRect/>
          </a:stretch>
        </p:blipFill>
        <p:spPr>
          <a:xfrm>
            <a:off x="533400" y="304801"/>
            <a:ext cx="4350635" cy="2971800"/>
          </a:xfrm>
          <a:prstGeom prst="rect">
            <a:avLst/>
          </a:prstGeom>
          <a:ln>
            <a:solidFill>
              <a:schemeClr val="tx1">
                <a:lumMod val="50000"/>
                <a:lumOff val="50000"/>
              </a:schemeClr>
            </a:solidFill>
          </a:ln>
        </p:spPr>
      </p:pic>
      <p:sp>
        <p:nvSpPr>
          <p:cNvPr id="7" name="TextBox 6"/>
          <p:cNvSpPr txBox="1"/>
          <p:nvPr/>
        </p:nvSpPr>
        <p:spPr>
          <a:xfrm>
            <a:off x="4884035" y="256242"/>
            <a:ext cx="2313454" cy="1200329"/>
          </a:xfrm>
          <a:prstGeom prst="rect">
            <a:avLst/>
          </a:prstGeom>
          <a:noFill/>
        </p:spPr>
        <p:txBody>
          <a:bodyPr wrap="none" rtlCol="0">
            <a:spAutoFit/>
          </a:bodyPr>
          <a:lstStyle/>
          <a:p>
            <a:r>
              <a:rPr lang="en-US" sz="3600" b="1" dirty="0" smtClean="0">
                <a:solidFill>
                  <a:srgbClr val="FFFF00"/>
                </a:solidFill>
                <a:latin typeface="Arial" panose="020B0604020202020204" pitchFamily="34" charset="0"/>
                <a:cs typeface="Arial" panose="020B0604020202020204" pitchFamily="34" charset="0"/>
              </a:rPr>
              <a:t>Retracted</a:t>
            </a:r>
          </a:p>
          <a:p>
            <a:r>
              <a:rPr lang="en-US" sz="3600" b="1" dirty="0" smtClean="0">
                <a:solidFill>
                  <a:srgbClr val="FFFF00"/>
                </a:solidFill>
                <a:latin typeface="Arial" panose="020B0604020202020204" pitchFamily="34" charset="0"/>
                <a:cs typeface="Arial" panose="020B0604020202020204" pitchFamily="34" charset="0"/>
              </a:rPr>
              <a:t>article</a:t>
            </a:r>
            <a:endParaRPr lang="en-US" sz="3600" b="1" dirty="0">
              <a:solidFill>
                <a:srgbClr val="FFFF00"/>
              </a:solidFill>
              <a:latin typeface="Arial" panose="020B0604020202020204" pitchFamily="34" charset="0"/>
              <a:cs typeface="Arial" panose="020B0604020202020204" pitchFamily="34" charset="0"/>
            </a:endParaRPr>
          </a:p>
        </p:txBody>
      </p:sp>
      <p:sp>
        <p:nvSpPr>
          <p:cNvPr id="8" name="TextBox 7"/>
          <p:cNvSpPr txBox="1"/>
          <p:nvPr/>
        </p:nvSpPr>
        <p:spPr>
          <a:xfrm>
            <a:off x="1371600" y="4844477"/>
            <a:ext cx="2364750" cy="1200329"/>
          </a:xfrm>
          <a:prstGeom prst="rect">
            <a:avLst/>
          </a:prstGeom>
          <a:noFill/>
        </p:spPr>
        <p:txBody>
          <a:bodyPr wrap="none" rtlCol="0">
            <a:spAutoFit/>
          </a:bodyPr>
          <a:lstStyle/>
          <a:p>
            <a:pPr algn="r"/>
            <a:r>
              <a:rPr lang="en-US" sz="3600" b="1" dirty="0" smtClean="0">
                <a:solidFill>
                  <a:srgbClr val="FFFF00"/>
                </a:solidFill>
                <a:latin typeface="Arial" panose="020B0604020202020204" pitchFamily="34" charset="0"/>
                <a:cs typeface="Arial" panose="020B0604020202020204" pitchFamily="34" charset="0"/>
              </a:rPr>
              <a:t>Corrected</a:t>
            </a:r>
          </a:p>
          <a:p>
            <a:pPr algn="r"/>
            <a:r>
              <a:rPr lang="en-US" sz="3600" b="1" dirty="0" smtClean="0">
                <a:solidFill>
                  <a:srgbClr val="FFFF00"/>
                </a:solidFill>
                <a:latin typeface="Arial" panose="020B0604020202020204" pitchFamily="34" charset="0"/>
                <a:cs typeface="Arial" panose="020B0604020202020204" pitchFamily="34" charset="0"/>
              </a:rPr>
              <a:t>article</a:t>
            </a:r>
            <a:endParaRPr lang="en-US" sz="3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318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rgbClr val="FFFF00"/>
                </a:solidFill>
                <a:latin typeface="Arial" panose="020B0604020202020204" pitchFamily="34" charset="0"/>
                <a:cs typeface="Arial" panose="020B0604020202020204" pitchFamily="34" charset="0"/>
              </a:rPr>
              <a:t>A slight misunderstanding…</a:t>
            </a:r>
            <a:endParaRPr lang="en-US" sz="4000" dirty="0">
              <a:solidFill>
                <a:srgbClr val="FFFF00"/>
              </a:solidFill>
              <a:latin typeface="Arial" panose="020B0604020202020204" pitchFamily="34" charset="0"/>
              <a:cs typeface="Arial" panose="020B0604020202020204" pitchFamily="34" charset="0"/>
            </a:endParaRPr>
          </a:p>
        </p:txBody>
      </p:sp>
      <p:sp>
        <p:nvSpPr>
          <p:cNvPr id="3" name="TextBox 2"/>
          <p:cNvSpPr txBox="1"/>
          <p:nvPr/>
        </p:nvSpPr>
        <p:spPr>
          <a:xfrm>
            <a:off x="762000" y="2319278"/>
            <a:ext cx="7443063" cy="2862322"/>
          </a:xfrm>
          <a:prstGeom prst="rect">
            <a:avLst/>
          </a:prstGeom>
          <a:noFill/>
        </p:spPr>
        <p:txBody>
          <a:bodyPr wrap="none" rtlCol="0">
            <a:spAutoFit/>
          </a:bodyPr>
          <a:lstStyle/>
          <a:p>
            <a:r>
              <a:rPr lang="en-US" sz="3600" u="sng" dirty="0" smtClean="0">
                <a:solidFill>
                  <a:schemeClr val="bg1"/>
                </a:solidFill>
                <a:latin typeface="Arial" panose="020B0604020202020204" pitchFamily="34" charset="0"/>
                <a:cs typeface="Arial" panose="020B0604020202020204" pitchFamily="34" charset="0"/>
              </a:rPr>
              <a:t>Why</a:t>
            </a:r>
            <a:r>
              <a:rPr lang="en-US" sz="3600" dirty="0" smtClean="0">
                <a:solidFill>
                  <a:schemeClr val="bg1"/>
                </a:solidFill>
                <a:latin typeface="Arial" panose="020B0604020202020204" pitchFamily="34" charset="0"/>
                <a:cs typeface="Arial" panose="020B0604020202020204" pitchFamily="34" charset="0"/>
              </a:rPr>
              <a:t> should we adjust for clustering</a:t>
            </a:r>
            <a:endParaRPr lang="en-US" sz="3600" u="sng" dirty="0" smtClean="0">
              <a:solidFill>
                <a:schemeClr val="bg1"/>
              </a:solidFill>
              <a:latin typeface="Arial" panose="020B0604020202020204" pitchFamily="34" charset="0"/>
              <a:cs typeface="Arial" panose="020B0604020202020204" pitchFamily="34" charset="0"/>
            </a:endParaRPr>
          </a:p>
          <a:p>
            <a:endParaRPr lang="en-US" sz="3600" b="1" dirty="0">
              <a:solidFill>
                <a:schemeClr val="bg1"/>
              </a:solidFill>
              <a:latin typeface="Arial" panose="020B0604020202020204" pitchFamily="34" charset="0"/>
              <a:cs typeface="Arial" panose="020B0604020202020204" pitchFamily="34" charset="0"/>
            </a:endParaRPr>
          </a:p>
          <a:p>
            <a:r>
              <a:rPr lang="en-US" sz="3600" dirty="0" smtClean="0">
                <a:solidFill>
                  <a:schemeClr val="bg1"/>
                </a:solidFill>
                <a:latin typeface="Arial" panose="020B0604020202020204" pitchFamily="34" charset="0"/>
                <a:cs typeface="Arial" panose="020B0604020202020204" pitchFamily="34" charset="0"/>
              </a:rPr>
              <a:t> </a:t>
            </a:r>
            <a:r>
              <a:rPr lang="en-US" sz="3600" dirty="0" smtClean="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3600" u="sng" dirty="0" smtClean="0">
                <a:solidFill>
                  <a:schemeClr val="bg1"/>
                </a:solidFill>
                <a:latin typeface="Arial" panose="020B0604020202020204" pitchFamily="34" charset="0"/>
                <a:cs typeface="Arial" panose="020B0604020202020204" pitchFamily="34" charset="0"/>
              </a:rPr>
              <a:t>How</a:t>
            </a:r>
            <a:r>
              <a:rPr lang="en-US" sz="3600" dirty="0" smtClean="0">
                <a:solidFill>
                  <a:schemeClr val="bg1"/>
                </a:solidFill>
                <a:latin typeface="Arial" panose="020B0604020202020204" pitchFamily="34" charset="0"/>
                <a:cs typeface="Arial" panose="020B0604020202020204" pitchFamily="34" charset="0"/>
              </a:rPr>
              <a:t> should we do it</a:t>
            </a:r>
          </a:p>
          <a:p>
            <a:pPr lvl="1"/>
            <a:r>
              <a:rPr lang="en-US" sz="3600" dirty="0">
                <a:solidFill>
                  <a:schemeClr val="bg1"/>
                </a:solidFill>
                <a:latin typeface="Arial" panose="020B0604020202020204" pitchFamily="34" charset="0"/>
                <a:cs typeface="Arial" panose="020B0604020202020204" pitchFamily="34" charset="0"/>
              </a:rPr>
              <a:t>	</a:t>
            </a:r>
            <a:endParaRPr lang="en-US" sz="3600" dirty="0" smtClean="0">
              <a:solidFill>
                <a:schemeClr val="bg1"/>
              </a:solidFill>
              <a:latin typeface="Arial" panose="020B0604020202020204" pitchFamily="34" charset="0"/>
              <a:cs typeface="Arial" panose="020B0604020202020204" pitchFamily="34" charset="0"/>
            </a:endParaRPr>
          </a:p>
          <a:p>
            <a:pPr lvl="1"/>
            <a:r>
              <a:rPr lang="en-US" sz="3600" dirty="0">
                <a:solidFill>
                  <a:schemeClr val="bg1"/>
                </a:solidFill>
                <a:latin typeface="Arial" panose="020B0604020202020204" pitchFamily="34" charset="0"/>
                <a:cs typeface="Arial" panose="020B0604020202020204" pitchFamily="34" charset="0"/>
              </a:rPr>
              <a:t>	</a:t>
            </a:r>
            <a:r>
              <a:rPr lang="en-US" sz="3600" dirty="0" smtClean="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3600" u="sng" dirty="0" smtClean="0">
                <a:solidFill>
                  <a:schemeClr val="bg1"/>
                </a:solidFill>
                <a:latin typeface="Arial" panose="020B0604020202020204" pitchFamily="34" charset="0"/>
                <a:cs typeface="Arial" panose="020B0604020202020204" pitchFamily="34" charset="0"/>
                <a:sym typeface="Wingdings" panose="05000000000000000000" pitchFamily="2" charset="2"/>
              </a:rPr>
              <a:t>What</a:t>
            </a:r>
            <a:r>
              <a:rPr lang="en-US" sz="3600" dirty="0" smtClean="0">
                <a:solidFill>
                  <a:schemeClr val="bg1"/>
                </a:solidFill>
                <a:latin typeface="Arial" panose="020B0604020202020204" pitchFamily="34" charset="0"/>
                <a:cs typeface="Arial" panose="020B0604020202020204" pitchFamily="34" charset="0"/>
                <a:sym typeface="Wingdings" panose="05000000000000000000" pitchFamily="2" charset="2"/>
              </a:rPr>
              <a:t> can we conclude</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02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rgbClr val="FFFF00"/>
                </a:solidFill>
                <a:latin typeface="Arial" panose="020B0604020202020204" pitchFamily="34" charset="0"/>
                <a:cs typeface="Arial" panose="020B0604020202020204" pitchFamily="34" charset="0"/>
              </a:rPr>
              <a:t>Scenario 1</a:t>
            </a:r>
            <a:endParaRPr lang="en-US" sz="4000" dirty="0">
              <a:solidFill>
                <a:srgbClr val="FFFF00"/>
              </a:solidFill>
              <a:latin typeface="Arial" panose="020B0604020202020204" pitchFamily="34" charset="0"/>
              <a:cs typeface="Arial" panose="020B0604020202020204" pitchFamily="34" charset="0"/>
            </a:endParaRPr>
          </a:p>
        </p:txBody>
      </p:sp>
      <p:sp>
        <p:nvSpPr>
          <p:cNvPr id="4" name="TextBox 3"/>
          <p:cNvSpPr txBox="1"/>
          <p:nvPr/>
        </p:nvSpPr>
        <p:spPr>
          <a:xfrm>
            <a:off x="381000" y="1752600"/>
            <a:ext cx="7935360" cy="3785652"/>
          </a:xfrm>
          <a:prstGeom prst="rect">
            <a:avLst/>
          </a:prstGeom>
          <a:noFill/>
        </p:spPr>
        <p:txBody>
          <a:bodyPr wrap="none" rtlCol="0">
            <a:spAutoFit/>
          </a:bodyPr>
          <a:lstStyle/>
          <a:p>
            <a:r>
              <a:rPr lang="en-US" sz="3600" dirty="0" smtClean="0">
                <a:solidFill>
                  <a:schemeClr val="bg1"/>
                </a:solidFill>
                <a:latin typeface="Arial" panose="020B0604020202020204" pitchFamily="34" charset="0"/>
                <a:cs typeface="Arial" panose="020B0604020202020204" pitchFamily="34" charset="0"/>
              </a:rPr>
              <a:t>Cases are not independently sampled</a:t>
            </a:r>
          </a:p>
          <a:p>
            <a:endParaRPr lang="en-US" sz="3600" dirty="0">
              <a:solidFill>
                <a:schemeClr val="bg1"/>
              </a:solidFill>
              <a:latin typeface="Arial" panose="020B0604020202020204" pitchFamily="34" charset="0"/>
              <a:cs typeface="Arial" panose="020B0604020202020204" pitchFamily="34" charset="0"/>
            </a:endParaRPr>
          </a:p>
          <a:p>
            <a:r>
              <a:rPr lang="en-US" sz="3600" dirty="0" smtClean="0">
                <a:solidFill>
                  <a:schemeClr val="bg1"/>
                </a:solidFill>
                <a:latin typeface="Arial" panose="020B0604020202020204" pitchFamily="34" charset="0"/>
                <a:cs typeface="Arial" panose="020B0604020202020204" pitchFamily="34" charset="0"/>
              </a:rPr>
              <a:t>Cluster robust standard errors</a:t>
            </a:r>
          </a:p>
          <a:p>
            <a:endParaRPr lang="en-US" sz="3600" dirty="0">
              <a:solidFill>
                <a:schemeClr val="bg1"/>
              </a:solidFill>
              <a:latin typeface="Arial" panose="020B0604020202020204" pitchFamily="34" charset="0"/>
              <a:cs typeface="Arial" panose="020B0604020202020204" pitchFamily="34" charset="0"/>
            </a:endParaRPr>
          </a:p>
          <a:p>
            <a:r>
              <a:rPr lang="en-US" sz="3200" dirty="0" smtClean="0">
                <a:solidFill>
                  <a:srgbClr val="FFFF00"/>
                </a:solidFill>
                <a:latin typeface="Arial" panose="020B0604020202020204" pitchFamily="34" charset="0"/>
                <a:cs typeface="Arial" panose="020B0604020202020204" pitchFamily="34" charset="0"/>
              </a:rPr>
              <a:t>Problem:</a:t>
            </a:r>
            <a:endParaRPr lang="en-US" sz="3200" dirty="0" smtClean="0">
              <a:solidFill>
                <a:srgbClr val="FFFF00"/>
              </a:solidFill>
              <a:latin typeface="Arial" panose="020B0604020202020204" pitchFamily="34" charset="0"/>
              <a:cs typeface="Arial" panose="020B0604020202020204" pitchFamily="34" charset="0"/>
            </a:endParaRPr>
          </a:p>
          <a:p>
            <a:r>
              <a:rPr lang="en-US" sz="3200" dirty="0">
                <a:solidFill>
                  <a:schemeClr val="bg1"/>
                </a:solidFill>
                <a:latin typeface="Arial" panose="020B0604020202020204" pitchFamily="34" charset="0"/>
                <a:cs typeface="Arial" panose="020B0604020202020204" pitchFamily="34" charset="0"/>
              </a:rPr>
              <a:t>	</a:t>
            </a:r>
          </a:p>
          <a:p>
            <a:r>
              <a:rPr lang="en-US" sz="3200" dirty="0" smtClean="0">
                <a:solidFill>
                  <a:srgbClr val="FFFF00"/>
                </a:solidFill>
                <a:latin typeface="Arial" panose="020B0604020202020204" pitchFamily="34" charset="0"/>
                <a:cs typeface="Arial" panose="020B0604020202020204" pitchFamily="34" charset="0"/>
              </a:rPr>
              <a:t>	does not address biased coefficients</a:t>
            </a:r>
            <a:endParaRPr lang="en-US" sz="32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661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563</Words>
  <Application>Microsoft Macintosh PowerPoint</Application>
  <PresentationFormat>On-screen Show (4:3)</PresentationFormat>
  <Paragraphs>145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Surgery in the US</vt:lpstr>
      <vt:lpstr>Surgical outcomes data</vt:lpstr>
      <vt:lpstr>Clustering</vt:lpstr>
      <vt:lpstr>When things go horribly wrong</vt:lpstr>
      <vt:lpstr>PowerPoint Presentation</vt:lpstr>
      <vt:lpstr>PowerPoint Presentation</vt:lpstr>
      <vt:lpstr>A slight misunderstanding…</vt:lpstr>
      <vt:lpstr>Scenario 1</vt:lpstr>
      <vt:lpstr>Scenario 2 Confounding by cluster, and differences between clusters are ignorable</vt:lpstr>
      <vt:lpstr>Example</vt:lpstr>
      <vt:lpstr>PowerPoint Presentation</vt:lpstr>
      <vt:lpstr>Scenario 3 Cluster differences NOT ignorable</vt:lpstr>
      <vt:lpstr>Example: median household income in geographic area (neighborhood, county)</vt:lpstr>
      <vt:lpstr>What if...</vt:lpstr>
      <vt:lpstr>Scenario 4  we do NOT know why some clusters have better/worse outcomes</vt:lpstr>
      <vt:lpstr>Some options…</vt:lpstr>
      <vt:lpstr>Example</vt:lpstr>
      <vt:lpstr>Variance of shared frailty term</vt:lpstr>
      <vt:lpstr>Heart transplant outcomes by county</vt:lpstr>
      <vt:lpstr>Visualizing shared frailty variance</vt:lpstr>
      <vt:lpstr>PowerPoint Presentation</vt:lpstr>
      <vt:lpstr>Summary</vt:lpstr>
      <vt:lpstr>Questions / comments</vt:lpstr>
    </vt:vector>
  </TitlesOfParts>
  <Company>Nationwide Children's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Tumin, Dmitry</dc:creator>
  <cp:lastModifiedBy>DT</cp:lastModifiedBy>
  <cp:revision>82</cp:revision>
  <dcterms:created xsi:type="dcterms:W3CDTF">2018-05-01T19:14:33Z</dcterms:created>
  <dcterms:modified xsi:type="dcterms:W3CDTF">2018-07-19T01:04:27Z</dcterms:modified>
</cp:coreProperties>
</file>