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53" r:id="rId3"/>
    <p:sldMasterId id="2147483657" r:id="rId4"/>
  </p:sldMasterIdLst>
  <p:notesMasterIdLst>
    <p:notesMasterId r:id="rId20"/>
  </p:notesMasterIdLst>
  <p:sldIdLst>
    <p:sldId id="256" r:id="rId5"/>
    <p:sldId id="261" r:id="rId6"/>
    <p:sldId id="262" r:id="rId7"/>
    <p:sldId id="258" r:id="rId8"/>
    <p:sldId id="263" r:id="rId9"/>
    <p:sldId id="264" r:id="rId10"/>
    <p:sldId id="277" r:id="rId11"/>
    <p:sldId id="271" r:id="rId12"/>
    <p:sldId id="268" r:id="rId13"/>
    <p:sldId id="274" r:id="rId14"/>
    <p:sldId id="275" r:id="rId15"/>
    <p:sldId id="272" r:id="rId16"/>
    <p:sldId id="265" r:id="rId17"/>
    <p:sldId id="267" r:id="rId18"/>
    <p:sldId id="2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0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2B4B96-EE2F-4BF2-959E-2E2CAAEE1B50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602F28-BE4D-497D-9E88-0DC758FE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4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37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1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8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2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1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86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8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865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865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865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2743200"/>
            <a:ext cx="8229600" cy="1157288"/>
          </a:xfrm>
          <a:prstGeom prst="rect">
            <a:avLst/>
          </a:prstGeom>
        </p:spPr>
        <p:txBody>
          <a:bodyPr/>
          <a:lstStyle>
            <a:lvl1pPr>
              <a:defRPr sz="48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4267200"/>
            <a:ext cx="8229600" cy="1219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0571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5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00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2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91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863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9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319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0112"/>
            <a:ext cx="8229600" cy="8524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14313"/>
            <a:ext cx="29718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4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6403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95569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08130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8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405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7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514600"/>
            <a:ext cx="9144000" cy="3200400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3657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2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14313"/>
            <a:ext cx="29718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9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85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2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7013" indent="-225425" algn="l" defTabSz="457200" rtl="0" eaLnBrk="1" latinLnBrk="0" hangingPunct="1">
        <a:spcBef>
          <a:spcPct val="20000"/>
        </a:spcBef>
        <a:buClr>
          <a:schemeClr val="accent1"/>
        </a:buClr>
        <a:buFont typeface="Wingdings" charset="2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285750" indent="-285750" algn="l" defTabSz="4572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455613" indent="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141413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98613" indent="-228600" algn="l" defTabSz="4572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2686050" y="6496050"/>
            <a:ext cx="3773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“Advancing Knowledge. Improving Life.”</a:t>
            </a:r>
          </a:p>
        </p:txBody>
      </p:sp>
      <p:pic>
        <p:nvPicPr>
          <p:cNvPr id="1029" name="Picture 12" descr="public_healt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6670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49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" y="3181350"/>
            <a:ext cx="9131300" cy="12382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700" dirty="0"/>
              <a:t>Disappearing Medicaid enrollment disparities for </a:t>
            </a:r>
            <a:br>
              <a:rPr lang="en-US" sz="2700" dirty="0"/>
            </a:br>
            <a:r>
              <a:rPr lang="en-US" sz="2700" dirty="0"/>
              <a:t>U.S. citizen children in immigrant </a:t>
            </a:r>
            <a:r>
              <a:rPr lang="en-US" sz="2700" dirty="0" smtClean="0"/>
              <a:t>families</a:t>
            </a:r>
            <a:br>
              <a:rPr lang="en-US" sz="2700" dirty="0" smtClean="0"/>
            </a:br>
            <a:r>
              <a:rPr lang="en-US" sz="2700" dirty="0" smtClean="0"/>
              <a:t>- </a:t>
            </a:r>
            <a:r>
              <a:rPr lang="en-US" sz="2200" dirty="0" smtClean="0"/>
              <a:t>Average </a:t>
            </a:r>
            <a:r>
              <a:rPr lang="en-US" sz="2200" dirty="0"/>
              <a:t>Marginal </a:t>
            </a:r>
            <a:r>
              <a:rPr lang="en-US" sz="2200" dirty="0" smtClean="0"/>
              <a:t>Effects </a:t>
            </a:r>
            <a:r>
              <a:rPr lang="en-US" sz="2200" dirty="0"/>
              <a:t>for Applied </a:t>
            </a:r>
            <a:r>
              <a:rPr lang="en-US" sz="2200" dirty="0" smtClean="0"/>
              <a:t>Research -</a:t>
            </a:r>
            <a:r>
              <a:rPr lang="en-US" sz="2400" dirty="0"/>
              <a:t/>
            </a:r>
            <a:br>
              <a:rPr lang="en-US" sz="2400" dirty="0"/>
            </a:br>
            <a:endParaRPr lang="en-US" sz="2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700" y="4648200"/>
            <a:ext cx="9131300" cy="9144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Eric Seiber, PhD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Evan Goldstein, MPP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3657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749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876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Reductions in enrollment disparities of 50%-100% across </a:t>
            </a:r>
            <a:r>
              <a:rPr lang="en-US" sz="2400" dirty="0" smtClean="0">
                <a:latin typeface="Arial" charset="0"/>
              </a:rPr>
              <a:t>almost all </a:t>
            </a:r>
            <a:r>
              <a:rPr lang="en-US" sz="2400" dirty="0">
                <a:latin typeface="Arial" charset="0"/>
              </a:rPr>
              <a:t>states from </a:t>
            </a:r>
            <a:r>
              <a:rPr lang="en-US" sz="2400" dirty="0" smtClean="0">
                <a:latin typeface="Arial" charset="0"/>
              </a:rPr>
              <a:t>2008-2015</a:t>
            </a:r>
          </a:p>
          <a:p>
            <a:pPr>
              <a:defRPr/>
            </a:pPr>
            <a:endParaRPr lang="en-US" sz="2400" dirty="0" smtClean="0">
              <a:latin typeface="Arial" charset="0"/>
            </a:endParaRPr>
          </a:p>
          <a:p>
            <a:pPr>
              <a:defRPr/>
            </a:pPr>
            <a:r>
              <a:rPr lang="en-US" sz="2400" dirty="0" smtClean="0">
                <a:latin typeface="Arial" charset="0"/>
              </a:rPr>
              <a:t>Timing of reductions not consistent across states:</a:t>
            </a:r>
          </a:p>
          <a:p>
            <a:pPr lvl="1">
              <a:defRPr/>
            </a:pPr>
            <a:r>
              <a:rPr lang="en-US" sz="2000" dirty="0" smtClean="0">
                <a:latin typeface="Arial" charset="0"/>
              </a:rPr>
              <a:t>Many states achieved their gains by 2011.</a:t>
            </a:r>
          </a:p>
          <a:p>
            <a:pPr lvl="1">
              <a:defRPr/>
            </a:pPr>
            <a:endParaRPr lang="en-US" sz="2000" dirty="0">
              <a:latin typeface="Arial" charset="0"/>
            </a:endParaRPr>
          </a:p>
          <a:p>
            <a:pPr>
              <a:defRPr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3800" dirty="0">
              <a:solidFill>
                <a:srgbClr val="B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85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876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400" dirty="0" smtClean="0">
                <a:latin typeface="Arial" charset="0"/>
              </a:rPr>
              <a:t>Question:</a:t>
            </a:r>
          </a:p>
          <a:p>
            <a:pPr lvl="1">
              <a:defRPr/>
            </a:pPr>
            <a:r>
              <a:rPr lang="en-US" sz="2000" dirty="0" smtClean="0">
                <a:latin typeface="Arial" charset="0"/>
              </a:rPr>
              <a:t>Do the reductions correlate with a particular legislative or policy change?</a:t>
            </a:r>
          </a:p>
          <a:p>
            <a:pPr>
              <a:defRPr/>
            </a:pPr>
            <a:r>
              <a:rPr lang="en-US" sz="2400" dirty="0" smtClean="0">
                <a:latin typeface="Arial" charset="0"/>
              </a:rPr>
              <a:t>Potential Policy Levers:</a:t>
            </a:r>
          </a:p>
          <a:p>
            <a:pPr lvl="1">
              <a:defRPr/>
            </a:pPr>
            <a:r>
              <a:rPr lang="en-US" sz="2000" dirty="0" smtClean="0">
                <a:latin typeface="Arial" charset="0"/>
              </a:rPr>
              <a:t>CHIPRA Medicaid Expansion</a:t>
            </a:r>
          </a:p>
          <a:p>
            <a:pPr lvl="1">
              <a:defRPr/>
            </a:pPr>
            <a:r>
              <a:rPr lang="en-US" sz="2000" dirty="0" smtClean="0">
                <a:latin typeface="Arial" charset="0"/>
              </a:rPr>
              <a:t>ACA Adult Medicaid Expansion </a:t>
            </a:r>
          </a:p>
          <a:p>
            <a:pPr lvl="1">
              <a:defRPr/>
            </a:pPr>
            <a:r>
              <a:rPr lang="en-US" sz="2000" dirty="0" smtClean="0"/>
              <a:t>CHIPRA ICHIA Option</a:t>
            </a:r>
          </a:p>
          <a:p>
            <a:pPr lvl="1">
              <a:defRPr/>
            </a:pPr>
            <a:r>
              <a:rPr lang="en-US" sz="2000" dirty="0" smtClean="0"/>
              <a:t>CHIPRA Bonus Payments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400" dirty="0" smtClean="0"/>
              <a:t>Problems</a:t>
            </a:r>
            <a:r>
              <a:rPr lang="en-US" sz="2000" dirty="0" smtClean="0"/>
              <a:t>: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600" dirty="0" smtClean="0"/>
              <a:t>Few policy changes in states with largest gains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600" dirty="0" smtClean="0"/>
              <a:t>Even if a policy change, gains frequently predated the change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3800" dirty="0">
              <a:solidFill>
                <a:srgbClr val="B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17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1" y="1256732"/>
            <a:ext cx="89154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endParaRPr lang="en-US" sz="2600" dirty="0">
              <a:latin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58485"/>
              </p:ext>
            </p:extLst>
          </p:nvPr>
        </p:nvGraphicFramePr>
        <p:xfrm>
          <a:off x="152400" y="966571"/>
          <a:ext cx="8816746" cy="52415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39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92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79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9052">
                <a:tc>
                  <a:txBody>
                    <a:bodyPr/>
                    <a:lstStyle/>
                    <a:p>
                      <a:pPr algn="l"/>
                      <a:r>
                        <a:rPr lang="en-US" sz="25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 Changes from 2008 - 2015</a:t>
                      </a:r>
                    </a:p>
                  </a:txBody>
                  <a:tcPr marT="45715" marB="45715" anchor="ctr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States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 States</a:t>
                      </a: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ICHI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option under CHIPRA*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CHIPRA Medicaid Expansion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 Medicaid Expansion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CHIPRA Bonus Payments (any year)</a:t>
                      </a:r>
                    </a:p>
                  </a:txBody>
                  <a:tcPr marT="45715" marB="45715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 states</a:t>
                      </a:r>
                    </a:p>
                  </a:txBody>
                  <a:tcPr marL="9525" marR="9525" marT="952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0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test not required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0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Presumptive eligibility for children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0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face-to-face interview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(enrollment)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0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month continuous eligibility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kids, </a:t>
                      </a:r>
                      <a:r>
                        <a:rPr lang="en-US" sz="2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dirty="0"/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3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- 12 month eligibility period (ACA required)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35547" y="6456366"/>
            <a:ext cx="2057400" cy="365125"/>
          </a:xfrm>
          <a:prstGeom prst="rect">
            <a:avLst/>
          </a:prstGeom>
        </p:spPr>
        <p:txBody>
          <a:bodyPr/>
          <a:lstStyle/>
          <a:p>
            <a:fld id="{1CC74132-384D-4991-BCAE-7B9DBB0AC8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0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99974"/>
              </p:ext>
            </p:extLst>
          </p:nvPr>
        </p:nvGraphicFramePr>
        <p:xfrm>
          <a:off x="228600" y="1524000"/>
          <a:ext cx="8610600" cy="52508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CHIPRA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Medicaid Expansion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 Adult Medicaid Expansion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CHIPRA ICHIA Option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CHIPRA Bonus Payments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/CHIP Application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Mississippi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Idaho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Colorado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Nevada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2002; No, 2005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2012-2013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Virginia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Ohio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N/A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Washington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2009-2013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Georgia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2010-2012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134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en-US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Yes,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254" y="956911"/>
            <a:ext cx="8816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en-US" sz="2800" dirty="0" smtClean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by States with 10 Largest Reductions</a:t>
            </a:r>
            <a:endParaRPr lang="en-US" sz="2800" dirty="0">
              <a:solidFill>
                <a:srgbClr val="B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50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6815" y="1652884"/>
            <a:ext cx="8129986" cy="444311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n-US" sz="2500" dirty="0">
                <a:latin typeface="Arial" charset="0"/>
              </a:rPr>
              <a:t>Reductions in enrollment disparities of 50%-100% across </a:t>
            </a:r>
            <a:r>
              <a:rPr lang="en-US" sz="2500" dirty="0" smtClean="0">
                <a:latin typeface="Arial" charset="0"/>
              </a:rPr>
              <a:t>almost all </a:t>
            </a:r>
            <a:r>
              <a:rPr lang="en-US" sz="2500" dirty="0">
                <a:latin typeface="Arial" charset="0"/>
              </a:rPr>
              <a:t>states from 2008-2015</a:t>
            </a:r>
            <a:r>
              <a:rPr lang="en-US" sz="2500" dirty="0" smtClean="0">
                <a:latin typeface="Arial" charset="0"/>
              </a:rPr>
              <a:t>.</a:t>
            </a:r>
          </a:p>
          <a:p>
            <a:endParaRPr lang="en-US" sz="2500" dirty="0">
              <a:latin typeface="Arial" charset="0"/>
            </a:endParaRPr>
          </a:p>
          <a:p>
            <a:pPr eaLnBrk="1" hangingPunct="1"/>
            <a:r>
              <a:rPr lang="en-US" sz="2500" dirty="0" smtClean="0">
                <a:latin typeface="Arial" charset="0"/>
              </a:rPr>
              <a:t>No legislative or policy change corresponds to the improvements</a:t>
            </a:r>
            <a:endParaRPr lang="en-US" sz="2500" dirty="0">
              <a:latin typeface="Arial" charset="0"/>
            </a:endParaRPr>
          </a:p>
          <a:p>
            <a:pPr lvl="1"/>
            <a:r>
              <a:rPr lang="en-US" sz="2500" dirty="0" smtClean="0">
                <a:latin typeface="Arial" charset="0"/>
              </a:rPr>
              <a:t>Timing </a:t>
            </a:r>
            <a:r>
              <a:rPr lang="en-US" sz="2500" dirty="0">
                <a:latin typeface="Arial" charset="0"/>
              </a:rPr>
              <a:t>matches CHIPRA, but </a:t>
            </a:r>
            <a:r>
              <a:rPr lang="en-US" sz="2500" dirty="0" smtClean="0">
                <a:latin typeface="Arial" charset="0"/>
              </a:rPr>
              <a:t>enrollment simplification changes predate by many years.</a:t>
            </a:r>
          </a:p>
          <a:p>
            <a:pPr lvl="1"/>
            <a:endParaRPr lang="en-US" sz="2500" dirty="0">
              <a:latin typeface="Arial" charset="0"/>
            </a:endParaRPr>
          </a:p>
          <a:p>
            <a:r>
              <a:rPr lang="en-US" sz="2500" dirty="0">
                <a:latin typeface="Arial" charset="0"/>
              </a:rPr>
              <a:t>Will these gains prove transient in the current immigration environment?</a:t>
            </a:r>
          </a:p>
          <a:p>
            <a:pPr lvl="1"/>
            <a:r>
              <a:rPr lang="en-US" sz="2500" dirty="0" smtClean="0">
                <a:latin typeface="Arial" charset="0"/>
              </a:rPr>
              <a:t>If </a:t>
            </a:r>
            <a:r>
              <a:rPr lang="en-US" sz="2500" dirty="0">
                <a:latin typeface="Arial" charset="0"/>
              </a:rPr>
              <a:t>not policy, is the cause regulatory or operational?</a:t>
            </a:r>
          </a:p>
          <a:p>
            <a:pPr lvl="1"/>
            <a:r>
              <a:rPr lang="en-US" sz="2500" dirty="0">
                <a:latin typeface="Arial" charset="0"/>
              </a:rPr>
              <a:t>If </a:t>
            </a:r>
            <a:r>
              <a:rPr lang="en-US" sz="2500" dirty="0" smtClean="0">
                <a:latin typeface="Arial" charset="0"/>
              </a:rPr>
              <a:t>operational, </a:t>
            </a:r>
            <a:r>
              <a:rPr lang="en-US" sz="2500" dirty="0">
                <a:latin typeface="Arial" charset="0"/>
              </a:rPr>
              <a:t>gains may prove ephemeral.</a:t>
            </a:r>
          </a:p>
          <a:p>
            <a:pPr lvl="1" eaLnBrk="1" hangingPunct="1"/>
            <a:endParaRPr lang="en-US" sz="25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814" y="923092"/>
            <a:ext cx="5893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35547" y="6456366"/>
            <a:ext cx="2057400" cy="365125"/>
          </a:xfrm>
          <a:prstGeom prst="rect">
            <a:avLst/>
          </a:prstGeom>
        </p:spPr>
        <p:txBody>
          <a:bodyPr/>
          <a:lstStyle/>
          <a:p>
            <a:fld id="{1CC74132-384D-4991-BCAE-7B9DBB0AC8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43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" y="3181350"/>
            <a:ext cx="9131300" cy="12382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700" dirty="0"/>
              <a:t>Disappearing Medicaid enrollment disparities for </a:t>
            </a:r>
            <a:br>
              <a:rPr lang="en-US" sz="2700" dirty="0"/>
            </a:br>
            <a:r>
              <a:rPr lang="en-US" sz="2700" dirty="0"/>
              <a:t>U.S. citizen children in immigrant </a:t>
            </a:r>
            <a:r>
              <a:rPr lang="en-US" sz="2700" dirty="0" smtClean="0"/>
              <a:t>families</a:t>
            </a:r>
            <a:br>
              <a:rPr lang="en-US" sz="2700" dirty="0" smtClean="0"/>
            </a:br>
            <a:r>
              <a:rPr lang="en-US" sz="2700" dirty="0" smtClean="0"/>
              <a:t>- </a:t>
            </a:r>
            <a:r>
              <a:rPr lang="en-US" sz="2200" dirty="0" smtClean="0"/>
              <a:t>Average </a:t>
            </a:r>
            <a:r>
              <a:rPr lang="en-US" sz="2200" dirty="0"/>
              <a:t>Marginal </a:t>
            </a:r>
            <a:r>
              <a:rPr lang="en-US" sz="2200" dirty="0" smtClean="0"/>
              <a:t>Effects </a:t>
            </a:r>
            <a:r>
              <a:rPr lang="en-US" sz="2200" dirty="0"/>
              <a:t>for Applied </a:t>
            </a:r>
            <a:r>
              <a:rPr lang="en-US" sz="2200" dirty="0" smtClean="0"/>
              <a:t>Research -</a:t>
            </a:r>
            <a:r>
              <a:rPr lang="en-US" sz="2400" dirty="0"/>
              <a:t/>
            </a:r>
            <a:br>
              <a:rPr lang="en-US" sz="2400" dirty="0"/>
            </a:br>
            <a:endParaRPr lang="en-US" sz="2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700" y="4648200"/>
            <a:ext cx="9131300" cy="9144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Eric Seiber, PhD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Evan Goldstein, MPP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3657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7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112" y="1752600"/>
            <a:ext cx="8536488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</a:rPr>
              <a:t>Will coverage gains prove transient for Medicaid eligible children in immigrant families? 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Partially funded by the Foundation for Child Development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en-US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5112" y="923092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Question?</a:t>
            </a:r>
          </a:p>
        </p:txBody>
      </p:sp>
    </p:spTree>
    <p:extLst>
      <p:ext uri="{BB962C8B-B14F-4D97-AF65-F5344CB8AC3E}">
        <p14:creationId xmlns:p14="http://schemas.microsoft.com/office/powerpoint/2010/main" val="43415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" y="1648710"/>
            <a:ext cx="87630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609600" indent="-609600" eaLnBrk="1" hangingPunct="1"/>
            <a:endParaRPr lang="en-US" sz="3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Who are the 19 million immigrant children?</a:t>
            </a:r>
          </a:p>
          <a:p>
            <a:pPr lvl="1"/>
            <a:r>
              <a:rPr lang="en-US" dirty="0">
                <a:latin typeface="Arial" charset="0"/>
              </a:rPr>
              <a:t>Non-citizen, first generation immigrants</a:t>
            </a:r>
          </a:p>
          <a:p>
            <a:pPr lvl="1"/>
            <a:r>
              <a:rPr lang="en-US" dirty="0">
                <a:latin typeface="Arial" charset="0"/>
              </a:rPr>
              <a:t>Naturalized, first generation immigrants</a:t>
            </a:r>
          </a:p>
          <a:p>
            <a:pPr lvl="1"/>
            <a:r>
              <a:rPr lang="en-US" dirty="0">
                <a:latin typeface="Arial" charset="0"/>
              </a:rPr>
              <a:t>Native born, at least one immigrant parent</a:t>
            </a:r>
          </a:p>
          <a:p>
            <a:pPr lvl="1" indent="-342900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Immigrant children in this presentation</a:t>
            </a:r>
          </a:p>
          <a:p>
            <a:pPr lvl="1"/>
            <a:r>
              <a:rPr lang="en-US" dirty="0">
                <a:latin typeface="Arial" charset="0"/>
              </a:rPr>
              <a:t>Groups #2 and #3	</a:t>
            </a:r>
          </a:p>
          <a:p>
            <a:pPr lvl="1"/>
            <a:r>
              <a:rPr lang="en-US" dirty="0">
                <a:latin typeface="Arial" charset="0"/>
              </a:rPr>
              <a:t>Includes 26% of all citizen children (2015)</a:t>
            </a:r>
          </a:p>
          <a:p>
            <a:pPr lvl="1"/>
            <a:r>
              <a:rPr lang="en-US" dirty="0">
                <a:latin typeface="Arial" charset="0"/>
              </a:rPr>
              <a:t>Qualify for Medicaid if income eligible</a:t>
            </a:r>
          </a:p>
          <a:p>
            <a:pPr lvl="1"/>
            <a:r>
              <a:rPr lang="en-US" dirty="0">
                <a:latin typeface="Arial" charset="0"/>
              </a:rPr>
              <a:t>But, parent must enroll them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endParaRPr lang="en-US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90600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65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3800" dirty="0">
                <a:solidFill>
                  <a:srgbClr val="BB0000"/>
                </a:solidFill>
                <a:latin typeface="Arial" pitchFamily="34" charset="0"/>
                <a:cs typeface="Arial" pitchFamily="34" charset="0"/>
              </a:rPr>
              <a:t>Trends in Child Coverage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14313"/>
            <a:ext cx="2971800" cy="111442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8600" y="6027107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500" dirty="0"/>
              <a:t>National changes mask </a:t>
            </a:r>
            <a:r>
              <a:rPr lang="en-US" sz="2500" dirty="0" smtClean="0"/>
              <a:t>important </a:t>
            </a:r>
            <a:r>
              <a:rPr lang="en-US" sz="2500" dirty="0"/>
              <a:t>state </a:t>
            </a:r>
            <a:r>
              <a:rPr lang="en-US" sz="2500" dirty="0" smtClean="0"/>
              <a:t>level differences</a:t>
            </a:r>
            <a:endParaRPr lang="en-US" sz="25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41" y="1524000"/>
            <a:ext cx="8310318" cy="469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83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>
                <a:latin typeface="Arial" charset="0"/>
              </a:rPr>
              <a:t>2008-2015 American Community Survey</a:t>
            </a:r>
          </a:p>
          <a:p>
            <a:pPr lvl="1"/>
            <a:r>
              <a:rPr lang="en-US" dirty="0">
                <a:latin typeface="Arial" charset="0"/>
              </a:rPr>
              <a:t>3 million households per year</a:t>
            </a:r>
          </a:p>
          <a:p>
            <a:r>
              <a:rPr lang="en-US" dirty="0">
                <a:latin typeface="Arial" charset="0"/>
              </a:rPr>
              <a:t>Sample: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1.7 million Medicaid eligible children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Including 443,000 immigrant children</a:t>
            </a:r>
          </a:p>
          <a:p>
            <a:pPr lvl="1" eaLnBrk="1" hangingPunct="1"/>
            <a:r>
              <a:rPr lang="en-US" dirty="0">
                <a:latin typeface="Arial" charset="0"/>
              </a:rPr>
              <a:t>Only citizenship status, not documentation</a:t>
            </a:r>
          </a:p>
          <a:p>
            <a:pPr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Predicting probability of remaining uninsured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Sample includes only Medicaid eligible children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35547" y="6456366"/>
            <a:ext cx="2057400" cy="365125"/>
          </a:xfrm>
          <a:prstGeom prst="rect">
            <a:avLst/>
          </a:prstGeom>
        </p:spPr>
        <p:txBody>
          <a:bodyPr/>
          <a:lstStyle/>
          <a:p>
            <a:fld id="{1CC74132-384D-4991-BCAE-7B9DBB0AC8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1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876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Probit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model with State fixed effects, State*Immigrant Family interactions</a:t>
            </a:r>
          </a:p>
          <a:p>
            <a:pPr lvl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Fixed effects: usually imprecise, nuisance parameters</a:t>
            </a:r>
          </a:p>
          <a:p>
            <a:pPr lvl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Large ACS sample allows increased precision</a:t>
            </a:r>
          </a:p>
          <a:p>
            <a:pPr lvl="1" eaLnBrk="1" hangingPunct="1">
              <a:defRPr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Why might a state have more uninsured children in immigrant families?:</a:t>
            </a:r>
          </a:p>
          <a:p>
            <a:pPr lvl="1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Harder for all children to enroll in Medicaid?</a:t>
            </a:r>
          </a:p>
          <a:p>
            <a:pPr lvl="2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State fixed effects</a:t>
            </a:r>
          </a:p>
          <a:p>
            <a:pPr lvl="1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Harder to enroll for just children in immigrant families?</a:t>
            </a:r>
          </a:p>
          <a:p>
            <a:pPr lvl="2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State fixed effects * Immigrant Family interactions</a:t>
            </a:r>
          </a:p>
          <a:p>
            <a:pPr lvl="1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Harder immigrant population to enroll?</a:t>
            </a:r>
          </a:p>
          <a:p>
            <a:pPr lvl="2" eaLnBrk="1" hangingPunct="1">
              <a:defRPr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Measures of the immigrant experience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5893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114369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71800" y="274638"/>
            <a:ext cx="5715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Preliminary Findings </a:t>
            </a:r>
            <a:r>
              <a:rPr lang="en-US" altLang="en-US" smtClean="0"/>
              <a:t>     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smtClean="0"/>
              <a:t>State*Immigrant Family Interaction Effects</a:t>
            </a:r>
          </a:p>
          <a:p>
            <a:pPr eaLnBrk="1" hangingPunct="1"/>
            <a:r>
              <a:rPr lang="en-US" altLang="en-US" sz="2400" smtClean="0"/>
              <a:t>Probability an immigrant child is uninsured in that state, compared to California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200400"/>
          <a:ext cx="8229600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38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2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Five Top States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Coef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Std. Error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400" dirty="0" smtClean="0"/>
                        <a:t>Maine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-10.4%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457200" indent="-457200">
                        <a:buAutoNum type="arabicPeriod" startAt="2"/>
                      </a:pPr>
                      <a:r>
                        <a:rPr lang="en-US" sz="2400" dirty="0" smtClean="0"/>
                        <a:t>Oregon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-5.9%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457200" indent="-457200">
                        <a:buAutoNum type="arabicPeriod" startAt="3"/>
                      </a:pPr>
                      <a:r>
                        <a:rPr lang="en-US" sz="2400" dirty="0" smtClean="0"/>
                        <a:t>Massachusetts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-5.1%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457200" indent="-457200">
                        <a:buAutoNum type="arabicPeriod" startAt="4"/>
                      </a:pPr>
                      <a:r>
                        <a:rPr lang="en-US" sz="2400" dirty="0" smtClean="0"/>
                        <a:t>Michigan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 New York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979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876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 Estimating Enrollment Disparities: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Differentials are the average marginal effects of the State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fixed effects * Immigrant Family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interactions</a:t>
            </a:r>
          </a:p>
          <a:p>
            <a:pPr lvl="1">
              <a:defRPr/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B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Methodology: Average Marginal Effects</a:t>
            </a:r>
            <a:endParaRPr lang="en-US" sz="3800" dirty="0">
              <a:solidFill>
                <a:srgbClr val="B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18246"/>
              </p:ext>
            </p:extLst>
          </p:nvPr>
        </p:nvGraphicFramePr>
        <p:xfrm>
          <a:off x="457200" y="3224263"/>
          <a:ext cx="8229600" cy="32428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06841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Predicted Percent Uninsured but Medicaid Eligible</a:t>
                      </a: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solidFill>
                      <a:srgbClr val="BB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Example:  Utah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Citizen Children in Immigrant Families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Citizen Children with Two Native Parents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12.3%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Enrollment Differential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Average Enrollment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Differential (all states)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0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Median Enrollment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Differential (all states)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413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22334"/>
            <a:ext cx="8915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BB0000"/>
                </a:solidFill>
                <a:latin typeface="Arial" pitchFamily="34" charset="0"/>
                <a:cs typeface="Arial" pitchFamily="34" charset="0"/>
              </a:rPr>
              <a:t>Results – 2008 vs 2015 Enrollment Differentials </a:t>
            </a:r>
            <a:endParaRPr lang="en-US" sz="3200" dirty="0">
              <a:solidFill>
                <a:srgbClr val="BB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B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214313"/>
            <a:ext cx="2971800" cy="111442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28600" y="6027107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500" dirty="0" smtClean="0"/>
              <a:t>Average reduction of 50%; some states eliminated their enrollment differential.</a:t>
            </a:r>
            <a:endParaRPr lang="en-US" sz="25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371600"/>
            <a:ext cx="8458200" cy="5398851"/>
          </a:xfrm>
        </p:spPr>
      </p:pic>
    </p:spTree>
    <p:extLst>
      <p:ext uri="{BB962C8B-B14F-4D97-AF65-F5344CB8AC3E}">
        <p14:creationId xmlns:p14="http://schemas.microsoft.com/office/powerpoint/2010/main" val="1949026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SU Content">
  <a:themeElements>
    <a:clrScheme name="Custom 2">
      <a:dk1>
        <a:srgbClr val="595959"/>
      </a:dk1>
      <a:lt1>
        <a:sysClr val="window" lastClr="FFFFFF"/>
      </a:lt1>
      <a:dk2>
        <a:srgbClr val="000000"/>
      </a:dk2>
      <a:lt2>
        <a:srgbClr val="FFFFFF"/>
      </a:lt2>
      <a:accent1>
        <a:srgbClr val="990000"/>
      </a:accent1>
      <a:accent2>
        <a:srgbClr val="DBA100"/>
      </a:accent2>
      <a:accent3>
        <a:srgbClr val="660000"/>
      </a:accent3>
      <a:accent4>
        <a:srgbClr val="002A42"/>
      </a:accent4>
      <a:accent5>
        <a:srgbClr val="5D3526"/>
      </a:accent5>
      <a:accent6>
        <a:srgbClr val="827C34"/>
      </a:accent6>
      <a:hlink>
        <a:srgbClr val="990000"/>
      </a:hlink>
      <a:folHlink>
        <a:srgbClr val="5959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808080"/>
      </a:accent2>
      <a:accent3>
        <a:srgbClr val="FFFFFF"/>
      </a:accent3>
      <a:accent4>
        <a:srgbClr val="000000"/>
      </a:accent4>
      <a:accent5>
        <a:srgbClr val="CAAAAA"/>
      </a:accent5>
      <a:accent6>
        <a:srgbClr val="737373"/>
      </a:accent6>
      <a:hlink>
        <a:srgbClr val="C2B87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737373"/>
        </a:accent6>
        <a:hlink>
          <a:srgbClr val="C2B8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750</Words>
  <Application>Microsoft Office PowerPoint</Application>
  <PresentationFormat>On-screen Show (4:3)</PresentationFormat>
  <Paragraphs>226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Custom Design</vt:lpstr>
      <vt:lpstr>OSU Content</vt:lpstr>
      <vt:lpstr>Default Design</vt:lpstr>
      <vt:lpstr>Disappearing Medicaid enrollment disparities for  U.S. citizen children in immigrant families - Average Marginal Effects for Applied Research - </vt:lpstr>
      <vt:lpstr>PowerPoint Presentation</vt:lpstr>
      <vt:lpstr>PowerPoint Presentation</vt:lpstr>
      <vt:lpstr>Trends in Child Coverage</vt:lpstr>
      <vt:lpstr>PowerPoint Presentation</vt:lpstr>
      <vt:lpstr>PowerPoint Presentation</vt:lpstr>
      <vt:lpstr>Preliminary Findings       </vt:lpstr>
      <vt:lpstr>PowerPoint Presentation</vt:lpstr>
      <vt:lpstr>Results – 2008 vs 2015 Enrollment Differentials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Disappearing Medicaid enrollment disparities for  U.S. citizen children in immigrant families - Average Marginal Effects for Applied Research -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Loesch, Brianna</dc:creator>
  <cp:lastModifiedBy>Seiber, Eric</cp:lastModifiedBy>
  <cp:revision>60</cp:revision>
  <cp:lastPrinted>2018-07-19T11:33:44Z</cp:lastPrinted>
  <dcterms:created xsi:type="dcterms:W3CDTF">2014-04-11T15:48:51Z</dcterms:created>
  <dcterms:modified xsi:type="dcterms:W3CDTF">2018-07-25T17:23:25Z</dcterms:modified>
</cp:coreProperties>
</file>