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5" r:id="rId2"/>
    <p:sldId id="277" r:id="rId3"/>
    <p:sldId id="262" r:id="rId4"/>
    <p:sldId id="287" r:id="rId5"/>
    <p:sldId id="257" r:id="rId6"/>
    <p:sldId id="266" r:id="rId7"/>
    <p:sldId id="258" r:id="rId8"/>
    <p:sldId id="267" r:id="rId9"/>
    <p:sldId id="281" r:id="rId10"/>
    <p:sldId id="259" r:id="rId11"/>
    <p:sldId id="269" r:id="rId12"/>
    <p:sldId id="270" r:id="rId13"/>
    <p:sldId id="272" r:id="rId14"/>
    <p:sldId id="273" r:id="rId15"/>
    <p:sldId id="274" r:id="rId16"/>
    <p:sldId id="290" r:id="rId17"/>
    <p:sldId id="279" r:id="rId18"/>
    <p:sldId id="276" r:id="rId19"/>
    <p:sldId id="283" r:id="rId20"/>
    <p:sldId id="286" r:id="rId21"/>
    <p:sldId id="284" r:id="rId22"/>
    <p:sldId id="291" r:id="rId23"/>
    <p:sldId id="285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98BBA-E432-48F2-B784-084753BE5439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6E9FD-ED09-4384-BFA3-64BA62420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AB65-DFDE-4F04-BE0D-B5B70972B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A6D28-AC65-4280-8F1E-5C38DFC85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C1A1-73C8-4787-B7FE-6D4BA7E8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F40F-C137-4CA6-99AD-E3A5F847A487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5ECD8-32EF-4774-9EE6-DD1D4981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8BFDB-2D7E-44D1-99DA-647BC5B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1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57A3-CCE8-4BA5-9787-C69E4E1C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944F1-8144-405E-9A10-482452885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73E6-E878-4D4B-9E4D-9AD64731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EA94-CED1-4FAD-ADA8-DED061E9ACA8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B91F-511E-4C9D-91C5-9458326A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82AF3-535D-4B08-928C-952C20D3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6720F5-4D54-4DE0-8126-7DAAC5ADE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4F8DD-A430-499F-B178-333C61BEC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5D99-169D-46EE-9DFD-D76D9198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4F54-58D8-46B5-990C-5F6ED772014C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8E4CB-A1BA-472A-BCB6-C16193ED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1153-F822-450D-8082-F8DE8532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348D-E880-425C-BE4F-3383D22F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EF2BA-822B-4D1C-B0EB-2565F958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A840B-EE3E-4480-BCB6-6EF53D97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A20AC-120A-4889-AB26-ED3395DCFE60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3FB53-7043-4771-9C21-E09695AA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D3BB1-E6DE-485B-96CE-02B931EC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D318-F3DD-4FE5-BE4C-1E7DE300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388AE-F767-4F76-9929-81B704041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5DBE-953F-4EB0-85CB-9654EE66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DCD6-6120-40C2-8A0D-7A64AD2AC522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D94D5-2745-4BA4-B1F8-6BEFED0E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24C1-FC74-481D-B4A4-B2EEAE14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5F9E-D777-43EE-9FFE-6F355B00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BB41-9DC1-4D95-A2E0-550AE1125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87BA4-31B0-490D-B154-8EE94945C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72B0-639F-461B-A254-E5A9ED4B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D241-32F9-41D6-8677-D200729680CA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86BBF-103C-458D-BCAB-8C731BEB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68166-405E-471E-88DD-AC9CE6B7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E954-EE02-4C5D-B792-340F9319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2D3D7-F8CF-4A2C-8CEB-B312E3A92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9C0F0-6949-4B0A-84D7-72A5D8B5D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593DB-B3A2-4DC6-ABF1-92512E0B7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B6493-66BF-4D1F-BBA5-F823489C9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EAB2F-9128-4BA9-9045-92BE4189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6D18-701B-4781-B5AE-5296C17DEA07}" type="datetime1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33ADB-8D2E-4034-B9AE-C11B2ADF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3271B-709D-4E69-96CC-FD72FB1A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2F92-271E-4004-87CA-8086E2D9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A8FEA-61C8-43AD-B0F3-E866A5E9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34D-BEE4-4CEB-B866-EE087534B3F4}" type="datetime1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4EEE7-8A5B-414D-A7C0-D5BB7067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D3AFD-553E-43B0-984F-9F3F0F40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481F2-72E3-45B4-9759-B3E19920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2315-5AB0-4051-8707-67AE8013C3FC}" type="datetime1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92D6C-5059-433B-80FB-797AEF84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07D01-7554-4FBA-9FE4-5E08C47A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DA3F-B958-48EF-B015-1F5D53C9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8F41-DAB6-455D-B3CD-99C7D37DB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94A44-B459-40F6-B297-2298FC9EE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67B6F-4BEC-479E-8046-FC815C64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95B0-C451-40D2-9C00-349525DF8F35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7D254-DF20-4453-BAA9-B51FC230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393CF-0142-40CC-A016-444E515F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80B6-D956-48B3-A140-26FFB7E1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D70EE-98A2-476B-96E2-5407953E0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276CA-9264-49C6-A4AD-73B79A292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79A31-A6CE-4FC6-9605-E68ED165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7683-0EED-4E8C-8511-2E0076C2DB0C}" type="datetime1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9B200-D3B4-4F52-AD33-DAE67027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0A239-04D5-480A-AA3E-CCC1416F0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03DD2-A862-4D2F-B98F-20636EC3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80490-0D07-4779-B3B9-16200A99A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BC97-1B87-4A18-8660-5899C7AF3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DB19-177E-494B-ABB6-B15CC70D970D}" type="datetime1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9D6EE-4DA5-42B2-88C7-CC4EBEAA9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9F737-FB62-4817-9270-F850421F8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4964-5ED8-43FF-BAAA-81A93BE8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4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statglobal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ryKay.Trimner@biostatglobal.com" TargetMode="External"/><Relationship Id="rId2" Type="http://schemas.openxmlformats.org/officeDocument/2006/relationships/hyperlink" Target="mailto:Dale.Rhoda@biostatgloba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iostatglobal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A043-7DFD-415E-8A76-8FA9CB1D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125" y="720807"/>
            <a:ext cx="9543875" cy="3549189"/>
          </a:xfrm>
        </p:spPr>
        <p:txBody>
          <a:bodyPr>
            <a:normAutofit fontScale="90000"/>
          </a:bodyPr>
          <a:lstStyle/>
          <a:p>
            <a:r>
              <a:rPr lang="en-US" dirty="0"/>
              <a:t>New data cleaning command: </a:t>
            </a:r>
            <a:r>
              <a:rPr lang="en-US" sz="8000" dirty="0">
                <a:latin typeface="Courier New" panose="02070309020205020404" pitchFamily="49" charset="0"/>
                <a:cs typeface="Courier New" panose="02070309020205020404" pitchFamily="49" charset="0"/>
              </a:rPr>
              <a:t>assertlist</a:t>
            </a:r>
            <a:br>
              <a:rPr lang="en-US" dirty="0"/>
            </a:br>
            <a:r>
              <a:rPr lang="en-US" dirty="0"/>
              <a:t>improves speed &amp; accuracy of collaborative correction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62E1B-389D-4BED-8EC2-3164D6C13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2837"/>
            <a:ext cx="9144000" cy="1840090"/>
          </a:xfrm>
        </p:spPr>
        <p:txBody>
          <a:bodyPr>
            <a:normAutofit/>
          </a:bodyPr>
          <a:lstStyle/>
          <a:p>
            <a:r>
              <a:rPr lang="en-US" dirty="0"/>
              <a:t>Dale Rhoda &amp; Mary Kay Trimner</a:t>
            </a:r>
          </a:p>
          <a:p>
            <a:r>
              <a:rPr lang="en-US" dirty="0"/>
              <a:t>Stata Conference 2018</a:t>
            </a:r>
          </a:p>
        </p:txBody>
      </p:sp>
      <p:pic>
        <p:nvPicPr>
          <p:cNvPr id="8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86095D60-9AF3-4C8A-B92D-4696D6271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080" y="5588494"/>
            <a:ext cx="3327839" cy="9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3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7942-C8E1-46D5-98D7-C73898E9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Conceptually, This Is What We Want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AA8EE-F134-4D96-A99F-D84CC19E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31200"/>
            <a:ext cx="10058049" cy="42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F7E9-C296-4C48-86BE-327E311F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Stata Command </a:t>
            </a:r>
            <a:r>
              <a:rPr lang="en-US" i="1" dirty="0"/>
              <a:t>Assertlist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B99B-133C-44F8-9D71-CC911AEB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8980" cy="4351338"/>
          </a:xfrm>
        </p:spPr>
        <p:txBody>
          <a:bodyPr/>
          <a:lstStyle/>
          <a:p>
            <a:r>
              <a:rPr lang="en-US" dirty="0"/>
              <a:t>Syntax:  </a:t>
            </a:r>
            <a:r>
              <a:rPr lang="en-US" dirty="0" err="1"/>
              <a:t>assertlist</a:t>
            </a:r>
            <a:r>
              <a:rPr lang="en-US" dirty="0"/>
              <a:t> </a:t>
            </a:r>
            <a:r>
              <a:rPr lang="en-US" i="1" dirty="0" err="1"/>
              <a:t>boolean_assertion</a:t>
            </a:r>
            <a:r>
              <a:rPr lang="en-US" i="1" dirty="0"/>
              <a:t> </a:t>
            </a:r>
            <a:r>
              <a:rPr lang="en-US" dirty="0"/>
              <a:t>[if] [in]</a:t>
            </a:r>
            <a:r>
              <a:rPr lang="en-US" i="1" dirty="0"/>
              <a:t>, options</a:t>
            </a:r>
          </a:p>
          <a:p>
            <a:endParaRPr lang="en-US" i="1" dirty="0"/>
          </a:p>
          <a:p>
            <a:r>
              <a:rPr lang="en-US" i="1" dirty="0" err="1"/>
              <a:t>boolean_assertion</a:t>
            </a:r>
            <a:r>
              <a:rPr lang="en-US" i="1" dirty="0"/>
              <a:t> </a:t>
            </a:r>
            <a:r>
              <a:rPr lang="en-US" dirty="0"/>
              <a:t>is syntax that resolves to either true (1) or false (0)</a:t>
            </a:r>
          </a:p>
          <a:p>
            <a:pPr lvl="1"/>
            <a:r>
              <a:rPr lang="en-US" dirty="0"/>
              <a:t>Can involve the ‘and’ (&amp;) or the ‘or’ (|) operators </a:t>
            </a:r>
          </a:p>
          <a:p>
            <a:pPr lvl="1"/>
            <a:r>
              <a:rPr lang="en-US" dirty="0"/>
              <a:t>sex must be Male or Female:    </a:t>
            </a:r>
          </a:p>
          <a:p>
            <a:pPr lvl="2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sex == “M” | sex == “F”</a:t>
            </a:r>
          </a:p>
          <a:p>
            <a:pPr lvl="1"/>
            <a:r>
              <a:rPr lang="en-US" dirty="0"/>
              <a:t>response must be 1 or 2 or 99: </a:t>
            </a:r>
          </a:p>
          <a:p>
            <a:pPr lvl="2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response == 1 | response == 2 | response == 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2DDB1-B6E1-4698-BB74-62A9177D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F7E9-C296-4C48-86BE-327E311F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Assertlist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B99B-133C-44F8-9D71-CC911AEB6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8980" cy="503237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list(</a:t>
            </a:r>
            <a:r>
              <a:rPr lang="en-US" sz="2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variables to list if expression is false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tag(</a:t>
            </a:r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 description to list along with output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excel(</a:t>
            </a:r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name of excel file for output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note: excel option requires sheet option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sheet(</a:t>
            </a:r>
            <a:r>
              <a:rPr lang="en-US" sz="2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sheetname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name of worksheet for output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fix                provide option to correct some values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note: fix requires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checklist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   variables that uniquely identify rows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checklist(</a:t>
            </a:r>
            <a:r>
              <a:rPr lang="en-US" sz="2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varlist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variables to check &amp; correct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3FC2D-7FDB-48F9-9078-0E651EAF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1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310657-6DB8-4578-9DED-C46B53FC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assertlist</a:t>
            </a:r>
            <a:r>
              <a:rPr lang="en-US" dirty="0"/>
              <a:t>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13796-0638-4994-BB43-21AFDB1A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D9601-4270-4136-B722-499F2EA5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5563"/>
            <a:ext cx="11319004" cy="42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244E-19B3-489A-9B86-B562C0EF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 </a:t>
            </a:r>
            <a:r>
              <a:rPr lang="en-US" dirty="0" err="1"/>
              <a:t>Assertlist_Summary</a:t>
            </a:r>
            <a:r>
              <a:rPr lang="en-US" dirty="0"/>
              <a:t> Tab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65979F-6DE8-40C9-8798-B0DA2404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Includes one row for every check</a:t>
            </a:r>
          </a:p>
          <a:p>
            <a:r>
              <a:rPr lang="en-US" dirty="0"/>
              <a:t>Lists the </a:t>
            </a:r>
            <a:r>
              <a:rPr lang="en-US" i="1" dirty="0" err="1"/>
              <a:t>boolean_assertion</a:t>
            </a:r>
            <a:r>
              <a:rPr lang="en-US" i="1" dirty="0"/>
              <a:t> &amp; tag</a:t>
            </a:r>
          </a:p>
          <a:p>
            <a:r>
              <a:rPr lang="en-US" dirty="0"/>
              <a:t>Lists # of observations checked, # passed and # failed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546170-6915-4317-A48D-EF75EEB4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D67EEB-4378-46DB-A73C-0E0EE1AF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3347730"/>
            <a:ext cx="11247489" cy="29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1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1EBE-21D2-40D1-8C6A-BE339D61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 Checks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1AF4-9F25-4EAF-B1A2-C0B92F760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898"/>
            <a:ext cx="10515600" cy="4351338"/>
          </a:xfrm>
        </p:spPr>
        <p:txBody>
          <a:bodyPr/>
          <a:lstStyle/>
          <a:p>
            <a:r>
              <a:rPr lang="en-US" dirty="0"/>
              <a:t>The sheet named ‘</a:t>
            </a:r>
            <a:r>
              <a:rPr lang="en-US" dirty="0" err="1"/>
              <a:t>checks_fix</a:t>
            </a:r>
            <a:r>
              <a:rPr lang="en-US" dirty="0"/>
              <a:t>’ provides a space for making corrections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Column N here contains an Excel formula that writes Stata code as soon as you type a correction in Column 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F2854-5CE6-4823-8AFB-DBA367D4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8CA88-ED05-431A-B53D-C9D1E704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4802"/>
            <a:ext cx="12192000" cy="126810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0330782-D3D8-4063-BDD0-391018FBE715}"/>
              </a:ext>
            </a:extLst>
          </p:cNvPr>
          <p:cNvGrpSpPr/>
          <p:nvPr/>
        </p:nvGrpSpPr>
        <p:grpSpPr>
          <a:xfrm>
            <a:off x="1474839" y="2536723"/>
            <a:ext cx="10636427" cy="3218270"/>
            <a:chOff x="1474839" y="2536723"/>
            <a:chExt cx="10636427" cy="32182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F97B8B-A69D-46BA-B1F9-4B26E97CA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2619" y="4486892"/>
              <a:ext cx="8096337" cy="126810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998C41-7646-47CC-9B98-F6C56FF56CC1}"/>
                </a:ext>
              </a:extLst>
            </p:cNvPr>
            <p:cNvCxnSpPr/>
            <p:nvPr/>
          </p:nvCxnSpPr>
          <p:spPr>
            <a:xfrm flipH="1">
              <a:off x="1474839" y="2536723"/>
              <a:ext cx="9065342" cy="195016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82FF67-F43E-4FFE-B699-F8CD9BE9E2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8957" y="2754677"/>
              <a:ext cx="2502309" cy="300031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63FD8D-94A1-40B1-B8E2-82693AF2AAB4}"/>
                </a:ext>
              </a:extLst>
            </p:cNvPr>
            <p:cNvSpPr/>
            <p:nvPr/>
          </p:nvSpPr>
          <p:spPr>
            <a:xfrm>
              <a:off x="1474839" y="4486892"/>
              <a:ext cx="8134117" cy="126810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9DEEF6-41D0-4401-9C08-ECEE271C173F}"/>
              </a:ext>
            </a:extLst>
          </p:cNvPr>
          <p:cNvSpPr/>
          <p:nvPr/>
        </p:nvSpPr>
        <p:spPr>
          <a:xfrm>
            <a:off x="10540181" y="2536723"/>
            <a:ext cx="1571085" cy="2179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96A6-E29A-4C6A-B648-504D4C32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 </a:t>
            </a:r>
            <a:r>
              <a:rPr lang="en-US" dirty="0" err="1"/>
              <a:t>checks_fix</a:t>
            </a:r>
            <a:r>
              <a:rPr lang="en-US" dirty="0"/>
              <a:t> sheet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361621-241E-4386-91CF-60D9E508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paste the Stata syntax into a downstream .do file </a:t>
            </a:r>
            <a:br>
              <a:rPr lang="en-US" dirty="0"/>
            </a:br>
            <a:r>
              <a:rPr lang="en-US" dirty="0"/>
              <a:t>(and add some comments)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B3C21-074A-423F-8872-1FBBFF6C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5C6FEF-BFD6-45F1-9D1A-0ACA2F78F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48" y="3265549"/>
            <a:ext cx="11580704" cy="21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45BD-450C-4F80-ABD0-18625C820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Corrections in Stata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B55C3-D399-4C4C-8B37-57D172767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2103436"/>
            <a:ext cx="11862757" cy="22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50AE-6536-489E-9562-D76FD0A1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4597D-3682-4732-8558-33074D43D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US" dirty="0"/>
              <a:t>We’re moving quickly thru this talk, but use a 2-stage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Clean up the ID variables first, so they will serve as a unique key: </a:t>
            </a:r>
            <a:br>
              <a:rPr lang="en-US" dirty="0"/>
            </a:br>
            <a:r>
              <a:rPr lang="en-US" dirty="0"/>
              <a:t>a) to the dataset, and b) to the forms, photos or phone numbers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Then clean up everything else, knowing you have a clean </a:t>
            </a:r>
            <a:r>
              <a:rPr lang="en-US" dirty="0" err="1"/>
              <a:t>idlist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boolean_assertion</a:t>
            </a:r>
            <a:r>
              <a:rPr lang="en-US" dirty="0"/>
              <a:t> can be as complex as needs be</a:t>
            </a:r>
          </a:p>
          <a:p>
            <a:r>
              <a:rPr lang="en-US" dirty="0"/>
              <a:t>Both </a:t>
            </a:r>
            <a:r>
              <a:rPr lang="en-US" dirty="0" err="1"/>
              <a:t>idlist</a:t>
            </a:r>
            <a:r>
              <a:rPr lang="en-US" dirty="0"/>
              <a:t> and checklist can include numerous variables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(Example of correction columns when checklist holds two variables)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26988-2C9A-43A6-97E4-D7B34736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94EF0-6F1A-40C4-A97A-353FD158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051"/>
            <a:ext cx="12192000" cy="10538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904924-775F-4D15-9085-79C03AF113F0}"/>
              </a:ext>
            </a:extLst>
          </p:cNvPr>
          <p:cNvSpPr/>
          <p:nvPr/>
        </p:nvSpPr>
        <p:spPr>
          <a:xfrm>
            <a:off x="245807" y="4729323"/>
            <a:ext cx="5909188" cy="106188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B790AC-9D34-4445-8D91-859A956B2366}"/>
              </a:ext>
            </a:extLst>
          </p:cNvPr>
          <p:cNvSpPr/>
          <p:nvPr/>
        </p:nvSpPr>
        <p:spPr>
          <a:xfrm>
            <a:off x="6154995" y="4734239"/>
            <a:ext cx="5938682" cy="106188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F496-AF79-4648-AB3A-078C291A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for Collaborative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C0614-065B-425E-94C3-90298D22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Establish list of expectations as soon as questionnaire is finalized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Valid values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Skip patterns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No duplicates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Responses internally consistent </a:t>
            </a:r>
            <a:br>
              <a:rPr lang="en-US" dirty="0"/>
            </a:br>
            <a:r>
              <a:rPr lang="en-US" dirty="0"/>
              <a:t>(i.e., date of birth ≤ vaccination dates ≤ interview date)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assertlist</a:t>
            </a:r>
            <a:r>
              <a:rPr lang="en-US" dirty="0"/>
              <a:t> syntax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the job &amp; send the spreadsheet to data managers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back the spreadsheet populated with corrections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replace syntax into .do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[Repeat Steps 3-5 as needed]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what to do with uncorrected violations of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F8198-A05E-4B0D-B32C-D3AC361C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7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CD75945-D7B9-476A-8E64-4C98465F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466" y="1750271"/>
            <a:ext cx="5431759" cy="4010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0C252F-8A40-4013-8BA8-7E6002E8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Data 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4FB9-DCF5-4286-8B79-C4B9C432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825624"/>
            <a:ext cx="5836586" cy="5032375"/>
          </a:xfrm>
        </p:spPr>
        <p:txBody>
          <a:bodyPr>
            <a:normAutofit/>
          </a:bodyPr>
          <a:lstStyle/>
          <a:p>
            <a:r>
              <a:rPr lang="en-US" dirty="0"/>
              <a:t>Primary data collection, entry &amp; cleaning (e.g., household survey)</a:t>
            </a:r>
          </a:p>
          <a:p>
            <a:r>
              <a:rPr lang="en-US" dirty="0"/>
              <a:t>There are artifacts (paper, photos, phone numbers) that might be used to confirm correct values</a:t>
            </a:r>
          </a:p>
          <a:p>
            <a:pPr lvl="1"/>
            <a:r>
              <a:rPr lang="en-US" dirty="0"/>
              <a:t>Data sometimes stored on paper forms</a:t>
            </a:r>
          </a:p>
          <a:p>
            <a:pPr lvl="1"/>
            <a:r>
              <a:rPr lang="en-US" dirty="0"/>
              <a:t>Or, with touchscreen, there is sometimes a photo of important docs </a:t>
            </a:r>
            <a:br>
              <a:rPr lang="en-US" dirty="0"/>
            </a:br>
            <a:r>
              <a:rPr lang="en-US" dirty="0"/>
              <a:t>(e.g., child’s vaccination record)</a:t>
            </a:r>
          </a:p>
          <a:p>
            <a:pPr lvl="1"/>
            <a:r>
              <a:rPr lang="en-US" dirty="0"/>
              <a:t>Sometimes collect respondent’s mobile phone number to coordinate interview time &amp; place or ask follow-up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13124-79BB-4890-AB6F-EFFB0243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50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7DB6-48CC-458E-8298-3A455DFD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Companion Program to Clean Up Title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1ACBF-18EA-43E7-BB5C-6C00E21A8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finished sending output to a particular Excel file, run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assertlist_cleanup</a:t>
            </a:r>
            <a:r>
              <a:rPr lang="en-US" dirty="0"/>
              <a:t> to switch to nicer column titles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assertlist</a:t>
            </a:r>
            <a:r>
              <a:rPr lang="en-US" dirty="0"/>
              <a:t> uses some </a:t>
            </a:r>
            <a:r>
              <a:rPr lang="en-US" dirty="0">
                <a:latin typeface="Snap ITC" panose="04040A07060A02020202" pitchFamily="82" charset="0"/>
              </a:rPr>
              <a:t>nerdy</a:t>
            </a:r>
            <a:r>
              <a:rPr lang="en-US" dirty="0"/>
              <a:t> variable names as column titles because it re-reads &amp; writes its output if you send results from 2+ assertions to the same Excel worksheet)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0D2BD-8142-4337-9345-C2CE540A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7B3B-A4C0-4DB8-9B48-635A3EB4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Also Flag Problems in Near-Real-Time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F30D-16AE-424D-973F-0F5B9866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386" y="1825625"/>
            <a:ext cx="5749413" cy="4351338"/>
          </a:xfrm>
        </p:spPr>
        <p:txBody>
          <a:bodyPr>
            <a:normAutofit/>
          </a:bodyPr>
          <a:lstStyle/>
          <a:p>
            <a:r>
              <a:rPr lang="en-US" dirty="0"/>
              <a:t>When data are collected via touchscreen, they are often uploaded to a server on a daily basis</a:t>
            </a:r>
          </a:p>
          <a:p>
            <a:r>
              <a:rPr lang="en-US" dirty="0"/>
              <a:t>Assertlist can be wrapped inside a loop that makes a daily list of concerns for each survey team</a:t>
            </a:r>
          </a:p>
          <a:p>
            <a:r>
              <a:rPr lang="en-US" dirty="0"/>
              <a:t>E-mail the appropriate output to each supervisor to:</a:t>
            </a:r>
          </a:p>
          <a:p>
            <a:pPr lvl="1"/>
            <a:r>
              <a:rPr lang="en-US" dirty="0"/>
              <a:t>Correct errors right away</a:t>
            </a:r>
          </a:p>
          <a:p>
            <a:pPr lvl="1"/>
            <a:r>
              <a:rPr lang="en-US" dirty="0"/>
              <a:t>Coach (or replace) error-prone workers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75AC-B4A7-4C1C-9184-780F33FC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27B96-0B41-4A49-8B67-16D73979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67" y="1690688"/>
            <a:ext cx="3290247" cy="32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2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21C6-5415-45E3-8E8D-F710A9B8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8CEB-ED6F-4163-AC52-922F179E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Assertlist flags data elements that are illegal or illogical</a:t>
            </a:r>
          </a:p>
          <a:p>
            <a:r>
              <a:rPr lang="en-US" dirty="0"/>
              <a:t>Useful to document prevalence of problems</a:t>
            </a:r>
          </a:p>
          <a:p>
            <a:r>
              <a:rPr lang="en-US" dirty="0"/>
              <a:t>Useful for replacing those elements with corrected values</a:t>
            </a:r>
          </a:p>
          <a:p>
            <a:r>
              <a:rPr lang="en-US" dirty="0"/>
              <a:t>Many benefits:</a:t>
            </a:r>
          </a:p>
          <a:p>
            <a:pPr lvl="1"/>
            <a:r>
              <a:rPr lang="en-US" dirty="0"/>
              <a:t>Facilitates clear communication</a:t>
            </a:r>
          </a:p>
          <a:p>
            <a:pPr lvl="1"/>
            <a:r>
              <a:rPr lang="en-US" dirty="0"/>
              <a:t>Helps document corrections</a:t>
            </a:r>
          </a:p>
          <a:p>
            <a:pPr lvl="1"/>
            <a:r>
              <a:rPr lang="en-US" dirty="0"/>
              <a:t>Saves time</a:t>
            </a:r>
          </a:p>
          <a:p>
            <a:pPr lvl="1"/>
            <a:r>
              <a:rPr lang="en-US" dirty="0"/>
              <a:t>Prevents typing errors</a:t>
            </a:r>
          </a:p>
          <a:p>
            <a:r>
              <a:rPr lang="en-US" dirty="0"/>
              <a:t>Caution: Requires some care with ID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80F04-4C5D-48D0-9215-E0F457D2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1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47DC-E888-44D9-B574-81CAC47D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Find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ABE01-D16D-4F88-B436-65162EBDF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  <a:r>
              <a:rPr lang="en-US"/>
              <a:t>: Link to </a:t>
            </a:r>
            <a:r>
              <a:rPr lang="en-US" dirty="0"/>
              <a:t>our GitHub </a:t>
            </a:r>
            <a:r>
              <a:rPr lang="en-US"/>
              <a:t>page here: </a:t>
            </a:r>
            <a:r>
              <a:rPr lang="en-US" dirty="0">
                <a:hlinkClick r:id="rId2"/>
              </a:rPr>
              <a:t>www.biostatglobal.com</a:t>
            </a:r>
            <a:endParaRPr lang="en-US" dirty="0"/>
          </a:p>
          <a:p>
            <a:r>
              <a:rPr lang="en-US" dirty="0"/>
              <a:t>Soon: Find it on SSC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BAA39-5857-4B40-A63D-D5CB4E01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25EA5-1EF5-485D-A602-51D62C91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711-FAFE-4E3D-BD7D-89DA3773A7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226" y="141267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/>
              <a:t>Questions?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Dale.Rhoda@biostatglobal.com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MaryKay.Trimner@biostatglobal.com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Link to GitHub: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www.biostatglobal.com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2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05140E-7EF3-4B28-98A6-401FC3B79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96" y="1169290"/>
            <a:ext cx="12192000" cy="6052651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ISERMTEhIWFhUWGBcbFhgYGBsbHxoYHxgXGhoZHBcZHSoiGhsnGxgbIzEhJykrLi4uFyAzODMsNyotLysBCgoKDg0OGxAQGzclHyU0NDU3Ny8yLC80MC8vNC0sLDQ0KywsLzA3LCssLywsLCw1LDUvLC8sLCwrLCwvNCwsLP/AABEIAKQBNAMBIgACEQEDEQH/xAAbAAEAAgMBAQAAAAAAAAAAAAAABQYDBAcCAf/EAEUQAAIBAwMBBQUEBA0DBQEAAAECAwAEEQUSITEGEyJBUQcyYXGBFCNCkVKhsdEVJDM0U2Jyc3SCkrLBs+HwNkNjk8Il/8QAGgEBAAIDAQAAAAAAAAAAAAAAAAMFAQIEBv/EACwRAQACAgEBBQcFAQAAAAAAAAABAgMRBDESEyFBUQUiYYGhsdEycZHB4RT/2gAMAwEAAhEDEQA/AO40pSgUpSgUpSgUpSgUpSgUpSgUpSgUpSgUpSgUpSgUpSgUpSgUpSgUpSgUpSgUpSgUpSgUpSgUpSgUpSgUpSgUpSgUpSgUpSgUpSgUpSgUpSgUpSgUpSgUpSgUpSgUpSgUpSgUpSgUpSgUpSgUpSgUpSgUpSgUpSgUpSgUpSg09WvO5heQDcQPCvqxOFH1Yiqf2TM8FyxuHdxcnlnOQJeSgUdEUrldvqFq1a0mRH6bv+Mj9YqOaXoVGdpB5OORzUdqTNomJ1r6pK3iKzGuqx0rV06871N2NpBIYZzg/Pz4IP1raqRG1r+7Ea5xknoM4/X5CvdrcCRdw+o9DVY7USvknyzj5Afv61k7H3hYFc55wflhiDVNj9o2vy+717vT5+rsnjawd55rTSlKuXGUpSgUpSgUpSgUpSgUpSgUpSgUpSgUpSgUpSgUpSgUpSgUpSgUpSgUpSgUpVYi7c2h5cvGCTgsvGMkZO3O3p54rW1616y3rjtbfZjaZ1rU1toXmdXcLjwxoXY5IAAUfE9eg86gtO7TvcviMKgAJ67if1DFWS0u0lUPGwZT0KkEEeoI4IrHdabDIQXjUsOjYww+TDmtb1vMxNZ/1ms1iJi0eP2QurTzyIUTZv4PIPGPkf8AzNaml94ExJG2R6Dd9eOf2dKnn0zaS0RAz1VskE+RznIP51ruTbl7idlWNEOQuTk5GOoHpwPjUkRtHM6bOiwkK7EEbmyAeuAAucHpnH7KzarOUhdhwQOPmeB+2uM632ymvZnXc0cSqWRQwX3SeWYnk4x5HBHArpXY/dcaXCJGJZlZdzZJyrsFJJ5OMDn4VnkYb1x2iOv5jwYxZK2tWfJhvY1ZAcZJGDnz/wC9aGjXkdtLtwSSGb5ADHOficVKGPwYkIjIOMuQoz8z145qHtLI+MnxOzHxD0HQDPlivB45y4IjLaNT5fvH4XdZres49tu67VMxwgI+Rx+yt3S9YmkwR4uQNpA5z6EAYrVWwUcyBcHqTgY+pqwaTp6xgMMHjw49PXPmT61ZcO/K5OWLRadb8Z34fhDnnj0r2a18UlSscE6uoZGDKc4KkEcHB5HxGK+zSqilmYKo6knAHzJr1Kre6VqQ6pA7BUmiZj0CupJ+QB5rboFKUoFKUoFKUoFKUoFKUoFKUoFKUoFKUoFKUoFKUoFKUoFKUoFc27YaZGs0yKSC696BgeEsSCB65YFvniuk1C692eS5ZX3lHUY3DnK5yVINc3KxTkpqvV08TLGPJu3RyDRe089hJ93GCX9+NidvxY46N8fl1q3v7UiDzZyEeeyRCfyZRz8M1ju+xM/eNtgSQE++0gUEY4yuCR06AHr584m7LsEpAM8zbvNYsIo9BnbuOOecjr0qDFOePCI/l38i3Ft70zufgnuz2vw3kfeRbhjhkcYZT6EZI+oJB9arPtGvGbES9F5b+0Rx+Q/3VYdG7N29oXeIPvZcEu7NwOQACcAZ9BVL7UnKuQc4bH5ALn9VXfs6k2yR23l/bOTsYJ7vzVbSNJGJJOPANxPmADkkE9OldI9nNziF7Y4DRMSozklGJOT5e9u6cYxVO7G4MrBi3unhf+andG1KOK9VWkiQKp7xs7Q27hBtA2hiQpJyfd6jNd3MpE9qPmr/AGfltFaWmfOYlYe2EKu1krqGU3SZDAEH7qXqD1r2ujzLwrIRzzyP1Yp2oPjsP8Wn/Slqfrz3N4WLlUpGTy356X+DLbHe+vPX2VnXdLC2V00h3kQSkDHAOwnIB6kEdam9H/m8P92n+0Vrdqv5jd/3E3/TatjSP5vD/dp/tFS4OPjwYYpjjUba2vN80zPp/cuG9kO11xpcxadWawuZp8Ec7HWVlZk9CMZKeY5HPXvFrcpKiyRsHRwCrKcgg9CDXPfZ9o8F9ozQTruRp7n5q3fOQynyYZ61W9G1K57O3f2W7JksZSTHIAcLzy6jyPPjj+o/rbt1t9nVsq6hrRVQP4yvQAcbC37WJ+tWbW+0kNrPaQSHxXTlE+GFzk/AsVX5uKgfZ+6teau6MGVriMqynIIMCEEEdRzVH7faha3f8ITm6hS4tnjSzUyKH+5O6VlUnOXdmA9e6Wg6pq2vSRTd1HZT3HgDM0RjAXJYAEyOvPhJ4zULpvtANw8yQ6ddu0DbZQDbjY2SMczDPKnpnpU/2T1lb2zguVx94gLAeTjh1+jAj6VS/ZP/AD3Wv8V/+56Cb1bt4ltHaySWs4+0tsRfBuWTdt2OCwwc+mRxUrrfaWK17pHV3nmOIoIwGkcgZOBkAKPNmIUetU320e9pX+Nj/atYuz85l7VX3eHxRW+yIH8KfxcnH1dj/nNBZNW7ZvaKJLuwuI4SQDKpjlCZ/TWNywHxAI5re1ntbbW9pHeFt8DtGA6c8Ocb8eYHmOvB4zxUxf2iTRSRSAMkisrA+akEEfka4T2OXvdGWCbxxHU7ePqQCrGMvgjpksT8zQd5hmV1DoQysAVIOQQRkEH0NQmn9pDNLdQrbSb7UqHyyYZmUOoQhucqfPHWqHpGpTaBdCzvGL6fKx+zTn/2iTna3oPUeXvDgkC3dk1//oauw5DS2xB9R9mjoNzsZ2rj1KJ5Yo3QI+wiTbu3AAnIUnHDCt/TdchnmuYI2y9syrIPiyhhj1HUfNTXO9Cvk0rVNXhfiJozeRj4DJcD4ksQB/UrV0m2l0rVbOWYnGpRlbgk8C6Zt/U+W5lUD+s1B0aPX915LaLC5aKNZGfK7MMWCDrncSp4x0Ga1OzHa5b2W5ijgkQ2zbJC5TG/LjC7WOeUPPHlXnsQneC6vD1up3Kn/wCGP7mL6EIW/wA9Vz2S/wA81r/FH/fNQTSduS13PZxWNxJNBgyBWgAAIUghpJVzncPjWSHt9bi4W2uop7SV/cE6qFfnHhlRmQ8kDr1IHWoDsn/6k1b+7i/2QVJe2jT45dJnZwN0RjdCfI94qkD5qzD60G9q3bUQXqWX2SeWaRN8YjMWGTx85eRcHwNwaltE1d5zIr20tu0e3wy7CWDA4IMbsCOPWuUW97cvqmiyqiyztp0Z2yOYwxKXGSXCNg4yfdOa6xod5cyd59pt1hZWAUJIZAy7Qd28ovmSMY8qCUpSlApSlApSlApSlB5kkCgliAB1J4A+tUfVPaVArFLde9IyCzHYBgkdCNx5HoM8EcEGp3tppEt1atFC4V9ysN3RsHOD6eo+IGeM1yDVuz8sZBngMUhOMgkK2AAE3cq2B4i+eTu6cZ6OPSs2jtRtBnm3YnszqfXW170vtpPK2G2Ln9FTj9ZP7anhqc55BU48sbc/Mnd+quX2LOpCICXBAwByTz09V4PI44+tW/RNUUnY5w3/AD8zVjm42Oa9qkKTj8zNTJOPNb5pmDtzbbu7uD3L9Mt7uf7XQfXFUWDVI5/tKhwwMjlCOcgsSCKw9tNPMzN3asQOrY4+Q9aq/ZS0nFwUjjZ8KzMB12jGTjz69BzWcWGuL346T9EubL/0Vmk9Y+qy6C+yXJG7yx9fQnrUv2pj8UcwDKrYWZzzgDxRncDwN/HUHmq/DMFn93IzxUz2scSRw2yuVE7YbJzheoYZ/rADg1Nm/XEw5OJvu5pKXQ3F5p1utsUE9vKpwhVNkYSRYztyQOCBwccHpgga38Fa9/St/wDalSHs+08i4eUqR92BuC4U52eEkjJbChtvO3ceeeOgVWZMvdWmtYiY+MLfFg76sXtMxPwn0csuNE1x0ZGkYqwIYGVOQRgjr6V0SLfFbxgRs7qiKVUqDkKAeXYDH1rfpXPkzTeNTER+zqw8eMUzMTM79Z2pXsv0q7srY291BtPeSOHV0ZcNg4PO7Oc/hx8asXaLQoL2BoLhdyN0PmreTKfJh/26E1J1R+1fbOVbxNN09Eku35d3zshXG7LAcs23nHlkdcgVEnR3Y/sve6XbX8USCWSSQ/Z3DKqkd2AruGbK4bqADyPTmrh2V0oW9jBbshGyMK4YqSzfjYlSQdzEn61HJ2Yu2GZdXui/mY0t0TPwTuicfMmsGhJqFtevFd3guLZoWeJ2jSNgwdFKsUAHAYc+efLFBp+zvRbzTjc27wlrYyu9syuhKrz4WUsMZAX15Jzins+0S7tbq/kng2pdTd4hV0baN0pw43ZBwy+7u5z86vEVyjHCurH4EH9leWvYgSDIgI4I3Dr6daCl+0zQbq8ey+zxbhbzrM5Z1UEAjwrk5LcHqAOnNfO03ZW4e7h1Ow2x3SDbLDKQFlTpgshIDbePMcLyCtXaS7jU4Z1B9CwH6jR7uMYzIgyMjLDp69elBWbnUNTuIWijsfs0rjaZZZonSPPBZBEWaRh5AhR0zjpUVqHY57exs7OyiMgguIZpHZkXdsfc/U53HyGMAYGeKv3fLt3bht65yMY+dYvt8X9Kn+ofvoNTWdIhvbZobmI7HHKnG5T5EMpIDA+YNV72a9lZ9OF1FK/eK0i9y+eWjCBVBH4SOmOnHHFXJXBGQQR61h+3xf0qf6h++gqfbDsaby/sLge5EWE/ONyDxoMfiG8YI9GNbPtL7NNf2LRxY79GV4STjDjg8+WVLD8qtDSKBuJAHqTx+dYvtsX9In+ofvoMenWa29vHFGpKxRqqgYyQqgAcnGTjzNU72e6Jd2tzfvPBtS6mMiMro20bpWw43ZBwy+7u5z86vKzKSAGBLDI5HK8cj1HI5+Ir1JIFGWIAHmTgfmaDnGn6VqFvq95fizMkNwoUIJolkGFjAOGbb+A8bvMVJ9oNHvNVVIJ4xa2m5WmHeB5pdpDCMbMpGuRktuJ4GBVj1TtBbW6LJLKAhdU3AFgGbO3cUB2g4xk4GcetbVzqEMZCySxoT0DOqk/IE80FC1zQr0axbXttaq0NvCIghlRCR98CV64AWQYzj3T061cNHurqSSQz24gjCqEHeK5ZstuJ28KANoHPOTUqDnkV9oFKUoFKUoFKUoFKUoFY7iBZFZHUMrAhgehB6islKDnWvaF9k3lUd4TzGUUsYcENjPJC5BJY8EcHnrGWlnDO8mwSJJncAwIyOSXB6HxcYHSursoIIIyD1Fc41/s88JGTI0agskqtt7qQn9EeXA46HcfPrY8fkzPhM+Kq5XDr11uPsyaRfSLhXUMOoJ6kev6xWfszbw/bA6Ltcbs/2Sr/APOKhIdWuiVBsTlEG7DjxJxhlPmePd61J9jrhmu4i0LJuRwfEpHQFTgHI4B6jzqbL+i0/Bz4a6vSN71Pmt+o9nLWclniXeerqNrH5kdfrmoF+xMne5FwpUIUTfHlkGckYBAfJC9ccDHmaulKrK5r16SuLYMdusNLStMjt0KR5wW3HJJ5wBx+iMAAAcDFbtKVpMzM7lJEREagpSlYZK4v7KZe813UXk/lP4xjPX+cAED5AKPpXaK5D2w7P3Wnal/CtlGZY2JM8ajJG4YkGByUbG7IzhuTxQderxIgIIIBGPMZqsaP7RNMuEDC7iib8STMI2U+YIY8/MZFZtL7X291dPDbSpLHFEXmkU5UMWARQ/Q8ByfkKCi+xnXLG1tJ0muLeBzcOQryIhK7YwDgkHGQfyNe7+9tbntNp0lvJDMvcyBmjZXG4R3JAJXPPIP5Vu+wkxvY3HusftUnoeNkRH0rz2hkRe1GmKCo+4kyOBjKXWP/AD40H32uQKb/AEMlQSbtQcgdO+tuPlX325QqYtPyoP8AHIxyB02vkfLjpXz2uTKL/Q8sB/G1PXyE1tk189u1yiQWDMwAF2jH+yEfJoOn7RjGBj0rk3ss0O1mm1fvraGTbeSKN8aNhd8nA3DgfCuhR9qLJ3iSO5hkeU4RY5FYnwlicA9Aqk5qg+yPVYFudXV5o1ZruRgGcDK95LyMnkfvFBi7ZWA0O4tr2xJjt5ZRHcW4J7s5BO4J0U7Vbp0IXGMkHNoGkW0+v6ws0EUibICA6KwGY48kAjjOa2+3brq01rYWjCREmEt1KniSNFVhsLjgyNuOFHIwM8VHaVplvd6/rEUoBHdxBcMQR91ErEFT1/dRlN+yaxaNb9FJNoLqRbUMcjYpIbbn8GQAPIkE1T/Zr/BCxXq6gLIN9qk2CcRbu72oBt387c7unnmrT2D1p7GY6PfNh4/5pK2AJofwqD03AeXwx5cxPse1SzEF/HPNCpa6kbbI6jKFEGfEeRwR9KDa9oNrcC40z+DW+9gt55Ih+mifZwUxxu3KfdOM48jirb2I7WQ6nb7gAsi+GeFuSjfI9UODg/MHBBAiptRhfVtKaNhse1uu75HK/clSOeQQuR8K0u2vZea1uP4V0wffLzcQjpMn4iFHVjjkeeAR4hyYffZ9oIn0ewjO0RpPJLIMcv3dxMyL/rCE58lI88iG9n+q2bNc2OqRoL6SaQStMoPfEnAUO3TAwFXgY2letXH2a3AGjwSAcbZnxn1lkbGarvtJGm3+mfa1aNpyi/Z2QjvGc42w7R4myTjaRkcngig6XZWwijSMEkIqqCfRQAP2VmqP7PpKtpbifmYRRiXP6ewbs/HOakKBSlKBSlKBSlKBSlKBSlKDWuNQiRwjuA7KzBfMquNxA8wMjPzHrWjd6lZzQsryo0TxhjzwY3O1WyPInofyrW7TTd1NZShS33skZCjJIeGQgfV0TnoOp6VDdmtqWe+QHZa94JOp3ywMyKq8DKIEG3jliD1ByG1p/Zi3ckxSvtjLIwKKPGNp4JUDjjOBz69antH0dLdeMs+AGc9TjOOOgHy9B1qrWmpXNrGgYISUXvE4wLqeYbcyZGSCZGYZGBtA9TsX2s3MPvSoypDLLIyquAC2IFDHAZ25A4A8JJzxmS2W9o1Mo64aVncQuVKhNUup49PaVXTvkh3s23KsypuOBnoxGPgDUPd9obgs6x4B8BiG0EyGWV1hTH6IjjMjnGQG6jaajSLnSqfD2lka57pXQh7po0IA8EcS/e55yzmUGPHkCG4FSfZi5uJk76SRTGxl7sBANyd4e7lyCcAoMgc8FSTmgnGOBmte0v45YUnVvu3VXVjlcqQCD4sEZBHWqpqGryz2rPHID9oLQxwrjcA77VkMnVWEKyyEY4/y5b0b+UlYC0WyS5SOLKAq0McaNNtBPQOGjBOTnFBao71GleIE70VGYYPAYsF5xg52N09KWt6kjSKhJMT7H4Iw21WwCRzww5HrVMi7RBe9kVgO9aSWSThtkEYEcSIv4pHC7gOQu5yfQy+m3Bg00zFsyFHldgN2ZWJYhQMbvEdq49BQTFxpNvIcyQROfVo1J/MiskdlEqlFjQIeqhQAfpjFVNO0Vwm9XaNpFFtEV8IC3Dgs5Y5HAj2nqATkDFZDrdwpZGljAgUSTPwdyEtKUReC2IQBuAGS2eNuCFhm7iAo2xVLssalU5JY8DwjgcdenFZpNPhYktFGSepKKcn48c1S5NakkmDO0feQwvMkJICidw6RJ3mfEyqJVY+7ucAYqyXOrdzbRSM25pCixlwEyz9Nw6LhclseSHA8qCRlsYmOWjQnGMlQePTkVrxrbySPGI0LQhVbMfCgjcqgkYPBzgdM1p9mNRaaOaV5QyCVwnhC7UTCksM8ZYMwzztZc85zWrXWbiKM3IQHvftFzJHtwzR7Qlsrsf5OQgwKAfwxuT6KF3TTYAciGMEgjIRehGCOnpXiTSLdvet4j841P7RVdXWrjJQyKfv44u8VRnlAsjRx/jjWd0Q55A7zJyua8W+vSiWWUyqYAbgtlfDFDCpQScHq0ytwT4lGR0NBbbZUC4jChRkYXGARwRgdKxCxhXxCJAV5BCDI+IwOtVCPXDF3JkmVdkD3NwkaqN7OzBVwPInvBu6FlU5Oa+3euySLdKZ0A+6gAXA2yScyOGPLKkbAhuMlXPpgLZA0NzFHIFWRHUMhZPIjIOGGRkV9bS4D1hjP+Rf3V4gvIVgZ42BjiDA7edvd5DLj1G3GPhVbTW7krBK0sSLPJHhOG2KA0soLg4z3QC+Z3YPGcALSdOh/oo/L8C+XTy8q2aqlrq9zJKYt8cfdENKXAztYmXZsznwwFATx4mJz4cNhXVbxLWG7klUI7wZQxYbu3mC5JzwxjkBxjgoB5mgt0cSqMKoA54AwOTk8D41Gadb2bD7TFDEvvfed0EPBIY5KggZB59OarN1rlyO/PeAywwRRiFBnN5NtwG+Cl4ME44MnQA4+vdSQxNbK8Qi/i1rCGXcNxVjOo3fyirBtOTnLI4x5AL0DX2qg2tzm42K6KjXSxRZUeJEAM+Oegw0eeu/HQcHc7O3t1O/eSZSLbnbtA8ZZh3YJ5OxQu5uhYnHAIoLHSqjf6xdd9IsJBXvoYowVAy2N83P6Cx53N6qQKwL2vxCzGVWJE0qsAP5FW2IFUHBZ25Gei53dOQutKpM+typvZ7lSba0V5AoXa8z8/ReF25/pPOtiw1G4LrAs6HuViM0smMuSodwE642efHv5z4cMFurF9pTON656Y3DOcgYx82A+o9aqtnql20du7yqPtDLhQih0jPeFJCpPO77pWGPCCfPJqYj0u1nKXC4kyQ6Mr5U+JWBGDhhuVW8+VX0GAl6UpQKUpQfCBx8OlfO7GMYGPTHxz+2vVKDG1uhBBRSCckYGCfUjzNfXhU5yoOcZyBzjkflXulBoalYNN4GZe4YYkTadz89N27AQjgjacjPIrc7pchto3AYBwM49M+le6UGNYVByFAIzg4HnyfzPWvaqAAAMAcADyFfaUGNYEHRVHJPAHU5yfmcnn40WFRtwoG0YXgcDjgeg4H5VkpQYRax8DYvAIHhHQ9R8j6VkKDGMDHHHy6V6pQYmt0IIKKQTk5A5PqfU8Dn4V9MKkklRkjBOBkj0J8x8KyUoMJtY8Y2LjgY2joOVH0PT0rI6A4yAcHIyOh9fnXqlB4WJQNoUAc8Y4568V87lfF4R4ve4HPGOfXjislKDUvLUmMiLYkgUiNym4ISMZCgjj4AjOK8aXpiQwJCFXaqKp497AAyc9Scc5zW9SgxtApzlQcgA5A5A6A+ooYE/RXru6D3ugPz+NZKUGK3t1RdqjAySfiSckknqSTkk0W3QBQEUBeVGB4T8PTrWWlBjMK5J2jJGCcDJHoT5j4Vp3GnmSQd4ymJGV40C4O9ehZixDAN4gABggdcVIUoPHdL12jk5PHnjGfnjzr4IFGMKPDyvA4PPT06n86yUoNPULMvGyxsI3IYI4UEoW6kDjr54I+daui6N9naQqQFfH3aAhA2WLOAzHDMW5xjOMnJ5qWpQeBGvoPPy9ev514+yx4xsXGMY2j3euPl8KzUoMZhU5yo5xngc46Z9cYH5UMK5J2jJGCcDJHoT5j4VkpQeDEuQdoyAQDgZAPUA+VfUQKAAAAOgHAA+VeqUClKUClKUClKUClKUClKUClKUClKUClKUClKUClKUClKUClKUClKUC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5575" y="-1508125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RMTEhIWFhUWGBcbFhgYGBsbHxoYHxgXGhoZHBcZHSoiGhsnGxgbIzEhJykrLi4uFyAzODMsNyotLysBCgoKDg0OGxAQGzclHyU0NDU3Ny8yLC80MC8vNC0sLDQ0KywsLzA3LCssLywsLCw1LDUvLC8sLCwrLCwvNCwsLP/AABEIAKQBNAMBIgACEQEDEQH/xAAbAAEAAgMBAQAAAAAAAAAAAAAABQYDBAcCAf/EAEUQAAIBAwMBBQUEBA0DBQEAAAECAwAEEQUSITEGEyJBUQcyYXGBFCNCkVKhsdEVJDM0U2Jyc3SCkrLBs+HwNkNjk8Il/8QAGgEBAAIDAQAAAAAAAAAAAAAAAAMFAQIEBv/EACwRAQACAgEBBQcFAQAAAAAAAAABAgMRBDESEyFBUQUiYYGhsdEycZHB4RT/2gAMAwEAAhEDEQA/AO40pSgUpSgUpSgUpSgUpSgUpSgUpSgUpSgUpSgUpSgUpSgUpSgUpSgUpSgUpSgUpSgUpSgUpSgUpSgUpSgUpSgUpSgUpSgUpSgUpSgUpSgUpSgUpSgUpSgUpSgUpSgUpSgUpSgUpSgUpSgUpSgUpSgUpSgUpSgUpSgUpSgUpSg09WvO5heQDcQPCvqxOFH1Yiqf2TM8FyxuHdxcnlnOQJeSgUdEUrldvqFq1a0mRH6bv+Mj9YqOaXoVGdpB5OORzUdqTNomJ1r6pK3iKzGuqx0rV06871N2NpBIYZzg/Pz4IP1raqRG1r+7Ea5xknoM4/X5CvdrcCRdw+o9DVY7USvknyzj5Afv61k7H3hYFc55wflhiDVNj9o2vy+717vT5+rsnjawd55rTSlKuXGUpSgUpSgUpSgUpSgUpSgUpSgUpSgUpSgUpSgUpSgUpSgUpSgUpSgUpSgUpVYi7c2h5cvGCTgsvGMkZO3O3p54rW1616y3rjtbfZjaZ1rU1toXmdXcLjwxoXY5IAAUfE9eg86gtO7TvcviMKgAJ67if1DFWS0u0lUPGwZT0KkEEeoI4IrHdabDIQXjUsOjYww+TDmtb1vMxNZ/1ms1iJi0eP2QurTzyIUTZv4PIPGPkf8AzNaml94ExJG2R6Dd9eOf2dKnn0zaS0RAz1VskE+RznIP51ruTbl7idlWNEOQuTk5GOoHpwPjUkRtHM6bOiwkK7EEbmyAeuAAucHpnH7KzarOUhdhwQOPmeB+2uM632ymvZnXc0cSqWRQwX3SeWYnk4x5HBHArpXY/dcaXCJGJZlZdzZJyrsFJJ5OMDn4VnkYb1x2iOv5jwYxZK2tWfJhvY1ZAcZJGDnz/wC9aGjXkdtLtwSSGb5ADHOficVKGPwYkIjIOMuQoz8z145qHtLI+MnxOzHxD0HQDPlivB45y4IjLaNT5fvH4XdZres49tu67VMxwgI+Rx+yt3S9YmkwR4uQNpA5z6EAYrVWwUcyBcHqTgY+pqwaTp6xgMMHjw49PXPmT61ZcO/K5OWLRadb8Z34fhDnnj0r2a18UlSscE6uoZGDKc4KkEcHB5HxGK+zSqilmYKo6knAHzJr1Kre6VqQ6pA7BUmiZj0CupJ+QB5rboFKUoFKUoFKUoFKUoFKUoFKUoFKUoFKUoFKUoFKUoFKUoFKUoFc27YaZGs0yKSC696BgeEsSCB65YFvniuk1C692eS5ZX3lHUY3DnK5yVINc3KxTkpqvV08TLGPJu3RyDRe089hJ93GCX9+NidvxY46N8fl1q3v7UiDzZyEeeyRCfyZRz8M1ju+xM/eNtgSQE++0gUEY4yuCR06AHr584m7LsEpAM8zbvNYsIo9BnbuOOecjr0qDFOePCI/l38i3Ft70zufgnuz2vw3kfeRbhjhkcYZT6EZI+oJB9arPtGvGbES9F5b+0Rx+Q/3VYdG7N29oXeIPvZcEu7NwOQACcAZ9BVL7UnKuQc4bH5ALn9VXfs6k2yR23l/bOTsYJ7vzVbSNJGJJOPANxPmADkkE9OldI9nNziF7Y4DRMSozklGJOT5e9u6cYxVO7G4MrBi3unhf+andG1KOK9VWkiQKp7xs7Q27hBtA2hiQpJyfd6jNd3MpE9qPmr/AGfltFaWmfOYlYe2EKu1krqGU3SZDAEH7qXqD1r2ujzLwrIRzzyP1Yp2oPjsP8Wn/Slqfrz3N4WLlUpGTy356X+DLbHe+vPX2VnXdLC2V00h3kQSkDHAOwnIB6kEdam9H/m8P92n+0Vrdqv5jd/3E3/TatjSP5vD/dp/tFS4OPjwYYpjjUba2vN80zPp/cuG9kO11xpcxadWawuZp8Ec7HWVlZk9CMZKeY5HPXvFrcpKiyRsHRwCrKcgg9CDXPfZ9o8F9ozQTruRp7n5q3fOQynyYZ61W9G1K57O3f2W7JksZSTHIAcLzy6jyPPjj+o/rbt1t9nVsq6hrRVQP4yvQAcbC37WJ+tWbW+0kNrPaQSHxXTlE+GFzk/AsVX5uKgfZ+6teau6MGVriMqynIIMCEEEdRzVH7faha3f8ITm6hS4tnjSzUyKH+5O6VlUnOXdmA9e6Wg6pq2vSRTd1HZT3HgDM0RjAXJYAEyOvPhJ4zULpvtANw8yQ6ddu0DbZQDbjY2SMczDPKnpnpU/2T1lb2zguVx94gLAeTjh1+jAj6VS/ZP/AD3Wv8V/+56Cb1bt4ltHaySWs4+0tsRfBuWTdt2OCwwc+mRxUrrfaWK17pHV3nmOIoIwGkcgZOBkAKPNmIUetU320e9pX+Nj/atYuz85l7VX3eHxRW+yIH8KfxcnH1dj/nNBZNW7ZvaKJLuwuI4SQDKpjlCZ/TWNywHxAI5re1ntbbW9pHeFt8DtGA6c8Ocb8eYHmOvB4zxUxf2iTRSRSAMkisrA+akEEfka4T2OXvdGWCbxxHU7ePqQCrGMvgjpksT8zQd5hmV1DoQysAVIOQQRkEH0NQmn9pDNLdQrbSb7UqHyyYZmUOoQhucqfPHWqHpGpTaBdCzvGL6fKx+zTn/2iTna3oPUeXvDgkC3dk1//oauw5DS2xB9R9mjoNzsZ2rj1KJ5Yo3QI+wiTbu3AAnIUnHDCt/TdchnmuYI2y9syrIPiyhhj1HUfNTXO9Cvk0rVNXhfiJozeRj4DJcD4ksQB/UrV0m2l0rVbOWYnGpRlbgk8C6Zt/U+W5lUD+s1B0aPX915LaLC5aKNZGfK7MMWCDrncSp4x0Ga1OzHa5b2W5ijgkQ2zbJC5TG/LjC7WOeUPPHlXnsQneC6vD1up3Kn/wCGP7mL6EIW/wA9Vz2S/wA81r/FH/fNQTSduS13PZxWNxJNBgyBWgAAIUghpJVzncPjWSHt9bi4W2uop7SV/cE6qFfnHhlRmQ8kDr1IHWoDsn/6k1b+7i/2QVJe2jT45dJnZwN0RjdCfI94qkD5qzD60G9q3bUQXqWX2SeWaRN8YjMWGTx85eRcHwNwaltE1d5zIr20tu0e3wy7CWDA4IMbsCOPWuUW97cvqmiyqiyztp0Z2yOYwxKXGSXCNg4yfdOa6xod5cyd59pt1hZWAUJIZAy7Qd28ovmSMY8qCUpSlApSlApSlApSlB5kkCgliAB1J4A+tUfVPaVArFLde9IyCzHYBgkdCNx5HoM8EcEGp3tppEt1atFC4V9ysN3RsHOD6eo+IGeM1yDVuz8sZBngMUhOMgkK2AAE3cq2B4i+eTu6cZ6OPSs2jtRtBnm3YnszqfXW170vtpPK2G2Ln9FTj9ZP7anhqc55BU48sbc/Mnd+quX2LOpCICXBAwByTz09V4PI44+tW/RNUUnY5w3/AD8zVjm42Oa9qkKTj8zNTJOPNb5pmDtzbbu7uD3L9Mt7uf7XQfXFUWDVI5/tKhwwMjlCOcgsSCKw9tNPMzN3asQOrY4+Q9aq/ZS0nFwUjjZ8KzMB12jGTjz69BzWcWGuL346T9EubL/0Vmk9Y+qy6C+yXJG7yx9fQnrUv2pj8UcwDKrYWZzzgDxRncDwN/HUHmq/DMFn93IzxUz2scSRw2yuVE7YbJzheoYZ/rADg1Nm/XEw5OJvu5pKXQ3F5p1utsUE9vKpwhVNkYSRYztyQOCBwccHpgga38Fa9/St/wDalSHs+08i4eUqR92BuC4U52eEkjJbChtvO3ceeeOgVWZMvdWmtYiY+MLfFg76sXtMxPwn0csuNE1x0ZGkYqwIYGVOQRgjr6V0SLfFbxgRs7qiKVUqDkKAeXYDH1rfpXPkzTeNTER+zqw8eMUzMTM79Z2pXsv0q7srY291BtPeSOHV0ZcNg4PO7Oc/hx8asXaLQoL2BoLhdyN0PmreTKfJh/26E1J1R+1fbOVbxNN09Eku35d3zshXG7LAcs23nHlkdcgVEnR3Y/sve6XbX8USCWSSQ/Z3DKqkd2AruGbK4bqADyPTmrh2V0oW9jBbshGyMK4YqSzfjYlSQdzEn61HJ2Yu2GZdXui/mY0t0TPwTuicfMmsGhJqFtevFd3guLZoWeJ2jSNgwdFKsUAHAYc+efLFBp+zvRbzTjc27wlrYyu9syuhKrz4WUsMZAX15Jzins+0S7tbq/kng2pdTd4hV0baN0pw43ZBwy+7u5z86vEVyjHCurH4EH9leWvYgSDIgI4I3Dr6daCl+0zQbq8ey+zxbhbzrM5Z1UEAjwrk5LcHqAOnNfO03ZW4e7h1Ow2x3SDbLDKQFlTpgshIDbePMcLyCtXaS7jU4Z1B9CwH6jR7uMYzIgyMjLDp69elBWbnUNTuIWijsfs0rjaZZZonSPPBZBEWaRh5AhR0zjpUVqHY57exs7OyiMgguIZpHZkXdsfc/U53HyGMAYGeKv3fLt3bht65yMY+dYvt8X9Kn+ofvoNTWdIhvbZobmI7HHKnG5T5EMpIDA+YNV72a9lZ9OF1FK/eK0i9y+eWjCBVBH4SOmOnHHFXJXBGQQR61h+3xf0qf6h++gqfbDsaby/sLge5EWE/ONyDxoMfiG8YI9GNbPtL7NNf2LRxY79GV4STjDjg8+WVLD8qtDSKBuJAHqTx+dYvtsX9In+ofvoMenWa29vHFGpKxRqqgYyQqgAcnGTjzNU72e6Jd2tzfvPBtS6mMiMro20bpWw43ZBwy+7u5z86vKzKSAGBLDI5HK8cj1HI5+Ir1JIFGWIAHmTgfmaDnGn6VqFvq95fizMkNwoUIJolkGFjAOGbb+A8bvMVJ9oNHvNVVIJ4xa2m5WmHeB5pdpDCMbMpGuRktuJ4GBVj1TtBbW6LJLKAhdU3AFgGbO3cUB2g4xk4GcetbVzqEMZCySxoT0DOqk/IE80FC1zQr0axbXttaq0NvCIghlRCR98CV64AWQYzj3T061cNHurqSSQz24gjCqEHeK5ZstuJ28KANoHPOTUqDnkV9oFKUoFKUoFKUoFKUoFY7iBZFZHUMrAhgehB6islKDnWvaF9k3lUd4TzGUUsYcENjPJC5BJY8EcHnrGWlnDO8mwSJJncAwIyOSXB6HxcYHSursoIIIyD1Fc41/s88JGTI0agskqtt7qQn9EeXA46HcfPrY8fkzPhM+Kq5XDr11uPsyaRfSLhXUMOoJ6kev6xWfszbw/bA6Ltcbs/2Sr/APOKhIdWuiVBsTlEG7DjxJxhlPmePd61J9jrhmu4i0LJuRwfEpHQFTgHI4B6jzqbL+i0/Bz4a6vSN71Pmt+o9nLWclniXeerqNrH5kdfrmoF+xMne5FwpUIUTfHlkGckYBAfJC9ccDHmaulKrK5r16SuLYMdusNLStMjt0KR5wW3HJJ5wBx+iMAAAcDFbtKVpMzM7lJEREagpSlYZK4v7KZe813UXk/lP4xjPX+cAED5AKPpXaK5D2w7P3Wnal/CtlGZY2JM8ajJG4YkGByUbG7IzhuTxQderxIgIIIBGPMZqsaP7RNMuEDC7iib8STMI2U+YIY8/MZFZtL7X291dPDbSpLHFEXmkU5UMWARQ/Q8ByfkKCi+xnXLG1tJ0muLeBzcOQryIhK7YwDgkHGQfyNe7+9tbntNp0lvJDMvcyBmjZXG4R3JAJXPPIP5Vu+wkxvY3HusftUnoeNkRH0rz2hkRe1GmKCo+4kyOBjKXWP/AD40H32uQKb/AEMlQSbtQcgdO+tuPlX325QqYtPyoP8AHIxyB02vkfLjpXz2uTKL/Q8sB/G1PXyE1tk189u1yiQWDMwAF2jH+yEfJoOn7RjGBj0rk3ss0O1mm1fvraGTbeSKN8aNhd8nA3DgfCuhR9qLJ3iSO5hkeU4RY5FYnwlicA9Aqk5qg+yPVYFudXV5o1ZruRgGcDK95LyMnkfvFBi7ZWA0O4tr2xJjt5ZRHcW4J7s5BO4J0U7Vbp0IXGMkHNoGkW0+v6ws0EUibICA6KwGY48kAjjOa2+3brq01rYWjCREmEt1KniSNFVhsLjgyNuOFHIwM8VHaVplvd6/rEUoBHdxBcMQR91ErEFT1/dRlN+yaxaNb9FJNoLqRbUMcjYpIbbn8GQAPIkE1T/Zr/BCxXq6gLIN9qk2CcRbu72oBt387c7unnmrT2D1p7GY6PfNh4/5pK2AJofwqD03AeXwx5cxPse1SzEF/HPNCpa6kbbI6jKFEGfEeRwR9KDa9oNrcC40z+DW+9gt55Ih+mifZwUxxu3KfdOM48jirb2I7WQ6nb7gAsi+GeFuSjfI9UODg/MHBBAiptRhfVtKaNhse1uu75HK/clSOeQQuR8K0u2vZea1uP4V0wffLzcQjpMn4iFHVjjkeeAR4hyYffZ9oIn0ewjO0RpPJLIMcv3dxMyL/rCE58lI88iG9n+q2bNc2OqRoL6SaQStMoPfEnAUO3TAwFXgY2letXH2a3AGjwSAcbZnxn1lkbGarvtJGm3+mfa1aNpyi/Z2QjvGc42w7R4myTjaRkcngig6XZWwijSMEkIqqCfRQAP2VmqP7PpKtpbifmYRRiXP6ewbs/HOakKBSlKBSlKBSlKBSlKBSlKDWuNQiRwjuA7KzBfMquNxA8wMjPzHrWjd6lZzQsryo0TxhjzwY3O1WyPInofyrW7TTd1NZShS33skZCjJIeGQgfV0TnoOp6VDdmtqWe+QHZa94JOp3ywMyKq8DKIEG3jliD1ByG1p/Zi3ckxSvtjLIwKKPGNp4JUDjjOBz69antH0dLdeMs+AGc9TjOOOgHy9B1qrWmpXNrGgYISUXvE4wLqeYbcyZGSCZGYZGBtA9TsX2s3MPvSoypDLLIyquAC2IFDHAZ25A4A8JJzxmS2W9o1Mo64aVncQuVKhNUup49PaVXTvkh3s23KsypuOBnoxGPgDUPd9obgs6x4B8BiG0EyGWV1hTH6IjjMjnGQG6jaajSLnSqfD2lka57pXQh7po0IA8EcS/e55yzmUGPHkCG4FSfZi5uJk76SRTGxl7sBANyd4e7lyCcAoMgc8FSTmgnGOBmte0v45YUnVvu3VXVjlcqQCD4sEZBHWqpqGryz2rPHID9oLQxwrjcA77VkMnVWEKyyEY4/y5b0b+UlYC0WyS5SOLKAq0McaNNtBPQOGjBOTnFBao71GleIE70VGYYPAYsF5xg52N09KWt6kjSKhJMT7H4Iw21WwCRzww5HrVMi7RBe9kVgO9aSWSThtkEYEcSIv4pHC7gOQu5yfQy+m3Bg00zFsyFHldgN2ZWJYhQMbvEdq49BQTFxpNvIcyQROfVo1J/MiskdlEqlFjQIeqhQAfpjFVNO0Vwm9XaNpFFtEV8IC3Dgs5Y5HAj2nqATkDFZDrdwpZGljAgUSTPwdyEtKUReC2IQBuAGS2eNuCFhm7iAo2xVLssalU5JY8DwjgcdenFZpNPhYktFGSepKKcn48c1S5NakkmDO0feQwvMkJICidw6RJ3mfEyqJVY+7ucAYqyXOrdzbRSM25pCixlwEyz9Nw6LhclseSHA8qCRlsYmOWjQnGMlQePTkVrxrbySPGI0LQhVbMfCgjcqgkYPBzgdM1p9mNRaaOaV5QyCVwnhC7UTCksM8ZYMwzztZc85zWrXWbiKM3IQHvftFzJHtwzR7Qlsrsf5OQgwKAfwxuT6KF3TTYAciGMEgjIRehGCOnpXiTSLdvet4j841P7RVdXWrjJQyKfv44u8VRnlAsjRx/jjWd0Q55A7zJyua8W+vSiWWUyqYAbgtlfDFDCpQScHq0ytwT4lGR0NBbbZUC4jChRkYXGARwRgdKxCxhXxCJAV5BCDI+IwOtVCPXDF3JkmVdkD3NwkaqN7OzBVwPInvBu6FlU5Oa+3euySLdKZ0A+6gAXA2yScyOGPLKkbAhuMlXPpgLZA0NzFHIFWRHUMhZPIjIOGGRkV9bS4D1hjP+Rf3V4gvIVgZ42BjiDA7edvd5DLj1G3GPhVbTW7krBK0sSLPJHhOG2KA0soLg4z3QC+Z3YPGcALSdOh/oo/L8C+XTy8q2aqlrq9zJKYt8cfdENKXAztYmXZsznwwFATx4mJz4cNhXVbxLWG7klUI7wZQxYbu3mC5JzwxjkBxjgoB5mgt0cSqMKoA54AwOTk8D41Gadb2bD7TFDEvvfed0EPBIY5KggZB59OarN1rlyO/PeAywwRRiFBnN5NtwG+Cl4ME44MnQA4+vdSQxNbK8Qi/i1rCGXcNxVjOo3fyirBtOTnLI4x5AL0DX2qg2tzm42K6KjXSxRZUeJEAM+Oegw0eeu/HQcHc7O3t1O/eSZSLbnbtA8ZZh3YJ5OxQu5uhYnHAIoLHSqjf6xdd9IsJBXvoYowVAy2N83P6Cx53N6qQKwL2vxCzGVWJE0qsAP5FW2IFUHBZ25Gei53dOQutKpM+typvZ7lSba0V5AoXa8z8/ReF25/pPOtiw1G4LrAs6HuViM0smMuSodwE642efHv5z4cMFurF9pTON656Y3DOcgYx82A+o9aqtnql20du7yqPtDLhQih0jPeFJCpPO77pWGPCCfPJqYj0u1nKXC4kyQ6Mr5U+JWBGDhhuVW8+VX0GAl6UpQKUpQfCBx8OlfO7GMYGPTHxz+2vVKDG1uhBBRSCckYGCfUjzNfXhU5yoOcZyBzjkflXulBoalYNN4GZe4YYkTadz89N27AQjgjacjPIrc7pchto3AYBwM49M+le6UGNYVByFAIzg4HnyfzPWvaqAAAMAcADyFfaUGNYEHRVHJPAHU5yfmcnn40WFRtwoG0YXgcDjgeg4H5VkpQYRax8DYvAIHhHQ9R8j6VkKDGMDHHHy6V6pQYmt0IIKKQTk5A5PqfU8Dn4V9MKkklRkjBOBkj0J8x8KyUoMJtY8Y2LjgY2joOVH0PT0rI6A4yAcHIyOh9fnXqlB4WJQNoUAc8Y4568V87lfF4R4ve4HPGOfXjislKDUvLUmMiLYkgUiNym4ISMZCgjj4AjOK8aXpiQwJCFXaqKp497AAyc9Scc5zW9SgxtApzlQcgA5A5A6A+ooYE/RXru6D3ugPz+NZKUGK3t1RdqjAySfiSckknqSTkk0W3QBQEUBeVGB4T8PTrWWlBjMK5J2jJGCcDJHoT5j4Vp3GnmSQd4ymJGV40C4O9ehZixDAN4gABggdcVIUoPHdL12jk5PHnjGfnjzr4IFGMKPDyvA4PPT06n86yUoNPULMvGyxsI3IYI4UEoW6kDjr54I+daui6N9naQqQFfH3aAhA2WLOAzHDMW5xjOMnJ5qWpQeBGvoPPy9ev514+yx4xsXGMY2j3euPl8KzUoMZhU5yo5xngc46Z9cYH5UMK5J2jJGCcDJHoT5j4VkpQeDEuQdoyAQDgZAPUA+VfUQKAAAAOgHAA+VeqUClKUClKUClKUClKUClKUClKUClKUClKUClKUClKUClKUClKUClKUC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307975" y="-1355725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F446-DDBA-4A47-A299-06E573AA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E9B4-DA9F-49B3-866E-5C65A209E6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D40337-F54F-43C3-B282-3B31FE98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Distributed Data Cleaning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5A13C-23B0-4ED2-A1B0-21FF203F7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725" y="1325563"/>
            <a:ext cx="5759741" cy="50307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rgbClr val="7030A0"/>
                </a:solidFill>
              </a:rPr>
              <a:t>Team Constructing the Analysis Dataset</a:t>
            </a:r>
          </a:p>
          <a:p>
            <a:r>
              <a:rPr lang="en-US" dirty="0"/>
              <a:t>Check values for correctness, completeness, consistency</a:t>
            </a:r>
          </a:p>
          <a:p>
            <a:r>
              <a:rPr lang="en-US" dirty="0"/>
              <a:t>Flag disallowed or inconsistent values for review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Amend the dataset to include corrections; document as appropriate</a:t>
            </a:r>
          </a:p>
          <a:p>
            <a:r>
              <a:rPr lang="en-US" dirty="0"/>
              <a:t>(Sometimes) Change uncorrectable values to special missing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59859C-1C0D-4815-9765-C894DD1A8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6491" y="2008554"/>
            <a:ext cx="5181600" cy="27116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u="sng" dirty="0">
                <a:solidFill>
                  <a:srgbClr val="7030A0"/>
                </a:solidFill>
              </a:rPr>
              <a:t>Team with Access to Survey Forms</a:t>
            </a:r>
          </a:p>
          <a:p>
            <a:endParaRPr lang="en-US" dirty="0"/>
          </a:p>
          <a:p>
            <a:r>
              <a:rPr lang="en-US" dirty="0"/>
              <a:t>Check flagged values (via paper form, photo, or phone call)</a:t>
            </a:r>
          </a:p>
          <a:p>
            <a:r>
              <a:rPr lang="en-US" dirty="0"/>
              <a:t>Identify corrected data values where possible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69184-CD72-42FA-8799-1B3F3C47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4</a:t>
            </a:fld>
            <a:endParaRPr lang="en-US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F784D3DD-B1F4-4F0A-9431-63C6201C96FE}"/>
              </a:ext>
            </a:extLst>
          </p:cNvPr>
          <p:cNvSpPr/>
          <p:nvPr/>
        </p:nvSpPr>
        <p:spPr>
          <a:xfrm rot="8544875">
            <a:off x="5622259" y="4124553"/>
            <a:ext cx="803248" cy="5201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3EF0544A-B760-43D2-9331-0C1FCE2E003F}"/>
              </a:ext>
            </a:extLst>
          </p:cNvPr>
          <p:cNvSpPr/>
          <p:nvPr/>
        </p:nvSpPr>
        <p:spPr>
          <a:xfrm rot="1368907">
            <a:off x="5920588" y="3077434"/>
            <a:ext cx="854376" cy="52011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97410-0F34-4EC5-B7C8-3957E4DF2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50935">
            <a:off x="5533995" y="2752965"/>
            <a:ext cx="701066" cy="745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29F57-8F88-4828-A52A-5D2EFA79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35231">
            <a:off x="6059036" y="3776307"/>
            <a:ext cx="701066" cy="7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30F4-8CA4-446E-94C8-BE978615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Clean Dataset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F1145-21A8-41BF-AE24-AE3C5E45C8E2}"/>
              </a:ext>
            </a:extLst>
          </p:cNvPr>
          <p:cNvSpPr txBox="1"/>
          <p:nvPr/>
        </p:nvSpPr>
        <p:spPr>
          <a:xfrm>
            <a:off x="1014954" y="5960533"/>
            <a:ext cx="1078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/>
              <a:t>hhid</a:t>
            </a:r>
            <a:r>
              <a:rPr lang="en-US" dirty="0"/>
              <a:t> = household ID; </a:t>
            </a:r>
            <a:r>
              <a:rPr lang="en-US" dirty="0" err="1"/>
              <a:t>respid</a:t>
            </a:r>
            <a:r>
              <a:rPr lang="en-US" dirty="0"/>
              <a:t> = respondent ID; </a:t>
            </a:r>
            <a:r>
              <a:rPr lang="en-US" dirty="0" err="1"/>
              <a:t>iid</a:t>
            </a:r>
            <a:r>
              <a:rPr lang="en-US" dirty="0"/>
              <a:t> = interviewer ID; </a:t>
            </a:r>
            <a:r>
              <a:rPr lang="en-US" dirty="0" err="1"/>
              <a:t>idate</a:t>
            </a:r>
            <a:r>
              <a:rPr lang="en-US" dirty="0"/>
              <a:t> = interview date; vxd = vaccinated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D4A6ED-AFD8-496D-80C7-AE0A1F57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54" y="1383582"/>
            <a:ext cx="10338846" cy="45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4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2654-C09F-4054-AC18-849AF1E6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B954-EC2A-438E-84B1-19F607B6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386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 variable should be missing for any respondent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duplicate combos of ID variables: stratum cluster </a:t>
            </a:r>
            <a:r>
              <a:rPr lang="en-US" dirty="0" err="1"/>
              <a:t>hhid</a:t>
            </a:r>
            <a:r>
              <a:rPr lang="en-US" dirty="0"/>
              <a:t> </a:t>
            </a:r>
            <a:r>
              <a:rPr lang="en-US" dirty="0" err="1"/>
              <a:t>respid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variable vxd holds only values of “Yes” and “No”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Hint: If there appear to be problems in the ID variables, make a variable named </a:t>
            </a:r>
            <a:r>
              <a:rPr lang="en-US" i="1" dirty="0"/>
              <a:t>line</a:t>
            </a:r>
            <a:r>
              <a:rPr lang="en-US" dirty="0"/>
              <a:t> that is never missing and always unique and use it for corrections to ID variables</a:t>
            </a:r>
          </a:p>
        </p:txBody>
      </p:sp>
    </p:spTree>
    <p:extLst>
      <p:ext uri="{BB962C8B-B14F-4D97-AF65-F5344CB8AC3E}">
        <p14:creationId xmlns:p14="http://schemas.microsoft.com/office/powerpoint/2010/main" val="419461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AE0636-54E7-47A9-9B26-C0460E12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3" y="1821681"/>
            <a:ext cx="11165768" cy="4306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A9CA1-98BE-48C4-AC17-70E35483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Dataset with Problems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1DAD28-F054-4B01-A73E-042FE181FA15}"/>
              </a:ext>
            </a:extLst>
          </p:cNvPr>
          <p:cNvSpPr/>
          <p:nvPr/>
        </p:nvSpPr>
        <p:spPr>
          <a:xfrm>
            <a:off x="4046396" y="5064346"/>
            <a:ext cx="280106" cy="3062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042F79-9CD4-40A8-8C8E-08BB7F8C60A7}"/>
              </a:ext>
            </a:extLst>
          </p:cNvPr>
          <p:cNvSpPr/>
          <p:nvPr/>
        </p:nvSpPr>
        <p:spPr>
          <a:xfrm>
            <a:off x="4621161" y="5064345"/>
            <a:ext cx="653203" cy="3062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5D5DEA-CC0D-4120-BA85-1B310DC2F5C8}"/>
              </a:ext>
            </a:extLst>
          </p:cNvPr>
          <p:cNvSpPr/>
          <p:nvPr/>
        </p:nvSpPr>
        <p:spPr>
          <a:xfrm>
            <a:off x="9256544" y="4350159"/>
            <a:ext cx="1360758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D1B6EB-2B44-4FF6-8B53-8D85D0AA878D}"/>
              </a:ext>
            </a:extLst>
          </p:cNvPr>
          <p:cNvSpPr/>
          <p:nvPr/>
        </p:nvSpPr>
        <p:spPr>
          <a:xfrm>
            <a:off x="10409635" y="4350159"/>
            <a:ext cx="1360758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A35F87-2889-447C-9AEF-009DB7816350}"/>
              </a:ext>
            </a:extLst>
          </p:cNvPr>
          <p:cNvSpPr/>
          <p:nvPr/>
        </p:nvSpPr>
        <p:spPr>
          <a:xfrm>
            <a:off x="621891" y="1716705"/>
            <a:ext cx="1492044" cy="4438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8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C9D93B-73CF-4D38-848D-C9874ABCA292}"/>
              </a:ext>
            </a:extLst>
          </p:cNvPr>
          <p:cNvSpPr/>
          <p:nvPr/>
        </p:nvSpPr>
        <p:spPr>
          <a:xfrm>
            <a:off x="661125" y="85802"/>
            <a:ext cx="7529146" cy="1241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40965-2380-4C18-8373-150F6522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42562-F9C2-4F33-A76E-F3A22A428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60" y="1765043"/>
            <a:ext cx="83439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2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B2A4-4CF4-40E1-8696-D7C5939D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C1512-58F8-4601-9D5D-AF2CD077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4964-5ED8-43FF-BAAA-81A93BE8539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DB9D3-368E-4DF5-99C1-5B792072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22627"/>
            <a:ext cx="83820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762</Words>
  <Application>Microsoft Office PowerPoint</Application>
  <PresentationFormat>Widescreen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Snap ITC</vt:lpstr>
      <vt:lpstr>Office Theme</vt:lpstr>
      <vt:lpstr>New data cleaning command: assertlist improves speed &amp; accuracy of collaborative correction</vt:lpstr>
      <vt:lpstr>Context: Data Cleaning</vt:lpstr>
      <vt:lpstr>Where Do We Do It?</vt:lpstr>
      <vt:lpstr>Distributed Data Cleaning</vt:lpstr>
      <vt:lpstr>Example: Clean Dataset</vt:lpstr>
      <vt:lpstr>List of Expectations</vt:lpstr>
      <vt:lpstr>Example: Dataset with Problems</vt:lpstr>
      <vt:lpstr>One Approach</vt:lpstr>
      <vt:lpstr>Another Approach</vt:lpstr>
      <vt:lpstr>Conceptually, This Is What We Want</vt:lpstr>
      <vt:lpstr>Stata Command Assertlist</vt:lpstr>
      <vt:lpstr>Assertlist Options</vt:lpstr>
      <vt:lpstr>assertlist approach</vt:lpstr>
      <vt:lpstr>Output: Assertlist_Summary Tab</vt:lpstr>
      <vt:lpstr>Output: Checks Sheet</vt:lpstr>
      <vt:lpstr>Output: checks_fix sheet</vt:lpstr>
      <vt:lpstr>Data Corrections in Stata Program</vt:lpstr>
      <vt:lpstr>Notes</vt:lpstr>
      <vt:lpstr>Workflow for Collaborative Correction</vt:lpstr>
      <vt:lpstr>Companion Program to Clean Up Title Rows</vt:lpstr>
      <vt:lpstr>Can Also Flag Problems in Near-Real-Time</vt:lpstr>
      <vt:lpstr>Summary</vt:lpstr>
      <vt:lpstr>Where Do I Find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Cleaning:  Simple Example</dc:title>
  <dc:creator>Dale</dc:creator>
  <cp:lastModifiedBy>Dale Rhoda</cp:lastModifiedBy>
  <cp:revision>149</cp:revision>
  <dcterms:created xsi:type="dcterms:W3CDTF">2017-11-17T04:33:09Z</dcterms:created>
  <dcterms:modified xsi:type="dcterms:W3CDTF">2018-07-20T12:23:02Z</dcterms:modified>
</cp:coreProperties>
</file>