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694" r:id="rId2"/>
    <p:sldMasterId id="2147483711" r:id="rId3"/>
  </p:sldMasterIdLst>
  <p:notesMasterIdLst>
    <p:notesMasterId r:id="rId30"/>
  </p:notesMasterIdLst>
  <p:handoutMasterIdLst>
    <p:handoutMasterId r:id="rId31"/>
  </p:handoutMasterIdLst>
  <p:sldIdLst>
    <p:sldId id="351" r:id="rId4"/>
    <p:sldId id="356" r:id="rId5"/>
    <p:sldId id="379" r:id="rId6"/>
    <p:sldId id="380" r:id="rId7"/>
    <p:sldId id="400" r:id="rId8"/>
    <p:sldId id="381" r:id="rId9"/>
    <p:sldId id="382" r:id="rId10"/>
    <p:sldId id="383" r:id="rId11"/>
    <p:sldId id="384" r:id="rId12"/>
    <p:sldId id="401" r:id="rId13"/>
    <p:sldId id="385" r:id="rId14"/>
    <p:sldId id="386" r:id="rId15"/>
    <p:sldId id="388" r:id="rId16"/>
    <p:sldId id="389" r:id="rId17"/>
    <p:sldId id="390" r:id="rId18"/>
    <p:sldId id="391" r:id="rId19"/>
    <p:sldId id="392" r:id="rId20"/>
    <p:sldId id="393" r:id="rId21"/>
    <p:sldId id="395" r:id="rId22"/>
    <p:sldId id="396" r:id="rId23"/>
    <p:sldId id="397" r:id="rId24"/>
    <p:sldId id="398" r:id="rId25"/>
    <p:sldId id="373" r:id="rId26"/>
    <p:sldId id="399" r:id="rId27"/>
    <p:sldId id="402" r:id="rId28"/>
    <p:sldId id="403" r:id="rId29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67B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DA933-2DC2-4DDC-8BCA-5D460228E11F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3A72A-93E2-4BDD-8D21-3DBA5BF0F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032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6E38756-12C4-49AD-B14E-1FB7B0D39263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0AAB4D3-F262-41FF-B62F-06FBC9573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70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AB4D3-F262-41FF-B62F-06FBC9573B6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9297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AB4D3-F262-41FF-B62F-06FBC9573B61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9297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AB4D3-F262-41FF-B62F-06FBC9573B61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9297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AB4D3-F262-41FF-B62F-06FBC9573B61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6720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AB4D3-F262-41FF-B62F-06FBC9573B61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6720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AB4D3-F262-41FF-B62F-06FBC9573B6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720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AB4D3-F262-41FF-B62F-06FBC9573B6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72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AB4D3-F262-41FF-B62F-06FBC9573B61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929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AB4D3-F262-41FF-B62F-06FBC9573B6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929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AB4D3-F262-41FF-B62F-06FBC9573B6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929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AB4D3-F262-41FF-B62F-06FBC9573B61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929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AB4D3-F262-41FF-B62F-06FBC9573B6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929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AB4D3-F262-41FF-B62F-06FBC9573B61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9297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AB4D3-F262-41FF-B62F-06FBC9573B61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9297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AB4D3-F262-41FF-B62F-06FBC9573B61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929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468712"/>
            <a:ext cx="4046537" cy="4572000"/>
          </a:xfrm>
        </p:spPr>
        <p:txBody>
          <a:bodyPr rIns="0" numCol="1"/>
          <a:lstStyle>
            <a:lvl1pPr>
              <a:spcBef>
                <a:spcPts val="2000"/>
              </a:spcBef>
              <a:tabLst>
                <a:tab pos="3775075" algn="r"/>
              </a:tabLst>
              <a:defRPr/>
            </a:lvl1pPr>
            <a:lvl2pPr marL="569913" indent="-223838">
              <a:lnSpc>
                <a:spcPts val="2000"/>
              </a:lnSpc>
              <a:spcBef>
                <a:spcPts val="400"/>
              </a:spcBef>
              <a:buFont typeface="+mj-lt"/>
              <a:buAutoNum type="alphaLcParenR"/>
              <a:tabLst>
                <a:tab pos="3775075" algn="r"/>
              </a:tabLst>
              <a:defRPr/>
            </a:lvl2pPr>
            <a:lvl3pPr marL="569913" indent="-223838">
              <a:spcBef>
                <a:spcPts val="400"/>
              </a:spcBef>
              <a:tabLst>
                <a:tab pos="3775075" algn="r"/>
              </a:tabLst>
              <a:defRPr/>
            </a:lvl3pPr>
            <a:lvl4pPr marL="569913" indent="-223838">
              <a:spcBef>
                <a:spcPts val="400"/>
              </a:spcBef>
              <a:tabLst>
                <a:tab pos="3775075" algn="r"/>
              </a:tabLst>
              <a:defRPr/>
            </a:lvl4pPr>
            <a:lvl5pPr>
              <a:spcBef>
                <a:spcPts val="400"/>
              </a:spcBef>
              <a:tabLst>
                <a:tab pos="3775075" algn="r"/>
              </a:tabLst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539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637088" y="1463039"/>
            <a:ext cx="4046537" cy="4572000"/>
          </a:xfrm>
        </p:spPr>
        <p:txBody>
          <a:bodyPr rIns="0" numCol="1"/>
          <a:lstStyle>
            <a:lvl1pPr>
              <a:spcBef>
                <a:spcPts val="2000"/>
              </a:spcBef>
              <a:tabLst>
                <a:tab pos="3775075" algn="r"/>
              </a:tabLst>
              <a:defRPr/>
            </a:lvl1pPr>
            <a:lvl2pPr marL="569913" indent="-223838">
              <a:lnSpc>
                <a:spcPts val="2000"/>
              </a:lnSpc>
              <a:spcBef>
                <a:spcPts val="400"/>
              </a:spcBef>
              <a:buFont typeface="+mj-lt"/>
              <a:buAutoNum type="alphaLcParenR"/>
              <a:tabLst>
                <a:tab pos="3775075" algn="r"/>
              </a:tabLst>
              <a:defRPr/>
            </a:lvl2pPr>
            <a:lvl3pPr marL="569913" indent="-223838">
              <a:spcBef>
                <a:spcPts val="400"/>
              </a:spcBef>
              <a:tabLst>
                <a:tab pos="3775075" algn="r"/>
              </a:tabLst>
              <a:defRPr/>
            </a:lvl3pPr>
            <a:lvl4pPr marL="569913" indent="-223838">
              <a:spcBef>
                <a:spcPts val="400"/>
              </a:spcBef>
              <a:tabLst>
                <a:tab pos="3775075" algn="r"/>
              </a:tabLst>
              <a:defRPr/>
            </a:lvl4pPr>
            <a:lvl5pPr>
              <a:spcBef>
                <a:spcPts val="400"/>
              </a:spcBef>
              <a:tabLst>
                <a:tab pos="3775075" algn="r"/>
              </a:tabLst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524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325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044640"/>
            <a:ext cx="4030662" cy="1229920"/>
          </a:xfrm>
        </p:spPr>
        <p:txBody>
          <a:bodyPr/>
          <a:lstStyle>
            <a:lvl1pPr>
              <a:lnSpc>
                <a:spcPts val="2800"/>
              </a:lnSpc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8789" y="3288618"/>
            <a:ext cx="4030662" cy="1213532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1pPr>
            <a:lvl2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2pPr>
            <a:lvl3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3pPr>
            <a:lvl4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4pPr>
            <a:lvl5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4025" y="1819275"/>
            <a:ext cx="8229600" cy="0"/>
          </a:xfrm>
          <a:prstGeom prst="line">
            <a:avLst/>
          </a:prstGeom>
          <a:ln w="9525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92308" y="823102"/>
            <a:ext cx="8426033" cy="208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6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044640"/>
            <a:ext cx="4030662" cy="1229920"/>
          </a:xfrm>
        </p:spPr>
        <p:txBody>
          <a:bodyPr/>
          <a:lstStyle>
            <a:lvl1pPr>
              <a:lnSpc>
                <a:spcPts val="2800"/>
              </a:lnSpc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8789" y="3288618"/>
            <a:ext cx="4030662" cy="1213532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1pPr>
            <a:lvl2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2pPr>
            <a:lvl3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3pPr>
            <a:lvl4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4pPr>
            <a:lvl5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4025" y="1819275"/>
            <a:ext cx="4038596" cy="0"/>
          </a:xfrm>
          <a:prstGeom prst="line">
            <a:avLst/>
          </a:prstGeom>
          <a:ln w="9525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86964" y="815215"/>
            <a:ext cx="8426033" cy="208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5213303" y="444548"/>
            <a:ext cx="3479800" cy="4198937"/>
          </a:xfrm>
          <a:solidFill>
            <a:srgbClr val="ACACAC"/>
          </a:solidFill>
          <a:ln>
            <a:noFill/>
          </a:ln>
        </p:spPr>
        <p:txBody>
          <a:bodyPr lIns="91440" tIns="45720" rIns="91440" bIns="45720">
            <a:normAutofit/>
          </a:bodyPr>
          <a:lstStyle>
            <a:lvl1pPr>
              <a:lnSpc>
                <a:spcPts val="1600"/>
              </a:lnSpc>
              <a:defRPr sz="1100" b="1" i="0" cap="all"/>
            </a:lvl1pPr>
          </a:lstStyle>
          <a:p>
            <a:r>
              <a:rPr lang="en-US" dirty="0" smtClean="0"/>
              <a:t>Insert your image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683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 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9" y="2846131"/>
            <a:ext cx="4030662" cy="2398891"/>
          </a:xfrm>
        </p:spPr>
        <p:txBody>
          <a:bodyPr/>
          <a:lstStyle>
            <a:lvl1pPr>
              <a:lnSpc>
                <a:spcPts val="1100"/>
              </a:lnSpc>
              <a:defRPr sz="9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817687"/>
            <a:ext cx="8683625" cy="630936"/>
          </a:xfrm>
          <a:prstGeom prst="rect">
            <a:avLst/>
          </a:prstGeom>
          <a:gradFill flip="none" rotWithShape="0">
            <a:gsLst>
              <a:gs pos="100000">
                <a:srgbClr val="820000"/>
              </a:gs>
              <a:gs pos="0">
                <a:schemeClr val="bg2"/>
              </a:gs>
              <a:gs pos="38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2256" y="322228"/>
            <a:ext cx="8501858" cy="8908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552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 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817686"/>
            <a:ext cx="8683625" cy="2344005"/>
          </a:xfrm>
          <a:prstGeom prst="rect">
            <a:avLst/>
          </a:prstGeom>
          <a:gradFill flip="none" rotWithShape="0">
            <a:gsLst>
              <a:gs pos="100000">
                <a:srgbClr val="820000"/>
              </a:gs>
              <a:gs pos="0">
                <a:schemeClr val="bg2"/>
              </a:gs>
              <a:gs pos="38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054825"/>
            <a:ext cx="4030662" cy="1931021"/>
          </a:xfrm>
        </p:spPr>
        <p:txBody>
          <a:bodyPr/>
          <a:lstStyle>
            <a:lvl1pPr>
              <a:lnSpc>
                <a:spcPts val="1100"/>
              </a:lnSpc>
              <a:defRPr sz="90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2256" y="322228"/>
            <a:ext cx="8501858" cy="8908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381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222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ver1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7688"/>
            <a:ext cx="9144000" cy="6400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184" y="1747822"/>
            <a:ext cx="4050791" cy="123400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58787" y="6163056"/>
            <a:ext cx="4046537" cy="125912"/>
          </a:xfrm>
        </p:spPr>
        <p:txBody>
          <a:bodyPr/>
          <a:lstStyle>
            <a:lvl1pPr>
              <a:defRPr sz="800" baseline="0"/>
            </a:lvl1pPr>
          </a:lstStyle>
          <a:p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471613" y="3259022"/>
            <a:ext cx="4051300" cy="83545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377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ver1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7688"/>
            <a:ext cx="9144000" cy="6400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184" y="1747822"/>
            <a:ext cx="4050791" cy="123400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58787" y="6163056"/>
            <a:ext cx="4046537" cy="125912"/>
          </a:xfrm>
        </p:spPr>
        <p:txBody>
          <a:bodyPr/>
          <a:lstStyle>
            <a:lvl1pPr>
              <a:defRPr sz="800" baseline="0"/>
            </a:lvl1pPr>
          </a:lstStyle>
          <a:p>
            <a:endParaRPr lang="en-US" b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471613" y="3259022"/>
            <a:ext cx="4051300" cy="83545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176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468712"/>
            <a:ext cx="4046537" cy="4572000"/>
          </a:xfrm>
        </p:spPr>
        <p:txBody>
          <a:bodyPr rIns="0" numCol="1"/>
          <a:lstStyle>
            <a:lvl1pPr>
              <a:spcBef>
                <a:spcPts val="2000"/>
              </a:spcBef>
              <a:tabLst>
                <a:tab pos="3775075" algn="r"/>
              </a:tabLst>
              <a:defRPr/>
            </a:lvl1pPr>
            <a:lvl2pPr marL="569913" indent="-223838">
              <a:lnSpc>
                <a:spcPts val="2000"/>
              </a:lnSpc>
              <a:spcBef>
                <a:spcPts val="400"/>
              </a:spcBef>
              <a:buFont typeface="+mj-lt"/>
              <a:buAutoNum type="alphaLcParenR"/>
              <a:tabLst>
                <a:tab pos="3775075" algn="r"/>
              </a:tabLst>
              <a:defRPr/>
            </a:lvl2pPr>
            <a:lvl3pPr marL="569913" indent="-223838">
              <a:spcBef>
                <a:spcPts val="400"/>
              </a:spcBef>
              <a:tabLst>
                <a:tab pos="3775075" algn="r"/>
              </a:tabLst>
              <a:defRPr/>
            </a:lvl3pPr>
            <a:lvl4pPr marL="569913" indent="-223838">
              <a:spcBef>
                <a:spcPts val="400"/>
              </a:spcBef>
              <a:tabLst>
                <a:tab pos="3775075" algn="r"/>
              </a:tabLst>
              <a:defRPr/>
            </a:lvl4pPr>
            <a:lvl5pPr>
              <a:spcBef>
                <a:spcPts val="400"/>
              </a:spcBef>
              <a:tabLst>
                <a:tab pos="3775075" algn="r"/>
              </a:tabLst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539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637088" y="1463039"/>
            <a:ext cx="4046537" cy="4572000"/>
          </a:xfrm>
        </p:spPr>
        <p:txBody>
          <a:bodyPr rIns="0" numCol="1"/>
          <a:lstStyle>
            <a:lvl1pPr>
              <a:spcBef>
                <a:spcPts val="2000"/>
              </a:spcBef>
              <a:tabLst>
                <a:tab pos="3775075" algn="r"/>
              </a:tabLst>
              <a:defRPr/>
            </a:lvl1pPr>
            <a:lvl2pPr marL="569913" indent="-223838">
              <a:lnSpc>
                <a:spcPts val="2000"/>
              </a:lnSpc>
              <a:spcBef>
                <a:spcPts val="400"/>
              </a:spcBef>
              <a:buFont typeface="+mj-lt"/>
              <a:buAutoNum type="alphaLcParenR"/>
              <a:tabLst>
                <a:tab pos="3775075" algn="r"/>
              </a:tabLst>
              <a:defRPr/>
            </a:lvl2pPr>
            <a:lvl3pPr marL="569913" indent="-223838">
              <a:spcBef>
                <a:spcPts val="400"/>
              </a:spcBef>
              <a:tabLst>
                <a:tab pos="3775075" algn="r"/>
              </a:tabLst>
              <a:defRPr/>
            </a:lvl3pPr>
            <a:lvl4pPr marL="569913" indent="-223838">
              <a:spcBef>
                <a:spcPts val="400"/>
              </a:spcBef>
              <a:tabLst>
                <a:tab pos="3775075" algn="r"/>
              </a:tabLst>
              <a:defRPr/>
            </a:lvl4pPr>
            <a:lvl5pPr>
              <a:spcBef>
                <a:spcPts val="400"/>
              </a:spcBef>
              <a:tabLst>
                <a:tab pos="3775075" algn="r"/>
              </a:tabLst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1446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9598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9556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459865"/>
            <a:ext cx="40465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640263" y="1459865"/>
            <a:ext cx="40465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3097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Column 2-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40"/>
            <a:ext cx="40465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1" y="1024128"/>
            <a:ext cx="4044636" cy="456192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637088" y="1463040"/>
            <a:ext cx="40465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637088" y="1024128"/>
            <a:ext cx="4044636" cy="456192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97860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39"/>
            <a:ext cx="1952626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2543175" y="1463039"/>
            <a:ext cx="6140450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0558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/4 Dou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39"/>
            <a:ext cx="1952626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543175" y="1024128"/>
            <a:ext cx="2986210" cy="436653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2543173" y="1463039"/>
            <a:ext cx="2999232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5684393" y="1463039"/>
            <a:ext cx="2999232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5687646" y="1024128"/>
            <a:ext cx="2986210" cy="436653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77287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39"/>
            <a:ext cx="1952626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2543175" y="1463039"/>
            <a:ext cx="3008376" cy="2212848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5675249" y="1463039"/>
            <a:ext cx="3008376" cy="2212848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5"/>
          </p:nvPr>
        </p:nvSpPr>
        <p:spPr>
          <a:xfrm>
            <a:off x="2543175" y="3823447"/>
            <a:ext cx="3008376" cy="2212848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5675249" y="3823447"/>
            <a:ext cx="3008376" cy="2212848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824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Column Sm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39"/>
            <a:ext cx="4046537" cy="4572000"/>
          </a:xfrm>
        </p:spPr>
        <p:txBody>
          <a:bodyPr/>
          <a:lstStyle>
            <a:lvl1pPr>
              <a:lnSpc>
                <a:spcPts val="1300"/>
              </a:lnSpc>
              <a:spcBef>
                <a:spcPts val="1000"/>
              </a:spcBef>
              <a:defRPr sz="1000"/>
            </a:lvl1pPr>
            <a:lvl2pPr marL="284163" indent="-111125">
              <a:lnSpc>
                <a:spcPts val="1300"/>
              </a:lnSpc>
              <a:spcBef>
                <a:spcPts val="400"/>
              </a:spcBef>
              <a:defRPr sz="1000"/>
            </a:lvl2pPr>
            <a:lvl3pPr marL="396875" indent="-112713">
              <a:lnSpc>
                <a:spcPts val="1200"/>
              </a:lnSpc>
              <a:spcBef>
                <a:spcPts val="400"/>
              </a:spcBef>
              <a:defRPr sz="900"/>
            </a:lvl3pPr>
            <a:lvl4pPr marL="517525" indent="-120650">
              <a:lnSpc>
                <a:spcPts val="1200"/>
              </a:lnSpc>
              <a:spcBef>
                <a:spcPts val="400"/>
              </a:spcBef>
              <a:defRPr sz="800"/>
            </a:lvl4pPr>
            <a:lvl5pPr>
              <a:lnSpc>
                <a:spcPts val="1300"/>
              </a:lnSpc>
              <a:spcBef>
                <a:spcPts val="1000"/>
              </a:spcBef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7088" y="1463039"/>
            <a:ext cx="4046537" cy="4572000"/>
          </a:xfrm>
        </p:spPr>
        <p:txBody>
          <a:bodyPr/>
          <a:lstStyle>
            <a:lvl1pPr>
              <a:lnSpc>
                <a:spcPts val="1300"/>
              </a:lnSpc>
              <a:spcBef>
                <a:spcPts val="1000"/>
              </a:spcBef>
              <a:defRPr sz="1000"/>
            </a:lvl1pPr>
            <a:lvl2pPr marL="284163" indent="-111125">
              <a:lnSpc>
                <a:spcPts val="1300"/>
              </a:lnSpc>
              <a:spcBef>
                <a:spcPts val="400"/>
              </a:spcBef>
              <a:defRPr sz="1000"/>
            </a:lvl2pPr>
            <a:lvl3pPr marL="396875" indent="-112713">
              <a:lnSpc>
                <a:spcPts val="1200"/>
              </a:lnSpc>
              <a:spcBef>
                <a:spcPts val="400"/>
              </a:spcBef>
              <a:defRPr sz="900"/>
            </a:lvl3pPr>
            <a:lvl4pPr marL="517525" indent="-120650">
              <a:lnSpc>
                <a:spcPts val="1200"/>
              </a:lnSpc>
              <a:spcBef>
                <a:spcPts val="400"/>
              </a:spcBef>
              <a:defRPr sz="800"/>
            </a:lvl4pPr>
            <a:lvl5pPr>
              <a:lnSpc>
                <a:spcPts val="1300"/>
              </a:lnSpc>
              <a:spcBef>
                <a:spcPts val="1000"/>
              </a:spcBef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5387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18062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4603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044640"/>
            <a:ext cx="4030662" cy="1229920"/>
          </a:xfrm>
        </p:spPr>
        <p:txBody>
          <a:bodyPr/>
          <a:lstStyle>
            <a:lvl1pPr>
              <a:lnSpc>
                <a:spcPts val="2800"/>
              </a:lnSpc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8789" y="3288618"/>
            <a:ext cx="4030662" cy="1213532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1pPr>
            <a:lvl2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2pPr>
            <a:lvl3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3pPr>
            <a:lvl4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4pPr>
            <a:lvl5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4025" y="1819275"/>
            <a:ext cx="8229600" cy="0"/>
          </a:xfrm>
          <a:prstGeom prst="line">
            <a:avLst/>
          </a:prstGeom>
          <a:ln w="9525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92308" y="823102"/>
            <a:ext cx="8426033" cy="208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7993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044640"/>
            <a:ext cx="4030662" cy="1229920"/>
          </a:xfrm>
        </p:spPr>
        <p:txBody>
          <a:bodyPr/>
          <a:lstStyle>
            <a:lvl1pPr>
              <a:lnSpc>
                <a:spcPts val="2800"/>
              </a:lnSpc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8789" y="3288618"/>
            <a:ext cx="4030662" cy="1213532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1pPr>
            <a:lvl2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2pPr>
            <a:lvl3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3pPr>
            <a:lvl4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4pPr>
            <a:lvl5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4025" y="1819275"/>
            <a:ext cx="4038596" cy="0"/>
          </a:xfrm>
          <a:prstGeom prst="line">
            <a:avLst/>
          </a:prstGeom>
          <a:ln w="9525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86964" y="815215"/>
            <a:ext cx="8426033" cy="208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5213303" y="444548"/>
            <a:ext cx="3479800" cy="4198937"/>
          </a:xfrm>
          <a:solidFill>
            <a:srgbClr val="ACACAC"/>
          </a:solidFill>
          <a:ln>
            <a:noFill/>
          </a:ln>
        </p:spPr>
        <p:txBody>
          <a:bodyPr lIns="91440" tIns="45720" rIns="91440" bIns="45720">
            <a:normAutofit/>
          </a:bodyPr>
          <a:lstStyle>
            <a:lvl1pPr>
              <a:lnSpc>
                <a:spcPts val="1600"/>
              </a:lnSpc>
              <a:defRPr sz="1100" b="1" i="0" cap="all"/>
            </a:lvl1pPr>
          </a:lstStyle>
          <a:p>
            <a:r>
              <a:rPr lang="en-US" dirty="0" smtClean="0"/>
              <a:t>Insert your image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057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459865"/>
            <a:ext cx="40465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640263" y="1459865"/>
            <a:ext cx="40465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103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 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9" y="2846131"/>
            <a:ext cx="4030662" cy="2398891"/>
          </a:xfrm>
        </p:spPr>
        <p:txBody>
          <a:bodyPr/>
          <a:lstStyle>
            <a:lvl1pPr>
              <a:lnSpc>
                <a:spcPts val="1100"/>
              </a:lnSpc>
              <a:defRPr sz="9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817687"/>
            <a:ext cx="8683625" cy="630936"/>
          </a:xfrm>
          <a:prstGeom prst="rect">
            <a:avLst/>
          </a:prstGeom>
          <a:gradFill flip="none" rotWithShape="0">
            <a:gsLst>
              <a:gs pos="100000">
                <a:srgbClr val="820000"/>
              </a:gs>
              <a:gs pos="0">
                <a:schemeClr val="bg2"/>
              </a:gs>
              <a:gs pos="38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2256" y="322228"/>
            <a:ext cx="8501858" cy="8908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139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 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817686"/>
            <a:ext cx="8683625" cy="2344005"/>
          </a:xfrm>
          <a:prstGeom prst="rect">
            <a:avLst/>
          </a:prstGeom>
          <a:gradFill flip="none" rotWithShape="0">
            <a:gsLst>
              <a:gs pos="100000">
                <a:srgbClr val="820000"/>
              </a:gs>
              <a:gs pos="0">
                <a:schemeClr val="bg2"/>
              </a:gs>
              <a:gs pos="38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054825"/>
            <a:ext cx="4030662" cy="1931021"/>
          </a:xfrm>
        </p:spPr>
        <p:txBody>
          <a:bodyPr/>
          <a:lstStyle>
            <a:lvl1pPr>
              <a:lnSpc>
                <a:spcPts val="1100"/>
              </a:lnSpc>
              <a:defRPr sz="90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2256" y="322228"/>
            <a:ext cx="8501858" cy="8908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9752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1050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ver1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7688"/>
            <a:ext cx="9144000" cy="6400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184" y="1747822"/>
            <a:ext cx="4050791" cy="123400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58787" y="6163056"/>
            <a:ext cx="4046537" cy="125912"/>
          </a:xfrm>
        </p:spPr>
        <p:txBody>
          <a:bodyPr/>
          <a:lstStyle>
            <a:lvl1pPr>
              <a:defRPr sz="800" baseline="0"/>
            </a:lvl1pPr>
          </a:lstStyle>
          <a:p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471613" y="3259022"/>
            <a:ext cx="4051300" cy="83545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365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468712"/>
            <a:ext cx="4046537" cy="4572000"/>
          </a:xfrm>
        </p:spPr>
        <p:txBody>
          <a:bodyPr rIns="0" numCol="1"/>
          <a:lstStyle>
            <a:lvl1pPr>
              <a:spcBef>
                <a:spcPts val="2000"/>
              </a:spcBef>
              <a:tabLst>
                <a:tab pos="3775075" algn="r"/>
              </a:tabLst>
              <a:defRPr/>
            </a:lvl1pPr>
            <a:lvl2pPr marL="569913" indent="-223838">
              <a:lnSpc>
                <a:spcPts val="2000"/>
              </a:lnSpc>
              <a:spcBef>
                <a:spcPts val="400"/>
              </a:spcBef>
              <a:buFont typeface="+mj-lt"/>
              <a:buAutoNum type="alphaLcParenR"/>
              <a:tabLst>
                <a:tab pos="3775075" algn="r"/>
              </a:tabLst>
              <a:defRPr/>
            </a:lvl2pPr>
            <a:lvl3pPr marL="569913" indent="-223838">
              <a:spcBef>
                <a:spcPts val="400"/>
              </a:spcBef>
              <a:tabLst>
                <a:tab pos="3775075" algn="r"/>
              </a:tabLst>
              <a:defRPr/>
            </a:lvl3pPr>
            <a:lvl4pPr marL="569913" indent="-223838">
              <a:spcBef>
                <a:spcPts val="400"/>
              </a:spcBef>
              <a:tabLst>
                <a:tab pos="3775075" algn="r"/>
              </a:tabLst>
              <a:defRPr/>
            </a:lvl4pPr>
            <a:lvl5pPr>
              <a:spcBef>
                <a:spcPts val="400"/>
              </a:spcBef>
              <a:tabLst>
                <a:tab pos="3775075" algn="r"/>
              </a:tabLst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539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637088" y="1463039"/>
            <a:ext cx="4046537" cy="4572000"/>
          </a:xfrm>
        </p:spPr>
        <p:txBody>
          <a:bodyPr rIns="0" numCol="1"/>
          <a:lstStyle>
            <a:lvl1pPr>
              <a:spcBef>
                <a:spcPts val="2000"/>
              </a:spcBef>
              <a:tabLst>
                <a:tab pos="3775075" algn="r"/>
              </a:tabLst>
              <a:defRPr/>
            </a:lvl1pPr>
            <a:lvl2pPr marL="569913" indent="-223838">
              <a:lnSpc>
                <a:spcPts val="2000"/>
              </a:lnSpc>
              <a:spcBef>
                <a:spcPts val="400"/>
              </a:spcBef>
              <a:buFont typeface="+mj-lt"/>
              <a:buAutoNum type="alphaLcParenR"/>
              <a:tabLst>
                <a:tab pos="3775075" algn="r"/>
              </a:tabLst>
              <a:defRPr/>
            </a:lvl2pPr>
            <a:lvl3pPr marL="569913" indent="-223838">
              <a:spcBef>
                <a:spcPts val="400"/>
              </a:spcBef>
              <a:tabLst>
                <a:tab pos="3775075" algn="r"/>
              </a:tabLst>
              <a:defRPr/>
            </a:lvl3pPr>
            <a:lvl4pPr marL="569913" indent="-223838">
              <a:spcBef>
                <a:spcPts val="400"/>
              </a:spcBef>
              <a:tabLst>
                <a:tab pos="3775075" algn="r"/>
              </a:tabLst>
              <a:defRPr/>
            </a:lvl4pPr>
            <a:lvl5pPr>
              <a:spcBef>
                <a:spcPts val="400"/>
              </a:spcBef>
              <a:tabLst>
                <a:tab pos="3775075" algn="r"/>
              </a:tabLst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64714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7796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459865"/>
            <a:ext cx="40465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640263" y="1459865"/>
            <a:ext cx="40465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69034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Column 2-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40"/>
            <a:ext cx="40465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1" y="1024128"/>
            <a:ext cx="4044636" cy="456192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637088" y="1463040"/>
            <a:ext cx="40465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637088" y="1024128"/>
            <a:ext cx="4044636" cy="456192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14303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39"/>
            <a:ext cx="1952626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2543175" y="1463039"/>
            <a:ext cx="6140450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4743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/4 Dou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39"/>
            <a:ext cx="1952626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543175" y="1024128"/>
            <a:ext cx="2986210" cy="436653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2543173" y="1463039"/>
            <a:ext cx="2999232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5684393" y="1463039"/>
            <a:ext cx="2999232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5687646" y="1024128"/>
            <a:ext cx="2986210" cy="436653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4981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Column 2-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40"/>
            <a:ext cx="40465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1" y="1024128"/>
            <a:ext cx="4044636" cy="456192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637088" y="1463040"/>
            <a:ext cx="40465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637088" y="1024128"/>
            <a:ext cx="4044636" cy="456192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99725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39"/>
            <a:ext cx="1952626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2543175" y="1463039"/>
            <a:ext cx="3008376" cy="2212848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5675249" y="1463039"/>
            <a:ext cx="3008376" cy="2212848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5"/>
          </p:nvPr>
        </p:nvSpPr>
        <p:spPr>
          <a:xfrm>
            <a:off x="2543175" y="3823447"/>
            <a:ext cx="3008376" cy="2212848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5675249" y="3823447"/>
            <a:ext cx="3008376" cy="2212848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5187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Column Sm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39"/>
            <a:ext cx="4046537" cy="4572000"/>
          </a:xfrm>
        </p:spPr>
        <p:txBody>
          <a:bodyPr/>
          <a:lstStyle>
            <a:lvl1pPr>
              <a:lnSpc>
                <a:spcPts val="1300"/>
              </a:lnSpc>
              <a:spcBef>
                <a:spcPts val="1000"/>
              </a:spcBef>
              <a:defRPr sz="1000"/>
            </a:lvl1pPr>
            <a:lvl2pPr marL="284163" indent="-111125">
              <a:lnSpc>
                <a:spcPts val="1300"/>
              </a:lnSpc>
              <a:spcBef>
                <a:spcPts val="400"/>
              </a:spcBef>
              <a:defRPr sz="1000"/>
            </a:lvl2pPr>
            <a:lvl3pPr marL="396875" indent="-112713">
              <a:lnSpc>
                <a:spcPts val="1200"/>
              </a:lnSpc>
              <a:spcBef>
                <a:spcPts val="400"/>
              </a:spcBef>
              <a:defRPr sz="900"/>
            </a:lvl3pPr>
            <a:lvl4pPr marL="517525" indent="-120650">
              <a:lnSpc>
                <a:spcPts val="1200"/>
              </a:lnSpc>
              <a:spcBef>
                <a:spcPts val="400"/>
              </a:spcBef>
              <a:defRPr sz="800"/>
            </a:lvl4pPr>
            <a:lvl5pPr>
              <a:lnSpc>
                <a:spcPts val="1300"/>
              </a:lnSpc>
              <a:spcBef>
                <a:spcPts val="1000"/>
              </a:spcBef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7088" y="1463039"/>
            <a:ext cx="4046537" cy="4572000"/>
          </a:xfrm>
        </p:spPr>
        <p:txBody>
          <a:bodyPr/>
          <a:lstStyle>
            <a:lvl1pPr>
              <a:lnSpc>
                <a:spcPts val="1300"/>
              </a:lnSpc>
              <a:spcBef>
                <a:spcPts val="1000"/>
              </a:spcBef>
              <a:defRPr sz="1000"/>
            </a:lvl1pPr>
            <a:lvl2pPr marL="284163" indent="-111125">
              <a:lnSpc>
                <a:spcPts val="1300"/>
              </a:lnSpc>
              <a:spcBef>
                <a:spcPts val="400"/>
              </a:spcBef>
              <a:defRPr sz="1000"/>
            </a:lvl2pPr>
            <a:lvl3pPr marL="396875" indent="-112713">
              <a:lnSpc>
                <a:spcPts val="1200"/>
              </a:lnSpc>
              <a:spcBef>
                <a:spcPts val="400"/>
              </a:spcBef>
              <a:defRPr sz="900"/>
            </a:lvl3pPr>
            <a:lvl4pPr marL="517525" indent="-120650">
              <a:lnSpc>
                <a:spcPts val="1200"/>
              </a:lnSpc>
              <a:spcBef>
                <a:spcPts val="400"/>
              </a:spcBef>
              <a:defRPr sz="800"/>
            </a:lvl4pPr>
            <a:lvl5pPr>
              <a:lnSpc>
                <a:spcPts val="1300"/>
              </a:lnSpc>
              <a:spcBef>
                <a:spcPts val="1000"/>
              </a:spcBef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8157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83462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06496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044640"/>
            <a:ext cx="4030662" cy="1229920"/>
          </a:xfrm>
        </p:spPr>
        <p:txBody>
          <a:bodyPr/>
          <a:lstStyle>
            <a:lvl1pPr>
              <a:lnSpc>
                <a:spcPts val="2800"/>
              </a:lnSpc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8789" y="3288618"/>
            <a:ext cx="4030662" cy="1213532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1pPr>
            <a:lvl2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2pPr>
            <a:lvl3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3pPr>
            <a:lvl4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4pPr>
            <a:lvl5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4025" y="1819275"/>
            <a:ext cx="8229600" cy="0"/>
          </a:xfrm>
          <a:prstGeom prst="line">
            <a:avLst/>
          </a:prstGeom>
          <a:ln w="9525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92308" y="823102"/>
            <a:ext cx="8426033" cy="208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4605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044640"/>
            <a:ext cx="4030662" cy="1229920"/>
          </a:xfrm>
        </p:spPr>
        <p:txBody>
          <a:bodyPr/>
          <a:lstStyle>
            <a:lvl1pPr>
              <a:lnSpc>
                <a:spcPts val="2800"/>
              </a:lnSpc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8789" y="3288618"/>
            <a:ext cx="4030662" cy="1213532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1pPr>
            <a:lvl2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2pPr>
            <a:lvl3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3pPr>
            <a:lvl4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4pPr>
            <a:lvl5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4025" y="1819275"/>
            <a:ext cx="4038596" cy="0"/>
          </a:xfrm>
          <a:prstGeom prst="line">
            <a:avLst/>
          </a:prstGeom>
          <a:ln w="9525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86964" y="815215"/>
            <a:ext cx="8426033" cy="208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5213303" y="444548"/>
            <a:ext cx="3479800" cy="4198937"/>
          </a:xfrm>
          <a:solidFill>
            <a:srgbClr val="ACACAC"/>
          </a:solidFill>
          <a:ln>
            <a:noFill/>
          </a:ln>
        </p:spPr>
        <p:txBody>
          <a:bodyPr lIns="91440" tIns="45720" rIns="91440" bIns="45720">
            <a:normAutofit/>
          </a:bodyPr>
          <a:lstStyle>
            <a:lvl1pPr>
              <a:lnSpc>
                <a:spcPts val="1600"/>
              </a:lnSpc>
              <a:defRPr sz="1100" b="1" i="0" cap="all"/>
            </a:lvl1pPr>
          </a:lstStyle>
          <a:p>
            <a:r>
              <a:rPr lang="en-US" dirty="0" smtClean="0"/>
              <a:t>Insert your image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5905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 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9" y="2846131"/>
            <a:ext cx="4030662" cy="2398891"/>
          </a:xfrm>
        </p:spPr>
        <p:txBody>
          <a:bodyPr/>
          <a:lstStyle>
            <a:lvl1pPr>
              <a:lnSpc>
                <a:spcPts val="1100"/>
              </a:lnSpc>
              <a:defRPr sz="9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817687"/>
            <a:ext cx="8683625" cy="630936"/>
          </a:xfrm>
          <a:prstGeom prst="rect">
            <a:avLst/>
          </a:prstGeom>
          <a:gradFill flip="none" rotWithShape="0">
            <a:gsLst>
              <a:gs pos="100000">
                <a:srgbClr val="820000"/>
              </a:gs>
              <a:gs pos="0">
                <a:schemeClr val="bg2"/>
              </a:gs>
              <a:gs pos="38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2256" y="322228"/>
            <a:ext cx="8501858" cy="8908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32194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 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817686"/>
            <a:ext cx="8683625" cy="2344005"/>
          </a:xfrm>
          <a:prstGeom prst="rect">
            <a:avLst/>
          </a:prstGeom>
          <a:gradFill flip="none" rotWithShape="0">
            <a:gsLst>
              <a:gs pos="100000">
                <a:srgbClr val="820000"/>
              </a:gs>
              <a:gs pos="0">
                <a:schemeClr val="bg2"/>
              </a:gs>
              <a:gs pos="38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054825"/>
            <a:ext cx="4030662" cy="1931021"/>
          </a:xfrm>
        </p:spPr>
        <p:txBody>
          <a:bodyPr/>
          <a:lstStyle>
            <a:lvl1pPr>
              <a:lnSpc>
                <a:spcPts val="1100"/>
              </a:lnSpc>
              <a:defRPr sz="90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2256" y="322228"/>
            <a:ext cx="8501858" cy="8908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61356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1887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ver1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7688"/>
            <a:ext cx="9144000" cy="6400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184" y="1747822"/>
            <a:ext cx="4050791" cy="123400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58787" y="6163056"/>
            <a:ext cx="4046537" cy="125912"/>
          </a:xfrm>
        </p:spPr>
        <p:txBody>
          <a:bodyPr/>
          <a:lstStyle>
            <a:lvl1pPr>
              <a:defRPr sz="800" baseline="0"/>
            </a:lvl1pPr>
          </a:lstStyle>
          <a:p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471613" y="3259022"/>
            <a:ext cx="4051300" cy="83545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778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39"/>
            <a:ext cx="1952626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2543175" y="1463039"/>
            <a:ext cx="6140450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710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/4 Dou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39"/>
            <a:ext cx="1952626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543175" y="1024128"/>
            <a:ext cx="2986210" cy="436653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2543173" y="1463039"/>
            <a:ext cx="2999232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5684393" y="1463039"/>
            <a:ext cx="2999232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5687646" y="1024128"/>
            <a:ext cx="2986210" cy="436653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5846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39"/>
            <a:ext cx="1952626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2543175" y="1463039"/>
            <a:ext cx="3008376" cy="2212848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5675249" y="1463039"/>
            <a:ext cx="3008376" cy="2212848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5"/>
          </p:nvPr>
        </p:nvSpPr>
        <p:spPr>
          <a:xfrm>
            <a:off x="2543175" y="3823447"/>
            <a:ext cx="3008376" cy="2212848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5675249" y="3823447"/>
            <a:ext cx="3008376" cy="2212848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178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Column Sm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39"/>
            <a:ext cx="4046537" cy="4572000"/>
          </a:xfrm>
        </p:spPr>
        <p:txBody>
          <a:bodyPr/>
          <a:lstStyle>
            <a:lvl1pPr>
              <a:lnSpc>
                <a:spcPts val="1300"/>
              </a:lnSpc>
              <a:spcBef>
                <a:spcPts val="1000"/>
              </a:spcBef>
              <a:defRPr sz="1000"/>
            </a:lvl1pPr>
            <a:lvl2pPr marL="284163" indent="-111125">
              <a:lnSpc>
                <a:spcPts val="1300"/>
              </a:lnSpc>
              <a:spcBef>
                <a:spcPts val="400"/>
              </a:spcBef>
              <a:defRPr sz="1000"/>
            </a:lvl2pPr>
            <a:lvl3pPr marL="396875" indent="-112713">
              <a:lnSpc>
                <a:spcPts val="1200"/>
              </a:lnSpc>
              <a:spcBef>
                <a:spcPts val="400"/>
              </a:spcBef>
              <a:defRPr sz="900"/>
            </a:lvl3pPr>
            <a:lvl4pPr marL="517525" indent="-120650">
              <a:lnSpc>
                <a:spcPts val="1200"/>
              </a:lnSpc>
              <a:spcBef>
                <a:spcPts val="400"/>
              </a:spcBef>
              <a:defRPr sz="800"/>
            </a:lvl4pPr>
            <a:lvl5pPr>
              <a:lnSpc>
                <a:spcPts val="1300"/>
              </a:lnSpc>
              <a:spcBef>
                <a:spcPts val="1000"/>
              </a:spcBef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7088" y="1463039"/>
            <a:ext cx="4046537" cy="4572000"/>
          </a:xfrm>
        </p:spPr>
        <p:txBody>
          <a:bodyPr/>
          <a:lstStyle>
            <a:lvl1pPr>
              <a:lnSpc>
                <a:spcPts val="1300"/>
              </a:lnSpc>
              <a:spcBef>
                <a:spcPts val="1000"/>
              </a:spcBef>
              <a:defRPr sz="1000"/>
            </a:lvl1pPr>
            <a:lvl2pPr marL="284163" indent="-111125">
              <a:lnSpc>
                <a:spcPts val="1300"/>
              </a:lnSpc>
              <a:spcBef>
                <a:spcPts val="400"/>
              </a:spcBef>
              <a:defRPr sz="1000"/>
            </a:lvl2pPr>
            <a:lvl3pPr marL="396875" indent="-112713">
              <a:lnSpc>
                <a:spcPts val="1200"/>
              </a:lnSpc>
              <a:spcBef>
                <a:spcPts val="400"/>
              </a:spcBef>
              <a:defRPr sz="900"/>
            </a:lvl3pPr>
            <a:lvl4pPr marL="517525" indent="-120650">
              <a:lnSpc>
                <a:spcPts val="1200"/>
              </a:lnSpc>
              <a:spcBef>
                <a:spcPts val="400"/>
              </a:spcBef>
              <a:defRPr sz="800"/>
            </a:lvl4pPr>
            <a:lvl5pPr>
              <a:lnSpc>
                <a:spcPts val="1300"/>
              </a:lnSpc>
              <a:spcBef>
                <a:spcPts val="1000"/>
              </a:spcBef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628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26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8789" y="6286852"/>
            <a:ext cx="182562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675048" y="6184900"/>
            <a:ext cx="1056054" cy="2921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0495" y="6312252"/>
            <a:ext cx="6694227" cy="158047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l">
              <a:defRPr sz="7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91115"/>
            <a:ext cx="8229600" cy="0"/>
          </a:xfrm>
          <a:prstGeom prst="line">
            <a:avLst/>
          </a:prstGeom>
          <a:ln w="9525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368480"/>
            <a:ext cx="7083701" cy="38561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788" y="1460842"/>
            <a:ext cx="8229600" cy="4572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85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75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lnSpc>
          <a:spcPts val="2600"/>
        </a:lnSpc>
        <a:spcBef>
          <a:spcPct val="0"/>
        </a:spcBef>
        <a:buNone/>
        <a:defRPr sz="20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ts val="2000"/>
        </a:lnSpc>
        <a:spcBef>
          <a:spcPts val="1000"/>
        </a:spcBef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defTabSz="457200" rtl="0" eaLnBrk="1" latinLnBrk="0" hangingPunct="1">
        <a:lnSpc>
          <a:spcPts val="1800"/>
        </a:lnSpc>
        <a:spcBef>
          <a:spcPts val="1000"/>
        </a:spcBef>
        <a:buClr>
          <a:schemeClr val="tx1"/>
        </a:buClr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46075" indent="-173038" algn="l" defTabSz="457200" rtl="0" eaLnBrk="1" latinLnBrk="0" hangingPunct="1">
        <a:lnSpc>
          <a:spcPts val="1600"/>
        </a:lnSpc>
        <a:spcBef>
          <a:spcPts val="1000"/>
        </a:spcBef>
        <a:buClr>
          <a:schemeClr val="tx1"/>
        </a:buClr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19113" indent="-173038" algn="l" defTabSz="457200" rtl="0" eaLnBrk="1" latinLnBrk="0" hangingPunct="1">
        <a:lnSpc>
          <a:spcPts val="1400"/>
        </a:lnSpc>
        <a:spcBef>
          <a:spcPts val="1000"/>
        </a:spcBef>
        <a:buClr>
          <a:schemeClr val="tx1"/>
        </a:buClr>
        <a:buFont typeface="Arial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457200" rtl="0" eaLnBrk="1" latinLnBrk="0" hangingPunct="1">
        <a:lnSpc>
          <a:spcPts val="2000"/>
        </a:lnSpc>
        <a:spcBef>
          <a:spcPts val="1200"/>
        </a:spcBef>
        <a:buFontTx/>
        <a:buNone/>
        <a:defRPr sz="1600" b="0" i="1" kern="1200">
          <a:solidFill>
            <a:schemeClr val="bg2"/>
          </a:solidFill>
          <a:latin typeface="+mn-lt"/>
          <a:ea typeface="+mn-ea"/>
          <a:cs typeface="+mn-cs"/>
        </a:defRPr>
      </a:lvl5pPr>
      <a:lvl6pPr marL="0" indent="0" algn="l" defTabSz="-396875" rtl="0" eaLnBrk="1" latinLnBrk="0" hangingPunct="1">
        <a:lnSpc>
          <a:spcPts val="1000"/>
        </a:lnSpc>
        <a:spcBef>
          <a:spcPts val="600"/>
        </a:spcBef>
        <a:buClr>
          <a:schemeClr val="tx1"/>
        </a:buClr>
        <a:buFontTx/>
        <a:buNone/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457200" rtl="0" eaLnBrk="1" latinLnBrk="0" hangingPunct="1">
        <a:lnSpc>
          <a:spcPts val="1400"/>
        </a:lnSpc>
        <a:spcBef>
          <a:spcPts val="600"/>
        </a:spcBef>
        <a:buFontTx/>
        <a:buNone/>
        <a:defRPr sz="1000" b="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8789" y="6286852"/>
            <a:ext cx="182562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675048" y="6184900"/>
            <a:ext cx="1056054" cy="2921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0495" y="6312252"/>
            <a:ext cx="6694227" cy="158047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l">
              <a:defRPr sz="7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91115"/>
            <a:ext cx="8229600" cy="0"/>
          </a:xfrm>
          <a:prstGeom prst="line">
            <a:avLst/>
          </a:prstGeom>
          <a:ln w="9525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368480"/>
            <a:ext cx="7083701" cy="38561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788" y="1460842"/>
            <a:ext cx="8229600" cy="4572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356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hf hdr="0" ftr="0" dt="0"/>
  <p:txStyles>
    <p:titleStyle>
      <a:lvl1pPr algn="l" defTabSz="457200" rtl="0" eaLnBrk="1" latinLnBrk="0" hangingPunct="1">
        <a:lnSpc>
          <a:spcPts val="2600"/>
        </a:lnSpc>
        <a:spcBef>
          <a:spcPct val="0"/>
        </a:spcBef>
        <a:buNone/>
        <a:defRPr sz="20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ts val="2000"/>
        </a:lnSpc>
        <a:spcBef>
          <a:spcPts val="1000"/>
        </a:spcBef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defTabSz="457200" rtl="0" eaLnBrk="1" latinLnBrk="0" hangingPunct="1">
        <a:lnSpc>
          <a:spcPts val="1800"/>
        </a:lnSpc>
        <a:spcBef>
          <a:spcPts val="1000"/>
        </a:spcBef>
        <a:buClr>
          <a:schemeClr val="tx1"/>
        </a:buClr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46075" indent="-173038" algn="l" defTabSz="457200" rtl="0" eaLnBrk="1" latinLnBrk="0" hangingPunct="1">
        <a:lnSpc>
          <a:spcPts val="1600"/>
        </a:lnSpc>
        <a:spcBef>
          <a:spcPts val="1000"/>
        </a:spcBef>
        <a:buClr>
          <a:schemeClr val="tx1"/>
        </a:buClr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19113" indent="-173038" algn="l" defTabSz="457200" rtl="0" eaLnBrk="1" latinLnBrk="0" hangingPunct="1">
        <a:lnSpc>
          <a:spcPts val="1400"/>
        </a:lnSpc>
        <a:spcBef>
          <a:spcPts val="1000"/>
        </a:spcBef>
        <a:buClr>
          <a:schemeClr val="tx1"/>
        </a:buClr>
        <a:buFont typeface="Arial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457200" rtl="0" eaLnBrk="1" latinLnBrk="0" hangingPunct="1">
        <a:lnSpc>
          <a:spcPts val="2000"/>
        </a:lnSpc>
        <a:spcBef>
          <a:spcPts val="1200"/>
        </a:spcBef>
        <a:buFontTx/>
        <a:buNone/>
        <a:defRPr sz="1600" b="0" i="1" kern="1200">
          <a:solidFill>
            <a:schemeClr val="bg2"/>
          </a:solidFill>
          <a:latin typeface="+mn-lt"/>
          <a:ea typeface="+mn-ea"/>
          <a:cs typeface="+mn-cs"/>
        </a:defRPr>
      </a:lvl5pPr>
      <a:lvl6pPr marL="0" indent="0" algn="l" defTabSz="-396875" rtl="0" eaLnBrk="1" latinLnBrk="0" hangingPunct="1">
        <a:lnSpc>
          <a:spcPts val="1000"/>
        </a:lnSpc>
        <a:spcBef>
          <a:spcPts val="600"/>
        </a:spcBef>
        <a:buClr>
          <a:schemeClr val="tx1"/>
        </a:buClr>
        <a:buFontTx/>
        <a:buNone/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457200" rtl="0" eaLnBrk="1" latinLnBrk="0" hangingPunct="1">
        <a:lnSpc>
          <a:spcPts val="1400"/>
        </a:lnSpc>
        <a:spcBef>
          <a:spcPts val="600"/>
        </a:spcBef>
        <a:buFontTx/>
        <a:buNone/>
        <a:defRPr sz="1000" b="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8789" y="6286852"/>
            <a:ext cx="182562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675048" y="6184900"/>
            <a:ext cx="1056054" cy="2921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0495" y="6312252"/>
            <a:ext cx="6694227" cy="158047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l">
              <a:defRPr sz="7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91115"/>
            <a:ext cx="8229600" cy="0"/>
          </a:xfrm>
          <a:prstGeom prst="line">
            <a:avLst/>
          </a:prstGeom>
          <a:ln w="9525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368480"/>
            <a:ext cx="7083701" cy="38561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788" y="1460842"/>
            <a:ext cx="8229600" cy="4572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964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hf hdr="0" ftr="0" dt="0"/>
  <p:txStyles>
    <p:titleStyle>
      <a:lvl1pPr algn="l" defTabSz="457200" rtl="0" eaLnBrk="1" latinLnBrk="0" hangingPunct="1">
        <a:lnSpc>
          <a:spcPts val="2600"/>
        </a:lnSpc>
        <a:spcBef>
          <a:spcPct val="0"/>
        </a:spcBef>
        <a:buNone/>
        <a:defRPr sz="20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ts val="2000"/>
        </a:lnSpc>
        <a:spcBef>
          <a:spcPts val="1000"/>
        </a:spcBef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defTabSz="457200" rtl="0" eaLnBrk="1" latinLnBrk="0" hangingPunct="1">
        <a:lnSpc>
          <a:spcPts val="1800"/>
        </a:lnSpc>
        <a:spcBef>
          <a:spcPts val="1000"/>
        </a:spcBef>
        <a:buClr>
          <a:schemeClr val="tx1"/>
        </a:buClr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46075" indent="-173038" algn="l" defTabSz="457200" rtl="0" eaLnBrk="1" latinLnBrk="0" hangingPunct="1">
        <a:lnSpc>
          <a:spcPts val="1600"/>
        </a:lnSpc>
        <a:spcBef>
          <a:spcPts val="1000"/>
        </a:spcBef>
        <a:buClr>
          <a:schemeClr val="tx1"/>
        </a:buClr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19113" indent="-173038" algn="l" defTabSz="457200" rtl="0" eaLnBrk="1" latinLnBrk="0" hangingPunct="1">
        <a:lnSpc>
          <a:spcPts val="1400"/>
        </a:lnSpc>
        <a:spcBef>
          <a:spcPts val="1000"/>
        </a:spcBef>
        <a:buClr>
          <a:schemeClr val="tx1"/>
        </a:buClr>
        <a:buFont typeface="Arial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457200" rtl="0" eaLnBrk="1" latinLnBrk="0" hangingPunct="1">
        <a:lnSpc>
          <a:spcPts val="2000"/>
        </a:lnSpc>
        <a:spcBef>
          <a:spcPts val="1200"/>
        </a:spcBef>
        <a:buFontTx/>
        <a:buNone/>
        <a:defRPr sz="1600" b="0" i="1" kern="1200">
          <a:solidFill>
            <a:schemeClr val="bg2"/>
          </a:solidFill>
          <a:latin typeface="+mn-lt"/>
          <a:ea typeface="+mn-ea"/>
          <a:cs typeface="+mn-cs"/>
        </a:defRPr>
      </a:lvl5pPr>
      <a:lvl6pPr marL="0" indent="0" algn="l" defTabSz="-396875" rtl="0" eaLnBrk="1" latinLnBrk="0" hangingPunct="1">
        <a:lnSpc>
          <a:spcPts val="1000"/>
        </a:lnSpc>
        <a:spcBef>
          <a:spcPts val="600"/>
        </a:spcBef>
        <a:buClr>
          <a:schemeClr val="tx1"/>
        </a:buClr>
        <a:buFontTx/>
        <a:buNone/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457200" rtl="0" eaLnBrk="1" latinLnBrk="0" hangingPunct="1">
        <a:lnSpc>
          <a:spcPts val="1400"/>
        </a:lnSpc>
        <a:spcBef>
          <a:spcPts val="600"/>
        </a:spcBef>
        <a:buFontTx/>
        <a:buNone/>
        <a:defRPr sz="1000" b="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4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40.png"/><Relationship Id="rId4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752600"/>
            <a:ext cx="4050791" cy="919178"/>
          </a:xfrm>
        </p:spPr>
        <p:txBody>
          <a:bodyPr/>
          <a:lstStyle/>
          <a:p>
            <a:pPr algn="ctr"/>
            <a:r>
              <a:rPr lang="en-US" b="1" dirty="0" smtClean="0"/>
              <a:t>Estimating the Average Life </a:t>
            </a:r>
            <a:br>
              <a:rPr lang="en-US" b="1" dirty="0" smtClean="0"/>
            </a:br>
            <a:r>
              <a:rPr lang="en-US" b="1" dirty="0" smtClean="0"/>
              <a:t>of Non-Maturity Deposits</a:t>
            </a:r>
            <a:br>
              <a:rPr lang="en-US" b="1" dirty="0" smtClean="0"/>
            </a:br>
            <a:endParaRPr lang="en-US" sz="180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457200" y="3200400"/>
            <a:ext cx="5791200" cy="1905000"/>
          </a:xfrm>
        </p:spPr>
        <p:txBody>
          <a:bodyPr/>
          <a:lstStyle/>
          <a:p>
            <a:pPr algn="ctr">
              <a:lnSpc>
                <a:spcPts val="1000"/>
              </a:lnSpc>
            </a:pPr>
            <a:r>
              <a:rPr lang="en-US" dirty="0" smtClean="0"/>
              <a:t>Calvin </a:t>
            </a:r>
            <a:r>
              <a:rPr lang="en-US" dirty="0" smtClean="0"/>
              <a:t>Price</a:t>
            </a:r>
          </a:p>
          <a:p>
            <a:pPr algn="ctr">
              <a:lnSpc>
                <a:spcPts val="1000"/>
              </a:lnSpc>
            </a:pPr>
            <a:r>
              <a:rPr lang="en-US" dirty="0" smtClean="0"/>
              <a:t>Global Markets Division for the Americas</a:t>
            </a:r>
          </a:p>
          <a:p>
            <a:pPr algn="ctr">
              <a:lnSpc>
                <a:spcPts val="1000"/>
              </a:lnSpc>
            </a:pPr>
            <a:r>
              <a:rPr lang="en-US" dirty="0"/>
              <a:t>MUFG </a:t>
            </a:r>
            <a:r>
              <a:rPr lang="en-US" dirty="0" smtClean="0"/>
              <a:t>Bank</a:t>
            </a:r>
          </a:p>
          <a:p>
            <a:pPr algn="ctr">
              <a:lnSpc>
                <a:spcPts val="1000"/>
              </a:lnSpc>
            </a:pPr>
            <a:endParaRPr lang="en-US" dirty="0" smtClean="0"/>
          </a:p>
          <a:p>
            <a:pPr algn="ctr">
              <a:lnSpc>
                <a:spcPts val="1000"/>
              </a:lnSpc>
            </a:pPr>
            <a:r>
              <a:rPr lang="en-US" dirty="0" smtClean="0"/>
              <a:t>2018 Stata Conference</a:t>
            </a:r>
          </a:p>
          <a:p>
            <a:pPr algn="ctr">
              <a:lnSpc>
                <a:spcPts val="1000"/>
              </a:lnSpc>
            </a:pPr>
            <a:r>
              <a:rPr lang="en-US" dirty="0" smtClean="0"/>
              <a:t>July 19-20,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73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drives average lifetime?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7391400" cy="5638800"/>
          </a:xfrm>
        </p:spPr>
        <p:txBody>
          <a:bodyPr/>
          <a:lstStyle/>
          <a:p>
            <a:r>
              <a:rPr lang="en-US" dirty="0" smtClean="0"/>
              <a:t>Distribution of account ages</a:t>
            </a:r>
          </a:p>
          <a:p>
            <a:r>
              <a:rPr lang="en-US" dirty="0" smtClean="0"/>
              <a:t>Behavior during individual lifetimes doesn’t matter!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EVERY single customer can have an INCREASING balance during entire lifetime and aggregate balance vs age will STILL show decay  (see example for this scenario)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Why? Because of how account ages are distributed, many are short, few are long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endParaRPr lang="en-US" dirty="0" smtClean="0"/>
          </a:p>
          <a:p>
            <a:pPr lvl="2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819400"/>
            <a:ext cx="4822984" cy="351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748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estimate decay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7391400" cy="5638800"/>
          </a:xfrm>
        </p:spPr>
        <p:txBody>
          <a:bodyPr/>
          <a:lstStyle/>
          <a:p>
            <a:r>
              <a:rPr lang="en-US" dirty="0" smtClean="0"/>
              <a:t>Step 1: Data prep</a:t>
            </a:r>
          </a:p>
          <a:p>
            <a:endParaRPr lang="en-US" dirty="0" smtClean="0"/>
          </a:p>
          <a:p>
            <a:r>
              <a:rPr lang="en-US" dirty="0" smtClean="0"/>
              <a:t>Step 2: Nonlinear regression</a:t>
            </a:r>
          </a:p>
          <a:p>
            <a:pPr lvl="2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14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Prep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143000"/>
            <a:ext cx="8229600" cy="4800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457200" rtl="0" eaLnBrk="1" latinLnBrk="0" hangingPunct="1">
              <a:lnSpc>
                <a:spcPts val="2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038" indent="-173038" algn="l" defTabSz="457200" rtl="0" eaLnBrk="1" latinLnBrk="0" hangingPunct="1">
              <a:lnSpc>
                <a:spcPts val="1800"/>
              </a:lnSpc>
              <a:spcBef>
                <a:spcPts val="1000"/>
              </a:spcBef>
              <a:buClr>
                <a:schemeClr val="tx1"/>
              </a:buClr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6075" indent="-173038" algn="l" defTabSz="457200" rtl="0" eaLnBrk="1" latinLnBrk="0" hangingPunct="1">
              <a:lnSpc>
                <a:spcPts val="1600"/>
              </a:lnSpc>
              <a:spcBef>
                <a:spcPts val="1000"/>
              </a:spcBef>
              <a:buClr>
                <a:schemeClr val="tx1"/>
              </a:buClr>
              <a:buFont typeface="Arial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9113" indent="-173038" algn="l" defTabSz="457200" rtl="0" eaLnBrk="1" latinLnBrk="0" hangingPunct="1">
              <a:lnSpc>
                <a:spcPts val="1400"/>
              </a:lnSpc>
              <a:spcBef>
                <a:spcPts val="1000"/>
              </a:spcBef>
              <a:buClr>
                <a:schemeClr val="tx1"/>
              </a:buClr>
              <a:buFont typeface="Arial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57200" rtl="0" eaLnBrk="1" latinLnBrk="0" hangingPunct="1">
              <a:lnSpc>
                <a:spcPts val="2000"/>
              </a:lnSpc>
              <a:spcBef>
                <a:spcPts val="1200"/>
              </a:spcBef>
              <a:buFontTx/>
              <a:buNone/>
              <a:defRPr sz="1600" b="0" i="1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0" indent="0" algn="l" defTabSz="-396875" rtl="0" eaLnBrk="1" latinLnBrk="0" hangingPunct="1">
              <a:lnSpc>
                <a:spcPts val="1000"/>
              </a:lnSpc>
              <a:spcBef>
                <a:spcPts val="600"/>
              </a:spcBef>
              <a:buClr>
                <a:schemeClr val="tx1"/>
              </a:buClr>
              <a:buFontTx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457200" rtl="0" eaLnBrk="1" latinLnBrk="0" hangingPunct="1">
              <a:lnSpc>
                <a:spcPts val="1400"/>
              </a:lnSpc>
              <a:spcBef>
                <a:spcPts val="600"/>
              </a:spcBef>
              <a:buFontTx/>
              <a:buNone/>
              <a:defRPr sz="1000" b="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Methodology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Want data in long format   (multiple customers across rows, not columns)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Then aggregate balances by age of account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Sum up every customer balance </a:t>
            </a:r>
            <a:r>
              <a:rPr lang="en-US" i="1" dirty="0" smtClean="0"/>
              <a:t>of the same age (</a:t>
            </a:r>
            <a:r>
              <a:rPr lang="en-US" dirty="0" smtClean="0"/>
              <a:t>collapse command, by age</a:t>
            </a:r>
            <a:r>
              <a:rPr lang="en-US" i="1" dirty="0" smtClean="0"/>
              <a:t>, not </a:t>
            </a:r>
            <a:r>
              <a:rPr lang="en-US" dirty="0" smtClean="0"/>
              <a:t>by time period!</a:t>
            </a:r>
            <a:r>
              <a:rPr lang="en-US" i="1" dirty="0" smtClean="0"/>
              <a:t>)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is adding balances across many different time periods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/>
              <a:t>None of these data points are an actual </a:t>
            </a:r>
            <a:r>
              <a:rPr lang="en-US" dirty="0" smtClean="0"/>
              <a:t>portfolio </a:t>
            </a:r>
            <a:r>
              <a:rPr lang="en-US" dirty="0"/>
              <a:t>balance at any point in </a:t>
            </a:r>
            <a:r>
              <a:rPr lang="en-US" dirty="0" smtClean="0"/>
              <a:t>time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Caution: Only use customers with a known starting date, must filter and remove customers with unknown start</a:t>
            </a:r>
            <a:endParaRPr lang="en-US" dirty="0"/>
          </a:p>
          <a:p>
            <a:pPr marL="458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4863" lvl="3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 indent="0">
              <a:buFont typeface="Arial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67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Prep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143000"/>
            <a:ext cx="8229600" cy="4800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457200" rtl="0" eaLnBrk="1" latinLnBrk="0" hangingPunct="1">
              <a:lnSpc>
                <a:spcPts val="2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038" indent="-173038" algn="l" defTabSz="457200" rtl="0" eaLnBrk="1" latinLnBrk="0" hangingPunct="1">
              <a:lnSpc>
                <a:spcPts val="1800"/>
              </a:lnSpc>
              <a:spcBef>
                <a:spcPts val="1000"/>
              </a:spcBef>
              <a:buClr>
                <a:schemeClr val="tx1"/>
              </a:buClr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6075" indent="-173038" algn="l" defTabSz="457200" rtl="0" eaLnBrk="1" latinLnBrk="0" hangingPunct="1">
              <a:lnSpc>
                <a:spcPts val="1600"/>
              </a:lnSpc>
              <a:spcBef>
                <a:spcPts val="1000"/>
              </a:spcBef>
              <a:buClr>
                <a:schemeClr val="tx1"/>
              </a:buClr>
              <a:buFont typeface="Arial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9113" indent="-173038" algn="l" defTabSz="457200" rtl="0" eaLnBrk="1" latinLnBrk="0" hangingPunct="1">
              <a:lnSpc>
                <a:spcPts val="1400"/>
              </a:lnSpc>
              <a:spcBef>
                <a:spcPts val="1000"/>
              </a:spcBef>
              <a:buClr>
                <a:schemeClr val="tx1"/>
              </a:buClr>
              <a:buFont typeface="Arial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57200" rtl="0" eaLnBrk="1" latinLnBrk="0" hangingPunct="1">
              <a:lnSpc>
                <a:spcPts val="2000"/>
              </a:lnSpc>
              <a:spcBef>
                <a:spcPts val="1200"/>
              </a:spcBef>
              <a:buFontTx/>
              <a:buNone/>
              <a:defRPr sz="1600" b="0" i="1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0" indent="0" algn="l" defTabSz="-396875" rtl="0" eaLnBrk="1" latinLnBrk="0" hangingPunct="1">
              <a:lnSpc>
                <a:spcPts val="1000"/>
              </a:lnSpc>
              <a:spcBef>
                <a:spcPts val="600"/>
              </a:spcBef>
              <a:buClr>
                <a:schemeClr val="tx1"/>
              </a:buClr>
              <a:buFontTx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457200" rtl="0" eaLnBrk="1" latinLnBrk="0" hangingPunct="1">
              <a:lnSpc>
                <a:spcPts val="1400"/>
              </a:lnSpc>
              <a:spcBef>
                <a:spcPts val="600"/>
              </a:spcBef>
              <a:buFontTx/>
              <a:buNone/>
              <a:defRPr sz="1000" b="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Methodology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Want data in long format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Example, start in wide format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4863" lvl="3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 indent="0">
              <a:buFont typeface="Arial"/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406" b="10534"/>
          <a:stretch/>
        </p:blipFill>
        <p:spPr bwMode="auto">
          <a:xfrm>
            <a:off x="3657600" y="990600"/>
            <a:ext cx="3928184" cy="5738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204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Prep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143000"/>
            <a:ext cx="8229600" cy="4800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457200" rtl="0" eaLnBrk="1" latinLnBrk="0" hangingPunct="1">
              <a:lnSpc>
                <a:spcPts val="2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038" indent="-173038" algn="l" defTabSz="457200" rtl="0" eaLnBrk="1" latinLnBrk="0" hangingPunct="1">
              <a:lnSpc>
                <a:spcPts val="1800"/>
              </a:lnSpc>
              <a:spcBef>
                <a:spcPts val="1000"/>
              </a:spcBef>
              <a:buClr>
                <a:schemeClr val="tx1"/>
              </a:buClr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6075" indent="-173038" algn="l" defTabSz="457200" rtl="0" eaLnBrk="1" latinLnBrk="0" hangingPunct="1">
              <a:lnSpc>
                <a:spcPts val="1600"/>
              </a:lnSpc>
              <a:spcBef>
                <a:spcPts val="1000"/>
              </a:spcBef>
              <a:buClr>
                <a:schemeClr val="tx1"/>
              </a:buClr>
              <a:buFont typeface="Arial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9113" indent="-173038" algn="l" defTabSz="457200" rtl="0" eaLnBrk="1" latinLnBrk="0" hangingPunct="1">
              <a:lnSpc>
                <a:spcPts val="1400"/>
              </a:lnSpc>
              <a:spcBef>
                <a:spcPts val="1000"/>
              </a:spcBef>
              <a:buClr>
                <a:schemeClr val="tx1"/>
              </a:buClr>
              <a:buFont typeface="Arial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57200" rtl="0" eaLnBrk="1" latinLnBrk="0" hangingPunct="1">
              <a:lnSpc>
                <a:spcPts val="2000"/>
              </a:lnSpc>
              <a:spcBef>
                <a:spcPts val="1200"/>
              </a:spcBef>
              <a:buFontTx/>
              <a:buNone/>
              <a:defRPr sz="1600" b="0" i="1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0" indent="0" algn="l" defTabSz="-396875" rtl="0" eaLnBrk="1" latinLnBrk="0" hangingPunct="1">
              <a:lnSpc>
                <a:spcPts val="1000"/>
              </a:lnSpc>
              <a:spcBef>
                <a:spcPts val="600"/>
              </a:spcBef>
              <a:buClr>
                <a:schemeClr val="tx1"/>
              </a:buClr>
              <a:buFontTx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457200" rtl="0" eaLnBrk="1" latinLnBrk="0" hangingPunct="1">
              <a:lnSpc>
                <a:spcPts val="1400"/>
              </a:lnSpc>
              <a:spcBef>
                <a:spcPts val="600"/>
              </a:spcBef>
              <a:buFontTx/>
              <a:buNone/>
              <a:defRPr sz="1000" b="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Methodology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Want data in long format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Example, start in wide format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Reshape to long format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4863" lvl="3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 indent="0">
              <a:buFont typeface="Arial"/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143000"/>
            <a:ext cx="2049304" cy="5491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595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Prep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143000"/>
            <a:ext cx="8229600" cy="4800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457200" rtl="0" eaLnBrk="1" latinLnBrk="0" hangingPunct="1">
              <a:lnSpc>
                <a:spcPts val="2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038" indent="-173038" algn="l" defTabSz="457200" rtl="0" eaLnBrk="1" latinLnBrk="0" hangingPunct="1">
              <a:lnSpc>
                <a:spcPts val="1800"/>
              </a:lnSpc>
              <a:spcBef>
                <a:spcPts val="1000"/>
              </a:spcBef>
              <a:buClr>
                <a:schemeClr val="tx1"/>
              </a:buClr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6075" indent="-173038" algn="l" defTabSz="457200" rtl="0" eaLnBrk="1" latinLnBrk="0" hangingPunct="1">
              <a:lnSpc>
                <a:spcPts val="1600"/>
              </a:lnSpc>
              <a:spcBef>
                <a:spcPts val="1000"/>
              </a:spcBef>
              <a:buClr>
                <a:schemeClr val="tx1"/>
              </a:buClr>
              <a:buFont typeface="Arial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9113" indent="-173038" algn="l" defTabSz="457200" rtl="0" eaLnBrk="1" latinLnBrk="0" hangingPunct="1">
              <a:lnSpc>
                <a:spcPts val="1400"/>
              </a:lnSpc>
              <a:spcBef>
                <a:spcPts val="1000"/>
              </a:spcBef>
              <a:buClr>
                <a:schemeClr val="tx1"/>
              </a:buClr>
              <a:buFont typeface="Arial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57200" rtl="0" eaLnBrk="1" latinLnBrk="0" hangingPunct="1">
              <a:lnSpc>
                <a:spcPts val="2000"/>
              </a:lnSpc>
              <a:spcBef>
                <a:spcPts val="1200"/>
              </a:spcBef>
              <a:buFontTx/>
              <a:buNone/>
              <a:defRPr sz="1600" b="0" i="1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0" indent="0" algn="l" defTabSz="-396875" rtl="0" eaLnBrk="1" latinLnBrk="0" hangingPunct="1">
              <a:lnSpc>
                <a:spcPts val="1000"/>
              </a:lnSpc>
              <a:spcBef>
                <a:spcPts val="600"/>
              </a:spcBef>
              <a:buClr>
                <a:schemeClr val="tx1"/>
              </a:buClr>
              <a:buFontTx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457200" rtl="0" eaLnBrk="1" latinLnBrk="0" hangingPunct="1">
              <a:lnSpc>
                <a:spcPts val="1400"/>
              </a:lnSpc>
              <a:spcBef>
                <a:spcPts val="600"/>
              </a:spcBef>
              <a:buFontTx/>
              <a:buNone/>
              <a:defRPr sz="1000" b="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Methodology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Want data in long format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Example, start in wide format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Reshape to long format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Create age variable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4863" lvl="3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 indent="0">
              <a:buFont typeface="Arial"/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109" y="1143000"/>
            <a:ext cx="2482691" cy="5213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487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Prep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143000"/>
            <a:ext cx="8229600" cy="4800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457200" rtl="0" eaLnBrk="1" latinLnBrk="0" hangingPunct="1">
              <a:lnSpc>
                <a:spcPts val="2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038" indent="-173038" algn="l" defTabSz="457200" rtl="0" eaLnBrk="1" latinLnBrk="0" hangingPunct="1">
              <a:lnSpc>
                <a:spcPts val="1800"/>
              </a:lnSpc>
              <a:spcBef>
                <a:spcPts val="1000"/>
              </a:spcBef>
              <a:buClr>
                <a:schemeClr val="tx1"/>
              </a:buClr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6075" indent="-173038" algn="l" defTabSz="457200" rtl="0" eaLnBrk="1" latinLnBrk="0" hangingPunct="1">
              <a:lnSpc>
                <a:spcPts val="1600"/>
              </a:lnSpc>
              <a:spcBef>
                <a:spcPts val="1000"/>
              </a:spcBef>
              <a:buClr>
                <a:schemeClr val="tx1"/>
              </a:buClr>
              <a:buFont typeface="Arial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9113" indent="-173038" algn="l" defTabSz="457200" rtl="0" eaLnBrk="1" latinLnBrk="0" hangingPunct="1">
              <a:lnSpc>
                <a:spcPts val="1400"/>
              </a:lnSpc>
              <a:spcBef>
                <a:spcPts val="1000"/>
              </a:spcBef>
              <a:buClr>
                <a:schemeClr val="tx1"/>
              </a:buClr>
              <a:buFont typeface="Arial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57200" rtl="0" eaLnBrk="1" latinLnBrk="0" hangingPunct="1">
              <a:lnSpc>
                <a:spcPts val="2000"/>
              </a:lnSpc>
              <a:spcBef>
                <a:spcPts val="1200"/>
              </a:spcBef>
              <a:buFontTx/>
              <a:buNone/>
              <a:defRPr sz="1600" b="0" i="1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0" indent="0" algn="l" defTabSz="-396875" rtl="0" eaLnBrk="1" latinLnBrk="0" hangingPunct="1">
              <a:lnSpc>
                <a:spcPts val="1000"/>
              </a:lnSpc>
              <a:spcBef>
                <a:spcPts val="600"/>
              </a:spcBef>
              <a:buClr>
                <a:schemeClr val="tx1"/>
              </a:buClr>
              <a:buFontTx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457200" rtl="0" eaLnBrk="1" latinLnBrk="0" hangingPunct="1">
              <a:lnSpc>
                <a:spcPts val="1400"/>
              </a:lnSpc>
              <a:spcBef>
                <a:spcPts val="600"/>
              </a:spcBef>
              <a:buFontTx/>
              <a:buNone/>
              <a:defRPr sz="1000" b="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Methodology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Want data in long format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Example, start in wide format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Reshape to long format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Create age variable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Sum balance by age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4863" lvl="3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 indent="0">
              <a:buFont typeface="Arial"/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143000"/>
            <a:ext cx="2482691" cy="5213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5715000" y="2095500"/>
            <a:ext cx="457200" cy="228600"/>
          </a:xfrm>
          <a:prstGeom prst="ellipse">
            <a:avLst/>
          </a:prstGeom>
          <a:noFill/>
          <a:ln>
            <a:solidFill>
              <a:srgbClr val="00B0F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726723" y="2667000"/>
            <a:ext cx="457200" cy="228600"/>
          </a:xfrm>
          <a:prstGeom prst="ellipse">
            <a:avLst/>
          </a:prstGeom>
          <a:noFill/>
          <a:ln>
            <a:solidFill>
              <a:srgbClr val="00B0F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726723" y="4800600"/>
            <a:ext cx="457200" cy="228600"/>
          </a:xfrm>
          <a:prstGeom prst="ellipse">
            <a:avLst/>
          </a:prstGeom>
          <a:noFill/>
          <a:ln>
            <a:solidFill>
              <a:srgbClr val="00B0F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3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Prep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143000"/>
            <a:ext cx="8229600" cy="4800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457200" rtl="0" eaLnBrk="1" latinLnBrk="0" hangingPunct="1">
              <a:lnSpc>
                <a:spcPts val="2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038" indent="-173038" algn="l" defTabSz="457200" rtl="0" eaLnBrk="1" latinLnBrk="0" hangingPunct="1">
              <a:lnSpc>
                <a:spcPts val="1800"/>
              </a:lnSpc>
              <a:spcBef>
                <a:spcPts val="1000"/>
              </a:spcBef>
              <a:buClr>
                <a:schemeClr val="tx1"/>
              </a:buClr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6075" indent="-173038" algn="l" defTabSz="457200" rtl="0" eaLnBrk="1" latinLnBrk="0" hangingPunct="1">
              <a:lnSpc>
                <a:spcPts val="1600"/>
              </a:lnSpc>
              <a:spcBef>
                <a:spcPts val="1000"/>
              </a:spcBef>
              <a:buClr>
                <a:schemeClr val="tx1"/>
              </a:buClr>
              <a:buFont typeface="Arial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9113" indent="-173038" algn="l" defTabSz="457200" rtl="0" eaLnBrk="1" latinLnBrk="0" hangingPunct="1">
              <a:lnSpc>
                <a:spcPts val="1400"/>
              </a:lnSpc>
              <a:spcBef>
                <a:spcPts val="1000"/>
              </a:spcBef>
              <a:buClr>
                <a:schemeClr val="tx1"/>
              </a:buClr>
              <a:buFont typeface="Arial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57200" rtl="0" eaLnBrk="1" latinLnBrk="0" hangingPunct="1">
              <a:lnSpc>
                <a:spcPts val="2000"/>
              </a:lnSpc>
              <a:spcBef>
                <a:spcPts val="1200"/>
              </a:spcBef>
              <a:buFontTx/>
              <a:buNone/>
              <a:defRPr sz="1600" b="0" i="1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0" indent="0" algn="l" defTabSz="-396875" rtl="0" eaLnBrk="1" latinLnBrk="0" hangingPunct="1">
              <a:lnSpc>
                <a:spcPts val="1000"/>
              </a:lnSpc>
              <a:spcBef>
                <a:spcPts val="600"/>
              </a:spcBef>
              <a:buClr>
                <a:schemeClr val="tx1"/>
              </a:buClr>
              <a:buFontTx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457200" rtl="0" eaLnBrk="1" latinLnBrk="0" hangingPunct="1">
              <a:lnSpc>
                <a:spcPts val="1400"/>
              </a:lnSpc>
              <a:spcBef>
                <a:spcPts val="600"/>
              </a:spcBef>
              <a:buFontTx/>
              <a:buNone/>
              <a:defRPr sz="1000" b="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Methodology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Want data in long format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Example, start in wide format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Reshape to long format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Create age variable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Sum balance by age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4863" lvl="3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 indent="0">
              <a:buFont typeface="Arial"/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143000"/>
            <a:ext cx="1615916" cy="4822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9"/>
          <p:cNvSpPr/>
          <p:nvPr/>
        </p:nvSpPr>
        <p:spPr>
          <a:xfrm>
            <a:off x="5210910" y="2117970"/>
            <a:ext cx="457200" cy="228600"/>
          </a:xfrm>
          <a:prstGeom prst="ellipse">
            <a:avLst/>
          </a:prstGeom>
          <a:noFill/>
          <a:ln>
            <a:solidFill>
              <a:srgbClr val="00B0F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97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Prep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143000"/>
            <a:ext cx="8229600" cy="4800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457200" rtl="0" eaLnBrk="1" latinLnBrk="0" hangingPunct="1">
              <a:lnSpc>
                <a:spcPts val="2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038" indent="-173038" algn="l" defTabSz="457200" rtl="0" eaLnBrk="1" latinLnBrk="0" hangingPunct="1">
              <a:lnSpc>
                <a:spcPts val="1800"/>
              </a:lnSpc>
              <a:spcBef>
                <a:spcPts val="1000"/>
              </a:spcBef>
              <a:buClr>
                <a:schemeClr val="tx1"/>
              </a:buClr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6075" indent="-173038" algn="l" defTabSz="457200" rtl="0" eaLnBrk="1" latinLnBrk="0" hangingPunct="1">
              <a:lnSpc>
                <a:spcPts val="1600"/>
              </a:lnSpc>
              <a:spcBef>
                <a:spcPts val="1000"/>
              </a:spcBef>
              <a:buClr>
                <a:schemeClr val="tx1"/>
              </a:buClr>
              <a:buFont typeface="Arial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9113" indent="-173038" algn="l" defTabSz="457200" rtl="0" eaLnBrk="1" latinLnBrk="0" hangingPunct="1">
              <a:lnSpc>
                <a:spcPts val="1400"/>
              </a:lnSpc>
              <a:spcBef>
                <a:spcPts val="1000"/>
              </a:spcBef>
              <a:buClr>
                <a:schemeClr val="tx1"/>
              </a:buClr>
              <a:buFont typeface="Arial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57200" rtl="0" eaLnBrk="1" latinLnBrk="0" hangingPunct="1">
              <a:lnSpc>
                <a:spcPts val="2000"/>
              </a:lnSpc>
              <a:spcBef>
                <a:spcPts val="1200"/>
              </a:spcBef>
              <a:buFontTx/>
              <a:buNone/>
              <a:defRPr sz="1600" b="0" i="1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0" indent="0" algn="l" defTabSz="-396875" rtl="0" eaLnBrk="1" latinLnBrk="0" hangingPunct="1">
              <a:lnSpc>
                <a:spcPts val="1000"/>
              </a:lnSpc>
              <a:spcBef>
                <a:spcPts val="600"/>
              </a:spcBef>
              <a:buClr>
                <a:schemeClr val="tx1"/>
              </a:buClr>
              <a:buFontTx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457200" rtl="0" eaLnBrk="1" latinLnBrk="0" hangingPunct="1">
              <a:lnSpc>
                <a:spcPts val="1400"/>
              </a:lnSpc>
              <a:spcBef>
                <a:spcPts val="600"/>
              </a:spcBef>
              <a:buFontTx/>
              <a:buNone/>
              <a:defRPr sz="1000" b="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Methodology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Plotting this grouped balance by age should reveal general decay pattern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is the data we use to estimate decay parameter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See appendix for code to generate this toy dataset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4863" lvl="3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 indent="0">
              <a:buFont typeface="Arial"/>
              <a:buNone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667000"/>
            <a:ext cx="4829175" cy="3541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547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Nonlinear Regression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19</a:t>
            </a:fld>
            <a:endParaRPr lang="en-US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381000" y="1143000"/>
                <a:ext cx="8229600" cy="4800600"/>
              </a:xfrm>
              <a:prstGeom prst="rect">
                <a:avLst/>
              </a:prstGeom>
            </p:spPr>
            <p:txBody>
              <a:bodyPr vert="horz" lIns="0" tIns="0" rIns="0" bIns="0" rtlCol="0">
                <a:normAutofit/>
              </a:bodyPr>
              <a:lstStyle>
                <a:lvl1pPr marL="0" indent="0" algn="l" defTabSz="457200" rtl="0" eaLnBrk="1" latinLnBrk="0" hangingPunct="1">
                  <a:lnSpc>
                    <a:spcPts val="2000"/>
                  </a:lnSpc>
                  <a:spcBef>
                    <a:spcPts val="1000"/>
                  </a:spcBef>
                  <a:buFontTx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73038" indent="-173038" algn="l" defTabSz="457200" rtl="0" eaLnBrk="1" latinLnBrk="0" hangingPunct="1">
                  <a:lnSpc>
                    <a:spcPts val="1800"/>
                  </a:lnSpc>
                  <a:spcBef>
                    <a:spcPts val="1000"/>
                  </a:spcBef>
                  <a:buClr>
                    <a:schemeClr val="tx1"/>
                  </a:buClr>
                  <a:buFont typeface="Arial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46075" indent="-173038" algn="l" defTabSz="457200" rtl="0" eaLnBrk="1" latinLnBrk="0" hangingPunct="1">
                  <a:lnSpc>
                    <a:spcPts val="1600"/>
                  </a:lnSpc>
                  <a:spcBef>
                    <a:spcPts val="1000"/>
                  </a:spcBef>
                  <a:buClr>
                    <a:schemeClr val="tx1"/>
                  </a:buClr>
                  <a:buFont typeface="Arial"/>
                  <a:buChar char="•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19113" indent="-173038" algn="l" defTabSz="457200" rtl="0" eaLnBrk="1" latinLnBrk="0" hangingPunct="1">
                  <a:lnSpc>
                    <a:spcPts val="1400"/>
                  </a:lnSpc>
                  <a:spcBef>
                    <a:spcPts val="1000"/>
                  </a:spcBef>
                  <a:buClr>
                    <a:schemeClr val="tx1"/>
                  </a:buClr>
                  <a:buFont typeface="Arial"/>
                  <a:buChar char="•"/>
                  <a:defRPr sz="1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0" indent="0" algn="l" defTabSz="457200" rtl="0" eaLnBrk="1" latinLnBrk="0" hangingPunct="1">
                  <a:lnSpc>
                    <a:spcPts val="2000"/>
                  </a:lnSpc>
                  <a:spcBef>
                    <a:spcPts val="1200"/>
                  </a:spcBef>
                  <a:buFontTx/>
                  <a:buNone/>
                  <a:defRPr sz="1600" b="0" i="1" kern="120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lvl5pPr>
                <a:lvl6pPr marL="0" indent="0" algn="l" defTabSz="-396875" rtl="0" eaLnBrk="1" latinLnBrk="0" hangingPunct="1">
                  <a:lnSpc>
                    <a:spcPts val="1000"/>
                  </a:lnSpc>
                  <a:spcBef>
                    <a:spcPts val="600"/>
                  </a:spcBef>
                  <a:buClr>
                    <a:schemeClr val="tx1"/>
                  </a:buClr>
                  <a:buFontTx/>
                  <a:buNone/>
                  <a:defRPr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0" indent="0" algn="l" defTabSz="457200" rtl="0" eaLnBrk="1" latinLnBrk="0" hangingPunct="1">
                  <a:lnSpc>
                    <a:spcPts val="1400"/>
                  </a:lnSpc>
                  <a:spcBef>
                    <a:spcPts val="600"/>
                  </a:spcBef>
                  <a:buFontTx/>
                  <a:buNone/>
                  <a:defRPr sz="1000" b="0" i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/>
                  <a:t>Functional form: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𝑜</m:t>
                        </m:r>
                      </m:sub>
                    </m:sSub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𝑟𝑡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endParaRPr lang="en-US" dirty="0" smtClean="0"/>
              </a:p>
              <a:p>
                <a:pPr marL="458788" lvl="1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Variable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</m:oMath>
                </a14:m>
                <a:r>
                  <a:rPr lang="en-US" dirty="0" smtClean="0"/>
                  <a:t> exhibits exponential growth/decay as a function of variable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𝑡</m:t>
                    </m:r>
                  </m:oMath>
                </a14:m>
                <a:endParaRPr lang="en-US" dirty="0" smtClean="0"/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</m:oMath>
                </a14:m>
                <a:r>
                  <a:rPr lang="en-US" dirty="0" smtClean="0"/>
                  <a:t> is the grouped balance,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𝑡</m:t>
                    </m:r>
                  </m:oMath>
                </a14:m>
                <a:r>
                  <a:rPr lang="en-US" dirty="0" smtClean="0"/>
                  <a:t> is account age, these exist in our dataset</a:t>
                </a:r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 marL="458788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𝑟</m:t>
                    </m:r>
                  </m:oMath>
                </a14:m>
                <a:r>
                  <a:rPr lang="en-US" dirty="0" smtClean="0"/>
                  <a:t> are parameters to be estimated</a:t>
                </a:r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Critical interest is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𝑟</m:t>
                    </m:r>
                  </m:oMath>
                </a14:m>
                <a:r>
                  <a:rPr lang="en-US" dirty="0" smtClean="0"/>
                  <a:t>, decay rate</a:t>
                </a:r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Note: A negative value is expressed as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𝑟</m:t>
                    </m:r>
                  </m:oMath>
                </a14:m>
                <a:r>
                  <a:rPr lang="en-US" dirty="0" smtClean="0"/>
                  <a:t> so that average lifetime is the positive value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𝜏</m:t>
                    </m:r>
                    <m:r>
                      <a:rPr lang="en-US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 marL="458788" lvl="1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This function is not linear in parameters</a:t>
                </a:r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Must use nonlinear regression</a:t>
                </a:r>
                <a:endParaRPr lang="en-US" dirty="0"/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 marL="804863" lvl="3" indent="-285750"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 lvl="2" indent="0">
                  <a:buFont typeface="Arial"/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143000"/>
                <a:ext cx="8229600" cy="4800600"/>
              </a:xfrm>
              <a:prstGeom prst="rect">
                <a:avLst/>
              </a:prstGeom>
              <a:blipFill rotWithShape="1">
                <a:blip r:embed="rId3"/>
                <a:stretch>
                  <a:fillRect l="-1556" t="-1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118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non-maturity deposits?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Banks use many deposit products, two basic types:</a:t>
            </a:r>
          </a:p>
          <a:p>
            <a:endParaRPr lang="en-US" dirty="0" smtClean="0"/>
          </a:p>
          <a:p>
            <a:r>
              <a:rPr lang="en-US" dirty="0" smtClean="0"/>
              <a:t>Term deposits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There is a contractual ending point, the money goes back to the customer at a known date</a:t>
            </a:r>
          </a:p>
          <a:p>
            <a:pPr marL="804863" lvl="3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Non-Maturity deposits (NMD)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No contractual ending point, money can possibly stay with bank forever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/>
              <a:t>F</a:t>
            </a:r>
            <a:r>
              <a:rPr lang="en-US" dirty="0" smtClean="0"/>
              <a:t>or a fixed set of customers we know NMD balances grow smaller over time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Question: How long can we expect NMD to last?</a:t>
            </a:r>
          </a:p>
          <a:p>
            <a:endParaRPr lang="en-US" dirty="0" smtClean="0"/>
          </a:p>
          <a:p>
            <a:pPr lvl="2" indent="0">
              <a:buNone/>
            </a:pPr>
            <a:endParaRPr lang="en-US" dirty="0" smtClean="0"/>
          </a:p>
          <a:p>
            <a:pPr lvl="2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20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Nonlinear Regression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143000"/>
            <a:ext cx="8229600" cy="4800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457200" rtl="0" eaLnBrk="1" latinLnBrk="0" hangingPunct="1">
              <a:lnSpc>
                <a:spcPts val="2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038" indent="-173038" algn="l" defTabSz="457200" rtl="0" eaLnBrk="1" latinLnBrk="0" hangingPunct="1">
              <a:lnSpc>
                <a:spcPts val="1800"/>
              </a:lnSpc>
              <a:spcBef>
                <a:spcPts val="1000"/>
              </a:spcBef>
              <a:buClr>
                <a:schemeClr val="tx1"/>
              </a:buClr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6075" indent="-173038" algn="l" defTabSz="457200" rtl="0" eaLnBrk="1" latinLnBrk="0" hangingPunct="1">
              <a:lnSpc>
                <a:spcPts val="1600"/>
              </a:lnSpc>
              <a:spcBef>
                <a:spcPts val="1000"/>
              </a:spcBef>
              <a:buClr>
                <a:schemeClr val="tx1"/>
              </a:buClr>
              <a:buFont typeface="Arial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9113" indent="-173038" algn="l" defTabSz="457200" rtl="0" eaLnBrk="1" latinLnBrk="0" hangingPunct="1">
              <a:lnSpc>
                <a:spcPts val="1400"/>
              </a:lnSpc>
              <a:spcBef>
                <a:spcPts val="1000"/>
              </a:spcBef>
              <a:buClr>
                <a:schemeClr val="tx1"/>
              </a:buClr>
              <a:buFont typeface="Arial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57200" rtl="0" eaLnBrk="1" latinLnBrk="0" hangingPunct="1">
              <a:lnSpc>
                <a:spcPts val="2000"/>
              </a:lnSpc>
              <a:spcBef>
                <a:spcPts val="1200"/>
              </a:spcBef>
              <a:buFontTx/>
              <a:buNone/>
              <a:defRPr sz="1600" b="0" i="1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0" indent="0" algn="l" defTabSz="-396875" rtl="0" eaLnBrk="1" latinLnBrk="0" hangingPunct="1">
              <a:lnSpc>
                <a:spcPts val="1000"/>
              </a:lnSpc>
              <a:spcBef>
                <a:spcPts val="600"/>
              </a:spcBef>
              <a:buClr>
                <a:schemeClr val="tx1"/>
              </a:buClr>
              <a:buFontTx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457200" rtl="0" eaLnBrk="1" latinLnBrk="0" hangingPunct="1">
              <a:lnSpc>
                <a:spcPts val="1400"/>
              </a:lnSpc>
              <a:spcBef>
                <a:spcPts val="600"/>
              </a:spcBef>
              <a:buFontTx/>
              <a:buNone/>
              <a:defRPr sz="1000" b="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Stata nl command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You write out the functional form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You specify both (1) variables and (2) parameters  (enclose parameters in brackets) 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/>
              <a:t>Example: </a:t>
            </a:r>
            <a:r>
              <a:rPr lang="en-US" dirty="0" smtClean="0"/>
              <a:t>		. </a:t>
            </a:r>
            <a:r>
              <a:rPr lang="en-US" sz="1000" dirty="0" smtClean="0">
                <a:latin typeface="Bloomberg Fixed Unicode F" panose="02000506040000020004" pitchFamily="2" charset="0"/>
              </a:rPr>
              <a:t>nl </a:t>
            </a:r>
            <a:r>
              <a:rPr lang="en-US" sz="1000" dirty="0">
                <a:latin typeface="Bloomberg Fixed Unicode F" panose="02000506040000020004" pitchFamily="2" charset="0"/>
              </a:rPr>
              <a:t>(GroupedBalance = {b1}*exp({b2}*</a:t>
            </a:r>
            <a:r>
              <a:rPr lang="en-US" sz="1000" dirty="0" smtClean="0">
                <a:latin typeface="Bloomberg Fixed Unicode F" panose="02000506040000020004" pitchFamily="2" charset="0"/>
              </a:rPr>
              <a:t>age))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sz="1000" dirty="0">
              <a:latin typeface="Bloomberg Fixed Unicode F" panose="02000506040000020004" pitchFamily="2" charset="0"/>
            </a:endParaRP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/>
              <a:t>Estimates of parameters will be returned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4863" lvl="3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 indent="0">
              <a:buFont typeface="Arial"/>
              <a:buNone/>
            </a:pP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806" y="3276600"/>
            <a:ext cx="4352449" cy="3070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2133600" y="5829300"/>
            <a:ext cx="609600" cy="22860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78708" y="5638800"/>
                <a:ext cx="838200" cy="3048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en-US" sz="1600" baseline="0" dirty="0" smtClean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8708" y="5638800"/>
                <a:ext cx="838200" cy="3048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831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Nonlinear Regression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21</a:t>
            </a:fld>
            <a:endParaRPr lang="en-US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381000" y="1143000"/>
                <a:ext cx="8229600" cy="4800600"/>
              </a:xfrm>
              <a:prstGeom prst="rect">
                <a:avLst/>
              </a:prstGeom>
            </p:spPr>
            <p:txBody>
              <a:bodyPr vert="horz" lIns="0" tIns="0" rIns="0" bIns="0" rtlCol="0">
                <a:normAutofit/>
              </a:bodyPr>
              <a:lstStyle>
                <a:lvl1pPr marL="0" indent="0" algn="l" defTabSz="457200" rtl="0" eaLnBrk="1" latinLnBrk="0" hangingPunct="1">
                  <a:lnSpc>
                    <a:spcPts val="2000"/>
                  </a:lnSpc>
                  <a:spcBef>
                    <a:spcPts val="1000"/>
                  </a:spcBef>
                  <a:buFontTx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73038" indent="-173038" algn="l" defTabSz="457200" rtl="0" eaLnBrk="1" latinLnBrk="0" hangingPunct="1">
                  <a:lnSpc>
                    <a:spcPts val="1800"/>
                  </a:lnSpc>
                  <a:spcBef>
                    <a:spcPts val="1000"/>
                  </a:spcBef>
                  <a:buClr>
                    <a:schemeClr val="tx1"/>
                  </a:buClr>
                  <a:buFont typeface="Arial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46075" indent="-173038" algn="l" defTabSz="457200" rtl="0" eaLnBrk="1" latinLnBrk="0" hangingPunct="1">
                  <a:lnSpc>
                    <a:spcPts val="1600"/>
                  </a:lnSpc>
                  <a:spcBef>
                    <a:spcPts val="1000"/>
                  </a:spcBef>
                  <a:buClr>
                    <a:schemeClr val="tx1"/>
                  </a:buClr>
                  <a:buFont typeface="Arial"/>
                  <a:buChar char="•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19113" indent="-173038" algn="l" defTabSz="457200" rtl="0" eaLnBrk="1" latinLnBrk="0" hangingPunct="1">
                  <a:lnSpc>
                    <a:spcPts val="1400"/>
                  </a:lnSpc>
                  <a:spcBef>
                    <a:spcPts val="1000"/>
                  </a:spcBef>
                  <a:buClr>
                    <a:schemeClr val="tx1"/>
                  </a:buClr>
                  <a:buFont typeface="Arial"/>
                  <a:buChar char="•"/>
                  <a:defRPr sz="1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0" indent="0" algn="l" defTabSz="457200" rtl="0" eaLnBrk="1" latinLnBrk="0" hangingPunct="1">
                  <a:lnSpc>
                    <a:spcPts val="2000"/>
                  </a:lnSpc>
                  <a:spcBef>
                    <a:spcPts val="1200"/>
                  </a:spcBef>
                  <a:buFontTx/>
                  <a:buNone/>
                  <a:defRPr sz="1600" b="0" i="1" kern="120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lvl5pPr>
                <a:lvl6pPr marL="0" indent="0" algn="l" defTabSz="-396875" rtl="0" eaLnBrk="1" latinLnBrk="0" hangingPunct="1">
                  <a:lnSpc>
                    <a:spcPts val="1000"/>
                  </a:lnSpc>
                  <a:spcBef>
                    <a:spcPts val="600"/>
                  </a:spcBef>
                  <a:buClr>
                    <a:schemeClr val="tx1"/>
                  </a:buClr>
                  <a:buFontTx/>
                  <a:buNone/>
                  <a:defRPr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0" indent="0" algn="l" defTabSz="457200" rtl="0" eaLnBrk="1" latinLnBrk="0" hangingPunct="1">
                  <a:lnSpc>
                    <a:spcPts val="1400"/>
                  </a:lnSpc>
                  <a:spcBef>
                    <a:spcPts val="600"/>
                  </a:spcBef>
                  <a:buFontTx/>
                  <a:buNone/>
                  <a:defRPr sz="1000" b="0" i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/>
                  <a:t>Stata nl command</a:t>
                </a:r>
              </a:p>
              <a:p>
                <a:pPr marL="458788" lvl="1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Estimates </a:t>
                </a:r>
                <a:r>
                  <a:rPr lang="en-US" dirty="0"/>
                  <a:t>of parameters will be </a:t>
                </a:r>
                <a:r>
                  <a:rPr lang="en-US" dirty="0" smtClean="0"/>
                  <a:t>returned</a:t>
                </a:r>
              </a:p>
              <a:p>
                <a:pPr marL="458788" lvl="1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We see estimated decay rate is  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𝑟</m:t>
                    </m:r>
                    <m:r>
                      <a:rPr lang="en-US" b="0" i="1" smtClean="0">
                        <a:latin typeface="Cambria Math"/>
                      </a:rPr>
                      <m:t>=−.296</m:t>
                    </m:r>
                  </m:oMath>
                </a14:m>
                <a:endParaRPr lang="en-US" dirty="0" smtClean="0"/>
              </a:p>
              <a:p>
                <a:pPr marL="458788" lvl="1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So estimate of average </a:t>
                </a:r>
                <a:r>
                  <a:rPr lang="en-US" dirty="0"/>
                  <a:t>lifetime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𝜏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.296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=3.38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  <a:p>
                <a:pPr marL="458788" lvl="1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 marL="804863" lvl="3" indent="-285750"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 lvl="2" indent="0">
                  <a:buFont typeface="Arial"/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143000"/>
                <a:ext cx="8229600" cy="4800600"/>
              </a:xfrm>
              <a:prstGeom prst="rect">
                <a:avLst/>
              </a:prstGeom>
              <a:blipFill rotWithShape="1">
                <a:blip r:embed="rId3"/>
                <a:stretch>
                  <a:fillRect l="-1556" t="-1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806" y="3276600"/>
            <a:ext cx="4352449" cy="3070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2133600" y="5829300"/>
            <a:ext cx="609600" cy="22860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78708" y="5638800"/>
                <a:ext cx="838200" cy="3048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en-US" sz="1600" baseline="0" dirty="0" smtClean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8708" y="5638800"/>
                <a:ext cx="838200" cy="3048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641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Nonlinear Regression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22</a:t>
            </a:fld>
            <a:endParaRPr lang="en-US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381000" y="1143000"/>
                <a:ext cx="8229600" cy="4800600"/>
              </a:xfrm>
              <a:prstGeom prst="rect">
                <a:avLst/>
              </a:prstGeom>
            </p:spPr>
            <p:txBody>
              <a:bodyPr vert="horz" lIns="0" tIns="0" rIns="0" bIns="0" rtlCol="0">
                <a:normAutofit/>
              </a:bodyPr>
              <a:lstStyle>
                <a:lvl1pPr marL="0" indent="0" algn="l" defTabSz="457200" rtl="0" eaLnBrk="1" latinLnBrk="0" hangingPunct="1">
                  <a:lnSpc>
                    <a:spcPts val="2000"/>
                  </a:lnSpc>
                  <a:spcBef>
                    <a:spcPts val="1000"/>
                  </a:spcBef>
                  <a:buFontTx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73038" indent="-173038" algn="l" defTabSz="457200" rtl="0" eaLnBrk="1" latinLnBrk="0" hangingPunct="1">
                  <a:lnSpc>
                    <a:spcPts val="1800"/>
                  </a:lnSpc>
                  <a:spcBef>
                    <a:spcPts val="1000"/>
                  </a:spcBef>
                  <a:buClr>
                    <a:schemeClr val="tx1"/>
                  </a:buClr>
                  <a:buFont typeface="Arial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46075" indent="-173038" algn="l" defTabSz="457200" rtl="0" eaLnBrk="1" latinLnBrk="0" hangingPunct="1">
                  <a:lnSpc>
                    <a:spcPts val="1600"/>
                  </a:lnSpc>
                  <a:spcBef>
                    <a:spcPts val="1000"/>
                  </a:spcBef>
                  <a:buClr>
                    <a:schemeClr val="tx1"/>
                  </a:buClr>
                  <a:buFont typeface="Arial"/>
                  <a:buChar char="•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19113" indent="-173038" algn="l" defTabSz="457200" rtl="0" eaLnBrk="1" latinLnBrk="0" hangingPunct="1">
                  <a:lnSpc>
                    <a:spcPts val="1400"/>
                  </a:lnSpc>
                  <a:spcBef>
                    <a:spcPts val="1000"/>
                  </a:spcBef>
                  <a:buClr>
                    <a:schemeClr val="tx1"/>
                  </a:buClr>
                  <a:buFont typeface="Arial"/>
                  <a:buChar char="•"/>
                  <a:defRPr sz="1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0" indent="0" algn="l" defTabSz="457200" rtl="0" eaLnBrk="1" latinLnBrk="0" hangingPunct="1">
                  <a:lnSpc>
                    <a:spcPts val="2000"/>
                  </a:lnSpc>
                  <a:spcBef>
                    <a:spcPts val="1200"/>
                  </a:spcBef>
                  <a:buFontTx/>
                  <a:buNone/>
                  <a:defRPr sz="1600" b="0" i="1" kern="120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lvl5pPr>
                <a:lvl6pPr marL="0" indent="0" algn="l" defTabSz="-396875" rtl="0" eaLnBrk="1" latinLnBrk="0" hangingPunct="1">
                  <a:lnSpc>
                    <a:spcPts val="1000"/>
                  </a:lnSpc>
                  <a:spcBef>
                    <a:spcPts val="600"/>
                  </a:spcBef>
                  <a:buClr>
                    <a:schemeClr val="tx1"/>
                  </a:buClr>
                  <a:buFontTx/>
                  <a:buNone/>
                  <a:defRPr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0" indent="0" algn="l" defTabSz="457200" rtl="0" eaLnBrk="1" latinLnBrk="0" hangingPunct="1">
                  <a:lnSpc>
                    <a:spcPts val="1400"/>
                  </a:lnSpc>
                  <a:spcBef>
                    <a:spcPts val="600"/>
                  </a:spcBef>
                  <a:buFontTx/>
                  <a:buNone/>
                  <a:defRPr sz="1000" b="0" i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/>
                  <a:t>Stata nl command</a:t>
                </a:r>
              </a:p>
              <a:p>
                <a:pPr marL="458788" lvl="1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Estimates </a:t>
                </a:r>
                <a:r>
                  <a:rPr lang="en-US" dirty="0"/>
                  <a:t>of parameters will be </a:t>
                </a:r>
                <a:r>
                  <a:rPr lang="en-US" dirty="0" smtClean="0"/>
                  <a:t>returned</a:t>
                </a:r>
              </a:p>
              <a:p>
                <a:pPr marL="458788" lvl="1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We see estimated decay rate is  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𝑟</m:t>
                    </m:r>
                    <m:r>
                      <a:rPr lang="en-US" b="0" i="1" smtClean="0">
                        <a:latin typeface="Cambria Math"/>
                      </a:rPr>
                      <m:t>=−.296</m:t>
                    </m:r>
                  </m:oMath>
                </a14:m>
                <a:endParaRPr lang="en-US" dirty="0" smtClean="0"/>
              </a:p>
              <a:p>
                <a:pPr marL="458788" lvl="1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So estimate of average </a:t>
                </a:r>
                <a:r>
                  <a:rPr lang="en-US" dirty="0"/>
                  <a:t>lifetime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𝜏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.296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=3.38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  <a:p>
                <a:pPr marL="458788" lvl="1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 marL="804863" lvl="3" indent="-285750"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 lvl="2" indent="0">
                  <a:buFont typeface="Arial"/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143000"/>
                <a:ext cx="8229600" cy="4800600"/>
              </a:xfrm>
              <a:prstGeom prst="rect">
                <a:avLst/>
              </a:prstGeom>
              <a:blipFill rotWithShape="1">
                <a:blip r:embed="rId3"/>
                <a:stretch>
                  <a:fillRect l="-1556" t="-1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212" y="2819400"/>
            <a:ext cx="4829175" cy="3485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997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Contact: 	Calvin Price</a:t>
            </a:r>
          </a:p>
          <a:p>
            <a:r>
              <a:rPr lang="en-US" dirty="0"/>
              <a:t>	</a:t>
            </a:r>
            <a:r>
              <a:rPr lang="en-US" dirty="0" smtClean="0"/>
              <a:t>	caprice@us.mufg.jp</a:t>
            </a:r>
          </a:p>
          <a:p>
            <a:pPr marL="517525" lvl="2" indent="-171450"/>
            <a:endParaRPr lang="en-US" dirty="0"/>
          </a:p>
          <a:p>
            <a:pPr marL="344488" lvl="1" indent="-171450"/>
            <a:endParaRPr lang="en-US" dirty="0"/>
          </a:p>
          <a:p>
            <a:pPr marL="517525" lvl="2" indent="-1714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81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– Assumptions of Decay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24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(1) Individual members within group die independently of one another</a:t>
            </a:r>
          </a:p>
          <a:p>
            <a:r>
              <a:rPr lang="en-US" dirty="0" smtClean="0"/>
              <a:t>(2) Individual members within group die independent of age</a:t>
            </a:r>
          </a:p>
          <a:p>
            <a:r>
              <a:rPr lang="en-US" dirty="0" smtClean="0"/>
              <a:t>What causes customers (individuals or corporates) to close a checking account?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Do these occur across people/corporates in a way that satisfies these two assumptions?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Debatable, possibly yes</a:t>
            </a:r>
            <a:endParaRPr lang="en-US" dirty="0"/>
          </a:p>
          <a:p>
            <a:pPr lvl="2" indent="0">
              <a:buNone/>
            </a:pPr>
            <a:endParaRPr lang="en-US" dirty="0" smtClean="0"/>
          </a:p>
          <a:p>
            <a:pPr marL="517525" lvl="2" indent="-171450"/>
            <a:endParaRPr lang="en-US" dirty="0"/>
          </a:p>
          <a:p>
            <a:pPr marL="344488" lvl="1" indent="-171450"/>
            <a:endParaRPr lang="en-US" dirty="0"/>
          </a:p>
          <a:p>
            <a:pPr marL="517525" lvl="2" indent="-171450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2438400"/>
            <a:ext cx="7086600" cy="1676400"/>
          </a:xfrm>
          <a:prstGeom prst="rect">
            <a:avLst/>
          </a:prstGeom>
          <a:noFill/>
        </p:spPr>
        <p:txBody>
          <a:bodyPr wrap="square" lIns="0" tIns="0" rIns="0" bIns="0" numCol="2" spcCol="457200" rtlCol="0">
            <a:normAutofit/>
          </a:bodyPr>
          <a:lstStyle/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Moving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New </a:t>
            </a:r>
            <a:r>
              <a:rPr lang="en-US" sz="1600" dirty="0" smtClean="0"/>
              <a:t>job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Divorce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Death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58788" lvl="1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Merger/Acquisition</a:t>
            </a:r>
            <a:endParaRPr lang="en-US" sz="1600" dirty="0"/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Bankruptcy</a:t>
            </a:r>
            <a:endParaRPr lang="en-US" sz="1600" dirty="0"/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Corporate Use of Funds Policy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Bank Credit Rating Downgrade</a:t>
            </a:r>
            <a:endParaRPr lang="en-US" sz="1600" dirty="0"/>
          </a:p>
          <a:p>
            <a:endParaRPr lang="en-US" sz="1600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1689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– Code to generate toy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25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562600"/>
          </a:xfrm>
        </p:spPr>
        <p:txBody>
          <a:bodyPr>
            <a:normAutofit/>
          </a:bodyPr>
          <a:lstStyle/>
          <a:p>
            <a:pPr lvl="2" indent="0">
              <a:buNone/>
            </a:pPr>
            <a:endParaRPr lang="en-US" dirty="0" smtClean="0"/>
          </a:p>
          <a:p>
            <a:pPr marL="517525" lvl="2" indent="-171450"/>
            <a:endParaRPr lang="en-US" dirty="0"/>
          </a:p>
          <a:p>
            <a:pPr marL="344488" lvl="1" indent="-171450"/>
            <a:endParaRPr lang="en-US" dirty="0"/>
          </a:p>
          <a:p>
            <a:pPr marL="517525" lvl="2" indent="-171450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1447800"/>
            <a:ext cx="6705600" cy="4648200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800" dirty="0"/>
              <a:t>* Create customers</a:t>
            </a:r>
          </a:p>
          <a:p>
            <a:r>
              <a:rPr lang="en-US" sz="800" dirty="0"/>
              <a:t>* ------------------------------</a:t>
            </a:r>
          </a:p>
          <a:p>
            <a:r>
              <a:rPr lang="en-US" sz="800" dirty="0" smtClean="0"/>
              <a:t>clear</a:t>
            </a:r>
            <a:endParaRPr lang="en-US" sz="800" dirty="0"/>
          </a:p>
          <a:p>
            <a:r>
              <a:rPr lang="en-US" sz="800" dirty="0"/>
              <a:t>set obs 36</a:t>
            </a:r>
          </a:p>
          <a:p>
            <a:r>
              <a:rPr lang="en-US" sz="800" dirty="0"/>
              <a:t>generate tmo=tm(2015m1)+_n-1</a:t>
            </a:r>
          </a:p>
          <a:p>
            <a:r>
              <a:rPr lang="en-US" sz="800" dirty="0"/>
              <a:t>format %</a:t>
            </a:r>
            <a:r>
              <a:rPr lang="en-US" sz="800" dirty="0" err="1"/>
              <a:t>tmm_CY</a:t>
            </a:r>
            <a:r>
              <a:rPr lang="en-US" sz="800" dirty="0"/>
              <a:t> </a:t>
            </a:r>
            <a:r>
              <a:rPr lang="en-US" sz="800" dirty="0" err="1"/>
              <a:t>tmo</a:t>
            </a:r>
            <a:r>
              <a:rPr lang="en-US" sz="800" dirty="0"/>
              <a:t> </a:t>
            </a:r>
          </a:p>
          <a:p>
            <a:r>
              <a:rPr lang="en-US" sz="800" dirty="0" err="1"/>
              <a:t>tsset</a:t>
            </a:r>
            <a:r>
              <a:rPr lang="en-US" sz="800" dirty="0"/>
              <a:t> </a:t>
            </a:r>
            <a:r>
              <a:rPr lang="en-US" sz="800" dirty="0" err="1"/>
              <a:t>tmo</a:t>
            </a:r>
            <a:endParaRPr lang="en-US" sz="800" dirty="0"/>
          </a:p>
          <a:p>
            <a:endParaRPr lang="en-US" sz="800" dirty="0"/>
          </a:p>
          <a:p>
            <a:r>
              <a:rPr lang="en-US" sz="800" dirty="0"/>
              <a:t>set seed 5678</a:t>
            </a:r>
          </a:p>
          <a:p>
            <a:r>
              <a:rPr lang="en-US" sz="800" dirty="0" err="1"/>
              <a:t>foreach</a:t>
            </a:r>
            <a:r>
              <a:rPr lang="en-US" sz="800" dirty="0"/>
              <a:t> </a:t>
            </a:r>
            <a:r>
              <a:rPr lang="en-US" sz="800" dirty="0" err="1"/>
              <a:t>var</a:t>
            </a:r>
            <a:r>
              <a:rPr lang="en-US" sz="800" dirty="0"/>
              <a:t> of </a:t>
            </a:r>
            <a:r>
              <a:rPr lang="en-US" sz="800" dirty="0" err="1"/>
              <a:t>newlist</a:t>
            </a:r>
            <a:r>
              <a:rPr lang="en-US" sz="800" dirty="0"/>
              <a:t> z1-z200 {	// number of customers</a:t>
            </a:r>
          </a:p>
          <a:p>
            <a:r>
              <a:rPr lang="en-US" sz="800" dirty="0"/>
              <a:t>	gen `</a:t>
            </a:r>
            <a:r>
              <a:rPr lang="en-US" sz="800" dirty="0" err="1"/>
              <a:t>var</a:t>
            </a:r>
            <a:r>
              <a:rPr lang="en-US" sz="800" dirty="0"/>
              <a:t>' = sum(round(10*</a:t>
            </a:r>
            <a:r>
              <a:rPr lang="en-US" sz="800" dirty="0" err="1"/>
              <a:t>runiform</a:t>
            </a:r>
            <a:r>
              <a:rPr lang="en-US" sz="800" dirty="0"/>
              <a:t>()))	</a:t>
            </a:r>
            <a:r>
              <a:rPr lang="en-US" sz="800" dirty="0" smtClean="0"/>
              <a:t>// </a:t>
            </a:r>
            <a:r>
              <a:rPr lang="en-US" sz="800" dirty="0"/>
              <a:t>increasing balance for every customer</a:t>
            </a:r>
          </a:p>
          <a:p>
            <a:r>
              <a:rPr lang="en-US" sz="800" dirty="0"/>
              <a:t>	local k1=36*</a:t>
            </a:r>
            <a:r>
              <a:rPr lang="en-US" sz="800" dirty="0" err="1"/>
              <a:t>runiform</a:t>
            </a:r>
            <a:r>
              <a:rPr lang="en-US" sz="800" dirty="0"/>
              <a:t>()	</a:t>
            </a:r>
            <a:r>
              <a:rPr lang="en-US" sz="800" dirty="0" smtClean="0"/>
              <a:t>// </a:t>
            </a:r>
            <a:r>
              <a:rPr lang="en-US" sz="800" dirty="0"/>
              <a:t>starting month of account</a:t>
            </a:r>
          </a:p>
          <a:p>
            <a:r>
              <a:rPr lang="en-US" sz="800" dirty="0"/>
              <a:t>	local k2=3*rchi2(1)		</a:t>
            </a:r>
            <a:r>
              <a:rPr lang="en-US" sz="800" dirty="0" smtClean="0"/>
              <a:t>// </a:t>
            </a:r>
            <a:r>
              <a:rPr lang="en-US" sz="800" dirty="0"/>
              <a:t>age of account, choosing this distribution is what really forces our result</a:t>
            </a:r>
          </a:p>
          <a:p>
            <a:r>
              <a:rPr lang="en-US" sz="800" dirty="0"/>
              <a:t>	replace `</a:t>
            </a:r>
            <a:r>
              <a:rPr lang="en-US" sz="800" dirty="0" err="1"/>
              <a:t>var</a:t>
            </a:r>
            <a:r>
              <a:rPr lang="en-US" sz="800" dirty="0"/>
              <a:t>' = 0 if !inrange(</a:t>
            </a:r>
            <a:r>
              <a:rPr lang="en-US" sz="800" dirty="0" err="1"/>
              <a:t>tmo</a:t>
            </a:r>
            <a:r>
              <a:rPr lang="en-US" sz="800" dirty="0"/>
              <a:t>, </a:t>
            </a:r>
            <a:r>
              <a:rPr lang="en-US" sz="800" dirty="0" err="1"/>
              <a:t>tmo</a:t>
            </a:r>
            <a:r>
              <a:rPr lang="en-US" sz="800" dirty="0"/>
              <a:t>[`k1'], </a:t>
            </a:r>
            <a:r>
              <a:rPr lang="en-US" sz="800" dirty="0" err="1"/>
              <a:t>tmo</a:t>
            </a:r>
            <a:r>
              <a:rPr lang="en-US" sz="800" dirty="0"/>
              <a:t>[`k1'+`k2'])</a:t>
            </a:r>
          </a:p>
          <a:p>
            <a:r>
              <a:rPr lang="en-US" sz="800" dirty="0"/>
              <a:t>}</a:t>
            </a:r>
          </a:p>
          <a:p>
            <a:endParaRPr lang="en-US" sz="800" baseline="0" dirty="0"/>
          </a:p>
          <a:p>
            <a:r>
              <a:rPr lang="en-US" sz="800" dirty="0"/>
              <a:t>* To aggregate by account age, you need long shape data (panel data)</a:t>
            </a:r>
          </a:p>
          <a:p>
            <a:r>
              <a:rPr lang="en-US" sz="800" dirty="0"/>
              <a:t>* Reshape from wide to long</a:t>
            </a:r>
          </a:p>
          <a:p>
            <a:r>
              <a:rPr lang="en-US" sz="800" dirty="0"/>
              <a:t>reshape long z, </a:t>
            </a:r>
            <a:r>
              <a:rPr lang="en-US" sz="800" dirty="0" err="1"/>
              <a:t>i</a:t>
            </a:r>
            <a:r>
              <a:rPr lang="en-US" sz="800" dirty="0"/>
              <a:t>(</a:t>
            </a:r>
            <a:r>
              <a:rPr lang="en-US" sz="800" dirty="0" err="1"/>
              <a:t>tmo</a:t>
            </a:r>
            <a:r>
              <a:rPr lang="en-US" sz="800" dirty="0"/>
              <a:t>) j(Customer)</a:t>
            </a:r>
          </a:p>
          <a:p>
            <a:r>
              <a:rPr lang="en-US" sz="800" dirty="0"/>
              <a:t>gsort Customer </a:t>
            </a:r>
            <a:r>
              <a:rPr lang="en-US" sz="800" dirty="0" err="1"/>
              <a:t>tmo</a:t>
            </a:r>
            <a:endParaRPr lang="en-US" sz="800" dirty="0"/>
          </a:p>
          <a:p>
            <a:endParaRPr lang="en-US" sz="800" dirty="0"/>
          </a:p>
          <a:p>
            <a:r>
              <a:rPr lang="en-US" sz="800" dirty="0"/>
              <a:t>drop if z==0</a:t>
            </a:r>
          </a:p>
          <a:p>
            <a:r>
              <a:rPr lang="en-US" sz="800" dirty="0" err="1"/>
              <a:t>bys</a:t>
            </a:r>
            <a:r>
              <a:rPr lang="en-US" sz="800" dirty="0"/>
              <a:t> Customer: gen Age = _n</a:t>
            </a:r>
          </a:p>
          <a:p>
            <a:endParaRPr lang="en-US" sz="800" baseline="0" dirty="0" smtClean="0"/>
          </a:p>
          <a:p>
            <a:endParaRPr lang="en-US" sz="800" baseline="0" dirty="0" smtClean="0"/>
          </a:p>
          <a:p>
            <a:r>
              <a:rPr lang="en-US" sz="800" dirty="0"/>
              <a:t>* Group balances by age</a:t>
            </a:r>
          </a:p>
          <a:p>
            <a:r>
              <a:rPr lang="en-US" sz="800" dirty="0"/>
              <a:t>* ------------------------------</a:t>
            </a:r>
          </a:p>
          <a:p>
            <a:r>
              <a:rPr lang="en-US" sz="800" dirty="0"/>
              <a:t>collapse (sum) z , by(Age) </a:t>
            </a:r>
          </a:p>
          <a:p>
            <a:r>
              <a:rPr lang="en-US" sz="800" dirty="0"/>
              <a:t>scatter z Age , </a:t>
            </a:r>
            <a:r>
              <a:rPr lang="en-US" sz="800" dirty="0" err="1"/>
              <a:t>ms</a:t>
            </a:r>
            <a:r>
              <a:rPr lang="en-US" sz="800" dirty="0"/>
              <a:t>(oh) $g2  </a:t>
            </a:r>
            <a:r>
              <a:rPr lang="en-US" sz="800" dirty="0" err="1"/>
              <a:t>ytitle</a:t>
            </a:r>
            <a:r>
              <a:rPr lang="en-US" sz="800" dirty="0"/>
              <a:t>("Grouped Balance" " ") </a:t>
            </a:r>
            <a:r>
              <a:rPr lang="en-US" sz="800" dirty="0" err="1"/>
              <a:t>ylabel</a:t>
            </a:r>
            <a:r>
              <a:rPr lang="en-US" sz="800" dirty="0"/>
              <a:t>( , format(%8.0fc))  </a:t>
            </a:r>
            <a:r>
              <a:rPr lang="en-US" sz="800" dirty="0" err="1"/>
              <a:t>xtitle</a:t>
            </a:r>
            <a:r>
              <a:rPr lang="en-US" sz="800" dirty="0"/>
              <a:t>(" " "Account Age")</a:t>
            </a:r>
          </a:p>
          <a:p>
            <a:endParaRPr lang="en-US" sz="800" dirty="0"/>
          </a:p>
          <a:p>
            <a:endParaRPr lang="en-US" sz="800" dirty="0"/>
          </a:p>
          <a:p>
            <a:r>
              <a:rPr lang="en-US" sz="800" dirty="0"/>
              <a:t> </a:t>
            </a:r>
          </a:p>
          <a:p>
            <a:r>
              <a:rPr lang="en-US" sz="800" dirty="0"/>
              <a:t>* Do the </a:t>
            </a:r>
            <a:r>
              <a:rPr lang="en-US" sz="800" dirty="0" err="1"/>
              <a:t>nl</a:t>
            </a:r>
            <a:r>
              <a:rPr lang="en-US" sz="800" dirty="0"/>
              <a:t> estimation</a:t>
            </a:r>
          </a:p>
          <a:p>
            <a:r>
              <a:rPr lang="en-US" sz="800" dirty="0"/>
              <a:t>* ------------------------------</a:t>
            </a:r>
          </a:p>
          <a:p>
            <a:r>
              <a:rPr lang="en-US" sz="800" dirty="0"/>
              <a:t>rename (Age z) (age </a:t>
            </a:r>
            <a:r>
              <a:rPr lang="en-US" sz="800" dirty="0" err="1"/>
              <a:t>GroupedBalance</a:t>
            </a:r>
            <a:r>
              <a:rPr lang="en-US" sz="800" dirty="0"/>
              <a:t>)</a:t>
            </a:r>
          </a:p>
          <a:p>
            <a:r>
              <a:rPr lang="en-US" sz="800" dirty="0" err="1"/>
              <a:t>nl</a:t>
            </a:r>
            <a:r>
              <a:rPr lang="en-US" sz="800" dirty="0"/>
              <a:t> (</a:t>
            </a:r>
            <a:r>
              <a:rPr lang="en-US" sz="800" dirty="0" err="1"/>
              <a:t>GroupedBalance</a:t>
            </a:r>
            <a:r>
              <a:rPr lang="en-US" sz="800" dirty="0"/>
              <a:t> = {b1}*</a:t>
            </a:r>
            <a:r>
              <a:rPr lang="en-US" sz="800" dirty="0" err="1"/>
              <a:t>exp</a:t>
            </a:r>
            <a:r>
              <a:rPr lang="en-US" sz="800" dirty="0"/>
              <a:t>({b2}*age))</a:t>
            </a:r>
          </a:p>
          <a:p>
            <a:r>
              <a:rPr lang="en-US" sz="800" dirty="0"/>
              <a:t> </a:t>
            </a:r>
          </a:p>
          <a:p>
            <a:endParaRPr lang="en-US" sz="800" baseline="0" dirty="0" smtClean="0"/>
          </a:p>
        </p:txBody>
      </p:sp>
    </p:spTree>
    <p:extLst>
      <p:ext uri="{BB962C8B-B14F-4D97-AF65-F5344CB8AC3E}">
        <p14:creationId xmlns:p14="http://schemas.microsoft.com/office/powerpoint/2010/main" val="418406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– Code to generate toy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26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562600"/>
          </a:xfrm>
        </p:spPr>
        <p:txBody>
          <a:bodyPr>
            <a:normAutofit/>
          </a:bodyPr>
          <a:lstStyle/>
          <a:p>
            <a:pPr lvl="2" indent="0">
              <a:buNone/>
            </a:pPr>
            <a:endParaRPr lang="en-US" dirty="0"/>
          </a:p>
          <a:p>
            <a:pPr marL="344488" lvl="1" indent="-171450"/>
            <a:r>
              <a:rPr lang="en-US" dirty="0" smtClean="0"/>
              <a:t>Full program available on </a:t>
            </a:r>
            <a:r>
              <a:rPr lang="en-US" dirty="0" err="1" smtClean="0"/>
              <a:t>RePEc</a:t>
            </a:r>
            <a:r>
              <a:rPr lang="en-US" dirty="0" smtClean="0"/>
              <a:t>  (repec.org)</a:t>
            </a:r>
            <a:endParaRPr lang="en-US" dirty="0"/>
          </a:p>
          <a:p>
            <a:pPr marL="517525" lvl="2" indent="-171450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1447800"/>
            <a:ext cx="6705600" cy="4648200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endParaRPr lang="en-US" sz="1600" baseline="0" dirty="0" smtClean="0"/>
          </a:p>
        </p:txBody>
      </p:sp>
    </p:spTree>
    <p:extLst>
      <p:ext uri="{BB962C8B-B14F-4D97-AF65-F5344CB8AC3E}">
        <p14:creationId xmlns:p14="http://schemas.microsoft.com/office/powerpoint/2010/main" val="45905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lifetime of deposits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Market value of </a:t>
            </a:r>
            <a:r>
              <a:rPr lang="en-US" dirty="0"/>
              <a:t>the deposit </a:t>
            </a:r>
            <a:r>
              <a:rPr lang="en-US" dirty="0" smtClean="0"/>
              <a:t>  (</a:t>
            </a:r>
            <a:r>
              <a:rPr lang="en-US" dirty="0"/>
              <a:t>present value)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Longer lifetime, lower market value 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is the reverse of more familiar future value calculation, longer lifetime, greater future value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Key calculation for banks:  MV(Loans) – MV(Deposits)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Computing market value of NMD requires some assumption about lifetime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Banks </a:t>
            </a:r>
            <a:r>
              <a:rPr lang="en-US" dirty="0"/>
              <a:t>have incentive to desire smaller MV(Deposits</a:t>
            </a:r>
            <a:r>
              <a:rPr lang="en-US" dirty="0" smtClean="0"/>
              <a:t>), longer lifetime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1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decay rate?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066800"/>
                <a:ext cx="8229600" cy="5638800"/>
              </a:xfrm>
            </p:spPr>
            <p:txBody>
              <a:bodyPr/>
              <a:lstStyle/>
              <a:p>
                <a:r>
                  <a:rPr lang="en-US" dirty="0" smtClean="0"/>
                  <a:t>A percentage of something dies per unit of time 	</a:t>
                </a:r>
              </a:p>
              <a:p>
                <a:pPr marL="458788" lvl="1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No fixed amount is dying, just a fixed proportion</a:t>
                </a:r>
              </a:p>
              <a:p>
                <a:pPr marL="458788" lvl="1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Any group where rate of change is proportional to size is necessarily exponential growth/decay</a:t>
                </a:r>
              </a:p>
              <a:p>
                <a:pPr marL="458788" lvl="1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Common examples: atomic particles, population, money (continuous compounding)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Functional form: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𝑜</m:t>
                        </m:r>
                      </m:sub>
                    </m:sSub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𝑟𝑡</m:t>
                        </m:r>
                      </m:sup>
                    </m:sSup>
                  </m:oMath>
                </a14:m>
                <a:endParaRPr lang="en-US" baseline="30000" dirty="0" smtClean="0"/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r positive  = exponential growth</a:t>
                </a:r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r negative = exponential decay</a:t>
                </a:r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 lvl="2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066800"/>
                <a:ext cx="8229600" cy="5638800"/>
              </a:xfrm>
              <a:blipFill rotWithShape="1">
                <a:blip r:embed="rId2"/>
                <a:stretch>
                  <a:fillRect l="-1556" t="-11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86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decay rate?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066800"/>
                <a:ext cx="8229600" cy="5638800"/>
              </a:xfrm>
            </p:spPr>
            <p:txBody>
              <a:bodyPr/>
              <a:lstStyle/>
              <a:p>
                <a:r>
                  <a:rPr lang="en-US" dirty="0" smtClean="0"/>
                  <a:t>A percentage of something dies per unit of time 	</a:t>
                </a:r>
              </a:p>
              <a:p>
                <a:pPr marL="458788" lvl="1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No fixed amount is dying, just a fixed proportion</a:t>
                </a:r>
              </a:p>
              <a:p>
                <a:pPr marL="458788" lvl="1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Any group where rate of change is proportional to size is necessarily exponential growth/decay</a:t>
                </a:r>
              </a:p>
              <a:p>
                <a:pPr marL="458788" lvl="1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Common examples: atomic particles, population, money (continuous compounding)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Functional form: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𝑜</m:t>
                        </m:r>
                      </m:sub>
                    </m:sSub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𝑟𝑡</m:t>
                        </m:r>
                      </m:sup>
                    </m:sSup>
                  </m:oMath>
                </a14:m>
                <a:endParaRPr lang="en-US" baseline="30000" dirty="0" smtClean="0"/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r positive  = exponential growth</a:t>
                </a:r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r negative = exponential decay</a:t>
                </a:r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 lvl="2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066800"/>
                <a:ext cx="8229600" cy="5638800"/>
              </a:xfrm>
              <a:blipFill rotWithShape="1">
                <a:blip r:embed="rId2"/>
                <a:stretch>
                  <a:fillRect l="-1556" t="-11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25" y="2819400"/>
            <a:ext cx="4215475" cy="3065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2829809"/>
            <a:ext cx="4215475" cy="306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5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average life?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066800"/>
                <a:ext cx="8229600" cy="5638800"/>
              </a:xfrm>
            </p:spPr>
            <p:txBody>
              <a:bodyPr/>
              <a:lstStyle/>
              <a:p>
                <a:r>
                  <a:rPr lang="en-US" dirty="0" smtClean="0"/>
                  <a:t>Average time a member will exist without dying</a:t>
                </a:r>
              </a:p>
              <a:p>
                <a:pPr marL="458788" lvl="1" indent="-285750">
                  <a:buFont typeface="Arial" panose="020B0604020202020204" pitchFamily="34" charset="0"/>
                  <a:buChar char="•"/>
                </a:pPr>
                <a:r>
                  <a:rPr lang="en-US" i="1" dirty="0" smtClean="0"/>
                  <a:t>Assuming the group exhibits </a:t>
                </a:r>
                <a:r>
                  <a:rPr lang="en-US" i="1" dirty="0"/>
                  <a:t>exponential </a:t>
                </a:r>
                <a:r>
                  <a:rPr lang="en-US" i="1" dirty="0" smtClean="0"/>
                  <a:t>decay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Same as expected value of any random variable </a:t>
                </a:r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We use probability density governing a particle remaining up to time t   (cdf, function of decay rate r)</a:t>
                </a:r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Using the pdf and taking expectation, the mean lifetime is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𝜏</m:t>
                    </m:r>
                    <m:r>
                      <a:rPr lang="en-US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 lvl="2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066800"/>
                <a:ext cx="8229600" cy="5638800"/>
              </a:xfrm>
              <a:blipFill rotWithShape="1">
                <a:blip r:embed="rId2"/>
                <a:stretch>
                  <a:fillRect l="-1556" t="-11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87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average life?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066800"/>
                <a:ext cx="8229600" cy="5638800"/>
              </a:xfrm>
            </p:spPr>
            <p:txBody>
              <a:bodyPr/>
              <a:lstStyle/>
              <a:p>
                <a:r>
                  <a:rPr lang="en-US" dirty="0" smtClean="0"/>
                  <a:t>Average time a member will exist without dying</a:t>
                </a:r>
              </a:p>
              <a:p>
                <a:pPr marL="458788" lvl="1" indent="-285750">
                  <a:buFont typeface="Arial" panose="020B0604020202020204" pitchFamily="34" charset="0"/>
                  <a:buChar char="•"/>
                </a:pPr>
                <a:r>
                  <a:rPr lang="en-US" i="1" dirty="0" smtClean="0"/>
                  <a:t>Assuming the group exhibits </a:t>
                </a:r>
                <a:r>
                  <a:rPr lang="en-US" i="1" dirty="0"/>
                  <a:t>exponential </a:t>
                </a:r>
                <a:r>
                  <a:rPr lang="en-US" i="1" dirty="0" smtClean="0"/>
                  <a:t>decay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Same as expected value of any random variable </a:t>
                </a:r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We use probability density governing a particle remaining up to time t   (cdf, function of decay rate 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𝑟</m:t>
                    </m:r>
                  </m:oMath>
                </a14:m>
                <a:r>
                  <a:rPr lang="en-US" dirty="0" smtClean="0"/>
                  <a:t>)</a:t>
                </a:r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Using the pdf and taking expectation, the mean lifetime is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𝜏</m:t>
                    </m:r>
                    <m:r>
                      <a:rPr lang="en-US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r>
                  <a:rPr lang="en-US" dirty="0" smtClean="0"/>
                  <a:t>Decay rate and average life are conveying the same information</a:t>
                </a:r>
                <a:endParaRPr lang="en-US" dirty="0"/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Quantify how fast dying occurs within a group   (</a:t>
                </a:r>
                <a:r>
                  <a:rPr lang="en-US" i="1" dirty="0" smtClean="0"/>
                  <a:t>given exponential decay</a:t>
                </a:r>
                <a:r>
                  <a:rPr lang="en-US" dirty="0" smtClean="0"/>
                  <a:t>)</a:t>
                </a:r>
                <a:endParaRPr lang="en-US" dirty="0"/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Given one, we know the other, very simple transformation between them</a:t>
                </a:r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Estimating the decay rate is the single, critical step in calculating average life</a:t>
                </a:r>
                <a:endParaRPr lang="en-US" dirty="0"/>
              </a:p>
              <a:p>
                <a:pPr marL="631825" lvl="2" indent="-285750"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 lvl="2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066800"/>
                <a:ext cx="8229600" cy="5638800"/>
              </a:xfrm>
              <a:blipFill rotWithShape="1">
                <a:blip r:embed="rId2"/>
                <a:stretch>
                  <a:fillRect l="-1556" t="-11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29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Switching to finance…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382000" cy="5638800"/>
          </a:xfrm>
        </p:spPr>
        <p:txBody>
          <a:bodyPr/>
          <a:lstStyle/>
          <a:p>
            <a:r>
              <a:rPr lang="en-US" dirty="0" smtClean="0"/>
              <a:t>Application is to dollars instead of particles</a:t>
            </a:r>
          </a:p>
          <a:p>
            <a:endParaRPr lang="en-US" dirty="0" smtClean="0"/>
          </a:p>
          <a:p>
            <a:r>
              <a:rPr lang="en-US" dirty="0" smtClean="0"/>
              <a:t>Driving force is account closure, not balance behavior during individual lifetimes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r>
              <a:rPr lang="en-US" dirty="0"/>
              <a:t>D</a:t>
            </a:r>
            <a:r>
              <a:rPr lang="en-US" dirty="0" smtClean="0"/>
              <a:t>ollars leave (die) when an account closes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Across large numbers of customers, the distribution of account ages has far greater impact than balance behavior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46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drives average lifetime?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7391400" cy="5638800"/>
          </a:xfrm>
        </p:spPr>
        <p:txBody>
          <a:bodyPr/>
          <a:lstStyle/>
          <a:p>
            <a:r>
              <a:rPr lang="en-US" dirty="0" smtClean="0"/>
              <a:t>Distribution of account ages</a:t>
            </a:r>
          </a:p>
          <a:p>
            <a:r>
              <a:rPr lang="en-US" dirty="0" smtClean="0"/>
              <a:t>Behavior during individual lifetimes doesn’t matter!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EVERY single customer can have an INCREASING balance during entire lifetime and aggregate balance vs age will STILL show decay  (see example for this scenario)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Why? Because of how account ages are distributed, many are short, few are long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endParaRPr lang="en-US" dirty="0" smtClean="0"/>
          </a:p>
          <a:p>
            <a:pPr lvl="2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895600"/>
            <a:ext cx="7107555" cy="3077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681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FG">
  <a:themeElements>
    <a:clrScheme name="MUFG">
      <a:dk1>
        <a:srgbClr val="000000"/>
      </a:dk1>
      <a:lt1>
        <a:srgbClr val="FFFFFF"/>
      </a:lt1>
      <a:dk2>
        <a:srgbClr val="5A5A5A"/>
      </a:dk2>
      <a:lt2>
        <a:srgbClr val="E60000"/>
      </a:lt2>
      <a:accent1>
        <a:srgbClr val="6367B4"/>
      </a:accent1>
      <a:accent2>
        <a:srgbClr val="D29B00"/>
      </a:accent2>
      <a:accent3>
        <a:srgbClr val="739A89"/>
      </a:accent3>
      <a:accent4>
        <a:srgbClr val="742B56"/>
      </a:accent4>
      <a:accent5>
        <a:srgbClr val="CB5A19"/>
      </a:accent5>
      <a:accent6>
        <a:srgbClr val="1B4B7D"/>
      </a:accent6>
      <a:hlink>
        <a:srgbClr val="0000FF"/>
      </a:hlink>
      <a:folHlink>
        <a:srgbClr val="ACACA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ADADAD"/>
        </a:solidFill>
        <a:ln>
          <a:noFill/>
        </a:ln>
        <a:effectLst/>
      </a:spPr>
      <a:bodyPr lIns="0" tIns="0" rIns="0" bIns="0" rtlCol="0" anchor="t" anchorCtr="0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rmAutofit/>
      </a:bodyPr>
      <a:lstStyle>
        <a:defPPr>
          <a:defRPr sz="1600" baseline="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1_MUFG">
  <a:themeElements>
    <a:clrScheme name="MUFG">
      <a:dk1>
        <a:srgbClr val="000000"/>
      </a:dk1>
      <a:lt1>
        <a:srgbClr val="FFFFFF"/>
      </a:lt1>
      <a:dk2>
        <a:srgbClr val="5A5A5A"/>
      </a:dk2>
      <a:lt2>
        <a:srgbClr val="E60000"/>
      </a:lt2>
      <a:accent1>
        <a:srgbClr val="6367B4"/>
      </a:accent1>
      <a:accent2>
        <a:srgbClr val="D29B00"/>
      </a:accent2>
      <a:accent3>
        <a:srgbClr val="739A89"/>
      </a:accent3>
      <a:accent4>
        <a:srgbClr val="742B56"/>
      </a:accent4>
      <a:accent5>
        <a:srgbClr val="CB5A19"/>
      </a:accent5>
      <a:accent6>
        <a:srgbClr val="1B4B7D"/>
      </a:accent6>
      <a:hlink>
        <a:srgbClr val="0000FF"/>
      </a:hlink>
      <a:folHlink>
        <a:srgbClr val="ACACA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ADADAD"/>
        </a:solidFill>
        <a:ln>
          <a:noFill/>
        </a:ln>
        <a:effectLst/>
      </a:spPr>
      <a:bodyPr lIns="0" tIns="0" rIns="0" bIns="0" rtlCol="0" anchor="t" anchorCtr="0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rmAutofit/>
      </a:bodyPr>
      <a:lstStyle>
        <a:defPPr>
          <a:defRPr sz="1600" baseline="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2_MUFG">
  <a:themeElements>
    <a:clrScheme name="MUFG">
      <a:dk1>
        <a:srgbClr val="000000"/>
      </a:dk1>
      <a:lt1>
        <a:srgbClr val="FFFFFF"/>
      </a:lt1>
      <a:dk2>
        <a:srgbClr val="5A5A5A"/>
      </a:dk2>
      <a:lt2>
        <a:srgbClr val="E60000"/>
      </a:lt2>
      <a:accent1>
        <a:srgbClr val="6367B4"/>
      </a:accent1>
      <a:accent2>
        <a:srgbClr val="D29B00"/>
      </a:accent2>
      <a:accent3>
        <a:srgbClr val="739A89"/>
      </a:accent3>
      <a:accent4>
        <a:srgbClr val="742B56"/>
      </a:accent4>
      <a:accent5>
        <a:srgbClr val="CB5A19"/>
      </a:accent5>
      <a:accent6>
        <a:srgbClr val="1B4B7D"/>
      </a:accent6>
      <a:hlink>
        <a:srgbClr val="0000FF"/>
      </a:hlink>
      <a:folHlink>
        <a:srgbClr val="ACACA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ADADAD"/>
        </a:solidFill>
        <a:ln>
          <a:noFill/>
        </a:ln>
        <a:effectLst/>
      </a:spPr>
      <a:bodyPr lIns="0" tIns="0" rIns="0" bIns="0" rtlCol="0" anchor="t" anchorCtr="0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rmAutofit/>
      </a:bodyPr>
      <a:lstStyle>
        <a:defPPr>
          <a:defRPr sz="1600" baseline="0" dirty="0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108336</TotalTime>
  <Words>1170</Words>
  <Application>Microsoft Office PowerPoint</Application>
  <PresentationFormat>On-screen Show (4:3)</PresentationFormat>
  <Paragraphs>292</Paragraphs>
  <Slides>26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MUFG</vt:lpstr>
      <vt:lpstr>1_MUFG</vt:lpstr>
      <vt:lpstr>2_MUFG</vt:lpstr>
      <vt:lpstr>Estimating the Average Life  of Non-Maturity Deposits </vt:lpstr>
      <vt:lpstr>What are non-maturity deposits?</vt:lpstr>
      <vt:lpstr>Why is lifetime of deposits important?</vt:lpstr>
      <vt:lpstr>What is a decay rate?</vt:lpstr>
      <vt:lpstr>What is a decay rate?</vt:lpstr>
      <vt:lpstr>What is an average life?</vt:lpstr>
      <vt:lpstr>What is an average life?</vt:lpstr>
      <vt:lpstr>Switching to finance…</vt:lpstr>
      <vt:lpstr>What drives average lifetime?</vt:lpstr>
      <vt:lpstr>What drives average lifetime?</vt:lpstr>
      <vt:lpstr>How to estimate decay rate</vt:lpstr>
      <vt:lpstr>Data Prep</vt:lpstr>
      <vt:lpstr>Data Prep</vt:lpstr>
      <vt:lpstr>Data Prep</vt:lpstr>
      <vt:lpstr>Data Prep</vt:lpstr>
      <vt:lpstr>Data Prep</vt:lpstr>
      <vt:lpstr>Data Prep</vt:lpstr>
      <vt:lpstr>Data Prep</vt:lpstr>
      <vt:lpstr>Nonlinear Regression</vt:lpstr>
      <vt:lpstr>Nonlinear Regression</vt:lpstr>
      <vt:lpstr>Nonlinear Regression</vt:lpstr>
      <vt:lpstr>Nonlinear Regression</vt:lpstr>
      <vt:lpstr>Questions?</vt:lpstr>
      <vt:lpstr>Appendix – Assumptions of Decay Process</vt:lpstr>
      <vt:lpstr>Appendix – Code to generate toy data</vt:lpstr>
      <vt:lpstr>Appendix – Code to generate toy data</vt:lpstr>
    </vt:vector>
  </TitlesOfParts>
  <Company>Bank of Tokyo Mitsubishi UFJ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Methodology</dc:title>
  <dc:creator>David Canmann [CO]</dc:creator>
  <cp:lastModifiedBy>Calvin Price</cp:lastModifiedBy>
  <cp:revision>239</cp:revision>
  <cp:lastPrinted>2017-02-22T21:24:35Z</cp:lastPrinted>
  <dcterms:created xsi:type="dcterms:W3CDTF">2015-12-07T17:24:34Z</dcterms:created>
  <dcterms:modified xsi:type="dcterms:W3CDTF">2018-07-14T01:29:23Z</dcterms:modified>
</cp:coreProperties>
</file>