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77" r:id="rId2"/>
    <p:sldId id="366" r:id="rId3"/>
    <p:sldId id="500" r:id="rId4"/>
    <p:sldId id="501" r:id="rId5"/>
    <p:sldId id="502" r:id="rId6"/>
    <p:sldId id="503" r:id="rId7"/>
    <p:sldId id="505" r:id="rId8"/>
    <p:sldId id="508" r:id="rId9"/>
    <p:sldId id="518" r:id="rId10"/>
    <p:sldId id="517" r:id="rId11"/>
    <p:sldId id="525" r:id="rId12"/>
    <p:sldId id="519" r:id="rId13"/>
    <p:sldId id="524" r:id="rId14"/>
    <p:sldId id="513" r:id="rId15"/>
    <p:sldId id="514" r:id="rId16"/>
    <p:sldId id="515" r:id="rId17"/>
    <p:sldId id="510" r:id="rId18"/>
    <p:sldId id="516" r:id="rId19"/>
    <p:sldId id="523" r:id="rId20"/>
    <p:sldId id="520" r:id="rId21"/>
    <p:sldId id="521" r:id="rId22"/>
    <p:sldId id="522" r:id="rId23"/>
    <p:sldId id="526" r:id="rId24"/>
    <p:sldId id="528" r:id="rId25"/>
    <p:sldId id="529" r:id="rId26"/>
    <p:sldId id="427" r:id="rId27"/>
    <p:sldId id="381" r:id="rId28"/>
  </p:sldIdLst>
  <p:sldSz cx="9902825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Lawrence" initials="SL" lastIdx="0" clrIdx="0">
    <p:extLst/>
  </p:cmAuthor>
  <p:cmAuthor id="2" name="Regina Vilanova-Campelo" initials="RV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9933"/>
    <a:srgbClr val="CC3300"/>
    <a:srgbClr val="006600"/>
    <a:srgbClr val="9900CC"/>
    <a:srgbClr val="009900"/>
    <a:srgbClr val="33CC33"/>
    <a:srgbClr val="663300"/>
    <a:srgbClr val="FF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4"/>
    <p:restoredTop sz="92911" autoAdjust="0"/>
  </p:normalViewPr>
  <p:slideViewPr>
    <p:cSldViewPr snapToGrid="0" snapToObjects="1">
      <p:cViewPr>
        <p:scale>
          <a:sx n="110" d="100"/>
          <a:sy n="110" d="100"/>
        </p:scale>
        <p:origin x="1656" y="40"/>
      </p:cViewPr>
      <p:guideLst>
        <p:guide orient="horz" pos="2160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5E5F-0183-0B4F-90CA-590AD771CD1C}" type="datetimeFigureOut">
              <a:rPr lang="pt-BR" smtClean="0"/>
              <a:pPr/>
              <a:t>19/07/2018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2AAD7-2C13-2645-B96B-4D443F564EF1}" type="slidenum">
              <a:rPr lang="pt-BR" smtClean="0"/>
              <a:pPr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3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2AAD7-2C13-2645-B96B-4D443F564EF1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66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8"/>
            <a:ext cx="8417401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5E5F6-B194-AE48-B117-63550E487A1D}" type="datetimeFigureOut">
              <a:rPr lang="en-US" altLang="pt-BR"/>
              <a:pPr/>
              <a:t>7/19/18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33B7E-B37F-3C47-9915-8ABEB7248978}" type="slidenum">
              <a:rPr lang="en-US" altLang="pt-BR"/>
              <a:pPr/>
              <a:t>‹Nr.›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1908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58E01-84BA-2D4F-8AF9-DE4A69C5AAB5}" type="datetimeFigureOut">
              <a:rPr lang="en-US" altLang="pt-BR"/>
              <a:pPr/>
              <a:t>7/19/18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9547C-BD85-B646-B90E-95184E033087}" type="slidenum">
              <a:rPr lang="en-US" altLang="pt-BR"/>
              <a:pPr/>
              <a:t>‹Nr.›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4072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1012" y="274641"/>
            <a:ext cx="2969128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190" y="274641"/>
            <a:ext cx="8745777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3FC742-19AF-F54B-85D3-437AD1F60DF4}" type="datetimeFigureOut">
              <a:rPr lang="en-US" altLang="pt-BR"/>
              <a:pPr/>
              <a:t>7/19/18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019F4-6D25-1342-A182-B90EF69090AE}" type="slidenum">
              <a:rPr lang="en-US" altLang="pt-BR"/>
              <a:pPr/>
              <a:t>‹Nr.›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2022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6454DA-06ED-7946-9C6C-BD750F070E48}" type="datetimeFigureOut">
              <a:rPr lang="en-US" altLang="pt-BR"/>
              <a:pPr/>
              <a:t>7/19/18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94474-42C9-B640-9C65-10D1EA6AD07B}" type="slidenum">
              <a:rPr lang="en-US" altLang="pt-BR"/>
              <a:pPr/>
              <a:t>‹Nr.›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5572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5" y="4406903"/>
            <a:ext cx="8417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5" y="2906713"/>
            <a:ext cx="8417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71906-7E00-C842-A51D-C423E0E3F839}" type="datetimeFigureOut">
              <a:rPr lang="en-US" altLang="pt-BR"/>
              <a:pPr/>
              <a:t>7/19/18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D5E4A-9386-0A40-BEF6-F6670B3088AE}" type="slidenum">
              <a:rPr lang="en-US" altLang="pt-BR"/>
              <a:pPr/>
              <a:t>‹Nr.›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3267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189" y="1600203"/>
            <a:ext cx="585745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2688" y="1600203"/>
            <a:ext cx="5857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1540C1-A222-EC4A-9B19-ACE1CA640E9B}" type="datetimeFigureOut">
              <a:rPr lang="en-US" altLang="pt-BR"/>
              <a:pPr/>
              <a:t>7/19/18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F52BC-B9F1-B84D-8724-45E8EE6A61F7}" type="slidenum">
              <a:rPr lang="en-US" altLang="pt-BR"/>
              <a:pPr/>
              <a:t>‹Nr.›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702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274638"/>
            <a:ext cx="89125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6A3E6-5BDA-FE4B-8BC5-A10BF4EAC753}" type="datetimeFigureOut">
              <a:rPr lang="en-US" altLang="pt-BR"/>
              <a:pPr/>
              <a:t>7/19/18</a:t>
            </a:fld>
            <a:endParaRPr lang="en-US" alt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03351-9645-AF41-89CA-DD684060F6AC}" type="slidenum">
              <a:rPr lang="en-US" altLang="pt-BR"/>
              <a:pPr/>
              <a:t>‹Nr.›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1302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6B4FA-5B4C-C14B-AEFB-9B642F4AC074}" type="datetimeFigureOut">
              <a:rPr lang="en-US" altLang="pt-BR"/>
              <a:pPr/>
              <a:t>7/19/18</a:t>
            </a:fld>
            <a:endParaRPr lang="en-US" alt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20CD5-2411-8943-8793-64495ECC10A9}" type="slidenum">
              <a:rPr lang="en-US" altLang="pt-BR"/>
              <a:pPr/>
              <a:t>‹Nr.›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2542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14062-577E-7F4E-8A88-D2A0A4D88BBE}" type="datetimeFigureOut">
              <a:rPr lang="en-US" altLang="pt-BR"/>
              <a:pPr/>
              <a:t>7/19/18</a:t>
            </a:fld>
            <a:endParaRPr lang="en-US" alt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AD80E-8174-9B40-BBFB-EEF10E2AB20C}" type="slidenum">
              <a:rPr lang="en-US" altLang="pt-BR"/>
              <a:pPr/>
              <a:t>‹Nr.›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0758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3" y="273050"/>
            <a:ext cx="3257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3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3" y="1435103"/>
            <a:ext cx="3257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F0704-B66A-3C42-8A79-A2F25E07435E}" type="datetimeFigureOut">
              <a:rPr lang="en-US" altLang="pt-BR"/>
              <a:pPr/>
              <a:t>7/19/18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D023F-55BC-9D46-8BD0-8527209FC980}" type="slidenum">
              <a:rPr lang="en-US" altLang="pt-BR"/>
              <a:pPr/>
              <a:t>‹Nr.›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1511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DE88D-CCBE-3941-8037-43194032FED1}" type="datetimeFigureOut">
              <a:rPr lang="en-US" altLang="pt-BR"/>
              <a:pPr/>
              <a:t>7/19/18</a:t>
            </a:fld>
            <a:endParaRPr lang="en-US" alt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02F87-F83E-5348-997C-3BDB8A04E79B}" type="slidenum">
              <a:rPr lang="en-US" altLang="pt-BR"/>
              <a:pPr/>
              <a:t>‹Nr.›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98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222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2225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098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51AD544-4DDD-D245-A990-3DDB91CE716B}" type="datetimeFigureOut">
              <a:rPr lang="en-US" altLang="pt-BR"/>
              <a:pPr/>
              <a:t>7/19/18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2963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713" y="6356350"/>
            <a:ext cx="23098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AFC2D8D-B811-7349-965F-B3F84C10F742}" type="slidenum">
              <a:rPr lang="en-US" altLang="pt-BR"/>
              <a:pPr/>
              <a:t>‹Nr.›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4.png"/><Relationship Id="rId6" Type="http://schemas.openxmlformats.org/officeDocument/2006/relationships/image" Target="../media/image3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9.tiff"/><Relationship Id="rId7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12.tiff"/><Relationship Id="rId8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5" y="0"/>
            <a:ext cx="9908139" cy="685758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4" y="2893101"/>
            <a:ext cx="4904154" cy="39648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3" y="19585"/>
            <a:ext cx="2470094" cy="123682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629984" y="6058128"/>
            <a:ext cx="5103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smtClean="0">
                <a:latin typeface="Lucida Sans" charset="0"/>
                <a:ea typeface="Lucida Sans" charset="0"/>
                <a:cs typeface="Lucida Sans" charset="0"/>
              </a:rPr>
              <a:t>             </a:t>
            </a:r>
            <a:r>
              <a:rPr lang="pt-BR" altLang="pt-BR" sz="1600" b="1" dirty="0" smtClean="0">
                <a:latin typeface="Lucida Sans" panose="020B0602040502020204" pitchFamily="34" charset="0"/>
                <a:cs typeface="Lucida Sans" panose="020B0602040502020204" pitchFamily="34" charset="0"/>
              </a:rPr>
              <a:t>Marcus Vinicius Nascimento-Ferreira</a:t>
            </a:r>
          </a:p>
          <a:p>
            <a:pPr algn="r"/>
            <a:r>
              <a:rPr lang="pt-BR" sz="1400" b="1" dirty="0" smtClean="0">
                <a:latin typeface="Lucida Sans" panose="020B0602040502020204" pitchFamily="34" charset="0"/>
                <a:ea typeface="Lucida Sans" charset="0"/>
                <a:cs typeface="Lucida Sans" charset="0"/>
              </a:rPr>
              <a:t>marcus1986@usp.br</a:t>
            </a:r>
            <a:endParaRPr lang="pt-BR" sz="1400" b="1" dirty="0"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2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84" y="115571"/>
            <a:ext cx="3847810" cy="88147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678245" y="3704944"/>
            <a:ext cx="34451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latin typeface="Lucida Sans" pitchFamily="34" charset="0"/>
              </a:rPr>
              <a:t>ABSTRACT </a:t>
            </a:r>
          </a:p>
          <a:p>
            <a:pPr algn="ctr"/>
            <a:r>
              <a:rPr lang="pt-BR" sz="3200" dirty="0" smtClean="0">
                <a:latin typeface="Lucida Sans" pitchFamily="34" charset="0"/>
              </a:rPr>
              <a:t> PRESENTATION </a:t>
            </a:r>
            <a:endParaRPr lang="pt-BR" sz="2800" dirty="0" smtClean="0">
              <a:latin typeface="Lucida Sans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1550" y="1698272"/>
            <a:ext cx="3228434" cy="18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65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3054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METHODS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0375" y="1509762"/>
            <a:ext cx="880323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rgbClr val="3333CC"/>
                </a:solidFill>
              </a:rPr>
              <a:t>We simulated three pairs of samples of variables (N=100) using random normal distribution (SEED </a:t>
            </a:r>
            <a:r>
              <a:rPr lang="en-GB" sz="2400" dirty="0" smtClean="0">
                <a:solidFill>
                  <a:srgbClr val="3333CC"/>
                </a:solidFill>
              </a:rPr>
              <a:t>010101). Mean and standard deviation were retrieved from the literature.</a:t>
            </a:r>
            <a:r>
              <a:rPr lang="en-GB" sz="2400" b="1" dirty="0" smtClean="0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60375" y="1058182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Sample</a:t>
            </a:r>
            <a:endParaRPr lang="pt-BR" sz="2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11032" y="3546737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Simulated</a:t>
            </a:r>
            <a:r>
              <a:rPr lang="pt-BR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variables</a:t>
            </a:r>
            <a:endParaRPr lang="pt-BR" sz="2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95377" y="4023400"/>
            <a:ext cx="8803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Physical activity (questionnaire vs accelerometer) </a:t>
            </a:r>
            <a:r>
              <a:rPr lang="mr-IN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–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minutes/day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Sedentary </a:t>
            </a:r>
            <a:r>
              <a:rPr lang="en-GB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behavior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(</a:t>
            </a:r>
            <a:r>
              <a:rPr lang="en-GB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questionnaire vs accelerometer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) </a:t>
            </a:r>
            <a:r>
              <a:rPr lang="mr-IN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–</a:t>
            </a:r>
            <a:r>
              <a:rPr lang="en-GB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hour/day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Sleep time (</a:t>
            </a:r>
            <a:r>
              <a:rPr lang="en-GB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questionnaire vs accelerometer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) </a:t>
            </a:r>
            <a:r>
              <a:rPr lang="mr-IN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–</a:t>
            </a:r>
            <a:r>
              <a:rPr lang="en-GB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hour/day</a:t>
            </a:r>
          </a:p>
        </p:txBody>
      </p:sp>
    </p:spTree>
    <p:extLst>
      <p:ext uri="{BB962C8B-B14F-4D97-AF65-F5344CB8AC3E}">
        <p14:creationId xmlns:p14="http://schemas.microsoft.com/office/powerpoint/2010/main" val="1361631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3054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METHODS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44394" y="1104479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Simulated</a:t>
            </a:r>
            <a:r>
              <a:rPr lang="pt-BR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variables</a:t>
            </a:r>
            <a:endParaRPr lang="pt-BR" sz="2400" b="1" dirty="0"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43" y="1688167"/>
            <a:ext cx="6508283" cy="415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72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3054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METHODS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56200" y="1648655"/>
            <a:ext cx="880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We applied Bland-Altman 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method (“</a:t>
            </a:r>
            <a:r>
              <a:rPr lang="en-GB" sz="2400" i="1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baplot</a:t>
            </a:r>
            <a:r>
              <a:rPr lang="en-GB" sz="2400" i="1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” 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command) </a:t>
            </a:r>
            <a:r>
              <a:rPr lang="en-GB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and ordinary least products (OLP) regression (manually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) </a:t>
            </a:r>
            <a:r>
              <a:rPr lang="en-GB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GB" sz="2400" dirty="0" err="1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en-GB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 2010)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.</a:t>
            </a:r>
            <a:endParaRPr lang="en-GB" sz="2400" b="1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9426" y="1208657"/>
            <a:ext cx="3019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Statistical</a:t>
            </a:r>
            <a:r>
              <a:rPr lang="pt-BR" sz="2400" b="1" dirty="0" smtClean="0">
                <a:latin typeface="Times" charset="0"/>
                <a:ea typeface="Times" charset="0"/>
                <a:cs typeface="Times" charset="0"/>
              </a:rPr>
              <a:t> procedures</a:t>
            </a:r>
            <a:endParaRPr lang="pt-BR" sz="2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844437" y="5066613"/>
            <a:ext cx="5016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pt-BR" dirty="0" err="1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https</a:t>
            </a:r>
            <a:r>
              <a:rPr lang="pt-BR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://</a:t>
            </a:r>
            <a:r>
              <a:rPr lang="pt-BR" dirty="0" err="1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www.stata.com</a:t>
            </a:r>
            <a:r>
              <a:rPr lang="pt-BR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/</a:t>
            </a:r>
            <a:r>
              <a:rPr lang="pt-BR" dirty="0" err="1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stb</a:t>
            </a:r>
            <a:r>
              <a:rPr lang="pt-BR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/stb55/sbe33/</a:t>
            </a:r>
            <a:r>
              <a:rPr lang="pt-BR" dirty="0" err="1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baplot.hlp</a:t>
            </a:r>
            <a:r>
              <a:rPr lang="pt-BR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)</a:t>
            </a:r>
            <a:endParaRPr lang="pt-BR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7" y="3282960"/>
            <a:ext cx="9363371" cy="147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82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3054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METHODS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56200" y="1648655"/>
            <a:ext cx="8803230" cy="58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In Stata, DO-file:</a:t>
            </a:r>
            <a:endParaRPr lang="en-GB" sz="2400" b="1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6" y="2463271"/>
            <a:ext cx="5664682" cy="259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92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3054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METHODS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5576" y="1310272"/>
            <a:ext cx="5492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0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_tradnl" sz="20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general formula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for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OLP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regression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line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endParaRPr lang="pt-BR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61677" y="2909398"/>
            <a:ext cx="94437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where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E(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Y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)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predicted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value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of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y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as a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function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of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pt-BR" sz="20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.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Initially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, it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necessary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to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find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values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of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(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slope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)</a:t>
            </a:r>
            <a:r>
              <a:rPr lang="pt-BR" sz="2000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in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ordinary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least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square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(OLS) </a:t>
            </a:r>
            <a:r>
              <a:rPr lang="pt-BR" sz="20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models</a:t>
            </a:r>
            <a:r>
              <a:rPr lang="pt-BR" sz="20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,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where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they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are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estimated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by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OLS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regression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of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y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on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,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and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x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on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y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, </a:t>
            </a:r>
            <a:r>
              <a:rPr lang="pt-BR" sz="20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respectively</a:t>
            </a:r>
            <a:r>
              <a:rPr lang="pt-BR" sz="20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:</a:t>
            </a:r>
            <a:endParaRPr lang="pt-BR" sz="20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endParaRPr lang="pt-BR" sz="20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30" y="2186717"/>
            <a:ext cx="2149488" cy="6280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28" y="4392767"/>
            <a:ext cx="4087293" cy="13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3054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METHODS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5576" y="1310272"/>
            <a:ext cx="1013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So</a:t>
            </a:r>
            <a:endParaRPr lang="pt-BR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61677" y="2909398"/>
            <a:ext cx="94437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In </a:t>
            </a:r>
            <a:r>
              <a:rPr lang="pt-BR" sz="20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addition</a:t>
            </a:r>
            <a:r>
              <a:rPr lang="pt-BR" sz="20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:</a:t>
            </a:r>
            <a:endParaRPr lang="pt-BR" sz="20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endParaRPr lang="pt-BR" sz="20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91" y="1732819"/>
            <a:ext cx="5130800" cy="9906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91" y="3340285"/>
            <a:ext cx="4140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19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3054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METHODS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5576" y="1310272"/>
            <a:ext cx="9705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where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r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Pearson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product-moment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correlation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coefficient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(Pearson, 1896)</a:t>
            </a:r>
            <a:r>
              <a:rPr lang="es-ES_tradnl" sz="20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obtained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by</a:t>
            </a:r>
            <a:endParaRPr lang="es-ES_tradnl" sz="20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5575" y="3230330"/>
            <a:ext cx="94437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Secondly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,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coefficient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of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slope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,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’,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of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OLP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regression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given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by</a:t>
            </a:r>
            <a:r>
              <a:rPr lang="pt-BR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</a:p>
          <a:p>
            <a:endParaRPr lang="pt-BR" sz="20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18" y="2169157"/>
            <a:ext cx="4800600" cy="10033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568" y="4214127"/>
            <a:ext cx="3263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43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3054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METHODS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5576" y="1310272"/>
            <a:ext cx="9705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Finally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because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OLP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regression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line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passes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through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point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mean x and mean y,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intercept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, a’, can be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obtained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from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0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_tradnl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formula </a:t>
            </a:r>
            <a:r>
              <a:rPr lang="es-ES_tradnl" sz="20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s-ES_tradnl" sz="2000" dirty="0" err="1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es-ES_tradnl" sz="20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, 1997)</a:t>
            </a:r>
            <a:endParaRPr lang="es-ES_tradnl" sz="2000" dirty="0">
              <a:solidFill>
                <a:srgbClr val="339933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45" y="2475561"/>
            <a:ext cx="3238500" cy="6604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55575" y="3306534"/>
            <a:ext cx="9442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In order to calculate the OLP regression intercept, slope and their respective (95%) CIs, we used standard major axis (SMA) regression </a:t>
            </a:r>
            <a:r>
              <a:rPr lang="en-GB" sz="20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technique </a:t>
            </a:r>
            <a:r>
              <a:rPr lang="en-GB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to assess the standard error </a:t>
            </a:r>
            <a:r>
              <a:rPr lang="en-GB" sz="2000" dirty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GB" sz="2000" dirty="0" err="1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Kermack</a:t>
            </a:r>
            <a:r>
              <a:rPr lang="en-GB" sz="20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GB" sz="2000" dirty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and </a:t>
            </a:r>
            <a:r>
              <a:rPr lang="en-GB" sz="20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Haldane, 1950)</a:t>
            </a:r>
            <a:endParaRPr lang="pt-BR" sz="20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3" y="4622933"/>
            <a:ext cx="4067545" cy="95240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20" y="4594552"/>
            <a:ext cx="3298737" cy="9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87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3054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METHODS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5576" y="1310272"/>
            <a:ext cx="9705838" cy="50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and Student's-t distribution </a:t>
            </a:r>
            <a:r>
              <a:rPr lang="en-GB" sz="20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with </a:t>
            </a:r>
            <a:r>
              <a:rPr lang="en-GB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n-2 degrees of </a:t>
            </a:r>
            <a:r>
              <a:rPr lang="en-GB" sz="20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freedom for CIs</a:t>
            </a:r>
            <a:endParaRPr lang="pt-BR" sz="20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20" y="2514862"/>
            <a:ext cx="4199549" cy="6086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84" y="4152757"/>
            <a:ext cx="4296820" cy="6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71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3054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METHODS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5576" y="1148222"/>
            <a:ext cx="2483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GB" sz="20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In Stata, DO-file</a:t>
            </a:r>
          </a:p>
          <a:p>
            <a:pPr algn="just">
              <a:lnSpc>
                <a:spcPct val="150000"/>
              </a:lnSpc>
            </a:pPr>
            <a:r>
              <a:rPr lang="en-GB" sz="20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(Sedentary </a:t>
            </a:r>
            <a:r>
              <a:rPr lang="en-GB" sz="20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Behavior</a:t>
            </a:r>
            <a:r>
              <a:rPr lang="en-GB" sz="20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)</a:t>
            </a:r>
            <a:endParaRPr lang="pt-BR" sz="20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510066"/>
            <a:ext cx="2456812" cy="19085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554" y="1255043"/>
            <a:ext cx="5663675" cy="478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76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 smtClean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 smtClean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 smtClean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 smtClean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 smtClean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20090" y="1580357"/>
            <a:ext cx="85201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Ordinary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least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products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regression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a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simple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and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powerful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statistical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tool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to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identify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systematic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disagreement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between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two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measures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: </a:t>
            </a:r>
            <a:endParaRPr lang="pt-BR" sz="3200" b="1" dirty="0" smtClean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pPr algn="ctr"/>
            <a:r>
              <a:rPr lang="pt-BR" sz="3200" b="1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Fixed</a:t>
            </a:r>
            <a:r>
              <a:rPr lang="pt-BR" sz="3200" b="1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and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3200" b="1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proportional</a:t>
            </a:r>
            <a:r>
              <a:rPr lang="pt-BR" sz="3200" b="1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bias </a:t>
            </a:r>
            <a:r>
              <a:rPr lang="pt-BR" sz="3200" b="1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assessment</a:t>
            </a:r>
            <a:r>
              <a:rPr lang="pt-BR" sz="3200" b="1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</a:p>
          <a:p>
            <a:endParaRPr lang="pt-BR" dirty="0"/>
          </a:p>
        </p:txBody>
      </p:sp>
      <p:sp>
        <p:nvSpPr>
          <p:cNvPr id="6" name="CuadroTexto 5"/>
          <p:cNvSpPr txBox="1"/>
          <p:nvPr/>
        </p:nvSpPr>
        <p:spPr>
          <a:xfrm>
            <a:off x="2414084" y="4541858"/>
            <a:ext cx="727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/>
              <a:t>Marcus Vinicius </a:t>
            </a:r>
            <a:r>
              <a:rPr lang="es-ES_tradnl" b="1" dirty="0" smtClean="0"/>
              <a:t>Nascimento-Ferreira; </a:t>
            </a:r>
            <a:r>
              <a:rPr lang="es-ES_tradnl" b="1" dirty="0"/>
              <a:t>Augusto César Ferreira De </a:t>
            </a:r>
            <a:r>
              <a:rPr lang="es-ES_tradnl" b="1" dirty="0" err="1" smtClean="0"/>
              <a:t>Moraes</a:t>
            </a:r>
            <a:r>
              <a:rPr lang="es-ES_tradnl" b="1" dirty="0" smtClean="0"/>
              <a:t>; </a:t>
            </a:r>
            <a:r>
              <a:rPr lang="es-ES_tradnl" b="1" dirty="0"/>
              <a:t>Tara </a:t>
            </a:r>
            <a:r>
              <a:rPr lang="es-ES_tradnl" b="1" dirty="0" smtClean="0"/>
              <a:t>Rendo-</a:t>
            </a:r>
            <a:r>
              <a:rPr lang="es-ES_tradnl" b="1" dirty="0" err="1" smtClean="0"/>
              <a:t>Urteaga</a:t>
            </a:r>
            <a:r>
              <a:rPr lang="es-ES_tradnl" b="1" dirty="0" smtClean="0"/>
              <a:t>; </a:t>
            </a:r>
            <a:r>
              <a:rPr lang="es-ES_tradnl" b="1" dirty="0"/>
              <a:t>Silvia </a:t>
            </a:r>
            <a:r>
              <a:rPr lang="es-ES_tradnl" b="1" dirty="0" smtClean="0"/>
              <a:t>Bel-Serrat; </a:t>
            </a:r>
            <a:r>
              <a:rPr lang="es-ES_tradnl" b="1" dirty="0"/>
              <a:t>Francisco Leonardo </a:t>
            </a:r>
            <a:r>
              <a:rPr lang="es-ES_tradnl" b="1" dirty="0" smtClean="0"/>
              <a:t>Torres-Leal; </a:t>
            </a:r>
            <a:r>
              <a:rPr lang="es-ES_tradnl" b="1" dirty="0"/>
              <a:t>Luis A. </a:t>
            </a:r>
            <a:r>
              <a:rPr lang="es-ES_tradnl" b="1" dirty="0" smtClean="0"/>
              <a:t>Moreno; </a:t>
            </a:r>
            <a:r>
              <a:rPr lang="es-ES_tradnl" b="1" dirty="0"/>
              <a:t>Heráclito Barbosa </a:t>
            </a:r>
            <a:r>
              <a:rPr lang="es-ES_tradnl" b="1" dirty="0" smtClean="0"/>
              <a:t>Carvalho.</a:t>
            </a:r>
            <a:endParaRPr lang="es-ES_tradnl" b="1" dirty="0"/>
          </a:p>
          <a:p>
            <a:endParaRPr lang="pt-BR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433" y="57305"/>
            <a:ext cx="1743582" cy="9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53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30543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METHODS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5576" y="1310272"/>
            <a:ext cx="97058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latin typeface="Times" charset="0"/>
                <a:ea typeface="Times" charset="0"/>
                <a:cs typeface="Times" charset="0"/>
              </a:rPr>
              <a:t>OLP regression interpretation </a:t>
            </a:r>
          </a:p>
          <a:p>
            <a:pPr algn="ctr">
              <a:lnSpc>
                <a:spcPct val="150000"/>
              </a:lnSpc>
            </a:pPr>
            <a:endParaRPr lang="en-GB" sz="20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b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Fixed </a:t>
            </a:r>
            <a:r>
              <a:rPr lang="en-GB" sz="24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bias </a:t>
            </a:r>
            <a:r>
              <a:rPr lang="en-GB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was defined if 95% confidence interval (CI) of the intercept does not include 0. </a:t>
            </a:r>
            <a:r>
              <a:rPr lang="en-GB" sz="24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Proportional bias </a:t>
            </a:r>
            <a:r>
              <a:rPr lang="en-GB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was defined if 95%CI of the slope does not include 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1 </a:t>
            </a:r>
            <a:r>
              <a:rPr lang="en-GB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GB" sz="2400" dirty="0" err="1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en-GB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, 1997; </a:t>
            </a:r>
            <a:r>
              <a:rPr lang="en-GB" sz="2400" dirty="0" err="1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en-GB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, 2002; </a:t>
            </a:r>
            <a:r>
              <a:rPr lang="en-GB" sz="2400" dirty="0" err="1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en-GB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, 2010)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.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endParaRPr lang="pt-BR" sz="24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91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00888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RESULTS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350950" y="1165390"/>
            <a:ext cx="691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Instruments</a:t>
            </a:r>
            <a:r>
              <a:rPr lang="pt-BR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comparison</a:t>
            </a:r>
            <a:r>
              <a:rPr lang="pt-BR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mr-IN" sz="2400" b="1" dirty="0" smtClean="0">
                <a:latin typeface="Times" charset="0"/>
                <a:ea typeface="Times" charset="0"/>
                <a:cs typeface="Times" charset="0"/>
              </a:rPr>
              <a:t>–</a:t>
            </a:r>
            <a:r>
              <a:rPr lang="pt-BR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Bland</a:t>
            </a:r>
            <a:r>
              <a:rPr lang="pt-BR" sz="2400" b="1" dirty="0" smtClean="0">
                <a:latin typeface="Times" charset="0"/>
                <a:ea typeface="Times" charset="0"/>
                <a:cs typeface="Times" charset="0"/>
              </a:rPr>
              <a:t> Altman </a:t>
            </a:r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method</a:t>
            </a:r>
            <a:endParaRPr lang="pt-BR" sz="2400" b="1" dirty="0">
              <a:latin typeface="Times" charset="0"/>
              <a:ea typeface="Times" charset="0"/>
              <a:cs typeface="Times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03016"/>
              </p:ext>
            </p:extLst>
          </p:nvPr>
        </p:nvGraphicFramePr>
        <p:xfrm>
          <a:off x="155575" y="2092685"/>
          <a:ext cx="970583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292"/>
                <a:gridCol w="2439607"/>
                <a:gridCol w="2823382"/>
                <a:gridCol w="1440012"/>
                <a:gridCol w="131454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4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Variable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Fixed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bias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000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Proportional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bias*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000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Physical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activity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3.4 minutes/day 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95%CI: -10.4</a:t>
                      </a:r>
                      <a:r>
                        <a:rPr lang="en-GB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to 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17.2</a:t>
                      </a:r>
                      <a:endParaRPr lang="pt-BR" sz="2400" dirty="0" smtClean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4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r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= 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-0.2 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p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=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0.09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Sedentary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Behavior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- 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5.3 </a:t>
                      </a:r>
                      <a:r>
                        <a:rPr lang="mr-IN" sz="24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hour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/</a:t>
                      </a:r>
                      <a:r>
                        <a:rPr lang="mr-IN" sz="24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day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95%CI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: 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-5.4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to 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-5.2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r=-0.9 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p &lt; 0.01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Sleep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time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4.5 </a:t>
                      </a:r>
                      <a:r>
                        <a:rPr lang="mr-IN" sz="24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hour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/</a:t>
                      </a:r>
                      <a:r>
                        <a:rPr lang="mr-IN" sz="24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day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95%CI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: 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4.3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to</a:t>
                      </a:r>
                      <a:r>
                        <a:rPr lang="mr-IN" sz="24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4.7 </a:t>
                      </a:r>
                      <a:endParaRPr lang="pt-BR" sz="2400" dirty="0" smtClean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r = 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0.7 </a:t>
                      </a:r>
                      <a:endParaRPr lang="pt-BR" sz="2400" dirty="0" smtClean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  <a:p>
                      <a:pPr algn="ctr"/>
                      <a:endParaRPr lang="pt-BR" sz="24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p &lt; 0.01</a:t>
                      </a:r>
                      <a:endParaRPr lang="pt-BR" sz="24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55575" y="5068666"/>
            <a:ext cx="4318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Times" charset="0"/>
                <a:ea typeface="Times" charset="0"/>
                <a:cs typeface="Times" charset="0"/>
              </a:rPr>
              <a:t>*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Pitman's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Test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of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difference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in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variance</a:t>
            </a:r>
            <a:endParaRPr lang="pt-BR" sz="20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67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00888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RESULTS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350950" y="1165390"/>
            <a:ext cx="691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Instruments</a:t>
            </a:r>
            <a:r>
              <a:rPr lang="pt-BR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comparison</a:t>
            </a:r>
            <a:r>
              <a:rPr lang="pt-BR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mr-IN" sz="2400" b="1" dirty="0" smtClean="0">
                <a:latin typeface="Times" charset="0"/>
                <a:ea typeface="Times" charset="0"/>
                <a:cs typeface="Times" charset="0"/>
              </a:rPr>
              <a:t>–</a:t>
            </a:r>
            <a:r>
              <a:rPr lang="pt-BR" sz="2400" b="1" dirty="0" smtClean="0">
                <a:latin typeface="Times" charset="0"/>
                <a:ea typeface="Times" charset="0"/>
                <a:cs typeface="Times" charset="0"/>
              </a:rPr>
              <a:t> OLP </a:t>
            </a:r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regression</a:t>
            </a:r>
            <a:endParaRPr lang="pt-BR" sz="2400" b="1" dirty="0">
              <a:latin typeface="Times" charset="0"/>
              <a:ea typeface="Times" charset="0"/>
              <a:cs typeface="Times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7873"/>
              </p:ext>
            </p:extLst>
          </p:nvPr>
        </p:nvGraphicFramePr>
        <p:xfrm>
          <a:off x="248175" y="2092685"/>
          <a:ext cx="9486136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076"/>
                <a:gridCol w="2384384"/>
                <a:gridCol w="1944547"/>
                <a:gridCol w="1678329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Variable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Fixed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bias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000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Proportional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bias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000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Physical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activity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Intercept = 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23.11 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95%CI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: </a:t>
                      </a:r>
                      <a:endParaRPr lang="es-ES" sz="2000" kern="1200" baseline="0" dirty="0" smtClean="0">
                        <a:solidFill>
                          <a:schemeClr val="tx1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-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3.04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to 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49.25 </a:t>
                      </a: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endParaRPr lang="pt-BR" sz="2000" dirty="0" smtClean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S</a:t>
                      </a:r>
                      <a:r>
                        <a:rPr lang="mr-IN" sz="20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lope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=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0.92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95%CI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: </a:t>
                      </a:r>
                    </a:p>
                    <a:p>
                      <a:pPr algn="ctr"/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0.83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to 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1.01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Sedentary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Behavior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Intercept = 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-0.04 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95%CI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: </a:t>
                      </a:r>
                    </a:p>
                    <a:p>
                      <a:pPr algn="ctr"/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-0.45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to </a:t>
                      </a:r>
                      <a:r>
                        <a:rPr lang="mr-IN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0.38 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S</a:t>
                      </a:r>
                      <a:r>
                        <a:rPr lang="mr-IN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lope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=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0.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47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95%CI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:</a:t>
                      </a:r>
                    </a:p>
                    <a:p>
                      <a:pPr algn="ctr"/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0.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38 to 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0.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55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Sleep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time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Intercept = 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3.14 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95%CI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: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2.82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to 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3.45</a:t>
                      </a:r>
                      <a:endParaRPr lang="pt-BR" sz="2000" dirty="0" smtClean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S</a:t>
                      </a:r>
                      <a:r>
                        <a:rPr lang="mr-IN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lope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=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1.20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95%CI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: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1.16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to 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1.24 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894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00888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RESULTS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350950" y="1165390"/>
            <a:ext cx="691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Instruments</a:t>
            </a:r>
            <a:r>
              <a:rPr lang="pt-BR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comparison</a:t>
            </a:r>
            <a:r>
              <a:rPr lang="pt-BR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mr-IN" sz="2400" b="1" dirty="0" smtClean="0">
                <a:latin typeface="Times" charset="0"/>
                <a:ea typeface="Times" charset="0"/>
                <a:cs typeface="Times" charset="0"/>
              </a:rPr>
              <a:t>–</a:t>
            </a:r>
            <a:r>
              <a:rPr lang="pt-BR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400" b="1" dirty="0" err="1" smtClean="0">
                <a:latin typeface="Times" charset="0"/>
                <a:ea typeface="Times" charset="0"/>
                <a:cs typeface="Times" charset="0"/>
              </a:rPr>
              <a:t>Interpretation</a:t>
            </a:r>
            <a:endParaRPr lang="pt-BR" sz="2400" b="1" dirty="0">
              <a:latin typeface="Times" charset="0"/>
              <a:ea typeface="Times" charset="0"/>
              <a:cs typeface="Times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262561"/>
              </p:ext>
            </p:extLst>
          </p:nvPr>
        </p:nvGraphicFramePr>
        <p:xfrm>
          <a:off x="120850" y="2092685"/>
          <a:ext cx="9682907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353"/>
                <a:gridCol w="2245488"/>
                <a:gridCol w="1805651"/>
                <a:gridCol w="2384385"/>
                <a:gridCol w="163203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Variable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Fixed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bias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000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Proportional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bias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000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pt-BR" sz="2000" b="1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Bland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Altman</a:t>
                      </a:r>
                      <a:r>
                        <a:rPr lang="es-E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s-E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method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OLP </a:t>
                      </a:r>
                      <a:r>
                        <a:rPr lang="es-E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regression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endParaRPr lang="pt-BR" sz="2000" dirty="0" smtClean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  <a:p>
                      <a:pPr algn="ctr"/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Bland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s-E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Altman</a:t>
                      </a:r>
                      <a:r>
                        <a:rPr lang="es-E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s-ES" sz="20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method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OLP </a:t>
                      </a:r>
                      <a:r>
                        <a:rPr lang="es-E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regression</a:t>
                      </a:r>
                      <a:r>
                        <a:rPr lang="mr-IN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endParaRPr lang="pt-BR" sz="2000" dirty="0" smtClean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Physical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activity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NO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NO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NO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Sedentary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Behavior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YES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NO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YES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YES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Sleep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time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YES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YES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YES</a:t>
                      </a:r>
                      <a:endParaRPr lang="pt-BR" sz="2000" dirty="0">
                        <a:solidFill>
                          <a:schemeClr val="tx1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Marco 2"/>
          <p:cNvSpPr/>
          <p:nvPr/>
        </p:nvSpPr>
        <p:spPr>
          <a:xfrm>
            <a:off x="1689905" y="3854369"/>
            <a:ext cx="4213184" cy="763929"/>
          </a:xfrm>
          <a:prstGeom prst="frame">
            <a:avLst>
              <a:gd name="adj1" fmla="val 577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1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73344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DISCUSSION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07974" y="1396886"/>
            <a:ext cx="93105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a simple </a:t>
            </a: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method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to </a:t>
            </a: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execute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and </a:t>
            </a: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interpret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endParaRPr lang="es-ES" sz="24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Provides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assessment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based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on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confidence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intervals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s-ES" sz="24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s-ES" sz="2400" b="1" dirty="0" err="1" smtClean="0">
                <a:latin typeface="Times" charset="0"/>
                <a:ea typeface="Times" charset="0"/>
                <a:cs typeface="Times" charset="0"/>
              </a:rPr>
              <a:t>Values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b="1" dirty="0">
                <a:latin typeface="Times" charset="0"/>
                <a:ea typeface="Times" charset="0"/>
                <a:cs typeface="Times" charset="0"/>
              </a:rPr>
              <a:t>of </a:t>
            </a:r>
            <a:r>
              <a:rPr lang="es-ES" sz="2400" b="1" dirty="0" err="1"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" sz="2400" b="1" dirty="0">
                <a:latin typeface="Times" charset="0"/>
                <a:ea typeface="Times" charset="0"/>
                <a:cs typeface="Times" charset="0"/>
              </a:rPr>
              <a:t> x variable 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s-ES" sz="2400" b="1" dirty="0" err="1" smtClean="0">
                <a:latin typeface="Times" charset="0"/>
                <a:ea typeface="Times" charset="0"/>
                <a:cs typeface="Times" charset="0"/>
              </a:rPr>
              <a:t>tested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b="1" dirty="0" err="1" smtClean="0">
                <a:latin typeface="Times" charset="0"/>
                <a:ea typeface="Times" charset="0"/>
                <a:cs typeface="Times" charset="0"/>
              </a:rPr>
              <a:t>method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) 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and y </a:t>
            </a:r>
            <a:r>
              <a:rPr lang="es-ES" sz="2400" b="1" dirty="0">
                <a:latin typeface="Times" charset="0"/>
                <a:ea typeface="Times" charset="0"/>
                <a:cs typeface="Times" charset="0"/>
              </a:rPr>
              <a:t>variable 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(</a:t>
            </a:r>
            <a:r>
              <a:rPr lang="es-ES" sz="2400" b="1" dirty="0" err="1" smtClean="0">
                <a:latin typeface="Times" charset="0"/>
                <a:ea typeface="Times" charset="0"/>
                <a:cs typeface="Times" charset="0"/>
              </a:rPr>
              <a:t>reference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b="1" dirty="0" err="1" smtClean="0">
                <a:latin typeface="Times" charset="0"/>
                <a:ea typeface="Times" charset="0"/>
                <a:cs typeface="Times" charset="0"/>
              </a:rPr>
              <a:t>method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) 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are </a:t>
            </a:r>
            <a:r>
              <a:rPr lang="es-ES" sz="2400" b="1" dirty="0" err="1">
                <a:latin typeface="Times" charset="0"/>
                <a:ea typeface="Times" charset="0"/>
                <a:cs typeface="Times" charset="0"/>
              </a:rPr>
              <a:t>attended</a:t>
            </a:r>
            <a:r>
              <a:rPr lang="es-ES" sz="24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b="1" dirty="0" err="1">
                <a:latin typeface="Times" charset="0"/>
                <a:ea typeface="Times" charset="0"/>
                <a:cs typeface="Times" charset="0"/>
              </a:rPr>
              <a:t>by</a:t>
            </a:r>
            <a:r>
              <a:rPr lang="es-ES" sz="24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b="1" dirty="0" err="1">
                <a:latin typeface="Times" charset="0"/>
                <a:ea typeface="Times" charset="0"/>
                <a:cs typeface="Times" charset="0"/>
              </a:rPr>
              <a:t>random</a:t>
            </a:r>
            <a:r>
              <a:rPr lang="es-ES" sz="24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error.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endParaRPr lang="es-ES" sz="2400" b="1" dirty="0" smtClean="0">
              <a:latin typeface="Times" charset="0"/>
              <a:ea typeface="Times" charset="0"/>
              <a:cs typeface="Times" charset="0"/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ü"/>
            </a:pPr>
            <a:r>
              <a:rPr lang="es-ES" sz="2400" b="1" dirty="0" err="1" smtClean="0">
                <a:latin typeface="Times" charset="0"/>
                <a:ea typeface="Times" charset="0"/>
                <a:cs typeface="Times" charset="0"/>
              </a:rPr>
              <a:t>Separates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b="1" dirty="0" err="1" smtClean="0"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b="1" dirty="0" err="1" smtClean="0">
                <a:latin typeface="Times" charset="0"/>
                <a:ea typeface="Times" charset="0"/>
                <a:cs typeface="Times" charset="0"/>
              </a:rPr>
              <a:t>effects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: </a:t>
            </a:r>
            <a:r>
              <a:rPr lang="es-ES" sz="2400" b="1" dirty="0" err="1" smtClean="0">
                <a:latin typeface="Times" charset="0"/>
                <a:ea typeface="Times" charset="0"/>
                <a:cs typeface="Times" charset="0"/>
              </a:rPr>
              <a:t>fixed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 and </a:t>
            </a:r>
            <a:r>
              <a:rPr lang="es-ES" sz="2400" b="1" dirty="0" err="1" smtClean="0">
                <a:latin typeface="Times" charset="0"/>
                <a:ea typeface="Times" charset="0"/>
                <a:cs typeface="Times" charset="0"/>
              </a:rPr>
              <a:t>proportional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b="1" dirty="0" err="1" smtClean="0">
                <a:latin typeface="Times" charset="0"/>
                <a:ea typeface="Times" charset="0"/>
                <a:cs typeface="Times" charset="0"/>
              </a:rPr>
              <a:t>bias</a:t>
            </a:r>
            <a:r>
              <a:rPr lang="es-ES" sz="2400" b="1" dirty="0" smtClean="0">
                <a:latin typeface="Times" charset="0"/>
                <a:ea typeface="Times" charset="0"/>
                <a:cs typeface="Times" charset="0"/>
              </a:rPr>
              <a:t>.</a:t>
            </a:r>
            <a:endParaRPr lang="es-ES" sz="2400" b="1" dirty="0">
              <a:latin typeface="Times" charset="0"/>
              <a:ea typeface="Times" charset="0"/>
              <a:cs typeface="Times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   </a:t>
            </a: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55367" y="936015"/>
            <a:ext cx="22157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OLP </a:t>
            </a:r>
            <a:r>
              <a:rPr lang="pt-BR" sz="2400" b="1" dirty="0" err="1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regression</a:t>
            </a:r>
            <a:endParaRPr lang="pt-BR" sz="24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274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298831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CONCLUSION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07974" y="1825150"/>
            <a:ext cx="9310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OLP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regression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a simple and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powerful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tool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for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detecting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fixed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and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proportional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bias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between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two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measures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(</a:t>
            </a: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or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methods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); </a:t>
            </a:r>
          </a:p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endParaRPr lang="es-ES" sz="2400" dirty="0" smtClean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endParaRPr lang="es-ES" sz="2400" dirty="0" smtClean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v"/>
            </a:pPr>
            <a:r>
              <a:rPr lang="es-ES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We</a:t>
            </a: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suggest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inclusion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of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this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command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in </a:t>
            </a:r>
            <a:r>
              <a:rPr lang="es-ES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Stata</a:t>
            </a:r>
            <a:r>
              <a:rPr lang="es-ES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224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 smtClean="0">
                <a:solidFill>
                  <a:srgbClr val="19553F"/>
                </a:solidFill>
                <a:latin typeface="Lucida Sans" charset="0"/>
                <a:ea typeface="Lucida Sans" charset="0"/>
                <a:cs typeface="Lucida Sans" charset="0"/>
              </a:rPr>
              <a:t>Regina </a:t>
            </a:r>
            <a:r>
              <a:rPr lang="es-ES" sz="1600" b="1" dirty="0" err="1" smtClean="0">
                <a:solidFill>
                  <a:srgbClr val="19553F"/>
                </a:solidFill>
                <a:latin typeface="Lucida Sans" charset="0"/>
                <a:ea typeface="Lucida Sans" charset="0"/>
                <a:cs typeface="Lucida Sans" charset="0"/>
              </a:rPr>
              <a:t>Célia</a:t>
            </a:r>
            <a:r>
              <a:rPr lang="es-ES" sz="1600" b="1" dirty="0" smtClean="0">
                <a:solidFill>
                  <a:srgbClr val="19553F"/>
                </a:solidFill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lang="es-ES" sz="1600" b="1" dirty="0" err="1" smtClean="0">
                <a:solidFill>
                  <a:srgbClr val="19553F"/>
                </a:solidFill>
                <a:latin typeface="Lucida Sans" charset="0"/>
                <a:ea typeface="Lucida Sans" charset="0"/>
                <a:cs typeface="Lucida Sans" charset="0"/>
              </a:rPr>
              <a:t>Vilanova-Campelo</a:t>
            </a:r>
            <a:endParaRPr lang="x-none" sz="1600" b="1" dirty="0" smtClean="0">
              <a:solidFill>
                <a:srgbClr val="19553F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rgbClr val="19553F"/>
                </a:solidFill>
                <a:latin typeface="Lucida Sans" charset="0"/>
                <a:ea typeface="Lucida Sans" charset="0"/>
                <a:cs typeface="Lucida Sans" charset="0"/>
              </a:rPr>
              <a:t>r</a:t>
            </a:r>
            <a:r>
              <a:rPr lang="es-ES" sz="1200" u="sng" dirty="0" smtClean="0">
                <a:solidFill>
                  <a:srgbClr val="19553F"/>
                </a:solidFill>
                <a:latin typeface="Lucida Sans" charset="0"/>
                <a:ea typeface="Lucida Sans" charset="0"/>
                <a:cs typeface="Lucida Sans" charset="0"/>
              </a:rPr>
              <a:t>egina.vilanova-campelo@usp.br</a:t>
            </a:r>
            <a:endParaRPr lang="pt-BR" sz="1200" u="sng" dirty="0">
              <a:solidFill>
                <a:srgbClr val="19553F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2" name="AutoShape 2" descr="Resultado de imagem para despes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despes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075377" y="2829690"/>
            <a:ext cx="13993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..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...........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CaixaDeTexto 5"/>
          <p:cNvSpPr txBox="1"/>
          <p:nvPr/>
        </p:nvSpPr>
        <p:spPr>
          <a:xfrm>
            <a:off x="869003" y="153298"/>
            <a:ext cx="281679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REFERENCES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55575" y="1106685"/>
            <a:ext cx="9705839" cy="607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J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. Linear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regression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analysis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for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comparing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two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measurers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or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methods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of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measurement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: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But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which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regression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? </a:t>
            </a:r>
            <a:r>
              <a:rPr lang="pt-BR" sz="2000" b="1" dirty="0" err="1" smtClean="0">
                <a:latin typeface="Times" charset="0"/>
                <a:ea typeface="Times" charset="0"/>
                <a:cs typeface="Times" charset="0"/>
              </a:rPr>
              <a:t>Clinical</a:t>
            </a:r>
            <a:r>
              <a:rPr lang="pt-BR" sz="20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and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Experimental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Pharmacology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and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 smtClean="0">
                <a:latin typeface="Times" charset="0"/>
                <a:ea typeface="Times" charset="0"/>
                <a:cs typeface="Times" charset="0"/>
              </a:rPr>
              <a:t>Physiology</a:t>
            </a:r>
            <a:r>
              <a:rPr lang="pt-BR" sz="2000" b="1" dirty="0" smtClean="0">
                <a:latin typeface="Times" charset="0"/>
                <a:ea typeface="Times" charset="0"/>
                <a:cs typeface="Times" charset="0"/>
              </a:rPr>
              <a:t>. 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2010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;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37: 692–699.</a:t>
            </a:r>
          </a:p>
          <a:p>
            <a:pPr algn="just"/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J.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Statistical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techniques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for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comparing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measurers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and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methods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of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measurement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: a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critical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review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. </a:t>
            </a:r>
            <a:r>
              <a:rPr lang="pt-BR" sz="2000" b="1" dirty="0" err="1" smtClean="0">
                <a:latin typeface="Times" charset="0"/>
                <a:ea typeface="Times" charset="0"/>
                <a:cs typeface="Times" charset="0"/>
              </a:rPr>
              <a:t>Clinical</a:t>
            </a:r>
            <a:r>
              <a:rPr lang="pt-BR" sz="2000" b="1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and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Experimental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Pharmacology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and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 smtClean="0">
                <a:latin typeface="Times" charset="0"/>
                <a:ea typeface="Times" charset="0"/>
                <a:cs typeface="Times" charset="0"/>
              </a:rPr>
              <a:t>Physiology</a:t>
            </a:r>
            <a:r>
              <a:rPr lang="pt-BR" sz="2000" b="1" dirty="0" smtClean="0">
                <a:latin typeface="Times" charset="0"/>
                <a:ea typeface="Times" charset="0"/>
                <a:cs typeface="Times" charset="0"/>
              </a:rPr>
              <a:t>. 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2002; 29: 527–536.</a:t>
            </a:r>
          </a:p>
          <a:p>
            <a:pPr algn="just"/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J.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Comparing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methods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of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measurement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.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Clinical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and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Experimental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Pharmacology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and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 smtClean="0">
                <a:latin typeface="Times" charset="0"/>
                <a:ea typeface="Times" charset="0"/>
                <a:cs typeface="Times" charset="0"/>
              </a:rPr>
              <a:t>Physiology</a:t>
            </a:r>
            <a:r>
              <a:rPr lang="pt-BR" sz="2000" b="1" dirty="0" smtClean="0">
                <a:latin typeface="Times" charset="0"/>
                <a:ea typeface="Times" charset="0"/>
                <a:cs typeface="Times" charset="0"/>
              </a:rPr>
              <a:t>.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1997; 24: 193-203.</a:t>
            </a:r>
          </a:p>
          <a:p>
            <a:pPr algn="just"/>
            <a:r>
              <a:rPr lang="pt-BR" sz="2000" dirty="0">
                <a:latin typeface="Times" charset="0"/>
                <a:ea typeface="Times" charset="0"/>
                <a:cs typeface="Times" charset="0"/>
              </a:rPr>
              <a:t>Pearson,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K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.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Mathematical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contributions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to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theory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of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evolution</a:t>
            </a:r>
            <a:r>
              <a:rPr lang="pt-BR" sz="2000" b="1" dirty="0">
                <a:latin typeface="Times" charset="0"/>
                <a:ea typeface="Times" charset="0"/>
                <a:cs typeface="Times" charset="0"/>
              </a:rPr>
              <a:t>—III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.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Regression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heredity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and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panmixia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.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Philosophical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Transactions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of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Royal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Society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of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London, Series A. 1896; 187: 253–318.</a:t>
            </a:r>
          </a:p>
          <a:p>
            <a:pPr algn="just"/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Kermack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K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Haldane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J.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Organic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correlation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and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allometry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. </a:t>
            </a:r>
            <a:r>
              <a:rPr lang="pt-BR" sz="2000" b="1" dirty="0" err="1">
                <a:latin typeface="Times" charset="0"/>
                <a:ea typeface="Times" charset="0"/>
                <a:cs typeface="Times" charset="0"/>
              </a:rPr>
              <a:t>Biometrika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1950; 37:30–41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.</a:t>
            </a:r>
          </a:p>
          <a:p>
            <a:pPr algn="just"/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Zaki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R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Bulgiba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A, Ismail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R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, Ismail N.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Statistical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Methods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Used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to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Test for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Agreement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of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Medical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Instruments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Measuring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Continuous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Variables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in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Method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Comparison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Studies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: A </a:t>
            </a:r>
            <a:r>
              <a:rPr lang="pt-BR" sz="2000" dirty="0" err="1">
                <a:latin typeface="Times" charset="0"/>
                <a:ea typeface="Times" charset="0"/>
                <a:cs typeface="Times" charset="0"/>
              </a:rPr>
              <a:t>Systematic</a:t>
            </a:r>
            <a:r>
              <a:rPr lang="pt-BR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pt-BR" sz="2000" dirty="0" err="1" smtClean="0">
                <a:latin typeface="Times" charset="0"/>
                <a:ea typeface="Times" charset="0"/>
                <a:cs typeface="Times" charset="0"/>
              </a:rPr>
              <a:t>Review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. </a:t>
            </a:r>
            <a:r>
              <a:rPr lang="sk-SK" sz="2000" b="1" dirty="0" err="1">
                <a:latin typeface="Times" charset="0"/>
                <a:ea typeface="Times" charset="0"/>
                <a:cs typeface="Times" charset="0"/>
              </a:rPr>
              <a:t>PLoS</a:t>
            </a:r>
            <a:r>
              <a:rPr lang="sk-SK" sz="2000" b="1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sk-SK" sz="2000" b="1" dirty="0" err="1">
                <a:latin typeface="Times" charset="0"/>
                <a:ea typeface="Times" charset="0"/>
                <a:cs typeface="Times" charset="0"/>
              </a:rPr>
              <a:t>One</a:t>
            </a:r>
            <a:r>
              <a:rPr lang="sk-SK" sz="2000" dirty="0">
                <a:latin typeface="Times" charset="0"/>
                <a:ea typeface="Times" charset="0"/>
                <a:cs typeface="Times" charset="0"/>
              </a:rPr>
              <a:t>. 2012</a:t>
            </a:r>
            <a:r>
              <a:rPr lang="sk-SK" sz="2000" dirty="0" smtClean="0">
                <a:latin typeface="Times" charset="0"/>
                <a:ea typeface="Times" charset="0"/>
                <a:cs typeface="Times" charset="0"/>
              </a:rPr>
              <a:t>; 7(5): e37908</a:t>
            </a:r>
            <a:r>
              <a:rPr lang="sk-SK" sz="2000" dirty="0">
                <a:latin typeface="Times" charset="0"/>
                <a:ea typeface="Times" charset="0"/>
                <a:cs typeface="Times" charset="0"/>
              </a:rPr>
              <a:t>.</a:t>
            </a:r>
            <a:r>
              <a:rPr lang="pt-BR" sz="2000" dirty="0" smtClean="0">
                <a:latin typeface="Times" charset="0"/>
                <a:ea typeface="Times" charset="0"/>
                <a:cs typeface="Times" charset="0"/>
              </a:rPr>
              <a:t> </a:t>
            </a:r>
          </a:p>
          <a:p>
            <a:pPr algn="just"/>
            <a:endParaRPr lang="pt-BR" dirty="0">
              <a:latin typeface="Times" charset="0"/>
              <a:ea typeface="Times" charset="0"/>
              <a:cs typeface="Times" charset="0"/>
            </a:endParaRPr>
          </a:p>
          <a:p>
            <a:pPr algn="just"/>
            <a:endParaRPr lang="pt-BR" dirty="0">
              <a:latin typeface="Times" charset="0"/>
              <a:ea typeface="Times" charset="0"/>
              <a:cs typeface="Times" charset="0"/>
            </a:endParaRPr>
          </a:p>
          <a:p>
            <a:pPr algn="just"/>
            <a:endParaRPr lang="pt-BR" sz="1050" b="1" dirty="0">
              <a:latin typeface="Times" charset="0"/>
              <a:ea typeface="Times" charset="0"/>
              <a:cs typeface="Times" charset="0"/>
            </a:endParaRPr>
          </a:p>
          <a:p>
            <a:pPr algn="just"/>
            <a:endParaRPr lang="pt-BR" sz="1050" b="1" dirty="0" smtClean="0">
              <a:latin typeface="Times" charset="0"/>
              <a:ea typeface="Times" charset="0"/>
              <a:cs typeface="Times" charset="0"/>
            </a:endParaRPr>
          </a:p>
          <a:p>
            <a:pPr algn="just"/>
            <a:endParaRPr lang="pt-BR" sz="1050" b="1" dirty="0">
              <a:latin typeface="Times" charset="0"/>
              <a:ea typeface="Times" charset="0"/>
              <a:cs typeface="Times" charset="0"/>
            </a:endParaRPr>
          </a:p>
          <a:p>
            <a:pPr algn="just"/>
            <a:endParaRPr lang="pt-BR" sz="1050" b="1" dirty="0">
              <a:latin typeface="Times" charset="0"/>
              <a:ea typeface="Times" charset="0"/>
              <a:cs typeface="Times" charset="0"/>
            </a:endParaRPr>
          </a:p>
          <a:p>
            <a:pPr algn="just"/>
            <a:endParaRPr lang="pt-BR" sz="1050" b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49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3096"/>
            <a:ext cx="9902825" cy="6854904"/>
          </a:xfrm>
          <a:prstGeom prst="rect">
            <a:avLst/>
          </a:prstGeom>
          <a:solidFill>
            <a:srgbClr val="00A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46" y="1035279"/>
            <a:ext cx="3176932" cy="159075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966911" y="4998986"/>
            <a:ext cx="1240835" cy="139700"/>
            <a:chOff x="3983767" y="4893188"/>
            <a:chExt cx="1240835" cy="1397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767" y="4893188"/>
              <a:ext cx="139700" cy="139700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902" y="4893188"/>
              <a:ext cx="139700" cy="139700"/>
            </a:xfrm>
            <a:prstGeom prst="rect">
              <a:avLst/>
            </a:prstGeom>
          </p:spPr>
        </p:pic>
      </p:grpSp>
      <p:pic>
        <p:nvPicPr>
          <p:cNvPr id="8" name="Picture 7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28" y="3046612"/>
            <a:ext cx="3330723" cy="763014"/>
          </a:xfrm>
          <a:prstGeom prst="rect">
            <a:avLst/>
          </a:prstGeom>
        </p:spPr>
      </p:pic>
      <p:sp>
        <p:nvSpPr>
          <p:cNvPr id="10" name="CaixaDeTexto 2"/>
          <p:cNvSpPr txBox="1"/>
          <p:nvPr/>
        </p:nvSpPr>
        <p:spPr>
          <a:xfrm>
            <a:off x="3143258" y="4226365"/>
            <a:ext cx="3493896" cy="91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charset="0"/>
                <a:ea typeface="Lucida Sans" charset="0"/>
                <a:cs typeface="Lucida Sans" charset="0"/>
              </a:rPr>
              <a:t>Thank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charset="0"/>
                <a:ea typeface="Lucida Sans" charset="0"/>
                <a:cs typeface="Lucida Sans" charset="0"/>
              </a:rPr>
              <a:t> </a:t>
            </a:r>
            <a:r>
              <a:rPr kumimoji="0" lang="pt-B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charset="0"/>
                <a:ea typeface="Lucida Sans" charset="0"/>
                <a:cs typeface="Lucida Sans" charset="0"/>
              </a:rPr>
              <a:t>you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charset="0"/>
                <a:ea typeface="Lucida Sans" charset="0"/>
                <a:cs typeface="Lucida Sans" charset="0"/>
              </a:rPr>
              <a:t>!</a:t>
            </a: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85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 charset="0"/>
              <a:ea typeface="Lucida Sans" charset="0"/>
              <a:cs typeface="Lucida Sans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charset="0"/>
                <a:ea typeface="Lucida Sans" charset="0"/>
                <a:cs typeface="Lucida Sans" charset="0"/>
              </a:rPr>
              <a:t>  /</a:t>
            </a:r>
            <a:r>
              <a:rPr kumimoji="0" lang="pt-BR" sz="85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charset="0"/>
                <a:ea typeface="Lucida Sans" charset="0"/>
                <a:cs typeface="Lucida Sans" charset="0"/>
              </a:rPr>
              <a:t>YcareRG</a:t>
            </a:r>
            <a:r>
              <a:rPr kumimoji="0" lang="pt-BR" sz="8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charset="0"/>
                <a:ea typeface="Lucida Sans" charset="0"/>
                <a:cs typeface="Lucida Sans" charset="0"/>
              </a:rPr>
              <a:t>  </a:t>
            </a:r>
            <a:r>
              <a:rPr kumimoji="0" lang="pt-BR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charset="0"/>
                <a:ea typeface="Lucida Sans" charset="0"/>
                <a:cs typeface="Lucida Sans" charset="0"/>
              </a:rPr>
              <a:t>•         </a:t>
            </a:r>
            <a:r>
              <a:rPr kumimoji="0" lang="pt-BR" sz="8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charset="0"/>
                <a:ea typeface="Lucida Sans" charset="0"/>
                <a:cs typeface="Lucida Sans" charset="0"/>
              </a:rPr>
              <a:t>    /</a:t>
            </a:r>
            <a:r>
              <a:rPr kumimoji="0" lang="pt-BR" sz="85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charset="0"/>
                <a:ea typeface="Lucida Sans" charset="0"/>
                <a:cs typeface="Lucida Sans" charset="0"/>
              </a:rPr>
              <a:t>YcareRG</a:t>
            </a:r>
            <a:r>
              <a:rPr kumimoji="0" lang="pt-BR" sz="85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charset="0"/>
                <a:ea typeface="Lucida Sans" charset="0"/>
                <a:cs typeface="Lucida Sans" charset="0"/>
              </a:rPr>
              <a:t> </a:t>
            </a:r>
            <a:endParaRPr kumimoji="0" lang="pt-BR" sz="8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1" name="CaixaDeTexto 9"/>
          <p:cNvSpPr txBox="1"/>
          <p:nvPr/>
        </p:nvSpPr>
        <p:spPr>
          <a:xfrm>
            <a:off x="5223164" y="6160992"/>
            <a:ext cx="4679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 smtClean="0">
                <a:solidFill>
                  <a:prstClr val="white"/>
                </a:solidFill>
                <a:latin typeface="Lucida Sans" charset="0"/>
                <a:ea typeface="Lucida Sans" charset="0"/>
                <a:cs typeface="Lucida Sans" charset="0"/>
              </a:rPr>
              <a:t>marcus1986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charset="0"/>
                <a:ea typeface="Lucida Sans" charset="0"/>
                <a:cs typeface="Lucida Sans" charset="0"/>
              </a:rPr>
              <a:t>@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charset="0"/>
                <a:ea typeface="Lucida Sans" charset="0"/>
                <a:cs typeface="Lucida Sans" charset="0"/>
              </a:rPr>
              <a:t>usp.br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12" name="CaixaDeTexto 9"/>
          <p:cNvSpPr txBox="1"/>
          <p:nvPr/>
        </p:nvSpPr>
        <p:spPr>
          <a:xfrm>
            <a:off x="0" y="6179308"/>
            <a:ext cx="730134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900" dirty="0" smtClean="0">
                <a:solidFill>
                  <a:prstClr val="white"/>
                </a:solidFill>
                <a:latin typeface="Lucida Sans" charset="0"/>
                <a:ea typeface="Lucida Sans" charset="0"/>
                <a:cs typeface="Lucida Sans" charset="0"/>
              </a:rPr>
              <a:t>Marcus V. Nascimento-Ferreira, PhD </a:t>
            </a:r>
            <a:r>
              <a:rPr lang="es-ES" sz="1900" dirty="0" err="1" smtClean="0">
                <a:solidFill>
                  <a:prstClr val="white"/>
                </a:solidFill>
                <a:latin typeface="Lucida Sans" charset="0"/>
                <a:ea typeface="Lucida Sans" charset="0"/>
                <a:cs typeface="Lucida Sans" charset="0"/>
              </a:rPr>
              <a:t>candidate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6095" y="5315209"/>
            <a:ext cx="1665388" cy="6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23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353654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INTRODUCTION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2999" y="1146195"/>
            <a:ext cx="9422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charset="2"/>
              <a:buChar char="ü"/>
            </a:pP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There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are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two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reasons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for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wanting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to compare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measurers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or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methods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of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measurement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.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One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to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calibrate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one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method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or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measurer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against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another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;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other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to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detect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bias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s-ES_tradnl" sz="2400" dirty="0" err="1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es-ES_tradnl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, 2010)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.</a:t>
            </a:r>
            <a:endParaRPr lang="es-ES_tradnl" sz="20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endParaRPr lang="es-ES_tradnl" dirty="0">
              <a:effectLst/>
              <a:latin typeface="Times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419" y="2888154"/>
            <a:ext cx="3433561" cy="29621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311" y="48610"/>
            <a:ext cx="1241369" cy="69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26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353654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INTRODUCTION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7975" y="4400186"/>
            <a:ext cx="94224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Biostatisticians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insist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that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what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should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be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sought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not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agreement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between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methods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or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measurers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but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disagreement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or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bias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s-ES_tradnl" sz="2400" dirty="0" err="1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es-ES_tradnl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, 2002)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.</a:t>
            </a:r>
            <a:endParaRPr lang="es-ES_tradnl" sz="24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endParaRPr lang="es-ES_tradnl" dirty="0">
              <a:effectLst/>
              <a:latin typeface="Time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546" y="1584044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353654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INTRODUCTION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7" y="1412391"/>
            <a:ext cx="4699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There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are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two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potential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sources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of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systematic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disagreement</a:t>
            </a:r>
            <a:endParaRPr lang="es-ES_tradnl" sz="24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between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methods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of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measurement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: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fixed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and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proportional</a:t>
            </a:r>
            <a:endParaRPr lang="es-ES_tradnl" sz="24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bias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s-ES_tradnl" sz="2400" dirty="0" err="1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es-ES_tradnl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, 1997)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.</a:t>
            </a:r>
            <a:endParaRPr lang="es-ES_tradnl" sz="24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endParaRPr lang="es-ES_tradnl" dirty="0">
              <a:effectLst/>
              <a:latin typeface="Times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1344" y="54823"/>
            <a:ext cx="1231432" cy="6896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3695" y="3206187"/>
            <a:ext cx="3694849" cy="252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20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353654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INTRODUCTION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0875" y="1261945"/>
            <a:ext cx="47499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b="1" dirty="0" err="1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Fixed</a:t>
            </a:r>
            <a:r>
              <a:rPr lang="es-ES_tradnl" sz="2400" b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b="1" dirty="0" err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bias</a:t>
            </a:r>
            <a:r>
              <a:rPr lang="es-ES_tradnl" sz="24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r>
              <a:rPr lang="es-ES_tradnl" sz="2400" b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present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when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one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method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gives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higher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(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or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lower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)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values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across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whole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range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of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measurement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s-ES_tradnl" sz="2400" dirty="0" err="1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es-ES_tradnl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, 2010)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. </a:t>
            </a:r>
            <a:endParaRPr lang="es-ES_tradnl" sz="24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endParaRPr lang="es-ES_tradnl" dirty="0">
              <a:effectLst/>
              <a:latin typeface="Time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379010" y="3977398"/>
            <a:ext cx="5468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b="1" dirty="0" err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Proportional</a:t>
            </a:r>
            <a:r>
              <a:rPr lang="es-ES_tradnl" sz="24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b="1" dirty="0" err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bias</a:t>
            </a:r>
            <a:r>
              <a:rPr lang="es-ES_tradnl" sz="24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present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when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one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method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gives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values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that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diverge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progressively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from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those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of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other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s-ES_tradnl" sz="2400" dirty="0" err="1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es-ES_tradnl" sz="2400" dirty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, 2010)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.</a:t>
            </a:r>
            <a:endParaRPr lang="es-ES_tradnl" sz="24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endParaRPr lang="pt-B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3478" y="1559920"/>
            <a:ext cx="2654802" cy="148668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78" y="4371140"/>
            <a:ext cx="2024668" cy="15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09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353654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INTRODUCTION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34938" y="2069819"/>
            <a:ext cx="462261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If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measurements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have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been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made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on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a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continuous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scale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most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popular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choice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b="1" dirty="0" err="1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Bland-Altman</a:t>
            </a:r>
            <a:r>
              <a:rPr lang="es-ES_tradnl" sz="2400" b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b="1" dirty="0" err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method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s-ES_tradnl" sz="2400" dirty="0" err="1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Zaki</a:t>
            </a:r>
            <a:r>
              <a:rPr lang="es-ES_tradnl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 et al., 2012)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s-ES_tradnl" dirty="0">
              <a:solidFill>
                <a:srgbClr val="3333CC"/>
              </a:solidFill>
              <a:effectLst/>
              <a:latin typeface="Time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001" y="1979272"/>
            <a:ext cx="3724551" cy="255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48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353654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INTRODUCTION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5575" y="1101975"/>
            <a:ext cx="54928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dirty="0" err="1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However</a:t>
            </a:r>
            <a:r>
              <a:rPr lang="es-ES_tradnl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the </a:t>
            </a:r>
            <a:r>
              <a:rPr lang="en-GB" sz="24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ordinary least products (OLP) </a:t>
            </a:r>
            <a:r>
              <a:rPr lang="en-GB" sz="2400" b="1" dirty="0" smtClean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regression 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is </a:t>
            </a:r>
            <a:r>
              <a:rPr lang="en-GB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 technique designed to assess systematic disagreement obtained from two subjects or methods attended by random error </a:t>
            </a:r>
            <a:r>
              <a:rPr lang="en-GB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GB" sz="2400" dirty="0" err="1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en-GB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, 2002)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GB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especially when it is impossible to decide which should be regarded as dependent </a:t>
            </a:r>
            <a:r>
              <a:rPr lang="en-GB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(</a:t>
            </a:r>
            <a:r>
              <a:rPr lang="en-GB" sz="2400" dirty="0" err="1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Ludbrook</a:t>
            </a:r>
            <a:r>
              <a:rPr lang="en-GB" sz="2400" dirty="0" smtClean="0">
                <a:solidFill>
                  <a:srgbClr val="339933"/>
                </a:solidFill>
                <a:latin typeface="Times" charset="0"/>
                <a:ea typeface="Times" charset="0"/>
                <a:cs typeface="Times" charset="0"/>
              </a:rPr>
              <a:t>, 1997)</a:t>
            </a:r>
            <a:r>
              <a:rPr lang="en-GB" sz="2400" dirty="0" smtClean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. </a:t>
            </a:r>
            <a:endParaRPr lang="es-ES_tradnl" sz="2400" dirty="0">
              <a:solidFill>
                <a:srgbClr val="3333CC"/>
              </a:solidFill>
              <a:latin typeface="Times" charset="0"/>
              <a:ea typeface="Times" charset="0"/>
              <a:cs typeface="Times" charset="0"/>
            </a:endParaRPr>
          </a:p>
          <a:p>
            <a:endParaRPr lang="pt-B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46" y="2286200"/>
            <a:ext cx="3936225" cy="28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43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07" y="3175"/>
            <a:ext cx="5579018" cy="7860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1" y="153298"/>
            <a:ext cx="930443" cy="4658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-9998"/>
            <a:ext cx="990602" cy="79248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69003" y="153298"/>
            <a:ext cx="353654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Lucida Sans" pitchFamily="34" charset="0"/>
              </a:rPr>
              <a:t>INTRODUCTION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Lucida Sans" pitchFamily="34" charset="0"/>
            </a:endParaRPr>
          </a:p>
        </p:txBody>
      </p:sp>
      <p:sp>
        <p:nvSpPr>
          <p:cNvPr id="26" name="AutoShape 8" descr="Resultado de imagem para obesidade adolesc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" name="Picture 6" descr="YCARE logo_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040810"/>
            <a:ext cx="3197556" cy="732508"/>
          </a:xfrm>
          <a:prstGeom prst="rect">
            <a:avLst/>
          </a:prstGeom>
        </p:spPr>
      </p:pic>
      <p:sp>
        <p:nvSpPr>
          <p:cNvPr id="17" name="CaixaDeTexto 5"/>
          <p:cNvSpPr txBox="1"/>
          <p:nvPr/>
        </p:nvSpPr>
        <p:spPr>
          <a:xfrm>
            <a:off x="3186546" y="6162833"/>
            <a:ext cx="6674868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 </a:t>
            </a:r>
            <a:r>
              <a:rPr lang="es-ES" sz="1600" b="1" dirty="0" err="1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Vincius</a:t>
            </a:r>
            <a:r>
              <a:rPr lang="es-ES" sz="1600" b="1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 Nascimento-Ferreira</a:t>
            </a:r>
            <a:endParaRPr lang="x-none" sz="1600" b="1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  <a:p>
            <a:pPr algn="r">
              <a:lnSpc>
                <a:spcPct val="130000"/>
              </a:lnSpc>
            </a:pPr>
            <a:r>
              <a:rPr lang="es-ES" sz="1200" u="sng" dirty="0">
                <a:solidFill>
                  <a:schemeClr val="tx2"/>
                </a:solidFill>
                <a:latin typeface="Lucida Sans" charset="0"/>
                <a:ea typeface="Lucida Sans" charset="0"/>
                <a:cs typeface="Lucida Sans" charset="0"/>
              </a:rPr>
              <a:t>marcus1986@usp.br</a:t>
            </a:r>
            <a:endParaRPr lang="pt-BR" sz="1200" u="sng" dirty="0">
              <a:solidFill>
                <a:schemeClr val="tx2"/>
              </a:solidFill>
              <a:latin typeface="Lucida Sans" charset="0"/>
              <a:ea typeface="Lucida Sans" charset="0"/>
              <a:cs typeface="Lucida Sans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248" y="41442"/>
            <a:ext cx="1231432" cy="6896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95377" y="2431158"/>
            <a:ext cx="8803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We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aimed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to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provide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a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statistical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procedure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to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assess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systematic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disagreement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between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two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measures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assuming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that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measurements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made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by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either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method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are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attended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by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s-ES_tradnl" sz="2400" dirty="0" err="1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random</a:t>
            </a:r>
            <a:r>
              <a:rPr lang="es-ES_tradnl" sz="2400" dirty="0">
                <a:solidFill>
                  <a:srgbClr val="3333CC"/>
                </a:solidFill>
                <a:latin typeface="Times" charset="0"/>
                <a:ea typeface="Times" charset="0"/>
                <a:cs typeface="Times" charset="0"/>
              </a:rPr>
              <a:t> error. </a:t>
            </a:r>
            <a:endParaRPr lang="pt-BR" dirty="0"/>
          </a:p>
        </p:txBody>
      </p:sp>
      <p:sp>
        <p:nvSpPr>
          <p:cNvPr id="2" name="CuadroTexto 1"/>
          <p:cNvSpPr txBox="1"/>
          <p:nvPr/>
        </p:nvSpPr>
        <p:spPr>
          <a:xfrm>
            <a:off x="3575834" y="1533891"/>
            <a:ext cx="16594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atin typeface="Times" charset="0"/>
                <a:ea typeface="Times" charset="0"/>
                <a:cs typeface="Times" charset="0"/>
              </a:rPr>
              <a:t>Objective</a:t>
            </a:r>
            <a:endParaRPr lang="pt-BR" sz="2800" b="1" dirty="0">
              <a:latin typeface="Times" charset="0"/>
              <a:ea typeface="Times" charset="0"/>
              <a:cs typeface="Times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838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20729</TotalTime>
  <Words>1213</Words>
  <Application>Microsoft Macintosh PowerPoint</Application>
  <PresentationFormat>Personalizado</PresentationFormat>
  <Paragraphs>218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Calibri</vt:lpstr>
      <vt:lpstr>Lucida Sans</vt:lpstr>
      <vt:lpstr>ＭＳ Ｐゴシック</vt:lpstr>
      <vt:lpstr>Times</vt:lpstr>
      <vt:lpstr>Wingdings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Lawrence Publicidade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Lawrence</dc:creator>
  <cp:lastModifiedBy>Marcus Vinicius Nascimento Ferreira</cp:lastModifiedBy>
  <cp:revision>917</cp:revision>
  <cp:lastPrinted>2018-07-20T00:23:04Z</cp:lastPrinted>
  <dcterms:created xsi:type="dcterms:W3CDTF">2015-12-14T00:49:32Z</dcterms:created>
  <dcterms:modified xsi:type="dcterms:W3CDTF">2018-07-20T11:32:42Z</dcterms:modified>
</cp:coreProperties>
</file>