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2" r:id="rId2"/>
    <p:sldMasterId id="2147483674" r:id="rId3"/>
    <p:sldMasterId id="2147484192" r:id="rId4"/>
  </p:sldMasterIdLst>
  <p:notesMasterIdLst>
    <p:notesMasterId r:id="rId43"/>
  </p:notesMasterIdLst>
  <p:handoutMasterIdLst>
    <p:handoutMasterId r:id="rId44"/>
  </p:handoutMasterIdLst>
  <p:sldIdLst>
    <p:sldId id="371" r:id="rId5"/>
    <p:sldId id="374" r:id="rId6"/>
    <p:sldId id="311" r:id="rId7"/>
    <p:sldId id="375" r:id="rId8"/>
    <p:sldId id="364" r:id="rId9"/>
    <p:sldId id="346" r:id="rId10"/>
    <p:sldId id="344" r:id="rId11"/>
    <p:sldId id="379" r:id="rId12"/>
    <p:sldId id="377" r:id="rId13"/>
    <p:sldId id="325" r:id="rId14"/>
    <p:sldId id="357" r:id="rId15"/>
    <p:sldId id="341" r:id="rId16"/>
    <p:sldId id="369" r:id="rId17"/>
    <p:sldId id="351" r:id="rId18"/>
    <p:sldId id="385" r:id="rId19"/>
    <p:sldId id="386" r:id="rId20"/>
    <p:sldId id="318" r:id="rId21"/>
    <p:sldId id="342" r:id="rId22"/>
    <p:sldId id="365" r:id="rId23"/>
    <p:sldId id="343" r:id="rId24"/>
    <p:sldId id="345" r:id="rId25"/>
    <p:sldId id="380" r:id="rId26"/>
    <p:sldId id="366" r:id="rId27"/>
    <p:sldId id="370" r:id="rId28"/>
    <p:sldId id="320" r:id="rId29"/>
    <p:sldId id="323" r:id="rId30"/>
    <p:sldId id="324" r:id="rId31"/>
    <p:sldId id="381" r:id="rId32"/>
    <p:sldId id="328" r:id="rId33"/>
    <p:sldId id="368" r:id="rId34"/>
    <p:sldId id="356" r:id="rId35"/>
    <p:sldId id="383" r:id="rId36"/>
    <p:sldId id="340" r:id="rId37"/>
    <p:sldId id="358" r:id="rId38"/>
    <p:sldId id="360" r:id="rId39"/>
    <p:sldId id="382" r:id="rId40"/>
    <p:sldId id="378" r:id="rId41"/>
    <p:sldId id="384" r:id="rId42"/>
  </p:sldIdLst>
  <p:sldSz cx="9144000" cy="6858000" type="screen4x3"/>
  <p:notesSz cx="7077075" cy="85201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48132A5-B345-4631-9FDB-F0241EB0C222}">
          <p14:sldIdLst>
            <p14:sldId id="371"/>
            <p14:sldId id="374"/>
            <p14:sldId id="311"/>
            <p14:sldId id="375"/>
            <p14:sldId id="364"/>
            <p14:sldId id="346"/>
            <p14:sldId id="344"/>
            <p14:sldId id="379"/>
            <p14:sldId id="377"/>
            <p14:sldId id="325"/>
            <p14:sldId id="357"/>
            <p14:sldId id="341"/>
            <p14:sldId id="369"/>
            <p14:sldId id="351"/>
            <p14:sldId id="385"/>
            <p14:sldId id="386"/>
          </p14:sldIdLst>
        </p14:section>
        <p14:section name="Code appendix" id="{572E9CC1-CDE9-4A51-B3EC-924C280756A3}">
          <p14:sldIdLst>
            <p14:sldId id="318"/>
            <p14:sldId id="342"/>
            <p14:sldId id="365"/>
            <p14:sldId id="343"/>
            <p14:sldId id="345"/>
            <p14:sldId id="380"/>
            <p14:sldId id="366"/>
            <p14:sldId id="370"/>
            <p14:sldId id="320"/>
            <p14:sldId id="323"/>
            <p14:sldId id="324"/>
            <p14:sldId id="381"/>
            <p14:sldId id="328"/>
            <p14:sldId id="368"/>
            <p14:sldId id="356"/>
            <p14:sldId id="383"/>
            <p14:sldId id="340"/>
            <p14:sldId id="358"/>
            <p14:sldId id="360"/>
            <p14:sldId id="382"/>
            <p14:sldId id="378"/>
            <p14:sldId id="38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nnie Hua" initials="WH" lastIdx="14" clrIdx="0">
    <p:extLst/>
  </p:cmAuthor>
  <p:cmAuthor id="2" name="Heather Litman" initials="HL" lastIdx="11" clrIdx="1">
    <p:extLst>
      <p:ext uri="{19B8F6BF-5375-455C-9EA6-DF929625EA0E}">
        <p15:presenceInfo xmlns:p15="http://schemas.microsoft.com/office/powerpoint/2012/main" userId="S-1-5-21-3528077651-1871707610-2567694113-1630" providerId="AD"/>
      </p:ext>
    </p:extLst>
  </p:cmAuthor>
  <p:cmAuthor id="3" name="Rebecca Raciborski" initials="RR" lastIdx="9" clrIdx="2">
    <p:extLst>
      <p:ext uri="{19B8F6BF-5375-455C-9EA6-DF929625EA0E}">
        <p15:presenceInfo xmlns:p15="http://schemas.microsoft.com/office/powerpoint/2012/main" userId="S-1-5-21-3528077651-1871707610-2567694113-11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24" autoAdjust="0"/>
    <p:restoredTop sz="94660"/>
  </p:normalViewPr>
  <p:slideViewPr>
    <p:cSldViewPr>
      <p:cViewPr varScale="1">
        <p:scale>
          <a:sx n="108" d="100"/>
          <a:sy n="108" d="100"/>
        </p:scale>
        <p:origin x="948"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slideMaster" Target="slideMasters/slideMaster2.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handoutMaster" Target="handoutMasters/handoutMaster1.xml"/><Relationship Id="rId4" Type="http://schemas.openxmlformats.org/officeDocument/2006/relationships/slideMaster" Target="slideMasters/slideMaster3.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2748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27485"/>
          </a:xfrm>
          <a:prstGeom prst="rect">
            <a:avLst/>
          </a:prstGeom>
        </p:spPr>
        <p:txBody>
          <a:bodyPr vert="horz" lIns="91440" tIns="45720" rIns="91440" bIns="45720" rtlCol="0"/>
          <a:lstStyle>
            <a:lvl1pPr algn="r">
              <a:defRPr sz="1200"/>
            </a:lvl1pPr>
          </a:lstStyle>
          <a:p>
            <a:fld id="{8049D984-E248-4E99-9FBB-0632B03C271A}" type="datetimeFigureOut">
              <a:rPr lang="en-US" smtClean="0"/>
              <a:t>7/18/2018</a:t>
            </a:fld>
            <a:endParaRPr lang="en-US"/>
          </a:p>
        </p:txBody>
      </p:sp>
      <p:sp>
        <p:nvSpPr>
          <p:cNvPr id="4" name="Footer Placeholder 3"/>
          <p:cNvSpPr>
            <a:spLocks noGrp="1"/>
          </p:cNvSpPr>
          <p:nvPr>
            <p:ph type="ftr" sz="quarter" idx="2"/>
          </p:nvPr>
        </p:nvSpPr>
        <p:spPr>
          <a:xfrm>
            <a:off x="0" y="8092629"/>
            <a:ext cx="3066733" cy="427484"/>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092629"/>
            <a:ext cx="3066733" cy="427484"/>
          </a:xfrm>
          <a:prstGeom prst="rect">
            <a:avLst/>
          </a:prstGeom>
        </p:spPr>
        <p:txBody>
          <a:bodyPr vert="horz" lIns="91440" tIns="45720" rIns="91440" bIns="45720" rtlCol="0" anchor="b"/>
          <a:lstStyle>
            <a:lvl1pPr algn="r">
              <a:defRPr sz="1200"/>
            </a:lvl1pPr>
          </a:lstStyle>
          <a:p>
            <a:fld id="{06AF080C-A9BF-42BB-81DF-92794D1AB5D5}" type="slidenum">
              <a:rPr lang="en-US" smtClean="0"/>
              <a:t>‹#›</a:t>
            </a:fld>
            <a:endParaRPr lang="en-US"/>
          </a:p>
        </p:txBody>
      </p:sp>
    </p:spTree>
    <p:extLst>
      <p:ext uri="{BB962C8B-B14F-4D97-AF65-F5344CB8AC3E}">
        <p14:creationId xmlns:p14="http://schemas.microsoft.com/office/powerpoint/2010/main" val="846303810"/>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2600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08705" y="0"/>
            <a:ext cx="3066733" cy="426006"/>
          </a:xfrm>
          <a:prstGeom prst="rect">
            <a:avLst/>
          </a:prstGeom>
        </p:spPr>
        <p:txBody>
          <a:bodyPr vert="horz" lIns="91440" tIns="45720" rIns="91440" bIns="45720" rtlCol="0"/>
          <a:lstStyle>
            <a:lvl1pPr algn="r">
              <a:defRPr sz="1200"/>
            </a:lvl1pPr>
          </a:lstStyle>
          <a:p>
            <a:fld id="{4BFE145F-C6F0-452B-9CF7-C100BE1F2A06}" type="datetimeFigureOut">
              <a:rPr lang="en-US" smtClean="0"/>
              <a:t>7/18/2018</a:t>
            </a:fld>
            <a:endParaRPr lang="en-US"/>
          </a:p>
        </p:txBody>
      </p:sp>
      <p:sp>
        <p:nvSpPr>
          <p:cNvPr id="4" name="Slide Image Placeholder 3"/>
          <p:cNvSpPr>
            <a:spLocks noGrp="1" noRot="1" noChangeAspect="1"/>
          </p:cNvSpPr>
          <p:nvPr>
            <p:ph type="sldImg" idx="2"/>
          </p:nvPr>
        </p:nvSpPr>
        <p:spPr>
          <a:xfrm>
            <a:off x="1409700" y="639763"/>
            <a:ext cx="4257675" cy="31940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7708" y="4047054"/>
            <a:ext cx="5661660" cy="383405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092628"/>
            <a:ext cx="3066733" cy="42600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092628"/>
            <a:ext cx="3066733" cy="426006"/>
          </a:xfrm>
          <a:prstGeom prst="rect">
            <a:avLst/>
          </a:prstGeom>
        </p:spPr>
        <p:txBody>
          <a:bodyPr vert="horz" lIns="91440" tIns="45720" rIns="91440" bIns="45720" rtlCol="0" anchor="b"/>
          <a:lstStyle>
            <a:lvl1pPr algn="r">
              <a:defRPr sz="1200"/>
            </a:lvl1pPr>
          </a:lstStyle>
          <a:p>
            <a:fld id="{7B8E01FD-62BB-4B2C-AFCF-21ACFDA91745}" type="slidenum">
              <a:rPr lang="en-US" smtClean="0"/>
              <a:t>‹#›</a:t>
            </a:fld>
            <a:endParaRPr lang="en-US"/>
          </a:p>
        </p:txBody>
      </p:sp>
    </p:spTree>
    <p:extLst>
      <p:ext uri="{BB962C8B-B14F-4D97-AF65-F5344CB8AC3E}">
        <p14:creationId xmlns:p14="http://schemas.microsoft.com/office/powerpoint/2010/main" val="2425237844"/>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7/18/2018 9:29 AM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14069061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7/18/2018 9:29 AM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30</a:t>
            </a:fld>
            <a:endParaRPr lang="en-US" dirty="0"/>
          </a:p>
        </p:txBody>
      </p:sp>
    </p:spTree>
    <p:extLst>
      <p:ext uri="{BB962C8B-B14F-4D97-AF65-F5344CB8AC3E}">
        <p14:creationId xmlns:p14="http://schemas.microsoft.com/office/powerpoint/2010/main" val="42298044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7/18/2018 9:29 AM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33</a:t>
            </a:fld>
            <a:endParaRPr lang="en-US" dirty="0"/>
          </a:p>
        </p:txBody>
      </p:sp>
    </p:spTree>
    <p:extLst>
      <p:ext uri="{BB962C8B-B14F-4D97-AF65-F5344CB8AC3E}">
        <p14:creationId xmlns:p14="http://schemas.microsoft.com/office/powerpoint/2010/main" val="12173177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7/18/2018 9:29 AM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34</a:t>
            </a:fld>
            <a:endParaRPr lang="en-US" dirty="0"/>
          </a:p>
        </p:txBody>
      </p:sp>
    </p:spTree>
    <p:extLst>
      <p:ext uri="{BB962C8B-B14F-4D97-AF65-F5344CB8AC3E}">
        <p14:creationId xmlns:p14="http://schemas.microsoft.com/office/powerpoint/2010/main" val="25427918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7/18/2018 9:29 AM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35</a:t>
            </a:fld>
            <a:endParaRPr lang="en-US" dirty="0"/>
          </a:p>
        </p:txBody>
      </p:sp>
    </p:spTree>
    <p:extLst>
      <p:ext uri="{BB962C8B-B14F-4D97-AF65-F5344CB8AC3E}">
        <p14:creationId xmlns:p14="http://schemas.microsoft.com/office/powerpoint/2010/main" val="13584404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7/18/2018 9:29 AM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1683224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7/18/2018 9:29 AM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10</a:t>
            </a:fld>
            <a:endParaRPr lang="en-US" dirty="0"/>
          </a:p>
        </p:txBody>
      </p:sp>
    </p:spTree>
    <p:extLst>
      <p:ext uri="{BB962C8B-B14F-4D97-AF65-F5344CB8AC3E}">
        <p14:creationId xmlns:p14="http://schemas.microsoft.com/office/powerpoint/2010/main" val="8658493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7/18/2018 9:29 AM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23</a:t>
            </a:fld>
            <a:endParaRPr lang="en-US" dirty="0"/>
          </a:p>
        </p:txBody>
      </p:sp>
    </p:spTree>
    <p:extLst>
      <p:ext uri="{BB962C8B-B14F-4D97-AF65-F5344CB8AC3E}">
        <p14:creationId xmlns:p14="http://schemas.microsoft.com/office/powerpoint/2010/main" val="23444380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7/18/2018 9:29 AM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25</a:t>
            </a:fld>
            <a:endParaRPr lang="en-US" dirty="0"/>
          </a:p>
        </p:txBody>
      </p:sp>
    </p:spTree>
    <p:extLst>
      <p:ext uri="{BB962C8B-B14F-4D97-AF65-F5344CB8AC3E}">
        <p14:creationId xmlns:p14="http://schemas.microsoft.com/office/powerpoint/2010/main" val="35805980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7/18/2018 9:29 AM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26</a:t>
            </a:fld>
            <a:endParaRPr lang="en-US" dirty="0"/>
          </a:p>
        </p:txBody>
      </p:sp>
    </p:spTree>
    <p:extLst>
      <p:ext uri="{BB962C8B-B14F-4D97-AF65-F5344CB8AC3E}">
        <p14:creationId xmlns:p14="http://schemas.microsoft.com/office/powerpoint/2010/main" val="39199687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7/18/2018 9:29 AM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27</a:t>
            </a:fld>
            <a:endParaRPr lang="en-US" dirty="0"/>
          </a:p>
        </p:txBody>
      </p:sp>
    </p:spTree>
    <p:extLst>
      <p:ext uri="{BB962C8B-B14F-4D97-AF65-F5344CB8AC3E}">
        <p14:creationId xmlns:p14="http://schemas.microsoft.com/office/powerpoint/2010/main" val="3922178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7/18/2018 9:29 AM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28</a:t>
            </a:fld>
            <a:endParaRPr lang="en-US" dirty="0"/>
          </a:p>
        </p:txBody>
      </p:sp>
    </p:spTree>
    <p:extLst>
      <p:ext uri="{BB962C8B-B14F-4D97-AF65-F5344CB8AC3E}">
        <p14:creationId xmlns:p14="http://schemas.microsoft.com/office/powerpoint/2010/main" val="18276674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7/18/2018 9:29 AM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29</a:t>
            </a:fld>
            <a:endParaRPr lang="en-US" dirty="0"/>
          </a:p>
        </p:txBody>
      </p:sp>
    </p:spTree>
    <p:extLst>
      <p:ext uri="{BB962C8B-B14F-4D97-AF65-F5344CB8AC3E}">
        <p14:creationId xmlns:p14="http://schemas.microsoft.com/office/powerpoint/2010/main" val="37896558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2.xml"/><Relationship Id="rId1" Type="http://schemas.openxmlformats.org/officeDocument/2006/relationships/vmlDrawing" Target="../drawings/vmlDrawing2.vml"/><Relationship Id="rId5" Type="http://schemas.openxmlformats.org/officeDocument/2006/relationships/image" Target="../media/image5.emf"/><Relationship Id="rId4" Type="http://schemas.openxmlformats.org/officeDocument/2006/relationships/oleObject" Target="../embeddings/oleObject2.bin"/></Relationships>
</file>

<file path=ppt/slideLayouts/_rels/slideLayout23.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3.xml"/><Relationship Id="rId1" Type="http://schemas.openxmlformats.org/officeDocument/2006/relationships/vmlDrawing" Target="../drawings/vmlDrawing3.vml"/><Relationship Id="rId6" Type="http://schemas.openxmlformats.org/officeDocument/2006/relationships/image" Target="../media/image7.png"/><Relationship Id="rId5" Type="http://schemas.openxmlformats.org/officeDocument/2006/relationships/image" Target="../media/image5.emf"/><Relationship Id="rId4" Type="http://schemas.openxmlformats.org/officeDocument/2006/relationships/oleObject" Target="../embeddings/oleObject3.bin"/></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1_Title Slide">
    <p:spTree>
      <p:nvGrpSpPr>
        <p:cNvPr id="1" name=""/>
        <p:cNvGrpSpPr/>
        <p:nvPr/>
      </p:nvGrpSpPr>
      <p:grpSpPr>
        <a:xfrm>
          <a:off x="0" y="0"/>
          <a:ext cx="0" cy="0"/>
          <a:chOff x="0" y="0"/>
          <a:chExt cx="0" cy="0"/>
        </a:xfrm>
      </p:grpSpPr>
      <p:sp>
        <p:nvSpPr>
          <p:cNvPr id="11" name="Content Placeholder 2"/>
          <p:cNvSpPr>
            <a:spLocks noGrp="1"/>
          </p:cNvSpPr>
          <p:nvPr>
            <p:ph idx="1"/>
          </p:nvPr>
        </p:nvSpPr>
        <p:spPr>
          <a:xfrm>
            <a:off x="1570567" y="3962400"/>
            <a:ext cx="6002867" cy="1752600"/>
          </a:xfrm>
        </p:spPr>
        <p:txBody>
          <a:bodyPr/>
          <a:lstStyle>
            <a:lvl1pPr marL="0" indent="0" algn="ctr">
              <a:buNone/>
              <a:defRPr sz="2200" b="0">
                <a:solidFill>
                  <a:schemeClr val="tx1"/>
                </a:solidFill>
                <a:latin typeface="Arial"/>
                <a:cs typeface="Arial"/>
              </a:defRPr>
            </a:lvl1pPr>
            <a:lvl2pPr>
              <a:defRPr sz="1800">
                <a:solidFill>
                  <a:srgbClr val="032152"/>
                </a:solidFill>
                <a:latin typeface="Arial"/>
                <a:cs typeface="Arial"/>
              </a:defRPr>
            </a:lvl2pPr>
            <a:lvl3pPr>
              <a:defRPr sz="1400">
                <a:solidFill>
                  <a:srgbClr val="032152"/>
                </a:solidFill>
                <a:latin typeface="Arial"/>
                <a:cs typeface="Arial"/>
              </a:defRPr>
            </a:lvl3pPr>
            <a:lvl4pPr>
              <a:defRPr sz="1200">
                <a:solidFill>
                  <a:srgbClr val="032152"/>
                </a:solidFill>
                <a:latin typeface="Arial"/>
                <a:cs typeface="Arial"/>
              </a:defRPr>
            </a:lvl4pPr>
            <a:lvl5pPr>
              <a:defRPr sz="1200">
                <a:solidFill>
                  <a:srgbClr val="032152"/>
                </a:solidFill>
                <a:latin typeface="Arial"/>
                <a:cs typeface="Arial"/>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4180125805"/>
      </p:ext>
    </p:extLst>
  </p:cSld>
  <p:clrMapOvr>
    <a:overrideClrMapping bg1="lt1" tx1="dk1" bg2="lt2" tx2="dk2" accent1="accent1" accent2="accent2" accent3="accent3" accent4="accent4" accent5="accent5" accent6="accent6" hlink="hlink" folHlink="folHlink"/>
  </p:clrMapOvr>
  <p:transition spd="med">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2_Title Slide">
    <p:spTree>
      <p:nvGrpSpPr>
        <p:cNvPr id="1" name=""/>
        <p:cNvGrpSpPr/>
        <p:nvPr/>
      </p:nvGrpSpPr>
      <p:grpSpPr>
        <a:xfrm>
          <a:off x="0" y="0"/>
          <a:ext cx="0" cy="0"/>
          <a:chOff x="0" y="0"/>
          <a:chExt cx="0" cy="0"/>
        </a:xfrm>
      </p:grpSpPr>
      <p:sp>
        <p:nvSpPr>
          <p:cNvPr id="11" name="Content Placeholder 2"/>
          <p:cNvSpPr>
            <a:spLocks noGrp="1"/>
          </p:cNvSpPr>
          <p:nvPr>
            <p:ph idx="1"/>
          </p:nvPr>
        </p:nvSpPr>
        <p:spPr>
          <a:xfrm>
            <a:off x="1570567" y="3962400"/>
            <a:ext cx="6002867" cy="1752600"/>
          </a:xfrm>
        </p:spPr>
        <p:txBody>
          <a:bodyPr/>
          <a:lstStyle>
            <a:lvl1pPr marL="0" indent="0" algn="ctr">
              <a:buNone/>
              <a:defRPr sz="2200" b="0">
                <a:solidFill>
                  <a:schemeClr val="tx1"/>
                </a:solidFill>
                <a:latin typeface="Arial"/>
                <a:cs typeface="Arial"/>
              </a:defRPr>
            </a:lvl1pPr>
            <a:lvl2pPr>
              <a:defRPr sz="1800">
                <a:solidFill>
                  <a:srgbClr val="032152"/>
                </a:solidFill>
                <a:latin typeface="Arial"/>
                <a:cs typeface="Arial"/>
              </a:defRPr>
            </a:lvl2pPr>
            <a:lvl3pPr>
              <a:defRPr sz="1400">
                <a:solidFill>
                  <a:srgbClr val="032152"/>
                </a:solidFill>
                <a:latin typeface="Arial"/>
                <a:cs typeface="Arial"/>
              </a:defRPr>
            </a:lvl3pPr>
            <a:lvl4pPr>
              <a:defRPr sz="1200">
                <a:solidFill>
                  <a:srgbClr val="032152"/>
                </a:solidFill>
                <a:latin typeface="Arial"/>
                <a:cs typeface="Arial"/>
              </a:defRPr>
            </a:lvl4pPr>
            <a:lvl5pPr>
              <a:defRPr sz="1200">
                <a:solidFill>
                  <a:srgbClr val="032152"/>
                </a:solidFill>
                <a:latin typeface="Arial"/>
                <a:cs typeface="Arial"/>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322199268"/>
      </p:ext>
    </p:extLst>
  </p:cSld>
  <p:clrMapOvr>
    <a:overrideClrMapping bg1="lt1" tx1="dk1" bg2="lt2" tx2="dk2" accent1="accent1" accent2="accent2" accent3="accent3" accent4="accent4" accent5="accent5" accent6="accent6" hlink="hlink" folHlink="folHlink"/>
  </p:clrMapOvr>
  <p:transition spd="med">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722313" y="1905000"/>
            <a:ext cx="8040688" cy="2209800"/>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1_Title Slide">
    <p:spTree>
      <p:nvGrpSpPr>
        <p:cNvPr id="1" name=""/>
        <p:cNvGrpSpPr/>
        <p:nvPr/>
      </p:nvGrpSpPr>
      <p:grpSpPr>
        <a:xfrm>
          <a:off x="0" y="0"/>
          <a:ext cx="0" cy="0"/>
          <a:chOff x="0" y="0"/>
          <a:chExt cx="0" cy="0"/>
        </a:xfrm>
      </p:grpSpPr>
      <p:sp>
        <p:nvSpPr>
          <p:cNvPr id="11" name="Content Placeholder 2"/>
          <p:cNvSpPr>
            <a:spLocks noGrp="1"/>
          </p:cNvSpPr>
          <p:nvPr>
            <p:ph idx="1"/>
          </p:nvPr>
        </p:nvSpPr>
        <p:spPr>
          <a:xfrm>
            <a:off x="1570567" y="3962400"/>
            <a:ext cx="6002867" cy="1752600"/>
          </a:xfrm>
        </p:spPr>
        <p:txBody>
          <a:bodyPr/>
          <a:lstStyle>
            <a:lvl1pPr marL="0" indent="0" algn="ctr">
              <a:buNone/>
              <a:defRPr sz="2200" b="0">
                <a:solidFill>
                  <a:schemeClr val="tx1"/>
                </a:solidFill>
                <a:latin typeface="Arial"/>
                <a:cs typeface="Arial"/>
              </a:defRPr>
            </a:lvl1pPr>
            <a:lvl2pPr>
              <a:defRPr sz="1800">
                <a:solidFill>
                  <a:srgbClr val="032152"/>
                </a:solidFill>
                <a:latin typeface="Arial"/>
                <a:cs typeface="Arial"/>
              </a:defRPr>
            </a:lvl2pPr>
            <a:lvl3pPr>
              <a:defRPr sz="1400">
                <a:solidFill>
                  <a:srgbClr val="032152"/>
                </a:solidFill>
                <a:latin typeface="Arial"/>
                <a:cs typeface="Arial"/>
              </a:defRPr>
            </a:lvl3pPr>
            <a:lvl4pPr>
              <a:defRPr sz="1200">
                <a:solidFill>
                  <a:srgbClr val="032152"/>
                </a:solidFill>
                <a:latin typeface="Arial"/>
                <a:cs typeface="Arial"/>
              </a:defRPr>
            </a:lvl4pPr>
            <a:lvl5pPr>
              <a:defRPr sz="1200">
                <a:solidFill>
                  <a:srgbClr val="032152"/>
                </a:solidFill>
                <a:latin typeface="Arial"/>
                <a:cs typeface="Arial"/>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576502959"/>
      </p:ext>
    </p:extLst>
  </p:cSld>
  <p:clrMapOvr>
    <a:overrideClrMapping bg1="lt1" tx1="dk1" bg2="lt2" tx2="dk2" accent1="accent1" accent2="accent2" accent3="accent3" accent4="accent4" accent5="accent5" accent6="accent6" hlink="hlink" folHlink="folHlink"/>
  </p:clrMapOvr>
  <p:transition spd="med">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1880941"/>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2_Title Slide">
    <p:spTree>
      <p:nvGrpSpPr>
        <p:cNvPr id="1" name=""/>
        <p:cNvGrpSpPr/>
        <p:nvPr/>
      </p:nvGrpSpPr>
      <p:grpSpPr>
        <a:xfrm>
          <a:off x="0" y="0"/>
          <a:ext cx="0" cy="0"/>
          <a:chOff x="0" y="0"/>
          <a:chExt cx="0" cy="0"/>
        </a:xfrm>
      </p:grpSpPr>
      <p:sp>
        <p:nvSpPr>
          <p:cNvPr id="11" name="Content Placeholder 2"/>
          <p:cNvSpPr>
            <a:spLocks noGrp="1"/>
          </p:cNvSpPr>
          <p:nvPr>
            <p:ph idx="1"/>
          </p:nvPr>
        </p:nvSpPr>
        <p:spPr>
          <a:xfrm>
            <a:off x="1570567" y="3962400"/>
            <a:ext cx="6002867" cy="1752600"/>
          </a:xfrm>
        </p:spPr>
        <p:txBody>
          <a:bodyPr/>
          <a:lstStyle>
            <a:lvl1pPr marL="0" indent="0" algn="ctr">
              <a:buNone/>
              <a:defRPr sz="2200" b="0">
                <a:solidFill>
                  <a:schemeClr val="tx1"/>
                </a:solidFill>
                <a:latin typeface="Arial"/>
                <a:cs typeface="Arial"/>
              </a:defRPr>
            </a:lvl1pPr>
            <a:lvl2pPr>
              <a:defRPr sz="1800">
                <a:solidFill>
                  <a:srgbClr val="032152"/>
                </a:solidFill>
                <a:latin typeface="Arial"/>
                <a:cs typeface="Arial"/>
              </a:defRPr>
            </a:lvl2pPr>
            <a:lvl3pPr>
              <a:defRPr sz="1400">
                <a:solidFill>
                  <a:srgbClr val="032152"/>
                </a:solidFill>
                <a:latin typeface="Arial"/>
                <a:cs typeface="Arial"/>
              </a:defRPr>
            </a:lvl3pPr>
            <a:lvl4pPr>
              <a:defRPr sz="1200">
                <a:solidFill>
                  <a:srgbClr val="032152"/>
                </a:solidFill>
                <a:latin typeface="Arial"/>
                <a:cs typeface="Arial"/>
              </a:defRPr>
            </a:lvl4pPr>
            <a:lvl5pPr>
              <a:defRPr sz="1200">
                <a:solidFill>
                  <a:srgbClr val="032152"/>
                </a:solidFill>
                <a:latin typeface="Arial"/>
                <a:cs typeface="Arial"/>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4274776907"/>
      </p:ext>
    </p:extLst>
  </p:cSld>
  <p:clrMapOvr>
    <a:overrideClrMapping bg1="lt1" tx1="dk1" bg2="lt2" tx2="dk2" accent1="accent1" accent2="accent2" accent3="accent3" accent4="accent4" accent5="accent5" accent6="accent6" hlink="hlink" folHlink="folHlink"/>
  </p:clrMapOvr>
  <p:transition spd="med">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87147745"/>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a:t>click to…</a:t>
            </a:r>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1_Logo Title Slide">
    <p:spTree>
      <p:nvGrpSpPr>
        <p:cNvPr id="1" name=""/>
        <p:cNvGrpSpPr/>
        <p:nvPr/>
      </p:nvGrpSpPr>
      <p:grpSpPr>
        <a:xfrm>
          <a:off x="0" y="0"/>
          <a:ext cx="0" cy="0"/>
          <a:chOff x="0" y="0"/>
          <a:chExt cx="0" cy="0"/>
        </a:xfrm>
      </p:grpSpPr>
      <p:cxnSp>
        <p:nvCxnSpPr>
          <p:cNvPr id="2" name="Straight Connector 1"/>
          <p:cNvCxnSpPr>
            <a:cxnSpLocks noChangeShapeType="1"/>
          </p:cNvCxnSpPr>
          <p:nvPr/>
        </p:nvCxnSpPr>
        <p:spPr bwMode="auto">
          <a:xfrm flipH="1">
            <a:off x="0" y="6248400"/>
            <a:ext cx="9144000" cy="0"/>
          </a:xfrm>
          <a:prstGeom prst="line">
            <a:avLst/>
          </a:prstGeom>
          <a:noFill/>
          <a:ln w="3175">
            <a:solidFill>
              <a:srgbClr val="FCB800"/>
            </a:solidFill>
            <a:round/>
            <a:headEnd/>
            <a:tailEnd/>
          </a:ln>
          <a:effectLst>
            <a:outerShdw blurRad="63500" dist="20000" dir="5400000" rotWithShape="0">
              <a:srgbClr val="000000">
                <a:alpha val="37999"/>
              </a:srgbClr>
            </a:outerShdw>
          </a:effectLst>
          <a:extLst/>
        </p:spPr>
      </p:cxnSp>
      <p:cxnSp>
        <p:nvCxnSpPr>
          <p:cNvPr id="4" name="Straight Connector 3"/>
          <p:cNvCxnSpPr/>
          <p:nvPr/>
        </p:nvCxnSpPr>
        <p:spPr>
          <a:xfrm>
            <a:off x="0" y="668338"/>
            <a:ext cx="9144000" cy="0"/>
          </a:xfrm>
          <a:prstGeom prst="line">
            <a:avLst/>
          </a:prstGeom>
          <a:ln>
            <a:solidFill>
              <a:srgbClr val="FA810F"/>
            </a:solidFill>
          </a:ln>
        </p:spPr>
        <p:style>
          <a:lnRef idx="2">
            <a:schemeClr val="accent1"/>
          </a:lnRef>
          <a:fillRef idx="0">
            <a:schemeClr val="accent1"/>
          </a:fillRef>
          <a:effectRef idx="1">
            <a:schemeClr val="accent1"/>
          </a:effectRef>
          <a:fontRef idx="minor">
            <a:schemeClr val="tx1"/>
          </a:fontRef>
        </p:style>
      </p:cxnSp>
      <p:cxnSp>
        <p:nvCxnSpPr>
          <p:cNvPr id="5" name="Straight Connector 4"/>
          <p:cNvCxnSpPr/>
          <p:nvPr/>
        </p:nvCxnSpPr>
        <p:spPr>
          <a:xfrm>
            <a:off x="0" y="712788"/>
            <a:ext cx="9144000" cy="0"/>
          </a:xfrm>
          <a:prstGeom prst="line">
            <a:avLst/>
          </a:prstGeom>
          <a:ln>
            <a:solidFill>
              <a:srgbClr val="FCB800"/>
            </a:solidFill>
          </a:ln>
        </p:spPr>
        <p:style>
          <a:lnRef idx="2">
            <a:schemeClr val="accent1"/>
          </a:lnRef>
          <a:fillRef idx="0">
            <a:schemeClr val="accent1"/>
          </a:fillRef>
          <a:effectRef idx="1">
            <a:schemeClr val="accent1"/>
          </a:effectRef>
          <a:fontRef idx="minor">
            <a:schemeClr val="tx1"/>
          </a:fontRef>
        </p:style>
      </p:cxnSp>
      <p:sp>
        <p:nvSpPr>
          <p:cNvPr id="7" name="Slide Number Placeholder 5"/>
          <p:cNvSpPr>
            <a:spLocks noGrp="1"/>
          </p:cNvSpPr>
          <p:nvPr>
            <p:ph type="sldNum" sz="quarter" idx="10"/>
          </p:nvPr>
        </p:nvSpPr>
        <p:spPr>
          <a:xfrm>
            <a:off x="7010400" y="6421438"/>
            <a:ext cx="2133600" cy="365125"/>
          </a:xfrm>
        </p:spPr>
        <p:txBody>
          <a:bodyPr/>
          <a:lstStyle>
            <a:lvl1pPr>
              <a:defRPr/>
            </a:lvl1pPr>
          </a:lstStyle>
          <a:p>
            <a:fld id="{D57F1E4F-1CFF-5643-939E-217C01CDF565}" type="slidenum">
              <a:rPr lang="en-US" smtClean="0"/>
              <a:pPr/>
              <a:t>‹#›</a:t>
            </a:fld>
            <a:endParaRPr lang="en-US" dirty="0"/>
          </a:p>
        </p:txBody>
      </p:sp>
      <p:sp>
        <p:nvSpPr>
          <p:cNvPr id="8" name="Content Placeholder 2"/>
          <p:cNvSpPr>
            <a:spLocks noGrp="1"/>
          </p:cNvSpPr>
          <p:nvPr>
            <p:ph idx="1"/>
          </p:nvPr>
        </p:nvSpPr>
        <p:spPr>
          <a:xfrm>
            <a:off x="1570566" y="4082303"/>
            <a:ext cx="6002867" cy="1333500"/>
          </a:xfrm>
        </p:spPr>
        <p:txBody>
          <a:bodyPr anchor="ctr"/>
          <a:lstStyle>
            <a:lvl1pPr marL="0" indent="0" algn="ctr">
              <a:buNone/>
              <a:defRPr sz="2200" b="1">
                <a:solidFill>
                  <a:schemeClr val="tx1">
                    <a:lumMod val="85000"/>
                    <a:lumOff val="15000"/>
                  </a:schemeClr>
                </a:solidFill>
                <a:latin typeface="Arial"/>
                <a:cs typeface="Arial"/>
              </a:defRPr>
            </a:lvl1pPr>
            <a:lvl2pPr>
              <a:defRPr sz="1800">
                <a:solidFill>
                  <a:srgbClr val="032152"/>
                </a:solidFill>
                <a:latin typeface="Arial"/>
                <a:cs typeface="Arial"/>
              </a:defRPr>
            </a:lvl2pPr>
            <a:lvl3pPr>
              <a:defRPr sz="1400">
                <a:solidFill>
                  <a:srgbClr val="032152"/>
                </a:solidFill>
                <a:latin typeface="Arial"/>
                <a:cs typeface="Arial"/>
              </a:defRPr>
            </a:lvl3pPr>
            <a:lvl4pPr>
              <a:defRPr sz="1200">
                <a:solidFill>
                  <a:srgbClr val="032152"/>
                </a:solidFill>
                <a:latin typeface="Arial"/>
                <a:cs typeface="Arial"/>
              </a:defRPr>
            </a:lvl4pPr>
            <a:lvl5pPr>
              <a:defRPr sz="1200">
                <a:solidFill>
                  <a:srgbClr val="032152"/>
                </a:solidFill>
                <a:latin typeface="Arial"/>
                <a:cs typeface="Arial"/>
              </a:defRPr>
            </a:lvl5pPr>
          </a:lstStyle>
          <a:p>
            <a:pPr lvl="0"/>
            <a:r>
              <a:rPr lang="en-US"/>
              <a:t>Click to edit Master text styles</a:t>
            </a: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0812" y="1238026"/>
            <a:ext cx="4402373" cy="2011680"/>
          </a:xfrm>
          <a:prstGeom prst="rect">
            <a:avLst/>
          </a:prstGeom>
        </p:spPr>
      </p:pic>
      <p:sp>
        <p:nvSpPr>
          <p:cNvPr id="10" name="Rectangle 9"/>
          <p:cNvSpPr/>
          <p:nvPr/>
        </p:nvSpPr>
        <p:spPr>
          <a:xfrm>
            <a:off x="0" y="6248400"/>
            <a:ext cx="2667000" cy="338554"/>
          </a:xfrm>
          <a:prstGeom prst="rect">
            <a:avLst/>
          </a:prstGeom>
        </p:spPr>
        <p:txBody>
          <a:bodyPr wrap="square">
            <a:spAutoFit/>
          </a:bodyPr>
          <a:lstStyle/>
          <a:p>
            <a:pPr algn="l"/>
            <a:r>
              <a:rPr lang="en-US" sz="800" dirty="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rPr>
              <a:t>CONFIDENTIAL AND PROPRIETARY INFORMATION </a:t>
            </a:r>
          </a:p>
          <a:p>
            <a:pPr algn="l"/>
            <a:r>
              <a:rPr lang="en-US" sz="800" dirty="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rPr>
              <a:t>NOT FOR DISTRIBUTION</a:t>
            </a:r>
            <a:endParaRPr lang="en-US" sz="800" dirty="0">
              <a:latin typeface="Arial Narrow" panose="020B0606020202030204" pitchFamily="34" charset="0"/>
            </a:endParaRPr>
          </a:p>
        </p:txBody>
      </p:sp>
    </p:spTree>
    <p:extLst>
      <p:ext uri="{BB962C8B-B14F-4D97-AF65-F5344CB8AC3E}">
        <p14:creationId xmlns:p14="http://schemas.microsoft.com/office/powerpoint/2010/main" val="748568470"/>
      </p:ext>
    </p:extLst>
  </p:cSld>
  <p:clrMapOvr>
    <a:overrideClrMapping bg1="lt1" tx1="dk1" bg2="lt2" tx2="dk2" accent1="accent1" accent2="accent2" accent3="accent3" accent4="accent4" accent5="accent5" accent6="accent6" hlink="hlink" folHlink="folHlink"/>
  </p:clrMapOvr>
  <p:transition spd="med">
    <p:fade/>
  </p:transition>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2_Image Title Slide">
    <p:spTree>
      <p:nvGrpSpPr>
        <p:cNvPr id="1" name=""/>
        <p:cNvGrpSpPr/>
        <p:nvPr/>
      </p:nvGrpSpPr>
      <p:grpSpPr>
        <a:xfrm>
          <a:off x="0" y="0"/>
          <a:ext cx="0" cy="0"/>
          <a:chOff x="0" y="0"/>
          <a:chExt cx="0" cy="0"/>
        </a:xfrm>
      </p:grpSpPr>
      <p:cxnSp>
        <p:nvCxnSpPr>
          <p:cNvPr id="2" name="Straight Connector 1"/>
          <p:cNvCxnSpPr>
            <a:cxnSpLocks noChangeShapeType="1"/>
          </p:cNvCxnSpPr>
          <p:nvPr/>
        </p:nvCxnSpPr>
        <p:spPr bwMode="auto">
          <a:xfrm flipH="1">
            <a:off x="0" y="6248400"/>
            <a:ext cx="9144000" cy="0"/>
          </a:xfrm>
          <a:prstGeom prst="line">
            <a:avLst/>
          </a:prstGeom>
          <a:noFill/>
          <a:ln w="3175">
            <a:solidFill>
              <a:srgbClr val="FCB800"/>
            </a:solidFill>
            <a:round/>
            <a:headEnd/>
            <a:tailEnd/>
          </a:ln>
          <a:effectLst>
            <a:outerShdw blurRad="63500" dist="20000" dir="5400000" rotWithShape="0">
              <a:srgbClr val="000000">
                <a:alpha val="37999"/>
              </a:srgbClr>
            </a:outerShdw>
          </a:effectLst>
          <a:extLst/>
        </p:spPr>
      </p:cxnSp>
      <p:sp>
        <p:nvSpPr>
          <p:cNvPr id="7" name="Slide Number Placeholder 5"/>
          <p:cNvSpPr>
            <a:spLocks noGrp="1"/>
          </p:cNvSpPr>
          <p:nvPr>
            <p:ph type="sldNum" sz="quarter" idx="10"/>
          </p:nvPr>
        </p:nvSpPr>
        <p:spPr>
          <a:xfrm>
            <a:off x="7010400" y="6421438"/>
            <a:ext cx="2133600" cy="365125"/>
          </a:xfrm>
        </p:spPr>
        <p:txBody>
          <a:bodyPr/>
          <a:lstStyle>
            <a:lvl1pPr>
              <a:defRPr/>
            </a:lvl1pPr>
          </a:lstStyle>
          <a:p>
            <a:fld id="{D57F1E4F-1CFF-5643-939E-217C01CDF565}" type="slidenum">
              <a:rPr lang="en-US" smtClean="0"/>
              <a:pPr/>
              <a:t>‹#›</a:t>
            </a:fld>
            <a:endParaRPr lang="en-US" dirty="0"/>
          </a:p>
        </p:txBody>
      </p:sp>
      <p:sp>
        <p:nvSpPr>
          <p:cNvPr id="8" name="Content Placeholder 2"/>
          <p:cNvSpPr>
            <a:spLocks noGrp="1"/>
          </p:cNvSpPr>
          <p:nvPr>
            <p:ph idx="1"/>
          </p:nvPr>
        </p:nvSpPr>
        <p:spPr>
          <a:xfrm>
            <a:off x="1570566" y="4082303"/>
            <a:ext cx="6002867" cy="1333500"/>
          </a:xfrm>
        </p:spPr>
        <p:txBody>
          <a:bodyPr anchor="ctr"/>
          <a:lstStyle>
            <a:lvl1pPr marL="0" indent="0" algn="ctr">
              <a:buNone/>
              <a:defRPr sz="2200" b="1">
                <a:solidFill>
                  <a:schemeClr val="tx1">
                    <a:lumMod val="85000"/>
                    <a:lumOff val="15000"/>
                  </a:schemeClr>
                </a:solidFill>
                <a:latin typeface="Arial"/>
                <a:cs typeface="Arial"/>
              </a:defRPr>
            </a:lvl1pPr>
            <a:lvl2pPr>
              <a:defRPr sz="1800">
                <a:solidFill>
                  <a:srgbClr val="032152"/>
                </a:solidFill>
                <a:latin typeface="Arial"/>
                <a:cs typeface="Arial"/>
              </a:defRPr>
            </a:lvl2pPr>
            <a:lvl3pPr>
              <a:defRPr sz="1400">
                <a:solidFill>
                  <a:srgbClr val="032152"/>
                </a:solidFill>
                <a:latin typeface="Arial"/>
                <a:cs typeface="Arial"/>
              </a:defRPr>
            </a:lvl3pPr>
            <a:lvl4pPr>
              <a:defRPr sz="1200">
                <a:solidFill>
                  <a:srgbClr val="032152"/>
                </a:solidFill>
                <a:latin typeface="Arial"/>
                <a:cs typeface="Arial"/>
              </a:defRPr>
            </a:lvl4pPr>
            <a:lvl5pPr>
              <a:defRPr sz="1200">
                <a:solidFill>
                  <a:srgbClr val="032152"/>
                </a:solidFill>
                <a:latin typeface="Arial"/>
                <a:cs typeface="Arial"/>
              </a:defRPr>
            </a:lvl5pPr>
          </a:lstStyle>
          <a:p>
            <a:pPr lvl="0"/>
            <a:r>
              <a:rPr lang="en-US"/>
              <a:t>Click to edit Master text styles</a:t>
            </a:r>
          </a:p>
        </p:txBody>
      </p:sp>
      <p:cxnSp>
        <p:nvCxnSpPr>
          <p:cNvPr id="12" name="Straight Connector 11"/>
          <p:cNvCxnSpPr/>
          <p:nvPr/>
        </p:nvCxnSpPr>
        <p:spPr>
          <a:xfrm>
            <a:off x="0" y="3810000"/>
            <a:ext cx="9144000" cy="0"/>
          </a:xfrm>
          <a:prstGeom prst="line">
            <a:avLst/>
          </a:prstGeom>
          <a:ln w="57150" cmpd="sng">
            <a:solidFill>
              <a:srgbClr val="FCB800"/>
            </a:solidFill>
          </a:ln>
        </p:spPr>
        <p:style>
          <a:lnRef idx="2">
            <a:schemeClr val="accent1"/>
          </a:lnRef>
          <a:fillRef idx="0">
            <a:schemeClr val="accent1"/>
          </a:fillRef>
          <a:effectRef idx="1">
            <a:schemeClr val="accent1"/>
          </a:effectRef>
          <a:fontRef idx="minor">
            <a:schemeClr val="tx1"/>
          </a:fontRef>
        </p:style>
      </p:cxnSp>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0812" y="1238026"/>
            <a:ext cx="4402373" cy="2011680"/>
          </a:xfrm>
          <a:prstGeom prst="rect">
            <a:avLst/>
          </a:prstGeom>
        </p:spPr>
      </p:pic>
      <p:sp>
        <p:nvSpPr>
          <p:cNvPr id="9" name="Rectangle 8"/>
          <p:cNvSpPr/>
          <p:nvPr/>
        </p:nvSpPr>
        <p:spPr>
          <a:xfrm>
            <a:off x="0" y="6248400"/>
            <a:ext cx="2667000" cy="338554"/>
          </a:xfrm>
          <a:prstGeom prst="rect">
            <a:avLst/>
          </a:prstGeom>
        </p:spPr>
        <p:txBody>
          <a:bodyPr wrap="square">
            <a:spAutoFit/>
          </a:bodyPr>
          <a:lstStyle/>
          <a:p>
            <a:pPr algn="l"/>
            <a:r>
              <a:rPr lang="en-US" sz="800" dirty="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rPr>
              <a:t>CONFIDENTIAL AND PROPRIETARY INFORMATION </a:t>
            </a:r>
          </a:p>
          <a:p>
            <a:pPr algn="l"/>
            <a:r>
              <a:rPr lang="en-US" sz="800" dirty="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rPr>
              <a:t>NOT FOR DISTRIBUTION</a:t>
            </a:r>
            <a:endParaRPr lang="en-US" sz="800" dirty="0">
              <a:latin typeface="Arial Narrow" panose="020B0606020202030204" pitchFamily="34" charset="0"/>
            </a:endParaRPr>
          </a:p>
        </p:txBody>
      </p:sp>
    </p:spTree>
    <p:extLst>
      <p:ext uri="{BB962C8B-B14F-4D97-AF65-F5344CB8AC3E}">
        <p14:creationId xmlns:p14="http://schemas.microsoft.com/office/powerpoint/2010/main" val="1418331297"/>
      </p:ext>
    </p:extLst>
  </p:cSld>
  <p:clrMapOvr>
    <a:overrideClrMapping bg1="lt1" tx1="dk1" bg2="lt2" tx2="dk2" accent1="accent1" accent2="accent2" accent3="accent3" accent4="accent4" accent5="accent5" accent6="accent6" hlink="hlink" folHlink="folHlink"/>
  </p:clrMapOvr>
  <p:transition spd="med">
    <p:fade/>
  </p:transition>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2"/>
            </p:custDataLst>
            <p:extLst>
              <p:ext uri="{D42A27DB-BD31-4B8C-83A1-F6EECF244321}">
                <p14:modId xmlns:p14="http://schemas.microsoft.com/office/powerpoint/2010/main" val="390462391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167" name="think-cell Slide" r:id="rId4" imgW="360" imgH="360" progId="TCLayout.ActiveDocument.1">
                  <p:embed/>
                </p:oleObj>
              </mc:Choice>
              <mc:Fallback>
                <p:oleObj name="think-cell Slide" r:id="rId4" imgW="360" imgH="36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smtClean="0"/>
              <a:pPr/>
              <a:t>7/18/2018</a:t>
            </a:fld>
            <a:endParaRPr lang="en-US" dirty="0"/>
          </a:p>
        </p:txBody>
      </p:sp>
      <p:sp>
        <p:nvSpPr>
          <p:cNvPr id="4" name="Slide Number Placeholder 3"/>
          <p:cNvSpPr>
            <a:spLocks noGrp="1"/>
          </p:cNvSpPr>
          <p:nvPr>
            <p:ph type="sldNum" sz="quarter" idx="11"/>
          </p:nvPr>
        </p:nvSpPr>
        <p:spPr/>
        <p:txBody>
          <a:bodyPr/>
          <a:lstStyle/>
          <a:p>
            <a:fld id="{D57F1E4F-1CFF-5643-939E-217C01CDF565}" type="slidenum">
              <a:rPr lang="en-US" smtClean="0"/>
              <a:pPr/>
              <a:t>‹#›</a:t>
            </a:fld>
            <a:endParaRPr lang="en-US" dirty="0"/>
          </a:p>
        </p:txBody>
      </p:sp>
      <p:sp>
        <p:nvSpPr>
          <p:cNvPr id="7" name="Rectangle 6"/>
          <p:cNvSpPr/>
          <p:nvPr/>
        </p:nvSpPr>
        <p:spPr>
          <a:xfrm>
            <a:off x="3238500" y="6356350"/>
            <a:ext cx="2667000" cy="338554"/>
          </a:xfrm>
          <a:prstGeom prst="rect">
            <a:avLst/>
          </a:prstGeom>
        </p:spPr>
        <p:txBody>
          <a:bodyPr wrap="square">
            <a:spAutoFit/>
          </a:bodyPr>
          <a:lstStyle/>
          <a:p>
            <a:pPr algn="l"/>
            <a:r>
              <a:rPr lang="en-US" sz="800" dirty="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rPr>
              <a:t>CONFIDENTIAL AND PROPRIETARY INFORMATION </a:t>
            </a:r>
          </a:p>
          <a:p>
            <a:pPr algn="l"/>
            <a:r>
              <a:rPr lang="en-US" sz="800" dirty="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rPr>
              <a:t>NOT FOR DISTRIBUTION</a:t>
            </a:r>
            <a:endParaRPr lang="en-US" sz="800" dirty="0">
              <a:latin typeface="Arial Narrow" panose="020B0606020202030204" pitchFamily="34" charset="0"/>
            </a:endParaRPr>
          </a:p>
        </p:txBody>
      </p:sp>
    </p:spTree>
    <p:extLst>
      <p:ext uri="{BB962C8B-B14F-4D97-AF65-F5344CB8AC3E}">
        <p14:creationId xmlns:p14="http://schemas.microsoft.com/office/powerpoint/2010/main" val="2677697248"/>
      </p:ext>
    </p:extLst>
  </p:cSld>
  <p:clrMapOvr>
    <a:masterClrMapping/>
  </p:clrMapOvr>
  <p:transition spd="med">
    <p:fade/>
  </p:transition>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2"/>
            </p:custDataLst>
            <p:extLst>
              <p:ext uri="{D42A27DB-BD31-4B8C-83A1-F6EECF244321}">
                <p14:modId xmlns:p14="http://schemas.microsoft.com/office/powerpoint/2010/main" val="596588910"/>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191" name="think-cell Slide" r:id="rId4" imgW="360" imgH="360" progId="TCLayout.ActiveDocument.1">
                  <p:embed/>
                </p:oleObj>
              </mc:Choice>
              <mc:Fallback>
                <p:oleObj name="think-cell Slide" r:id="rId4" imgW="360" imgH="36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4" name="Right Triangle 3"/>
          <p:cNvSpPr/>
          <p:nvPr/>
        </p:nvSpPr>
        <p:spPr>
          <a:xfrm flipH="1">
            <a:off x="1481138" y="6519863"/>
            <a:ext cx="7161212" cy="209550"/>
          </a:xfrm>
          <a:prstGeom prst="rtTriangle">
            <a:avLst/>
          </a:prstGeom>
          <a:gradFill flip="none" rotWithShape="1">
            <a:gsLst>
              <a:gs pos="39000">
                <a:srgbClr val="FA810F"/>
              </a:gs>
              <a:gs pos="0">
                <a:srgbClr val="FFFFFF"/>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solidFill>
                <a:srgbClr val="FFFFFF"/>
              </a:solidFill>
              <a:ea typeface="ＭＳ Ｐゴシック" pitchFamily="34" charset="-128"/>
            </a:endParaRPr>
          </a:p>
        </p:txBody>
      </p:sp>
      <p:cxnSp>
        <p:nvCxnSpPr>
          <p:cNvPr id="6" name="Straight Connector 5"/>
          <p:cNvCxnSpPr/>
          <p:nvPr/>
        </p:nvCxnSpPr>
        <p:spPr>
          <a:xfrm>
            <a:off x="0" y="668338"/>
            <a:ext cx="9144000" cy="0"/>
          </a:xfrm>
          <a:prstGeom prst="line">
            <a:avLst/>
          </a:prstGeom>
          <a:ln>
            <a:solidFill>
              <a:srgbClr val="FA810F"/>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0" y="712788"/>
            <a:ext cx="9144000" cy="0"/>
          </a:xfrm>
          <a:prstGeom prst="line">
            <a:avLst/>
          </a:prstGeom>
          <a:ln>
            <a:solidFill>
              <a:srgbClr val="FCB800"/>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67322" y="76200"/>
            <a:ext cx="9000478" cy="519178"/>
          </a:xfrm>
        </p:spPr>
        <p:txBody>
          <a:bodyPr>
            <a:normAutofit/>
          </a:bodyPr>
          <a:lstStyle>
            <a:lvl1pPr algn="l">
              <a:defRPr sz="2800" b="0">
                <a:solidFill>
                  <a:schemeClr val="tx1"/>
                </a:solidFill>
                <a:effectLst/>
                <a:latin typeface="Arial"/>
                <a:cs typeface="Arial"/>
              </a:defRPr>
            </a:lvl1pPr>
          </a:lstStyle>
          <a:p>
            <a:r>
              <a:rPr lang="en-US"/>
              <a:t>Click to edit Master title style</a:t>
            </a:r>
            <a:endParaRPr lang="en-US" dirty="0"/>
          </a:p>
        </p:txBody>
      </p:sp>
      <p:sp>
        <p:nvSpPr>
          <p:cNvPr id="3" name="Content Placeholder 2"/>
          <p:cNvSpPr>
            <a:spLocks noGrp="1"/>
          </p:cNvSpPr>
          <p:nvPr>
            <p:ph idx="1"/>
          </p:nvPr>
        </p:nvSpPr>
        <p:spPr>
          <a:xfrm>
            <a:off x="457200" y="1143000"/>
            <a:ext cx="8229600" cy="4799012"/>
          </a:xfrm>
        </p:spPr>
        <p:txBody>
          <a:bodyPr/>
          <a:lstStyle>
            <a:lvl1pPr>
              <a:defRPr sz="2200">
                <a:solidFill>
                  <a:schemeClr val="tx1">
                    <a:lumMod val="85000"/>
                    <a:lumOff val="15000"/>
                  </a:schemeClr>
                </a:solidFill>
                <a:latin typeface="Arial"/>
                <a:cs typeface="Arial"/>
              </a:defRPr>
            </a:lvl1pPr>
            <a:lvl2pPr>
              <a:defRPr sz="1800">
                <a:solidFill>
                  <a:schemeClr val="tx1">
                    <a:lumMod val="85000"/>
                    <a:lumOff val="15000"/>
                  </a:schemeClr>
                </a:solidFill>
                <a:latin typeface="Arial"/>
                <a:cs typeface="Arial"/>
              </a:defRPr>
            </a:lvl2pPr>
            <a:lvl3pPr>
              <a:defRPr sz="1400">
                <a:solidFill>
                  <a:schemeClr val="tx1">
                    <a:lumMod val="85000"/>
                    <a:lumOff val="15000"/>
                  </a:schemeClr>
                </a:solidFill>
                <a:latin typeface="Arial"/>
                <a:cs typeface="Arial"/>
              </a:defRPr>
            </a:lvl3pPr>
            <a:lvl4pPr>
              <a:defRPr sz="1200">
                <a:solidFill>
                  <a:schemeClr val="tx1">
                    <a:lumMod val="85000"/>
                    <a:lumOff val="15000"/>
                  </a:schemeClr>
                </a:solidFill>
                <a:latin typeface="Arial"/>
                <a:cs typeface="Arial"/>
              </a:defRPr>
            </a:lvl4pPr>
            <a:lvl5pPr>
              <a:defRPr sz="1200">
                <a:solidFill>
                  <a:schemeClr val="tx1">
                    <a:lumMod val="85000"/>
                    <a:lumOff val="15000"/>
                  </a:schemeClr>
                </a:solidFill>
                <a:latin typeface="Arial"/>
                <a:cs typeface="Aria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Rectangle 10"/>
          <p:cNvSpPr/>
          <p:nvPr/>
        </p:nvSpPr>
        <p:spPr>
          <a:xfrm>
            <a:off x="1516392" y="6328794"/>
            <a:ext cx="2667000" cy="338554"/>
          </a:xfrm>
          <a:prstGeom prst="rect">
            <a:avLst/>
          </a:prstGeom>
        </p:spPr>
        <p:txBody>
          <a:bodyPr wrap="square">
            <a:spAutoFit/>
          </a:bodyPr>
          <a:lstStyle/>
          <a:p>
            <a:pPr algn="l"/>
            <a:r>
              <a:rPr lang="en-US" sz="800" dirty="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rPr>
              <a:t>CONFIDENTIAL AND PROPRIETARY INFORMATION </a:t>
            </a:r>
          </a:p>
          <a:p>
            <a:pPr algn="l"/>
            <a:r>
              <a:rPr lang="en-US" sz="800" dirty="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rPr>
              <a:t>NOT FOR DISTRIBUTION</a:t>
            </a:r>
            <a:endParaRPr lang="en-US" sz="800" dirty="0">
              <a:latin typeface="Arial Narrow" panose="020B0606020202030204" pitchFamily="34" charset="0"/>
            </a:endParaRPr>
          </a:p>
        </p:txBody>
      </p:sp>
      <p:sp>
        <p:nvSpPr>
          <p:cNvPr id="12" name="Slide Number Placeholder 5"/>
          <p:cNvSpPr>
            <a:spLocks noGrp="1"/>
          </p:cNvSpPr>
          <p:nvPr>
            <p:ph type="sldNum" sz="quarter" idx="10"/>
          </p:nvPr>
        </p:nvSpPr>
        <p:spPr>
          <a:xfrm>
            <a:off x="7010400" y="6421438"/>
            <a:ext cx="2133600" cy="365125"/>
          </a:xfrm>
        </p:spPr>
        <p:txBody>
          <a:bodyPr/>
          <a:lstStyle>
            <a:lvl1pPr>
              <a:defRPr/>
            </a:lvl1pPr>
          </a:lstStyle>
          <a:p>
            <a:fld id="{D57F1E4F-1CFF-5643-939E-217C01CDF565}" type="slidenum">
              <a:rPr lang="en-US" smtClean="0"/>
              <a:pPr/>
              <a:t>‹#›</a:t>
            </a:fld>
            <a:endParaRPr lang="en-US" dirty="0"/>
          </a:p>
        </p:txBody>
      </p:sp>
      <p:pic>
        <p:nvPicPr>
          <p:cNvPr id="13" name="Picture 1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6906" y="6297297"/>
            <a:ext cx="1395038" cy="574123"/>
          </a:xfrm>
          <a:prstGeom prst="rect">
            <a:avLst/>
          </a:prstGeom>
        </p:spPr>
      </p:pic>
    </p:spTree>
    <p:extLst>
      <p:ext uri="{BB962C8B-B14F-4D97-AF65-F5344CB8AC3E}">
        <p14:creationId xmlns:p14="http://schemas.microsoft.com/office/powerpoint/2010/main" val="1234742706"/>
      </p:ext>
    </p:extLst>
  </p:cSld>
  <p:clrMapOvr>
    <a:masterClrMapping/>
  </p:clrMapOvr>
  <p:transition spd="med">
    <p:fade/>
  </p:transition>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3_Title and 2 Content">
    <p:spTree>
      <p:nvGrpSpPr>
        <p:cNvPr id="1" name=""/>
        <p:cNvGrpSpPr/>
        <p:nvPr/>
      </p:nvGrpSpPr>
      <p:grpSpPr>
        <a:xfrm>
          <a:off x="0" y="0"/>
          <a:ext cx="0" cy="0"/>
          <a:chOff x="0" y="0"/>
          <a:chExt cx="0" cy="0"/>
        </a:xfrm>
      </p:grpSpPr>
      <p:sp>
        <p:nvSpPr>
          <p:cNvPr id="4" name="Right Triangle 3"/>
          <p:cNvSpPr/>
          <p:nvPr/>
        </p:nvSpPr>
        <p:spPr>
          <a:xfrm flipH="1">
            <a:off x="1481138" y="6519863"/>
            <a:ext cx="7161212" cy="209550"/>
          </a:xfrm>
          <a:prstGeom prst="rtTriangle">
            <a:avLst/>
          </a:prstGeom>
          <a:gradFill flip="none" rotWithShape="1">
            <a:gsLst>
              <a:gs pos="39000">
                <a:srgbClr val="FA810F"/>
              </a:gs>
              <a:gs pos="0">
                <a:srgbClr val="FFFFFF"/>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solidFill>
                <a:srgbClr val="FFFFFF"/>
              </a:solidFill>
              <a:ea typeface="ＭＳ Ｐゴシック" pitchFamily="34" charset="-128"/>
            </a:endParaRPr>
          </a:p>
        </p:txBody>
      </p:sp>
      <p:cxnSp>
        <p:nvCxnSpPr>
          <p:cNvPr id="6" name="Straight Connector 5"/>
          <p:cNvCxnSpPr/>
          <p:nvPr/>
        </p:nvCxnSpPr>
        <p:spPr>
          <a:xfrm>
            <a:off x="0" y="668338"/>
            <a:ext cx="9144000" cy="0"/>
          </a:xfrm>
          <a:prstGeom prst="line">
            <a:avLst/>
          </a:prstGeom>
          <a:ln>
            <a:solidFill>
              <a:srgbClr val="FA810F"/>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0" y="712788"/>
            <a:ext cx="9144000" cy="0"/>
          </a:xfrm>
          <a:prstGeom prst="line">
            <a:avLst/>
          </a:prstGeom>
          <a:ln>
            <a:solidFill>
              <a:srgbClr val="FCB800"/>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67322" y="76200"/>
            <a:ext cx="9000478" cy="519178"/>
          </a:xfrm>
        </p:spPr>
        <p:txBody>
          <a:bodyPr>
            <a:normAutofit/>
          </a:bodyPr>
          <a:lstStyle>
            <a:lvl1pPr algn="l">
              <a:defRPr sz="2800" b="0">
                <a:solidFill>
                  <a:schemeClr val="tx1"/>
                </a:solidFill>
                <a:effectLst/>
                <a:latin typeface="Arial"/>
                <a:cs typeface="Arial"/>
              </a:defRPr>
            </a:lvl1pPr>
          </a:lstStyle>
          <a:p>
            <a:r>
              <a:rPr lang="en-US"/>
              <a:t>Click to edit Master title style</a:t>
            </a:r>
            <a:endParaRPr lang="en-US" dirty="0"/>
          </a:p>
        </p:txBody>
      </p:sp>
      <p:sp>
        <p:nvSpPr>
          <p:cNvPr id="3" name="Content Placeholder 2"/>
          <p:cNvSpPr>
            <a:spLocks noGrp="1"/>
          </p:cNvSpPr>
          <p:nvPr>
            <p:ph idx="1"/>
          </p:nvPr>
        </p:nvSpPr>
        <p:spPr>
          <a:xfrm>
            <a:off x="457200" y="1143000"/>
            <a:ext cx="3886200" cy="4799012"/>
          </a:xfrm>
        </p:spPr>
        <p:txBody>
          <a:bodyPr/>
          <a:lstStyle>
            <a:lvl1pPr>
              <a:defRPr sz="2200">
                <a:solidFill>
                  <a:schemeClr val="tx1">
                    <a:lumMod val="85000"/>
                    <a:lumOff val="15000"/>
                  </a:schemeClr>
                </a:solidFill>
                <a:latin typeface="Arial"/>
                <a:cs typeface="Arial"/>
              </a:defRPr>
            </a:lvl1pPr>
            <a:lvl2pPr>
              <a:defRPr sz="1800">
                <a:solidFill>
                  <a:schemeClr val="tx1">
                    <a:lumMod val="85000"/>
                    <a:lumOff val="15000"/>
                  </a:schemeClr>
                </a:solidFill>
                <a:latin typeface="Arial"/>
                <a:cs typeface="Arial"/>
              </a:defRPr>
            </a:lvl2pPr>
            <a:lvl3pPr>
              <a:defRPr sz="1400">
                <a:solidFill>
                  <a:schemeClr val="tx1">
                    <a:lumMod val="85000"/>
                    <a:lumOff val="15000"/>
                  </a:schemeClr>
                </a:solidFill>
                <a:latin typeface="Arial"/>
                <a:cs typeface="Arial"/>
              </a:defRPr>
            </a:lvl3pPr>
            <a:lvl4pPr>
              <a:defRPr sz="1200">
                <a:solidFill>
                  <a:schemeClr val="tx1">
                    <a:lumMod val="85000"/>
                    <a:lumOff val="15000"/>
                  </a:schemeClr>
                </a:solidFill>
                <a:latin typeface="Arial"/>
                <a:cs typeface="Arial"/>
              </a:defRPr>
            </a:lvl4pPr>
            <a:lvl5pPr>
              <a:defRPr sz="1200">
                <a:solidFill>
                  <a:schemeClr val="tx1">
                    <a:lumMod val="85000"/>
                    <a:lumOff val="15000"/>
                  </a:schemeClr>
                </a:solidFill>
                <a:latin typeface="Arial"/>
                <a:cs typeface="Aria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Rectangle 10"/>
          <p:cNvSpPr/>
          <p:nvPr/>
        </p:nvSpPr>
        <p:spPr>
          <a:xfrm>
            <a:off x="1516392" y="6328794"/>
            <a:ext cx="2667000" cy="338554"/>
          </a:xfrm>
          <a:prstGeom prst="rect">
            <a:avLst/>
          </a:prstGeom>
        </p:spPr>
        <p:txBody>
          <a:bodyPr wrap="square">
            <a:spAutoFit/>
          </a:bodyPr>
          <a:lstStyle/>
          <a:p>
            <a:pPr algn="l"/>
            <a:r>
              <a:rPr lang="en-US" sz="800" dirty="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rPr>
              <a:t>CONFIDENTIAL AND PROPRIETARY INFORMATION </a:t>
            </a:r>
          </a:p>
          <a:p>
            <a:pPr algn="l"/>
            <a:r>
              <a:rPr lang="en-US" sz="800" dirty="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rPr>
              <a:t>NOT FOR DISTRIBUTION</a:t>
            </a:r>
            <a:endParaRPr lang="en-US" sz="800" dirty="0">
              <a:latin typeface="Arial Narrow" panose="020B0606020202030204" pitchFamily="34" charset="0"/>
            </a:endParaRPr>
          </a:p>
        </p:txBody>
      </p:sp>
      <p:sp>
        <p:nvSpPr>
          <p:cNvPr id="12" name="Slide Number Placeholder 5"/>
          <p:cNvSpPr>
            <a:spLocks noGrp="1"/>
          </p:cNvSpPr>
          <p:nvPr>
            <p:ph type="sldNum" sz="quarter" idx="10"/>
          </p:nvPr>
        </p:nvSpPr>
        <p:spPr>
          <a:xfrm>
            <a:off x="7010400" y="6421438"/>
            <a:ext cx="2133600" cy="365125"/>
          </a:xfrm>
        </p:spPr>
        <p:txBody>
          <a:bodyPr/>
          <a:lstStyle>
            <a:lvl1pPr>
              <a:defRPr/>
            </a:lvl1pPr>
          </a:lstStyle>
          <a:p>
            <a:fld id="{D57F1E4F-1CFF-5643-939E-217C01CDF565}" type="slidenum">
              <a:rPr lang="en-US" smtClean="0"/>
              <a:pPr/>
              <a:t>‹#›</a:t>
            </a:fld>
            <a:endParaRPr lang="en-US" dirty="0"/>
          </a:p>
        </p:txBody>
      </p:sp>
      <p:sp>
        <p:nvSpPr>
          <p:cNvPr id="13" name="Content Placeholder 2"/>
          <p:cNvSpPr>
            <a:spLocks noGrp="1"/>
          </p:cNvSpPr>
          <p:nvPr>
            <p:ph idx="11"/>
          </p:nvPr>
        </p:nvSpPr>
        <p:spPr>
          <a:xfrm>
            <a:off x="4756020" y="1143000"/>
            <a:ext cx="3886200" cy="4799012"/>
          </a:xfrm>
        </p:spPr>
        <p:txBody>
          <a:bodyPr/>
          <a:lstStyle>
            <a:lvl1pPr>
              <a:defRPr sz="2200">
                <a:solidFill>
                  <a:schemeClr val="tx1">
                    <a:lumMod val="85000"/>
                    <a:lumOff val="15000"/>
                  </a:schemeClr>
                </a:solidFill>
                <a:latin typeface="Arial"/>
                <a:cs typeface="Arial"/>
              </a:defRPr>
            </a:lvl1pPr>
            <a:lvl2pPr>
              <a:defRPr sz="1800">
                <a:solidFill>
                  <a:schemeClr val="tx1">
                    <a:lumMod val="85000"/>
                    <a:lumOff val="15000"/>
                  </a:schemeClr>
                </a:solidFill>
                <a:latin typeface="Arial"/>
                <a:cs typeface="Arial"/>
              </a:defRPr>
            </a:lvl2pPr>
            <a:lvl3pPr>
              <a:defRPr sz="1400">
                <a:solidFill>
                  <a:schemeClr val="tx1">
                    <a:lumMod val="85000"/>
                    <a:lumOff val="15000"/>
                  </a:schemeClr>
                </a:solidFill>
                <a:latin typeface="Arial"/>
                <a:cs typeface="Arial"/>
              </a:defRPr>
            </a:lvl3pPr>
            <a:lvl4pPr>
              <a:defRPr sz="1200">
                <a:solidFill>
                  <a:schemeClr val="tx1">
                    <a:lumMod val="85000"/>
                    <a:lumOff val="15000"/>
                  </a:schemeClr>
                </a:solidFill>
                <a:latin typeface="Arial"/>
                <a:cs typeface="Arial"/>
              </a:defRPr>
            </a:lvl4pPr>
            <a:lvl5pPr>
              <a:defRPr sz="1200">
                <a:solidFill>
                  <a:schemeClr val="tx1">
                    <a:lumMod val="85000"/>
                    <a:lumOff val="15000"/>
                  </a:schemeClr>
                </a:solidFill>
                <a:latin typeface="Arial"/>
                <a:cs typeface="Aria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5" name="Pictur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906" y="6297297"/>
            <a:ext cx="1395038" cy="574123"/>
          </a:xfrm>
          <a:prstGeom prst="rect">
            <a:avLst/>
          </a:prstGeom>
        </p:spPr>
      </p:pic>
    </p:spTree>
    <p:extLst>
      <p:ext uri="{BB962C8B-B14F-4D97-AF65-F5344CB8AC3E}">
        <p14:creationId xmlns:p14="http://schemas.microsoft.com/office/powerpoint/2010/main" val="2773108428"/>
      </p:ext>
    </p:extLst>
  </p:cSld>
  <p:clrMapOvr>
    <a:masterClrMapping/>
  </p:clrMapOvr>
  <p:transition spd="med">
    <p:fade/>
  </p:transition>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4_Title and Content and Photo Left">
    <p:spTree>
      <p:nvGrpSpPr>
        <p:cNvPr id="1" name=""/>
        <p:cNvGrpSpPr/>
        <p:nvPr/>
      </p:nvGrpSpPr>
      <p:grpSpPr>
        <a:xfrm>
          <a:off x="0" y="0"/>
          <a:ext cx="0" cy="0"/>
          <a:chOff x="0" y="0"/>
          <a:chExt cx="0" cy="0"/>
        </a:xfrm>
      </p:grpSpPr>
      <p:sp>
        <p:nvSpPr>
          <p:cNvPr id="4" name="Right Triangle 3"/>
          <p:cNvSpPr/>
          <p:nvPr/>
        </p:nvSpPr>
        <p:spPr>
          <a:xfrm flipH="1">
            <a:off x="1481138" y="6519863"/>
            <a:ext cx="7161212" cy="209550"/>
          </a:xfrm>
          <a:prstGeom prst="rtTriangle">
            <a:avLst/>
          </a:prstGeom>
          <a:gradFill flip="none" rotWithShape="1">
            <a:gsLst>
              <a:gs pos="39000">
                <a:srgbClr val="FA810F"/>
              </a:gs>
              <a:gs pos="0">
                <a:srgbClr val="FFFFFF"/>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solidFill>
                <a:srgbClr val="FFFFFF"/>
              </a:solidFill>
              <a:ea typeface="ＭＳ Ｐゴシック" pitchFamily="34" charset="-128"/>
            </a:endParaRPr>
          </a:p>
        </p:txBody>
      </p:sp>
      <p:cxnSp>
        <p:nvCxnSpPr>
          <p:cNvPr id="6" name="Straight Connector 5"/>
          <p:cNvCxnSpPr/>
          <p:nvPr/>
        </p:nvCxnSpPr>
        <p:spPr>
          <a:xfrm>
            <a:off x="0" y="668338"/>
            <a:ext cx="9144000" cy="0"/>
          </a:xfrm>
          <a:prstGeom prst="line">
            <a:avLst/>
          </a:prstGeom>
          <a:ln>
            <a:solidFill>
              <a:srgbClr val="FA810F"/>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0" y="712788"/>
            <a:ext cx="9144000" cy="0"/>
          </a:xfrm>
          <a:prstGeom prst="line">
            <a:avLst/>
          </a:prstGeom>
          <a:ln>
            <a:solidFill>
              <a:srgbClr val="FCB800"/>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67322" y="76200"/>
            <a:ext cx="9000478" cy="519178"/>
          </a:xfrm>
        </p:spPr>
        <p:txBody>
          <a:bodyPr>
            <a:normAutofit/>
          </a:bodyPr>
          <a:lstStyle>
            <a:lvl1pPr algn="l">
              <a:defRPr sz="2800" b="0">
                <a:solidFill>
                  <a:schemeClr val="tx1"/>
                </a:solidFill>
                <a:effectLst/>
                <a:latin typeface="Arial"/>
                <a:cs typeface="Arial"/>
              </a:defRPr>
            </a:lvl1pPr>
          </a:lstStyle>
          <a:p>
            <a:r>
              <a:rPr lang="en-US"/>
              <a:t>Click to edit Master title style</a:t>
            </a:r>
            <a:endParaRPr lang="en-US" dirty="0"/>
          </a:p>
        </p:txBody>
      </p:sp>
      <p:sp>
        <p:nvSpPr>
          <p:cNvPr id="11" name="Rectangle 10"/>
          <p:cNvSpPr/>
          <p:nvPr/>
        </p:nvSpPr>
        <p:spPr>
          <a:xfrm>
            <a:off x="1516392" y="6328794"/>
            <a:ext cx="2667000" cy="338554"/>
          </a:xfrm>
          <a:prstGeom prst="rect">
            <a:avLst/>
          </a:prstGeom>
        </p:spPr>
        <p:txBody>
          <a:bodyPr wrap="square">
            <a:spAutoFit/>
          </a:bodyPr>
          <a:lstStyle/>
          <a:p>
            <a:pPr algn="l"/>
            <a:r>
              <a:rPr lang="en-US" sz="800" dirty="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rPr>
              <a:t>CONFIDENTIAL AND PROPRIETARY INFORMATION </a:t>
            </a:r>
          </a:p>
          <a:p>
            <a:pPr algn="l"/>
            <a:r>
              <a:rPr lang="en-US" sz="800" dirty="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rPr>
              <a:t>NOT FOR DISTRIBUTION</a:t>
            </a:r>
            <a:endParaRPr lang="en-US" sz="800" dirty="0">
              <a:latin typeface="Arial Narrow" panose="020B0606020202030204" pitchFamily="34" charset="0"/>
            </a:endParaRPr>
          </a:p>
        </p:txBody>
      </p:sp>
      <p:sp>
        <p:nvSpPr>
          <p:cNvPr id="12" name="Slide Number Placeholder 5"/>
          <p:cNvSpPr>
            <a:spLocks noGrp="1"/>
          </p:cNvSpPr>
          <p:nvPr>
            <p:ph type="sldNum" sz="quarter" idx="10"/>
          </p:nvPr>
        </p:nvSpPr>
        <p:spPr>
          <a:xfrm>
            <a:off x="7010400" y="6421438"/>
            <a:ext cx="2133600" cy="365125"/>
          </a:xfrm>
        </p:spPr>
        <p:txBody>
          <a:bodyPr/>
          <a:lstStyle>
            <a:lvl1pPr>
              <a:defRPr/>
            </a:lvl1pPr>
          </a:lstStyle>
          <a:p>
            <a:fld id="{D57F1E4F-1CFF-5643-939E-217C01CDF565}" type="slidenum">
              <a:rPr lang="en-US" smtClean="0"/>
              <a:pPr/>
              <a:t>‹#›</a:t>
            </a:fld>
            <a:endParaRPr lang="en-US" dirty="0"/>
          </a:p>
        </p:txBody>
      </p:sp>
      <p:sp>
        <p:nvSpPr>
          <p:cNvPr id="13" name="Content Placeholder 2"/>
          <p:cNvSpPr>
            <a:spLocks noGrp="1"/>
          </p:cNvSpPr>
          <p:nvPr>
            <p:ph idx="11"/>
          </p:nvPr>
        </p:nvSpPr>
        <p:spPr>
          <a:xfrm>
            <a:off x="4756020" y="1143000"/>
            <a:ext cx="3886200" cy="4799012"/>
          </a:xfrm>
        </p:spPr>
        <p:txBody>
          <a:bodyPr/>
          <a:lstStyle>
            <a:lvl1pPr>
              <a:defRPr sz="2200">
                <a:solidFill>
                  <a:schemeClr val="tx1">
                    <a:lumMod val="85000"/>
                    <a:lumOff val="15000"/>
                  </a:schemeClr>
                </a:solidFill>
                <a:latin typeface="Arial"/>
                <a:cs typeface="Arial"/>
              </a:defRPr>
            </a:lvl1pPr>
            <a:lvl2pPr>
              <a:defRPr sz="1800">
                <a:solidFill>
                  <a:schemeClr val="tx1">
                    <a:lumMod val="85000"/>
                    <a:lumOff val="15000"/>
                  </a:schemeClr>
                </a:solidFill>
                <a:latin typeface="Arial"/>
                <a:cs typeface="Arial"/>
              </a:defRPr>
            </a:lvl2pPr>
            <a:lvl3pPr>
              <a:defRPr sz="1400">
                <a:solidFill>
                  <a:schemeClr val="tx1">
                    <a:lumMod val="85000"/>
                    <a:lumOff val="15000"/>
                  </a:schemeClr>
                </a:solidFill>
                <a:latin typeface="Arial"/>
                <a:cs typeface="Arial"/>
              </a:defRPr>
            </a:lvl3pPr>
            <a:lvl4pPr>
              <a:defRPr sz="1200">
                <a:solidFill>
                  <a:schemeClr val="tx1">
                    <a:lumMod val="85000"/>
                    <a:lumOff val="15000"/>
                  </a:schemeClr>
                </a:solidFill>
                <a:latin typeface="Arial"/>
                <a:cs typeface="Arial"/>
              </a:defRPr>
            </a:lvl4pPr>
            <a:lvl5pPr>
              <a:defRPr sz="1200">
                <a:solidFill>
                  <a:schemeClr val="tx1">
                    <a:lumMod val="85000"/>
                    <a:lumOff val="15000"/>
                  </a:schemeClr>
                </a:solidFill>
                <a:latin typeface="Arial"/>
                <a:cs typeface="Aria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2"/>
          <p:cNvSpPr>
            <a:spLocks noGrp="1"/>
          </p:cNvSpPr>
          <p:nvPr>
            <p:ph idx="1"/>
          </p:nvPr>
        </p:nvSpPr>
        <p:spPr>
          <a:xfrm>
            <a:off x="429119" y="1158737"/>
            <a:ext cx="3914281" cy="4763645"/>
          </a:xfrm>
        </p:spPr>
        <p:txBody>
          <a:bodyPr anchor="ctr"/>
          <a:lstStyle>
            <a:lvl1pPr marL="0" indent="0" algn="ctr">
              <a:buNone/>
              <a:defRPr sz="2200" b="1">
                <a:solidFill>
                  <a:schemeClr val="tx1"/>
                </a:solidFill>
                <a:latin typeface="Arial"/>
                <a:cs typeface="Arial"/>
              </a:defRPr>
            </a:lvl1pPr>
            <a:lvl2pPr>
              <a:defRPr sz="1800">
                <a:solidFill>
                  <a:srgbClr val="032152"/>
                </a:solidFill>
                <a:latin typeface="Arial"/>
                <a:cs typeface="Arial"/>
              </a:defRPr>
            </a:lvl2pPr>
            <a:lvl3pPr>
              <a:defRPr sz="1400">
                <a:solidFill>
                  <a:srgbClr val="032152"/>
                </a:solidFill>
                <a:latin typeface="Arial"/>
                <a:cs typeface="Arial"/>
              </a:defRPr>
            </a:lvl3pPr>
            <a:lvl4pPr>
              <a:defRPr sz="1200">
                <a:solidFill>
                  <a:srgbClr val="032152"/>
                </a:solidFill>
                <a:latin typeface="Arial"/>
                <a:cs typeface="Arial"/>
              </a:defRPr>
            </a:lvl4pPr>
            <a:lvl5pPr>
              <a:defRPr sz="1200">
                <a:solidFill>
                  <a:srgbClr val="032152"/>
                </a:solidFill>
                <a:latin typeface="Arial"/>
                <a:cs typeface="Arial"/>
              </a:defRPr>
            </a:lvl5pPr>
          </a:lstStyle>
          <a:p>
            <a:pPr lvl="0"/>
            <a:r>
              <a:rPr lang="en-US"/>
              <a:t>Click to edit Master text styles</a:t>
            </a:r>
          </a:p>
        </p:txBody>
      </p:sp>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906" y="6297297"/>
            <a:ext cx="1395038" cy="574123"/>
          </a:xfrm>
          <a:prstGeom prst="rect">
            <a:avLst/>
          </a:prstGeom>
        </p:spPr>
      </p:pic>
    </p:spTree>
    <p:extLst>
      <p:ext uri="{BB962C8B-B14F-4D97-AF65-F5344CB8AC3E}">
        <p14:creationId xmlns:p14="http://schemas.microsoft.com/office/powerpoint/2010/main" val="3009126204"/>
      </p:ext>
    </p:extLst>
  </p:cSld>
  <p:clrMapOvr>
    <a:masterClrMapping/>
  </p:clrMapOvr>
  <p:transition spd="med">
    <p:fade/>
  </p:transition>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5_Title and Content and Photo Right">
    <p:spTree>
      <p:nvGrpSpPr>
        <p:cNvPr id="1" name=""/>
        <p:cNvGrpSpPr/>
        <p:nvPr/>
      </p:nvGrpSpPr>
      <p:grpSpPr>
        <a:xfrm>
          <a:off x="0" y="0"/>
          <a:ext cx="0" cy="0"/>
          <a:chOff x="0" y="0"/>
          <a:chExt cx="0" cy="0"/>
        </a:xfrm>
      </p:grpSpPr>
      <p:sp>
        <p:nvSpPr>
          <p:cNvPr id="4" name="Right Triangle 3"/>
          <p:cNvSpPr/>
          <p:nvPr/>
        </p:nvSpPr>
        <p:spPr>
          <a:xfrm flipH="1">
            <a:off x="1481138" y="6519863"/>
            <a:ext cx="7161212" cy="209550"/>
          </a:xfrm>
          <a:prstGeom prst="rtTriangle">
            <a:avLst/>
          </a:prstGeom>
          <a:gradFill flip="none" rotWithShape="1">
            <a:gsLst>
              <a:gs pos="39000">
                <a:srgbClr val="FA810F"/>
              </a:gs>
              <a:gs pos="0">
                <a:srgbClr val="FFFFFF"/>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solidFill>
                <a:srgbClr val="FFFFFF"/>
              </a:solidFill>
              <a:ea typeface="ＭＳ Ｐゴシック" pitchFamily="34" charset="-128"/>
            </a:endParaRPr>
          </a:p>
        </p:txBody>
      </p:sp>
      <p:cxnSp>
        <p:nvCxnSpPr>
          <p:cNvPr id="6" name="Straight Connector 5"/>
          <p:cNvCxnSpPr/>
          <p:nvPr/>
        </p:nvCxnSpPr>
        <p:spPr>
          <a:xfrm>
            <a:off x="0" y="668338"/>
            <a:ext cx="9144000" cy="0"/>
          </a:xfrm>
          <a:prstGeom prst="line">
            <a:avLst/>
          </a:prstGeom>
          <a:ln>
            <a:solidFill>
              <a:srgbClr val="FA810F"/>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0" y="712788"/>
            <a:ext cx="9144000" cy="0"/>
          </a:xfrm>
          <a:prstGeom prst="line">
            <a:avLst/>
          </a:prstGeom>
          <a:ln>
            <a:solidFill>
              <a:srgbClr val="FCB800"/>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67322" y="76200"/>
            <a:ext cx="9000478" cy="519178"/>
          </a:xfrm>
        </p:spPr>
        <p:txBody>
          <a:bodyPr>
            <a:normAutofit/>
          </a:bodyPr>
          <a:lstStyle>
            <a:lvl1pPr algn="l">
              <a:defRPr sz="2800" b="0">
                <a:solidFill>
                  <a:schemeClr val="tx1"/>
                </a:solidFill>
                <a:effectLst/>
                <a:latin typeface="Arial"/>
                <a:cs typeface="Arial"/>
              </a:defRPr>
            </a:lvl1pPr>
          </a:lstStyle>
          <a:p>
            <a:r>
              <a:rPr lang="en-US"/>
              <a:t>Click to edit Master title style</a:t>
            </a:r>
            <a:endParaRPr lang="en-US" dirty="0"/>
          </a:p>
        </p:txBody>
      </p:sp>
      <p:sp>
        <p:nvSpPr>
          <p:cNvPr id="11" name="Rectangle 10"/>
          <p:cNvSpPr/>
          <p:nvPr/>
        </p:nvSpPr>
        <p:spPr>
          <a:xfrm>
            <a:off x="1516392" y="6328794"/>
            <a:ext cx="2667000" cy="338554"/>
          </a:xfrm>
          <a:prstGeom prst="rect">
            <a:avLst/>
          </a:prstGeom>
        </p:spPr>
        <p:txBody>
          <a:bodyPr wrap="square">
            <a:spAutoFit/>
          </a:bodyPr>
          <a:lstStyle/>
          <a:p>
            <a:pPr algn="l"/>
            <a:r>
              <a:rPr lang="en-US" sz="800" dirty="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rPr>
              <a:t>CONFIDENTIAL AND PROPRIETARY INFORMATION </a:t>
            </a:r>
          </a:p>
          <a:p>
            <a:pPr algn="l"/>
            <a:r>
              <a:rPr lang="en-US" sz="800" dirty="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rPr>
              <a:t>NOT FOR DISTRIBUTION</a:t>
            </a:r>
            <a:endParaRPr lang="en-US" sz="800" dirty="0">
              <a:latin typeface="Arial Narrow" panose="020B0606020202030204" pitchFamily="34" charset="0"/>
            </a:endParaRPr>
          </a:p>
        </p:txBody>
      </p:sp>
      <p:sp>
        <p:nvSpPr>
          <p:cNvPr id="12" name="Slide Number Placeholder 5"/>
          <p:cNvSpPr>
            <a:spLocks noGrp="1"/>
          </p:cNvSpPr>
          <p:nvPr>
            <p:ph type="sldNum" sz="quarter" idx="10"/>
          </p:nvPr>
        </p:nvSpPr>
        <p:spPr>
          <a:xfrm>
            <a:off x="7010400" y="6421438"/>
            <a:ext cx="2133600" cy="365125"/>
          </a:xfrm>
        </p:spPr>
        <p:txBody>
          <a:bodyPr/>
          <a:lstStyle>
            <a:lvl1pPr>
              <a:defRPr/>
            </a:lvl1pPr>
          </a:lstStyle>
          <a:p>
            <a:fld id="{D57F1E4F-1CFF-5643-939E-217C01CDF565}" type="slidenum">
              <a:rPr lang="en-US" smtClean="0"/>
              <a:pPr/>
              <a:t>‹#›</a:t>
            </a:fld>
            <a:endParaRPr lang="en-US" dirty="0"/>
          </a:p>
        </p:txBody>
      </p:sp>
      <p:sp>
        <p:nvSpPr>
          <p:cNvPr id="15" name="Content Placeholder 2"/>
          <p:cNvSpPr>
            <a:spLocks noGrp="1"/>
          </p:cNvSpPr>
          <p:nvPr>
            <p:ph idx="1"/>
          </p:nvPr>
        </p:nvSpPr>
        <p:spPr>
          <a:xfrm>
            <a:off x="457200" y="1143000"/>
            <a:ext cx="3886200" cy="4799012"/>
          </a:xfrm>
        </p:spPr>
        <p:txBody>
          <a:bodyPr/>
          <a:lstStyle>
            <a:lvl1pPr>
              <a:defRPr sz="2200">
                <a:solidFill>
                  <a:schemeClr val="tx1">
                    <a:lumMod val="85000"/>
                    <a:lumOff val="15000"/>
                  </a:schemeClr>
                </a:solidFill>
                <a:latin typeface="Arial"/>
                <a:cs typeface="Arial"/>
              </a:defRPr>
            </a:lvl1pPr>
            <a:lvl2pPr>
              <a:defRPr sz="1800">
                <a:solidFill>
                  <a:schemeClr val="tx1">
                    <a:lumMod val="85000"/>
                    <a:lumOff val="15000"/>
                  </a:schemeClr>
                </a:solidFill>
                <a:latin typeface="Arial"/>
                <a:cs typeface="Arial"/>
              </a:defRPr>
            </a:lvl2pPr>
            <a:lvl3pPr>
              <a:defRPr sz="1400">
                <a:solidFill>
                  <a:schemeClr val="tx1">
                    <a:lumMod val="85000"/>
                    <a:lumOff val="15000"/>
                  </a:schemeClr>
                </a:solidFill>
                <a:latin typeface="Arial"/>
                <a:cs typeface="Arial"/>
              </a:defRPr>
            </a:lvl3pPr>
            <a:lvl4pPr>
              <a:defRPr sz="1200">
                <a:solidFill>
                  <a:schemeClr val="tx1">
                    <a:lumMod val="85000"/>
                    <a:lumOff val="15000"/>
                  </a:schemeClr>
                </a:solidFill>
                <a:latin typeface="Arial"/>
                <a:cs typeface="Arial"/>
              </a:defRPr>
            </a:lvl4pPr>
            <a:lvl5pPr>
              <a:defRPr sz="1200">
                <a:solidFill>
                  <a:schemeClr val="tx1">
                    <a:lumMod val="85000"/>
                    <a:lumOff val="15000"/>
                  </a:schemeClr>
                </a:solidFill>
                <a:latin typeface="Arial"/>
                <a:cs typeface="Aria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2"/>
          <p:cNvSpPr>
            <a:spLocks noGrp="1"/>
          </p:cNvSpPr>
          <p:nvPr>
            <p:ph idx="11"/>
          </p:nvPr>
        </p:nvSpPr>
        <p:spPr>
          <a:xfrm>
            <a:off x="4745838" y="1140406"/>
            <a:ext cx="3914281" cy="4763645"/>
          </a:xfrm>
        </p:spPr>
        <p:txBody>
          <a:bodyPr anchor="ctr"/>
          <a:lstStyle>
            <a:lvl1pPr marL="0" indent="0" algn="ctr">
              <a:buNone/>
              <a:defRPr sz="2200" b="1">
                <a:solidFill>
                  <a:schemeClr val="tx1"/>
                </a:solidFill>
                <a:latin typeface="Arial"/>
                <a:cs typeface="Arial"/>
              </a:defRPr>
            </a:lvl1pPr>
            <a:lvl2pPr>
              <a:defRPr sz="1800">
                <a:solidFill>
                  <a:srgbClr val="032152"/>
                </a:solidFill>
                <a:latin typeface="Arial"/>
                <a:cs typeface="Arial"/>
              </a:defRPr>
            </a:lvl2pPr>
            <a:lvl3pPr>
              <a:defRPr sz="1400">
                <a:solidFill>
                  <a:srgbClr val="032152"/>
                </a:solidFill>
                <a:latin typeface="Arial"/>
                <a:cs typeface="Arial"/>
              </a:defRPr>
            </a:lvl3pPr>
            <a:lvl4pPr>
              <a:defRPr sz="1200">
                <a:solidFill>
                  <a:srgbClr val="032152"/>
                </a:solidFill>
                <a:latin typeface="Arial"/>
                <a:cs typeface="Arial"/>
              </a:defRPr>
            </a:lvl4pPr>
            <a:lvl5pPr>
              <a:defRPr sz="1200">
                <a:solidFill>
                  <a:srgbClr val="032152"/>
                </a:solidFill>
                <a:latin typeface="Arial"/>
                <a:cs typeface="Arial"/>
              </a:defRPr>
            </a:lvl5pPr>
          </a:lstStyle>
          <a:p>
            <a:pPr lvl="0"/>
            <a:r>
              <a:rPr lang="en-US"/>
              <a:t>Click to edit Master text styles</a:t>
            </a:r>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906" y="6297297"/>
            <a:ext cx="1395038" cy="574123"/>
          </a:xfrm>
          <a:prstGeom prst="rect">
            <a:avLst/>
          </a:prstGeom>
        </p:spPr>
      </p:pic>
    </p:spTree>
    <p:extLst>
      <p:ext uri="{BB962C8B-B14F-4D97-AF65-F5344CB8AC3E}">
        <p14:creationId xmlns:p14="http://schemas.microsoft.com/office/powerpoint/2010/main" val="1105138554"/>
      </p:ext>
    </p:extLst>
  </p:cSld>
  <p:clrMapOvr>
    <a:masterClrMapping/>
  </p:clrMapOvr>
  <p:transition spd="med">
    <p:fade/>
  </p:transition>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4_Sub Title">
    <p:spTree>
      <p:nvGrpSpPr>
        <p:cNvPr id="1" name=""/>
        <p:cNvGrpSpPr/>
        <p:nvPr/>
      </p:nvGrpSpPr>
      <p:grpSpPr>
        <a:xfrm>
          <a:off x="0" y="0"/>
          <a:ext cx="0" cy="0"/>
          <a:chOff x="0" y="0"/>
          <a:chExt cx="0" cy="0"/>
        </a:xfrm>
      </p:grpSpPr>
      <p:sp>
        <p:nvSpPr>
          <p:cNvPr id="5" name="Right Triangle 4"/>
          <p:cNvSpPr/>
          <p:nvPr/>
        </p:nvSpPr>
        <p:spPr>
          <a:xfrm flipH="1">
            <a:off x="1481138" y="6519863"/>
            <a:ext cx="7161212" cy="209550"/>
          </a:xfrm>
          <a:prstGeom prst="rtTriangle">
            <a:avLst/>
          </a:prstGeom>
          <a:gradFill flip="none" rotWithShape="1">
            <a:gsLst>
              <a:gs pos="39000">
                <a:srgbClr val="FA810F"/>
              </a:gs>
              <a:gs pos="0">
                <a:srgbClr val="FFFFFF"/>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ea typeface="ＭＳ Ｐゴシック" pitchFamily="1" charset="-128"/>
            </a:endParaRPr>
          </a:p>
        </p:txBody>
      </p:sp>
      <p:sp>
        <p:nvSpPr>
          <p:cNvPr id="7" name="Slide Number Placeholder 5"/>
          <p:cNvSpPr>
            <a:spLocks noGrp="1"/>
          </p:cNvSpPr>
          <p:nvPr>
            <p:ph type="sldNum" sz="quarter" idx="10"/>
          </p:nvPr>
        </p:nvSpPr>
        <p:spPr>
          <a:xfrm>
            <a:off x="7010400" y="6421438"/>
            <a:ext cx="2133600" cy="365125"/>
          </a:xfrm>
        </p:spPr>
        <p:txBody>
          <a:bodyPr/>
          <a:lstStyle>
            <a:lvl1pPr>
              <a:defRPr/>
            </a:lvl1pPr>
          </a:lstStyle>
          <a:p>
            <a:fld id="{D57F1E4F-1CFF-5643-939E-217C01CDF565}" type="slidenum">
              <a:rPr lang="en-US" smtClean="0"/>
              <a:pPr/>
              <a:t>‹#›</a:t>
            </a:fld>
            <a:endParaRPr lang="en-US" dirty="0"/>
          </a:p>
        </p:txBody>
      </p:sp>
      <p:sp>
        <p:nvSpPr>
          <p:cNvPr id="10" name="Title 1"/>
          <p:cNvSpPr>
            <a:spLocks noGrp="1"/>
          </p:cNvSpPr>
          <p:nvPr>
            <p:ph type="title"/>
          </p:nvPr>
        </p:nvSpPr>
        <p:spPr>
          <a:xfrm>
            <a:off x="304800" y="2819400"/>
            <a:ext cx="8610600" cy="519178"/>
          </a:xfrm>
        </p:spPr>
        <p:txBody>
          <a:bodyPr>
            <a:normAutofit/>
          </a:bodyPr>
          <a:lstStyle>
            <a:lvl1pPr algn="ctr">
              <a:defRPr sz="2400" b="1">
                <a:solidFill>
                  <a:schemeClr val="tx1">
                    <a:lumMod val="85000"/>
                    <a:lumOff val="15000"/>
                  </a:schemeClr>
                </a:solidFill>
                <a:effectLst/>
                <a:latin typeface="Arial"/>
                <a:cs typeface="Arial"/>
              </a:defRPr>
            </a:lvl1pPr>
          </a:lstStyle>
          <a:p>
            <a:r>
              <a:rPr lang="en-US"/>
              <a:t>Click to edit Master title style</a:t>
            </a:r>
            <a:endParaRPr lang="en-US" dirty="0"/>
          </a:p>
        </p:txBody>
      </p:sp>
      <p:cxnSp>
        <p:nvCxnSpPr>
          <p:cNvPr id="12" name="Straight Connector 11"/>
          <p:cNvCxnSpPr/>
          <p:nvPr/>
        </p:nvCxnSpPr>
        <p:spPr>
          <a:xfrm>
            <a:off x="304800" y="3352800"/>
            <a:ext cx="8610600" cy="0"/>
          </a:xfrm>
          <a:prstGeom prst="line">
            <a:avLst/>
          </a:prstGeom>
          <a:ln w="38100">
            <a:solidFill>
              <a:srgbClr val="F8981D"/>
            </a:solidFill>
          </a:ln>
        </p:spPr>
        <p:style>
          <a:lnRef idx="2">
            <a:schemeClr val="accent1"/>
          </a:lnRef>
          <a:fillRef idx="0">
            <a:schemeClr val="accent1"/>
          </a:fillRef>
          <a:effectRef idx="1">
            <a:schemeClr val="accent1"/>
          </a:effectRef>
          <a:fontRef idx="minor">
            <a:schemeClr val="tx1"/>
          </a:fontRef>
        </p:style>
      </p:cxn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906" y="6297297"/>
            <a:ext cx="1395038" cy="574123"/>
          </a:xfrm>
          <a:prstGeom prst="rect">
            <a:avLst/>
          </a:prstGeom>
        </p:spPr>
      </p:pic>
      <p:sp>
        <p:nvSpPr>
          <p:cNvPr id="8" name="Rectangle 7"/>
          <p:cNvSpPr/>
          <p:nvPr/>
        </p:nvSpPr>
        <p:spPr>
          <a:xfrm>
            <a:off x="1516392" y="6328794"/>
            <a:ext cx="2667000" cy="338554"/>
          </a:xfrm>
          <a:prstGeom prst="rect">
            <a:avLst/>
          </a:prstGeom>
        </p:spPr>
        <p:txBody>
          <a:bodyPr wrap="square">
            <a:spAutoFit/>
          </a:bodyPr>
          <a:lstStyle/>
          <a:p>
            <a:pPr algn="l"/>
            <a:r>
              <a:rPr lang="en-US" sz="800" dirty="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rPr>
              <a:t>CONFIDENTIAL AND PROPRIETARY INFORMATION </a:t>
            </a:r>
          </a:p>
          <a:p>
            <a:pPr algn="l"/>
            <a:r>
              <a:rPr lang="en-US" sz="800" dirty="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rPr>
              <a:t>NOT FOR DISTRIBUTION</a:t>
            </a:r>
            <a:endParaRPr lang="en-US" sz="800" dirty="0">
              <a:latin typeface="Arial Narrow" panose="020B0606020202030204" pitchFamily="34" charset="0"/>
            </a:endParaRPr>
          </a:p>
        </p:txBody>
      </p:sp>
    </p:spTree>
    <p:extLst>
      <p:ext uri="{BB962C8B-B14F-4D97-AF65-F5344CB8AC3E}">
        <p14:creationId xmlns:p14="http://schemas.microsoft.com/office/powerpoint/2010/main" val="1491648113"/>
      </p:ext>
    </p:extLst>
  </p:cSld>
  <p:clrMapOvr>
    <a:masterClrMapping/>
  </p:clrMapOvr>
  <p:hf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4_Title and Content">
    <p:spTree>
      <p:nvGrpSpPr>
        <p:cNvPr id="1" name=""/>
        <p:cNvGrpSpPr/>
        <p:nvPr/>
      </p:nvGrpSpPr>
      <p:grpSpPr>
        <a:xfrm>
          <a:off x="0" y="0"/>
          <a:ext cx="0" cy="0"/>
          <a:chOff x="0" y="0"/>
          <a:chExt cx="0" cy="0"/>
        </a:xfrm>
      </p:grpSpPr>
      <p:sp>
        <p:nvSpPr>
          <p:cNvPr id="4" name="Right Triangle 3"/>
          <p:cNvSpPr/>
          <p:nvPr/>
        </p:nvSpPr>
        <p:spPr>
          <a:xfrm flipH="1">
            <a:off x="1481138" y="6519863"/>
            <a:ext cx="7161212" cy="209550"/>
          </a:xfrm>
          <a:prstGeom prst="rtTriangle">
            <a:avLst/>
          </a:prstGeom>
          <a:gradFill flip="none" rotWithShape="1">
            <a:gsLst>
              <a:gs pos="39000">
                <a:srgbClr val="FA810F"/>
              </a:gs>
              <a:gs pos="0">
                <a:srgbClr val="FFFFFF"/>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solidFill>
                <a:srgbClr val="FFFFFF"/>
              </a:solidFill>
              <a:ea typeface="ＭＳ Ｐゴシック" pitchFamily="34" charset="-128"/>
            </a:endParaRPr>
          </a:p>
        </p:txBody>
      </p:sp>
      <p:sp>
        <p:nvSpPr>
          <p:cNvPr id="10" name="Rectangle 9"/>
          <p:cNvSpPr/>
          <p:nvPr/>
        </p:nvSpPr>
        <p:spPr>
          <a:xfrm>
            <a:off x="1516392" y="6328794"/>
            <a:ext cx="2667000" cy="338554"/>
          </a:xfrm>
          <a:prstGeom prst="rect">
            <a:avLst/>
          </a:prstGeom>
        </p:spPr>
        <p:txBody>
          <a:bodyPr wrap="square">
            <a:spAutoFit/>
          </a:bodyPr>
          <a:lstStyle/>
          <a:p>
            <a:pPr algn="l"/>
            <a:r>
              <a:rPr lang="en-US" sz="800" dirty="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rPr>
              <a:t>CONFIDENTIAL AND PROPRIETARY INFORMATION </a:t>
            </a:r>
          </a:p>
          <a:p>
            <a:pPr algn="l"/>
            <a:r>
              <a:rPr lang="en-US" sz="800" dirty="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rPr>
              <a:t>NOT FOR DISTRIBUTION</a:t>
            </a:r>
            <a:endParaRPr lang="en-US" sz="800" dirty="0">
              <a:latin typeface="Arial Narrow" panose="020B0606020202030204" pitchFamily="34" charset="0"/>
            </a:endParaRPr>
          </a:p>
        </p:txBody>
      </p:sp>
      <p:sp>
        <p:nvSpPr>
          <p:cNvPr id="9" name="Slide Number Placeholder 5"/>
          <p:cNvSpPr>
            <a:spLocks noGrp="1"/>
          </p:cNvSpPr>
          <p:nvPr>
            <p:ph type="sldNum" sz="quarter" idx="10"/>
          </p:nvPr>
        </p:nvSpPr>
        <p:spPr>
          <a:xfrm>
            <a:off x="7010400" y="6421438"/>
            <a:ext cx="2133600" cy="365125"/>
          </a:xfrm>
        </p:spPr>
        <p:txBody>
          <a:bodyPr/>
          <a:lstStyle>
            <a:lvl1pPr>
              <a:defRPr/>
            </a:lvl1pPr>
          </a:lstStyle>
          <a:p>
            <a:fld id="{D57F1E4F-1CFF-5643-939E-217C01CDF565}" type="slidenum">
              <a:rPr lang="en-US" smtClean="0"/>
              <a:pPr/>
              <a:t>‹#›</a:t>
            </a:fld>
            <a:endParaRPr lang="en-US"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906" y="6297297"/>
            <a:ext cx="1395038" cy="574123"/>
          </a:xfrm>
          <a:prstGeom prst="rect">
            <a:avLst/>
          </a:prstGeom>
        </p:spPr>
      </p:pic>
    </p:spTree>
    <p:extLst>
      <p:ext uri="{BB962C8B-B14F-4D97-AF65-F5344CB8AC3E}">
        <p14:creationId xmlns:p14="http://schemas.microsoft.com/office/powerpoint/2010/main" val="2944339740"/>
      </p:ext>
    </p:extLst>
  </p:cSld>
  <p:clrMapOvr>
    <a:masterClrMapping/>
  </p:clrMapOvr>
  <p:transition spd="med">
    <p:fade/>
  </p:transition>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17.xml"/><Relationship Id="rId7" Type="http://schemas.openxmlformats.org/officeDocument/2006/relationships/image" Target="../media/image1.jpeg"/><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theme" Target="../theme/theme2.xml"/><Relationship Id="rId5" Type="http://schemas.openxmlformats.org/officeDocument/2006/relationships/slideLayout" Target="../slideLayouts/slideLayout19.xml"/><Relationship Id="rId4"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13" Type="http://schemas.openxmlformats.org/officeDocument/2006/relationships/oleObject" Target="../embeddings/oleObject1.bin"/><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tags" Target="../tags/tag1.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vmlDrawing" Target="../drawings/vmlDrawing1.vml"/><Relationship Id="rId5" Type="http://schemas.openxmlformats.org/officeDocument/2006/relationships/slideLayout" Target="../slideLayouts/slideLayout24.xml"/><Relationship Id="rId10" Type="http://schemas.openxmlformats.org/officeDocument/2006/relationships/theme" Target="../theme/theme3.xml"/><Relationship Id="rId4" Type="http://schemas.openxmlformats.org/officeDocument/2006/relationships/slideLayout" Target="../slideLayouts/slideLayout23.xml"/><Relationship Id="rId9" Type="http://schemas.openxmlformats.org/officeDocument/2006/relationships/slideLayout" Target="../slideLayouts/slideLayout28.xml"/><Relationship Id="rId14" Type="http://schemas.openxmlformats.org/officeDocument/2006/relationships/image" Target="../media/image5.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6">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 id="2147483745" r:id="rId13"/>
    <p:sldLayoutId id="2147483746" r:id="rId14"/>
  </p:sldLayoutIdLst>
  <p:transition>
    <p:fade/>
  </p:transition>
  <p:hf hdr="0" ftr="0" dt="0"/>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7"/>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8"/>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7">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8"/>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a:t>Click to edit Master title style</a:t>
            </a:r>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lt1" tx1="dk1" bg2="lt2" tx2="dk2" accent1="accent1" accent2="accent2" accent3="accent3" accent4="accent4" accent5="accent5" accent6="accent6" hlink="hlink" folHlink="folHlink"/>
  <p:sldLayoutIdLst>
    <p:sldLayoutId id="2147483675" r:id="rId1"/>
    <p:sldLayoutId id="2147483747" r:id="rId2"/>
    <p:sldLayoutId id="2147483748" r:id="rId3"/>
    <p:sldLayoutId id="2147483749" r:id="rId4"/>
    <p:sldLayoutId id="2147483750" r:id="rId5"/>
  </p:sldLayoutIdLst>
  <p:transition>
    <p:fade/>
  </p:transition>
  <p:hf hdr="0" ftr="0" dt="0"/>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12"/>
            </p:custDataLst>
            <p:extLst>
              <p:ext uri="{D42A27DB-BD31-4B8C-83A1-F6EECF244321}">
                <p14:modId xmlns:p14="http://schemas.microsoft.com/office/powerpoint/2010/main" val="4132423634"/>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143" name="think-cell Slide" r:id="rId13" imgW="360" imgH="360" progId="TCLayout.ActiveDocument.1">
                  <p:embed/>
                </p:oleObj>
              </mc:Choice>
              <mc:Fallback>
                <p:oleObj name="think-cell Slide" r:id="rId13" imgW="360" imgH="360" progId="TCLayout.ActiveDocument.1">
                  <p:embed/>
                  <p:pic>
                    <p:nvPicPr>
                      <p:cNvPr id="0" name=""/>
                      <p:cNvPicPr/>
                      <p:nvPr/>
                    </p:nvPicPr>
                    <p:blipFill>
                      <a:blip r:embed="rId14"/>
                      <a:stretch>
                        <a:fillRect/>
                      </a:stretch>
                    </p:blipFill>
                    <p:spPr>
                      <a:xfrm>
                        <a:off x="1588" y="1588"/>
                        <a:ext cx="1587" cy="1587"/>
                      </a:xfrm>
                      <a:prstGeom prst="rect">
                        <a:avLst/>
                      </a:prstGeom>
                    </p:spPr>
                  </p:pic>
                </p:oleObj>
              </mc:Fallback>
            </mc:AlternateContent>
          </a:graphicData>
        </a:graphic>
      </p:graphicFrame>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itchFamily="34" charset="0"/>
                <a:ea typeface="ＭＳ Ｐゴシック" pitchFamily="34" charset="-128"/>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7A47EFA8-BEE4-4F2A-BD6E-C6964DE769EA}" type="slidenum">
              <a:rPr lang="en-US" altLang="en-US" smtClean="0"/>
              <a:pPr>
                <a:defRPr/>
              </a:pPr>
              <a:t>‹#›</a:t>
            </a:fld>
            <a:endParaRPr lang="en-US" altLang="en-US" dirty="0"/>
          </a:p>
        </p:txBody>
      </p:sp>
      <p:sp>
        <p:nvSpPr>
          <p:cNvPr id="2" name="Footer Placeholder 1"/>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Tree>
    <p:extLst>
      <p:ext uri="{BB962C8B-B14F-4D97-AF65-F5344CB8AC3E}">
        <p14:creationId xmlns:p14="http://schemas.microsoft.com/office/powerpoint/2010/main" val="2478281083"/>
      </p:ext>
    </p:extLst>
  </p:cSld>
  <p:clrMap bg1="lt1" tx1="dk1" bg2="lt2" tx2="dk2" accent1="accent1" accent2="accent2" accent3="accent3" accent4="accent4" accent5="accent5" accent6="accent6" hlink="hlink" folHlink="folHlink"/>
  <p:sldLayoutIdLst>
    <p:sldLayoutId id="2147484193" r:id="rId1"/>
    <p:sldLayoutId id="2147484194" r:id="rId2"/>
    <p:sldLayoutId id="2147484195" r:id="rId3"/>
    <p:sldLayoutId id="2147484196" r:id="rId4"/>
    <p:sldLayoutId id="2147484197" r:id="rId5"/>
    <p:sldLayoutId id="2147484198" r:id="rId6"/>
    <p:sldLayoutId id="2147484199" r:id="rId7"/>
    <p:sldLayoutId id="2147484200" r:id="rId8"/>
    <p:sldLayoutId id="2147484201" r:id="rId9"/>
  </p:sldLayoutIdLst>
  <p:transition spd="med">
    <p:fade/>
  </p:transition>
  <p:hf hdr="0" ftr="0" dt="0"/>
  <p:txStyles>
    <p:titleStyle>
      <a:lvl1pPr algn="ctr" defTabSz="457200" rtl="0" eaLnBrk="1" fontAlgn="base" hangingPunct="1">
        <a:spcBef>
          <a:spcPct val="0"/>
        </a:spcBef>
        <a:spcAft>
          <a:spcPct val="0"/>
        </a:spcAft>
        <a:defRPr sz="4400" kern="1200">
          <a:solidFill>
            <a:schemeClr val="tx1"/>
          </a:solidFill>
          <a:latin typeface="+mj-lt"/>
          <a:ea typeface="ＭＳ Ｐゴシック" pitchFamily="-65" charset="-128"/>
          <a:cs typeface="ＭＳ Ｐゴシック" pitchFamily="-65" charset="-128"/>
        </a:defRPr>
      </a:lvl1pPr>
      <a:lvl2pPr algn="ctr" defTabSz="457200" rtl="0" eaLnBrk="1" fontAlgn="base" hangingPunct="1">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2pPr>
      <a:lvl3pPr algn="ctr" defTabSz="457200" rtl="0" eaLnBrk="1" fontAlgn="base" hangingPunct="1">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3pPr>
      <a:lvl4pPr algn="ctr" defTabSz="457200" rtl="0" eaLnBrk="1" fontAlgn="base" hangingPunct="1">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4pPr>
      <a:lvl5pPr algn="ctr" defTabSz="457200" rtl="0" eaLnBrk="1" fontAlgn="base" hangingPunct="1">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5pPr>
      <a:lvl6pPr marL="457200" algn="ctr" defTabSz="457200" rtl="0" eaLnBrk="1" fontAlgn="base" hangingPunct="1">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6pPr>
      <a:lvl7pPr marL="914400" algn="ctr" defTabSz="457200" rtl="0" eaLnBrk="1" fontAlgn="base" hangingPunct="1">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7pPr>
      <a:lvl8pPr marL="1371600" algn="ctr" defTabSz="457200" rtl="0" eaLnBrk="1" fontAlgn="base" hangingPunct="1">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8pPr>
      <a:lvl9pPr marL="1828800" algn="ctr" defTabSz="457200" rtl="0" eaLnBrk="1" fontAlgn="base" hangingPunct="1">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9pPr>
    </p:titleStyle>
    <p:bodyStyle>
      <a:lvl1pPr marL="342900" indent="-342900" algn="l" defTabSz="457200"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ＭＳ Ｐゴシック" pitchFamily="-65" charset="-128"/>
          <a:cs typeface="ＭＳ Ｐゴシック" pitchFamily="-65" charset="-128"/>
        </a:defRPr>
      </a:lvl1pPr>
      <a:lvl2pPr marL="742950" indent="-285750" algn="l" defTabSz="457200"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ＭＳ Ｐゴシック" pitchFamily="-65" charset="-128"/>
          <a:cs typeface="+mn-cs"/>
        </a:defRPr>
      </a:lvl2pPr>
      <a:lvl3pPr marL="1143000" indent="-228600" algn="l" defTabSz="457200"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ＭＳ Ｐゴシック" pitchFamily="-65" charset="-128"/>
          <a:cs typeface="+mn-cs"/>
        </a:defRPr>
      </a:lvl3pPr>
      <a:lvl4pPr marL="16002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ＭＳ Ｐゴシック" pitchFamily="-65" charset="-128"/>
          <a:cs typeface="+mn-cs"/>
        </a:defRPr>
      </a:lvl4pPr>
      <a:lvl5pPr marL="20574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2" Type="http://schemas.openxmlformats.org/officeDocument/2006/relationships/hyperlink" Target="http://www.stata.com/manuals/p.pdf" TargetMode="External"/><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3.xml"/></Relationships>
</file>

<file path=ppt/slides/_rels/slide26.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6.xml"/><Relationship Id="rId1" Type="http://schemas.openxmlformats.org/officeDocument/2006/relationships/slideLayout" Target="../slideLayouts/slideLayout23.xml"/><Relationship Id="rId4" Type="http://schemas.openxmlformats.org/officeDocument/2006/relationships/image" Target="../media/image11.emf"/></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3685942E-D01F-41A3-BD37-A22E9E617470}" type="slidenum">
              <a:rPr lang="en-US" altLang="en-US" smtClean="0"/>
              <a:pPr>
                <a:defRPr/>
              </a:pPr>
              <a:t>1</a:t>
            </a:fld>
            <a:endParaRPr lang="en-US" altLang="en-US" dirty="0"/>
          </a:p>
        </p:txBody>
      </p:sp>
      <p:sp>
        <p:nvSpPr>
          <p:cNvPr id="3" name="Content Placeholder 2"/>
          <p:cNvSpPr>
            <a:spLocks noGrp="1"/>
          </p:cNvSpPr>
          <p:nvPr>
            <p:ph idx="1"/>
          </p:nvPr>
        </p:nvSpPr>
        <p:spPr>
          <a:xfrm>
            <a:off x="838201" y="3962400"/>
            <a:ext cx="7696200" cy="2133600"/>
          </a:xfrm>
        </p:spPr>
        <p:txBody>
          <a:bodyPr/>
          <a:lstStyle/>
          <a:p>
            <a:endParaRPr lang="en-US" sz="2800" dirty="0"/>
          </a:p>
          <a:p>
            <a:endParaRPr lang="en-US" sz="2800" dirty="0" smtClean="0"/>
          </a:p>
          <a:p>
            <a:r>
              <a:rPr lang="en-US" sz="2800" dirty="0" smtClean="0"/>
              <a:t>Automating Report</a:t>
            </a:r>
            <a:r>
              <a:rPr lang="en-US" sz="2800" dirty="0"/>
              <a:t>s</a:t>
            </a:r>
            <a:r>
              <a:rPr lang="en-US" sz="2800" dirty="0" smtClean="0"/>
              <a:t> </a:t>
            </a:r>
            <a:endParaRPr lang="en-US" sz="2800" dirty="0"/>
          </a:p>
          <a:p>
            <a:r>
              <a:rPr lang="en-US" sz="2800" dirty="0"/>
              <a:t>using </a:t>
            </a:r>
            <a:r>
              <a:rPr lang="en-US" sz="2800" dirty="0">
                <a:latin typeface="Courier New" panose="02070309020205020404" pitchFamily="49" charset="0"/>
                <a:cs typeface="Courier New" panose="02070309020205020404" pitchFamily="49" charset="0"/>
              </a:rPr>
              <a:t>putdocx</a:t>
            </a:r>
            <a:r>
              <a:rPr lang="en-US" sz="2800" dirty="0"/>
              <a:t> and</a:t>
            </a:r>
            <a:r>
              <a:rPr lang="en-US" sz="2800" dirty="0">
                <a:solidFill>
                  <a:schemeClr val="accent1">
                    <a:lumMod val="50000"/>
                    <a:lumOff val="50000"/>
                  </a:schemeClr>
                </a:solidFill>
              </a:rPr>
              <a:t> </a:t>
            </a:r>
            <a:r>
              <a:rPr lang="en-US" sz="2800" dirty="0">
                <a:latin typeface="Courier New" panose="02070309020205020404" pitchFamily="49" charset="0"/>
                <a:cs typeface="Courier New" panose="02070309020205020404" pitchFamily="49" charset="0"/>
              </a:rPr>
              <a:t>putpdf</a:t>
            </a:r>
          </a:p>
          <a:p>
            <a:endParaRPr lang="en-US" sz="1800" dirty="0"/>
          </a:p>
          <a:p>
            <a:r>
              <a:rPr lang="en-US" sz="1800" dirty="0"/>
              <a:t>“Winnie” Dong Hua</a:t>
            </a:r>
          </a:p>
          <a:p>
            <a:r>
              <a:rPr lang="en-US" sz="1800" dirty="0"/>
              <a:t>July </a:t>
            </a:r>
            <a:r>
              <a:rPr lang="en-US" sz="1800" dirty="0" smtClean="0"/>
              <a:t>2018, Stata </a:t>
            </a:r>
            <a:r>
              <a:rPr lang="en-US" sz="1800" dirty="0"/>
              <a:t>Corp. Conference</a:t>
            </a:r>
          </a:p>
          <a:p>
            <a:endParaRPr lang="en-US" sz="1800" dirty="0" smtClean="0"/>
          </a:p>
          <a:p>
            <a:endParaRPr lang="en-US" sz="1800" dirty="0" smtClean="0"/>
          </a:p>
          <a:p>
            <a:endParaRPr lang="en-US" sz="1800" dirty="0"/>
          </a:p>
        </p:txBody>
      </p:sp>
    </p:spTree>
    <p:extLst>
      <p:ext uri="{BB962C8B-B14F-4D97-AF65-F5344CB8AC3E}">
        <p14:creationId xmlns:p14="http://schemas.microsoft.com/office/powerpoint/2010/main" val="3857119999"/>
      </p:ext>
    </p:extLst>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prstGeom prst="rect">
            <a:avLst/>
          </a:prstGeom>
        </p:spPr>
        <p:txBody>
          <a:bodyPr/>
          <a:lstStyle/>
          <a:p>
            <a:fld id="{C72B0109-5EC1-4B30-9AFF-E1F2A819C8E8}" type="slidenum">
              <a:rPr lang="en-US" altLang="en-US" smtClean="0"/>
              <a:pPr/>
              <a:t>10</a:t>
            </a:fld>
            <a:endParaRPr lang="en-US" altLang="en-US"/>
          </a:p>
        </p:txBody>
      </p:sp>
      <p:sp>
        <p:nvSpPr>
          <p:cNvPr id="3230" name="Rectangle 213"/>
          <p:cNvSpPr>
            <a:spLocks noChangeArrowheads="1"/>
          </p:cNvSpPr>
          <p:nvPr/>
        </p:nvSpPr>
        <p:spPr bwMode="auto">
          <a:xfrm>
            <a:off x="347598" y="86759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98375" tIns="41262" rIns="0" bIns="0" numCol="1" anchor="ctr" anchorCtr="0" compatLnSpc="1">
            <a:prstTxWarp prst="textNoShape">
              <a:avLst/>
            </a:prstTxWarp>
            <a:spAutoFit/>
          </a:bodyPr>
          <a:lstStyle/>
          <a:p>
            <a:endParaRPr lang="en-US"/>
          </a:p>
        </p:txBody>
      </p:sp>
      <p:sp>
        <p:nvSpPr>
          <p:cNvPr id="3254" name="Rectangle 214"/>
          <p:cNvSpPr>
            <a:spLocks noChangeArrowheads="1"/>
          </p:cNvSpPr>
          <p:nvPr/>
        </p:nvSpPr>
        <p:spPr bwMode="auto">
          <a:xfrm>
            <a:off x="152400" y="1650229"/>
            <a:ext cx="200377" cy="170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98375" tIns="41262" rIns="0" bIns="0" numCol="1" anchor="ctr" anchorCtr="0" compatLnSpc="1">
            <a:prstTxWarp prst="textNoShape">
              <a:avLst/>
            </a:prstTxWarp>
            <a:spAutoFit/>
          </a:bodyPr>
          <a:lstStyle/>
          <a:p>
            <a:endParaRPr lang="en-US" altLang="en-US" dirty="0"/>
          </a:p>
          <a:p>
            <a:endParaRPr lang="en-US" altLang="en-US" dirty="0"/>
          </a:p>
          <a:p>
            <a:endParaRPr lang="en-US" altLang="en-US" dirty="0"/>
          </a:p>
          <a:p>
            <a:endParaRPr lang="en-US" altLang="en-US" dirty="0"/>
          </a:p>
          <a:p>
            <a:endParaRPr lang="en-US" altLang="en-US" dirty="0"/>
          </a:p>
          <a:p>
            <a:endParaRPr lang="en-US" altLang="en-US" dirty="0"/>
          </a:p>
        </p:txBody>
      </p:sp>
      <p:graphicFrame>
        <p:nvGraphicFramePr>
          <p:cNvPr id="6" name="Table 5"/>
          <p:cNvGraphicFramePr>
            <a:graphicFrameLocks noGrp="1"/>
          </p:cNvGraphicFramePr>
          <p:nvPr>
            <p:extLst>
              <p:ext uri="{D42A27DB-BD31-4B8C-83A1-F6EECF244321}">
                <p14:modId xmlns:p14="http://schemas.microsoft.com/office/powerpoint/2010/main" val="4245656039"/>
              </p:ext>
            </p:extLst>
          </p:nvPr>
        </p:nvGraphicFramePr>
        <p:xfrm>
          <a:off x="761999" y="1650229"/>
          <a:ext cx="7696199" cy="3828873"/>
        </p:xfrm>
        <a:graphic>
          <a:graphicData uri="http://schemas.openxmlformats.org/drawingml/2006/table">
            <a:tbl>
              <a:tblPr firstRow="1" firstCol="1" bandRow="1"/>
              <a:tblGrid>
                <a:gridCol w="2058286">
                  <a:extLst>
                    <a:ext uri="{9D8B030D-6E8A-4147-A177-3AD203B41FA5}">
                      <a16:colId xmlns:a16="http://schemas.microsoft.com/office/drawing/2014/main" xmlns="" val="20000"/>
                    </a:ext>
                  </a:extLst>
                </a:gridCol>
                <a:gridCol w="1610832">
                  <a:extLst>
                    <a:ext uri="{9D8B030D-6E8A-4147-A177-3AD203B41FA5}">
                      <a16:colId xmlns:a16="http://schemas.microsoft.com/office/drawing/2014/main" xmlns="" val="20001"/>
                    </a:ext>
                  </a:extLst>
                </a:gridCol>
                <a:gridCol w="1521342">
                  <a:extLst>
                    <a:ext uri="{9D8B030D-6E8A-4147-A177-3AD203B41FA5}">
                      <a16:colId xmlns:a16="http://schemas.microsoft.com/office/drawing/2014/main" xmlns="" val="20002"/>
                    </a:ext>
                  </a:extLst>
                </a:gridCol>
                <a:gridCol w="1521342">
                  <a:extLst>
                    <a:ext uri="{9D8B030D-6E8A-4147-A177-3AD203B41FA5}">
                      <a16:colId xmlns:a16="http://schemas.microsoft.com/office/drawing/2014/main" xmlns="" val="20003"/>
                    </a:ext>
                  </a:extLst>
                </a:gridCol>
                <a:gridCol w="984397">
                  <a:extLst>
                    <a:ext uri="{9D8B030D-6E8A-4147-A177-3AD203B41FA5}">
                      <a16:colId xmlns:a16="http://schemas.microsoft.com/office/drawing/2014/main" xmlns="" val="20004"/>
                    </a:ext>
                  </a:extLst>
                </a:gridCol>
              </a:tblGrid>
              <a:tr h="761137">
                <a:tc>
                  <a:txBody>
                    <a:bodyPr/>
                    <a:lstStyle/>
                    <a:p>
                      <a:pPr marL="0" marR="0">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Total</a:t>
                      </a:r>
                      <a:br>
                        <a:rPr lang="en-US" sz="1800" b="1" dirty="0">
                          <a:effectLst/>
                          <a:latin typeface="Calibri" panose="020F0502020204030204" pitchFamily="34" charset="0"/>
                          <a:ea typeface="Calibri" panose="020F0502020204030204" pitchFamily="34" charset="0"/>
                          <a:cs typeface="Times New Roman" panose="02020603050405020304" pitchFamily="18" charset="0"/>
                        </a:rPr>
                      </a:br>
                      <a:r>
                        <a:rPr lang="en-US" sz="1800" b="1" dirty="0">
                          <a:effectLst/>
                          <a:latin typeface="Calibri" panose="020F0502020204030204" pitchFamily="34" charset="0"/>
                          <a:ea typeface="Calibri" panose="020F0502020204030204" pitchFamily="34" charset="0"/>
                          <a:cs typeface="Times New Roman" panose="02020603050405020304" pitchFamily="18" charset="0"/>
                        </a:rPr>
                        <a:t>N=74</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Domestic</a:t>
                      </a:r>
                      <a:br>
                        <a:rPr lang="en-US" sz="1800" b="1" dirty="0">
                          <a:effectLst/>
                          <a:latin typeface="Calibri" panose="020F0502020204030204" pitchFamily="34" charset="0"/>
                          <a:ea typeface="Calibri" panose="020F0502020204030204" pitchFamily="34" charset="0"/>
                          <a:cs typeface="Times New Roman" panose="02020603050405020304" pitchFamily="18" charset="0"/>
                        </a:rPr>
                      </a:br>
                      <a:r>
                        <a:rPr lang="en-US" sz="1800" b="1" dirty="0">
                          <a:effectLst/>
                          <a:latin typeface="Calibri" panose="020F0502020204030204" pitchFamily="34" charset="0"/>
                          <a:ea typeface="Calibri" panose="020F0502020204030204" pitchFamily="34" charset="0"/>
                          <a:cs typeface="Times New Roman" panose="02020603050405020304" pitchFamily="18" charset="0"/>
                        </a:rPr>
                        <a:t>n=52</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Foreign</a:t>
                      </a:r>
                      <a:br>
                        <a:rPr lang="en-US" sz="1800" b="1" dirty="0">
                          <a:effectLst/>
                          <a:latin typeface="Calibri" panose="020F0502020204030204" pitchFamily="34" charset="0"/>
                          <a:ea typeface="Calibri" panose="020F0502020204030204" pitchFamily="34" charset="0"/>
                          <a:cs typeface="Times New Roman" panose="02020603050405020304" pitchFamily="18" charset="0"/>
                        </a:rPr>
                      </a:br>
                      <a:r>
                        <a:rPr lang="en-US" sz="1800" b="1" dirty="0">
                          <a:effectLst/>
                          <a:latin typeface="Calibri" panose="020F0502020204030204" pitchFamily="34" charset="0"/>
                          <a:ea typeface="Calibri" panose="020F0502020204030204" pitchFamily="34" charset="0"/>
                          <a:cs typeface="Times New Roman" panose="02020603050405020304" pitchFamily="18" charset="0"/>
                        </a:rPr>
                        <a:t>n=22</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i="1" dirty="0">
                          <a:effectLst/>
                          <a:latin typeface="Calibri" panose="020F0502020204030204" pitchFamily="34" charset="0"/>
                          <a:ea typeface="Calibri" panose="020F0502020204030204" pitchFamily="34" charset="0"/>
                          <a:cs typeface="Times New Roman" panose="02020603050405020304" pitchFamily="18" charset="0"/>
                        </a:rPr>
                        <a:t>P-value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438248">
                <a:tc>
                  <a:txBody>
                    <a:bodyPr/>
                    <a:lstStyle/>
                    <a:p>
                      <a:pPr marL="0" marR="0">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Mileage, mean±SD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21.30± 5.79</a:t>
                      </a:r>
                    </a:p>
                  </a:txBody>
                  <a:tcPr marL="68580" marR="68580" marT="0" marB="0">
                    <a:lnL w="12700" cap="flat" cmpd="sng"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19.83± 4.74</a:t>
                      </a:r>
                    </a:p>
                  </a:txBody>
                  <a:tcPr marL="68580" marR="68580" marT="0" marB="0">
                    <a:lnL w="127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24.77± 6.61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&lt;0.001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438248">
                <a:tc>
                  <a:txBody>
                    <a:bodyPr/>
                    <a:lstStyle/>
                    <a:p>
                      <a:pPr marL="0" marR="0" algn="l">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Repair Record, 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69</a:t>
                      </a:r>
                    </a:p>
                  </a:txBody>
                  <a:tcPr marL="68580" marR="68580" marT="0" marB="0">
                    <a:lnL w="12700" cap="flat" cmpd="sng"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48</a:t>
                      </a:r>
                    </a:p>
                  </a:txBody>
                  <a:tcPr marL="68580" marR="68580" marT="0" marB="0">
                    <a:lnL w="127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21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&lt;0.001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438248">
                <a:tc>
                  <a:txBody>
                    <a:bodyPr/>
                    <a:lstStyle/>
                    <a:p>
                      <a:pPr marL="0" marR="0" algn="r">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      One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2 (  2.9%)</a:t>
                      </a:r>
                    </a:p>
                  </a:txBody>
                  <a:tcPr marL="68580" marR="68580" marT="0" marB="0">
                    <a:lnL w="12700" cap="flat" cmpd="sng"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2 (  4.2%)</a:t>
                      </a:r>
                    </a:p>
                  </a:txBody>
                  <a:tcPr marL="68580" marR="68580" marT="0" marB="0">
                    <a:lnL w="127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0 (  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438248">
                <a:tc>
                  <a:txBody>
                    <a:bodyPr/>
                    <a:lstStyle/>
                    <a:p>
                      <a:pPr marL="0" marR="0" algn="r">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      Two</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8 ( 11.6%)</a:t>
                      </a:r>
                    </a:p>
                  </a:txBody>
                  <a:tcPr marL="68580" marR="68580" marT="0" marB="0">
                    <a:lnL w="12700" cap="flat" cmpd="sng"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8 ( 16.7%)</a:t>
                      </a:r>
                    </a:p>
                  </a:txBody>
                  <a:tcPr marL="68580" marR="68580" marT="0" marB="0">
                    <a:lnL w="127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0 (  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438248">
                <a:tc>
                  <a:txBody>
                    <a:bodyPr/>
                    <a:lstStyle/>
                    <a:p>
                      <a:pPr marL="0" marR="0" algn="r">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      Three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30 ( 43.5%)</a:t>
                      </a:r>
                    </a:p>
                  </a:txBody>
                  <a:tcPr marL="68580" marR="68580" marT="0" marB="0">
                    <a:lnL w="12700" cap="flat" cmpd="sng"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27 ( 56.3%)</a:t>
                      </a:r>
                    </a:p>
                  </a:txBody>
                  <a:tcPr marL="68580" marR="68580" marT="0" marB="0">
                    <a:lnL w="127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3 ( 14.3%)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438248">
                <a:tc>
                  <a:txBody>
                    <a:bodyPr/>
                    <a:lstStyle/>
                    <a:p>
                      <a:pPr marL="0" marR="0" algn="r">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      Four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18 ( 26.1%)</a:t>
                      </a:r>
                    </a:p>
                  </a:txBody>
                  <a:tcPr marL="68580" marR="68580" marT="0" marB="0">
                    <a:lnL w="12700" cap="flat" cmpd="sng"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9 ( 18.8%)</a:t>
                      </a:r>
                    </a:p>
                  </a:txBody>
                  <a:tcPr marL="68580" marR="68580" marT="0" marB="0">
                    <a:lnL w="127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9 ( 42.9%)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438248">
                <a:tc>
                  <a:txBody>
                    <a:bodyPr/>
                    <a:lstStyle/>
                    <a:p>
                      <a:pPr marL="0" marR="0" algn="r">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      Five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11 ( 15.9%)</a:t>
                      </a:r>
                    </a:p>
                  </a:txBody>
                  <a:tcPr marL="68580" marR="68580" marT="0" marB="0">
                    <a:lnL w="12700" cap="flat" cmpd="sng"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2 (  4.2%)</a:t>
                      </a:r>
                    </a:p>
                  </a:txBody>
                  <a:tcPr marL="68580" marR="68580" marT="0" marB="0">
                    <a:lnL w="127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9 ( 42.9%)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Rectangle 1"/>
          <p:cNvSpPr/>
          <p:nvPr/>
        </p:nvSpPr>
        <p:spPr>
          <a:xfrm>
            <a:off x="533400" y="145279"/>
            <a:ext cx="4594591" cy="523220"/>
          </a:xfrm>
          <a:prstGeom prst="rect">
            <a:avLst/>
          </a:prstGeom>
        </p:spPr>
        <p:txBody>
          <a:bodyPr wrap="none">
            <a:spAutoFit/>
          </a:bodyPr>
          <a:lstStyle/>
          <a:p>
            <a:r>
              <a:rPr lang="en-US" sz="2800" dirty="0"/>
              <a:t>2a. Creating Descriptive </a:t>
            </a:r>
            <a:r>
              <a:rPr lang="en-US" sz="2800" dirty="0" smtClean="0"/>
              <a:t>tables</a:t>
            </a:r>
            <a:endParaRPr lang="en-US" sz="2800" dirty="0"/>
          </a:p>
        </p:txBody>
      </p:sp>
      <p:sp>
        <p:nvSpPr>
          <p:cNvPr id="5" name="Rectangle 4"/>
          <p:cNvSpPr/>
          <p:nvPr/>
        </p:nvSpPr>
        <p:spPr>
          <a:xfrm>
            <a:off x="2769082" y="1005637"/>
            <a:ext cx="3682034" cy="461665"/>
          </a:xfrm>
          <a:prstGeom prst="rect">
            <a:avLst/>
          </a:prstGeom>
        </p:spPr>
        <p:txBody>
          <a:bodyPr wrap="none">
            <a:spAutoFit/>
          </a:bodyPr>
          <a:lstStyle/>
          <a:p>
            <a:r>
              <a:rPr lang="en-US" altLang="en-US" sz="2400" b="1" dirty="0">
                <a:latin typeface="Calibri" panose="020F0502020204030204" pitchFamily="34" charset="0"/>
                <a:ea typeface="Calibri" panose="020F0502020204030204" pitchFamily="34" charset="0"/>
                <a:cs typeface="Times New Roman" panose="02020603050405020304" pitchFamily="18" charset="0"/>
              </a:rPr>
              <a:t>Table 1. Demographic Table</a:t>
            </a:r>
            <a:endParaRPr lang="en-US" sz="2400" b="1" dirty="0"/>
          </a:p>
        </p:txBody>
      </p:sp>
    </p:spTree>
    <p:extLst>
      <p:ext uri="{BB962C8B-B14F-4D97-AF65-F5344CB8AC3E}">
        <p14:creationId xmlns:p14="http://schemas.microsoft.com/office/powerpoint/2010/main" val="3717039828"/>
      </p:ext>
    </p:extLst>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3648364476"/>
              </p:ext>
            </p:extLst>
          </p:nvPr>
        </p:nvGraphicFramePr>
        <p:xfrm>
          <a:off x="76199" y="1839059"/>
          <a:ext cx="8991600" cy="3435862"/>
        </p:xfrm>
        <a:graphic>
          <a:graphicData uri="http://schemas.openxmlformats.org/drawingml/2006/table">
            <a:tbl>
              <a:tblPr firstRow="1" firstCol="1" bandRow="1"/>
              <a:tblGrid>
                <a:gridCol w="1568042">
                  <a:extLst>
                    <a:ext uri="{9D8B030D-6E8A-4147-A177-3AD203B41FA5}">
                      <a16:colId xmlns:a16="http://schemas.microsoft.com/office/drawing/2014/main" xmlns="" val="20000"/>
                    </a:ext>
                  </a:extLst>
                </a:gridCol>
                <a:gridCol w="1000988">
                  <a:extLst>
                    <a:ext uri="{9D8B030D-6E8A-4147-A177-3AD203B41FA5}">
                      <a16:colId xmlns:a16="http://schemas.microsoft.com/office/drawing/2014/main" xmlns="" val="20001"/>
                    </a:ext>
                  </a:extLst>
                </a:gridCol>
                <a:gridCol w="1284514">
                  <a:extLst>
                    <a:ext uri="{9D8B030D-6E8A-4147-A177-3AD203B41FA5}">
                      <a16:colId xmlns:a16="http://schemas.microsoft.com/office/drawing/2014/main" xmlns="" val="20002"/>
                    </a:ext>
                  </a:extLst>
                </a:gridCol>
                <a:gridCol w="1284514">
                  <a:extLst>
                    <a:ext uri="{9D8B030D-6E8A-4147-A177-3AD203B41FA5}">
                      <a16:colId xmlns:a16="http://schemas.microsoft.com/office/drawing/2014/main" xmlns="" val="20003"/>
                    </a:ext>
                  </a:extLst>
                </a:gridCol>
                <a:gridCol w="1284514">
                  <a:extLst>
                    <a:ext uri="{9D8B030D-6E8A-4147-A177-3AD203B41FA5}">
                      <a16:colId xmlns:a16="http://schemas.microsoft.com/office/drawing/2014/main" xmlns="" val="20004"/>
                    </a:ext>
                  </a:extLst>
                </a:gridCol>
                <a:gridCol w="1284514">
                  <a:extLst>
                    <a:ext uri="{9D8B030D-6E8A-4147-A177-3AD203B41FA5}">
                      <a16:colId xmlns:a16="http://schemas.microsoft.com/office/drawing/2014/main" xmlns="" val="20005"/>
                    </a:ext>
                  </a:extLst>
                </a:gridCol>
                <a:gridCol w="1284514">
                  <a:extLst>
                    <a:ext uri="{9D8B030D-6E8A-4147-A177-3AD203B41FA5}">
                      <a16:colId xmlns:a16="http://schemas.microsoft.com/office/drawing/2014/main" xmlns="" val="20006"/>
                    </a:ext>
                  </a:extLst>
                </a:gridCol>
              </a:tblGrid>
              <a:tr h="630936">
                <a:tc>
                  <a:txBody>
                    <a:bodyPr/>
                    <a:lstStyle/>
                    <a:p>
                      <a:pPr marL="0" marR="0" algn="ctr">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Parameter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Haz. Ratio</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Std. Err.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z</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p-value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[95% Conf. Interval]</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xmlns="" val="10000"/>
                  </a:ext>
                </a:extLst>
              </a:tr>
              <a:tr h="466087">
                <a:tc>
                  <a:txBody>
                    <a:bodyPr/>
                    <a:lstStyle/>
                    <a:p>
                      <a:pPr marL="0" marR="0" algn="l">
                        <a:lnSpc>
                          <a:spcPct val="115000"/>
                        </a:lnSpc>
                        <a:spcBef>
                          <a:spcPts val="0"/>
                        </a:spcBef>
                        <a:spcAft>
                          <a:spcPts val="0"/>
                        </a:spcAft>
                      </a:pPr>
                      <a:r>
                        <a:rPr lang="en-US" sz="1800" b="1" dirty="0" smtClean="0">
                          <a:effectLst/>
                          <a:latin typeface="Calibri" panose="020F0502020204030204" pitchFamily="34" charset="0"/>
                          <a:ea typeface="Calibri" panose="020F0502020204030204" pitchFamily="34" charset="0"/>
                          <a:cs typeface="Times New Roman" panose="02020603050405020304" pitchFamily="18" charset="0"/>
                        </a:rPr>
                        <a:t>Agegroup:</a:t>
                      </a:r>
                    </a:p>
                    <a:p>
                      <a:pPr marL="0" marR="0" algn="r">
                        <a:lnSpc>
                          <a:spcPct val="115000"/>
                        </a:lnSpc>
                        <a:spcBef>
                          <a:spcPts val="0"/>
                        </a:spcBef>
                        <a:spcAft>
                          <a:spcPts val="0"/>
                        </a:spcAft>
                      </a:pPr>
                      <a:r>
                        <a:rPr lang="en-US" sz="1800" b="1" kern="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ref</a:t>
                      </a:r>
                      <a:r>
                        <a:rPr lang="en-US" sz="1800" b="1" kern="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.:47-48</a:t>
                      </a:r>
                      <a:endParaRPr lang="en-US" sz="1800" b="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407925">
                <a:tc>
                  <a:txBody>
                    <a:bodyPr/>
                    <a:lstStyle/>
                    <a:p>
                      <a:pPr marL="0" marR="0" algn="r">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49-55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1.66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1.80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0.47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0.64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0.20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13.96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407925">
                <a:tc>
                  <a:txBody>
                    <a:bodyPr/>
                    <a:lstStyle/>
                    <a:p>
                      <a:pPr marL="0" marR="0" algn="r">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56-62</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2.67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2.83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0.92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0.36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0.33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21.38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407925">
                <a:tc>
                  <a:txBody>
                    <a:bodyPr/>
                    <a:lstStyle/>
                    <a:p>
                      <a:pPr marL="0" marR="0" algn="r">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63-69</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14.32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16.79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2.27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0.02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1.44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142.62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407925">
                <a:tc>
                  <a:txBody>
                    <a:bodyPr/>
                    <a:lstStyle/>
                    <a:p>
                      <a:pPr marL="0" marR="0" algn="l">
                        <a:lnSpc>
                          <a:spcPct val="115000"/>
                        </a:lnSpc>
                        <a:spcBef>
                          <a:spcPts val="0"/>
                        </a:spcBef>
                        <a:spcAft>
                          <a:spcPts val="0"/>
                        </a:spcAft>
                      </a:pPr>
                      <a:r>
                        <a:rPr lang="en-US" sz="1800" b="1" dirty="0" smtClean="0">
                          <a:effectLst/>
                          <a:latin typeface="Calibri" panose="020F0502020204030204" pitchFamily="34" charset="0"/>
                          <a:ea typeface="Calibri" panose="020F0502020204030204" pitchFamily="34" charset="0"/>
                          <a:cs typeface="Times New Roman" panose="02020603050405020304" pitchFamily="18" charset="0"/>
                        </a:rPr>
                        <a:t>Drug:</a:t>
                      </a:r>
                    </a:p>
                    <a:p>
                      <a:pPr marL="0" marR="0" algn="r">
                        <a:lnSpc>
                          <a:spcPct val="115000"/>
                        </a:lnSpc>
                        <a:spcBef>
                          <a:spcPts val="0"/>
                        </a:spcBef>
                        <a:spcAft>
                          <a:spcPts val="0"/>
                        </a:spcAft>
                      </a:pPr>
                      <a:r>
                        <a:rPr lang="en-US" sz="1400" b="1" dirty="0" smtClean="0">
                          <a:effectLst/>
                          <a:latin typeface="Calibri" panose="020F0502020204030204" pitchFamily="34" charset="0"/>
                          <a:ea typeface="Calibri" panose="020F0502020204030204" pitchFamily="34" charset="0"/>
                          <a:cs typeface="Times New Roman" panose="02020603050405020304" pitchFamily="18" charset="0"/>
                        </a:rPr>
                        <a:t>Ref: investigational</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407925">
                <a:tc>
                  <a:txBody>
                    <a:bodyPr/>
                    <a:lstStyle/>
                    <a:p>
                      <a:pPr marL="0" marR="0" algn="r">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Conventional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8.90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4.13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4.71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smtClean="0">
                          <a:effectLst/>
                          <a:latin typeface="Calibri" panose="020F0502020204030204" pitchFamily="34" charset="0"/>
                          <a:ea typeface="Calibri" panose="020F0502020204030204" pitchFamily="34" charset="0"/>
                          <a:cs typeface="Times New Roman" panose="02020603050405020304" pitchFamily="18" charset="0"/>
                        </a:rPr>
                        <a:t>&lt;0.01</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3.58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22.10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bl>
          </a:graphicData>
        </a:graphic>
      </p:graphicFrame>
      <p:sp>
        <p:nvSpPr>
          <p:cNvPr id="4" name="Slide Number Placeholder 3"/>
          <p:cNvSpPr>
            <a:spLocks noGrp="1"/>
          </p:cNvSpPr>
          <p:nvPr>
            <p:ph type="sldNum" sz="quarter" idx="10"/>
          </p:nvPr>
        </p:nvSpPr>
        <p:spPr>
          <a:prstGeom prst="rect">
            <a:avLst/>
          </a:prstGeom>
        </p:spPr>
        <p:txBody>
          <a:bodyPr/>
          <a:lstStyle/>
          <a:p>
            <a:fld id="{C72B0109-5EC1-4B30-9AFF-E1F2A819C8E8}" type="slidenum">
              <a:rPr lang="en-US" altLang="en-US" smtClean="0"/>
              <a:pPr/>
              <a:t>11</a:t>
            </a:fld>
            <a:endParaRPr lang="en-US" altLang="en-US"/>
          </a:p>
        </p:txBody>
      </p:sp>
      <p:sp>
        <p:nvSpPr>
          <p:cNvPr id="3" name="Rectangle 2"/>
          <p:cNvSpPr/>
          <p:nvPr/>
        </p:nvSpPr>
        <p:spPr>
          <a:xfrm>
            <a:off x="1714495" y="998807"/>
            <a:ext cx="5562600" cy="517065"/>
          </a:xfrm>
          <a:prstGeom prst="rect">
            <a:avLst/>
          </a:prstGeom>
        </p:spPr>
        <p:txBody>
          <a:bodyPr wrap="square">
            <a:spAutoFit/>
          </a:bodyPr>
          <a:lstStyle/>
          <a:p>
            <a:pPr lvl="0">
              <a:lnSpc>
                <a:spcPct val="115000"/>
              </a:lnSpc>
              <a:spcAft>
                <a:spcPts val="360"/>
              </a:spcAft>
            </a:pPr>
            <a:r>
              <a:rPr lang="en-US" sz="24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Table </a:t>
            </a:r>
            <a:r>
              <a:rPr lang="en-US" sz="2400" b="1"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2b. </a:t>
            </a:r>
            <a:r>
              <a:rPr lang="en-US" sz="24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Adjusted Cox regression models</a:t>
            </a:r>
            <a:endParaRPr lang="en-US" sz="24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381000" y="175260"/>
            <a:ext cx="3969676" cy="523220"/>
          </a:xfrm>
          <a:prstGeom prst="rect">
            <a:avLst/>
          </a:prstGeom>
        </p:spPr>
        <p:txBody>
          <a:bodyPr wrap="none">
            <a:spAutoFit/>
          </a:bodyPr>
          <a:lstStyle/>
          <a:p>
            <a:r>
              <a:rPr lang="en-US" sz="2800" dirty="0">
                <a:latin typeface="Calibri" panose="020F0502020204030204" pitchFamily="34" charset="0"/>
              </a:rPr>
              <a:t>2b. Survival Analysis </a:t>
            </a:r>
            <a:r>
              <a:rPr lang="en-US" sz="2800" dirty="0" smtClean="0">
                <a:latin typeface="Calibri" panose="020F0502020204030204" pitchFamily="34" charset="0"/>
              </a:rPr>
              <a:t>Table</a:t>
            </a:r>
            <a:endParaRPr lang="en-US" sz="2800" dirty="0"/>
          </a:p>
        </p:txBody>
      </p:sp>
    </p:spTree>
    <p:extLst>
      <p:ext uri="{BB962C8B-B14F-4D97-AF65-F5344CB8AC3E}">
        <p14:creationId xmlns:p14="http://schemas.microsoft.com/office/powerpoint/2010/main" val="3260948968"/>
      </p:ext>
    </p:extLst>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620427773"/>
              </p:ext>
            </p:extLst>
          </p:nvPr>
        </p:nvGraphicFramePr>
        <p:xfrm>
          <a:off x="1219199" y="2133600"/>
          <a:ext cx="6400800" cy="3154220"/>
        </p:xfrm>
        <a:graphic>
          <a:graphicData uri="http://schemas.openxmlformats.org/drawingml/2006/table">
            <a:tbl>
              <a:tblPr firstRow="1" firstCol="1" bandRow="1"/>
              <a:tblGrid>
                <a:gridCol w="1280160">
                  <a:extLst>
                    <a:ext uri="{9D8B030D-6E8A-4147-A177-3AD203B41FA5}">
                      <a16:colId xmlns:a16="http://schemas.microsoft.com/office/drawing/2014/main" xmlns="" val="20000"/>
                    </a:ext>
                  </a:extLst>
                </a:gridCol>
                <a:gridCol w="1280160">
                  <a:extLst>
                    <a:ext uri="{9D8B030D-6E8A-4147-A177-3AD203B41FA5}">
                      <a16:colId xmlns:a16="http://schemas.microsoft.com/office/drawing/2014/main" xmlns="" val="20001"/>
                    </a:ext>
                  </a:extLst>
                </a:gridCol>
                <a:gridCol w="1280160">
                  <a:extLst>
                    <a:ext uri="{9D8B030D-6E8A-4147-A177-3AD203B41FA5}">
                      <a16:colId xmlns:a16="http://schemas.microsoft.com/office/drawing/2014/main" xmlns="" val="20002"/>
                    </a:ext>
                  </a:extLst>
                </a:gridCol>
                <a:gridCol w="1280160">
                  <a:extLst>
                    <a:ext uri="{9D8B030D-6E8A-4147-A177-3AD203B41FA5}">
                      <a16:colId xmlns:a16="http://schemas.microsoft.com/office/drawing/2014/main" xmlns="" val="20003"/>
                    </a:ext>
                  </a:extLst>
                </a:gridCol>
                <a:gridCol w="1280160">
                  <a:extLst>
                    <a:ext uri="{9D8B030D-6E8A-4147-A177-3AD203B41FA5}">
                      <a16:colId xmlns:a16="http://schemas.microsoft.com/office/drawing/2014/main" xmlns="" val="20004"/>
                    </a:ext>
                  </a:extLst>
                </a:gridCol>
              </a:tblGrid>
              <a:tr h="686950">
                <a:tc>
                  <a:txBody>
                    <a:bodyPr/>
                    <a:lstStyle/>
                    <a:p>
                      <a:pPr marL="0" marR="0">
                        <a:lnSpc>
                          <a:spcPct val="115000"/>
                        </a:lnSpc>
                        <a:spcBef>
                          <a:spcPts val="0"/>
                        </a:spcBef>
                        <a:spcAft>
                          <a:spcPts val="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Parameter</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Odds Ratio</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%95 CI lower limit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%95 CI upper  limit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p-value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472210">
                <a:tc>
                  <a:txBody>
                    <a:bodyPr/>
                    <a:lstStyle/>
                    <a:p>
                      <a:pPr marL="0" marR="0">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age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0.95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1.05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0.99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472210">
                <a:tc>
                  <a:txBody>
                    <a:bodyPr/>
                    <a:lstStyle/>
                    <a:p>
                      <a:pPr marL="0" marR="0">
                        <a:lnSpc>
                          <a:spcPct val="115000"/>
                        </a:lnSpc>
                        <a:spcBef>
                          <a:spcPts val="0"/>
                        </a:spcBef>
                        <a:spcAft>
                          <a:spcPts val="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weight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0.99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0.98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0.05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578430">
                <a:tc>
                  <a:txBody>
                    <a:bodyPr/>
                    <a:lstStyle/>
                    <a:p>
                      <a:pPr marL="0" marR="0">
                        <a:lnSpc>
                          <a:spcPct val="115000"/>
                        </a:lnSpc>
                        <a:spcBef>
                          <a:spcPts val="0"/>
                        </a:spcBef>
                        <a:spcAft>
                          <a:spcPts val="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race: </a:t>
                      </a:r>
                      <a:endParaRPr lang="en-US" sz="1400" b="1"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r">
                        <a:lnSpc>
                          <a:spcPct val="115000"/>
                        </a:lnSpc>
                        <a:spcBef>
                          <a:spcPts val="0"/>
                        </a:spcBef>
                        <a:spcAft>
                          <a:spcPts val="0"/>
                        </a:spcAft>
                      </a:pPr>
                      <a:r>
                        <a:rPr lang="en-US" sz="1400" b="1" dirty="0" smtClean="0">
                          <a:effectLst/>
                          <a:latin typeface="Calibri" panose="020F0502020204030204" pitchFamily="34" charset="0"/>
                          <a:ea typeface="Calibri" panose="020F0502020204030204" pitchFamily="34" charset="0"/>
                          <a:cs typeface="Times New Roman" panose="02020603050405020304" pitchFamily="18" charset="0"/>
                        </a:rPr>
                        <a:t>black(ref</a:t>
                      </a:r>
                      <a:r>
                        <a:rPr lang="en-US" sz="1400" b="1" dirty="0">
                          <a:effectLst/>
                          <a:latin typeface="Calibri" panose="020F0502020204030204" pitchFamily="34" charset="0"/>
                          <a:ea typeface="Calibri" panose="020F0502020204030204" pitchFamily="34"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50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gn="ctr">
                        <a:lnSpc>
                          <a:spcPct val="115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nSpc>
                          <a:spcPct val="115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nSpc>
                          <a:spcPct val="115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472210">
                <a:tc>
                  <a:txBody>
                    <a:bodyPr/>
                    <a:lstStyle/>
                    <a:p>
                      <a:pPr marL="0" marR="0" algn="r">
                        <a:lnSpc>
                          <a:spcPct val="115000"/>
                        </a:lnSpc>
                        <a:spcBef>
                          <a:spcPts val="0"/>
                        </a:spcBef>
                        <a:spcAft>
                          <a:spcPts val="0"/>
                        </a:spcAft>
                      </a:pPr>
                      <a:r>
                        <a:rPr lang="en-US" sz="1400" b="1"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1400" b="1" dirty="0">
                          <a:effectLst/>
                          <a:latin typeface="Calibri" panose="020F0502020204030204" pitchFamily="34" charset="0"/>
                          <a:ea typeface="Calibri" panose="020F0502020204030204" pitchFamily="34" charset="0"/>
                          <a:cs typeface="Times New Roman" panose="02020603050405020304" pitchFamily="18" charset="0"/>
                        </a:rPr>
                        <a:t>Other</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2.88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1.10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7.52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0.03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472210">
                <a:tc>
                  <a:txBody>
                    <a:bodyPr/>
                    <a:lstStyle/>
                    <a:p>
                      <a:pPr marL="0" marR="0" algn="r">
                        <a:lnSpc>
                          <a:spcPct val="115000"/>
                        </a:lnSpc>
                        <a:spcBef>
                          <a:spcPts val="0"/>
                        </a:spcBef>
                        <a:spcAft>
                          <a:spcPts val="0"/>
                        </a:spcAft>
                      </a:pPr>
                      <a:r>
                        <a:rPr lang="en-US" sz="1400" b="1" dirty="0" smtClean="0">
                          <a:effectLst/>
                          <a:latin typeface="Calibri" panose="020F0502020204030204" pitchFamily="34" charset="0"/>
                          <a:ea typeface="Calibri" panose="020F0502020204030204" pitchFamily="34" charset="0"/>
                          <a:cs typeface="Times New Roman" panose="02020603050405020304" pitchFamily="18" charset="0"/>
                        </a:rPr>
                        <a:t>White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1.83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0.95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3.53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0.07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bl>
          </a:graphicData>
        </a:graphic>
      </p:graphicFrame>
      <p:sp>
        <p:nvSpPr>
          <p:cNvPr id="4" name="Slide Number Placeholder 3"/>
          <p:cNvSpPr>
            <a:spLocks noGrp="1"/>
          </p:cNvSpPr>
          <p:nvPr>
            <p:ph type="sldNum" sz="quarter" idx="10"/>
          </p:nvPr>
        </p:nvSpPr>
        <p:spPr>
          <a:prstGeom prst="rect">
            <a:avLst/>
          </a:prstGeom>
        </p:spPr>
        <p:txBody>
          <a:bodyPr/>
          <a:lstStyle/>
          <a:p>
            <a:fld id="{C72B0109-5EC1-4B30-9AFF-E1F2A819C8E8}" type="slidenum">
              <a:rPr lang="en-US" altLang="en-US" smtClean="0"/>
              <a:pPr/>
              <a:t>12</a:t>
            </a:fld>
            <a:endParaRPr lang="en-US" altLang="en-US"/>
          </a:p>
        </p:txBody>
      </p:sp>
      <p:sp>
        <p:nvSpPr>
          <p:cNvPr id="7" name="Rectangle 6"/>
          <p:cNvSpPr/>
          <p:nvPr/>
        </p:nvSpPr>
        <p:spPr>
          <a:xfrm>
            <a:off x="1219199" y="1150620"/>
            <a:ext cx="6324599" cy="461665"/>
          </a:xfrm>
          <a:prstGeom prst="rect">
            <a:avLst/>
          </a:prstGeom>
        </p:spPr>
        <p:txBody>
          <a:bodyPr wrap="square">
            <a:spAutoFit/>
          </a:bodyPr>
          <a:lstStyle/>
          <a:p>
            <a:pPr lvl="0" algn="ctr" eaLnBrk="0" fontAlgn="base" hangingPunct="0">
              <a:spcBef>
                <a:spcPct val="0"/>
              </a:spcBef>
              <a:spcAft>
                <a:spcPct val="0"/>
              </a:spcAft>
            </a:pPr>
            <a:r>
              <a:rPr lang="en-US" altLang="en-US" sz="2400" b="1" dirty="0">
                <a:solidFill>
                  <a:prstClr val="black"/>
                </a:solidFill>
                <a:latin typeface="Calibri" panose="020F0502020204030204" pitchFamily="34" charset="0"/>
                <a:ea typeface="Times New Roman" panose="02020603050405020304" pitchFamily="18" charset="0"/>
                <a:cs typeface="Arial" panose="020B0604020202020204" pitchFamily="34" charset="0"/>
              </a:rPr>
              <a:t>Table 2c. Logistic Regression Analysis</a:t>
            </a:r>
            <a:endParaRPr lang="en-US" altLang="en-US" sz="2400" b="1" dirty="0">
              <a:solidFill>
                <a:prstClr val="black"/>
              </a:solidFill>
              <a:latin typeface="Arial" panose="020B0604020202020204" pitchFamily="34" charset="0"/>
              <a:ea typeface="Times New Roman" panose="02020603050405020304" pitchFamily="18" charset="0"/>
              <a:cs typeface="Arial" panose="020B0604020202020204" pitchFamily="34" charset="0"/>
            </a:endParaRPr>
          </a:p>
        </p:txBody>
      </p:sp>
      <p:sp>
        <p:nvSpPr>
          <p:cNvPr id="5" name="Rectangle 4"/>
          <p:cNvSpPr/>
          <p:nvPr/>
        </p:nvSpPr>
        <p:spPr>
          <a:xfrm>
            <a:off x="937093" y="152400"/>
            <a:ext cx="4793685" cy="523220"/>
          </a:xfrm>
          <a:prstGeom prst="rect">
            <a:avLst/>
          </a:prstGeom>
        </p:spPr>
        <p:txBody>
          <a:bodyPr wrap="none">
            <a:spAutoFit/>
          </a:bodyPr>
          <a:lstStyle/>
          <a:p>
            <a:pPr lvl="0" algn="ctr" eaLnBrk="0" fontAlgn="base" hangingPunct="0">
              <a:spcBef>
                <a:spcPct val="0"/>
              </a:spcBef>
              <a:spcAft>
                <a:spcPct val="0"/>
              </a:spcAft>
            </a:pPr>
            <a:r>
              <a:rPr lang="en-US" altLang="en-US" sz="2800" dirty="0">
                <a:latin typeface="Calibri" panose="020F0502020204030204" pitchFamily="34" charset="0"/>
                <a:ea typeface="Times New Roman" panose="02020603050405020304" pitchFamily="18" charset="0"/>
                <a:cs typeface="Arial" panose="020B0604020202020204" pitchFamily="34" charset="0"/>
              </a:rPr>
              <a:t>2c. Logistic Regression </a:t>
            </a:r>
            <a:r>
              <a:rPr lang="en-US" altLang="en-US" sz="2800" dirty="0" smtClean="0">
                <a:latin typeface="Calibri" panose="020F0502020204030204" pitchFamily="34" charset="0"/>
                <a:ea typeface="Times New Roman" panose="02020603050405020304" pitchFamily="18" charset="0"/>
                <a:cs typeface="Arial" panose="020B0604020202020204" pitchFamily="34" charset="0"/>
              </a:rPr>
              <a:t>Analysis</a:t>
            </a:r>
            <a:endParaRPr lang="en-US" altLang="en-US" sz="280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293323622"/>
      </p:ext>
    </p:extLst>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510" y="836860"/>
            <a:ext cx="8610690" cy="5411540"/>
          </a:xfrm>
        </p:spPr>
        <p:txBody>
          <a:bodyPr>
            <a:normAutofit/>
          </a:bodyPr>
          <a:lstStyle/>
          <a:p>
            <a:pPr marL="0" indent="0" algn="ctr">
              <a:buNone/>
            </a:pPr>
            <a:r>
              <a:rPr lang="en-US" sz="2100" i="1" dirty="0" smtClean="0"/>
              <a:t>	</a:t>
            </a:r>
            <a:r>
              <a:rPr lang="en-US" sz="1200" b="1" dirty="0" smtClean="0">
                <a:latin typeface="+mn-lt"/>
              </a:rPr>
              <a:t>Table </a:t>
            </a:r>
            <a:r>
              <a:rPr lang="en-US" sz="1200" b="1" dirty="0">
                <a:latin typeface="+mn-lt"/>
              </a:rPr>
              <a:t>1. Demographic </a:t>
            </a:r>
            <a:r>
              <a:rPr lang="en-US" sz="1200" b="1" dirty="0" smtClean="0">
                <a:latin typeface="+mn-lt"/>
              </a:rPr>
              <a:t>Table</a:t>
            </a:r>
          </a:p>
          <a:p>
            <a:pPr marL="0" indent="0" algn="ctr">
              <a:buNone/>
            </a:pPr>
            <a:endParaRPr lang="en-US" sz="1200" dirty="0">
              <a:latin typeface="+mn-lt"/>
            </a:endParaRPr>
          </a:p>
          <a:p>
            <a:pPr marL="0" indent="0">
              <a:buNone/>
            </a:pPr>
            <a:r>
              <a:rPr lang="en-US" sz="2100" i="1" dirty="0"/>
              <a:t>			</a:t>
            </a:r>
          </a:p>
          <a:p>
            <a:pPr marL="0" indent="0">
              <a:buNone/>
            </a:pPr>
            <a:endParaRPr lang="en-US" i="1" dirty="0"/>
          </a:p>
          <a:p>
            <a:pPr marL="0" indent="0">
              <a:buNone/>
            </a:pPr>
            <a:endParaRPr lang="en-US" i="1" dirty="0"/>
          </a:p>
          <a:p>
            <a:pPr marL="0" indent="0">
              <a:buNone/>
            </a:pPr>
            <a:endParaRPr lang="en-US" i="1" dirty="0"/>
          </a:p>
          <a:p>
            <a:pPr marL="0" indent="0">
              <a:buNone/>
            </a:pPr>
            <a:endParaRPr lang="en-US" i="1" dirty="0"/>
          </a:p>
          <a:p>
            <a:pPr marL="0" indent="0">
              <a:buNone/>
            </a:pPr>
            <a:endParaRPr lang="en-US" i="1" dirty="0"/>
          </a:p>
          <a:p>
            <a:pPr marL="0" indent="0">
              <a:buNone/>
            </a:pPr>
            <a:endParaRPr lang="en-US" i="1" dirty="0"/>
          </a:p>
          <a:p>
            <a:pPr marL="0" indent="0">
              <a:buNone/>
            </a:pPr>
            <a:endParaRPr lang="en-US" i="1" dirty="0"/>
          </a:p>
          <a:p>
            <a:pPr marL="0" indent="0">
              <a:buNone/>
            </a:pPr>
            <a:endParaRPr lang="en-US" i="1" dirty="0"/>
          </a:p>
          <a:p>
            <a:pPr marL="0" indent="0">
              <a:buNone/>
            </a:pPr>
            <a:endParaRPr lang="en-US" i="1" dirty="0"/>
          </a:p>
          <a:p>
            <a:pPr marL="0" indent="0">
              <a:buNone/>
            </a:pPr>
            <a:endParaRPr lang="en-US" i="1" dirty="0"/>
          </a:p>
          <a:p>
            <a:pPr marL="0" indent="0">
              <a:buNone/>
            </a:pPr>
            <a:endParaRPr lang="en-US" i="1" dirty="0"/>
          </a:p>
          <a:p>
            <a:pPr marL="0" indent="0">
              <a:buNone/>
            </a:pPr>
            <a:endParaRPr lang="en-US" i="1" dirty="0"/>
          </a:p>
        </p:txBody>
      </p:sp>
      <p:sp>
        <p:nvSpPr>
          <p:cNvPr id="4" name="Slide Number Placeholder 3"/>
          <p:cNvSpPr>
            <a:spLocks noGrp="1"/>
          </p:cNvSpPr>
          <p:nvPr>
            <p:ph type="sldNum" sz="quarter" idx="10"/>
          </p:nvPr>
        </p:nvSpPr>
        <p:spPr>
          <a:prstGeom prst="rect">
            <a:avLst/>
          </a:prstGeom>
        </p:spPr>
        <p:txBody>
          <a:bodyPr/>
          <a:lstStyle/>
          <a:p>
            <a:fld id="{C72B0109-5EC1-4B30-9AFF-E1F2A819C8E8}" type="slidenum">
              <a:rPr lang="en-US" altLang="en-US" smtClean="0"/>
              <a:pPr/>
              <a:t>13</a:t>
            </a:fld>
            <a:endParaRPr lang="en-US" altLang="en-US"/>
          </a:p>
        </p:txBody>
      </p:sp>
      <p:sp>
        <p:nvSpPr>
          <p:cNvPr id="6" name="Rectangle 5"/>
          <p:cNvSpPr/>
          <p:nvPr/>
        </p:nvSpPr>
        <p:spPr>
          <a:xfrm>
            <a:off x="3703689" y="3584217"/>
            <a:ext cx="2376521" cy="276999"/>
          </a:xfrm>
          <a:prstGeom prst="rect">
            <a:avLst/>
          </a:prstGeom>
        </p:spPr>
        <p:txBody>
          <a:bodyPr wrap="square">
            <a:spAutoFit/>
          </a:bodyPr>
          <a:lstStyle/>
          <a:p>
            <a:pPr lvl="0" eaLnBrk="0" fontAlgn="base" hangingPunct="0">
              <a:spcBef>
                <a:spcPct val="0"/>
              </a:spcBef>
              <a:spcAft>
                <a:spcPct val="0"/>
              </a:spcAft>
            </a:pPr>
            <a:r>
              <a:rPr lang="en-US" altLang="en-US" sz="1200" b="1" dirty="0">
                <a:solidFill>
                  <a:prstClr val="black"/>
                </a:solidFill>
                <a:latin typeface="Calibri" panose="020F0502020204030204" pitchFamily="34" charset="0"/>
                <a:ea typeface="Times New Roman" panose="02020603050405020304" pitchFamily="18" charset="0"/>
                <a:cs typeface="Arial" panose="020B0604020202020204" pitchFamily="34" charset="0"/>
              </a:rPr>
              <a:t>Table 3. Logistic Regression </a:t>
            </a:r>
            <a:r>
              <a:rPr lang="en-US" altLang="en-US" sz="1200" b="1" dirty="0" smtClean="0">
                <a:solidFill>
                  <a:prstClr val="black"/>
                </a:solidFill>
                <a:latin typeface="Calibri" panose="020F0502020204030204" pitchFamily="34" charset="0"/>
                <a:ea typeface="Times New Roman" panose="02020603050405020304" pitchFamily="18" charset="0"/>
                <a:cs typeface="Arial" panose="020B0604020202020204" pitchFamily="34" charset="0"/>
              </a:rPr>
              <a:t>Model</a:t>
            </a:r>
            <a:endParaRPr lang="en-US" altLang="en-US" sz="1200" b="1" dirty="0">
              <a:solidFill>
                <a:prstClr val="black"/>
              </a:solidFill>
              <a:latin typeface="Arial" panose="020B0604020202020204" pitchFamily="34" charset="0"/>
              <a:ea typeface="Times New Roman" panose="02020603050405020304" pitchFamily="18" charset="0"/>
              <a:cs typeface="Arial" panose="020B0604020202020204" pitchFamily="34" charset="0"/>
            </a:endParaRPr>
          </a:p>
        </p:txBody>
      </p:sp>
      <p:graphicFrame>
        <p:nvGraphicFramePr>
          <p:cNvPr id="7" name="Content Placeholder 5"/>
          <p:cNvGraphicFramePr>
            <a:graphicFrameLocks/>
          </p:cNvGraphicFramePr>
          <p:nvPr>
            <p:extLst>
              <p:ext uri="{D42A27DB-BD31-4B8C-83A1-F6EECF244321}">
                <p14:modId xmlns:p14="http://schemas.microsoft.com/office/powerpoint/2010/main" val="1032620680"/>
              </p:ext>
            </p:extLst>
          </p:nvPr>
        </p:nvGraphicFramePr>
        <p:xfrm>
          <a:off x="1600200" y="4072354"/>
          <a:ext cx="6583500" cy="1944329"/>
        </p:xfrm>
        <a:graphic>
          <a:graphicData uri="http://schemas.openxmlformats.org/drawingml/2006/table">
            <a:tbl>
              <a:tblPr firstRow="1" firstCol="1" bandRow="1"/>
              <a:tblGrid>
                <a:gridCol w="1316700">
                  <a:extLst>
                    <a:ext uri="{9D8B030D-6E8A-4147-A177-3AD203B41FA5}">
                      <a16:colId xmlns:a16="http://schemas.microsoft.com/office/drawing/2014/main" xmlns="" val="20000"/>
                    </a:ext>
                  </a:extLst>
                </a:gridCol>
                <a:gridCol w="1316700">
                  <a:extLst>
                    <a:ext uri="{9D8B030D-6E8A-4147-A177-3AD203B41FA5}">
                      <a16:colId xmlns:a16="http://schemas.microsoft.com/office/drawing/2014/main" xmlns="" val="20001"/>
                    </a:ext>
                  </a:extLst>
                </a:gridCol>
                <a:gridCol w="1316700">
                  <a:extLst>
                    <a:ext uri="{9D8B030D-6E8A-4147-A177-3AD203B41FA5}">
                      <a16:colId xmlns:a16="http://schemas.microsoft.com/office/drawing/2014/main" xmlns="" val="20002"/>
                    </a:ext>
                  </a:extLst>
                </a:gridCol>
                <a:gridCol w="1316700">
                  <a:extLst>
                    <a:ext uri="{9D8B030D-6E8A-4147-A177-3AD203B41FA5}">
                      <a16:colId xmlns:a16="http://schemas.microsoft.com/office/drawing/2014/main" xmlns="" val="20003"/>
                    </a:ext>
                  </a:extLst>
                </a:gridCol>
                <a:gridCol w="1316700">
                  <a:extLst>
                    <a:ext uri="{9D8B030D-6E8A-4147-A177-3AD203B41FA5}">
                      <a16:colId xmlns:a16="http://schemas.microsoft.com/office/drawing/2014/main" xmlns="" val="20004"/>
                    </a:ext>
                  </a:extLst>
                </a:gridCol>
              </a:tblGrid>
              <a:tr h="563620">
                <a:tc>
                  <a:txBody>
                    <a:bodyPr/>
                    <a:lstStyle/>
                    <a:p>
                      <a:pPr marL="0" marR="0" algn="l">
                        <a:lnSpc>
                          <a:spcPct val="115000"/>
                        </a:lnSpc>
                        <a:spcBef>
                          <a:spcPts val="0"/>
                        </a:spcBef>
                        <a:spcAft>
                          <a:spcPts val="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Parameter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Odds Ratio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%95 lower confidence limit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%95 upper confidence limit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p-value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91625">
                <a:tc>
                  <a:txBody>
                    <a:bodyPr/>
                    <a:lstStyle/>
                    <a:p>
                      <a:pPr marL="0" marR="0" algn="l">
                        <a:lnSpc>
                          <a:spcPct val="115000"/>
                        </a:lnSpc>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age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0.95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1.05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0.99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91625">
                <a:tc>
                  <a:txBody>
                    <a:bodyPr/>
                    <a:lstStyle/>
                    <a:p>
                      <a:pPr marL="0" marR="0" algn="l">
                        <a:lnSpc>
                          <a:spcPct val="115000"/>
                        </a:lnSpc>
                        <a:spcBef>
                          <a:spcPts val="0"/>
                        </a:spcBef>
                        <a:spcAft>
                          <a:spcPts val="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weight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0.99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0.98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0.05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383251">
                <a:tc>
                  <a:txBody>
                    <a:bodyPr/>
                    <a:lstStyle/>
                    <a:p>
                      <a:pPr marL="0" marR="0" algn="l">
                        <a:lnSpc>
                          <a:spcPct val="115000"/>
                        </a:lnSpc>
                        <a:spcBef>
                          <a:spcPts val="0"/>
                        </a:spcBef>
                        <a:spcAft>
                          <a:spcPts val="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race: </a:t>
                      </a:r>
                      <a:endParaRPr lang="en-US" sz="1100" b="1"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r">
                        <a:lnSpc>
                          <a:spcPct val="115000"/>
                        </a:lnSpc>
                        <a:spcBef>
                          <a:spcPts val="0"/>
                        </a:spcBef>
                        <a:spcAft>
                          <a:spcPts val="0"/>
                        </a:spcAft>
                      </a:pPr>
                      <a:r>
                        <a:rPr lang="en-US" sz="1100" b="1" dirty="0" smtClean="0">
                          <a:effectLst/>
                          <a:latin typeface="Calibri" panose="020F0502020204030204" pitchFamily="34" charset="0"/>
                          <a:ea typeface="Calibri" panose="020F0502020204030204" pitchFamily="34" charset="0"/>
                          <a:cs typeface="Times New Roman" panose="02020603050405020304" pitchFamily="18" charset="0"/>
                        </a:rPr>
                        <a:t>black(ref</a:t>
                      </a:r>
                      <a:r>
                        <a:rPr lang="en-US" sz="1100" b="1" dirty="0">
                          <a:effectLst/>
                          <a:latin typeface="Calibri" panose="020F0502020204030204" pitchFamily="34"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50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gn="ctr">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nSpc>
                          <a:spcPct val="115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nSpc>
                          <a:spcPct val="115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91625">
                <a:tc>
                  <a:txBody>
                    <a:bodyPr/>
                    <a:lstStyle/>
                    <a:p>
                      <a:pPr marL="0" marR="0" algn="r">
                        <a:lnSpc>
                          <a:spcPct val="115000"/>
                        </a:lnSpc>
                        <a:spcBef>
                          <a:spcPts val="0"/>
                        </a:spcBef>
                        <a:spcAft>
                          <a:spcPts val="0"/>
                        </a:spcAft>
                      </a:pPr>
                      <a:r>
                        <a:rPr lang="en-US" sz="1100" b="1" dirty="0" smtClean="0">
                          <a:effectLst/>
                          <a:latin typeface="Calibri" panose="020F0502020204030204" pitchFamily="34" charset="0"/>
                          <a:ea typeface="Calibri" panose="020F0502020204030204" pitchFamily="34" charset="0"/>
                          <a:cs typeface="Times New Roman" panose="02020603050405020304" pitchFamily="18" charset="0"/>
                        </a:rPr>
                        <a:t>Other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2.88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1.10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7.52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0.03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383251">
                <a:tc>
                  <a:txBody>
                    <a:bodyPr/>
                    <a:lstStyle/>
                    <a:p>
                      <a:pPr marL="0" marR="0" algn="r">
                        <a:lnSpc>
                          <a:spcPct val="115000"/>
                        </a:lnSpc>
                        <a:spcBef>
                          <a:spcPts val="0"/>
                        </a:spcBef>
                        <a:spcAft>
                          <a:spcPts val="0"/>
                        </a:spcAft>
                      </a:pPr>
                      <a:r>
                        <a:rPr lang="en-US" sz="1100" b="1" dirty="0" smtClean="0">
                          <a:effectLst/>
                          <a:latin typeface="Calibri" panose="020F0502020204030204" pitchFamily="34" charset="0"/>
                          <a:ea typeface="Calibri" panose="020F0502020204030204" pitchFamily="34" charset="0"/>
                          <a:cs typeface="Times New Roman" panose="02020603050405020304" pitchFamily="18" charset="0"/>
                        </a:rPr>
                        <a:t>White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1.83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0.95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3.53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0.07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bl>
          </a:graphicData>
        </a:graphic>
      </p:graphicFrame>
      <p:sp>
        <p:nvSpPr>
          <p:cNvPr id="2" name="Rectangle 1"/>
          <p:cNvSpPr/>
          <p:nvPr/>
        </p:nvSpPr>
        <p:spPr>
          <a:xfrm>
            <a:off x="228510" y="162586"/>
            <a:ext cx="6813917" cy="523220"/>
          </a:xfrm>
          <a:prstGeom prst="rect">
            <a:avLst/>
          </a:prstGeom>
        </p:spPr>
        <p:txBody>
          <a:bodyPr wrap="none">
            <a:spAutoFit/>
          </a:bodyPr>
          <a:lstStyle/>
          <a:p>
            <a:pPr lvl="0" eaLnBrk="0" fontAlgn="base" hangingPunct="0">
              <a:spcBef>
                <a:spcPct val="0"/>
              </a:spcBef>
              <a:spcAft>
                <a:spcPct val="0"/>
              </a:spcAft>
            </a:pPr>
            <a:r>
              <a:rPr lang="en-US" altLang="en-US" sz="2800" b="1" dirty="0">
                <a:latin typeface="Calibri" panose="020F0502020204030204" pitchFamily="34" charset="0"/>
                <a:ea typeface="Times New Roman" panose="02020603050405020304" pitchFamily="18" charset="0"/>
                <a:cs typeface="Arial" panose="020B0604020202020204" pitchFamily="34" charset="0"/>
              </a:rPr>
              <a:t>3. Combining </a:t>
            </a:r>
            <a:r>
              <a:rPr lang="en-US" altLang="en-US" sz="2800" b="1" dirty="0" smtClean="0">
                <a:latin typeface="Calibri" panose="020F0502020204030204" pitchFamily="34" charset="0"/>
                <a:ea typeface="Times New Roman" panose="02020603050405020304" pitchFamily="18" charset="0"/>
                <a:cs typeface="Arial" panose="020B0604020202020204" pitchFamily="34" charset="0"/>
              </a:rPr>
              <a:t>Tables using -putdocx append-</a:t>
            </a:r>
            <a:endParaRPr lang="en-US" altLang="en-US" sz="2800" b="1" dirty="0">
              <a:latin typeface="Arial" panose="020B0604020202020204" pitchFamily="34" charset="0"/>
              <a:ea typeface="Times New Roman" panose="02020603050405020304" pitchFamily="18" charset="0"/>
              <a:cs typeface="Arial" panose="020B0604020202020204" pitchFamily="34" charset="0"/>
            </a:endParaRPr>
          </a:p>
        </p:txBody>
      </p:sp>
      <p:graphicFrame>
        <p:nvGraphicFramePr>
          <p:cNvPr id="8" name="Table 7"/>
          <p:cNvGraphicFramePr>
            <a:graphicFrameLocks noGrp="1"/>
          </p:cNvGraphicFramePr>
          <p:nvPr>
            <p:extLst>
              <p:ext uri="{D42A27DB-BD31-4B8C-83A1-F6EECF244321}">
                <p14:modId xmlns:p14="http://schemas.microsoft.com/office/powerpoint/2010/main" val="667362629"/>
              </p:ext>
            </p:extLst>
          </p:nvPr>
        </p:nvGraphicFramePr>
        <p:xfrm>
          <a:off x="1828800" y="1326414"/>
          <a:ext cx="6019799" cy="2014520"/>
        </p:xfrm>
        <a:graphic>
          <a:graphicData uri="http://schemas.openxmlformats.org/drawingml/2006/table">
            <a:tbl>
              <a:tblPr firstRow="1" firstCol="1" bandRow="1"/>
              <a:tblGrid>
                <a:gridCol w="1609947">
                  <a:extLst>
                    <a:ext uri="{9D8B030D-6E8A-4147-A177-3AD203B41FA5}">
                      <a16:colId xmlns:a16="http://schemas.microsoft.com/office/drawing/2014/main" xmlns="" val="20000"/>
                    </a:ext>
                  </a:extLst>
                </a:gridCol>
                <a:gridCol w="1259958">
                  <a:extLst>
                    <a:ext uri="{9D8B030D-6E8A-4147-A177-3AD203B41FA5}">
                      <a16:colId xmlns:a16="http://schemas.microsoft.com/office/drawing/2014/main" xmlns="" val="20001"/>
                    </a:ext>
                  </a:extLst>
                </a:gridCol>
                <a:gridCol w="1189960">
                  <a:extLst>
                    <a:ext uri="{9D8B030D-6E8A-4147-A177-3AD203B41FA5}">
                      <a16:colId xmlns:a16="http://schemas.microsoft.com/office/drawing/2014/main" xmlns="" val="20002"/>
                    </a:ext>
                  </a:extLst>
                </a:gridCol>
                <a:gridCol w="1189960">
                  <a:extLst>
                    <a:ext uri="{9D8B030D-6E8A-4147-A177-3AD203B41FA5}">
                      <a16:colId xmlns:a16="http://schemas.microsoft.com/office/drawing/2014/main" xmlns="" val="20003"/>
                    </a:ext>
                  </a:extLst>
                </a:gridCol>
                <a:gridCol w="769974">
                  <a:extLst>
                    <a:ext uri="{9D8B030D-6E8A-4147-A177-3AD203B41FA5}">
                      <a16:colId xmlns:a16="http://schemas.microsoft.com/office/drawing/2014/main" xmlns="" val="20004"/>
                    </a:ext>
                  </a:extLst>
                </a:gridCol>
              </a:tblGrid>
              <a:tr h="332509">
                <a:tc>
                  <a:txBody>
                    <a:bodyPr/>
                    <a:lstStyle/>
                    <a:p>
                      <a:pPr marL="0" marR="0">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Total</a:t>
                      </a:r>
                      <a:br>
                        <a:rPr lang="en-US" sz="1100" b="1" dirty="0">
                          <a:effectLst/>
                          <a:latin typeface="Calibri" panose="020F0502020204030204" pitchFamily="34" charset="0"/>
                          <a:ea typeface="Calibri" panose="020F0502020204030204" pitchFamily="34" charset="0"/>
                          <a:cs typeface="Times New Roman" panose="02020603050405020304" pitchFamily="18" charset="0"/>
                        </a:rPr>
                      </a:br>
                      <a:r>
                        <a:rPr lang="en-US" sz="1100" b="1" dirty="0">
                          <a:effectLst/>
                          <a:latin typeface="Calibri" panose="020F0502020204030204" pitchFamily="34" charset="0"/>
                          <a:ea typeface="Calibri" panose="020F0502020204030204" pitchFamily="34" charset="0"/>
                          <a:cs typeface="Times New Roman" panose="02020603050405020304" pitchFamily="18" charset="0"/>
                        </a:rPr>
                        <a:t>N=74</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Domestic</a:t>
                      </a:r>
                      <a:br>
                        <a:rPr lang="en-US" sz="1100" b="1" dirty="0">
                          <a:effectLst/>
                          <a:latin typeface="Calibri" panose="020F0502020204030204" pitchFamily="34" charset="0"/>
                          <a:ea typeface="Calibri" panose="020F0502020204030204" pitchFamily="34" charset="0"/>
                          <a:cs typeface="Times New Roman" panose="02020603050405020304" pitchFamily="18" charset="0"/>
                        </a:rPr>
                      </a:br>
                      <a:r>
                        <a:rPr lang="en-US" sz="1100" b="1" dirty="0">
                          <a:effectLst/>
                          <a:latin typeface="Calibri" panose="020F0502020204030204" pitchFamily="34" charset="0"/>
                          <a:ea typeface="Calibri" panose="020F0502020204030204" pitchFamily="34" charset="0"/>
                          <a:cs typeface="Times New Roman" panose="02020603050405020304" pitchFamily="18" charset="0"/>
                        </a:rPr>
                        <a:t>n=52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Foreign</a:t>
                      </a:r>
                      <a:br>
                        <a:rPr lang="en-US" sz="1100" b="1">
                          <a:effectLst/>
                          <a:latin typeface="Calibri" panose="020F0502020204030204" pitchFamily="34" charset="0"/>
                          <a:ea typeface="Calibri" panose="020F0502020204030204" pitchFamily="34" charset="0"/>
                          <a:cs typeface="Times New Roman" panose="02020603050405020304" pitchFamily="18" charset="0"/>
                        </a:rPr>
                      </a:br>
                      <a:r>
                        <a:rPr lang="en-US" sz="1100" b="1">
                          <a:effectLst/>
                          <a:latin typeface="Calibri" panose="020F0502020204030204" pitchFamily="34" charset="0"/>
                          <a:ea typeface="Calibri" panose="020F0502020204030204" pitchFamily="34" charset="0"/>
                          <a:cs typeface="Times New Roman" panose="02020603050405020304" pitchFamily="18" charset="0"/>
                        </a:rPr>
                        <a:t>n=22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i="1">
                          <a:effectLst/>
                          <a:latin typeface="Calibri" panose="020F0502020204030204" pitchFamily="34" charset="0"/>
                          <a:ea typeface="Calibri" panose="020F0502020204030204" pitchFamily="34" charset="0"/>
                          <a:cs typeface="Times New Roman" panose="02020603050405020304" pitchFamily="18" charset="0"/>
                        </a:rPr>
                        <a:t>P-value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332509">
                <a:tc>
                  <a:txBody>
                    <a:bodyPr/>
                    <a:lstStyle/>
                    <a:p>
                      <a:pPr marL="0" marR="0">
                        <a:lnSpc>
                          <a:spcPct val="115000"/>
                        </a:lnSpc>
                        <a:spcBef>
                          <a:spcPts val="0"/>
                        </a:spcBef>
                        <a:spcAft>
                          <a:spcPts val="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Mileage, mean±SD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21.30± 5.79</a:t>
                      </a:r>
                    </a:p>
                  </a:txBody>
                  <a:tcPr marL="68580" marR="68580" marT="0" marB="0">
                    <a:lnL w="12700" cap="flat" cmpd="sng"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19.83± 4.74</a:t>
                      </a:r>
                    </a:p>
                  </a:txBody>
                  <a:tcPr marL="68580" marR="68580" marT="0" marB="0">
                    <a:lnL w="127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24.77± 6.61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&lt;0.001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332509">
                <a:tc>
                  <a:txBody>
                    <a:bodyPr/>
                    <a:lstStyle/>
                    <a:p>
                      <a:pPr marL="0" marR="0">
                        <a:lnSpc>
                          <a:spcPct val="115000"/>
                        </a:lnSpc>
                        <a:spcBef>
                          <a:spcPts val="0"/>
                        </a:spcBef>
                        <a:spcAft>
                          <a:spcPts val="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Repair Record, 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69</a:t>
                      </a:r>
                    </a:p>
                  </a:txBody>
                  <a:tcPr marL="68580" marR="68580" marT="0" marB="0">
                    <a:lnL w="12700" cap="flat" cmpd="sng"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48</a:t>
                      </a:r>
                    </a:p>
                  </a:txBody>
                  <a:tcPr marL="68580" marR="68580" marT="0" marB="0">
                    <a:lnL w="127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21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&lt;0.001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6255">
                <a:tc>
                  <a:txBody>
                    <a:bodyPr/>
                    <a:lstStyle/>
                    <a:p>
                      <a:pPr marL="0" marR="0">
                        <a:lnSpc>
                          <a:spcPct val="115000"/>
                        </a:lnSpc>
                        <a:spcBef>
                          <a:spcPts val="0"/>
                        </a:spcBef>
                        <a:spcAft>
                          <a:spcPts val="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      One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2 (  2.9%)</a:t>
                      </a:r>
                    </a:p>
                  </a:txBody>
                  <a:tcPr marL="68580" marR="68580" marT="0" marB="0">
                    <a:lnL w="12700" cap="flat" cmpd="sng"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2 (  4.2%)</a:t>
                      </a:r>
                    </a:p>
                  </a:txBody>
                  <a:tcPr marL="68580" marR="68580" marT="0" marB="0">
                    <a:lnL w="127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0 (  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66255">
                <a:tc>
                  <a:txBody>
                    <a:bodyPr/>
                    <a:lstStyle/>
                    <a:p>
                      <a:pPr marL="0" marR="0">
                        <a:lnSpc>
                          <a:spcPct val="115000"/>
                        </a:lnSpc>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Two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8 ( 11.6%)</a:t>
                      </a:r>
                    </a:p>
                  </a:txBody>
                  <a:tcPr marL="68580" marR="68580" marT="0" marB="0">
                    <a:lnL w="12700" cap="flat" cmpd="sng"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8 ( 16.7%)</a:t>
                      </a:r>
                    </a:p>
                  </a:txBody>
                  <a:tcPr marL="68580" marR="68580" marT="0" marB="0">
                    <a:lnL w="127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0 (  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66255">
                <a:tc>
                  <a:txBody>
                    <a:bodyPr/>
                    <a:lstStyle/>
                    <a:p>
                      <a:pPr marL="0" marR="0">
                        <a:lnSpc>
                          <a:spcPct val="115000"/>
                        </a:lnSpc>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Three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30 ( 43.5%)</a:t>
                      </a:r>
                    </a:p>
                  </a:txBody>
                  <a:tcPr marL="68580" marR="68580" marT="0" marB="0">
                    <a:lnL w="12700" cap="flat" cmpd="sng"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27 ( 56.3%)</a:t>
                      </a:r>
                    </a:p>
                  </a:txBody>
                  <a:tcPr marL="68580" marR="68580" marT="0" marB="0">
                    <a:lnL w="127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3 ( 14.3%)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66255">
                <a:tc>
                  <a:txBody>
                    <a:bodyPr/>
                    <a:lstStyle/>
                    <a:p>
                      <a:pPr marL="0" marR="0">
                        <a:lnSpc>
                          <a:spcPct val="115000"/>
                        </a:lnSpc>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      Four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18 ( 26.1%)</a:t>
                      </a:r>
                    </a:p>
                  </a:txBody>
                  <a:tcPr marL="68580" marR="68580" marT="0" marB="0">
                    <a:lnL w="12700" cap="flat" cmpd="sng"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9 ( 18.8%)</a:t>
                      </a:r>
                    </a:p>
                  </a:txBody>
                  <a:tcPr marL="68580" marR="68580" marT="0" marB="0">
                    <a:lnL w="127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9 ( 42.9%)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66255">
                <a:tc>
                  <a:txBody>
                    <a:bodyPr/>
                    <a:lstStyle/>
                    <a:p>
                      <a:pPr marL="0" marR="0">
                        <a:lnSpc>
                          <a:spcPct val="115000"/>
                        </a:lnSpc>
                        <a:spcBef>
                          <a:spcPts val="0"/>
                        </a:spcBef>
                        <a:spcAft>
                          <a:spcPts val="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      Five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11 ( 15.9%)</a:t>
                      </a:r>
                    </a:p>
                  </a:txBody>
                  <a:tcPr marL="68580" marR="68580" marT="0" marB="0">
                    <a:lnL w="12700" cap="flat" cmpd="sng"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2 (  4.2%)</a:t>
                      </a:r>
                    </a:p>
                  </a:txBody>
                  <a:tcPr marL="68580" marR="68580" marT="0" marB="0">
                    <a:lnL w="127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9 ( 42.9%)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3699908389"/>
      </p:ext>
    </p:extLst>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90600"/>
            <a:ext cx="7848600" cy="5181600"/>
          </a:xfrm>
        </p:spPr>
        <p:txBody>
          <a:bodyPr>
            <a:normAutofit fontScale="85000" lnSpcReduction="20000"/>
          </a:bodyPr>
          <a:lstStyle/>
          <a:p>
            <a:pPr marL="0" indent="0">
              <a:buNone/>
            </a:pPr>
            <a:r>
              <a:rPr lang="en-US" sz="2800" b="1" u="sng" dirty="0">
                <a:latin typeface="+mn-lt"/>
              </a:rPr>
              <a:t>Pros: </a:t>
            </a:r>
          </a:p>
          <a:p>
            <a:r>
              <a:rPr lang="en-US" sz="2800" dirty="0">
                <a:latin typeface="+mn-lt"/>
              </a:rPr>
              <a:t>Reproducing and automating report efficiently</a:t>
            </a:r>
          </a:p>
          <a:p>
            <a:r>
              <a:rPr lang="en-US" sz="2800" dirty="0">
                <a:latin typeface="+mn-lt"/>
              </a:rPr>
              <a:t>Minimizing </a:t>
            </a:r>
            <a:r>
              <a:rPr lang="en-US" sz="2800" dirty="0" smtClean="0">
                <a:latin typeface="+mn-lt"/>
              </a:rPr>
              <a:t>mapping procedures, verification of the mapping process, copy </a:t>
            </a:r>
            <a:r>
              <a:rPr lang="en-US" sz="2800" dirty="0">
                <a:latin typeface="+mn-lt"/>
              </a:rPr>
              <a:t>and paste </a:t>
            </a:r>
            <a:r>
              <a:rPr lang="en-US" sz="2800" dirty="0" smtClean="0">
                <a:latin typeface="+mn-lt"/>
              </a:rPr>
              <a:t>work, </a:t>
            </a:r>
            <a:r>
              <a:rPr lang="en-US" sz="2800" dirty="0" smtClean="0">
                <a:latin typeface="+mn-lt"/>
              </a:rPr>
              <a:t>as well as cosmetic refining work </a:t>
            </a:r>
            <a:endParaRPr lang="en-US" sz="2800" dirty="0">
              <a:latin typeface="+mn-lt"/>
            </a:endParaRPr>
          </a:p>
          <a:p>
            <a:r>
              <a:rPr lang="en-US" sz="2800" dirty="0">
                <a:latin typeface="+mn-lt"/>
              </a:rPr>
              <a:t>U</a:t>
            </a:r>
            <a:r>
              <a:rPr lang="en-US" sz="2800" dirty="0" smtClean="0">
                <a:latin typeface="+mn-lt"/>
              </a:rPr>
              <a:t>sing </a:t>
            </a:r>
            <a:r>
              <a:rPr lang="en-US" sz="2800" dirty="0">
                <a:latin typeface="+mn-lt"/>
              </a:rPr>
              <a:t>-</a:t>
            </a:r>
            <a:r>
              <a:rPr lang="en-US" sz="2800" dirty="0" smtClean="0">
                <a:latin typeface="+mn-lt"/>
              </a:rPr>
              <a:t>putpdf- to c</a:t>
            </a:r>
            <a:r>
              <a:rPr lang="en-US" sz="2800" dirty="0" smtClean="0">
                <a:latin typeface="+mn-lt"/>
              </a:rPr>
              <a:t>reate </a:t>
            </a:r>
            <a:r>
              <a:rPr lang="en-US" sz="2800" dirty="0">
                <a:latin typeface="+mn-lt"/>
              </a:rPr>
              <a:t>pdf report </a:t>
            </a:r>
            <a:r>
              <a:rPr lang="en-US" sz="2800" dirty="0" smtClean="0">
                <a:latin typeface="+mn-lt"/>
              </a:rPr>
              <a:t>file</a:t>
            </a:r>
          </a:p>
          <a:p>
            <a:pPr marL="0" indent="0">
              <a:buNone/>
            </a:pPr>
            <a:endParaRPr lang="en-US" sz="2800" dirty="0">
              <a:latin typeface="+mn-lt"/>
            </a:endParaRPr>
          </a:p>
          <a:p>
            <a:pPr marL="0" indent="0">
              <a:buNone/>
            </a:pPr>
            <a:r>
              <a:rPr lang="en-US" sz="2800" b="1" u="sng" dirty="0" smtClean="0">
                <a:latin typeface="+mn-lt"/>
              </a:rPr>
              <a:t>Cons</a:t>
            </a:r>
            <a:r>
              <a:rPr lang="en-US" sz="2800" b="1" u="sng" dirty="0">
                <a:latin typeface="+mn-lt"/>
              </a:rPr>
              <a:t>:</a:t>
            </a:r>
          </a:p>
          <a:p>
            <a:r>
              <a:rPr lang="en-US" sz="2800" dirty="0">
                <a:latin typeface="+mn-lt"/>
              </a:rPr>
              <a:t>When adding new rows/columns to an existing table, needs to re-run the whole program instead of only the additional </a:t>
            </a:r>
            <a:r>
              <a:rPr lang="en-US" sz="2800" dirty="0" smtClean="0">
                <a:latin typeface="+mn-lt"/>
              </a:rPr>
              <a:t>part</a:t>
            </a:r>
          </a:p>
          <a:p>
            <a:r>
              <a:rPr lang="en-US" sz="2800" dirty="0" smtClean="0">
                <a:latin typeface="+mn-lt"/>
              </a:rPr>
              <a:t>Pagination of the combined .docx file has to be done manually</a:t>
            </a:r>
            <a:endParaRPr lang="en-US" sz="2800" dirty="0" smtClean="0">
              <a:latin typeface="+mn-lt"/>
            </a:endParaRPr>
          </a:p>
          <a:p>
            <a:r>
              <a:rPr lang="en-US" sz="2800" dirty="0" smtClean="0">
                <a:latin typeface="+mn-lt"/>
              </a:rPr>
              <a:t>Some cell format options applicable only using -putdocx- but not putpdf-, e.g. –</a:t>
            </a:r>
            <a:r>
              <a:rPr lang="en-US" sz="2800" i="1" dirty="0" smtClean="0">
                <a:latin typeface="+mn-lt"/>
              </a:rPr>
              <a:t>border (start, double)-</a:t>
            </a:r>
            <a:endParaRPr lang="en-US" i="1" dirty="0"/>
          </a:p>
        </p:txBody>
      </p:sp>
      <p:sp>
        <p:nvSpPr>
          <p:cNvPr id="4" name="Slide Number Placeholder 3"/>
          <p:cNvSpPr>
            <a:spLocks noGrp="1"/>
          </p:cNvSpPr>
          <p:nvPr>
            <p:ph type="sldNum" sz="quarter" idx="10"/>
          </p:nvPr>
        </p:nvSpPr>
        <p:spPr>
          <a:prstGeom prst="rect">
            <a:avLst/>
          </a:prstGeom>
        </p:spPr>
        <p:txBody>
          <a:bodyPr/>
          <a:lstStyle/>
          <a:p>
            <a:fld id="{C72B0109-5EC1-4B30-9AFF-E1F2A819C8E8}" type="slidenum">
              <a:rPr lang="en-US" altLang="en-US" smtClean="0"/>
              <a:pPr/>
              <a:t>14</a:t>
            </a:fld>
            <a:endParaRPr lang="en-US" altLang="en-US"/>
          </a:p>
        </p:txBody>
      </p:sp>
      <p:sp>
        <p:nvSpPr>
          <p:cNvPr id="2" name="TextBox 1"/>
          <p:cNvSpPr txBox="1"/>
          <p:nvPr/>
        </p:nvSpPr>
        <p:spPr>
          <a:xfrm>
            <a:off x="3276600" y="8709"/>
            <a:ext cx="1905000" cy="584775"/>
          </a:xfrm>
          <a:prstGeom prst="rect">
            <a:avLst/>
          </a:prstGeom>
          <a:noFill/>
        </p:spPr>
        <p:txBody>
          <a:bodyPr wrap="square" rtlCol="0">
            <a:spAutoFit/>
          </a:bodyPr>
          <a:lstStyle/>
          <a:p>
            <a:r>
              <a:rPr lang="en-US" sz="3200" b="1" dirty="0"/>
              <a:t>Summary</a:t>
            </a:r>
          </a:p>
        </p:txBody>
      </p:sp>
    </p:spTree>
    <p:extLst>
      <p:ext uri="{BB962C8B-B14F-4D97-AF65-F5344CB8AC3E}">
        <p14:creationId xmlns:p14="http://schemas.microsoft.com/office/powerpoint/2010/main" val="1743669402"/>
      </p:ext>
    </p:extLst>
  </p:cSld>
  <p:clrMapOvr>
    <a:masterClrMapping/>
  </p:clrMapOvr>
  <p:transition spd="med">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6231116" cy="519178"/>
          </a:xfrm>
        </p:spPr>
        <p:txBody>
          <a:bodyPr>
            <a:normAutofit/>
          </a:bodyPr>
          <a:lstStyle/>
          <a:p>
            <a:r>
              <a:rPr lang="en-US" dirty="0"/>
              <a:t>References</a:t>
            </a:r>
          </a:p>
        </p:txBody>
      </p:sp>
      <p:sp>
        <p:nvSpPr>
          <p:cNvPr id="3" name="Text Placeholder 2"/>
          <p:cNvSpPr>
            <a:spLocks noGrp="1"/>
          </p:cNvSpPr>
          <p:nvPr>
            <p:ph idx="1"/>
          </p:nvPr>
        </p:nvSpPr>
        <p:spPr>
          <a:xfrm>
            <a:off x="609600" y="1295400"/>
            <a:ext cx="7366001" cy="4038600"/>
          </a:xfrm>
        </p:spPr>
        <p:txBody>
          <a:bodyPr>
            <a:normAutofit/>
          </a:bodyPr>
          <a:lstStyle/>
          <a:p>
            <a:r>
              <a:rPr lang="en-US" dirty="0">
                <a:hlinkClick r:id="rId2"/>
              </a:rPr>
              <a:t>https://www.stata.com/training/webinar_series/reproducible-documents</a:t>
            </a:r>
            <a:r>
              <a:rPr lang="en-US" dirty="0" smtClean="0">
                <a:hlinkClick r:id="rId2"/>
              </a:rPr>
              <a:t>/</a:t>
            </a:r>
          </a:p>
          <a:p>
            <a:pPr marL="0" indent="0">
              <a:buNone/>
            </a:pPr>
            <a:endParaRPr lang="en-US" dirty="0">
              <a:hlinkClick r:id="rId2"/>
            </a:endParaRPr>
          </a:p>
          <a:p>
            <a:r>
              <a:rPr lang="en-US" dirty="0" smtClean="0">
                <a:hlinkClick r:id="rId2"/>
              </a:rPr>
              <a:t>http</a:t>
            </a:r>
            <a:r>
              <a:rPr lang="en-US" dirty="0">
                <a:hlinkClick r:id="rId2"/>
              </a:rPr>
              <a:t>://www.stata.com/new-in-stata/create-word-documents/?utm_source=MailingList&amp;utm_medium=email&amp;utm_content=20170606+Stata+News+Stata+15</a:t>
            </a:r>
          </a:p>
          <a:p>
            <a:pPr marL="0" indent="0">
              <a:buNone/>
            </a:pPr>
            <a:endParaRPr lang="en-US" dirty="0">
              <a:hlinkClick r:id="rId2"/>
            </a:endParaRPr>
          </a:p>
          <a:p>
            <a:r>
              <a:rPr lang="en-US" dirty="0">
                <a:hlinkClick r:id="rId2"/>
              </a:rPr>
              <a:t>https://www.stata.com/links/video-tutorials/</a:t>
            </a:r>
          </a:p>
          <a:p>
            <a:pPr marL="0" indent="0">
              <a:buNone/>
            </a:pPr>
            <a:endParaRPr lang="en-US" dirty="0">
              <a:hlinkClick r:id="rId2"/>
            </a:endParaRPr>
          </a:p>
          <a:p>
            <a:r>
              <a:rPr lang="en-US" dirty="0">
                <a:hlinkClick r:id="rId2"/>
              </a:rPr>
              <a:t>http://www.stata.com/manuals/p.pdf</a:t>
            </a:r>
            <a:endParaRPr lang="en-US" dirty="0"/>
          </a:p>
          <a:p>
            <a:endParaRPr lang="en-US" dirty="0"/>
          </a:p>
          <a:p>
            <a:pPr marL="0" indent="0">
              <a:buNone/>
            </a:pPr>
            <a:endParaRPr lang="en-US" dirty="0"/>
          </a:p>
        </p:txBody>
      </p:sp>
      <p:sp>
        <p:nvSpPr>
          <p:cNvPr id="4" name="Slide Number Placeholder 3"/>
          <p:cNvSpPr>
            <a:spLocks noGrp="1"/>
          </p:cNvSpPr>
          <p:nvPr>
            <p:ph type="sldNum" sz="quarter" idx="10"/>
          </p:nvPr>
        </p:nvSpPr>
        <p:spPr>
          <a:prstGeom prst="rect">
            <a:avLst/>
          </a:prstGeom>
        </p:spPr>
        <p:txBody>
          <a:bodyPr/>
          <a:lstStyle/>
          <a:p>
            <a:fld id="{C72B0109-5EC1-4B30-9AFF-E1F2A819C8E8}" type="slidenum">
              <a:rPr lang="en-US" altLang="en-US" smtClean="0"/>
              <a:pPr/>
              <a:t>15</a:t>
            </a:fld>
            <a:endParaRPr lang="en-US" altLang="en-US"/>
          </a:p>
        </p:txBody>
      </p:sp>
    </p:spTree>
    <p:extLst>
      <p:ext uri="{BB962C8B-B14F-4D97-AF65-F5344CB8AC3E}">
        <p14:creationId xmlns:p14="http://schemas.microsoft.com/office/powerpoint/2010/main" val="689170250"/>
      </p:ext>
    </p:extLst>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2800" y="2438400"/>
            <a:ext cx="6231116" cy="519178"/>
          </a:xfrm>
        </p:spPr>
        <p:txBody>
          <a:bodyPr>
            <a:normAutofit fontScale="90000"/>
          </a:bodyPr>
          <a:lstStyle/>
          <a:p>
            <a:r>
              <a:rPr lang="en-US" sz="3600" dirty="0"/>
              <a:t>Questions ?</a:t>
            </a:r>
            <a:r>
              <a:rPr lang="en-US" dirty="0"/>
              <a:t>	</a:t>
            </a:r>
          </a:p>
        </p:txBody>
      </p:sp>
      <p:sp>
        <p:nvSpPr>
          <p:cNvPr id="3" name="Content Placeholder 2"/>
          <p:cNvSpPr>
            <a:spLocks noGrp="1"/>
          </p:cNvSpPr>
          <p:nvPr>
            <p:ph idx="1"/>
          </p:nvPr>
        </p:nvSpPr>
        <p:spPr>
          <a:xfrm>
            <a:off x="457200" y="3505200"/>
            <a:ext cx="8229600" cy="838200"/>
          </a:xfrm>
        </p:spPr>
        <p:txBody>
          <a:bodyPr/>
          <a:lstStyle/>
          <a:p>
            <a:pPr marL="0" indent="0" algn="ctr">
              <a:buNone/>
            </a:pPr>
            <a:r>
              <a:rPr lang="en-US" sz="3600" dirty="0"/>
              <a:t>Thank You !</a:t>
            </a:r>
          </a:p>
        </p:txBody>
      </p:sp>
      <p:sp>
        <p:nvSpPr>
          <p:cNvPr id="4" name="Slide Number Placeholder 3"/>
          <p:cNvSpPr>
            <a:spLocks noGrp="1"/>
          </p:cNvSpPr>
          <p:nvPr>
            <p:ph type="sldNum" sz="quarter" idx="10"/>
          </p:nvPr>
        </p:nvSpPr>
        <p:spPr>
          <a:prstGeom prst="rect">
            <a:avLst/>
          </a:prstGeom>
        </p:spPr>
        <p:txBody>
          <a:bodyPr/>
          <a:lstStyle/>
          <a:p>
            <a:fld id="{C72B0109-5EC1-4B30-9AFF-E1F2A819C8E8}" type="slidenum">
              <a:rPr lang="en-US" altLang="en-US" smtClean="0"/>
              <a:pPr/>
              <a:t>16</a:t>
            </a:fld>
            <a:endParaRPr lang="en-US" altLang="en-US"/>
          </a:p>
        </p:txBody>
      </p:sp>
      <p:sp>
        <p:nvSpPr>
          <p:cNvPr id="6" name="Rectangle 5"/>
          <p:cNvSpPr/>
          <p:nvPr/>
        </p:nvSpPr>
        <p:spPr>
          <a:xfrm>
            <a:off x="152400" y="152400"/>
            <a:ext cx="8686800" cy="400110"/>
          </a:xfrm>
          <a:prstGeom prst="rect">
            <a:avLst/>
          </a:prstGeom>
        </p:spPr>
        <p:txBody>
          <a:bodyPr wrap="square">
            <a:spAutoFit/>
          </a:bodyPr>
          <a:lstStyle/>
          <a:p>
            <a:pPr lvl="0" defTabSz="457200" fontAlgn="base">
              <a:spcBef>
                <a:spcPct val="20000"/>
              </a:spcBef>
              <a:spcAft>
                <a:spcPct val="0"/>
              </a:spcAft>
            </a:pPr>
            <a:r>
              <a:rPr lang="en-US" sz="2000" b="1" dirty="0">
                <a:solidFill>
                  <a:prstClr val="black">
                    <a:lumMod val="85000"/>
                    <a:lumOff val="15000"/>
                  </a:prstClr>
                </a:solidFill>
                <a:latin typeface="Arial"/>
                <a:ea typeface="ＭＳ Ｐゴシック" pitchFamily="-65" charset="-128"/>
                <a:cs typeface="Arial"/>
              </a:rPr>
              <a:t>Automating Reports </a:t>
            </a:r>
            <a:r>
              <a:rPr lang="en-US" sz="2000" b="1" dirty="0" smtClean="0">
                <a:solidFill>
                  <a:prstClr val="black">
                    <a:lumMod val="85000"/>
                    <a:lumOff val="15000"/>
                  </a:prstClr>
                </a:solidFill>
                <a:latin typeface="Arial"/>
                <a:ea typeface="ＭＳ Ｐゴシック" pitchFamily="-65" charset="-128"/>
                <a:cs typeface="Arial"/>
              </a:rPr>
              <a:t>using </a:t>
            </a:r>
            <a:r>
              <a:rPr lang="en-US" sz="2000" b="1" dirty="0">
                <a:solidFill>
                  <a:prstClr val="black">
                    <a:lumMod val="85000"/>
                    <a:lumOff val="15000"/>
                  </a:prstClr>
                </a:solidFill>
                <a:latin typeface="Courier New" panose="02070309020205020404" pitchFamily="49" charset="0"/>
                <a:ea typeface="ＭＳ Ｐゴシック" pitchFamily="-65" charset="-128"/>
                <a:cs typeface="Courier New" panose="02070309020205020404" pitchFamily="49" charset="0"/>
              </a:rPr>
              <a:t>putdocx</a:t>
            </a:r>
            <a:r>
              <a:rPr lang="en-US" sz="2000" b="1" dirty="0">
                <a:solidFill>
                  <a:prstClr val="black">
                    <a:lumMod val="85000"/>
                    <a:lumOff val="15000"/>
                  </a:prstClr>
                </a:solidFill>
                <a:latin typeface="Arial"/>
                <a:ea typeface="ＭＳ Ｐゴシック" pitchFamily="-65" charset="-128"/>
                <a:cs typeface="Arial"/>
              </a:rPr>
              <a:t> and</a:t>
            </a:r>
            <a:r>
              <a:rPr lang="en-US" sz="2000" b="1" dirty="0">
                <a:solidFill>
                  <a:srgbClr val="00195A">
                    <a:lumMod val="50000"/>
                    <a:lumOff val="50000"/>
                  </a:srgbClr>
                </a:solidFill>
                <a:latin typeface="Arial"/>
                <a:ea typeface="ＭＳ Ｐゴシック" pitchFamily="-65" charset="-128"/>
                <a:cs typeface="Arial"/>
              </a:rPr>
              <a:t> </a:t>
            </a:r>
            <a:r>
              <a:rPr lang="en-US" sz="2000" b="1" dirty="0">
                <a:solidFill>
                  <a:prstClr val="black">
                    <a:lumMod val="85000"/>
                    <a:lumOff val="15000"/>
                  </a:prstClr>
                </a:solidFill>
                <a:latin typeface="Courier New" panose="02070309020205020404" pitchFamily="49" charset="0"/>
                <a:ea typeface="ＭＳ Ｐゴシック" pitchFamily="-65" charset="-128"/>
                <a:cs typeface="Courier New" panose="02070309020205020404" pitchFamily="49" charset="0"/>
              </a:rPr>
              <a:t>putpdf</a:t>
            </a:r>
            <a:endParaRPr lang="en-US" sz="2000" b="1" dirty="0">
              <a:solidFill>
                <a:prstClr val="black">
                  <a:lumMod val="85000"/>
                  <a:lumOff val="15000"/>
                </a:prstClr>
              </a:solidFill>
              <a:latin typeface="Courier New" panose="02070309020205020404" pitchFamily="49" charset="0"/>
              <a:ea typeface="ＭＳ Ｐゴシック" pitchFamily="-65" charset="-128"/>
              <a:cs typeface="Courier New" panose="02070309020205020404" pitchFamily="49" charset="0"/>
            </a:endParaRPr>
          </a:p>
        </p:txBody>
      </p:sp>
    </p:spTree>
    <p:extLst>
      <p:ext uri="{BB962C8B-B14F-4D97-AF65-F5344CB8AC3E}">
        <p14:creationId xmlns:p14="http://schemas.microsoft.com/office/powerpoint/2010/main" val="1254523435"/>
      </p:ext>
    </p:extLst>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66800"/>
            <a:ext cx="7924800" cy="4038600"/>
          </a:xfrm>
        </p:spPr>
        <p:txBody>
          <a:bodyPr/>
          <a:lstStyle/>
          <a:p>
            <a:pPr marL="0" indent="0">
              <a:buNone/>
            </a:pPr>
            <a:r>
              <a:rPr lang="en-US" sz="2400" dirty="0" smtClean="0"/>
              <a:t>// 1a</a:t>
            </a:r>
            <a:r>
              <a:rPr lang="en-US" sz="2400" dirty="0"/>
              <a:t>. Add paragraphs</a:t>
            </a:r>
            <a:endParaRPr lang="en-US" sz="2400" i="1" dirty="0">
              <a:ea typeface="Calibri" panose="020F0502020204030204" pitchFamily="34" charset="0"/>
              <a:cs typeface="Times New Roman" panose="02020603050405020304" pitchFamily="18" charset="0"/>
            </a:endParaRPr>
          </a:p>
          <a:p>
            <a:pPr marL="0" indent="0">
              <a:spcBef>
                <a:spcPts val="0"/>
              </a:spcBef>
              <a:buNone/>
            </a:pPr>
            <a:endParaRPr lang="en-US" sz="2400" i="1" dirty="0" smtClean="0">
              <a:latin typeface="+mn-lt"/>
              <a:ea typeface="Calibri" panose="020F0502020204030204" pitchFamily="34" charset="0"/>
              <a:cs typeface="Times New Roman" panose="02020603050405020304" pitchFamily="18" charset="0"/>
            </a:endParaRPr>
          </a:p>
          <a:p>
            <a:pPr marL="0" indent="0">
              <a:buNone/>
            </a:pPr>
            <a:r>
              <a:rPr lang="en-US" sz="1900" b="1" i="1" dirty="0" smtClean="0">
                <a:solidFill>
                  <a:schemeClr val="tx2">
                    <a:lumMod val="60000"/>
                    <a:lumOff val="40000"/>
                  </a:schemeClr>
                </a:solidFill>
                <a:latin typeface="+mn-lt"/>
                <a:ea typeface="Calibri" panose="020F0502020204030204" pitchFamily="34" charset="0"/>
                <a:cs typeface="Times New Roman" panose="02020603050405020304" pitchFamily="18" charset="0"/>
              </a:rPr>
              <a:t>putdocx</a:t>
            </a:r>
            <a:r>
              <a:rPr lang="en-US" sz="1900" b="1" i="1" spc="-10" dirty="0" smtClean="0">
                <a:solidFill>
                  <a:schemeClr val="tx2">
                    <a:lumMod val="60000"/>
                    <a:lumOff val="40000"/>
                  </a:schemeClr>
                </a:solidFill>
                <a:latin typeface="+mn-lt"/>
                <a:ea typeface="Calibri" panose="020F0502020204030204" pitchFamily="34" charset="0"/>
                <a:cs typeface="Times New Roman" panose="02020603050405020304" pitchFamily="18" charset="0"/>
              </a:rPr>
              <a:t> </a:t>
            </a:r>
            <a:r>
              <a:rPr lang="en-US" sz="1900" b="1" i="1" dirty="0">
                <a:solidFill>
                  <a:schemeClr val="tx2">
                    <a:lumMod val="60000"/>
                    <a:lumOff val="40000"/>
                  </a:schemeClr>
                </a:solidFill>
                <a:latin typeface="+mn-lt"/>
                <a:ea typeface="Calibri" panose="020F0502020204030204" pitchFamily="34" charset="0"/>
                <a:cs typeface="Times New Roman" panose="02020603050405020304" pitchFamily="18" charset="0"/>
              </a:rPr>
              <a:t>clear</a:t>
            </a:r>
          </a:p>
          <a:p>
            <a:pPr marL="0" indent="0">
              <a:buNone/>
            </a:pPr>
            <a:r>
              <a:rPr lang="en-US" sz="1900" b="1" i="1" dirty="0">
                <a:solidFill>
                  <a:schemeClr val="tx2">
                    <a:lumMod val="60000"/>
                    <a:lumOff val="40000"/>
                  </a:schemeClr>
                </a:solidFill>
                <a:latin typeface="+mn-lt"/>
                <a:ea typeface="Calibri" panose="020F0502020204030204" pitchFamily="34" charset="0"/>
                <a:cs typeface="Times New Roman" panose="02020603050405020304" pitchFamily="18" charset="0"/>
              </a:rPr>
              <a:t>putdocx</a:t>
            </a:r>
            <a:r>
              <a:rPr lang="en-US" sz="1900" b="1" i="1" spc="-10" dirty="0">
                <a:solidFill>
                  <a:schemeClr val="tx2">
                    <a:lumMod val="60000"/>
                    <a:lumOff val="40000"/>
                  </a:schemeClr>
                </a:solidFill>
                <a:latin typeface="+mn-lt"/>
                <a:ea typeface="Calibri" panose="020F0502020204030204" pitchFamily="34" charset="0"/>
                <a:cs typeface="Times New Roman" panose="02020603050405020304" pitchFamily="18" charset="0"/>
              </a:rPr>
              <a:t> </a:t>
            </a:r>
            <a:r>
              <a:rPr lang="en-US" sz="1900" b="1" i="1" dirty="0">
                <a:solidFill>
                  <a:schemeClr val="tx2">
                    <a:lumMod val="60000"/>
                    <a:lumOff val="40000"/>
                  </a:schemeClr>
                </a:solidFill>
                <a:latin typeface="+mn-lt"/>
                <a:ea typeface="Calibri" panose="020F0502020204030204" pitchFamily="34" charset="0"/>
                <a:cs typeface="Times New Roman" panose="02020603050405020304" pitchFamily="18" charset="0"/>
              </a:rPr>
              <a:t>begin</a:t>
            </a:r>
          </a:p>
          <a:p>
            <a:pPr marL="0" indent="0">
              <a:buNone/>
            </a:pPr>
            <a:r>
              <a:rPr lang="en-US" sz="1900" b="1" i="1" dirty="0">
                <a:solidFill>
                  <a:schemeClr val="tx2">
                    <a:lumMod val="60000"/>
                    <a:lumOff val="40000"/>
                  </a:schemeClr>
                </a:solidFill>
                <a:latin typeface="+mn-lt"/>
                <a:ea typeface="Calibri" panose="020F0502020204030204" pitchFamily="34" charset="0"/>
                <a:cs typeface="Times New Roman" panose="02020603050405020304" pitchFamily="18" charset="0"/>
              </a:rPr>
              <a:t>putdocx paragraph</a:t>
            </a:r>
            <a:r>
              <a:rPr lang="en-US" sz="1900" i="1" dirty="0">
                <a:latin typeface="+mn-lt"/>
                <a:ea typeface="Calibri" panose="020F0502020204030204" pitchFamily="34" charset="0"/>
                <a:cs typeface="Times New Roman" panose="02020603050405020304" pitchFamily="18" charset="0"/>
              </a:rPr>
              <a:t>, font(, 12)  // default fontname is “calibri”</a:t>
            </a:r>
          </a:p>
          <a:p>
            <a:pPr marL="0" indent="0">
              <a:buNone/>
            </a:pPr>
            <a:r>
              <a:rPr lang="en-US" sz="1900" b="1" i="1" dirty="0">
                <a:solidFill>
                  <a:schemeClr val="tx2">
                    <a:lumMod val="60000"/>
                    <a:lumOff val="40000"/>
                  </a:schemeClr>
                </a:solidFill>
                <a:latin typeface="+mn-lt"/>
                <a:ea typeface="Calibri" panose="020F0502020204030204" pitchFamily="34" charset="0"/>
                <a:cs typeface="Times New Roman" panose="02020603050405020304" pitchFamily="18" charset="0"/>
              </a:rPr>
              <a:t>putdocx text </a:t>
            </a:r>
            <a:r>
              <a:rPr lang="en-US" sz="1900" i="1" dirty="0">
                <a:latin typeface="+mn-lt"/>
                <a:ea typeface="Calibri" panose="020F0502020204030204" pitchFamily="34" charset="0"/>
                <a:cs typeface="Times New Roman" panose="02020603050405020304" pitchFamily="18" charset="0"/>
              </a:rPr>
              <a:t>("In this dataset, there are ")</a:t>
            </a:r>
          </a:p>
          <a:p>
            <a:pPr marL="0" indent="0">
              <a:buNone/>
            </a:pPr>
            <a:r>
              <a:rPr lang="en-US" sz="1900" i="1" dirty="0">
                <a:latin typeface="+mn-lt"/>
                <a:ea typeface="Calibri" panose="020F0502020204030204" pitchFamily="34" charset="0"/>
                <a:cs typeface="Times New Roman" panose="02020603050405020304" pitchFamily="18" charset="0"/>
              </a:rPr>
              <a:t>putdocx text (r(N)), bold</a:t>
            </a:r>
          </a:p>
          <a:p>
            <a:pPr marL="0" indent="0">
              <a:buNone/>
            </a:pPr>
            <a:r>
              <a:rPr lang="en-US" sz="1900" i="1" dirty="0">
                <a:latin typeface="+mn-lt"/>
                <a:ea typeface="Calibri" panose="020F0502020204030204" pitchFamily="34" charset="0"/>
                <a:cs typeface="Times New Roman" panose="02020603050405020304" pitchFamily="18" charset="0"/>
              </a:rPr>
              <a:t>putdocx text (" models of automobiles. The maximum MPG among them is ")</a:t>
            </a:r>
          </a:p>
          <a:p>
            <a:pPr marL="0" indent="0">
              <a:buNone/>
            </a:pPr>
            <a:r>
              <a:rPr lang="en-US" sz="1900" i="1" dirty="0">
                <a:latin typeface="+mn-lt"/>
                <a:ea typeface="Calibri" panose="020F0502020204030204" pitchFamily="34" charset="0"/>
                <a:cs typeface="Times New Roman" panose="02020603050405020304" pitchFamily="18" charset="0"/>
              </a:rPr>
              <a:t>putdocx text (r(max)), bold</a:t>
            </a:r>
          </a:p>
          <a:p>
            <a:pPr marL="0" indent="0">
              <a:buNone/>
            </a:pPr>
            <a:r>
              <a:rPr lang="en-US" sz="1900" i="1" dirty="0">
                <a:latin typeface="+mn-lt"/>
                <a:ea typeface="Calibri" panose="020F0502020204030204" pitchFamily="34" charset="0"/>
                <a:cs typeface="Times New Roman" panose="02020603050405020304" pitchFamily="18" charset="0"/>
              </a:rPr>
              <a:t>putdocx text ("."), linebreak </a:t>
            </a:r>
          </a:p>
          <a:p>
            <a:pPr marL="0" indent="0">
              <a:buNone/>
            </a:pPr>
            <a:r>
              <a:rPr lang="en-US" sz="1900" i="1" dirty="0">
                <a:latin typeface="+mn-lt"/>
                <a:ea typeface="Calibri" panose="020F0502020204030204" pitchFamily="34" charset="0"/>
                <a:cs typeface="Times New Roman" panose="02020603050405020304" pitchFamily="18" charset="0"/>
              </a:rPr>
              <a:t>putdocx text (""), linebreak </a:t>
            </a:r>
          </a:p>
        </p:txBody>
      </p:sp>
      <p:sp>
        <p:nvSpPr>
          <p:cNvPr id="4" name="Slide Number Placeholder 3"/>
          <p:cNvSpPr>
            <a:spLocks noGrp="1"/>
          </p:cNvSpPr>
          <p:nvPr>
            <p:ph type="sldNum" sz="quarter" idx="10"/>
          </p:nvPr>
        </p:nvSpPr>
        <p:spPr>
          <a:prstGeom prst="rect">
            <a:avLst/>
          </a:prstGeom>
        </p:spPr>
        <p:txBody>
          <a:bodyPr/>
          <a:lstStyle/>
          <a:p>
            <a:fld id="{C72B0109-5EC1-4B30-9AFF-E1F2A819C8E8}" type="slidenum">
              <a:rPr lang="en-US" altLang="en-US" smtClean="0"/>
              <a:pPr/>
              <a:t>17</a:t>
            </a:fld>
            <a:endParaRPr lang="en-US" altLang="en-US"/>
          </a:p>
        </p:txBody>
      </p:sp>
      <p:sp>
        <p:nvSpPr>
          <p:cNvPr id="2" name="Rectangle 1"/>
          <p:cNvSpPr/>
          <p:nvPr/>
        </p:nvSpPr>
        <p:spPr>
          <a:xfrm>
            <a:off x="685800" y="152400"/>
            <a:ext cx="7086600" cy="584775"/>
          </a:xfrm>
          <a:prstGeom prst="rect">
            <a:avLst/>
          </a:prstGeom>
        </p:spPr>
        <p:txBody>
          <a:bodyPr wrap="square">
            <a:spAutoFit/>
          </a:bodyPr>
          <a:lstStyle/>
          <a:p>
            <a:r>
              <a:rPr lang="en-US" sz="3200" b="1" dirty="0" smtClean="0"/>
              <a:t>Appendices - </a:t>
            </a:r>
            <a:r>
              <a:rPr lang="en-US" sz="3200" dirty="0"/>
              <a:t>Add </a:t>
            </a:r>
            <a:r>
              <a:rPr lang="en-US" sz="3200" dirty="0" smtClean="0"/>
              <a:t>paragraphs</a:t>
            </a:r>
            <a:endParaRPr lang="en-US" sz="3200" i="1"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77694755"/>
      </p:ext>
    </p:extLst>
  </p:cSld>
  <p:clrMapOvr>
    <a:masterClrMapping/>
  </p:clrMapOvr>
  <p:transition spd="med">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36320" y="1600200"/>
            <a:ext cx="7086600" cy="4419600"/>
          </a:xfrm>
        </p:spPr>
        <p:txBody>
          <a:bodyPr>
            <a:noAutofit/>
          </a:bodyPr>
          <a:lstStyle/>
          <a:p>
            <a:pPr marL="0" indent="0">
              <a:buNone/>
            </a:pPr>
            <a:r>
              <a:rPr lang="en-US" b="1" i="1" dirty="0">
                <a:solidFill>
                  <a:schemeClr val="tx2">
                    <a:lumMod val="60000"/>
                    <a:lumOff val="40000"/>
                  </a:schemeClr>
                </a:solidFill>
                <a:latin typeface="+mn-lt"/>
              </a:rPr>
              <a:t>putdocx paragraph</a:t>
            </a:r>
            <a:r>
              <a:rPr lang="en-US" i="1" dirty="0">
                <a:latin typeface="+mn-lt"/>
              </a:rPr>
              <a:t>, font(,12) halign(center)</a:t>
            </a:r>
          </a:p>
          <a:p>
            <a:pPr marL="0" indent="0">
              <a:buNone/>
            </a:pPr>
            <a:r>
              <a:rPr lang="en-US" b="1" i="1" dirty="0">
                <a:solidFill>
                  <a:schemeClr val="tx2">
                    <a:lumMod val="60000"/>
                    <a:lumOff val="40000"/>
                  </a:schemeClr>
                </a:solidFill>
                <a:latin typeface="+mn-lt"/>
              </a:rPr>
              <a:t>putdocx text </a:t>
            </a:r>
            <a:r>
              <a:rPr lang="en-US" i="1" dirty="0">
                <a:latin typeface="+mn-lt"/>
              </a:rPr>
              <a:t>("Histogram of Repair Record 1978"), bold  linebreak </a:t>
            </a:r>
          </a:p>
          <a:p>
            <a:pPr marL="0" indent="0">
              <a:buNone/>
            </a:pPr>
            <a:r>
              <a:rPr lang="en-US" i="1" dirty="0">
                <a:latin typeface="+mn-lt"/>
              </a:rPr>
              <a:t>putdocx text (""), linebreak </a:t>
            </a:r>
          </a:p>
          <a:p>
            <a:pPr marL="0" indent="0">
              <a:buNone/>
            </a:pPr>
            <a:endParaRPr lang="en-US" i="1" dirty="0">
              <a:latin typeface="+mn-lt"/>
            </a:endParaRPr>
          </a:p>
          <a:p>
            <a:pPr marL="0" indent="0">
              <a:buNone/>
            </a:pPr>
            <a:r>
              <a:rPr lang="en-US" i="1" dirty="0">
                <a:latin typeface="+mn-lt"/>
              </a:rPr>
              <a:t>histogram </a:t>
            </a:r>
            <a:r>
              <a:rPr lang="en-US" i="1" dirty="0" smtClean="0">
                <a:latin typeface="+mn-lt"/>
              </a:rPr>
              <a:t>rep78</a:t>
            </a:r>
            <a:endParaRPr lang="en-US" i="1" dirty="0">
              <a:latin typeface="+mn-lt"/>
            </a:endParaRPr>
          </a:p>
          <a:p>
            <a:pPr marL="0" indent="0">
              <a:buNone/>
            </a:pPr>
            <a:r>
              <a:rPr lang="en-US" i="1" dirty="0">
                <a:latin typeface="+mn-lt"/>
              </a:rPr>
              <a:t>graph export hist.png, replace  // saved a graph under current drive path</a:t>
            </a:r>
          </a:p>
          <a:p>
            <a:pPr marL="0" indent="0">
              <a:buNone/>
            </a:pPr>
            <a:r>
              <a:rPr lang="en-US" b="1" i="1" dirty="0">
                <a:solidFill>
                  <a:schemeClr val="tx2">
                    <a:lumMod val="60000"/>
                    <a:lumOff val="40000"/>
                  </a:schemeClr>
                </a:solidFill>
                <a:latin typeface="+mn-lt"/>
              </a:rPr>
              <a:t>putdocx paragraph</a:t>
            </a:r>
            <a:r>
              <a:rPr lang="en-US" i="1" dirty="0">
                <a:latin typeface="+mn-lt"/>
              </a:rPr>
              <a:t>, halign(center)</a:t>
            </a:r>
          </a:p>
          <a:p>
            <a:pPr marL="0" indent="0">
              <a:buNone/>
            </a:pPr>
            <a:r>
              <a:rPr lang="en-US" b="1" i="1" dirty="0">
                <a:solidFill>
                  <a:schemeClr val="tx2">
                    <a:lumMod val="60000"/>
                    <a:lumOff val="40000"/>
                  </a:schemeClr>
                </a:solidFill>
                <a:latin typeface="+mn-lt"/>
              </a:rPr>
              <a:t>putdocx image </a:t>
            </a:r>
            <a:r>
              <a:rPr lang="en-US" i="1" dirty="0">
                <a:latin typeface="+mn-lt"/>
              </a:rPr>
              <a:t>hist.png</a:t>
            </a:r>
          </a:p>
          <a:p>
            <a:pPr marL="0" indent="0">
              <a:buNone/>
            </a:pPr>
            <a:r>
              <a:rPr lang="en-US" b="1" i="1" dirty="0">
                <a:solidFill>
                  <a:schemeClr val="tx2">
                    <a:lumMod val="60000"/>
                    <a:lumOff val="40000"/>
                  </a:schemeClr>
                </a:solidFill>
                <a:latin typeface="+mn-lt"/>
              </a:rPr>
              <a:t>putdocx pagebreak</a:t>
            </a:r>
          </a:p>
        </p:txBody>
      </p:sp>
      <p:sp>
        <p:nvSpPr>
          <p:cNvPr id="4" name="Slide Number Placeholder 3"/>
          <p:cNvSpPr>
            <a:spLocks noGrp="1"/>
          </p:cNvSpPr>
          <p:nvPr>
            <p:ph type="sldNum" sz="quarter" idx="10"/>
          </p:nvPr>
        </p:nvSpPr>
        <p:spPr>
          <a:prstGeom prst="rect">
            <a:avLst/>
          </a:prstGeom>
        </p:spPr>
        <p:txBody>
          <a:bodyPr/>
          <a:lstStyle/>
          <a:p>
            <a:fld id="{C72B0109-5EC1-4B30-9AFF-E1F2A819C8E8}" type="slidenum">
              <a:rPr lang="en-US" altLang="en-US" smtClean="0"/>
              <a:pPr/>
              <a:t>18</a:t>
            </a:fld>
            <a:endParaRPr lang="en-US" altLang="en-US"/>
          </a:p>
        </p:txBody>
      </p:sp>
      <p:sp>
        <p:nvSpPr>
          <p:cNvPr id="2" name="Rectangle 1"/>
          <p:cNvSpPr/>
          <p:nvPr/>
        </p:nvSpPr>
        <p:spPr>
          <a:xfrm>
            <a:off x="1036320" y="922219"/>
            <a:ext cx="4863319" cy="523220"/>
          </a:xfrm>
          <a:prstGeom prst="rect">
            <a:avLst/>
          </a:prstGeom>
        </p:spPr>
        <p:txBody>
          <a:bodyPr wrap="none">
            <a:spAutoFit/>
          </a:bodyPr>
          <a:lstStyle/>
          <a:p>
            <a:r>
              <a:rPr lang="en-US" sz="2800" dirty="0" smtClean="0"/>
              <a:t>// 1b</a:t>
            </a:r>
            <a:r>
              <a:rPr lang="en-US" sz="2800" dirty="0"/>
              <a:t>. Add a histogram with title</a:t>
            </a:r>
          </a:p>
        </p:txBody>
      </p:sp>
      <p:sp>
        <p:nvSpPr>
          <p:cNvPr id="5" name="Rectangle 4"/>
          <p:cNvSpPr/>
          <p:nvPr/>
        </p:nvSpPr>
        <p:spPr>
          <a:xfrm>
            <a:off x="533400" y="88345"/>
            <a:ext cx="7391400" cy="1077218"/>
          </a:xfrm>
          <a:prstGeom prst="rect">
            <a:avLst/>
          </a:prstGeom>
        </p:spPr>
        <p:txBody>
          <a:bodyPr wrap="square">
            <a:spAutoFit/>
          </a:bodyPr>
          <a:lstStyle/>
          <a:p>
            <a:r>
              <a:rPr lang="en-US" sz="3200" b="1" dirty="0" smtClean="0"/>
              <a:t>Appendices - </a:t>
            </a:r>
            <a:r>
              <a:rPr lang="en-US" sz="3200" dirty="0" smtClean="0"/>
              <a:t>Add </a:t>
            </a:r>
            <a:r>
              <a:rPr lang="en-US" sz="3200" dirty="0"/>
              <a:t>a histogram with title</a:t>
            </a:r>
          </a:p>
          <a:p>
            <a:endParaRPr lang="en-US" sz="3200" b="1" i="1"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24867818"/>
      </p:ext>
    </p:extLst>
  </p:cSld>
  <p:clrMapOvr>
    <a:masterClrMapping/>
  </p:clrMapOvr>
  <p:transition spd="med">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524000"/>
            <a:ext cx="7924800" cy="4419600"/>
          </a:xfrm>
        </p:spPr>
        <p:txBody>
          <a:bodyPr>
            <a:noAutofit/>
          </a:bodyPr>
          <a:lstStyle/>
          <a:p>
            <a:pPr marL="0" indent="0">
              <a:buNone/>
            </a:pPr>
            <a:r>
              <a:rPr lang="en-US" b="1" i="1" dirty="0">
                <a:solidFill>
                  <a:schemeClr val="tx2">
                    <a:lumMod val="60000"/>
                    <a:lumOff val="40000"/>
                  </a:schemeClr>
                </a:solidFill>
                <a:latin typeface="+mn-lt"/>
              </a:rPr>
              <a:t>putdocx text </a:t>
            </a:r>
            <a:r>
              <a:rPr lang="en-US" i="1" dirty="0">
                <a:latin typeface="+mn-lt"/>
              </a:rPr>
              <a:t>("Plot of Mileage per Gallon by Price"), </a:t>
            </a:r>
            <a:r>
              <a:rPr lang="en-US" i="1" dirty="0" smtClean="0">
                <a:latin typeface="+mn-lt"/>
              </a:rPr>
              <a:t>bold  //title</a:t>
            </a:r>
            <a:endParaRPr lang="en-US" i="1" dirty="0">
              <a:latin typeface="+mn-lt"/>
            </a:endParaRPr>
          </a:p>
          <a:p>
            <a:pPr marL="0" indent="0">
              <a:buNone/>
            </a:pPr>
            <a:r>
              <a:rPr lang="en-US" b="1" i="1" dirty="0">
                <a:latin typeface="+mn-lt"/>
              </a:rPr>
              <a:t>scatter</a:t>
            </a:r>
            <a:r>
              <a:rPr lang="en-US" i="1" dirty="0">
                <a:latin typeface="+mn-lt"/>
              </a:rPr>
              <a:t> mpg price </a:t>
            </a:r>
          </a:p>
          <a:p>
            <a:pPr marL="0" indent="0">
              <a:buNone/>
            </a:pPr>
            <a:r>
              <a:rPr lang="en-US" b="1" i="1" dirty="0">
                <a:solidFill>
                  <a:schemeClr val="tx2">
                    <a:lumMod val="60000"/>
                    <a:lumOff val="40000"/>
                  </a:schemeClr>
                </a:solidFill>
                <a:latin typeface="+mn-lt"/>
              </a:rPr>
              <a:t>putdocx paragraph</a:t>
            </a:r>
            <a:r>
              <a:rPr lang="en-US" i="1" dirty="0">
                <a:latin typeface="+mn-lt"/>
              </a:rPr>
              <a:t>, halign(center)</a:t>
            </a:r>
          </a:p>
          <a:p>
            <a:pPr marL="0" indent="0">
              <a:buNone/>
            </a:pPr>
            <a:r>
              <a:rPr lang="en-US" b="1" i="1" dirty="0">
                <a:solidFill>
                  <a:schemeClr val="tx2">
                    <a:lumMod val="60000"/>
                    <a:lumOff val="40000"/>
                  </a:schemeClr>
                </a:solidFill>
                <a:latin typeface="+mn-lt"/>
              </a:rPr>
              <a:t>putdocx image </a:t>
            </a:r>
            <a:r>
              <a:rPr lang="en-US" i="1" dirty="0">
                <a:latin typeface="+mn-lt"/>
              </a:rPr>
              <a:t>auto.png</a:t>
            </a:r>
          </a:p>
          <a:p>
            <a:pPr marL="0" lvl="0" indent="0">
              <a:buNone/>
            </a:pPr>
            <a:r>
              <a:rPr lang="en-US" i="1" dirty="0">
                <a:solidFill>
                  <a:prstClr val="black"/>
                </a:solidFill>
                <a:latin typeface="Calibri"/>
              </a:rPr>
              <a:t>sum price</a:t>
            </a:r>
          </a:p>
          <a:p>
            <a:pPr marL="0" lvl="0" indent="0">
              <a:buNone/>
            </a:pPr>
            <a:r>
              <a:rPr lang="en-US" b="1" i="1" dirty="0">
                <a:solidFill>
                  <a:schemeClr val="tx2">
                    <a:lumMod val="60000"/>
                    <a:lumOff val="40000"/>
                  </a:schemeClr>
                </a:solidFill>
                <a:latin typeface="Calibri"/>
              </a:rPr>
              <a:t>putdocx text </a:t>
            </a:r>
            <a:r>
              <a:rPr lang="en-US" i="1" dirty="0">
                <a:solidFill>
                  <a:prstClr val="black"/>
                </a:solidFill>
                <a:latin typeface="Calibri"/>
              </a:rPr>
              <a:t>("In this dataset, the highest price is </a:t>
            </a:r>
            <a:r>
              <a:rPr lang="en-US" i="1" dirty="0" smtClean="0">
                <a:solidFill>
                  <a:prstClr val="black"/>
                </a:solidFill>
                <a:latin typeface="Calibri"/>
              </a:rPr>
              <a:t>$") // footnote</a:t>
            </a:r>
            <a:endParaRPr lang="en-US" i="1" dirty="0">
              <a:solidFill>
                <a:prstClr val="black"/>
              </a:solidFill>
              <a:latin typeface="Calibri"/>
            </a:endParaRPr>
          </a:p>
          <a:p>
            <a:pPr marL="0" lvl="0" indent="0">
              <a:buNone/>
            </a:pPr>
            <a:r>
              <a:rPr lang="en-US" i="1" dirty="0">
                <a:solidFill>
                  <a:prstClr val="black"/>
                </a:solidFill>
                <a:latin typeface="Calibri"/>
              </a:rPr>
              <a:t>putdocx text (r(max)), bold</a:t>
            </a:r>
          </a:p>
          <a:p>
            <a:pPr marL="0" lvl="0" indent="0">
              <a:buNone/>
            </a:pPr>
            <a:r>
              <a:rPr lang="en-US" i="1" dirty="0">
                <a:solidFill>
                  <a:prstClr val="black"/>
                </a:solidFill>
                <a:latin typeface="Calibri"/>
              </a:rPr>
              <a:t>putdocx text (" and lowest is </a:t>
            </a:r>
            <a:r>
              <a:rPr lang="en-US" i="1" dirty="0" smtClean="0">
                <a:solidFill>
                  <a:prstClr val="black"/>
                </a:solidFill>
                <a:latin typeface="Calibri"/>
              </a:rPr>
              <a:t>$")</a:t>
            </a:r>
            <a:endParaRPr lang="en-US" i="1" dirty="0">
              <a:solidFill>
                <a:prstClr val="black"/>
              </a:solidFill>
              <a:latin typeface="Calibri"/>
            </a:endParaRPr>
          </a:p>
          <a:p>
            <a:pPr marL="0" lvl="0" indent="0">
              <a:buNone/>
            </a:pPr>
            <a:r>
              <a:rPr lang="en-US" i="1" dirty="0">
                <a:solidFill>
                  <a:prstClr val="black"/>
                </a:solidFill>
                <a:latin typeface="Calibri"/>
              </a:rPr>
              <a:t>putdocx text (r(min)), bold</a:t>
            </a:r>
          </a:p>
          <a:p>
            <a:pPr marL="0" lvl="0" indent="0">
              <a:buNone/>
            </a:pPr>
            <a:r>
              <a:rPr lang="en-US" i="1" dirty="0">
                <a:solidFill>
                  <a:prstClr val="black"/>
                </a:solidFill>
                <a:latin typeface="Calibri"/>
              </a:rPr>
              <a:t>putdocx text (".")</a:t>
            </a:r>
          </a:p>
          <a:p>
            <a:pPr marL="0" lvl="0" indent="0">
              <a:buNone/>
            </a:pPr>
            <a:r>
              <a:rPr lang="en-US" b="1" i="1" dirty="0">
                <a:solidFill>
                  <a:schemeClr val="tx2">
                    <a:lumMod val="60000"/>
                    <a:lumOff val="40000"/>
                  </a:schemeClr>
                </a:solidFill>
                <a:latin typeface="Calibri"/>
              </a:rPr>
              <a:t>putdocx save </a:t>
            </a:r>
            <a:r>
              <a:rPr lang="en-US" i="1" dirty="0">
                <a:solidFill>
                  <a:prstClr val="black"/>
                </a:solidFill>
                <a:latin typeface="Calibri"/>
              </a:rPr>
              <a:t>figures, </a:t>
            </a:r>
            <a:r>
              <a:rPr lang="en-US" i="1" dirty="0" smtClean="0">
                <a:solidFill>
                  <a:prstClr val="black"/>
                </a:solidFill>
                <a:latin typeface="Calibri"/>
              </a:rPr>
              <a:t>replace</a:t>
            </a:r>
            <a:endParaRPr lang="en-US" i="1" dirty="0">
              <a:latin typeface="+mn-lt"/>
            </a:endParaRPr>
          </a:p>
        </p:txBody>
      </p:sp>
      <p:sp>
        <p:nvSpPr>
          <p:cNvPr id="4" name="Slide Number Placeholder 3"/>
          <p:cNvSpPr>
            <a:spLocks noGrp="1"/>
          </p:cNvSpPr>
          <p:nvPr>
            <p:ph type="sldNum" sz="quarter" idx="10"/>
          </p:nvPr>
        </p:nvSpPr>
        <p:spPr>
          <a:prstGeom prst="rect">
            <a:avLst/>
          </a:prstGeom>
        </p:spPr>
        <p:txBody>
          <a:bodyPr/>
          <a:lstStyle/>
          <a:p>
            <a:fld id="{C72B0109-5EC1-4B30-9AFF-E1F2A819C8E8}" type="slidenum">
              <a:rPr lang="en-US" altLang="en-US" smtClean="0"/>
              <a:pPr/>
              <a:t>19</a:t>
            </a:fld>
            <a:endParaRPr lang="en-US" altLang="en-US"/>
          </a:p>
        </p:txBody>
      </p:sp>
      <p:sp>
        <p:nvSpPr>
          <p:cNvPr id="2" name="Rectangle 1"/>
          <p:cNvSpPr/>
          <p:nvPr/>
        </p:nvSpPr>
        <p:spPr>
          <a:xfrm>
            <a:off x="990600" y="916365"/>
            <a:ext cx="6206635" cy="461665"/>
          </a:xfrm>
          <a:prstGeom prst="rect">
            <a:avLst/>
          </a:prstGeom>
        </p:spPr>
        <p:txBody>
          <a:bodyPr wrap="none">
            <a:spAutoFit/>
          </a:bodyPr>
          <a:lstStyle/>
          <a:p>
            <a:r>
              <a:rPr lang="en-US" sz="2400" i="1" dirty="0"/>
              <a:t> </a:t>
            </a:r>
            <a:r>
              <a:rPr lang="en-US" sz="2400" i="1" dirty="0" smtClean="0"/>
              <a:t>// </a:t>
            </a:r>
            <a:r>
              <a:rPr lang="en-US" sz="2400" dirty="0" smtClean="0"/>
              <a:t>1c</a:t>
            </a:r>
            <a:r>
              <a:rPr lang="en-US" sz="2400" dirty="0"/>
              <a:t>. Add a scatter plot with title and footnote</a:t>
            </a:r>
          </a:p>
        </p:txBody>
      </p:sp>
      <p:sp>
        <p:nvSpPr>
          <p:cNvPr id="5" name="Rectangle 4"/>
          <p:cNvSpPr/>
          <p:nvPr/>
        </p:nvSpPr>
        <p:spPr>
          <a:xfrm>
            <a:off x="609600" y="76200"/>
            <a:ext cx="7772400" cy="584775"/>
          </a:xfrm>
          <a:prstGeom prst="rect">
            <a:avLst/>
          </a:prstGeom>
        </p:spPr>
        <p:txBody>
          <a:bodyPr wrap="square">
            <a:spAutoFit/>
          </a:bodyPr>
          <a:lstStyle/>
          <a:p>
            <a:r>
              <a:rPr lang="en-US" sz="3200" b="1" dirty="0" smtClean="0"/>
              <a:t>Appendices -</a:t>
            </a:r>
            <a:r>
              <a:rPr lang="en-US" sz="2400" b="1" dirty="0" smtClean="0"/>
              <a:t> </a:t>
            </a:r>
            <a:r>
              <a:rPr lang="en-US" sz="2400" dirty="0"/>
              <a:t>Add a scatter plot with title and footnote</a:t>
            </a:r>
            <a:endParaRPr lang="en-US" sz="2400" b="1" i="1"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66034502"/>
      </p:ext>
    </p:extLst>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46268F-3073-4CF7-B585-785BBAAA6F71}"/>
              </a:ext>
            </a:extLst>
          </p:cNvPr>
          <p:cNvSpPr>
            <a:spLocks noGrp="1"/>
          </p:cNvSpPr>
          <p:nvPr>
            <p:ph type="title"/>
          </p:nvPr>
        </p:nvSpPr>
        <p:spPr>
          <a:xfrm>
            <a:off x="312420" y="155509"/>
            <a:ext cx="4869180" cy="519178"/>
          </a:xfrm>
        </p:spPr>
        <p:txBody>
          <a:bodyPr/>
          <a:lstStyle/>
          <a:p>
            <a:r>
              <a:rPr lang="en-US" b="1" dirty="0"/>
              <a:t>Reporting at Corrona</a:t>
            </a:r>
          </a:p>
        </p:txBody>
      </p:sp>
      <p:sp>
        <p:nvSpPr>
          <p:cNvPr id="3" name="Content Placeholder 2">
            <a:extLst>
              <a:ext uri="{FF2B5EF4-FFF2-40B4-BE49-F238E27FC236}">
                <a16:creationId xmlns:a16="http://schemas.microsoft.com/office/drawing/2014/main" xmlns="" id="{4682BCD8-5B59-44BD-B151-50C91FF72455}"/>
              </a:ext>
            </a:extLst>
          </p:cNvPr>
          <p:cNvSpPr>
            <a:spLocks noGrp="1"/>
          </p:cNvSpPr>
          <p:nvPr>
            <p:ph idx="1"/>
          </p:nvPr>
        </p:nvSpPr>
        <p:spPr>
          <a:xfrm>
            <a:off x="304800" y="990600"/>
            <a:ext cx="8229600" cy="4799012"/>
          </a:xfrm>
        </p:spPr>
        <p:txBody>
          <a:bodyPr/>
          <a:lstStyle/>
          <a:p>
            <a:r>
              <a:rPr lang="en-US" dirty="0"/>
              <a:t>Many subscribers, anywhere from 2 to </a:t>
            </a:r>
            <a:r>
              <a:rPr lang="en-US" dirty="0" smtClean="0"/>
              <a:t>more than 10 </a:t>
            </a:r>
            <a:r>
              <a:rPr lang="en-US" dirty="0"/>
              <a:t>reports per subscriber depending on the types of drugs they </a:t>
            </a:r>
            <a:r>
              <a:rPr lang="en-US" dirty="0" smtClean="0"/>
              <a:t>manufacture</a:t>
            </a:r>
            <a:endParaRPr lang="en-US" dirty="0"/>
          </a:p>
          <a:p>
            <a:r>
              <a:rPr lang="en-US" dirty="0" smtClean="0"/>
              <a:t>Multiple r</a:t>
            </a:r>
            <a:r>
              <a:rPr lang="en-US" dirty="0" smtClean="0"/>
              <a:t>eports </a:t>
            </a:r>
            <a:r>
              <a:rPr lang="en-US" dirty="0"/>
              <a:t>due </a:t>
            </a:r>
            <a:r>
              <a:rPr lang="en-US" dirty="0" smtClean="0"/>
              <a:t>over time, </a:t>
            </a:r>
            <a:r>
              <a:rPr lang="en-US" dirty="0" smtClean="0"/>
              <a:t>monthly</a:t>
            </a:r>
            <a:r>
              <a:rPr lang="en-US" dirty="0"/>
              <a:t>, quarterly, </a:t>
            </a:r>
            <a:r>
              <a:rPr lang="en-US" dirty="0" smtClean="0"/>
              <a:t>and/or </a:t>
            </a:r>
            <a:r>
              <a:rPr lang="en-US" dirty="0"/>
              <a:t>annually</a:t>
            </a:r>
          </a:p>
          <a:p>
            <a:r>
              <a:rPr lang="en-US" dirty="0" smtClean="0"/>
              <a:t>That's </a:t>
            </a:r>
            <a:r>
              <a:rPr lang="en-US" dirty="0"/>
              <a:t>a lot </a:t>
            </a:r>
            <a:r>
              <a:rPr lang="en-US" dirty="0" smtClean="0"/>
              <a:t>to </a:t>
            </a:r>
            <a:r>
              <a:rPr lang="en-US" dirty="0"/>
              <a:t>change – and it used to </a:t>
            </a:r>
            <a:r>
              <a:rPr lang="en-US" dirty="0" smtClean="0"/>
              <a:t>be </a:t>
            </a:r>
            <a:r>
              <a:rPr lang="en-US" dirty="0"/>
              <a:t>done </a:t>
            </a:r>
            <a:r>
              <a:rPr lang="en-US" dirty="0" smtClean="0"/>
              <a:t>through </a:t>
            </a:r>
          </a:p>
          <a:p>
            <a:pPr marL="0" indent="0">
              <a:buNone/>
            </a:pPr>
            <a:r>
              <a:rPr lang="en-US" dirty="0"/>
              <a:t>	-</a:t>
            </a:r>
            <a:r>
              <a:rPr lang="en-US" dirty="0" smtClean="0"/>
              <a:t>putexcel- !</a:t>
            </a:r>
            <a:endParaRPr lang="en-US" dirty="0"/>
          </a:p>
          <a:p>
            <a:pPr marL="0" indent="0">
              <a:buNone/>
            </a:pPr>
            <a:endParaRPr lang="en-US" dirty="0"/>
          </a:p>
          <a:p>
            <a:r>
              <a:rPr lang="en-US" dirty="0"/>
              <a:t>As of Stata </a:t>
            </a:r>
            <a:r>
              <a:rPr lang="en-US" dirty="0" smtClean="0"/>
              <a:t>v15</a:t>
            </a:r>
            <a:r>
              <a:rPr lang="en-US" dirty="0"/>
              <a:t>, we have putdocx and putpdf and we're so </a:t>
            </a:r>
            <a:r>
              <a:rPr lang="en-US" dirty="0" smtClean="0"/>
              <a:t>grateful</a:t>
            </a:r>
            <a:endParaRPr lang="en-US" dirty="0"/>
          </a:p>
          <a:p>
            <a:r>
              <a:rPr lang="en-US" dirty="0"/>
              <a:t>Will be talking today about how </a:t>
            </a:r>
            <a:r>
              <a:rPr lang="en-US" dirty="0" smtClean="0"/>
              <a:t>–putdocx-/-putpdf- </a:t>
            </a:r>
            <a:r>
              <a:rPr lang="en-US" dirty="0"/>
              <a:t>has simplified our lives and also some suggestions for making it even better for reporting </a:t>
            </a:r>
          </a:p>
        </p:txBody>
      </p:sp>
      <p:sp>
        <p:nvSpPr>
          <p:cNvPr id="4" name="Slide Number Placeholder 3">
            <a:extLst>
              <a:ext uri="{FF2B5EF4-FFF2-40B4-BE49-F238E27FC236}">
                <a16:creationId xmlns:a16="http://schemas.microsoft.com/office/drawing/2014/main" xmlns="" id="{2829DAEC-7A74-42B2-A3BE-E630A9A19D99}"/>
              </a:ext>
            </a:extLst>
          </p:cNvPr>
          <p:cNvSpPr>
            <a:spLocks noGrp="1"/>
          </p:cNvSpPr>
          <p:nvPr>
            <p:ph type="sldNum" sz="quarter" idx="10"/>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4152114731"/>
      </p:ext>
    </p:extLst>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prstGeom prst="rect">
            <a:avLst/>
          </a:prstGeom>
        </p:spPr>
        <p:txBody>
          <a:bodyPr/>
          <a:lstStyle/>
          <a:p>
            <a:fld id="{C72B0109-5EC1-4B30-9AFF-E1F2A819C8E8}" type="slidenum">
              <a:rPr lang="en-US" altLang="en-US" smtClean="0"/>
              <a:pPr/>
              <a:t>20</a:t>
            </a:fld>
            <a:endParaRPr lang="en-US" altLang="en-US"/>
          </a:p>
        </p:txBody>
      </p:sp>
      <p:sp>
        <p:nvSpPr>
          <p:cNvPr id="6" name="Rectangle 5"/>
          <p:cNvSpPr/>
          <p:nvPr/>
        </p:nvSpPr>
        <p:spPr>
          <a:xfrm>
            <a:off x="381000" y="1066800"/>
            <a:ext cx="8458200" cy="1846659"/>
          </a:xfrm>
          <a:prstGeom prst="rect">
            <a:avLst/>
          </a:prstGeom>
        </p:spPr>
        <p:txBody>
          <a:bodyPr wrap="square">
            <a:spAutoFit/>
          </a:bodyPr>
          <a:lstStyle/>
          <a:p>
            <a:r>
              <a:rPr lang="en-US" sz="2400" dirty="0"/>
              <a:t>// Embed Stata output</a:t>
            </a:r>
          </a:p>
          <a:p>
            <a:endParaRPr lang="en-US" b="1" dirty="0"/>
          </a:p>
          <a:p>
            <a:r>
              <a:rPr lang="en-US" b="1" i="1" dirty="0">
                <a:solidFill>
                  <a:schemeClr val="tx2">
                    <a:lumMod val="60000"/>
                    <a:lumOff val="40000"/>
                  </a:schemeClr>
                </a:solidFill>
              </a:rPr>
              <a:t>putdocx paragraph</a:t>
            </a:r>
          </a:p>
          <a:p>
            <a:r>
              <a:rPr lang="en-US" b="1" i="1" dirty="0">
                <a:solidFill>
                  <a:schemeClr val="tx2">
                    <a:lumMod val="60000"/>
                    <a:lumOff val="40000"/>
                  </a:schemeClr>
                </a:solidFill>
              </a:rPr>
              <a:t>putdocx text </a:t>
            </a:r>
            <a:r>
              <a:rPr lang="en-US" i="1" dirty="0"/>
              <a:t>("Embed the output from a regression command into your docx </a:t>
            </a:r>
            <a:r>
              <a:rPr lang="en-US" i="1" dirty="0" smtClean="0"/>
              <a:t>file"), </a:t>
            </a:r>
            <a:r>
              <a:rPr lang="en-US" i="1" dirty="0"/>
              <a:t>bold</a:t>
            </a:r>
          </a:p>
          <a:p>
            <a:r>
              <a:rPr lang="en-US" i="1" dirty="0"/>
              <a:t>regress mpg price , nocons</a:t>
            </a:r>
          </a:p>
          <a:p>
            <a:r>
              <a:rPr lang="en-US" b="1" i="1" dirty="0">
                <a:solidFill>
                  <a:schemeClr val="tx2">
                    <a:lumMod val="60000"/>
                    <a:lumOff val="40000"/>
                  </a:schemeClr>
                </a:solidFill>
              </a:rPr>
              <a:t>putdocx table </a:t>
            </a:r>
            <a:r>
              <a:rPr lang="en-US" i="1" dirty="0"/>
              <a:t>mytable = </a:t>
            </a:r>
            <a:r>
              <a:rPr lang="en-US" i="1" dirty="0">
                <a:solidFill>
                  <a:schemeClr val="tx2">
                    <a:lumMod val="60000"/>
                    <a:lumOff val="40000"/>
                  </a:schemeClr>
                </a:solidFill>
              </a:rPr>
              <a:t>etable</a:t>
            </a:r>
          </a:p>
        </p:txBody>
      </p:sp>
      <p:sp>
        <p:nvSpPr>
          <p:cNvPr id="9" name="Rectangle 8"/>
          <p:cNvSpPr/>
          <p:nvPr/>
        </p:nvSpPr>
        <p:spPr>
          <a:xfrm>
            <a:off x="609600" y="76200"/>
            <a:ext cx="6248400" cy="584775"/>
          </a:xfrm>
          <a:prstGeom prst="rect">
            <a:avLst/>
          </a:prstGeom>
        </p:spPr>
        <p:txBody>
          <a:bodyPr wrap="square">
            <a:spAutoFit/>
          </a:bodyPr>
          <a:lstStyle/>
          <a:p>
            <a:r>
              <a:rPr lang="en-US" sz="3200" b="1" dirty="0" smtClean="0"/>
              <a:t>Appendices - </a:t>
            </a:r>
            <a:r>
              <a:rPr lang="en-US" sz="3200" dirty="0"/>
              <a:t>Embed Stata </a:t>
            </a:r>
            <a:r>
              <a:rPr lang="en-US" sz="3200" dirty="0" smtClean="0"/>
              <a:t>output</a:t>
            </a:r>
            <a:endParaRPr lang="en-US" sz="3200" dirty="0"/>
          </a:p>
        </p:txBody>
      </p:sp>
      <p:graphicFrame>
        <p:nvGraphicFramePr>
          <p:cNvPr id="5" name="Table 4"/>
          <p:cNvGraphicFramePr>
            <a:graphicFrameLocks noGrp="1"/>
          </p:cNvGraphicFramePr>
          <p:nvPr>
            <p:extLst>
              <p:ext uri="{D42A27DB-BD31-4B8C-83A1-F6EECF244321}">
                <p14:modId xmlns:p14="http://schemas.microsoft.com/office/powerpoint/2010/main" val="3134806004"/>
              </p:ext>
            </p:extLst>
          </p:nvPr>
        </p:nvGraphicFramePr>
        <p:xfrm>
          <a:off x="838200" y="4600684"/>
          <a:ext cx="7467600" cy="866002"/>
        </p:xfrm>
        <a:graphic>
          <a:graphicData uri="http://schemas.openxmlformats.org/drawingml/2006/table">
            <a:tbl>
              <a:tblPr firstRow="1" firstCol="1" bandRow="1"/>
              <a:tblGrid>
                <a:gridCol w="1066800">
                  <a:extLst>
                    <a:ext uri="{9D8B030D-6E8A-4147-A177-3AD203B41FA5}">
                      <a16:colId xmlns:a16="http://schemas.microsoft.com/office/drawing/2014/main" xmlns="" val="20000"/>
                    </a:ext>
                  </a:extLst>
                </a:gridCol>
                <a:gridCol w="1066800">
                  <a:extLst>
                    <a:ext uri="{9D8B030D-6E8A-4147-A177-3AD203B41FA5}">
                      <a16:colId xmlns:a16="http://schemas.microsoft.com/office/drawing/2014/main" xmlns="" val="20001"/>
                    </a:ext>
                  </a:extLst>
                </a:gridCol>
                <a:gridCol w="1066800">
                  <a:extLst>
                    <a:ext uri="{9D8B030D-6E8A-4147-A177-3AD203B41FA5}">
                      <a16:colId xmlns:a16="http://schemas.microsoft.com/office/drawing/2014/main" xmlns="" val="20002"/>
                    </a:ext>
                  </a:extLst>
                </a:gridCol>
                <a:gridCol w="1066800">
                  <a:extLst>
                    <a:ext uri="{9D8B030D-6E8A-4147-A177-3AD203B41FA5}">
                      <a16:colId xmlns:a16="http://schemas.microsoft.com/office/drawing/2014/main" xmlns="" val="20003"/>
                    </a:ext>
                  </a:extLst>
                </a:gridCol>
                <a:gridCol w="1066800">
                  <a:extLst>
                    <a:ext uri="{9D8B030D-6E8A-4147-A177-3AD203B41FA5}">
                      <a16:colId xmlns:a16="http://schemas.microsoft.com/office/drawing/2014/main" xmlns="" val="20004"/>
                    </a:ext>
                  </a:extLst>
                </a:gridCol>
                <a:gridCol w="1066800">
                  <a:extLst>
                    <a:ext uri="{9D8B030D-6E8A-4147-A177-3AD203B41FA5}">
                      <a16:colId xmlns:a16="http://schemas.microsoft.com/office/drawing/2014/main" xmlns="" val="20005"/>
                    </a:ext>
                  </a:extLst>
                </a:gridCol>
                <a:gridCol w="1066800">
                  <a:extLst>
                    <a:ext uri="{9D8B030D-6E8A-4147-A177-3AD203B41FA5}">
                      <a16:colId xmlns:a16="http://schemas.microsoft.com/office/drawing/2014/main" xmlns="" val="20006"/>
                    </a:ext>
                  </a:extLst>
                </a:gridCol>
              </a:tblGrid>
              <a:tr h="433001">
                <a:tc>
                  <a:txBody>
                    <a:bodyPr/>
                    <a:lstStyle/>
                    <a:p>
                      <a:pPr marL="0" marR="0" algn="r">
                        <a:lnSpc>
                          <a:spcPct val="115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mpg</a:t>
                      </a: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Coef.</a:t>
                      </a: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Std. Err.</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t</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P&gt;|t|</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r">
                        <a:lnSpc>
                          <a:spcPct val="115000"/>
                        </a:lnSpc>
                        <a:spcBef>
                          <a:spcPts val="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[95% Conf. Interval]</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xmlns="" val="10000"/>
                  </a:ext>
                </a:extLst>
              </a:tr>
              <a:tr h="433001">
                <a:tc>
                  <a:txBody>
                    <a:bodyPr/>
                    <a:lstStyle/>
                    <a:p>
                      <a:pPr marL="0" marR="0" algn="r">
                        <a:lnSpc>
                          <a:spcPct val="115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price</a:t>
                      </a: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-.0009192</a:t>
                      </a: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.0002042</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-4.50</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0.000</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-.0013263</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-.0005121</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7" name="Rectangle 2"/>
          <p:cNvSpPr>
            <a:spLocks noChangeArrowheads="1"/>
          </p:cNvSpPr>
          <p:nvPr/>
        </p:nvSpPr>
        <p:spPr bwMode="auto">
          <a:xfrm>
            <a:off x="1365429" y="3923402"/>
            <a:ext cx="648934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Embed the output from a regression command into your docx file</a:t>
            </a:r>
            <a:endParaRPr kumimoji="0" lang="en-US" altLang="en-US" b="1" i="0" u="none" strike="noStrike" cap="none" normalizeH="0" baseline="0" dirty="0">
              <a:ln>
                <a:noFill/>
              </a:ln>
              <a:solidFill>
                <a:schemeClr val="tx1"/>
              </a:solidFill>
              <a:effectLst/>
              <a:latin typeface="Arial" panose="020B0604020202020204" pitchFamily="34" charset="0"/>
            </a:endParaRPr>
          </a:p>
        </p:txBody>
      </p:sp>
      <p:sp>
        <p:nvSpPr>
          <p:cNvPr id="2" name="TextBox 1"/>
          <p:cNvSpPr txBox="1"/>
          <p:nvPr/>
        </p:nvSpPr>
        <p:spPr>
          <a:xfrm>
            <a:off x="381000" y="3276600"/>
            <a:ext cx="8382000" cy="369332"/>
          </a:xfrm>
          <a:prstGeom prst="rect">
            <a:avLst/>
          </a:prstGeom>
          <a:noFill/>
        </p:spPr>
        <p:txBody>
          <a:bodyPr wrap="square" rtlCol="0">
            <a:spAutoFit/>
          </a:bodyPr>
          <a:lstStyle/>
          <a:p>
            <a:r>
              <a:rPr lang="en-US" dirty="0" smtClean="0"/>
              <a:t>**********************************************************************</a:t>
            </a:r>
            <a:endParaRPr lang="en-US" dirty="0"/>
          </a:p>
        </p:txBody>
      </p:sp>
    </p:spTree>
    <p:extLst>
      <p:ext uri="{BB962C8B-B14F-4D97-AF65-F5344CB8AC3E}">
        <p14:creationId xmlns:p14="http://schemas.microsoft.com/office/powerpoint/2010/main" val="2182188558"/>
      </p:ext>
    </p:extLst>
  </p:cSld>
  <p:clrMapOvr>
    <a:masterClrMapping/>
  </p:clrMapOvr>
  <p:transition spd="med">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14400"/>
            <a:ext cx="8763000" cy="4648200"/>
          </a:xfrm>
        </p:spPr>
        <p:txBody>
          <a:bodyPr>
            <a:normAutofit fontScale="92500" lnSpcReduction="10000"/>
          </a:bodyPr>
          <a:lstStyle/>
          <a:p>
            <a:pPr marL="0" indent="0">
              <a:buNone/>
            </a:pPr>
            <a:r>
              <a:rPr lang="en-US" b="1" dirty="0"/>
              <a:t>// Embed Stata </a:t>
            </a:r>
            <a:r>
              <a:rPr lang="en-US" b="1" dirty="0" smtClean="0"/>
              <a:t>dataset</a:t>
            </a:r>
          </a:p>
          <a:p>
            <a:pPr marL="0" indent="0">
              <a:buNone/>
            </a:pPr>
            <a:endParaRPr lang="en-US" sz="1400" b="1" dirty="0"/>
          </a:p>
          <a:p>
            <a:pPr marL="0" indent="0">
              <a:buNone/>
            </a:pPr>
            <a:r>
              <a:rPr lang="en-US" sz="1900" b="1" i="1" dirty="0">
                <a:solidFill>
                  <a:schemeClr val="tx2">
                    <a:lumMod val="60000"/>
                    <a:lumOff val="40000"/>
                  </a:schemeClr>
                </a:solidFill>
                <a:latin typeface="+mn-lt"/>
              </a:rPr>
              <a:t>putdocx paragraph</a:t>
            </a:r>
          </a:p>
          <a:p>
            <a:pPr marL="0" indent="0">
              <a:buNone/>
            </a:pPr>
            <a:r>
              <a:rPr lang="en-US" sz="1900" b="1" i="1" dirty="0">
                <a:solidFill>
                  <a:schemeClr val="tx2">
                    <a:lumMod val="60000"/>
                    <a:lumOff val="40000"/>
                  </a:schemeClr>
                </a:solidFill>
                <a:latin typeface="+mn-lt"/>
              </a:rPr>
              <a:t>putdocx text </a:t>
            </a:r>
            <a:r>
              <a:rPr lang="en-US" sz="1900" i="1" dirty="0">
                <a:latin typeface="+mn-lt"/>
              </a:rPr>
              <a:t>("Embed the data in Stata's memory into a table in your docx file."), bold</a:t>
            </a:r>
          </a:p>
          <a:p>
            <a:pPr marL="0" indent="0">
              <a:buNone/>
            </a:pPr>
            <a:r>
              <a:rPr lang="en-US" sz="1900" i="1" dirty="0">
                <a:latin typeface="+mn-lt"/>
              </a:rPr>
              <a:t>preserve</a:t>
            </a:r>
          </a:p>
          <a:p>
            <a:pPr marL="0" indent="0">
              <a:buNone/>
            </a:pPr>
            <a:r>
              <a:rPr lang="en-US" sz="1900" i="1" dirty="0">
                <a:latin typeface="+mn-lt"/>
              </a:rPr>
              <a:t>    statsby Total=r(N) Average=r(mean) Max=r(max) Min=r(min), by(foreign): summarize mpg</a:t>
            </a:r>
          </a:p>
          <a:p>
            <a:pPr marL="0" indent="0">
              <a:buNone/>
            </a:pPr>
            <a:r>
              <a:rPr lang="en-US" sz="1900" i="1" dirty="0">
                <a:latin typeface="+mn-lt"/>
              </a:rPr>
              <a:t>    rename foreign Origin</a:t>
            </a:r>
          </a:p>
          <a:p>
            <a:pPr marL="0" indent="0">
              <a:buNone/>
            </a:pPr>
            <a:r>
              <a:rPr lang="en-US" sz="1900" i="1" dirty="0">
                <a:latin typeface="+mn-lt"/>
              </a:rPr>
              <a:t>   </a:t>
            </a:r>
            <a:r>
              <a:rPr lang="en-US" sz="1900" b="1" i="1" dirty="0">
                <a:solidFill>
                  <a:schemeClr val="tx2">
                    <a:lumMod val="60000"/>
                    <a:lumOff val="40000"/>
                  </a:schemeClr>
                </a:solidFill>
                <a:latin typeface="+mn-lt"/>
              </a:rPr>
              <a:t>putdocx table tbl1 </a:t>
            </a:r>
            <a:r>
              <a:rPr lang="en-US" sz="1900" i="1" dirty="0">
                <a:latin typeface="+mn-lt"/>
              </a:rPr>
              <a:t>= </a:t>
            </a:r>
            <a:r>
              <a:rPr lang="en-US" sz="1900" i="1" dirty="0">
                <a:solidFill>
                  <a:schemeClr val="tx2">
                    <a:lumMod val="60000"/>
                    <a:lumOff val="40000"/>
                  </a:schemeClr>
                </a:solidFill>
                <a:latin typeface="+mn-lt"/>
              </a:rPr>
              <a:t>data</a:t>
            </a:r>
            <a:r>
              <a:rPr lang="en-US" sz="1900" i="1" dirty="0">
                <a:latin typeface="+mn-lt"/>
              </a:rPr>
              <a:t>("Origin Total Average Max Min"), varnames border(start, nil) </a:t>
            </a:r>
            <a:r>
              <a:rPr lang="en-US" sz="1900" i="1" dirty="0" smtClean="0">
                <a:latin typeface="+mn-lt"/>
              </a:rPr>
              <a:t> // border(</a:t>
            </a:r>
            <a:r>
              <a:rPr lang="en-US" sz="1900" i="1" dirty="0" err="1" smtClean="0">
                <a:latin typeface="+mn-lt"/>
              </a:rPr>
              <a:t>insideV</a:t>
            </a:r>
            <a:r>
              <a:rPr lang="en-US" sz="1900" i="1" dirty="0">
                <a:latin typeface="+mn-lt"/>
              </a:rPr>
              <a:t>, nil) border(end, nil)</a:t>
            </a:r>
          </a:p>
          <a:p>
            <a:pPr marL="0" indent="0">
              <a:buNone/>
            </a:pPr>
            <a:r>
              <a:rPr lang="en-US" sz="1900" i="1" dirty="0">
                <a:latin typeface="+mn-lt"/>
              </a:rPr>
              <a:t>    forvalues row=1/3 {</a:t>
            </a:r>
          </a:p>
          <a:p>
            <a:pPr marL="457200" lvl="1" indent="0">
              <a:buNone/>
            </a:pPr>
            <a:r>
              <a:rPr lang="en-US" sz="1900" i="1" dirty="0">
                <a:latin typeface="+mn-lt"/>
              </a:rPr>
              <a:t>forvalues col=2/5 {</a:t>
            </a:r>
          </a:p>
          <a:p>
            <a:pPr marL="457200" lvl="1" indent="0">
              <a:buNone/>
            </a:pPr>
            <a:r>
              <a:rPr lang="en-US" sz="1900" i="1" dirty="0">
                <a:latin typeface="+mn-lt"/>
              </a:rPr>
              <a:t>putdocx table tbl1(‘row’,‘col’), halign(right) }</a:t>
            </a:r>
          </a:p>
          <a:p>
            <a:pPr marL="0" indent="0">
              <a:buNone/>
            </a:pPr>
            <a:r>
              <a:rPr lang="en-US" sz="1900" i="1" dirty="0">
                <a:latin typeface="+mn-lt"/>
              </a:rPr>
              <a:t>    }</a:t>
            </a:r>
            <a:endParaRPr lang="en-US" altLang="en-US" sz="1900" i="1" dirty="0">
              <a:latin typeface="+mn-lt"/>
            </a:endParaRPr>
          </a:p>
          <a:p>
            <a:pPr marL="0" indent="0">
              <a:buNone/>
            </a:pPr>
            <a:r>
              <a:rPr lang="en-US" sz="1900" i="1" dirty="0">
                <a:latin typeface="+mn-lt"/>
              </a:rPr>
              <a:t>     </a:t>
            </a:r>
            <a:r>
              <a:rPr lang="en-US" sz="1900" b="1" i="1" dirty="0">
                <a:solidFill>
                  <a:schemeClr val="tx2">
                    <a:lumMod val="60000"/>
                    <a:lumOff val="40000"/>
                  </a:schemeClr>
                </a:solidFill>
                <a:latin typeface="+mn-lt"/>
              </a:rPr>
              <a:t>putdocx save </a:t>
            </a:r>
            <a:r>
              <a:rPr lang="en-US" sz="1900" i="1" dirty="0">
                <a:latin typeface="+mn-lt"/>
              </a:rPr>
              <a:t>myreport.docx, replace</a:t>
            </a:r>
          </a:p>
          <a:p>
            <a:pPr marL="0" indent="0">
              <a:buNone/>
            </a:pPr>
            <a:r>
              <a:rPr lang="en-US" sz="1900" i="1" dirty="0">
                <a:latin typeface="+mn-lt"/>
              </a:rPr>
              <a:t>Restore</a:t>
            </a:r>
            <a:endParaRPr lang="en-US" sz="1900" dirty="0"/>
          </a:p>
          <a:p>
            <a:pPr marL="0" indent="0">
              <a:buNone/>
            </a:pPr>
            <a:endParaRPr lang="en-US" sz="1400" dirty="0"/>
          </a:p>
          <a:p>
            <a:pPr marL="0" indent="0">
              <a:buNone/>
            </a:pPr>
            <a:endParaRPr lang="en-US" sz="1400" dirty="0"/>
          </a:p>
        </p:txBody>
      </p:sp>
      <p:sp>
        <p:nvSpPr>
          <p:cNvPr id="4" name="Slide Number Placeholder 3"/>
          <p:cNvSpPr>
            <a:spLocks noGrp="1"/>
          </p:cNvSpPr>
          <p:nvPr>
            <p:ph type="sldNum" sz="quarter" idx="10"/>
          </p:nvPr>
        </p:nvSpPr>
        <p:spPr>
          <a:prstGeom prst="rect">
            <a:avLst/>
          </a:prstGeom>
        </p:spPr>
        <p:txBody>
          <a:bodyPr/>
          <a:lstStyle/>
          <a:p>
            <a:fld id="{C72B0109-5EC1-4B30-9AFF-E1F2A819C8E8}" type="slidenum">
              <a:rPr lang="en-US" altLang="en-US" smtClean="0"/>
              <a:pPr/>
              <a:t>21</a:t>
            </a:fld>
            <a:endParaRPr lang="en-US" altLang="en-US"/>
          </a:p>
        </p:txBody>
      </p:sp>
      <p:sp>
        <p:nvSpPr>
          <p:cNvPr id="10" name="Rectangle 9"/>
          <p:cNvSpPr/>
          <p:nvPr/>
        </p:nvSpPr>
        <p:spPr>
          <a:xfrm>
            <a:off x="609600" y="76200"/>
            <a:ext cx="6096000" cy="1077218"/>
          </a:xfrm>
          <a:prstGeom prst="rect">
            <a:avLst/>
          </a:prstGeom>
        </p:spPr>
        <p:txBody>
          <a:bodyPr wrap="square">
            <a:spAutoFit/>
          </a:bodyPr>
          <a:lstStyle/>
          <a:p>
            <a:r>
              <a:rPr lang="en-US" sz="3200" b="1" dirty="0"/>
              <a:t>Appendices </a:t>
            </a:r>
            <a:r>
              <a:rPr lang="en-US" sz="3200" b="1" dirty="0" smtClean="0"/>
              <a:t>- </a:t>
            </a:r>
            <a:r>
              <a:rPr lang="en-US" sz="3200" dirty="0" smtClean="0"/>
              <a:t>Embed </a:t>
            </a:r>
            <a:r>
              <a:rPr lang="en-US" sz="3200" dirty="0"/>
              <a:t>Stata dataset</a:t>
            </a:r>
          </a:p>
          <a:p>
            <a:endParaRPr lang="en-US" sz="3200" b="1" i="1"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4450885"/>
      </p:ext>
    </p:extLst>
  </p:cSld>
  <p:clrMapOvr>
    <a:masterClrMapping/>
  </p:clrMapOvr>
  <p:transition spd="med">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prstGeom prst="rect">
            <a:avLst/>
          </a:prstGeom>
        </p:spPr>
        <p:txBody>
          <a:bodyPr/>
          <a:lstStyle/>
          <a:p>
            <a:fld id="{C72B0109-5EC1-4B30-9AFF-E1F2A819C8E8}" type="slidenum">
              <a:rPr lang="en-US" altLang="en-US" smtClean="0"/>
              <a:pPr/>
              <a:t>22</a:t>
            </a:fld>
            <a:endParaRPr lang="en-US" altLang="en-US"/>
          </a:p>
        </p:txBody>
      </p:sp>
      <p:graphicFrame>
        <p:nvGraphicFramePr>
          <p:cNvPr id="7" name="Table 6"/>
          <p:cNvGraphicFramePr>
            <a:graphicFrameLocks noGrp="1"/>
          </p:cNvGraphicFramePr>
          <p:nvPr>
            <p:extLst/>
          </p:nvPr>
        </p:nvGraphicFramePr>
        <p:xfrm>
          <a:off x="872258" y="2295990"/>
          <a:ext cx="6913190" cy="1402080"/>
        </p:xfrm>
        <a:graphic>
          <a:graphicData uri="http://schemas.openxmlformats.org/drawingml/2006/table">
            <a:tbl>
              <a:tblPr firstRow="1" firstCol="1" bandRow="1"/>
              <a:tblGrid>
                <a:gridCol w="1382638">
                  <a:extLst>
                    <a:ext uri="{9D8B030D-6E8A-4147-A177-3AD203B41FA5}">
                      <a16:colId xmlns:a16="http://schemas.microsoft.com/office/drawing/2014/main" xmlns="" val="20000"/>
                    </a:ext>
                  </a:extLst>
                </a:gridCol>
                <a:gridCol w="1382638">
                  <a:extLst>
                    <a:ext uri="{9D8B030D-6E8A-4147-A177-3AD203B41FA5}">
                      <a16:colId xmlns:a16="http://schemas.microsoft.com/office/drawing/2014/main" xmlns="" val="20001"/>
                    </a:ext>
                  </a:extLst>
                </a:gridCol>
                <a:gridCol w="1382638">
                  <a:extLst>
                    <a:ext uri="{9D8B030D-6E8A-4147-A177-3AD203B41FA5}">
                      <a16:colId xmlns:a16="http://schemas.microsoft.com/office/drawing/2014/main" xmlns="" val="20002"/>
                    </a:ext>
                  </a:extLst>
                </a:gridCol>
                <a:gridCol w="1382638">
                  <a:extLst>
                    <a:ext uri="{9D8B030D-6E8A-4147-A177-3AD203B41FA5}">
                      <a16:colId xmlns:a16="http://schemas.microsoft.com/office/drawing/2014/main" xmlns="" val="20003"/>
                    </a:ext>
                  </a:extLst>
                </a:gridCol>
                <a:gridCol w="1382638">
                  <a:extLst>
                    <a:ext uri="{9D8B030D-6E8A-4147-A177-3AD203B41FA5}">
                      <a16:colId xmlns:a16="http://schemas.microsoft.com/office/drawing/2014/main" xmlns="" val="20004"/>
                    </a:ext>
                  </a:extLst>
                </a:gridCol>
              </a:tblGrid>
              <a:tr h="235444">
                <a:tc>
                  <a:txBody>
                    <a:bodyPr/>
                    <a:lstStyle/>
                    <a:p>
                      <a:pPr marL="0" marR="0">
                        <a:lnSpc>
                          <a:spcPct val="115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Origin</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Total</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Average</a:t>
                      </a:r>
                      <a:r>
                        <a:rPr lang="en-US" sz="2000" baseline="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MPG</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Max </a:t>
                      </a:r>
                    </a:p>
                    <a:p>
                      <a:pPr marL="0" marR="0" algn="r">
                        <a:lnSpc>
                          <a:spcPct val="115000"/>
                        </a:lnSpc>
                        <a:spcBef>
                          <a:spcPts val="0"/>
                        </a:spcBef>
                        <a:spcAft>
                          <a:spcPts val="0"/>
                        </a:spcAft>
                      </a:pP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MPG</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Min</a:t>
                      </a:r>
                    </a:p>
                    <a:p>
                      <a:pPr marL="0" marR="0" algn="r">
                        <a:lnSpc>
                          <a:spcPct val="115000"/>
                        </a:lnSpc>
                        <a:spcBef>
                          <a:spcPts val="0"/>
                        </a:spcBef>
                        <a:spcAft>
                          <a:spcPts val="0"/>
                        </a:spcAft>
                      </a:pP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MPG</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35444">
                <a:tc>
                  <a:txBody>
                    <a:bodyPr/>
                    <a:lstStyle/>
                    <a:p>
                      <a:pPr marL="0" marR="0">
                        <a:lnSpc>
                          <a:spcPct val="115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Domestic</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52</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19.83</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2000">
                          <a:effectLst/>
                          <a:latin typeface="Calibri" panose="020F0502020204030204" pitchFamily="34" charset="0"/>
                          <a:ea typeface="Calibri" panose="020F0502020204030204" pitchFamily="34" charset="0"/>
                          <a:cs typeface="Times New Roman" panose="02020603050405020304" pitchFamily="18" charset="0"/>
                        </a:rPr>
                        <a:t>34</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2000">
                          <a:effectLst/>
                          <a:latin typeface="Calibri" panose="020F0502020204030204" pitchFamily="34" charset="0"/>
                          <a:ea typeface="Calibri" panose="020F0502020204030204" pitchFamily="34" charset="0"/>
                          <a:cs typeface="Times New Roman" panose="02020603050405020304" pitchFamily="18" charset="0"/>
                        </a:rPr>
                        <a:t>12</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35444">
                <a:tc>
                  <a:txBody>
                    <a:bodyPr/>
                    <a:lstStyle/>
                    <a:p>
                      <a:pPr marL="0" marR="0">
                        <a:lnSpc>
                          <a:spcPct val="115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Foreign</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22</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24.77</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2000">
                          <a:effectLst/>
                          <a:latin typeface="Calibri" panose="020F0502020204030204" pitchFamily="34" charset="0"/>
                          <a:ea typeface="Calibri" panose="020F0502020204030204" pitchFamily="34" charset="0"/>
                          <a:cs typeface="Times New Roman" panose="02020603050405020304" pitchFamily="18" charset="0"/>
                        </a:rPr>
                        <a:t>41</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14</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sp>
        <p:nvSpPr>
          <p:cNvPr id="8" name="Rectangle 2"/>
          <p:cNvSpPr>
            <a:spLocks noChangeArrowheads="1"/>
          </p:cNvSpPr>
          <p:nvPr/>
        </p:nvSpPr>
        <p:spPr bwMode="auto">
          <a:xfrm>
            <a:off x="1066800" y="1430550"/>
            <a:ext cx="625382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Embed the data in Stata's memory into a table in your docx </a:t>
            </a:r>
            <a:r>
              <a:rPr kumimoji="0" lang="en-US" altLang="en-US"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file</a:t>
            </a:r>
            <a:endParaRPr kumimoji="0" lang="en-US" altLang="en-US" b="1" i="0" u="none" strike="noStrike" cap="none" normalizeH="0" baseline="0" dirty="0">
              <a:ln>
                <a:noFill/>
              </a:ln>
              <a:solidFill>
                <a:schemeClr val="tx1"/>
              </a:solidFill>
              <a:effectLst/>
            </a:endParaRPr>
          </a:p>
        </p:txBody>
      </p:sp>
      <p:sp>
        <p:nvSpPr>
          <p:cNvPr id="9" name="Rectangle 8"/>
          <p:cNvSpPr/>
          <p:nvPr/>
        </p:nvSpPr>
        <p:spPr>
          <a:xfrm>
            <a:off x="872259" y="304800"/>
            <a:ext cx="7328725" cy="307777"/>
          </a:xfrm>
          <a:prstGeom prst="rect">
            <a:avLst/>
          </a:prstGeom>
        </p:spPr>
        <p:txBody>
          <a:bodyPr wrap="square">
            <a:spAutoFit/>
          </a:bodyPr>
          <a:lstStyle/>
          <a:p>
            <a:pPr algn="ctr"/>
            <a:r>
              <a:rPr lang="en-US" sz="1400" dirty="0">
                <a:latin typeface="Arial" panose="020B0604020202020204" pitchFamily="34" charset="0"/>
                <a:cs typeface="Arial" panose="020B0604020202020204" pitchFamily="34" charset="0"/>
              </a:rPr>
              <a:t>Word File</a:t>
            </a:r>
            <a:endParaRPr lang="en-US" dirty="0">
              <a:latin typeface="Arial" panose="020B0604020202020204" pitchFamily="34" charset="0"/>
              <a:cs typeface="Arial" panose="020B0604020202020204" pitchFamily="34" charset="0"/>
            </a:endParaRPr>
          </a:p>
        </p:txBody>
      </p:sp>
      <p:sp>
        <p:nvSpPr>
          <p:cNvPr id="6" name="TextBox 5"/>
          <p:cNvSpPr txBox="1"/>
          <p:nvPr/>
        </p:nvSpPr>
        <p:spPr>
          <a:xfrm>
            <a:off x="457200" y="1061218"/>
            <a:ext cx="8382000" cy="369332"/>
          </a:xfrm>
          <a:prstGeom prst="rect">
            <a:avLst/>
          </a:prstGeom>
          <a:noFill/>
        </p:spPr>
        <p:txBody>
          <a:bodyPr wrap="square" rtlCol="0">
            <a:spAutoFit/>
          </a:bodyPr>
          <a:lstStyle/>
          <a:p>
            <a:r>
              <a:rPr lang="en-US" dirty="0" smtClean="0"/>
              <a:t>**********************************************************************</a:t>
            </a:r>
            <a:endParaRPr lang="en-US" dirty="0"/>
          </a:p>
        </p:txBody>
      </p:sp>
    </p:spTree>
    <p:extLst>
      <p:ext uri="{BB962C8B-B14F-4D97-AF65-F5344CB8AC3E}">
        <p14:creationId xmlns:p14="http://schemas.microsoft.com/office/powerpoint/2010/main" val="3103130368"/>
      </p:ext>
    </p:extLst>
  </p:cSld>
  <p:clrMapOvr>
    <a:masterClrMapping/>
  </p:clrMapOvr>
  <p:transition spd="med">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prstGeom prst="rect">
            <a:avLst/>
          </a:prstGeom>
        </p:spPr>
        <p:txBody>
          <a:bodyPr/>
          <a:lstStyle/>
          <a:p>
            <a:fld id="{C72B0109-5EC1-4B30-9AFF-E1F2A819C8E8}" type="slidenum">
              <a:rPr lang="en-US" altLang="en-US" smtClean="0"/>
              <a:pPr/>
              <a:t>23</a:t>
            </a:fld>
            <a:endParaRPr lang="en-US" altLang="en-US"/>
          </a:p>
        </p:txBody>
      </p:sp>
      <p:sp>
        <p:nvSpPr>
          <p:cNvPr id="6" name="Rectangle 24"/>
          <p:cNvSpPr>
            <a:spLocks noChangeArrowheads="1"/>
          </p:cNvSpPr>
          <p:nvPr/>
        </p:nvSpPr>
        <p:spPr bwMode="auto">
          <a:xfrm>
            <a:off x="2662238" y="36734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98375" tIns="41262" rIns="0" bIns="0" numCol="1" anchor="ctr" anchorCtr="0" compatLnSpc="1">
            <a:prstTxWarp prst="textNoShape">
              <a:avLst/>
            </a:prstTxWarp>
            <a:spAutoFit/>
          </a:bodyPr>
          <a:lstStyle/>
          <a:p>
            <a:endParaRPr lang="en-US"/>
          </a:p>
        </p:txBody>
      </p:sp>
      <p:sp>
        <p:nvSpPr>
          <p:cNvPr id="3230" name="Rectangle 213"/>
          <p:cNvSpPr>
            <a:spLocks noChangeArrowheads="1"/>
          </p:cNvSpPr>
          <p:nvPr/>
        </p:nvSpPr>
        <p:spPr bwMode="auto">
          <a:xfrm>
            <a:off x="347873" y="16670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98375" tIns="41262" rIns="0" bIns="0" numCol="1" anchor="ctr" anchorCtr="0" compatLnSpc="1">
            <a:prstTxWarp prst="textNoShape">
              <a:avLst/>
            </a:prstTxWarp>
            <a:spAutoFit/>
          </a:bodyPr>
          <a:lstStyle/>
          <a:p>
            <a:endParaRPr lang="en-US"/>
          </a:p>
        </p:txBody>
      </p:sp>
      <p:sp>
        <p:nvSpPr>
          <p:cNvPr id="3254" name="Rectangle 214"/>
          <p:cNvSpPr>
            <a:spLocks noChangeArrowheads="1"/>
          </p:cNvSpPr>
          <p:nvPr/>
        </p:nvSpPr>
        <p:spPr bwMode="auto">
          <a:xfrm>
            <a:off x="152400" y="1650229"/>
            <a:ext cx="200377" cy="170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98375" tIns="41262" rIns="0" bIns="0" numCol="1" anchor="ctr" anchorCtr="0" compatLnSpc="1">
            <a:prstTxWarp prst="textNoShape">
              <a:avLst/>
            </a:prstTxWarp>
            <a:spAutoFit/>
          </a:bodyPr>
          <a:lstStyle/>
          <a:p>
            <a:endParaRPr lang="en-US" altLang="en-US" dirty="0"/>
          </a:p>
          <a:p>
            <a:endParaRPr lang="en-US" altLang="en-US" dirty="0"/>
          </a:p>
          <a:p>
            <a:endParaRPr lang="en-US" altLang="en-US" dirty="0"/>
          </a:p>
          <a:p>
            <a:endParaRPr lang="en-US" altLang="en-US" dirty="0"/>
          </a:p>
          <a:p>
            <a:endParaRPr lang="en-US" altLang="en-US" dirty="0"/>
          </a:p>
          <a:p>
            <a:endParaRPr lang="en-US" altLang="en-US" dirty="0"/>
          </a:p>
        </p:txBody>
      </p:sp>
      <p:sp>
        <p:nvSpPr>
          <p:cNvPr id="3" name="Rectangle 2"/>
          <p:cNvSpPr/>
          <p:nvPr/>
        </p:nvSpPr>
        <p:spPr>
          <a:xfrm>
            <a:off x="685800" y="1133421"/>
            <a:ext cx="7681350" cy="5047536"/>
          </a:xfrm>
          <a:prstGeom prst="rect">
            <a:avLst/>
          </a:prstGeom>
        </p:spPr>
        <p:txBody>
          <a:bodyPr wrap="square">
            <a:spAutoFit/>
          </a:bodyPr>
          <a:lstStyle/>
          <a:p>
            <a:r>
              <a:rPr lang="en-US" sz="1400" i="1" dirty="0"/>
              <a:t>sysuse auto, clear</a:t>
            </a:r>
          </a:p>
          <a:p>
            <a:r>
              <a:rPr lang="en-US" sz="1400" b="1" i="1" dirty="0">
                <a:solidFill>
                  <a:schemeClr val="tx2">
                    <a:lumMod val="60000"/>
                    <a:lumOff val="40000"/>
                  </a:schemeClr>
                </a:solidFill>
              </a:rPr>
              <a:t>putdocx clear</a:t>
            </a:r>
          </a:p>
          <a:p>
            <a:r>
              <a:rPr lang="en-US" sz="1400" b="1" i="1" dirty="0">
                <a:solidFill>
                  <a:schemeClr val="tx2">
                    <a:lumMod val="60000"/>
                    <a:lumOff val="40000"/>
                  </a:schemeClr>
                </a:solidFill>
              </a:rPr>
              <a:t>putdocx begin</a:t>
            </a:r>
          </a:p>
          <a:p>
            <a:endParaRPr lang="en-US" sz="1400" i="1" dirty="0"/>
          </a:p>
          <a:p>
            <a:r>
              <a:rPr lang="en-US" sz="1400" i="1" dirty="0"/>
              <a:t>*first create a table with 1 row and 5 columns. Then fill </a:t>
            </a:r>
            <a:r>
              <a:rPr lang="en-US" sz="1400" i="1" dirty="0" smtClean="0"/>
              <a:t>in the </a:t>
            </a:r>
            <a:r>
              <a:rPr lang="en-US" sz="1400" i="1" dirty="0"/>
              <a:t>content of each cell and set the styles for each cell.</a:t>
            </a:r>
          </a:p>
          <a:p>
            <a:endParaRPr lang="en-US" sz="1400" i="1" dirty="0"/>
          </a:p>
          <a:p>
            <a:r>
              <a:rPr lang="en-US" sz="1400" b="1" i="1" dirty="0">
                <a:solidFill>
                  <a:schemeClr val="tx2">
                    <a:lumMod val="60000"/>
                    <a:lumOff val="40000"/>
                  </a:schemeClr>
                </a:solidFill>
              </a:rPr>
              <a:t>putdocx table a </a:t>
            </a:r>
            <a:r>
              <a:rPr lang="en-US" sz="1400" i="1" dirty="0"/>
              <a:t>= (1,5)</a:t>
            </a:r>
          </a:p>
          <a:p>
            <a:r>
              <a:rPr lang="en-US" sz="1400" b="1" i="1" dirty="0">
                <a:solidFill>
                  <a:schemeClr val="tx2">
                    <a:lumMod val="60000"/>
                    <a:lumOff val="40000"/>
                  </a:schemeClr>
                </a:solidFill>
              </a:rPr>
              <a:t>putdocx text </a:t>
            </a:r>
            <a:r>
              <a:rPr lang="en-US" sz="1400" i="1" dirty="0"/>
              <a:t>(“Table 1. Demographic Table"), bold</a:t>
            </a:r>
          </a:p>
          <a:p>
            <a:endParaRPr lang="en-US" sz="1400" i="1" dirty="0"/>
          </a:p>
          <a:p>
            <a:r>
              <a:rPr lang="en-US" sz="1400" i="1" dirty="0"/>
              <a:t>ttest mpg, by(foreign) </a:t>
            </a:r>
          </a:p>
          <a:p>
            <a:endParaRPr lang="en-US" sz="1400" i="1" dirty="0"/>
          </a:p>
          <a:p>
            <a:r>
              <a:rPr lang="en-US" sz="1400" i="1" dirty="0"/>
              <a:t>putdocx table a(1,2) = ("Total"), linebreak</a:t>
            </a:r>
          </a:p>
          <a:p>
            <a:r>
              <a:rPr lang="en-US" sz="1400" i="1" dirty="0"/>
              <a:t>putdocx table a(1,2) = (“(N=“+strofreal (r(N_1)+r(N_2))+”)”), append</a:t>
            </a:r>
          </a:p>
          <a:p>
            <a:endParaRPr lang="en-US" sz="1400" i="1" dirty="0"/>
          </a:p>
          <a:p>
            <a:r>
              <a:rPr lang="en-US" sz="1400" i="1" dirty="0"/>
              <a:t>putdocx table a(1,3) = ("Domestic"), linebreak</a:t>
            </a:r>
          </a:p>
          <a:p>
            <a:r>
              <a:rPr lang="en-US" sz="1400" i="1" dirty="0"/>
              <a:t>putdocx table a(1,3) = (“(n=“ +strofreal(r(N_1))+”)”), append</a:t>
            </a:r>
          </a:p>
          <a:p>
            <a:endParaRPr lang="en-US" sz="1400" i="1" dirty="0"/>
          </a:p>
          <a:p>
            <a:r>
              <a:rPr lang="en-US" sz="1400" i="1" dirty="0"/>
              <a:t>putdocx table a(1,4) = ("Foreign"), linebreak</a:t>
            </a:r>
          </a:p>
          <a:p>
            <a:r>
              <a:rPr lang="en-US" sz="1400" i="1" dirty="0"/>
              <a:t>putdocx table a(1,4) = (“(n=“+strofreal(r(N_2))+”)”), append</a:t>
            </a:r>
          </a:p>
          <a:p>
            <a:endParaRPr lang="en-US" sz="1400" i="1" dirty="0"/>
          </a:p>
          <a:p>
            <a:r>
              <a:rPr lang="en-US" sz="1400" i="1" dirty="0"/>
              <a:t>putdocx table a(1,5) = ("P-value"), italic</a:t>
            </a:r>
          </a:p>
          <a:p>
            <a:r>
              <a:rPr lang="en-US" sz="1400" i="1" dirty="0"/>
              <a:t>putdocx table a(1,.), bold halign(center)</a:t>
            </a:r>
          </a:p>
        </p:txBody>
      </p:sp>
      <p:sp>
        <p:nvSpPr>
          <p:cNvPr id="5" name="Rectangle 4"/>
          <p:cNvSpPr/>
          <p:nvPr/>
        </p:nvSpPr>
        <p:spPr>
          <a:xfrm>
            <a:off x="674176" y="825297"/>
            <a:ext cx="3403496" cy="353943"/>
          </a:xfrm>
          <a:prstGeom prst="rect">
            <a:avLst/>
          </a:prstGeom>
        </p:spPr>
        <p:txBody>
          <a:bodyPr wrap="none">
            <a:spAutoFit/>
          </a:bodyPr>
          <a:lstStyle/>
          <a:p>
            <a:r>
              <a:rPr lang="en-US" sz="1700" dirty="0" smtClean="0">
                <a:latin typeface="Arial" panose="020B0604020202020204" pitchFamily="34" charset="0"/>
                <a:cs typeface="Arial" panose="020B0604020202020204" pitchFamily="34" charset="0"/>
              </a:rPr>
              <a:t>// 2a</a:t>
            </a:r>
            <a:r>
              <a:rPr lang="en-US" sz="1700" dirty="0">
                <a:latin typeface="Arial" panose="020B0604020202020204" pitchFamily="34" charset="0"/>
                <a:cs typeface="Arial" panose="020B0604020202020204" pitchFamily="34" charset="0"/>
              </a:rPr>
              <a:t>. Creating Descriptive </a:t>
            </a:r>
            <a:r>
              <a:rPr lang="en-US" sz="1700" dirty="0" smtClean="0">
                <a:latin typeface="Arial" panose="020B0604020202020204" pitchFamily="34" charset="0"/>
                <a:cs typeface="Arial" panose="020B0604020202020204" pitchFamily="34" charset="0"/>
              </a:rPr>
              <a:t>tables</a:t>
            </a:r>
            <a:endParaRPr lang="en-US" sz="1700" dirty="0">
              <a:latin typeface="Arial" panose="020B0604020202020204" pitchFamily="34" charset="0"/>
              <a:cs typeface="Arial" panose="020B0604020202020204" pitchFamily="34" charset="0"/>
            </a:endParaRPr>
          </a:p>
        </p:txBody>
      </p:sp>
      <p:sp>
        <p:nvSpPr>
          <p:cNvPr id="8" name="Rectangle 7"/>
          <p:cNvSpPr/>
          <p:nvPr/>
        </p:nvSpPr>
        <p:spPr>
          <a:xfrm>
            <a:off x="252588" y="117875"/>
            <a:ext cx="8114562" cy="584775"/>
          </a:xfrm>
          <a:prstGeom prst="rect">
            <a:avLst/>
          </a:prstGeom>
        </p:spPr>
        <p:txBody>
          <a:bodyPr wrap="square">
            <a:spAutoFit/>
          </a:bodyPr>
          <a:lstStyle/>
          <a:p>
            <a:r>
              <a:rPr lang="en-US" sz="3200" b="1" dirty="0"/>
              <a:t>Appendices – </a:t>
            </a:r>
            <a:r>
              <a:rPr lang="en-US" sz="3200" dirty="0"/>
              <a:t>Descriptive </a:t>
            </a:r>
            <a:r>
              <a:rPr lang="en-US" sz="3200" dirty="0" smtClean="0"/>
              <a:t>Analysis</a:t>
            </a:r>
            <a:r>
              <a:rPr lang="en-US" sz="3200" b="1" dirty="0" smtClean="0"/>
              <a:t> </a:t>
            </a:r>
            <a:endParaRPr lang="en-US" sz="3200" b="1" i="1"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98636450"/>
      </p:ext>
    </p:extLst>
  </p:cSld>
  <p:clrMapOvr>
    <a:masterClrMapping/>
  </p:clrMapOvr>
  <p:transition spd="med">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D57F1E4F-1CFF-5643-939E-217C01CDF565}" type="slidenum">
              <a:rPr lang="en-US" smtClean="0"/>
              <a:pPr/>
              <a:t>24</a:t>
            </a:fld>
            <a:endParaRPr lang="en-US" dirty="0"/>
          </a:p>
        </p:txBody>
      </p:sp>
      <p:sp>
        <p:nvSpPr>
          <p:cNvPr id="7" name="Rectangle 6"/>
          <p:cNvSpPr/>
          <p:nvPr/>
        </p:nvSpPr>
        <p:spPr>
          <a:xfrm>
            <a:off x="815340" y="1276112"/>
            <a:ext cx="8001000" cy="5078313"/>
          </a:xfrm>
          <a:prstGeom prst="rect">
            <a:avLst/>
          </a:prstGeom>
        </p:spPr>
        <p:txBody>
          <a:bodyPr wrap="square">
            <a:spAutoFit/>
          </a:bodyPr>
          <a:lstStyle/>
          <a:p>
            <a:r>
              <a:rPr lang="en-US" i="1" dirty="0"/>
              <a:t>local row 1</a:t>
            </a:r>
          </a:p>
          <a:p>
            <a:r>
              <a:rPr lang="en-US" i="1" dirty="0"/>
              <a:t>putdocx table a(`row',.), addrows(1) </a:t>
            </a:r>
          </a:p>
          <a:p>
            <a:r>
              <a:rPr lang="en-US" i="1" dirty="0"/>
              <a:t>local ++row</a:t>
            </a:r>
          </a:p>
          <a:p>
            <a:r>
              <a:rPr lang="en-US" i="1" dirty="0"/>
              <a:t>putdocx table a(`row',1) = ("Mileage, mean±SD")</a:t>
            </a:r>
          </a:p>
          <a:p>
            <a:endParaRPr lang="en-US" i="1" dirty="0"/>
          </a:p>
          <a:p>
            <a:pPr lvl="0"/>
            <a:r>
              <a:rPr lang="en-US" i="1" dirty="0"/>
              <a:t>putdocx table a(`row',5) = </a:t>
            </a:r>
            <a:r>
              <a:rPr lang="en-US" i="1" dirty="0">
                <a:solidFill>
                  <a:prstClr val="black"/>
                </a:solidFill>
              </a:rPr>
              <a:t>(cond(r(p)&lt;0.001,"&lt;0.001",string(r(p)))), nformat(%9.2f)</a:t>
            </a:r>
          </a:p>
          <a:p>
            <a:r>
              <a:rPr lang="en-US" i="1" dirty="0"/>
              <a:t>putdocx table a(`row',.), halign(center</a:t>
            </a:r>
            <a:r>
              <a:rPr lang="en-US" i="1" dirty="0" smtClean="0"/>
              <a:t>)</a:t>
            </a:r>
          </a:p>
          <a:p>
            <a:endParaRPr lang="en-US" i="1" dirty="0"/>
          </a:p>
          <a:p>
            <a:r>
              <a:rPr lang="en-US" i="1" dirty="0"/>
              <a:t>summarize mpg </a:t>
            </a:r>
          </a:p>
          <a:p>
            <a:r>
              <a:rPr lang="en-US" b="1" i="1" dirty="0">
                <a:solidFill>
                  <a:schemeClr val="tx2">
                    <a:lumMod val="60000"/>
                    <a:lumOff val="40000"/>
                  </a:schemeClr>
                </a:solidFill>
              </a:rPr>
              <a:t>putdocx table </a:t>
            </a:r>
            <a:r>
              <a:rPr lang="en-US" i="1" dirty="0"/>
              <a:t>a(`row',2) = (r(mean)), nformat(%5.2f) append </a:t>
            </a:r>
          </a:p>
          <a:p>
            <a:r>
              <a:rPr lang="en-US" i="1" dirty="0"/>
              <a:t>putdocx table a(`row',2) = ("±"), append </a:t>
            </a:r>
          </a:p>
          <a:p>
            <a:r>
              <a:rPr lang="en-US" i="1" dirty="0"/>
              <a:t>putdocx table a(`row',2) = (r(</a:t>
            </a:r>
            <a:r>
              <a:rPr lang="en-US" i="1" dirty="0" err="1"/>
              <a:t>sd</a:t>
            </a:r>
            <a:r>
              <a:rPr lang="en-US" i="1" dirty="0"/>
              <a:t>)), nformat(%5.2f) append</a:t>
            </a:r>
          </a:p>
          <a:p>
            <a:endParaRPr lang="en-US" i="1" dirty="0"/>
          </a:p>
          <a:p>
            <a:r>
              <a:rPr lang="en-US" i="1" dirty="0"/>
              <a:t>summarize mpg if foreign==0</a:t>
            </a:r>
          </a:p>
          <a:p>
            <a:r>
              <a:rPr lang="en-US" i="1" dirty="0"/>
              <a:t>putdocx table a(`row',3) = (r(mean)), nformat(%5.2f) append </a:t>
            </a:r>
          </a:p>
          <a:p>
            <a:r>
              <a:rPr lang="en-US" i="1" dirty="0"/>
              <a:t>putdocx table a(`row',3) = ("±"), append </a:t>
            </a:r>
          </a:p>
          <a:p>
            <a:r>
              <a:rPr lang="en-US" i="1" dirty="0"/>
              <a:t>putdocx table a(`row',3) = (r(</a:t>
            </a:r>
            <a:r>
              <a:rPr lang="en-US" i="1" dirty="0" err="1"/>
              <a:t>sd</a:t>
            </a:r>
            <a:r>
              <a:rPr lang="en-US" i="1" dirty="0"/>
              <a:t>)), nformat(%5.2f) append</a:t>
            </a:r>
          </a:p>
          <a:p>
            <a:endParaRPr lang="en-US" i="1" dirty="0"/>
          </a:p>
        </p:txBody>
      </p:sp>
      <p:sp>
        <p:nvSpPr>
          <p:cNvPr id="8" name="Title 7"/>
          <p:cNvSpPr>
            <a:spLocks noGrp="1"/>
          </p:cNvSpPr>
          <p:nvPr>
            <p:ph type="title"/>
          </p:nvPr>
        </p:nvSpPr>
        <p:spPr>
          <a:xfrm>
            <a:off x="815340" y="914400"/>
            <a:ext cx="5186039" cy="369332"/>
          </a:xfrm>
          <a:prstGeom prst="rect">
            <a:avLst/>
          </a:prstGeom>
        </p:spPr>
        <p:txBody>
          <a:bodyPr wrap="square">
            <a:spAutoFit/>
          </a:bodyPr>
          <a:lstStyle/>
          <a:p>
            <a:r>
              <a:rPr lang="en-US" sz="1800" dirty="0" smtClean="0"/>
              <a:t>// 2a</a:t>
            </a:r>
            <a:r>
              <a:rPr lang="en-US" sz="1800" dirty="0"/>
              <a:t>. Creating Descriptive tables (cont’d)</a:t>
            </a:r>
          </a:p>
        </p:txBody>
      </p:sp>
      <p:sp>
        <p:nvSpPr>
          <p:cNvPr id="10" name="Rectangle 9"/>
          <p:cNvSpPr/>
          <p:nvPr/>
        </p:nvSpPr>
        <p:spPr>
          <a:xfrm>
            <a:off x="457200" y="80534"/>
            <a:ext cx="8001000" cy="584775"/>
          </a:xfrm>
          <a:prstGeom prst="rect">
            <a:avLst/>
          </a:prstGeom>
        </p:spPr>
        <p:txBody>
          <a:bodyPr wrap="square">
            <a:spAutoFit/>
          </a:bodyPr>
          <a:lstStyle/>
          <a:p>
            <a:r>
              <a:rPr lang="en-US" sz="3200" b="1" dirty="0"/>
              <a:t>Appendices </a:t>
            </a:r>
            <a:r>
              <a:rPr lang="en-US" sz="3200" b="1" dirty="0" smtClean="0"/>
              <a:t>– </a:t>
            </a:r>
            <a:r>
              <a:rPr lang="en-US" sz="3200" dirty="0"/>
              <a:t>Descriptive Analysis (cont’d)</a:t>
            </a:r>
            <a:r>
              <a:rPr lang="en-US" sz="3200" b="1" dirty="0" smtClean="0"/>
              <a:t> </a:t>
            </a:r>
            <a:endParaRPr lang="en-US" sz="3200" b="1" i="1"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36329295"/>
      </p:ext>
    </p:extLst>
  </p:cSld>
  <p:clrMapOvr>
    <a:masterClrMapping/>
  </p:clrMapOvr>
  <p:transition spd="med">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prstGeom prst="rect">
            <a:avLst/>
          </a:prstGeom>
        </p:spPr>
        <p:txBody>
          <a:bodyPr/>
          <a:lstStyle/>
          <a:p>
            <a:fld id="{C72B0109-5EC1-4B30-9AFF-E1F2A819C8E8}" type="slidenum">
              <a:rPr lang="en-US" altLang="en-US" smtClean="0"/>
              <a:pPr/>
              <a:t>25</a:t>
            </a:fld>
            <a:endParaRPr lang="en-US" altLang="en-US"/>
          </a:p>
        </p:txBody>
      </p:sp>
      <p:sp>
        <p:nvSpPr>
          <p:cNvPr id="3230" name="Rectangle 213"/>
          <p:cNvSpPr>
            <a:spLocks noChangeArrowheads="1"/>
          </p:cNvSpPr>
          <p:nvPr/>
        </p:nvSpPr>
        <p:spPr bwMode="auto">
          <a:xfrm>
            <a:off x="347873" y="16670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98375" tIns="41262" rIns="0" bIns="0" numCol="1" anchor="ctr" anchorCtr="0" compatLnSpc="1">
            <a:prstTxWarp prst="textNoShape">
              <a:avLst/>
            </a:prstTxWarp>
            <a:spAutoFit/>
          </a:bodyPr>
          <a:lstStyle/>
          <a:p>
            <a:endParaRPr lang="en-US"/>
          </a:p>
        </p:txBody>
      </p:sp>
      <p:sp>
        <p:nvSpPr>
          <p:cNvPr id="3254" name="Rectangle 214"/>
          <p:cNvSpPr>
            <a:spLocks noChangeArrowheads="1"/>
          </p:cNvSpPr>
          <p:nvPr/>
        </p:nvSpPr>
        <p:spPr bwMode="auto">
          <a:xfrm>
            <a:off x="152400" y="1650229"/>
            <a:ext cx="200377" cy="170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98375" tIns="41262" rIns="0" bIns="0" numCol="1" anchor="ctr" anchorCtr="0" compatLnSpc="1">
            <a:prstTxWarp prst="textNoShape">
              <a:avLst/>
            </a:prstTxWarp>
            <a:spAutoFit/>
          </a:bodyPr>
          <a:lstStyle/>
          <a:p>
            <a:endParaRPr lang="en-US" altLang="en-US" dirty="0"/>
          </a:p>
          <a:p>
            <a:endParaRPr lang="en-US" altLang="en-US" dirty="0"/>
          </a:p>
          <a:p>
            <a:endParaRPr lang="en-US" altLang="en-US" dirty="0"/>
          </a:p>
          <a:p>
            <a:endParaRPr lang="en-US" altLang="en-US" dirty="0"/>
          </a:p>
          <a:p>
            <a:endParaRPr lang="en-US" altLang="en-US" dirty="0"/>
          </a:p>
          <a:p>
            <a:endParaRPr lang="en-US" altLang="en-US" dirty="0"/>
          </a:p>
        </p:txBody>
      </p:sp>
      <p:sp>
        <p:nvSpPr>
          <p:cNvPr id="3" name="Rectangle 2"/>
          <p:cNvSpPr/>
          <p:nvPr/>
        </p:nvSpPr>
        <p:spPr>
          <a:xfrm>
            <a:off x="1447800" y="1549816"/>
            <a:ext cx="6403181" cy="1200329"/>
          </a:xfrm>
          <a:prstGeom prst="rect">
            <a:avLst/>
          </a:prstGeom>
        </p:spPr>
        <p:txBody>
          <a:bodyPr wrap="square">
            <a:spAutoFit/>
          </a:bodyPr>
          <a:lstStyle/>
          <a:p>
            <a:r>
              <a:rPr lang="en-US" i="1" dirty="0" smtClean="0"/>
              <a:t>summarize </a:t>
            </a:r>
            <a:r>
              <a:rPr lang="en-US" i="1" dirty="0"/>
              <a:t>mpg if foreign==1</a:t>
            </a:r>
          </a:p>
          <a:p>
            <a:r>
              <a:rPr lang="en-US" i="1" dirty="0"/>
              <a:t>putdocx table a(`row',4) = (r(mean)), nformat(%5.2f) append </a:t>
            </a:r>
          </a:p>
          <a:p>
            <a:r>
              <a:rPr lang="en-US" i="1" dirty="0"/>
              <a:t>putdocx table a(`row',4) = ("±"), append </a:t>
            </a:r>
          </a:p>
          <a:p>
            <a:r>
              <a:rPr lang="en-US" i="1" dirty="0"/>
              <a:t>putdocx table a(`row',4) = (r(</a:t>
            </a:r>
            <a:r>
              <a:rPr lang="en-US" i="1" dirty="0" err="1"/>
              <a:t>sd</a:t>
            </a:r>
            <a:r>
              <a:rPr lang="en-US" i="1" dirty="0"/>
              <a:t>)), nformat(%5.2f) </a:t>
            </a:r>
            <a:r>
              <a:rPr lang="en-US" i="1" dirty="0" smtClean="0"/>
              <a:t>append</a:t>
            </a:r>
            <a:endParaRPr lang="en-US" dirty="0"/>
          </a:p>
        </p:txBody>
      </p:sp>
      <p:sp>
        <p:nvSpPr>
          <p:cNvPr id="2" name="Rectangle 1"/>
          <p:cNvSpPr/>
          <p:nvPr/>
        </p:nvSpPr>
        <p:spPr>
          <a:xfrm>
            <a:off x="838200" y="935843"/>
            <a:ext cx="5422062" cy="461665"/>
          </a:xfrm>
          <a:prstGeom prst="rect">
            <a:avLst/>
          </a:prstGeom>
        </p:spPr>
        <p:txBody>
          <a:bodyPr wrap="none">
            <a:spAutoFit/>
          </a:bodyPr>
          <a:lstStyle/>
          <a:p>
            <a:r>
              <a:rPr lang="en-US" sz="2400" dirty="0" smtClean="0"/>
              <a:t>// 2a</a:t>
            </a:r>
            <a:r>
              <a:rPr lang="en-US" sz="2400" dirty="0"/>
              <a:t>. Creating Descriptive tables (cont’d)</a:t>
            </a:r>
          </a:p>
        </p:txBody>
      </p:sp>
      <p:sp>
        <p:nvSpPr>
          <p:cNvPr id="8" name="Rectangle 7"/>
          <p:cNvSpPr/>
          <p:nvPr/>
        </p:nvSpPr>
        <p:spPr>
          <a:xfrm>
            <a:off x="457200" y="80534"/>
            <a:ext cx="7696200" cy="584775"/>
          </a:xfrm>
          <a:prstGeom prst="rect">
            <a:avLst/>
          </a:prstGeom>
        </p:spPr>
        <p:txBody>
          <a:bodyPr wrap="square">
            <a:spAutoFit/>
          </a:bodyPr>
          <a:lstStyle/>
          <a:p>
            <a:r>
              <a:rPr lang="en-US" sz="3200" b="1" dirty="0"/>
              <a:t>Appendices </a:t>
            </a:r>
            <a:r>
              <a:rPr lang="en-US" sz="3200" b="1" dirty="0" smtClean="0"/>
              <a:t>– </a:t>
            </a:r>
            <a:r>
              <a:rPr lang="en-US" sz="3200" dirty="0"/>
              <a:t>Descriptive Analysis (cont’d)</a:t>
            </a:r>
            <a:endParaRPr lang="en-US" sz="3200" b="1" i="1" dirty="0">
              <a:ea typeface="Calibri" panose="020F0502020204030204" pitchFamily="34" charset="0"/>
              <a:cs typeface="Times New Roman" panose="02020603050405020304" pitchFamily="18" charset="0"/>
            </a:endParaRPr>
          </a:p>
        </p:txBody>
      </p:sp>
      <p:graphicFrame>
        <p:nvGraphicFramePr>
          <p:cNvPr id="7" name="Table 6"/>
          <p:cNvGraphicFramePr>
            <a:graphicFrameLocks noGrp="1"/>
          </p:cNvGraphicFramePr>
          <p:nvPr>
            <p:extLst>
              <p:ext uri="{D42A27DB-BD31-4B8C-83A1-F6EECF244321}">
                <p14:modId xmlns:p14="http://schemas.microsoft.com/office/powerpoint/2010/main" val="970173354"/>
              </p:ext>
            </p:extLst>
          </p:nvPr>
        </p:nvGraphicFramePr>
        <p:xfrm>
          <a:off x="685800" y="4191000"/>
          <a:ext cx="7696199" cy="1199385"/>
        </p:xfrm>
        <a:graphic>
          <a:graphicData uri="http://schemas.openxmlformats.org/drawingml/2006/table">
            <a:tbl>
              <a:tblPr firstRow="1" firstCol="1" bandRow="1"/>
              <a:tblGrid>
                <a:gridCol w="2058286"/>
                <a:gridCol w="1610832"/>
                <a:gridCol w="1521342"/>
                <a:gridCol w="1521342"/>
                <a:gridCol w="984397"/>
              </a:tblGrid>
              <a:tr h="761137">
                <a:tc>
                  <a:txBody>
                    <a:bodyPr/>
                    <a:lstStyle/>
                    <a:p>
                      <a:pPr marL="0" marR="0">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Total</a:t>
                      </a:r>
                      <a:br>
                        <a:rPr lang="en-US" sz="1800" b="1" dirty="0">
                          <a:effectLst/>
                          <a:latin typeface="Calibri" panose="020F0502020204030204" pitchFamily="34" charset="0"/>
                          <a:ea typeface="Calibri" panose="020F0502020204030204" pitchFamily="34" charset="0"/>
                          <a:cs typeface="Times New Roman" panose="02020603050405020304" pitchFamily="18" charset="0"/>
                        </a:rPr>
                      </a:br>
                      <a:r>
                        <a:rPr lang="en-US" sz="1800" b="1" dirty="0">
                          <a:effectLst/>
                          <a:latin typeface="Calibri" panose="020F0502020204030204" pitchFamily="34" charset="0"/>
                          <a:ea typeface="Calibri" panose="020F0502020204030204" pitchFamily="34" charset="0"/>
                          <a:cs typeface="Times New Roman" panose="02020603050405020304" pitchFamily="18" charset="0"/>
                        </a:rPr>
                        <a:t>N=74</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Domestic</a:t>
                      </a:r>
                      <a:br>
                        <a:rPr lang="en-US" sz="1800" b="1" dirty="0">
                          <a:effectLst/>
                          <a:latin typeface="Calibri" panose="020F0502020204030204" pitchFamily="34" charset="0"/>
                          <a:ea typeface="Calibri" panose="020F0502020204030204" pitchFamily="34" charset="0"/>
                          <a:cs typeface="Times New Roman" panose="02020603050405020304" pitchFamily="18" charset="0"/>
                        </a:rPr>
                      </a:br>
                      <a:r>
                        <a:rPr lang="en-US" sz="1800" b="1" dirty="0">
                          <a:effectLst/>
                          <a:latin typeface="Calibri" panose="020F0502020204030204" pitchFamily="34" charset="0"/>
                          <a:ea typeface="Calibri" panose="020F0502020204030204" pitchFamily="34" charset="0"/>
                          <a:cs typeface="Times New Roman" panose="02020603050405020304" pitchFamily="18" charset="0"/>
                        </a:rPr>
                        <a:t>n=52</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Foreign</a:t>
                      </a:r>
                      <a:br>
                        <a:rPr lang="en-US" sz="1800" b="1" dirty="0">
                          <a:effectLst/>
                          <a:latin typeface="Calibri" panose="020F0502020204030204" pitchFamily="34" charset="0"/>
                          <a:ea typeface="Calibri" panose="020F0502020204030204" pitchFamily="34" charset="0"/>
                          <a:cs typeface="Times New Roman" panose="02020603050405020304" pitchFamily="18" charset="0"/>
                        </a:rPr>
                      </a:br>
                      <a:r>
                        <a:rPr lang="en-US" sz="1800" b="1" dirty="0">
                          <a:effectLst/>
                          <a:latin typeface="Calibri" panose="020F0502020204030204" pitchFamily="34" charset="0"/>
                          <a:ea typeface="Calibri" panose="020F0502020204030204" pitchFamily="34" charset="0"/>
                          <a:cs typeface="Times New Roman" panose="02020603050405020304" pitchFamily="18" charset="0"/>
                        </a:rPr>
                        <a:t>n=22</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i="1" dirty="0">
                          <a:effectLst/>
                          <a:latin typeface="Calibri" panose="020F0502020204030204" pitchFamily="34" charset="0"/>
                          <a:ea typeface="Calibri" panose="020F0502020204030204" pitchFamily="34" charset="0"/>
                          <a:cs typeface="Times New Roman" panose="02020603050405020304" pitchFamily="18" charset="0"/>
                        </a:rPr>
                        <a:t>P-value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8248">
                <a:tc>
                  <a:txBody>
                    <a:bodyPr/>
                    <a:lstStyle/>
                    <a:p>
                      <a:pPr marL="0" marR="0">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Mileage, mean±SD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21.30± 5.79</a:t>
                      </a:r>
                    </a:p>
                  </a:txBody>
                  <a:tcPr marL="68580" marR="68580" marT="0" marB="0">
                    <a:lnL w="12700" cap="flat" cmpd="sng"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19.83± 4.74</a:t>
                      </a:r>
                    </a:p>
                  </a:txBody>
                  <a:tcPr marL="68580" marR="68580" marT="0" marB="0">
                    <a:lnL w="127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24.77± 6.61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&lt;0.001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1" name="Rectangle 10"/>
          <p:cNvSpPr/>
          <p:nvPr/>
        </p:nvSpPr>
        <p:spPr>
          <a:xfrm>
            <a:off x="2514600" y="3552675"/>
            <a:ext cx="3682034" cy="461665"/>
          </a:xfrm>
          <a:prstGeom prst="rect">
            <a:avLst/>
          </a:prstGeom>
        </p:spPr>
        <p:txBody>
          <a:bodyPr wrap="none">
            <a:spAutoFit/>
          </a:bodyPr>
          <a:lstStyle/>
          <a:p>
            <a:r>
              <a:rPr lang="en-US" altLang="en-US" sz="2400" b="1" dirty="0">
                <a:latin typeface="Calibri" panose="020F0502020204030204" pitchFamily="34" charset="0"/>
                <a:ea typeface="Calibri" panose="020F0502020204030204" pitchFamily="34" charset="0"/>
                <a:cs typeface="Times New Roman" panose="02020603050405020304" pitchFamily="18" charset="0"/>
              </a:rPr>
              <a:t>Table 1. Demographic Table</a:t>
            </a:r>
            <a:endParaRPr lang="en-US" sz="2400" b="1" dirty="0"/>
          </a:p>
        </p:txBody>
      </p:sp>
      <p:sp>
        <p:nvSpPr>
          <p:cNvPr id="12" name="TextBox 11"/>
          <p:cNvSpPr txBox="1"/>
          <p:nvPr/>
        </p:nvSpPr>
        <p:spPr>
          <a:xfrm>
            <a:off x="426720" y="3081005"/>
            <a:ext cx="8382000" cy="369332"/>
          </a:xfrm>
          <a:prstGeom prst="rect">
            <a:avLst/>
          </a:prstGeom>
          <a:noFill/>
        </p:spPr>
        <p:txBody>
          <a:bodyPr wrap="square" rtlCol="0">
            <a:spAutoFit/>
          </a:bodyPr>
          <a:lstStyle/>
          <a:p>
            <a:r>
              <a:rPr lang="en-US" dirty="0" smtClean="0"/>
              <a:t>**********************************************************************</a:t>
            </a:r>
            <a:endParaRPr lang="en-US" dirty="0"/>
          </a:p>
        </p:txBody>
      </p:sp>
    </p:spTree>
    <p:extLst>
      <p:ext uri="{BB962C8B-B14F-4D97-AF65-F5344CB8AC3E}">
        <p14:creationId xmlns:p14="http://schemas.microsoft.com/office/powerpoint/2010/main" val="2368641067"/>
      </p:ext>
    </p:extLst>
  </p:cSld>
  <p:clrMapOvr>
    <a:masterClrMapping/>
  </p:clrMapOvr>
  <p:transition spd="med">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prstGeom prst="rect">
            <a:avLst/>
          </a:prstGeom>
        </p:spPr>
        <p:txBody>
          <a:bodyPr/>
          <a:lstStyle/>
          <a:p>
            <a:fld id="{C72B0109-5EC1-4B30-9AFF-E1F2A819C8E8}" type="slidenum">
              <a:rPr lang="en-US" altLang="en-US" smtClean="0"/>
              <a:pPr/>
              <a:t>26</a:t>
            </a:fld>
            <a:endParaRPr lang="en-US" altLang="en-US"/>
          </a:p>
        </p:txBody>
      </p:sp>
      <p:sp>
        <p:nvSpPr>
          <p:cNvPr id="6" name="Rectangle 24"/>
          <p:cNvSpPr>
            <a:spLocks noChangeArrowheads="1"/>
          </p:cNvSpPr>
          <p:nvPr/>
        </p:nvSpPr>
        <p:spPr bwMode="auto">
          <a:xfrm>
            <a:off x="2662238" y="36734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98375" tIns="41262" rIns="0" bIns="0" numCol="1" anchor="ctr" anchorCtr="0" compatLnSpc="1">
            <a:prstTxWarp prst="textNoShape">
              <a:avLst/>
            </a:prstTxWarp>
            <a:spAutoFit/>
          </a:bodyPr>
          <a:lstStyle/>
          <a:p>
            <a:endParaRPr lang="en-US"/>
          </a:p>
        </p:txBody>
      </p:sp>
      <p:sp>
        <p:nvSpPr>
          <p:cNvPr id="3230" name="Rectangle 213"/>
          <p:cNvSpPr>
            <a:spLocks noChangeArrowheads="1"/>
          </p:cNvSpPr>
          <p:nvPr/>
        </p:nvSpPr>
        <p:spPr bwMode="auto">
          <a:xfrm>
            <a:off x="352777" y="1656887"/>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98375" tIns="41262" rIns="0" bIns="0" numCol="1" anchor="ctr" anchorCtr="0" compatLnSpc="1">
            <a:prstTxWarp prst="textNoShape">
              <a:avLst/>
            </a:prstTxWarp>
            <a:spAutoFit/>
          </a:bodyPr>
          <a:lstStyle/>
          <a:p>
            <a:endParaRPr lang="en-US"/>
          </a:p>
        </p:txBody>
      </p:sp>
      <p:sp>
        <p:nvSpPr>
          <p:cNvPr id="3254" name="Rectangle 214"/>
          <p:cNvSpPr>
            <a:spLocks noChangeArrowheads="1"/>
          </p:cNvSpPr>
          <p:nvPr/>
        </p:nvSpPr>
        <p:spPr bwMode="auto">
          <a:xfrm>
            <a:off x="152400" y="1650229"/>
            <a:ext cx="200377" cy="170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98375" tIns="41262" rIns="0" bIns="0" numCol="1" anchor="ctr" anchorCtr="0" compatLnSpc="1">
            <a:prstTxWarp prst="textNoShape">
              <a:avLst/>
            </a:prstTxWarp>
            <a:spAutoFit/>
          </a:bodyPr>
          <a:lstStyle/>
          <a:p>
            <a:endParaRPr lang="en-US" altLang="en-US" dirty="0"/>
          </a:p>
          <a:p>
            <a:endParaRPr lang="en-US" altLang="en-US" dirty="0"/>
          </a:p>
          <a:p>
            <a:endParaRPr lang="en-US" altLang="en-US" dirty="0"/>
          </a:p>
          <a:p>
            <a:endParaRPr lang="en-US" altLang="en-US" dirty="0"/>
          </a:p>
          <a:p>
            <a:endParaRPr lang="en-US" altLang="en-US" dirty="0"/>
          </a:p>
          <a:p>
            <a:endParaRPr lang="en-US" altLang="en-US" dirty="0"/>
          </a:p>
        </p:txBody>
      </p:sp>
      <p:sp>
        <p:nvSpPr>
          <p:cNvPr id="3" name="Rectangle 2"/>
          <p:cNvSpPr/>
          <p:nvPr/>
        </p:nvSpPr>
        <p:spPr>
          <a:xfrm>
            <a:off x="410562" y="1747707"/>
            <a:ext cx="6359946" cy="2308324"/>
          </a:xfrm>
          <a:prstGeom prst="rect">
            <a:avLst/>
          </a:prstGeom>
        </p:spPr>
        <p:txBody>
          <a:bodyPr wrap="square">
            <a:spAutoFit/>
          </a:bodyPr>
          <a:lstStyle/>
          <a:p>
            <a:r>
              <a:rPr lang="en-US" b="1" i="1" dirty="0"/>
              <a:t>tabulate</a:t>
            </a:r>
            <a:r>
              <a:rPr lang="en-US" i="1" dirty="0"/>
              <a:t> rep78   foreign, chi2 matcell(tabrep78</a:t>
            </a:r>
            <a:r>
              <a:rPr lang="en-US" i="1" dirty="0" smtClean="0"/>
              <a:t>)</a:t>
            </a:r>
          </a:p>
          <a:p>
            <a:endParaRPr lang="en-US" i="1" dirty="0"/>
          </a:p>
          <a:p>
            <a:r>
              <a:rPr lang="en-US" i="1" dirty="0"/>
              <a:t>putdocx table a(`row',.), addrows(`=r(r)+1')   // r(r)=5 here</a:t>
            </a:r>
          </a:p>
          <a:p>
            <a:r>
              <a:rPr lang="en-US" i="1" dirty="0"/>
              <a:t>local ++</a:t>
            </a:r>
            <a:r>
              <a:rPr lang="en-US" i="1" dirty="0" smtClean="0"/>
              <a:t>row</a:t>
            </a:r>
          </a:p>
          <a:p>
            <a:endParaRPr lang="en-US" i="1" dirty="0"/>
          </a:p>
          <a:p>
            <a:r>
              <a:rPr lang="en-US" i="1" dirty="0"/>
              <a:t>putdocx table a(`row',1) = ("Repair Record, n(%)")</a:t>
            </a:r>
          </a:p>
          <a:p>
            <a:r>
              <a:rPr lang="en-US" i="1" dirty="0"/>
              <a:t>putdocx table a(`row',2) = (r(N)), halign(center)</a:t>
            </a:r>
          </a:p>
          <a:p>
            <a:r>
              <a:rPr lang="en-US" i="1" dirty="0"/>
              <a:t>mata : st_matrix("tabrep78s", colsum(st_matrix("tabrep78")))</a:t>
            </a:r>
          </a:p>
        </p:txBody>
      </p:sp>
      <p:pic>
        <p:nvPicPr>
          <p:cNvPr id="5" name="Picture 4"/>
          <p:cNvPicPr>
            <a:picLocks noChangeAspect="1"/>
          </p:cNvPicPr>
          <p:nvPr/>
        </p:nvPicPr>
        <p:blipFill>
          <a:blip r:embed="rId3"/>
          <a:stretch>
            <a:fillRect/>
          </a:stretch>
        </p:blipFill>
        <p:spPr>
          <a:xfrm>
            <a:off x="6770508" y="3600853"/>
            <a:ext cx="14102551" cy="946080"/>
          </a:xfrm>
          <a:prstGeom prst="rect">
            <a:avLst/>
          </a:prstGeom>
        </p:spPr>
      </p:pic>
      <p:pic>
        <p:nvPicPr>
          <p:cNvPr id="7" name="Picture 6"/>
          <p:cNvPicPr>
            <a:picLocks noChangeAspect="1"/>
          </p:cNvPicPr>
          <p:nvPr/>
        </p:nvPicPr>
        <p:blipFill>
          <a:blip r:embed="rId4"/>
          <a:stretch>
            <a:fillRect/>
          </a:stretch>
        </p:blipFill>
        <p:spPr>
          <a:xfrm>
            <a:off x="6778328" y="1908504"/>
            <a:ext cx="14102551" cy="1645920"/>
          </a:xfrm>
          <a:prstGeom prst="rect">
            <a:avLst/>
          </a:prstGeom>
        </p:spPr>
      </p:pic>
      <p:sp>
        <p:nvSpPr>
          <p:cNvPr id="8" name="Rectangle 7"/>
          <p:cNvSpPr/>
          <p:nvPr/>
        </p:nvSpPr>
        <p:spPr>
          <a:xfrm>
            <a:off x="421853" y="4177104"/>
            <a:ext cx="8170170" cy="923330"/>
          </a:xfrm>
          <a:prstGeom prst="rect">
            <a:avLst/>
          </a:prstGeom>
        </p:spPr>
        <p:txBody>
          <a:bodyPr wrap="square">
            <a:spAutoFit/>
          </a:bodyPr>
          <a:lstStyle/>
          <a:p>
            <a:r>
              <a:rPr lang="en-US" i="1" dirty="0"/>
              <a:t>putdocx table a(`row',3) = (tabrep78s[1,1]), halign(center)</a:t>
            </a:r>
          </a:p>
          <a:p>
            <a:r>
              <a:rPr lang="en-US" i="1" dirty="0"/>
              <a:t>putdocx table a(`row',4) = (tabrep78s[1,2]), halign(center)</a:t>
            </a:r>
          </a:p>
          <a:p>
            <a:r>
              <a:rPr lang="en-US" i="1" dirty="0"/>
              <a:t>putdocx table a(`row',5) = =(</a:t>
            </a:r>
            <a:r>
              <a:rPr lang="en-US" i="1" dirty="0" err="1"/>
              <a:t>cond</a:t>
            </a:r>
            <a:r>
              <a:rPr lang="en-US" i="1" dirty="0"/>
              <a:t>(r(p)&lt;0.001,"&lt;0.001",string(r(p)))), nformat(%9.2f)</a:t>
            </a:r>
          </a:p>
        </p:txBody>
      </p:sp>
      <p:sp>
        <p:nvSpPr>
          <p:cNvPr id="10" name="Rectangle 9"/>
          <p:cNvSpPr/>
          <p:nvPr/>
        </p:nvSpPr>
        <p:spPr>
          <a:xfrm>
            <a:off x="457200" y="1031995"/>
            <a:ext cx="5454465" cy="461665"/>
          </a:xfrm>
          <a:prstGeom prst="rect">
            <a:avLst/>
          </a:prstGeom>
        </p:spPr>
        <p:txBody>
          <a:bodyPr wrap="square">
            <a:spAutoFit/>
          </a:bodyPr>
          <a:lstStyle/>
          <a:p>
            <a:r>
              <a:rPr lang="en-US" sz="2400" dirty="0" smtClean="0"/>
              <a:t>// 2a</a:t>
            </a:r>
            <a:r>
              <a:rPr lang="en-US" sz="2400" dirty="0"/>
              <a:t>. Creating Descriptive tables (cont’d)</a:t>
            </a:r>
          </a:p>
        </p:txBody>
      </p:sp>
      <p:sp>
        <p:nvSpPr>
          <p:cNvPr id="11" name="Rectangle 10"/>
          <p:cNvSpPr/>
          <p:nvPr/>
        </p:nvSpPr>
        <p:spPr>
          <a:xfrm>
            <a:off x="457200" y="80534"/>
            <a:ext cx="7772400" cy="584775"/>
          </a:xfrm>
          <a:prstGeom prst="rect">
            <a:avLst/>
          </a:prstGeom>
        </p:spPr>
        <p:txBody>
          <a:bodyPr wrap="square">
            <a:spAutoFit/>
          </a:bodyPr>
          <a:lstStyle/>
          <a:p>
            <a:r>
              <a:rPr lang="en-US" sz="3200" b="1" dirty="0"/>
              <a:t>Appendices  – </a:t>
            </a:r>
            <a:r>
              <a:rPr lang="en-US" sz="3200" dirty="0"/>
              <a:t>Descriptive Analysis (cont’d)</a:t>
            </a:r>
            <a:r>
              <a:rPr lang="en-US" sz="3200" b="1" dirty="0" smtClean="0"/>
              <a:t> </a:t>
            </a:r>
            <a:endParaRPr lang="en-US" sz="3200" b="1" i="1"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7825595"/>
      </p:ext>
    </p:extLst>
  </p:cSld>
  <p:clrMapOvr>
    <a:masterClrMapping/>
  </p:clrMapOvr>
  <p:transition spd="med">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prstGeom prst="rect">
            <a:avLst/>
          </a:prstGeom>
        </p:spPr>
        <p:txBody>
          <a:bodyPr/>
          <a:lstStyle/>
          <a:p>
            <a:fld id="{C72B0109-5EC1-4B30-9AFF-E1F2A819C8E8}" type="slidenum">
              <a:rPr lang="en-US" altLang="en-US" smtClean="0"/>
              <a:pPr/>
              <a:t>27</a:t>
            </a:fld>
            <a:endParaRPr lang="en-US" altLang="en-US"/>
          </a:p>
        </p:txBody>
      </p:sp>
      <p:sp>
        <p:nvSpPr>
          <p:cNvPr id="6" name="Rectangle 24"/>
          <p:cNvSpPr>
            <a:spLocks noChangeArrowheads="1"/>
          </p:cNvSpPr>
          <p:nvPr/>
        </p:nvSpPr>
        <p:spPr bwMode="auto">
          <a:xfrm>
            <a:off x="2662238" y="36734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98375" tIns="41262" rIns="0" bIns="0" numCol="1" anchor="ctr" anchorCtr="0" compatLnSpc="1">
            <a:prstTxWarp prst="textNoShape">
              <a:avLst/>
            </a:prstTxWarp>
            <a:spAutoFit/>
          </a:bodyPr>
          <a:lstStyle/>
          <a:p>
            <a:endParaRPr lang="en-US"/>
          </a:p>
        </p:txBody>
      </p:sp>
      <p:sp>
        <p:nvSpPr>
          <p:cNvPr id="3230" name="Rectangle 213"/>
          <p:cNvSpPr>
            <a:spLocks noChangeArrowheads="1"/>
          </p:cNvSpPr>
          <p:nvPr/>
        </p:nvSpPr>
        <p:spPr bwMode="auto">
          <a:xfrm>
            <a:off x="347873" y="16670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98375" tIns="41262" rIns="0" bIns="0" numCol="1" anchor="ctr" anchorCtr="0" compatLnSpc="1">
            <a:prstTxWarp prst="textNoShape">
              <a:avLst/>
            </a:prstTxWarp>
            <a:spAutoFit/>
          </a:bodyPr>
          <a:lstStyle/>
          <a:p>
            <a:endParaRPr lang="en-US"/>
          </a:p>
        </p:txBody>
      </p:sp>
      <p:sp>
        <p:nvSpPr>
          <p:cNvPr id="3254" name="Rectangle 214"/>
          <p:cNvSpPr>
            <a:spLocks noChangeArrowheads="1"/>
          </p:cNvSpPr>
          <p:nvPr/>
        </p:nvSpPr>
        <p:spPr bwMode="auto">
          <a:xfrm>
            <a:off x="152400" y="1650229"/>
            <a:ext cx="200377" cy="170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98375" tIns="41262" rIns="0" bIns="0" numCol="1" anchor="ctr" anchorCtr="0" compatLnSpc="1">
            <a:prstTxWarp prst="textNoShape">
              <a:avLst/>
            </a:prstTxWarp>
            <a:spAutoFit/>
          </a:bodyPr>
          <a:lstStyle/>
          <a:p>
            <a:endParaRPr lang="en-US" altLang="en-US" dirty="0"/>
          </a:p>
          <a:p>
            <a:endParaRPr lang="en-US" altLang="en-US" dirty="0"/>
          </a:p>
          <a:p>
            <a:endParaRPr lang="en-US" altLang="en-US" dirty="0"/>
          </a:p>
          <a:p>
            <a:endParaRPr lang="en-US" altLang="en-US" dirty="0"/>
          </a:p>
          <a:p>
            <a:endParaRPr lang="en-US" altLang="en-US" dirty="0"/>
          </a:p>
          <a:p>
            <a:endParaRPr lang="en-US" altLang="en-US" dirty="0"/>
          </a:p>
        </p:txBody>
      </p:sp>
      <p:sp>
        <p:nvSpPr>
          <p:cNvPr id="3" name="Rectangle 2"/>
          <p:cNvSpPr/>
          <p:nvPr/>
        </p:nvSpPr>
        <p:spPr>
          <a:xfrm>
            <a:off x="715857" y="1295400"/>
            <a:ext cx="8743728" cy="5062924"/>
          </a:xfrm>
          <a:prstGeom prst="rect">
            <a:avLst/>
          </a:prstGeom>
        </p:spPr>
        <p:txBody>
          <a:bodyPr wrap="square">
            <a:spAutoFit/>
          </a:bodyPr>
          <a:lstStyle/>
          <a:p>
            <a:r>
              <a:rPr lang="en-US" sz="1700" dirty="0"/>
              <a:t>* labels for the variable -</a:t>
            </a:r>
          </a:p>
          <a:p>
            <a:r>
              <a:rPr lang="en-US" sz="1700" i="1" dirty="0"/>
              <a:t>local labrep78 "One, Two, Three, Four, Five"</a:t>
            </a:r>
          </a:p>
          <a:p>
            <a:r>
              <a:rPr lang="en-US" sz="1700" i="1" dirty="0"/>
              <a:t>tokenize `"`labrep78'"', parse(" ,")</a:t>
            </a:r>
          </a:p>
          <a:p>
            <a:r>
              <a:rPr lang="en-US" sz="1700" i="1" dirty="0"/>
              <a:t>forvalues </a:t>
            </a:r>
            <a:r>
              <a:rPr lang="en-US" sz="1700" i="1" dirty="0" err="1"/>
              <a:t>i</a:t>
            </a:r>
            <a:r>
              <a:rPr lang="en-US" sz="1700" i="1" dirty="0"/>
              <a:t>=1/`=r(r)' {</a:t>
            </a:r>
          </a:p>
          <a:p>
            <a:r>
              <a:rPr lang="en-US" sz="1700" i="1" dirty="0"/>
              <a:t>	local tmp = 2*`i'-1</a:t>
            </a:r>
          </a:p>
          <a:p>
            <a:r>
              <a:rPr lang="en-US" sz="1700" i="1" dirty="0"/>
              <a:t>	local tmp2: display %5.1f (tabrep78[`i',1] + tabrep78[`i',2])/r(N)*100	</a:t>
            </a:r>
          </a:p>
          <a:p>
            <a:r>
              <a:rPr lang="en-US" sz="1700" i="1" dirty="0"/>
              <a:t>	local tmp3: display %5.1f (tabrep78[`i',1] / tabrep78s[1,1])*100</a:t>
            </a:r>
          </a:p>
          <a:p>
            <a:r>
              <a:rPr lang="en-US" sz="1700" i="1" dirty="0"/>
              <a:t>	local tmp4: display %5.1f (tabrep78[`i',2] / tabrep78s[1,2])*100	</a:t>
            </a:r>
          </a:p>
          <a:p>
            <a:r>
              <a:rPr lang="en-US" sz="1700" i="1" dirty="0"/>
              <a:t>	local ++row</a:t>
            </a:r>
          </a:p>
          <a:p>
            <a:r>
              <a:rPr lang="en-US" sz="1700" i="1" dirty="0"/>
              <a:t>	putdocx table a(`row',1) = ("      "+`"``tmp</a:t>
            </a:r>
            <a:r>
              <a:rPr lang="en-US" sz="1700" i="1" dirty="0" smtClean="0"/>
              <a:t>''"')  // label of each level </a:t>
            </a:r>
            <a:endParaRPr lang="en-US" sz="1700" i="1" dirty="0"/>
          </a:p>
          <a:p>
            <a:r>
              <a:rPr lang="en-US" sz="1700" i="1" dirty="0"/>
              <a:t>	putdocx table a(`row',2) = (tabrep78[`i',1] + tabrep78[`i',2]), halign(center) append</a:t>
            </a:r>
          </a:p>
          <a:p>
            <a:r>
              <a:rPr lang="en-US" sz="1700" i="1" dirty="0"/>
              <a:t>	putdocx table a(`row',2) = (" (" + "`tmp2'" + "%)"), append</a:t>
            </a:r>
          </a:p>
          <a:p>
            <a:endParaRPr lang="en-US" sz="1700" i="1" dirty="0"/>
          </a:p>
          <a:p>
            <a:r>
              <a:rPr lang="en-US" sz="1700" i="1" dirty="0"/>
              <a:t>	putdocx table a(`row',3) = (tabrep78[`i',1]), halign(center) append</a:t>
            </a:r>
          </a:p>
          <a:p>
            <a:r>
              <a:rPr lang="en-US" sz="1700" i="1" dirty="0"/>
              <a:t>	putdocx table a(`row',3) = (" (" + "`tmp3'" + "%)"), append</a:t>
            </a:r>
          </a:p>
          <a:p>
            <a:r>
              <a:rPr lang="en-US" sz="1700" i="1" dirty="0"/>
              <a:t>	</a:t>
            </a:r>
          </a:p>
          <a:p>
            <a:r>
              <a:rPr lang="en-US" sz="1700" i="1" dirty="0"/>
              <a:t>	putdocx table a(`row',4) = (tabrep78[`i',2]), halign(center) append</a:t>
            </a:r>
          </a:p>
          <a:p>
            <a:r>
              <a:rPr lang="en-US" sz="1700" i="1" dirty="0"/>
              <a:t>	putdocx table a(`row',4) = (" (" + "`tmp4'" + "%)"), append</a:t>
            </a:r>
          </a:p>
          <a:p>
            <a:r>
              <a:rPr lang="en-US" sz="1700" i="1" dirty="0"/>
              <a:t>}</a:t>
            </a:r>
          </a:p>
        </p:txBody>
      </p:sp>
      <p:sp>
        <p:nvSpPr>
          <p:cNvPr id="7" name="Rectangle 6"/>
          <p:cNvSpPr/>
          <p:nvPr/>
        </p:nvSpPr>
        <p:spPr>
          <a:xfrm>
            <a:off x="683568" y="837610"/>
            <a:ext cx="5869631" cy="461665"/>
          </a:xfrm>
          <a:prstGeom prst="rect">
            <a:avLst/>
          </a:prstGeom>
        </p:spPr>
        <p:txBody>
          <a:bodyPr wrap="square">
            <a:spAutoFit/>
          </a:bodyPr>
          <a:lstStyle/>
          <a:p>
            <a:r>
              <a:rPr lang="en-US" sz="2400" dirty="0" smtClean="0"/>
              <a:t>// 2a</a:t>
            </a:r>
            <a:r>
              <a:rPr lang="en-US" sz="2400" dirty="0"/>
              <a:t>. Creating Descriptive tables (cont’d)</a:t>
            </a:r>
          </a:p>
        </p:txBody>
      </p:sp>
      <p:sp>
        <p:nvSpPr>
          <p:cNvPr id="8" name="Rectangle 7"/>
          <p:cNvSpPr/>
          <p:nvPr/>
        </p:nvSpPr>
        <p:spPr>
          <a:xfrm>
            <a:off x="457200" y="80534"/>
            <a:ext cx="7467600" cy="584775"/>
          </a:xfrm>
          <a:prstGeom prst="rect">
            <a:avLst/>
          </a:prstGeom>
        </p:spPr>
        <p:txBody>
          <a:bodyPr wrap="square">
            <a:spAutoFit/>
          </a:bodyPr>
          <a:lstStyle/>
          <a:p>
            <a:r>
              <a:rPr lang="en-US" sz="3200" b="1" dirty="0" smtClean="0"/>
              <a:t>Appendices – </a:t>
            </a:r>
            <a:r>
              <a:rPr lang="en-US" sz="3200" dirty="0" smtClean="0"/>
              <a:t>Descriptive Analysis (cont’d) </a:t>
            </a:r>
            <a:endParaRPr lang="en-US" sz="3200" i="1"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98153319"/>
      </p:ext>
    </p:extLst>
  </p:cSld>
  <p:clrMapOvr>
    <a:masterClrMapping/>
  </p:clrMapOvr>
  <p:transition spd="med">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prstGeom prst="rect">
            <a:avLst/>
          </a:prstGeom>
        </p:spPr>
        <p:txBody>
          <a:bodyPr/>
          <a:lstStyle/>
          <a:p>
            <a:fld id="{C72B0109-5EC1-4B30-9AFF-E1F2A819C8E8}" type="slidenum">
              <a:rPr lang="en-US" altLang="en-US" smtClean="0"/>
              <a:pPr/>
              <a:t>28</a:t>
            </a:fld>
            <a:endParaRPr lang="en-US" altLang="en-US"/>
          </a:p>
        </p:txBody>
      </p:sp>
      <p:sp>
        <p:nvSpPr>
          <p:cNvPr id="3230" name="Rectangle 213"/>
          <p:cNvSpPr>
            <a:spLocks noChangeArrowheads="1"/>
          </p:cNvSpPr>
          <p:nvPr/>
        </p:nvSpPr>
        <p:spPr bwMode="auto">
          <a:xfrm>
            <a:off x="347598" y="86759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98375" tIns="41262" rIns="0" bIns="0" numCol="1" anchor="ctr" anchorCtr="0" compatLnSpc="1">
            <a:prstTxWarp prst="textNoShape">
              <a:avLst/>
            </a:prstTxWarp>
            <a:spAutoFit/>
          </a:bodyPr>
          <a:lstStyle/>
          <a:p>
            <a:endParaRPr lang="en-US"/>
          </a:p>
        </p:txBody>
      </p:sp>
      <p:sp>
        <p:nvSpPr>
          <p:cNvPr id="3254" name="Rectangle 214"/>
          <p:cNvSpPr>
            <a:spLocks noChangeArrowheads="1"/>
          </p:cNvSpPr>
          <p:nvPr/>
        </p:nvSpPr>
        <p:spPr bwMode="auto">
          <a:xfrm>
            <a:off x="152400" y="1650229"/>
            <a:ext cx="200377" cy="170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98375" tIns="41262" rIns="0" bIns="0" numCol="1" anchor="ctr" anchorCtr="0" compatLnSpc="1">
            <a:prstTxWarp prst="textNoShape">
              <a:avLst/>
            </a:prstTxWarp>
            <a:spAutoFit/>
          </a:bodyPr>
          <a:lstStyle/>
          <a:p>
            <a:endParaRPr lang="en-US" altLang="en-US" dirty="0"/>
          </a:p>
          <a:p>
            <a:endParaRPr lang="en-US" altLang="en-US" dirty="0"/>
          </a:p>
          <a:p>
            <a:endParaRPr lang="en-US" altLang="en-US" dirty="0"/>
          </a:p>
          <a:p>
            <a:endParaRPr lang="en-US" altLang="en-US" dirty="0"/>
          </a:p>
          <a:p>
            <a:endParaRPr lang="en-US" altLang="en-US" dirty="0"/>
          </a:p>
          <a:p>
            <a:endParaRPr lang="en-US" altLang="en-US" dirty="0"/>
          </a:p>
        </p:txBody>
      </p:sp>
      <p:graphicFrame>
        <p:nvGraphicFramePr>
          <p:cNvPr id="6" name="Table 5"/>
          <p:cNvGraphicFramePr>
            <a:graphicFrameLocks noGrp="1"/>
          </p:cNvGraphicFramePr>
          <p:nvPr>
            <p:extLst/>
          </p:nvPr>
        </p:nvGraphicFramePr>
        <p:xfrm>
          <a:off x="761999" y="1650229"/>
          <a:ext cx="7696199" cy="3828873"/>
        </p:xfrm>
        <a:graphic>
          <a:graphicData uri="http://schemas.openxmlformats.org/drawingml/2006/table">
            <a:tbl>
              <a:tblPr firstRow="1" firstCol="1" bandRow="1"/>
              <a:tblGrid>
                <a:gridCol w="2058286">
                  <a:extLst>
                    <a:ext uri="{9D8B030D-6E8A-4147-A177-3AD203B41FA5}">
                      <a16:colId xmlns:a16="http://schemas.microsoft.com/office/drawing/2014/main" xmlns="" val="20000"/>
                    </a:ext>
                  </a:extLst>
                </a:gridCol>
                <a:gridCol w="1610832">
                  <a:extLst>
                    <a:ext uri="{9D8B030D-6E8A-4147-A177-3AD203B41FA5}">
                      <a16:colId xmlns:a16="http://schemas.microsoft.com/office/drawing/2014/main" xmlns="" val="20001"/>
                    </a:ext>
                  </a:extLst>
                </a:gridCol>
                <a:gridCol w="1521342">
                  <a:extLst>
                    <a:ext uri="{9D8B030D-6E8A-4147-A177-3AD203B41FA5}">
                      <a16:colId xmlns:a16="http://schemas.microsoft.com/office/drawing/2014/main" xmlns="" val="20002"/>
                    </a:ext>
                  </a:extLst>
                </a:gridCol>
                <a:gridCol w="1521342">
                  <a:extLst>
                    <a:ext uri="{9D8B030D-6E8A-4147-A177-3AD203B41FA5}">
                      <a16:colId xmlns:a16="http://schemas.microsoft.com/office/drawing/2014/main" xmlns="" val="20003"/>
                    </a:ext>
                  </a:extLst>
                </a:gridCol>
                <a:gridCol w="984397">
                  <a:extLst>
                    <a:ext uri="{9D8B030D-6E8A-4147-A177-3AD203B41FA5}">
                      <a16:colId xmlns:a16="http://schemas.microsoft.com/office/drawing/2014/main" xmlns="" val="20004"/>
                    </a:ext>
                  </a:extLst>
                </a:gridCol>
              </a:tblGrid>
              <a:tr h="761137">
                <a:tc>
                  <a:txBody>
                    <a:bodyPr/>
                    <a:lstStyle/>
                    <a:p>
                      <a:pPr marL="0" marR="0">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Total</a:t>
                      </a:r>
                      <a:br>
                        <a:rPr lang="en-US" sz="1800" b="1" dirty="0">
                          <a:effectLst/>
                          <a:latin typeface="Calibri" panose="020F0502020204030204" pitchFamily="34" charset="0"/>
                          <a:ea typeface="Calibri" panose="020F0502020204030204" pitchFamily="34" charset="0"/>
                          <a:cs typeface="Times New Roman" panose="02020603050405020304" pitchFamily="18" charset="0"/>
                        </a:rPr>
                      </a:br>
                      <a:r>
                        <a:rPr lang="en-US" sz="1800" b="1" dirty="0">
                          <a:effectLst/>
                          <a:latin typeface="Calibri" panose="020F0502020204030204" pitchFamily="34" charset="0"/>
                          <a:ea typeface="Calibri" panose="020F0502020204030204" pitchFamily="34" charset="0"/>
                          <a:cs typeface="Times New Roman" panose="02020603050405020304" pitchFamily="18" charset="0"/>
                        </a:rPr>
                        <a:t>N=74</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Domestic</a:t>
                      </a:r>
                      <a:br>
                        <a:rPr lang="en-US" sz="1800" b="1" dirty="0">
                          <a:effectLst/>
                          <a:latin typeface="Calibri" panose="020F0502020204030204" pitchFamily="34" charset="0"/>
                          <a:ea typeface="Calibri" panose="020F0502020204030204" pitchFamily="34" charset="0"/>
                          <a:cs typeface="Times New Roman" panose="02020603050405020304" pitchFamily="18" charset="0"/>
                        </a:rPr>
                      </a:br>
                      <a:r>
                        <a:rPr lang="en-US" sz="1800" b="1" dirty="0">
                          <a:effectLst/>
                          <a:latin typeface="Calibri" panose="020F0502020204030204" pitchFamily="34" charset="0"/>
                          <a:ea typeface="Calibri" panose="020F0502020204030204" pitchFamily="34" charset="0"/>
                          <a:cs typeface="Times New Roman" panose="02020603050405020304" pitchFamily="18" charset="0"/>
                        </a:rPr>
                        <a:t>n=52</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Foreign</a:t>
                      </a:r>
                      <a:br>
                        <a:rPr lang="en-US" sz="1800" b="1" dirty="0">
                          <a:effectLst/>
                          <a:latin typeface="Calibri" panose="020F0502020204030204" pitchFamily="34" charset="0"/>
                          <a:ea typeface="Calibri" panose="020F0502020204030204" pitchFamily="34" charset="0"/>
                          <a:cs typeface="Times New Roman" panose="02020603050405020304" pitchFamily="18" charset="0"/>
                        </a:rPr>
                      </a:br>
                      <a:r>
                        <a:rPr lang="en-US" sz="1800" b="1" dirty="0">
                          <a:effectLst/>
                          <a:latin typeface="Calibri" panose="020F0502020204030204" pitchFamily="34" charset="0"/>
                          <a:ea typeface="Calibri" panose="020F0502020204030204" pitchFamily="34" charset="0"/>
                          <a:cs typeface="Times New Roman" panose="02020603050405020304" pitchFamily="18" charset="0"/>
                        </a:rPr>
                        <a:t>n=22</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i="1" dirty="0">
                          <a:effectLst/>
                          <a:latin typeface="Calibri" panose="020F0502020204030204" pitchFamily="34" charset="0"/>
                          <a:ea typeface="Calibri" panose="020F0502020204030204" pitchFamily="34" charset="0"/>
                          <a:cs typeface="Times New Roman" panose="02020603050405020304" pitchFamily="18" charset="0"/>
                        </a:rPr>
                        <a:t>P-value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438248">
                <a:tc>
                  <a:txBody>
                    <a:bodyPr/>
                    <a:lstStyle/>
                    <a:p>
                      <a:pPr marL="0" marR="0">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Mileage, mean±SD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21.30± 5.79</a:t>
                      </a:r>
                    </a:p>
                  </a:txBody>
                  <a:tcPr marL="68580" marR="68580" marT="0" marB="0">
                    <a:lnL w="12700" cap="flat" cmpd="sng"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19.83± 4.74</a:t>
                      </a:r>
                    </a:p>
                  </a:txBody>
                  <a:tcPr marL="68580" marR="68580" marT="0" marB="0">
                    <a:lnL w="127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24.77± 6.61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&lt;0.001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438248">
                <a:tc>
                  <a:txBody>
                    <a:bodyPr/>
                    <a:lstStyle/>
                    <a:p>
                      <a:pPr marL="0" marR="0" algn="l">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Repair Record, 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69</a:t>
                      </a:r>
                    </a:p>
                  </a:txBody>
                  <a:tcPr marL="68580" marR="68580" marT="0" marB="0">
                    <a:lnL w="12700" cap="flat" cmpd="sng"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48</a:t>
                      </a:r>
                    </a:p>
                  </a:txBody>
                  <a:tcPr marL="68580" marR="68580" marT="0" marB="0">
                    <a:lnL w="127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21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&lt;0.001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438248">
                <a:tc>
                  <a:txBody>
                    <a:bodyPr/>
                    <a:lstStyle/>
                    <a:p>
                      <a:pPr marL="0" marR="0" algn="r">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      One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2 (  2.9%)</a:t>
                      </a:r>
                    </a:p>
                  </a:txBody>
                  <a:tcPr marL="68580" marR="68580" marT="0" marB="0">
                    <a:lnL w="12700" cap="flat" cmpd="sng"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2 (  4.2%)</a:t>
                      </a:r>
                    </a:p>
                  </a:txBody>
                  <a:tcPr marL="68580" marR="68580" marT="0" marB="0">
                    <a:lnL w="127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0 (  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438248">
                <a:tc>
                  <a:txBody>
                    <a:bodyPr/>
                    <a:lstStyle/>
                    <a:p>
                      <a:pPr marL="0" marR="0" algn="r">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      Two</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8 ( 11.6%)</a:t>
                      </a:r>
                    </a:p>
                  </a:txBody>
                  <a:tcPr marL="68580" marR="68580" marT="0" marB="0">
                    <a:lnL w="12700" cap="flat" cmpd="sng"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8 ( 16.7%)</a:t>
                      </a:r>
                    </a:p>
                  </a:txBody>
                  <a:tcPr marL="68580" marR="68580" marT="0" marB="0">
                    <a:lnL w="127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0 (  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438248">
                <a:tc>
                  <a:txBody>
                    <a:bodyPr/>
                    <a:lstStyle/>
                    <a:p>
                      <a:pPr marL="0" marR="0" algn="r">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      Three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30 ( 43.5%)</a:t>
                      </a:r>
                    </a:p>
                  </a:txBody>
                  <a:tcPr marL="68580" marR="68580" marT="0" marB="0">
                    <a:lnL w="12700" cap="flat" cmpd="sng"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27 ( 56.3%)</a:t>
                      </a:r>
                    </a:p>
                  </a:txBody>
                  <a:tcPr marL="68580" marR="68580" marT="0" marB="0">
                    <a:lnL w="127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3 ( 14.3%)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438248">
                <a:tc>
                  <a:txBody>
                    <a:bodyPr/>
                    <a:lstStyle/>
                    <a:p>
                      <a:pPr marL="0" marR="0" algn="r">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      Four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18 ( 26.1%)</a:t>
                      </a:r>
                    </a:p>
                  </a:txBody>
                  <a:tcPr marL="68580" marR="68580" marT="0" marB="0">
                    <a:lnL w="12700" cap="flat" cmpd="sng"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9 ( 18.8%)</a:t>
                      </a:r>
                    </a:p>
                  </a:txBody>
                  <a:tcPr marL="68580" marR="68580" marT="0" marB="0">
                    <a:lnL w="127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9 ( 42.9%)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438248">
                <a:tc>
                  <a:txBody>
                    <a:bodyPr/>
                    <a:lstStyle/>
                    <a:p>
                      <a:pPr marL="0" marR="0" algn="r">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      Five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11 ( 15.9%)</a:t>
                      </a:r>
                    </a:p>
                  </a:txBody>
                  <a:tcPr marL="68580" marR="68580" marT="0" marB="0">
                    <a:lnL w="12700" cap="flat" cmpd="sng"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2 (  4.2%)</a:t>
                      </a:r>
                    </a:p>
                  </a:txBody>
                  <a:tcPr marL="68580" marR="68580" marT="0" marB="0">
                    <a:lnL w="127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9 ( 42.9%)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Rectangle 1"/>
          <p:cNvSpPr/>
          <p:nvPr/>
        </p:nvSpPr>
        <p:spPr>
          <a:xfrm>
            <a:off x="533400" y="145279"/>
            <a:ext cx="4594591" cy="523220"/>
          </a:xfrm>
          <a:prstGeom prst="rect">
            <a:avLst/>
          </a:prstGeom>
        </p:spPr>
        <p:txBody>
          <a:bodyPr wrap="none">
            <a:spAutoFit/>
          </a:bodyPr>
          <a:lstStyle/>
          <a:p>
            <a:r>
              <a:rPr lang="en-US" sz="2800" dirty="0"/>
              <a:t>2a. Creating Descriptive </a:t>
            </a:r>
            <a:r>
              <a:rPr lang="en-US" sz="2800" dirty="0" smtClean="0"/>
              <a:t>tables</a:t>
            </a:r>
            <a:endParaRPr lang="en-US" sz="2800" dirty="0"/>
          </a:p>
        </p:txBody>
      </p:sp>
      <p:sp>
        <p:nvSpPr>
          <p:cNvPr id="5" name="Rectangle 4"/>
          <p:cNvSpPr/>
          <p:nvPr/>
        </p:nvSpPr>
        <p:spPr>
          <a:xfrm>
            <a:off x="2769082" y="1005637"/>
            <a:ext cx="3682034" cy="461665"/>
          </a:xfrm>
          <a:prstGeom prst="rect">
            <a:avLst/>
          </a:prstGeom>
        </p:spPr>
        <p:txBody>
          <a:bodyPr wrap="none">
            <a:spAutoFit/>
          </a:bodyPr>
          <a:lstStyle/>
          <a:p>
            <a:r>
              <a:rPr lang="en-US" altLang="en-US" sz="2400" b="1" dirty="0">
                <a:latin typeface="Calibri" panose="020F0502020204030204" pitchFamily="34" charset="0"/>
                <a:ea typeface="Calibri" panose="020F0502020204030204" pitchFamily="34" charset="0"/>
                <a:cs typeface="Times New Roman" panose="02020603050405020304" pitchFamily="18" charset="0"/>
              </a:rPr>
              <a:t>Table 1. Demographic Table</a:t>
            </a:r>
            <a:endParaRPr lang="en-US" sz="2400" b="1" dirty="0"/>
          </a:p>
        </p:txBody>
      </p:sp>
    </p:spTree>
    <p:extLst>
      <p:ext uri="{BB962C8B-B14F-4D97-AF65-F5344CB8AC3E}">
        <p14:creationId xmlns:p14="http://schemas.microsoft.com/office/powerpoint/2010/main" val="1794120094"/>
      </p:ext>
    </p:extLst>
  </p:cSld>
  <p:clrMapOvr>
    <a:masterClrMapping/>
  </p:clrMapOvr>
  <p:transition spd="med">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a:spLocks noGrp="1"/>
          </p:cNvSpPr>
          <p:nvPr>
            <p:ph idx="1"/>
          </p:nvPr>
        </p:nvSpPr>
        <p:spPr>
          <a:xfrm>
            <a:off x="1676400" y="1882775"/>
            <a:ext cx="5943600" cy="4038600"/>
          </a:xfrm>
        </p:spPr>
        <p:txBody>
          <a:bodyPr>
            <a:noAutofit/>
          </a:bodyPr>
          <a:lstStyle/>
          <a:p>
            <a:pPr marL="0" indent="0">
              <a:buNone/>
            </a:pPr>
            <a:r>
              <a:rPr lang="en-US" sz="1600" dirty="0"/>
              <a:t>studytime	died	drug	age	_st	_d	_t	_t0</a:t>
            </a:r>
          </a:p>
          <a:p>
            <a:pPr marL="0" indent="0">
              <a:buNone/>
            </a:pPr>
            <a:r>
              <a:rPr lang="en-US" sz="1600" dirty="0"/>
              <a:t>1		1	0	61	1	1	1	0</a:t>
            </a:r>
          </a:p>
          <a:p>
            <a:pPr marL="0" indent="0">
              <a:buNone/>
            </a:pPr>
            <a:r>
              <a:rPr lang="en-US" sz="1600" dirty="0"/>
              <a:t>1		1	0	65	1	1	1	0</a:t>
            </a:r>
          </a:p>
          <a:p>
            <a:pPr marL="0" indent="0">
              <a:buNone/>
            </a:pPr>
            <a:r>
              <a:rPr lang="en-US" sz="1600" dirty="0"/>
              <a:t>2		1	0	59	1	1	2	0</a:t>
            </a:r>
          </a:p>
          <a:p>
            <a:pPr marL="0" indent="0">
              <a:buNone/>
            </a:pPr>
            <a:r>
              <a:rPr lang="en-US" sz="1600" dirty="0"/>
              <a:t>3		1	0	52	1	1	3	0</a:t>
            </a:r>
          </a:p>
          <a:p>
            <a:pPr marL="0" indent="0">
              <a:buNone/>
            </a:pPr>
            <a:r>
              <a:rPr lang="en-US" sz="1600" dirty="0"/>
              <a:t>4		1	0	56	1	1	4	0</a:t>
            </a:r>
          </a:p>
          <a:p>
            <a:pPr marL="0" indent="0">
              <a:buNone/>
            </a:pPr>
            <a:r>
              <a:rPr lang="en-US" sz="1600" dirty="0"/>
              <a:t>4		1	0	67	1	1	4	0</a:t>
            </a:r>
          </a:p>
          <a:p>
            <a:pPr marL="0" indent="0">
              <a:buNone/>
            </a:pPr>
            <a:r>
              <a:rPr lang="en-US" sz="1600" dirty="0"/>
              <a:t>5		1	0	63	1	1	5	0</a:t>
            </a:r>
          </a:p>
          <a:p>
            <a:pPr marL="0" indent="0">
              <a:buNone/>
            </a:pPr>
            <a:r>
              <a:rPr lang="en-US" sz="1600" dirty="0"/>
              <a:t>5		1	0	58	1	1	5	0</a:t>
            </a:r>
          </a:p>
          <a:p>
            <a:pPr marL="0" indent="0">
              <a:buNone/>
            </a:pPr>
            <a:r>
              <a:rPr lang="en-US" sz="1600" dirty="0"/>
              <a:t>8		1	0	56	1	1	8	0</a:t>
            </a:r>
          </a:p>
          <a:p>
            <a:pPr marL="0" indent="0">
              <a:buNone/>
            </a:pPr>
            <a:r>
              <a:rPr lang="en-US" sz="1600" dirty="0"/>
              <a:t>8		0	0	58	1	0	8	0</a:t>
            </a:r>
          </a:p>
          <a:p>
            <a:pPr marL="0" indent="0">
              <a:buNone/>
            </a:pPr>
            <a:r>
              <a:rPr lang="en-US" sz="1600" dirty="0"/>
              <a:t>8		1	0	52	1	1	8	0</a:t>
            </a:r>
          </a:p>
          <a:p>
            <a:pPr marL="0" indent="0">
              <a:buNone/>
            </a:pPr>
            <a:r>
              <a:rPr lang="en-US" sz="1600" dirty="0"/>
              <a:t>8		1	0	49	1	1	8	0</a:t>
            </a:r>
          </a:p>
          <a:p>
            <a:pPr marL="0" indent="0">
              <a:buNone/>
            </a:pPr>
            <a:endParaRPr lang="en-US" sz="1600" dirty="0"/>
          </a:p>
        </p:txBody>
      </p:sp>
      <p:sp>
        <p:nvSpPr>
          <p:cNvPr id="4" name="Slide Number Placeholder 3"/>
          <p:cNvSpPr>
            <a:spLocks noGrp="1"/>
          </p:cNvSpPr>
          <p:nvPr>
            <p:ph type="sldNum" sz="quarter" idx="10"/>
          </p:nvPr>
        </p:nvSpPr>
        <p:spPr>
          <a:prstGeom prst="rect">
            <a:avLst/>
          </a:prstGeom>
        </p:spPr>
        <p:txBody>
          <a:bodyPr/>
          <a:lstStyle/>
          <a:p>
            <a:fld id="{C72B0109-5EC1-4B30-9AFF-E1F2A819C8E8}" type="slidenum">
              <a:rPr lang="en-US" altLang="en-US" smtClean="0"/>
              <a:pPr/>
              <a:t>29</a:t>
            </a:fld>
            <a:endParaRPr lang="en-US" altLang="en-US"/>
          </a:p>
        </p:txBody>
      </p:sp>
      <p:sp>
        <p:nvSpPr>
          <p:cNvPr id="6" name="Rectangle 24"/>
          <p:cNvSpPr>
            <a:spLocks noChangeArrowheads="1"/>
          </p:cNvSpPr>
          <p:nvPr/>
        </p:nvSpPr>
        <p:spPr bwMode="auto">
          <a:xfrm>
            <a:off x="2662238" y="36734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98375" tIns="41262" rIns="0" bIns="0" numCol="1" anchor="ctr" anchorCtr="0" compatLnSpc="1">
            <a:prstTxWarp prst="textNoShape">
              <a:avLst/>
            </a:prstTxWarp>
            <a:spAutoFit/>
          </a:bodyPr>
          <a:lstStyle/>
          <a:p>
            <a:endParaRPr lang="en-US"/>
          </a:p>
        </p:txBody>
      </p:sp>
      <p:sp>
        <p:nvSpPr>
          <p:cNvPr id="3230" name="Rectangle 213"/>
          <p:cNvSpPr>
            <a:spLocks noChangeArrowheads="1"/>
          </p:cNvSpPr>
          <p:nvPr/>
        </p:nvSpPr>
        <p:spPr bwMode="auto">
          <a:xfrm>
            <a:off x="381000" y="1676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98375" tIns="41262" rIns="0" bIns="0" numCol="1" anchor="ctr" anchorCtr="0" compatLnSpc="1">
            <a:prstTxWarp prst="textNoShape">
              <a:avLst/>
            </a:prstTxWarp>
            <a:spAutoFit/>
          </a:bodyPr>
          <a:lstStyle/>
          <a:p>
            <a:endParaRPr lang="en-US"/>
          </a:p>
        </p:txBody>
      </p:sp>
      <p:sp>
        <p:nvSpPr>
          <p:cNvPr id="2" name="Rectangle 1"/>
          <p:cNvSpPr/>
          <p:nvPr/>
        </p:nvSpPr>
        <p:spPr>
          <a:xfrm>
            <a:off x="1143000" y="1317922"/>
            <a:ext cx="2003112" cy="461665"/>
          </a:xfrm>
          <a:prstGeom prst="rect">
            <a:avLst/>
          </a:prstGeom>
        </p:spPr>
        <p:txBody>
          <a:bodyPr wrap="none">
            <a:spAutoFit/>
          </a:bodyPr>
          <a:lstStyle/>
          <a:p>
            <a:r>
              <a:rPr lang="en-US" sz="2400" dirty="0"/>
              <a:t>webuse </a:t>
            </a:r>
            <a:r>
              <a:rPr lang="en-US" sz="2400" dirty="0" err="1"/>
              <a:t>drugtr</a:t>
            </a:r>
            <a:endParaRPr lang="en-US" sz="2400" dirty="0"/>
          </a:p>
        </p:txBody>
      </p:sp>
      <p:sp>
        <p:nvSpPr>
          <p:cNvPr id="7" name="Rectangle 6"/>
          <p:cNvSpPr/>
          <p:nvPr/>
        </p:nvSpPr>
        <p:spPr>
          <a:xfrm>
            <a:off x="457200" y="80534"/>
            <a:ext cx="7391400" cy="584775"/>
          </a:xfrm>
          <a:prstGeom prst="rect">
            <a:avLst/>
          </a:prstGeom>
        </p:spPr>
        <p:txBody>
          <a:bodyPr wrap="square">
            <a:spAutoFit/>
          </a:bodyPr>
          <a:lstStyle/>
          <a:p>
            <a:r>
              <a:rPr lang="en-US" sz="3200" b="1" dirty="0"/>
              <a:t>Appendices – </a:t>
            </a:r>
            <a:r>
              <a:rPr lang="en-US" sz="3200" dirty="0"/>
              <a:t>Survival Analysis</a:t>
            </a:r>
            <a:r>
              <a:rPr lang="en-US" sz="3200" b="1" dirty="0" smtClean="0"/>
              <a:t> </a:t>
            </a:r>
            <a:endParaRPr lang="en-US" sz="3200" b="1" i="1" dirty="0">
              <a:ea typeface="Calibri" panose="020F0502020204030204" pitchFamily="34" charset="0"/>
              <a:cs typeface="Times New Roman" panose="02020603050405020304" pitchFamily="18" charset="0"/>
            </a:endParaRPr>
          </a:p>
        </p:txBody>
      </p:sp>
      <p:sp>
        <p:nvSpPr>
          <p:cNvPr id="9" name="Rectangle 8"/>
          <p:cNvSpPr/>
          <p:nvPr/>
        </p:nvSpPr>
        <p:spPr>
          <a:xfrm>
            <a:off x="1066800" y="940022"/>
            <a:ext cx="3734036" cy="461665"/>
          </a:xfrm>
          <a:prstGeom prst="rect">
            <a:avLst/>
          </a:prstGeom>
        </p:spPr>
        <p:txBody>
          <a:bodyPr wrap="none">
            <a:spAutoFit/>
          </a:bodyPr>
          <a:lstStyle/>
          <a:p>
            <a:r>
              <a:rPr lang="en-US" sz="2400" dirty="0" smtClean="0">
                <a:latin typeface="Calibri" panose="020F0502020204030204" pitchFamily="34" charset="0"/>
              </a:rPr>
              <a:t>// 2b</a:t>
            </a:r>
            <a:r>
              <a:rPr lang="en-US" sz="2400" dirty="0">
                <a:latin typeface="Calibri" panose="020F0502020204030204" pitchFamily="34" charset="0"/>
              </a:rPr>
              <a:t>. Survival Analysis </a:t>
            </a:r>
            <a:r>
              <a:rPr lang="en-US" sz="2400" dirty="0" smtClean="0">
                <a:latin typeface="Calibri" panose="020F0502020204030204" pitchFamily="34" charset="0"/>
              </a:rPr>
              <a:t>Table</a:t>
            </a:r>
            <a:endParaRPr lang="en-US" sz="2400" dirty="0"/>
          </a:p>
        </p:txBody>
      </p:sp>
    </p:spTree>
    <p:extLst>
      <p:ext uri="{BB962C8B-B14F-4D97-AF65-F5344CB8AC3E}">
        <p14:creationId xmlns:p14="http://schemas.microsoft.com/office/powerpoint/2010/main" val="2689143386"/>
      </p:ext>
    </p:extLst>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idx="1"/>
          </p:nvPr>
        </p:nvSpPr>
        <p:spPr>
          <a:xfrm>
            <a:off x="533400" y="990600"/>
            <a:ext cx="6934200" cy="1447800"/>
          </a:xfrm>
        </p:spPr>
        <p:txBody>
          <a:bodyPr>
            <a:normAutofit/>
          </a:bodyPr>
          <a:lstStyle/>
          <a:p>
            <a:r>
              <a:rPr lang="en-US" sz="2400" dirty="0"/>
              <a:t>generate descriptive or statistics contents </a:t>
            </a:r>
          </a:p>
          <a:p>
            <a:r>
              <a:rPr lang="en-US" sz="2400" dirty="0"/>
              <a:t>construct tables &amp; </a:t>
            </a:r>
            <a:r>
              <a:rPr lang="en-US" sz="2400" dirty="0" smtClean="0"/>
              <a:t>format </a:t>
            </a:r>
            <a:r>
              <a:rPr lang="en-US" sz="2400" dirty="0"/>
              <a:t>them</a:t>
            </a:r>
          </a:p>
          <a:p>
            <a:r>
              <a:rPr lang="en-US" sz="2400" dirty="0" smtClean="0"/>
              <a:t>add </a:t>
            </a:r>
            <a:r>
              <a:rPr lang="en-US" sz="2400" dirty="0"/>
              <a:t>standard cover page and text</a:t>
            </a:r>
            <a:endParaRPr lang="en-US" sz="2800" dirty="0"/>
          </a:p>
        </p:txBody>
      </p:sp>
      <p:sp>
        <p:nvSpPr>
          <p:cNvPr id="4" name="Slide Number Placeholder 3"/>
          <p:cNvSpPr>
            <a:spLocks noGrp="1"/>
          </p:cNvSpPr>
          <p:nvPr>
            <p:ph type="sldNum" sz="quarter" idx="10"/>
          </p:nvPr>
        </p:nvSpPr>
        <p:spPr>
          <a:prstGeom prst="rect">
            <a:avLst/>
          </a:prstGeom>
        </p:spPr>
        <p:txBody>
          <a:bodyPr/>
          <a:lstStyle/>
          <a:p>
            <a:fld id="{C72B0109-5EC1-4B30-9AFF-E1F2A819C8E8}" type="slidenum">
              <a:rPr lang="en-US" altLang="en-US" smtClean="0"/>
              <a:pPr/>
              <a:t>3</a:t>
            </a:fld>
            <a:endParaRPr lang="en-US" altLang="en-US"/>
          </a:p>
        </p:txBody>
      </p:sp>
      <p:sp>
        <p:nvSpPr>
          <p:cNvPr id="2" name="Rectangle 1"/>
          <p:cNvSpPr/>
          <p:nvPr/>
        </p:nvSpPr>
        <p:spPr>
          <a:xfrm>
            <a:off x="457200" y="152400"/>
            <a:ext cx="5678157" cy="523220"/>
          </a:xfrm>
          <a:prstGeom prst="rect">
            <a:avLst/>
          </a:prstGeom>
        </p:spPr>
        <p:txBody>
          <a:bodyPr wrap="none">
            <a:spAutoFit/>
          </a:bodyPr>
          <a:lstStyle/>
          <a:p>
            <a:r>
              <a:rPr lang="en-US" sz="2800" b="1" dirty="0">
                <a:latin typeface="Arial" panose="020B0604020202020204" pitchFamily="34" charset="0"/>
                <a:cs typeface="Arial" panose="020B0604020202020204" pitchFamily="34" charset="0"/>
              </a:rPr>
              <a:t>Procedures for creating a report</a:t>
            </a:r>
          </a:p>
        </p:txBody>
      </p:sp>
      <p:sp>
        <p:nvSpPr>
          <p:cNvPr id="5" name="TextBox 4">
            <a:extLst>
              <a:ext uri="{FF2B5EF4-FFF2-40B4-BE49-F238E27FC236}">
                <a16:creationId xmlns:a16="http://schemas.microsoft.com/office/drawing/2014/main" xmlns="" id="{6F7E5044-B621-4B80-87F9-A175BC0C8A97}"/>
              </a:ext>
            </a:extLst>
          </p:cNvPr>
          <p:cNvSpPr txBox="1"/>
          <p:nvPr/>
        </p:nvSpPr>
        <p:spPr>
          <a:xfrm>
            <a:off x="4724400" y="3886200"/>
            <a:ext cx="1524000" cy="1754326"/>
          </a:xfrm>
          <a:prstGeom prst="rect">
            <a:avLst/>
          </a:prstGeom>
          <a:solidFill>
            <a:schemeClr val="bg1"/>
          </a:solidFill>
          <a:ln>
            <a:solidFill>
              <a:schemeClr val="tx1"/>
            </a:solidFill>
          </a:ln>
        </p:spPr>
        <p:txBody>
          <a:bodyPr wrap="square" rtlCol="0">
            <a:spAutoFit/>
          </a:bodyPr>
          <a:lstStyle/>
          <a:p>
            <a:pPr algn="ctr"/>
            <a:r>
              <a:rPr lang="en-US" dirty="0"/>
              <a:t>descriptive tables, subscriber-specific statistical </a:t>
            </a:r>
            <a:r>
              <a:rPr lang="en-US" dirty="0" smtClean="0"/>
              <a:t>analyses</a:t>
            </a:r>
            <a:endParaRPr lang="en-US" dirty="0"/>
          </a:p>
        </p:txBody>
      </p:sp>
      <p:sp>
        <p:nvSpPr>
          <p:cNvPr id="6" name="TextBox 5">
            <a:extLst>
              <a:ext uri="{FF2B5EF4-FFF2-40B4-BE49-F238E27FC236}">
                <a16:creationId xmlns:a16="http://schemas.microsoft.com/office/drawing/2014/main" xmlns="" id="{8AF2B8D5-56F9-47A7-99BA-27F905724AC3}"/>
              </a:ext>
            </a:extLst>
          </p:cNvPr>
          <p:cNvSpPr txBox="1"/>
          <p:nvPr/>
        </p:nvSpPr>
        <p:spPr>
          <a:xfrm>
            <a:off x="3514725" y="3124200"/>
            <a:ext cx="1371600" cy="1828800"/>
          </a:xfrm>
          <a:prstGeom prst="rect">
            <a:avLst/>
          </a:prstGeom>
          <a:solidFill>
            <a:schemeClr val="bg1">
              <a:alpha val="50000"/>
            </a:schemeClr>
          </a:solidFill>
          <a:ln>
            <a:solidFill>
              <a:schemeClr val="tx1"/>
            </a:solidFill>
          </a:ln>
        </p:spPr>
        <p:txBody>
          <a:bodyPr wrap="square" rtlCol="0">
            <a:spAutoFit/>
          </a:bodyPr>
          <a:lstStyle/>
          <a:p>
            <a:pPr algn="ctr"/>
            <a:r>
              <a:rPr lang="en-US" dirty="0"/>
              <a:t>standard text</a:t>
            </a:r>
          </a:p>
          <a:p>
            <a:endParaRPr lang="en-US" dirty="0"/>
          </a:p>
        </p:txBody>
      </p:sp>
      <p:sp>
        <p:nvSpPr>
          <p:cNvPr id="7" name="TextBox 6">
            <a:extLst>
              <a:ext uri="{FF2B5EF4-FFF2-40B4-BE49-F238E27FC236}">
                <a16:creationId xmlns:a16="http://schemas.microsoft.com/office/drawing/2014/main" xmlns="" id="{41603C7B-64FE-4ADA-A493-4D48FF6A4047}"/>
              </a:ext>
            </a:extLst>
          </p:cNvPr>
          <p:cNvSpPr txBox="1"/>
          <p:nvPr/>
        </p:nvSpPr>
        <p:spPr>
          <a:xfrm>
            <a:off x="2286000" y="2601119"/>
            <a:ext cx="1371600" cy="1828800"/>
          </a:xfrm>
          <a:prstGeom prst="rect">
            <a:avLst/>
          </a:prstGeom>
          <a:solidFill>
            <a:schemeClr val="bg1">
              <a:alpha val="60000"/>
            </a:schemeClr>
          </a:solidFill>
          <a:ln>
            <a:solidFill>
              <a:schemeClr val="tx1"/>
            </a:solidFill>
          </a:ln>
        </p:spPr>
        <p:txBody>
          <a:bodyPr wrap="square" rtlCol="0">
            <a:spAutoFit/>
          </a:bodyPr>
          <a:lstStyle/>
          <a:p>
            <a:pPr algn="ctr"/>
            <a:r>
              <a:rPr lang="en-US" dirty="0"/>
              <a:t>cover page</a:t>
            </a:r>
          </a:p>
          <a:p>
            <a:endParaRPr lang="en-US" dirty="0"/>
          </a:p>
        </p:txBody>
      </p:sp>
      <p:cxnSp>
        <p:nvCxnSpPr>
          <p:cNvPr id="9" name="Elbow Connector 8"/>
          <p:cNvCxnSpPr>
            <a:endCxn id="6" idx="2"/>
          </p:cNvCxnSpPr>
          <p:nvPr/>
        </p:nvCxnSpPr>
        <p:spPr>
          <a:xfrm rot="10800000">
            <a:off x="4200526" y="4953000"/>
            <a:ext cx="447675" cy="381000"/>
          </a:xfrm>
          <a:prstGeom prst="bentConnector2">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1" name="Elbow Connector 10"/>
          <p:cNvCxnSpPr>
            <a:endCxn id="7" idx="2"/>
          </p:cNvCxnSpPr>
          <p:nvPr/>
        </p:nvCxnSpPr>
        <p:spPr>
          <a:xfrm rot="10800000">
            <a:off x="2971800" y="4429920"/>
            <a:ext cx="457200" cy="294481"/>
          </a:xfrm>
          <a:prstGeom prst="bentConnector2">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88899165"/>
      </p:ext>
    </p:extLst>
  </p:cSld>
  <p:clrMapOvr>
    <a:masterClrMapping/>
  </p:clrMapOvr>
  <p:transition spd="med">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prstGeom prst="rect">
            <a:avLst/>
          </a:prstGeom>
        </p:spPr>
        <p:txBody>
          <a:bodyPr/>
          <a:lstStyle/>
          <a:p>
            <a:fld id="{C72B0109-5EC1-4B30-9AFF-E1F2A819C8E8}" type="slidenum">
              <a:rPr lang="en-US" altLang="en-US" smtClean="0"/>
              <a:pPr/>
              <a:t>30</a:t>
            </a:fld>
            <a:endParaRPr lang="en-US" altLang="en-US"/>
          </a:p>
        </p:txBody>
      </p:sp>
      <p:sp>
        <p:nvSpPr>
          <p:cNvPr id="6" name="Rectangle 24"/>
          <p:cNvSpPr>
            <a:spLocks noChangeArrowheads="1"/>
          </p:cNvSpPr>
          <p:nvPr/>
        </p:nvSpPr>
        <p:spPr bwMode="auto">
          <a:xfrm>
            <a:off x="2662238" y="36734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98375" tIns="41262" rIns="0" bIns="0" numCol="1" anchor="ctr" anchorCtr="0" compatLnSpc="1">
            <a:prstTxWarp prst="textNoShape">
              <a:avLst/>
            </a:prstTxWarp>
            <a:spAutoFit/>
          </a:bodyPr>
          <a:lstStyle/>
          <a:p>
            <a:endParaRPr lang="en-US"/>
          </a:p>
        </p:txBody>
      </p:sp>
      <p:sp>
        <p:nvSpPr>
          <p:cNvPr id="3230" name="Rectangle 213"/>
          <p:cNvSpPr>
            <a:spLocks noChangeArrowheads="1"/>
          </p:cNvSpPr>
          <p:nvPr/>
        </p:nvSpPr>
        <p:spPr bwMode="auto">
          <a:xfrm>
            <a:off x="381000" y="1676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98375" tIns="41262" rIns="0" bIns="0" numCol="1" anchor="ctr" anchorCtr="0" compatLnSpc="1">
            <a:prstTxWarp prst="textNoShape">
              <a:avLst/>
            </a:prstTxWarp>
            <a:spAutoFit/>
          </a:bodyPr>
          <a:lstStyle/>
          <a:p>
            <a:endParaRPr lang="en-US"/>
          </a:p>
        </p:txBody>
      </p:sp>
      <p:sp>
        <p:nvSpPr>
          <p:cNvPr id="3" name="Rectangle 2"/>
          <p:cNvSpPr/>
          <p:nvPr/>
        </p:nvSpPr>
        <p:spPr>
          <a:xfrm>
            <a:off x="914400" y="1676400"/>
            <a:ext cx="7239000" cy="4093428"/>
          </a:xfrm>
          <a:prstGeom prst="rect">
            <a:avLst/>
          </a:prstGeom>
        </p:spPr>
        <p:txBody>
          <a:bodyPr wrap="square">
            <a:spAutoFit/>
          </a:bodyPr>
          <a:lstStyle/>
          <a:p>
            <a:r>
              <a:rPr lang="en-US" sz="2000" b="1" i="1" dirty="0">
                <a:solidFill>
                  <a:schemeClr val="tx2">
                    <a:lumMod val="60000"/>
                    <a:lumOff val="40000"/>
                  </a:schemeClr>
                </a:solidFill>
              </a:rPr>
              <a:t>putdocx clear</a:t>
            </a:r>
          </a:p>
          <a:p>
            <a:r>
              <a:rPr lang="en-US" sz="2000" b="1" i="1" dirty="0">
                <a:solidFill>
                  <a:schemeClr val="tx2">
                    <a:lumMod val="60000"/>
                    <a:lumOff val="40000"/>
                  </a:schemeClr>
                </a:solidFill>
              </a:rPr>
              <a:t>putdocx begin</a:t>
            </a:r>
          </a:p>
          <a:p>
            <a:endParaRPr lang="en-US" sz="2000" i="1" dirty="0"/>
          </a:p>
          <a:p>
            <a:r>
              <a:rPr lang="en-US" sz="2000" i="1" dirty="0"/>
              <a:t>webuse </a:t>
            </a:r>
            <a:r>
              <a:rPr lang="en-US" sz="2000" i="1" dirty="0" err="1"/>
              <a:t>drugtr</a:t>
            </a:r>
            <a:r>
              <a:rPr lang="en-US" sz="2000" i="1" dirty="0"/>
              <a:t>, clear</a:t>
            </a:r>
          </a:p>
          <a:p>
            <a:r>
              <a:rPr lang="en-US" sz="2000" i="1" dirty="0"/>
              <a:t>gen agegroup = </a:t>
            </a:r>
            <a:r>
              <a:rPr lang="en-US" sz="2000" i="1" dirty="0" err="1"/>
              <a:t>int</a:t>
            </a:r>
            <a:r>
              <a:rPr lang="en-US" sz="2000" i="1" dirty="0"/>
              <a:t>(age/7) - 5</a:t>
            </a:r>
          </a:p>
          <a:p>
            <a:r>
              <a:rPr lang="en-US" sz="2000" i="1" dirty="0" err="1"/>
              <a:t>fvset</a:t>
            </a:r>
            <a:r>
              <a:rPr lang="en-US" sz="2000" i="1" dirty="0"/>
              <a:t> base last drug</a:t>
            </a:r>
          </a:p>
          <a:p>
            <a:endParaRPr lang="en-US" sz="2000" dirty="0"/>
          </a:p>
          <a:p>
            <a:r>
              <a:rPr lang="en-US" sz="2000" i="1" dirty="0"/>
              <a:t>* Cox modeling</a:t>
            </a:r>
          </a:p>
          <a:p>
            <a:r>
              <a:rPr lang="en-US" sz="2000" i="1" dirty="0"/>
              <a:t>stcox i.agegroup i.drug</a:t>
            </a:r>
          </a:p>
          <a:p>
            <a:endParaRPr lang="en-US" sz="2000" i="1" dirty="0"/>
          </a:p>
          <a:p>
            <a:r>
              <a:rPr lang="en-US" sz="2000" b="1" i="1" dirty="0">
                <a:solidFill>
                  <a:schemeClr val="tx2">
                    <a:lumMod val="60000"/>
                    <a:lumOff val="40000"/>
                  </a:schemeClr>
                </a:solidFill>
              </a:rPr>
              <a:t>putdocx paragraph</a:t>
            </a:r>
            <a:r>
              <a:rPr lang="en-US" sz="2000" i="1" dirty="0"/>
              <a:t>, spacing(after, 0.05)</a:t>
            </a:r>
          </a:p>
          <a:p>
            <a:r>
              <a:rPr lang="en-US" sz="2000" b="1" i="1" dirty="0">
                <a:solidFill>
                  <a:schemeClr val="tx2">
                    <a:lumMod val="60000"/>
                    <a:lumOff val="40000"/>
                  </a:schemeClr>
                </a:solidFill>
              </a:rPr>
              <a:t>putdocx text </a:t>
            </a:r>
            <a:r>
              <a:rPr lang="en-US" sz="2000" i="1" dirty="0"/>
              <a:t>("Table 2. Adjusted Cox regression models"), bold</a:t>
            </a:r>
          </a:p>
          <a:p>
            <a:endParaRPr lang="en-US" sz="2000" dirty="0"/>
          </a:p>
        </p:txBody>
      </p:sp>
      <p:sp>
        <p:nvSpPr>
          <p:cNvPr id="2" name="Rectangle 1"/>
          <p:cNvSpPr/>
          <p:nvPr/>
        </p:nvSpPr>
        <p:spPr>
          <a:xfrm>
            <a:off x="879529" y="1001543"/>
            <a:ext cx="4767395" cy="461665"/>
          </a:xfrm>
          <a:prstGeom prst="rect">
            <a:avLst/>
          </a:prstGeom>
        </p:spPr>
        <p:txBody>
          <a:bodyPr wrap="none">
            <a:spAutoFit/>
          </a:bodyPr>
          <a:lstStyle/>
          <a:p>
            <a:r>
              <a:rPr lang="en-US" sz="2400" dirty="0" smtClean="0">
                <a:latin typeface="Calibri" panose="020F0502020204030204" pitchFamily="34" charset="0"/>
              </a:rPr>
              <a:t>// 2b</a:t>
            </a:r>
            <a:r>
              <a:rPr lang="en-US" sz="2400" dirty="0">
                <a:latin typeface="Calibri" panose="020F0502020204030204" pitchFamily="34" charset="0"/>
              </a:rPr>
              <a:t>. Survival Analysis Table (cont’d)</a:t>
            </a:r>
            <a:endParaRPr lang="en-US" sz="2400" dirty="0"/>
          </a:p>
        </p:txBody>
      </p:sp>
      <p:sp>
        <p:nvSpPr>
          <p:cNvPr id="7" name="Rectangle 6"/>
          <p:cNvSpPr/>
          <p:nvPr/>
        </p:nvSpPr>
        <p:spPr>
          <a:xfrm>
            <a:off x="457200" y="80534"/>
            <a:ext cx="7391400" cy="584775"/>
          </a:xfrm>
          <a:prstGeom prst="rect">
            <a:avLst/>
          </a:prstGeom>
        </p:spPr>
        <p:txBody>
          <a:bodyPr wrap="square">
            <a:spAutoFit/>
          </a:bodyPr>
          <a:lstStyle/>
          <a:p>
            <a:r>
              <a:rPr lang="en-US" sz="3200" b="1" dirty="0"/>
              <a:t>Appendices – </a:t>
            </a:r>
            <a:r>
              <a:rPr lang="en-US" sz="3200" dirty="0"/>
              <a:t>Survival </a:t>
            </a:r>
            <a:r>
              <a:rPr lang="en-US" sz="3200" dirty="0" smtClean="0"/>
              <a:t>Analysis (cont’d) </a:t>
            </a:r>
            <a:endParaRPr lang="en-US" sz="3200" b="1" i="1"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05054546"/>
      </p:ext>
    </p:extLst>
  </p:cSld>
  <p:clrMapOvr>
    <a:masterClrMapping/>
  </p:clrMapOvr>
  <p:transition spd="med">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prstGeom prst="rect">
            <a:avLst/>
          </a:prstGeom>
        </p:spPr>
        <p:txBody>
          <a:bodyPr/>
          <a:lstStyle/>
          <a:p>
            <a:fld id="{C72B0109-5EC1-4B30-9AFF-E1F2A819C8E8}" type="slidenum">
              <a:rPr lang="en-US" altLang="en-US" smtClean="0"/>
              <a:pPr/>
              <a:t>31</a:t>
            </a:fld>
            <a:endParaRPr lang="en-US" altLang="en-US"/>
          </a:p>
        </p:txBody>
      </p:sp>
      <p:sp>
        <p:nvSpPr>
          <p:cNvPr id="8" name="Rectangle 7"/>
          <p:cNvSpPr/>
          <p:nvPr/>
        </p:nvSpPr>
        <p:spPr>
          <a:xfrm>
            <a:off x="1242060" y="1351405"/>
            <a:ext cx="7368540" cy="4801314"/>
          </a:xfrm>
          <a:prstGeom prst="rect">
            <a:avLst/>
          </a:prstGeom>
        </p:spPr>
        <p:txBody>
          <a:bodyPr wrap="square">
            <a:spAutoFit/>
          </a:bodyPr>
          <a:lstStyle/>
          <a:p>
            <a:r>
              <a:rPr lang="en-US" b="1" i="1" dirty="0" smtClean="0">
                <a:solidFill>
                  <a:schemeClr val="tx2">
                    <a:lumMod val="60000"/>
                    <a:lumOff val="40000"/>
                  </a:schemeClr>
                </a:solidFill>
              </a:rPr>
              <a:t>putdocx </a:t>
            </a:r>
            <a:r>
              <a:rPr lang="en-US" b="1" i="1" dirty="0">
                <a:solidFill>
                  <a:schemeClr val="tx2">
                    <a:lumMod val="60000"/>
                    <a:lumOff val="40000"/>
                  </a:schemeClr>
                </a:solidFill>
              </a:rPr>
              <a:t>table </a:t>
            </a:r>
            <a:r>
              <a:rPr lang="en-US" i="1" dirty="0"/>
              <a:t>d = </a:t>
            </a:r>
            <a:r>
              <a:rPr lang="en-US" i="1" dirty="0">
                <a:solidFill>
                  <a:schemeClr val="tx2">
                    <a:lumMod val="60000"/>
                    <a:lumOff val="40000"/>
                  </a:schemeClr>
                </a:solidFill>
              </a:rPr>
              <a:t>etable</a:t>
            </a:r>
            <a:r>
              <a:rPr lang="en-US" i="1" dirty="0"/>
              <a:t>, border(all)</a:t>
            </a:r>
          </a:p>
          <a:p>
            <a:endParaRPr lang="en-US" i="1" dirty="0"/>
          </a:p>
          <a:p>
            <a:r>
              <a:rPr lang="en-US" i="1" dirty="0"/>
              <a:t>*formatting some cells to be more readable</a:t>
            </a:r>
          </a:p>
          <a:p>
            <a:r>
              <a:rPr lang="en-US" i="1" dirty="0"/>
              <a:t>putdocx table d(1,1)=("Parameter"), halign(center)</a:t>
            </a:r>
          </a:p>
          <a:p>
            <a:r>
              <a:rPr lang="en-US" i="1" dirty="0"/>
              <a:t>putdocx table d(6,1)=("</a:t>
            </a:r>
            <a:r>
              <a:rPr lang="en-US" i="1" dirty="0" smtClean="0"/>
              <a:t>Drug  ref: investigational"), </a:t>
            </a:r>
            <a:r>
              <a:rPr lang="en-US" i="1" dirty="0"/>
              <a:t>halign(center)</a:t>
            </a:r>
          </a:p>
          <a:p>
            <a:r>
              <a:rPr lang="en-US" i="1" dirty="0"/>
              <a:t>putdocx table d(7,1)=(“Conventional"), halign(right)</a:t>
            </a:r>
          </a:p>
          <a:p>
            <a:r>
              <a:rPr lang="en-US" i="1" dirty="0"/>
              <a:t>putdocx table d(1,5)=("p-value"), halign(right)</a:t>
            </a:r>
          </a:p>
          <a:p>
            <a:r>
              <a:rPr lang="en-US" i="1" dirty="0"/>
              <a:t>forvalues row=3/7 {</a:t>
            </a:r>
          </a:p>
          <a:p>
            <a:r>
              <a:rPr lang="en-US" i="1" dirty="0"/>
              <a:t>	forvalues col=2/7 {</a:t>
            </a:r>
          </a:p>
          <a:p>
            <a:r>
              <a:rPr lang="en-US" i="1" dirty="0"/>
              <a:t>	putdocx table d(`row',`col'), nformat(%9.2f)</a:t>
            </a:r>
          </a:p>
          <a:p>
            <a:r>
              <a:rPr lang="en-US" i="1" dirty="0"/>
              <a:t>	 }</a:t>
            </a:r>
          </a:p>
          <a:p>
            <a:r>
              <a:rPr lang="en-US" i="1" dirty="0"/>
              <a:t>}</a:t>
            </a:r>
          </a:p>
          <a:p>
            <a:endParaRPr lang="en-US" i="1" dirty="0"/>
          </a:p>
          <a:p>
            <a:r>
              <a:rPr lang="en-US" i="1" dirty="0"/>
              <a:t>* make 1st row and 1st column bold</a:t>
            </a:r>
          </a:p>
          <a:p>
            <a:r>
              <a:rPr lang="en-US" i="1" dirty="0"/>
              <a:t>putdocx table d(1,.), bold</a:t>
            </a:r>
          </a:p>
          <a:p>
            <a:r>
              <a:rPr lang="en-US" i="1" dirty="0"/>
              <a:t>putdocx table d(.,1), bold</a:t>
            </a:r>
          </a:p>
          <a:p>
            <a:r>
              <a:rPr lang="en-US" b="1" i="1" dirty="0">
                <a:solidFill>
                  <a:schemeClr val="tx2">
                    <a:lumMod val="60000"/>
                    <a:lumOff val="40000"/>
                  </a:schemeClr>
                </a:solidFill>
              </a:rPr>
              <a:t>putdocx save </a:t>
            </a:r>
            <a:r>
              <a:rPr lang="en-US" i="1" dirty="0"/>
              <a:t>“survival", replace</a:t>
            </a:r>
          </a:p>
        </p:txBody>
      </p:sp>
      <p:sp>
        <p:nvSpPr>
          <p:cNvPr id="5" name="Rectangle 4"/>
          <p:cNvSpPr/>
          <p:nvPr/>
        </p:nvSpPr>
        <p:spPr>
          <a:xfrm>
            <a:off x="1242060" y="808302"/>
            <a:ext cx="4112921" cy="400110"/>
          </a:xfrm>
          <a:prstGeom prst="rect">
            <a:avLst/>
          </a:prstGeom>
        </p:spPr>
        <p:txBody>
          <a:bodyPr wrap="none">
            <a:spAutoFit/>
          </a:bodyPr>
          <a:lstStyle/>
          <a:p>
            <a:r>
              <a:rPr lang="en-US" sz="2000" dirty="0" smtClean="0">
                <a:latin typeface="Calibri" panose="020F0502020204030204" pitchFamily="34" charset="0"/>
              </a:rPr>
              <a:t>// 2b</a:t>
            </a:r>
            <a:r>
              <a:rPr lang="en-US" sz="2000" dirty="0">
                <a:latin typeface="Calibri" panose="020F0502020204030204" pitchFamily="34" charset="0"/>
              </a:rPr>
              <a:t>. Survival Analysis Table (cont’d)</a:t>
            </a:r>
            <a:endParaRPr lang="en-US" sz="2000" dirty="0"/>
          </a:p>
        </p:txBody>
      </p:sp>
      <p:sp>
        <p:nvSpPr>
          <p:cNvPr id="6" name="Rectangle 5"/>
          <p:cNvSpPr/>
          <p:nvPr/>
        </p:nvSpPr>
        <p:spPr>
          <a:xfrm>
            <a:off x="457200" y="80534"/>
            <a:ext cx="6858000" cy="584775"/>
          </a:xfrm>
          <a:prstGeom prst="rect">
            <a:avLst/>
          </a:prstGeom>
        </p:spPr>
        <p:txBody>
          <a:bodyPr wrap="square">
            <a:spAutoFit/>
          </a:bodyPr>
          <a:lstStyle/>
          <a:p>
            <a:r>
              <a:rPr lang="en-US" sz="3200" b="1" dirty="0" smtClean="0"/>
              <a:t>Appendices – </a:t>
            </a:r>
            <a:r>
              <a:rPr lang="en-US" sz="3200" dirty="0" smtClean="0"/>
              <a:t>Survival Analysis (cont’d) </a:t>
            </a:r>
            <a:endParaRPr lang="en-US" sz="3200" i="1"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25496660"/>
      </p:ext>
    </p:extLst>
  </p:cSld>
  <p:clrMapOvr>
    <a:masterClrMapping/>
  </p:clrMapOvr>
  <p:transition spd="med">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3676264493"/>
              </p:ext>
            </p:extLst>
          </p:nvPr>
        </p:nvGraphicFramePr>
        <p:xfrm>
          <a:off x="76199" y="1839059"/>
          <a:ext cx="8991600" cy="3454404"/>
        </p:xfrm>
        <a:graphic>
          <a:graphicData uri="http://schemas.openxmlformats.org/drawingml/2006/table">
            <a:tbl>
              <a:tblPr firstRow="1" firstCol="1" bandRow="1"/>
              <a:tblGrid>
                <a:gridCol w="1568042">
                  <a:extLst>
                    <a:ext uri="{9D8B030D-6E8A-4147-A177-3AD203B41FA5}">
                      <a16:colId xmlns:a16="http://schemas.microsoft.com/office/drawing/2014/main" xmlns="" val="20000"/>
                    </a:ext>
                  </a:extLst>
                </a:gridCol>
                <a:gridCol w="1000988">
                  <a:extLst>
                    <a:ext uri="{9D8B030D-6E8A-4147-A177-3AD203B41FA5}">
                      <a16:colId xmlns:a16="http://schemas.microsoft.com/office/drawing/2014/main" xmlns="" val="20001"/>
                    </a:ext>
                  </a:extLst>
                </a:gridCol>
                <a:gridCol w="1284514">
                  <a:extLst>
                    <a:ext uri="{9D8B030D-6E8A-4147-A177-3AD203B41FA5}">
                      <a16:colId xmlns:a16="http://schemas.microsoft.com/office/drawing/2014/main" xmlns="" val="20002"/>
                    </a:ext>
                  </a:extLst>
                </a:gridCol>
                <a:gridCol w="1284514">
                  <a:extLst>
                    <a:ext uri="{9D8B030D-6E8A-4147-A177-3AD203B41FA5}">
                      <a16:colId xmlns:a16="http://schemas.microsoft.com/office/drawing/2014/main" xmlns="" val="20003"/>
                    </a:ext>
                  </a:extLst>
                </a:gridCol>
                <a:gridCol w="1284514">
                  <a:extLst>
                    <a:ext uri="{9D8B030D-6E8A-4147-A177-3AD203B41FA5}">
                      <a16:colId xmlns:a16="http://schemas.microsoft.com/office/drawing/2014/main" xmlns="" val="20004"/>
                    </a:ext>
                  </a:extLst>
                </a:gridCol>
                <a:gridCol w="1284514">
                  <a:extLst>
                    <a:ext uri="{9D8B030D-6E8A-4147-A177-3AD203B41FA5}">
                      <a16:colId xmlns:a16="http://schemas.microsoft.com/office/drawing/2014/main" xmlns="" val="20005"/>
                    </a:ext>
                  </a:extLst>
                </a:gridCol>
                <a:gridCol w="1284514">
                  <a:extLst>
                    <a:ext uri="{9D8B030D-6E8A-4147-A177-3AD203B41FA5}">
                      <a16:colId xmlns:a16="http://schemas.microsoft.com/office/drawing/2014/main" xmlns="" val="20006"/>
                    </a:ext>
                  </a:extLst>
                </a:gridCol>
              </a:tblGrid>
              <a:tr h="630936">
                <a:tc>
                  <a:txBody>
                    <a:bodyPr/>
                    <a:lstStyle/>
                    <a:p>
                      <a:pPr marL="0" marR="0" algn="ctr">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Parameter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Haz. Ratio</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Std. Err.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z</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p-value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[95% Conf. Interval]</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xmlns="" val="10000"/>
                  </a:ext>
                </a:extLst>
              </a:tr>
              <a:tr h="466087">
                <a:tc>
                  <a:txBody>
                    <a:bodyPr/>
                    <a:lstStyle/>
                    <a:p>
                      <a:pPr marL="0" marR="0" algn="l">
                        <a:lnSpc>
                          <a:spcPct val="115000"/>
                        </a:lnSpc>
                        <a:spcBef>
                          <a:spcPts val="0"/>
                        </a:spcBef>
                        <a:spcAft>
                          <a:spcPts val="0"/>
                        </a:spcAft>
                      </a:pPr>
                      <a:r>
                        <a:rPr lang="en-US" sz="1800" b="1" dirty="0" smtClean="0">
                          <a:effectLst/>
                          <a:latin typeface="Calibri" panose="020F0502020204030204" pitchFamily="34" charset="0"/>
                          <a:ea typeface="Calibri" panose="020F0502020204030204" pitchFamily="34" charset="0"/>
                          <a:cs typeface="Times New Roman" panose="02020603050405020304" pitchFamily="18" charset="0"/>
                        </a:rPr>
                        <a:t>Agegroup:</a:t>
                      </a:r>
                    </a:p>
                    <a:p>
                      <a:pPr marL="0" marR="0" algn="r">
                        <a:lnSpc>
                          <a:spcPct val="115000"/>
                        </a:lnSpc>
                        <a:spcBef>
                          <a:spcPts val="0"/>
                        </a:spcBef>
                        <a:spcAft>
                          <a:spcPts val="0"/>
                        </a:spcAft>
                      </a:pPr>
                      <a:r>
                        <a:rPr lang="en-US" sz="1800" b="1" kern="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ref.:47-48</a:t>
                      </a:r>
                      <a:endParaRPr lang="en-US" sz="1800" b="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407925">
                <a:tc>
                  <a:txBody>
                    <a:bodyPr/>
                    <a:lstStyle/>
                    <a:p>
                      <a:pPr marL="0" marR="0" algn="r">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49-55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1.66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1.80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0.47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0.64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0.20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13.96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407925">
                <a:tc>
                  <a:txBody>
                    <a:bodyPr/>
                    <a:lstStyle/>
                    <a:p>
                      <a:pPr marL="0" marR="0" algn="r">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56-62</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2.67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2.83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0.92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0.36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0.33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21.38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407925">
                <a:tc>
                  <a:txBody>
                    <a:bodyPr/>
                    <a:lstStyle/>
                    <a:p>
                      <a:pPr marL="0" marR="0" algn="r">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63-69</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14.32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16.79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2.27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0.02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1.44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142.62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407925">
                <a:tc>
                  <a:txBody>
                    <a:bodyPr/>
                    <a:lstStyle/>
                    <a:p>
                      <a:pPr marL="0" marR="0" algn="l">
                        <a:lnSpc>
                          <a:spcPct val="115000"/>
                        </a:lnSpc>
                        <a:spcBef>
                          <a:spcPts val="0"/>
                        </a:spcBef>
                        <a:spcAft>
                          <a:spcPts val="0"/>
                        </a:spcAft>
                      </a:pPr>
                      <a:r>
                        <a:rPr lang="en-US" sz="1800" b="1" dirty="0" smtClean="0">
                          <a:effectLst/>
                          <a:latin typeface="Calibri" panose="020F0502020204030204" pitchFamily="34" charset="0"/>
                          <a:ea typeface="Calibri" panose="020F0502020204030204" pitchFamily="34" charset="0"/>
                          <a:cs typeface="Times New Roman" panose="02020603050405020304" pitchFamily="18" charset="0"/>
                        </a:rPr>
                        <a:t>Drug:</a:t>
                      </a:r>
                    </a:p>
                    <a:p>
                      <a:pPr marL="0" marR="0" algn="r">
                        <a:lnSpc>
                          <a:spcPct val="115000"/>
                        </a:lnSpc>
                        <a:spcBef>
                          <a:spcPts val="0"/>
                        </a:spcBef>
                        <a:spcAft>
                          <a:spcPts val="0"/>
                        </a:spcAft>
                      </a:pPr>
                      <a:r>
                        <a:rPr lang="en-US" sz="1400" b="1" dirty="0" smtClean="0">
                          <a:effectLst/>
                          <a:latin typeface="Calibri" panose="020F0502020204030204" pitchFamily="34" charset="0"/>
                          <a:ea typeface="Calibri" panose="020F0502020204030204" pitchFamily="34" charset="0"/>
                          <a:cs typeface="Times New Roman" panose="02020603050405020304" pitchFamily="18" charset="0"/>
                        </a:rPr>
                        <a:t>Ref: investigational</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407925">
                <a:tc>
                  <a:txBody>
                    <a:bodyPr/>
                    <a:lstStyle/>
                    <a:p>
                      <a:pPr marL="0" marR="0" algn="r">
                        <a:lnSpc>
                          <a:spcPct val="115000"/>
                        </a:lnSpc>
                        <a:spcBef>
                          <a:spcPts val="0"/>
                        </a:spcBef>
                        <a:spcAft>
                          <a:spcPts val="0"/>
                        </a:spcAft>
                      </a:pPr>
                      <a:r>
                        <a:rPr lang="en-US" sz="1800" b="1" dirty="0" smtClean="0">
                          <a:effectLst/>
                          <a:latin typeface="Calibri" panose="020F0502020204030204" pitchFamily="34" charset="0"/>
                          <a:ea typeface="Calibri" panose="020F0502020204030204" pitchFamily="34" charset="0"/>
                          <a:cs typeface="Times New Roman" panose="02020603050405020304" pitchFamily="18" charset="0"/>
                        </a:rPr>
                        <a:t>Placebo</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8.90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4.13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4.71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smtClean="0">
                          <a:effectLst/>
                          <a:latin typeface="Calibri" panose="020F0502020204030204" pitchFamily="34" charset="0"/>
                          <a:ea typeface="Calibri" panose="020F0502020204030204" pitchFamily="34" charset="0"/>
                          <a:cs typeface="Times New Roman" panose="02020603050405020304" pitchFamily="18" charset="0"/>
                        </a:rPr>
                        <a:t>&lt;0.01</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3.58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22.10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bl>
          </a:graphicData>
        </a:graphic>
      </p:graphicFrame>
      <p:sp>
        <p:nvSpPr>
          <p:cNvPr id="4" name="Slide Number Placeholder 3"/>
          <p:cNvSpPr>
            <a:spLocks noGrp="1"/>
          </p:cNvSpPr>
          <p:nvPr>
            <p:ph type="sldNum" sz="quarter" idx="10"/>
          </p:nvPr>
        </p:nvSpPr>
        <p:spPr>
          <a:prstGeom prst="rect">
            <a:avLst/>
          </a:prstGeom>
        </p:spPr>
        <p:txBody>
          <a:bodyPr/>
          <a:lstStyle/>
          <a:p>
            <a:fld id="{C72B0109-5EC1-4B30-9AFF-E1F2A819C8E8}" type="slidenum">
              <a:rPr lang="en-US" altLang="en-US" smtClean="0"/>
              <a:pPr/>
              <a:t>32</a:t>
            </a:fld>
            <a:endParaRPr lang="en-US" altLang="en-US"/>
          </a:p>
        </p:txBody>
      </p:sp>
      <p:sp>
        <p:nvSpPr>
          <p:cNvPr id="3" name="Rectangle 2"/>
          <p:cNvSpPr/>
          <p:nvPr/>
        </p:nvSpPr>
        <p:spPr>
          <a:xfrm>
            <a:off x="1714495" y="998807"/>
            <a:ext cx="5562600" cy="517065"/>
          </a:xfrm>
          <a:prstGeom prst="rect">
            <a:avLst/>
          </a:prstGeom>
        </p:spPr>
        <p:txBody>
          <a:bodyPr wrap="square">
            <a:spAutoFit/>
          </a:bodyPr>
          <a:lstStyle/>
          <a:p>
            <a:pPr lvl="0">
              <a:lnSpc>
                <a:spcPct val="115000"/>
              </a:lnSpc>
              <a:spcAft>
                <a:spcPts val="360"/>
              </a:spcAft>
            </a:pPr>
            <a:r>
              <a:rPr lang="en-US" sz="24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Table </a:t>
            </a:r>
            <a:r>
              <a:rPr lang="en-US" sz="2400" b="1"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2b. </a:t>
            </a:r>
            <a:r>
              <a:rPr lang="en-US" sz="24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Adjusted Cox regression models</a:t>
            </a:r>
            <a:endParaRPr lang="en-US" sz="24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381000" y="175260"/>
            <a:ext cx="3969676" cy="523220"/>
          </a:xfrm>
          <a:prstGeom prst="rect">
            <a:avLst/>
          </a:prstGeom>
        </p:spPr>
        <p:txBody>
          <a:bodyPr wrap="none">
            <a:spAutoFit/>
          </a:bodyPr>
          <a:lstStyle/>
          <a:p>
            <a:r>
              <a:rPr lang="en-US" sz="2800" dirty="0">
                <a:latin typeface="Calibri" panose="020F0502020204030204" pitchFamily="34" charset="0"/>
              </a:rPr>
              <a:t>2b. Survival Analysis </a:t>
            </a:r>
            <a:r>
              <a:rPr lang="en-US" sz="2800" dirty="0" smtClean="0">
                <a:latin typeface="Calibri" panose="020F0502020204030204" pitchFamily="34" charset="0"/>
              </a:rPr>
              <a:t>Table</a:t>
            </a:r>
            <a:endParaRPr lang="en-US" sz="2800" dirty="0"/>
          </a:p>
        </p:txBody>
      </p:sp>
    </p:spTree>
    <p:extLst>
      <p:ext uri="{BB962C8B-B14F-4D97-AF65-F5344CB8AC3E}">
        <p14:creationId xmlns:p14="http://schemas.microsoft.com/office/powerpoint/2010/main" val="2626692207"/>
      </p:ext>
    </p:extLst>
  </p:cSld>
  <p:clrMapOvr>
    <a:masterClrMapping/>
  </p:clrMapOvr>
  <p:transition spd="med">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prstGeom prst="rect">
            <a:avLst/>
          </a:prstGeom>
        </p:spPr>
        <p:txBody>
          <a:bodyPr/>
          <a:lstStyle/>
          <a:p>
            <a:fld id="{C72B0109-5EC1-4B30-9AFF-E1F2A819C8E8}" type="slidenum">
              <a:rPr lang="en-US" altLang="en-US" smtClean="0"/>
              <a:pPr/>
              <a:t>33</a:t>
            </a:fld>
            <a:endParaRPr lang="en-US" altLang="en-US"/>
          </a:p>
        </p:txBody>
      </p:sp>
      <p:sp>
        <p:nvSpPr>
          <p:cNvPr id="6" name="Rectangle 24"/>
          <p:cNvSpPr>
            <a:spLocks noChangeArrowheads="1"/>
          </p:cNvSpPr>
          <p:nvPr/>
        </p:nvSpPr>
        <p:spPr bwMode="auto">
          <a:xfrm>
            <a:off x="2662238" y="36734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98375" tIns="41262" rIns="0" bIns="0" numCol="1" anchor="ctr" anchorCtr="0" compatLnSpc="1">
            <a:prstTxWarp prst="textNoShape">
              <a:avLst/>
            </a:prstTxWarp>
            <a:spAutoFit/>
          </a:bodyPr>
          <a:lstStyle/>
          <a:p>
            <a:endParaRPr lang="en-US"/>
          </a:p>
        </p:txBody>
      </p:sp>
      <p:sp>
        <p:nvSpPr>
          <p:cNvPr id="3230" name="Rectangle 213"/>
          <p:cNvSpPr>
            <a:spLocks noChangeArrowheads="1"/>
          </p:cNvSpPr>
          <p:nvPr/>
        </p:nvSpPr>
        <p:spPr bwMode="auto">
          <a:xfrm>
            <a:off x="381000" y="1676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98375" tIns="41262" rIns="0" bIns="0" numCol="1" anchor="ctr" anchorCtr="0" compatLnSpc="1">
            <a:prstTxWarp prst="textNoShape">
              <a:avLst/>
            </a:prstTxWarp>
            <a:spAutoFit/>
          </a:bodyPr>
          <a:lstStyle/>
          <a:p>
            <a:endParaRPr lang="en-US"/>
          </a:p>
        </p:txBody>
      </p:sp>
      <p:sp>
        <p:nvSpPr>
          <p:cNvPr id="3" name="Rectangle 2"/>
          <p:cNvSpPr/>
          <p:nvPr/>
        </p:nvSpPr>
        <p:spPr>
          <a:xfrm>
            <a:off x="760499" y="1600200"/>
            <a:ext cx="8115300" cy="3108543"/>
          </a:xfrm>
          <a:prstGeom prst="rect">
            <a:avLst/>
          </a:prstGeom>
        </p:spPr>
        <p:txBody>
          <a:bodyPr wrap="square">
            <a:spAutoFit/>
          </a:bodyPr>
          <a:lstStyle/>
          <a:p>
            <a:endParaRPr lang="en-US" sz="2000" i="1" dirty="0" smtClean="0"/>
          </a:p>
          <a:p>
            <a:r>
              <a:rPr lang="en-US" sz="2000" i="1" dirty="0" smtClean="0"/>
              <a:t>putdocx </a:t>
            </a:r>
            <a:r>
              <a:rPr lang="en-US" sz="2000" i="1" dirty="0"/>
              <a:t>clear</a:t>
            </a:r>
          </a:p>
          <a:p>
            <a:r>
              <a:rPr lang="en-US" sz="2000" i="1" dirty="0"/>
              <a:t>putdocx begin</a:t>
            </a:r>
          </a:p>
          <a:p>
            <a:r>
              <a:rPr lang="en-US" sz="2000" i="1" dirty="0"/>
              <a:t>webuse lbw, clear</a:t>
            </a:r>
          </a:p>
          <a:p>
            <a:endParaRPr lang="en-US" sz="1400" dirty="0"/>
          </a:p>
          <a:p>
            <a:r>
              <a:rPr lang="en-US" sz="1400" b="1" dirty="0"/>
              <a:t>Id          low	age       lwt	race	smoke	ptl	ht	ui	bwt (g)</a:t>
            </a:r>
          </a:p>
          <a:p>
            <a:r>
              <a:rPr lang="en-US" sz="1400" dirty="0"/>
              <a:t>4           1	28         120	other	smoker	1	0	1	709</a:t>
            </a:r>
          </a:p>
          <a:p>
            <a:r>
              <a:rPr lang="en-US" sz="1400" dirty="0"/>
              <a:t>10         1	29         130	white	nonsmoker	0	0	1	1021</a:t>
            </a:r>
          </a:p>
          <a:p>
            <a:r>
              <a:rPr lang="en-US" sz="1400" dirty="0"/>
              <a:t>11         1	34         187	black	smoker	0	1	0	1135</a:t>
            </a:r>
          </a:p>
          <a:p>
            <a:r>
              <a:rPr lang="en-US" sz="1400" dirty="0"/>
              <a:t>13         1	25         105	other	nonsmoker	1	1	0	1330</a:t>
            </a:r>
          </a:p>
          <a:p>
            <a:r>
              <a:rPr lang="en-US" sz="1400" dirty="0"/>
              <a:t>85         0	19         182	black	nonsmoker	0	0	1	2523</a:t>
            </a:r>
          </a:p>
          <a:p>
            <a:endParaRPr lang="en-US" dirty="0"/>
          </a:p>
        </p:txBody>
      </p:sp>
      <p:sp>
        <p:nvSpPr>
          <p:cNvPr id="7" name="Rectangle 6"/>
          <p:cNvSpPr/>
          <p:nvPr/>
        </p:nvSpPr>
        <p:spPr>
          <a:xfrm>
            <a:off x="743709" y="1097040"/>
            <a:ext cx="4461734" cy="461665"/>
          </a:xfrm>
          <a:prstGeom prst="rect">
            <a:avLst/>
          </a:prstGeom>
        </p:spPr>
        <p:txBody>
          <a:bodyPr wrap="none">
            <a:spAutoFit/>
          </a:bodyPr>
          <a:lstStyle/>
          <a:p>
            <a:pPr lvl="0" algn="ctr" eaLnBrk="0" fontAlgn="base" hangingPunct="0">
              <a:spcBef>
                <a:spcPct val="0"/>
              </a:spcBef>
              <a:spcAft>
                <a:spcPct val="0"/>
              </a:spcAft>
            </a:pPr>
            <a:r>
              <a:rPr lang="en-US" altLang="en-US" sz="2400" dirty="0" smtClean="0">
                <a:latin typeface="Calibri" panose="020F0502020204030204" pitchFamily="34" charset="0"/>
                <a:ea typeface="Times New Roman" panose="02020603050405020304" pitchFamily="18" charset="0"/>
                <a:cs typeface="Arial" panose="020B0604020202020204" pitchFamily="34" charset="0"/>
              </a:rPr>
              <a:t>// 2c</a:t>
            </a:r>
            <a:r>
              <a:rPr lang="en-US" altLang="en-US" sz="2400" dirty="0">
                <a:latin typeface="Calibri" panose="020F0502020204030204" pitchFamily="34" charset="0"/>
                <a:ea typeface="Times New Roman" panose="02020603050405020304" pitchFamily="18" charset="0"/>
                <a:cs typeface="Arial" panose="020B0604020202020204" pitchFamily="34" charset="0"/>
              </a:rPr>
              <a:t>. Logistic Regression </a:t>
            </a:r>
            <a:r>
              <a:rPr lang="en-US" altLang="en-US" sz="2400" dirty="0" smtClean="0">
                <a:latin typeface="Calibri" panose="020F0502020204030204" pitchFamily="34" charset="0"/>
                <a:ea typeface="Times New Roman" panose="02020603050405020304" pitchFamily="18" charset="0"/>
                <a:cs typeface="Arial" panose="020B0604020202020204" pitchFamily="34" charset="0"/>
              </a:rPr>
              <a:t>Analysis</a:t>
            </a:r>
            <a:endParaRPr lang="en-US" altLang="en-US" sz="2400" dirty="0">
              <a:latin typeface="Arial" panose="020B0604020202020204" pitchFamily="34" charset="0"/>
              <a:ea typeface="Times New Roman" panose="02020603050405020304" pitchFamily="18" charset="0"/>
              <a:cs typeface="Arial" panose="020B0604020202020204" pitchFamily="34" charset="0"/>
            </a:endParaRPr>
          </a:p>
        </p:txBody>
      </p:sp>
      <p:sp>
        <p:nvSpPr>
          <p:cNvPr id="8" name="Rectangle 7"/>
          <p:cNvSpPr/>
          <p:nvPr/>
        </p:nvSpPr>
        <p:spPr>
          <a:xfrm>
            <a:off x="457200" y="80534"/>
            <a:ext cx="7543800" cy="584775"/>
          </a:xfrm>
          <a:prstGeom prst="rect">
            <a:avLst/>
          </a:prstGeom>
        </p:spPr>
        <p:txBody>
          <a:bodyPr wrap="square">
            <a:spAutoFit/>
          </a:bodyPr>
          <a:lstStyle/>
          <a:p>
            <a:r>
              <a:rPr lang="en-US" sz="3200" b="1" dirty="0"/>
              <a:t>Appendices - </a:t>
            </a:r>
            <a:r>
              <a:rPr lang="en-US" altLang="en-US" sz="3200" dirty="0">
                <a:latin typeface="Calibri" panose="020F0502020204030204" pitchFamily="34" charset="0"/>
                <a:ea typeface="Times New Roman" panose="02020603050405020304" pitchFamily="18" charset="0"/>
                <a:cs typeface="Arial" panose="020B0604020202020204" pitchFamily="34" charset="0"/>
              </a:rPr>
              <a:t>Logistic Regression</a:t>
            </a:r>
            <a:r>
              <a:rPr lang="en-US" sz="3200" b="1" dirty="0"/>
              <a:t> </a:t>
            </a:r>
            <a:endParaRPr lang="en-US" sz="3200" b="1" i="1"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92632970"/>
      </p:ext>
    </p:extLst>
  </p:cSld>
  <p:clrMapOvr>
    <a:masterClrMapping/>
  </p:clrMapOvr>
  <p:transition spd="med">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prstGeom prst="rect">
            <a:avLst/>
          </a:prstGeom>
        </p:spPr>
        <p:txBody>
          <a:bodyPr/>
          <a:lstStyle/>
          <a:p>
            <a:fld id="{C72B0109-5EC1-4B30-9AFF-E1F2A819C8E8}" type="slidenum">
              <a:rPr lang="en-US" altLang="en-US" smtClean="0"/>
              <a:pPr/>
              <a:t>34</a:t>
            </a:fld>
            <a:endParaRPr lang="en-US" altLang="en-US"/>
          </a:p>
        </p:txBody>
      </p:sp>
      <p:sp>
        <p:nvSpPr>
          <p:cNvPr id="6" name="Rectangle 24"/>
          <p:cNvSpPr>
            <a:spLocks noChangeArrowheads="1"/>
          </p:cNvSpPr>
          <p:nvPr/>
        </p:nvSpPr>
        <p:spPr bwMode="auto">
          <a:xfrm>
            <a:off x="2662238" y="36734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98375" tIns="41262" rIns="0" bIns="0" numCol="1" anchor="ctr" anchorCtr="0" compatLnSpc="1">
            <a:prstTxWarp prst="textNoShape">
              <a:avLst/>
            </a:prstTxWarp>
            <a:spAutoFit/>
          </a:bodyPr>
          <a:lstStyle/>
          <a:p>
            <a:endParaRPr lang="en-US"/>
          </a:p>
        </p:txBody>
      </p:sp>
      <p:sp>
        <p:nvSpPr>
          <p:cNvPr id="3230" name="Rectangle 213"/>
          <p:cNvSpPr>
            <a:spLocks noChangeArrowheads="1"/>
          </p:cNvSpPr>
          <p:nvPr/>
        </p:nvSpPr>
        <p:spPr bwMode="auto">
          <a:xfrm>
            <a:off x="381000" y="1676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98375" tIns="41262" rIns="0" bIns="0" numCol="1" anchor="ctr" anchorCtr="0" compatLnSpc="1">
            <a:prstTxWarp prst="textNoShape">
              <a:avLst/>
            </a:prstTxWarp>
            <a:spAutoFit/>
          </a:bodyPr>
          <a:lstStyle/>
          <a:p>
            <a:endParaRPr lang="en-US"/>
          </a:p>
        </p:txBody>
      </p:sp>
      <p:sp>
        <p:nvSpPr>
          <p:cNvPr id="5" name="Rectangle 4"/>
          <p:cNvSpPr/>
          <p:nvPr/>
        </p:nvSpPr>
        <p:spPr>
          <a:xfrm>
            <a:off x="1361454" y="1405030"/>
            <a:ext cx="6026262" cy="4478149"/>
          </a:xfrm>
          <a:prstGeom prst="rect">
            <a:avLst/>
          </a:prstGeom>
        </p:spPr>
        <p:txBody>
          <a:bodyPr wrap="square">
            <a:spAutoFit/>
          </a:bodyPr>
          <a:lstStyle/>
          <a:p>
            <a:r>
              <a:rPr lang="en-US" sz="1500" b="1" i="1" dirty="0">
                <a:solidFill>
                  <a:schemeClr val="tx2">
                    <a:lumMod val="60000"/>
                    <a:lumOff val="40000"/>
                  </a:schemeClr>
                </a:solidFill>
              </a:rPr>
              <a:t>putdocx paragraph</a:t>
            </a:r>
            <a:r>
              <a:rPr lang="en-US" sz="1500" i="1" dirty="0"/>
              <a:t>, spacing(after, 0.05)</a:t>
            </a:r>
          </a:p>
          <a:p>
            <a:r>
              <a:rPr lang="en-US" altLang="en-US" sz="1500" b="1" i="1" dirty="0">
                <a:solidFill>
                  <a:schemeClr val="tx2">
                    <a:lumMod val="60000"/>
                    <a:lumOff val="40000"/>
                  </a:schemeClr>
                </a:solidFill>
              </a:rPr>
              <a:t>putdocx text </a:t>
            </a:r>
            <a:r>
              <a:rPr lang="en-US" altLang="en-US" sz="1500" i="1" dirty="0"/>
              <a:t>(“Table Logistic Regression Model”), bold halign(center)</a:t>
            </a:r>
          </a:p>
          <a:p>
            <a:endParaRPr lang="en-US" sz="1500" i="1" dirty="0" smtClean="0"/>
          </a:p>
          <a:p>
            <a:r>
              <a:rPr lang="en-US" sz="1500" i="1" dirty="0" smtClean="0"/>
              <a:t>logit </a:t>
            </a:r>
            <a:r>
              <a:rPr lang="en-US" sz="1500" i="1" dirty="0"/>
              <a:t>low age lwt i.race, nocons or</a:t>
            </a:r>
          </a:p>
          <a:p>
            <a:r>
              <a:rPr lang="en-US" sz="1500" b="1" i="1" dirty="0" smtClean="0">
                <a:solidFill>
                  <a:schemeClr val="tx2">
                    <a:lumMod val="60000"/>
                    <a:lumOff val="40000"/>
                  </a:schemeClr>
                </a:solidFill>
              </a:rPr>
              <a:t>putdocx </a:t>
            </a:r>
            <a:r>
              <a:rPr lang="en-US" sz="1500" b="1" i="1" dirty="0">
                <a:solidFill>
                  <a:schemeClr val="tx2">
                    <a:lumMod val="60000"/>
                    <a:lumOff val="40000"/>
                  </a:schemeClr>
                </a:solidFill>
              </a:rPr>
              <a:t>table </a:t>
            </a:r>
            <a:r>
              <a:rPr lang="en-US" sz="1500" i="1" dirty="0"/>
              <a:t>f = </a:t>
            </a:r>
            <a:r>
              <a:rPr lang="en-US" sz="1500" i="1" dirty="0">
                <a:solidFill>
                  <a:schemeClr val="tx2">
                    <a:lumMod val="60000"/>
                    <a:lumOff val="40000"/>
                  </a:schemeClr>
                </a:solidFill>
              </a:rPr>
              <a:t>etable</a:t>
            </a:r>
            <a:r>
              <a:rPr lang="en-US" sz="1500" i="1" dirty="0"/>
              <a:t>, border(all)</a:t>
            </a:r>
          </a:p>
          <a:p>
            <a:endParaRPr lang="en-US" sz="1500" i="1" dirty="0"/>
          </a:p>
          <a:p>
            <a:r>
              <a:rPr lang="en-US" sz="1500" i="1" dirty="0"/>
              <a:t>*add label column</a:t>
            </a:r>
          </a:p>
          <a:p>
            <a:r>
              <a:rPr lang="en-US" sz="1500" b="1" i="1" dirty="0">
                <a:solidFill>
                  <a:schemeClr val="tx2">
                    <a:lumMod val="60000"/>
                    <a:lumOff val="40000"/>
                  </a:schemeClr>
                </a:solidFill>
              </a:rPr>
              <a:t>putdocx table </a:t>
            </a:r>
            <a:r>
              <a:rPr lang="en-US" sz="1500" i="1" dirty="0"/>
              <a:t>f(.,1), </a:t>
            </a:r>
            <a:r>
              <a:rPr lang="en-US" sz="1500" b="1" i="1" dirty="0" err="1">
                <a:solidFill>
                  <a:schemeClr val="tx2">
                    <a:lumMod val="60000"/>
                    <a:lumOff val="40000"/>
                  </a:schemeClr>
                </a:solidFill>
              </a:rPr>
              <a:t>addcols</a:t>
            </a:r>
            <a:r>
              <a:rPr lang="en-US" sz="1500" i="1" dirty="0"/>
              <a:t>(1)</a:t>
            </a:r>
          </a:p>
          <a:p>
            <a:r>
              <a:rPr lang="en-US" sz="1500" i="1" dirty="0"/>
              <a:t>local row 1</a:t>
            </a:r>
          </a:p>
          <a:p>
            <a:r>
              <a:rPr lang="en-US" sz="1500" b="1" i="1" dirty="0">
                <a:solidFill>
                  <a:schemeClr val="tx2">
                    <a:lumMod val="60000"/>
                    <a:lumOff val="40000"/>
                  </a:schemeClr>
                </a:solidFill>
              </a:rPr>
              <a:t>putdocx table </a:t>
            </a:r>
            <a:r>
              <a:rPr lang="en-US" sz="1500" i="1" dirty="0"/>
              <a:t>f(`row',2) = ("Label"), halign(center)</a:t>
            </a:r>
          </a:p>
          <a:p>
            <a:r>
              <a:rPr lang="en-US" sz="1500" i="1" dirty="0"/>
              <a:t>foreach x of varlist age lwt race {</a:t>
            </a:r>
          </a:p>
          <a:p>
            <a:r>
              <a:rPr lang="en-US" sz="1500" i="1" dirty="0"/>
              <a:t>	local ++row</a:t>
            </a:r>
          </a:p>
          <a:p>
            <a:r>
              <a:rPr lang="en-US" sz="1500" i="1" dirty="0"/>
              <a:t>	local lbl: variable label `x'</a:t>
            </a:r>
          </a:p>
          <a:p>
            <a:r>
              <a:rPr lang="en-US" sz="1500" i="1" dirty="0"/>
              <a:t>	putdocx table f(`row',2) = (`"`lbl'"'), </a:t>
            </a:r>
          </a:p>
          <a:p>
            <a:r>
              <a:rPr lang="en-US" sz="1500" i="1" dirty="0"/>
              <a:t>}</a:t>
            </a:r>
          </a:p>
          <a:p>
            <a:r>
              <a:rPr lang="en-US" sz="1500" i="1" dirty="0"/>
              <a:t>*formatting some cells </a:t>
            </a:r>
          </a:p>
          <a:p>
            <a:r>
              <a:rPr lang="en-US" sz="1500" i="1" dirty="0"/>
              <a:t>putdocx table f(1,1)=("Parameter"), halign(center)</a:t>
            </a:r>
          </a:p>
          <a:p>
            <a:r>
              <a:rPr lang="en-US" sz="1500" i="1" dirty="0"/>
              <a:t>putdocx table f(4,2)=("")</a:t>
            </a:r>
          </a:p>
          <a:p>
            <a:r>
              <a:rPr lang="en-US" sz="1500" i="1" dirty="0" smtClean="0"/>
              <a:t>putdocx </a:t>
            </a:r>
            <a:r>
              <a:rPr lang="en-US" sz="1500" i="1" dirty="0"/>
              <a:t>table f(1,6)=("p-value")</a:t>
            </a:r>
          </a:p>
        </p:txBody>
      </p:sp>
      <p:sp>
        <p:nvSpPr>
          <p:cNvPr id="7" name="Rectangle 6"/>
          <p:cNvSpPr/>
          <p:nvPr/>
        </p:nvSpPr>
        <p:spPr>
          <a:xfrm>
            <a:off x="1347248" y="804337"/>
            <a:ext cx="5495095" cy="461665"/>
          </a:xfrm>
          <a:prstGeom prst="rect">
            <a:avLst/>
          </a:prstGeom>
        </p:spPr>
        <p:txBody>
          <a:bodyPr wrap="none">
            <a:spAutoFit/>
          </a:bodyPr>
          <a:lstStyle/>
          <a:p>
            <a:pPr lvl="0" algn="ctr" eaLnBrk="0" fontAlgn="base" hangingPunct="0">
              <a:spcBef>
                <a:spcPct val="0"/>
              </a:spcBef>
              <a:spcAft>
                <a:spcPct val="0"/>
              </a:spcAft>
            </a:pPr>
            <a:r>
              <a:rPr lang="en-US" altLang="en-US" sz="2400" dirty="0" smtClean="0">
                <a:latin typeface="Calibri" panose="020F0502020204030204" pitchFamily="34" charset="0"/>
                <a:ea typeface="Times New Roman" panose="02020603050405020304" pitchFamily="18" charset="0"/>
                <a:cs typeface="Arial" panose="020B0604020202020204" pitchFamily="34" charset="0"/>
              </a:rPr>
              <a:t>// 2c</a:t>
            </a:r>
            <a:r>
              <a:rPr lang="en-US" altLang="en-US" sz="2400" dirty="0">
                <a:latin typeface="Calibri" panose="020F0502020204030204" pitchFamily="34" charset="0"/>
                <a:ea typeface="Times New Roman" panose="02020603050405020304" pitchFamily="18" charset="0"/>
                <a:cs typeface="Arial" panose="020B0604020202020204" pitchFamily="34" charset="0"/>
              </a:rPr>
              <a:t>. Logistic Regression Analysis (cont’d)</a:t>
            </a:r>
            <a:endParaRPr lang="en-US" altLang="en-US" sz="2400" dirty="0">
              <a:latin typeface="Arial" panose="020B0604020202020204" pitchFamily="34" charset="0"/>
              <a:ea typeface="Times New Roman" panose="02020603050405020304" pitchFamily="18" charset="0"/>
              <a:cs typeface="Arial" panose="020B0604020202020204" pitchFamily="34" charset="0"/>
            </a:endParaRPr>
          </a:p>
        </p:txBody>
      </p:sp>
      <p:sp>
        <p:nvSpPr>
          <p:cNvPr id="8" name="Rectangle 7"/>
          <p:cNvSpPr/>
          <p:nvPr/>
        </p:nvSpPr>
        <p:spPr>
          <a:xfrm>
            <a:off x="457200" y="80534"/>
            <a:ext cx="7315200" cy="584775"/>
          </a:xfrm>
          <a:prstGeom prst="rect">
            <a:avLst/>
          </a:prstGeom>
        </p:spPr>
        <p:txBody>
          <a:bodyPr wrap="square">
            <a:spAutoFit/>
          </a:bodyPr>
          <a:lstStyle/>
          <a:p>
            <a:r>
              <a:rPr lang="en-US" sz="3200" b="1" dirty="0"/>
              <a:t>Appendices - </a:t>
            </a:r>
            <a:r>
              <a:rPr lang="en-US" altLang="en-US" sz="3200" dirty="0">
                <a:latin typeface="Calibri" panose="020F0502020204030204" pitchFamily="34" charset="0"/>
                <a:ea typeface="Times New Roman" panose="02020603050405020304" pitchFamily="18" charset="0"/>
                <a:cs typeface="Arial" panose="020B0604020202020204" pitchFamily="34" charset="0"/>
              </a:rPr>
              <a:t>Logistic </a:t>
            </a:r>
            <a:r>
              <a:rPr lang="en-US" altLang="en-US" sz="3200" dirty="0" smtClean="0">
                <a:latin typeface="Calibri" panose="020F0502020204030204" pitchFamily="34" charset="0"/>
                <a:ea typeface="Times New Roman" panose="02020603050405020304" pitchFamily="18" charset="0"/>
                <a:cs typeface="Arial" panose="020B0604020202020204" pitchFamily="34" charset="0"/>
              </a:rPr>
              <a:t>Regression (cont’d)</a:t>
            </a:r>
            <a:r>
              <a:rPr lang="en-US" sz="3200" b="1" dirty="0" smtClean="0"/>
              <a:t> </a:t>
            </a:r>
            <a:endParaRPr lang="en-US" sz="3200" b="1" i="1"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62186273"/>
      </p:ext>
    </p:extLst>
  </p:cSld>
  <p:clrMapOvr>
    <a:masterClrMapping/>
  </p:clrMapOvr>
  <p:transition spd="med">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prstGeom prst="rect">
            <a:avLst/>
          </a:prstGeom>
        </p:spPr>
        <p:txBody>
          <a:bodyPr/>
          <a:lstStyle/>
          <a:p>
            <a:fld id="{C72B0109-5EC1-4B30-9AFF-E1F2A819C8E8}" type="slidenum">
              <a:rPr lang="en-US" altLang="en-US" smtClean="0"/>
              <a:pPr/>
              <a:t>35</a:t>
            </a:fld>
            <a:endParaRPr lang="en-US" altLang="en-US"/>
          </a:p>
        </p:txBody>
      </p:sp>
      <p:sp>
        <p:nvSpPr>
          <p:cNvPr id="3230" name="Rectangle 213"/>
          <p:cNvSpPr>
            <a:spLocks noChangeArrowheads="1"/>
          </p:cNvSpPr>
          <p:nvPr/>
        </p:nvSpPr>
        <p:spPr bwMode="auto">
          <a:xfrm>
            <a:off x="381000" y="1676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98375" tIns="41262" rIns="0" bIns="0" numCol="1" anchor="ctr" anchorCtr="0" compatLnSpc="1">
            <a:prstTxWarp prst="textNoShape">
              <a:avLst/>
            </a:prstTxWarp>
            <a:spAutoFit/>
          </a:bodyPr>
          <a:lstStyle/>
          <a:p>
            <a:endParaRPr lang="en-US"/>
          </a:p>
        </p:txBody>
      </p:sp>
      <p:sp>
        <p:nvSpPr>
          <p:cNvPr id="5" name="Rectangle 4"/>
          <p:cNvSpPr/>
          <p:nvPr/>
        </p:nvSpPr>
        <p:spPr>
          <a:xfrm>
            <a:off x="1447800" y="1534541"/>
            <a:ext cx="6451601" cy="4154984"/>
          </a:xfrm>
          <a:prstGeom prst="rect">
            <a:avLst/>
          </a:prstGeom>
        </p:spPr>
        <p:txBody>
          <a:bodyPr wrap="square">
            <a:spAutoFit/>
          </a:bodyPr>
          <a:lstStyle/>
          <a:p>
            <a:r>
              <a:rPr lang="en-US" sz="2400" i="1" dirty="0"/>
              <a:t>*limit 2 decimals</a:t>
            </a:r>
          </a:p>
          <a:p>
            <a:endParaRPr lang="en-US" sz="2400" i="1" dirty="0"/>
          </a:p>
          <a:p>
            <a:r>
              <a:rPr lang="en-US" sz="2400" i="1" dirty="0"/>
              <a:t>forvalues row=1/7 {</a:t>
            </a:r>
          </a:p>
          <a:p>
            <a:r>
              <a:rPr lang="en-US" sz="2400" i="1" dirty="0"/>
              <a:t>       forvalues col=3/8  {</a:t>
            </a:r>
          </a:p>
          <a:p>
            <a:r>
              <a:rPr lang="en-US" sz="2400" i="1" dirty="0"/>
              <a:t>putdocx table f(`row',`col'), nformat(%9.2f) </a:t>
            </a:r>
          </a:p>
          <a:p>
            <a:r>
              <a:rPr lang="en-US" sz="2400" i="1" dirty="0"/>
              <a:t>        }</a:t>
            </a:r>
          </a:p>
          <a:p>
            <a:r>
              <a:rPr lang="en-US" sz="2400" i="1" dirty="0"/>
              <a:t>}</a:t>
            </a:r>
          </a:p>
          <a:p>
            <a:endParaRPr lang="en-US" sz="2400" i="1" dirty="0"/>
          </a:p>
          <a:p>
            <a:r>
              <a:rPr lang="en-US" sz="2400" i="1" dirty="0"/>
              <a:t>* make 1st row and 2nd column bold</a:t>
            </a:r>
          </a:p>
          <a:p>
            <a:r>
              <a:rPr lang="en-US" sz="2400" b="1" i="1" dirty="0">
                <a:solidFill>
                  <a:schemeClr val="tx2">
                    <a:lumMod val="60000"/>
                    <a:lumOff val="40000"/>
                  </a:schemeClr>
                </a:solidFill>
              </a:rPr>
              <a:t>putdocx table </a:t>
            </a:r>
            <a:r>
              <a:rPr lang="en-US" sz="2400" i="1" dirty="0"/>
              <a:t>f(1,.), bold</a:t>
            </a:r>
          </a:p>
          <a:p>
            <a:r>
              <a:rPr lang="en-US" sz="2400" b="1" i="1" dirty="0" smtClean="0">
                <a:solidFill>
                  <a:schemeClr val="tx2">
                    <a:lumMod val="60000"/>
                    <a:lumOff val="40000"/>
                  </a:schemeClr>
                </a:solidFill>
              </a:rPr>
              <a:t>putdocx </a:t>
            </a:r>
            <a:r>
              <a:rPr lang="en-US" sz="2400" b="1" i="1" dirty="0">
                <a:solidFill>
                  <a:schemeClr val="tx2">
                    <a:lumMod val="60000"/>
                    <a:lumOff val="40000"/>
                  </a:schemeClr>
                </a:solidFill>
              </a:rPr>
              <a:t>save </a:t>
            </a:r>
            <a:r>
              <a:rPr lang="en-US" sz="2400" i="1" dirty="0"/>
              <a:t>“l</a:t>
            </a:r>
            <a:r>
              <a:rPr lang="en-US" altLang="en-US" sz="2400" i="1" dirty="0"/>
              <a:t>ogistic</a:t>
            </a:r>
            <a:r>
              <a:rPr lang="en-US" sz="2400" i="1" dirty="0"/>
              <a:t>", replace</a:t>
            </a:r>
          </a:p>
        </p:txBody>
      </p:sp>
      <p:sp>
        <p:nvSpPr>
          <p:cNvPr id="6" name="Rectangle 5"/>
          <p:cNvSpPr/>
          <p:nvPr/>
        </p:nvSpPr>
        <p:spPr>
          <a:xfrm>
            <a:off x="1143000" y="940022"/>
            <a:ext cx="5376472" cy="461665"/>
          </a:xfrm>
          <a:prstGeom prst="rect">
            <a:avLst/>
          </a:prstGeom>
        </p:spPr>
        <p:txBody>
          <a:bodyPr wrap="none">
            <a:spAutoFit/>
          </a:bodyPr>
          <a:lstStyle/>
          <a:p>
            <a:pPr lvl="0" algn="ctr" eaLnBrk="0" fontAlgn="base" hangingPunct="0">
              <a:spcBef>
                <a:spcPct val="0"/>
              </a:spcBef>
              <a:spcAft>
                <a:spcPct val="0"/>
              </a:spcAft>
            </a:pPr>
            <a:r>
              <a:rPr lang="en-US" altLang="en-US" sz="2400" dirty="0" smtClean="0">
                <a:latin typeface="Calibri" panose="020F0502020204030204" pitchFamily="34" charset="0"/>
                <a:ea typeface="Times New Roman" panose="02020603050405020304" pitchFamily="18" charset="0"/>
                <a:cs typeface="Arial" panose="020B0604020202020204" pitchFamily="34" charset="0"/>
              </a:rPr>
              <a:t>// 2c</a:t>
            </a:r>
            <a:r>
              <a:rPr lang="en-US" altLang="en-US" sz="2400" dirty="0">
                <a:latin typeface="Calibri" panose="020F0502020204030204" pitchFamily="34" charset="0"/>
                <a:ea typeface="Times New Roman" panose="02020603050405020304" pitchFamily="18" charset="0"/>
                <a:cs typeface="Arial" panose="020B0604020202020204" pitchFamily="34" charset="0"/>
              </a:rPr>
              <a:t>. Logistic Regression Analysis (cont’d)</a:t>
            </a:r>
            <a:endParaRPr lang="en-US" altLang="en-US" sz="2400" dirty="0">
              <a:latin typeface="Arial" panose="020B0604020202020204" pitchFamily="34" charset="0"/>
              <a:ea typeface="Times New Roman" panose="02020603050405020304" pitchFamily="18" charset="0"/>
              <a:cs typeface="Arial" panose="020B0604020202020204" pitchFamily="34" charset="0"/>
            </a:endParaRPr>
          </a:p>
        </p:txBody>
      </p:sp>
      <p:sp>
        <p:nvSpPr>
          <p:cNvPr id="7" name="Rectangle 6"/>
          <p:cNvSpPr/>
          <p:nvPr/>
        </p:nvSpPr>
        <p:spPr>
          <a:xfrm>
            <a:off x="457200" y="80534"/>
            <a:ext cx="7086600" cy="584775"/>
          </a:xfrm>
          <a:prstGeom prst="rect">
            <a:avLst/>
          </a:prstGeom>
        </p:spPr>
        <p:txBody>
          <a:bodyPr wrap="square">
            <a:spAutoFit/>
          </a:bodyPr>
          <a:lstStyle/>
          <a:p>
            <a:r>
              <a:rPr lang="en-US" sz="3200" b="1" dirty="0" smtClean="0"/>
              <a:t>Appendices - </a:t>
            </a:r>
            <a:r>
              <a:rPr lang="en-US" altLang="en-US" sz="3200" dirty="0">
                <a:latin typeface="Calibri" panose="020F0502020204030204" pitchFamily="34" charset="0"/>
                <a:ea typeface="Times New Roman" panose="02020603050405020304" pitchFamily="18" charset="0"/>
                <a:cs typeface="Arial" panose="020B0604020202020204" pitchFamily="34" charset="0"/>
              </a:rPr>
              <a:t>Logistic </a:t>
            </a:r>
            <a:r>
              <a:rPr lang="en-US" altLang="en-US" sz="3200" dirty="0" smtClean="0">
                <a:latin typeface="Calibri" panose="020F0502020204030204" pitchFamily="34" charset="0"/>
                <a:ea typeface="Times New Roman" panose="02020603050405020304" pitchFamily="18" charset="0"/>
                <a:cs typeface="Arial" panose="020B0604020202020204" pitchFamily="34" charset="0"/>
              </a:rPr>
              <a:t>Regression (cont’d)</a:t>
            </a:r>
            <a:r>
              <a:rPr lang="en-US" sz="3200" b="1" dirty="0" smtClean="0"/>
              <a:t> </a:t>
            </a:r>
            <a:endParaRPr lang="en-US" sz="3200" b="1" i="1"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9325397"/>
      </p:ext>
    </p:extLst>
  </p:cSld>
  <p:clrMapOvr>
    <a:masterClrMapping/>
  </p:clrMapOvr>
  <p:transition spd="med">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nvPr>
        </p:nvGraphicFramePr>
        <p:xfrm>
          <a:off x="1219199" y="2133600"/>
          <a:ext cx="6400800" cy="3154220"/>
        </p:xfrm>
        <a:graphic>
          <a:graphicData uri="http://schemas.openxmlformats.org/drawingml/2006/table">
            <a:tbl>
              <a:tblPr firstRow="1" firstCol="1" bandRow="1"/>
              <a:tblGrid>
                <a:gridCol w="1280160">
                  <a:extLst>
                    <a:ext uri="{9D8B030D-6E8A-4147-A177-3AD203B41FA5}">
                      <a16:colId xmlns:a16="http://schemas.microsoft.com/office/drawing/2014/main" xmlns="" val="20000"/>
                    </a:ext>
                  </a:extLst>
                </a:gridCol>
                <a:gridCol w="1280160">
                  <a:extLst>
                    <a:ext uri="{9D8B030D-6E8A-4147-A177-3AD203B41FA5}">
                      <a16:colId xmlns:a16="http://schemas.microsoft.com/office/drawing/2014/main" xmlns="" val="20001"/>
                    </a:ext>
                  </a:extLst>
                </a:gridCol>
                <a:gridCol w="1280160">
                  <a:extLst>
                    <a:ext uri="{9D8B030D-6E8A-4147-A177-3AD203B41FA5}">
                      <a16:colId xmlns:a16="http://schemas.microsoft.com/office/drawing/2014/main" xmlns="" val="20002"/>
                    </a:ext>
                  </a:extLst>
                </a:gridCol>
                <a:gridCol w="1280160">
                  <a:extLst>
                    <a:ext uri="{9D8B030D-6E8A-4147-A177-3AD203B41FA5}">
                      <a16:colId xmlns:a16="http://schemas.microsoft.com/office/drawing/2014/main" xmlns="" val="20003"/>
                    </a:ext>
                  </a:extLst>
                </a:gridCol>
                <a:gridCol w="1280160">
                  <a:extLst>
                    <a:ext uri="{9D8B030D-6E8A-4147-A177-3AD203B41FA5}">
                      <a16:colId xmlns:a16="http://schemas.microsoft.com/office/drawing/2014/main" xmlns="" val="20004"/>
                    </a:ext>
                  </a:extLst>
                </a:gridCol>
              </a:tblGrid>
              <a:tr h="686950">
                <a:tc>
                  <a:txBody>
                    <a:bodyPr/>
                    <a:lstStyle/>
                    <a:p>
                      <a:pPr marL="0" marR="0">
                        <a:lnSpc>
                          <a:spcPct val="115000"/>
                        </a:lnSpc>
                        <a:spcBef>
                          <a:spcPts val="0"/>
                        </a:spcBef>
                        <a:spcAft>
                          <a:spcPts val="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Parameter</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Odds Ratio</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%95 CI lower limit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%95 CI upper  limit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p-value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472210">
                <a:tc>
                  <a:txBody>
                    <a:bodyPr/>
                    <a:lstStyle/>
                    <a:p>
                      <a:pPr marL="0" marR="0">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age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0.95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1.05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0.99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472210">
                <a:tc>
                  <a:txBody>
                    <a:bodyPr/>
                    <a:lstStyle/>
                    <a:p>
                      <a:pPr marL="0" marR="0">
                        <a:lnSpc>
                          <a:spcPct val="115000"/>
                        </a:lnSpc>
                        <a:spcBef>
                          <a:spcPts val="0"/>
                        </a:spcBef>
                        <a:spcAft>
                          <a:spcPts val="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weight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0.99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0.98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0.05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578430">
                <a:tc>
                  <a:txBody>
                    <a:bodyPr/>
                    <a:lstStyle/>
                    <a:p>
                      <a:pPr marL="0" marR="0">
                        <a:lnSpc>
                          <a:spcPct val="115000"/>
                        </a:lnSpc>
                        <a:spcBef>
                          <a:spcPts val="0"/>
                        </a:spcBef>
                        <a:spcAft>
                          <a:spcPts val="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race: </a:t>
                      </a:r>
                      <a:endParaRPr lang="en-US" sz="1400" b="1"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r">
                        <a:lnSpc>
                          <a:spcPct val="115000"/>
                        </a:lnSpc>
                        <a:spcBef>
                          <a:spcPts val="0"/>
                        </a:spcBef>
                        <a:spcAft>
                          <a:spcPts val="0"/>
                        </a:spcAft>
                      </a:pPr>
                      <a:r>
                        <a:rPr lang="en-US" sz="1400" b="1" dirty="0" smtClean="0">
                          <a:effectLst/>
                          <a:latin typeface="Calibri" panose="020F0502020204030204" pitchFamily="34" charset="0"/>
                          <a:ea typeface="Calibri" panose="020F0502020204030204" pitchFamily="34" charset="0"/>
                          <a:cs typeface="Times New Roman" panose="02020603050405020304" pitchFamily="18" charset="0"/>
                        </a:rPr>
                        <a:t>black(ref</a:t>
                      </a:r>
                      <a:r>
                        <a:rPr lang="en-US" sz="1400" b="1" dirty="0">
                          <a:effectLst/>
                          <a:latin typeface="Calibri" panose="020F0502020204030204" pitchFamily="34" charset="0"/>
                          <a:ea typeface="Calibri" panose="020F0502020204030204" pitchFamily="34"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50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gn="ctr">
                        <a:lnSpc>
                          <a:spcPct val="115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nSpc>
                          <a:spcPct val="115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nSpc>
                          <a:spcPct val="115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472210">
                <a:tc>
                  <a:txBody>
                    <a:bodyPr/>
                    <a:lstStyle/>
                    <a:p>
                      <a:pPr marL="0" marR="0" algn="r">
                        <a:lnSpc>
                          <a:spcPct val="115000"/>
                        </a:lnSpc>
                        <a:spcBef>
                          <a:spcPts val="0"/>
                        </a:spcBef>
                        <a:spcAft>
                          <a:spcPts val="0"/>
                        </a:spcAft>
                      </a:pPr>
                      <a:r>
                        <a:rPr lang="en-US" sz="1400" b="1"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1400" b="1" dirty="0">
                          <a:effectLst/>
                          <a:latin typeface="Calibri" panose="020F0502020204030204" pitchFamily="34" charset="0"/>
                          <a:ea typeface="Calibri" panose="020F0502020204030204" pitchFamily="34" charset="0"/>
                          <a:cs typeface="Times New Roman" panose="02020603050405020304" pitchFamily="18" charset="0"/>
                        </a:rPr>
                        <a:t>Other</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2.88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1.10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7.52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0.03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472210">
                <a:tc>
                  <a:txBody>
                    <a:bodyPr/>
                    <a:lstStyle/>
                    <a:p>
                      <a:pPr marL="0" marR="0" algn="r">
                        <a:lnSpc>
                          <a:spcPct val="115000"/>
                        </a:lnSpc>
                        <a:spcBef>
                          <a:spcPts val="0"/>
                        </a:spcBef>
                        <a:spcAft>
                          <a:spcPts val="0"/>
                        </a:spcAft>
                      </a:pPr>
                      <a:r>
                        <a:rPr lang="en-US" sz="1400" b="1" dirty="0" smtClean="0">
                          <a:effectLst/>
                          <a:latin typeface="Calibri" panose="020F0502020204030204" pitchFamily="34" charset="0"/>
                          <a:ea typeface="Calibri" panose="020F0502020204030204" pitchFamily="34" charset="0"/>
                          <a:cs typeface="Times New Roman" panose="02020603050405020304" pitchFamily="18" charset="0"/>
                        </a:rPr>
                        <a:t>White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1.83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0.95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3.53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0.07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bl>
          </a:graphicData>
        </a:graphic>
      </p:graphicFrame>
      <p:sp>
        <p:nvSpPr>
          <p:cNvPr id="4" name="Slide Number Placeholder 3"/>
          <p:cNvSpPr>
            <a:spLocks noGrp="1"/>
          </p:cNvSpPr>
          <p:nvPr>
            <p:ph type="sldNum" sz="quarter" idx="10"/>
          </p:nvPr>
        </p:nvSpPr>
        <p:spPr>
          <a:prstGeom prst="rect">
            <a:avLst/>
          </a:prstGeom>
        </p:spPr>
        <p:txBody>
          <a:bodyPr/>
          <a:lstStyle/>
          <a:p>
            <a:fld id="{C72B0109-5EC1-4B30-9AFF-E1F2A819C8E8}" type="slidenum">
              <a:rPr lang="en-US" altLang="en-US" smtClean="0"/>
              <a:pPr/>
              <a:t>36</a:t>
            </a:fld>
            <a:endParaRPr lang="en-US" altLang="en-US"/>
          </a:p>
        </p:txBody>
      </p:sp>
      <p:sp>
        <p:nvSpPr>
          <p:cNvPr id="7" name="Rectangle 6"/>
          <p:cNvSpPr/>
          <p:nvPr/>
        </p:nvSpPr>
        <p:spPr>
          <a:xfrm>
            <a:off x="1219199" y="1150620"/>
            <a:ext cx="6324599" cy="461665"/>
          </a:xfrm>
          <a:prstGeom prst="rect">
            <a:avLst/>
          </a:prstGeom>
        </p:spPr>
        <p:txBody>
          <a:bodyPr wrap="square">
            <a:spAutoFit/>
          </a:bodyPr>
          <a:lstStyle/>
          <a:p>
            <a:pPr lvl="0" algn="ctr" eaLnBrk="0" fontAlgn="base" hangingPunct="0">
              <a:spcBef>
                <a:spcPct val="0"/>
              </a:spcBef>
              <a:spcAft>
                <a:spcPct val="0"/>
              </a:spcAft>
            </a:pPr>
            <a:r>
              <a:rPr lang="en-US" altLang="en-US" sz="2400" b="1" dirty="0">
                <a:solidFill>
                  <a:prstClr val="black"/>
                </a:solidFill>
                <a:latin typeface="Calibri" panose="020F0502020204030204" pitchFamily="34" charset="0"/>
                <a:ea typeface="Times New Roman" panose="02020603050405020304" pitchFamily="18" charset="0"/>
                <a:cs typeface="Arial" panose="020B0604020202020204" pitchFamily="34" charset="0"/>
              </a:rPr>
              <a:t>Table 2c. Logistic Regression Analysis</a:t>
            </a:r>
            <a:endParaRPr lang="en-US" altLang="en-US" sz="2400" b="1" dirty="0">
              <a:solidFill>
                <a:prstClr val="black"/>
              </a:solidFill>
              <a:latin typeface="Arial" panose="020B0604020202020204" pitchFamily="34" charset="0"/>
              <a:ea typeface="Times New Roman" panose="02020603050405020304" pitchFamily="18" charset="0"/>
              <a:cs typeface="Arial" panose="020B0604020202020204" pitchFamily="34" charset="0"/>
            </a:endParaRPr>
          </a:p>
        </p:txBody>
      </p:sp>
      <p:sp>
        <p:nvSpPr>
          <p:cNvPr id="5" name="Rectangle 4"/>
          <p:cNvSpPr/>
          <p:nvPr/>
        </p:nvSpPr>
        <p:spPr>
          <a:xfrm>
            <a:off x="937093" y="152400"/>
            <a:ext cx="4793685" cy="523220"/>
          </a:xfrm>
          <a:prstGeom prst="rect">
            <a:avLst/>
          </a:prstGeom>
        </p:spPr>
        <p:txBody>
          <a:bodyPr wrap="none">
            <a:spAutoFit/>
          </a:bodyPr>
          <a:lstStyle/>
          <a:p>
            <a:pPr lvl="0" algn="ctr" eaLnBrk="0" fontAlgn="base" hangingPunct="0">
              <a:spcBef>
                <a:spcPct val="0"/>
              </a:spcBef>
              <a:spcAft>
                <a:spcPct val="0"/>
              </a:spcAft>
            </a:pPr>
            <a:r>
              <a:rPr lang="en-US" altLang="en-US" sz="2800" dirty="0">
                <a:latin typeface="Calibri" panose="020F0502020204030204" pitchFamily="34" charset="0"/>
                <a:ea typeface="Times New Roman" panose="02020603050405020304" pitchFamily="18" charset="0"/>
                <a:cs typeface="Arial" panose="020B0604020202020204" pitchFamily="34" charset="0"/>
              </a:rPr>
              <a:t>2c. Logistic Regression </a:t>
            </a:r>
            <a:r>
              <a:rPr lang="en-US" altLang="en-US" sz="2800" dirty="0" smtClean="0">
                <a:latin typeface="Calibri" panose="020F0502020204030204" pitchFamily="34" charset="0"/>
                <a:ea typeface="Times New Roman" panose="02020603050405020304" pitchFamily="18" charset="0"/>
                <a:cs typeface="Arial" panose="020B0604020202020204" pitchFamily="34" charset="0"/>
              </a:rPr>
              <a:t>Analysis</a:t>
            </a:r>
            <a:endParaRPr lang="en-US" altLang="en-US" sz="280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110577585"/>
      </p:ext>
    </p:extLst>
  </p:cSld>
  <p:clrMapOvr>
    <a:masterClrMapping/>
  </p:clrMapOvr>
  <p:transition spd="med">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153400" cy="519178"/>
          </a:xfrm>
        </p:spPr>
        <p:txBody>
          <a:bodyPr>
            <a:noAutofit/>
          </a:bodyPr>
          <a:lstStyle/>
          <a:p>
            <a:r>
              <a:rPr lang="en-US" sz="3200" dirty="0" smtClean="0"/>
              <a:t>Appendices – combining .docx files</a:t>
            </a:r>
            <a:endParaRPr lang="en-US" sz="3200" dirty="0"/>
          </a:p>
        </p:txBody>
      </p:sp>
      <p:sp>
        <p:nvSpPr>
          <p:cNvPr id="4" name="Slide Number Placeholder 3"/>
          <p:cNvSpPr>
            <a:spLocks noGrp="1"/>
          </p:cNvSpPr>
          <p:nvPr>
            <p:ph type="sldNum" sz="quarter" idx="10"/>
          </p:nvPr>
        </p:nvSpPr>
        <p:spPr/>
        <p:txBody>
          <a:bodyPr/>
          <a:lstStyle/>
          <a:p>
            <a:fld id="{D57F1E4F-1CFF-5643-939E-217C01CDF565}" type="slidenum">
              <a:rPr lang="en-US" smtClean="0"/>
              <a:pPr/>
              <a:t>37</a:t>
            </a:fld>
            <a:endParaRPr lang="en-US" dirty="0"/>
          </a:p>
        </p:txBody>
      </p:sp>
      <p:sp>
        <p:nvSpPr>
          <p:cNvPr id="5" name="Content Placeholder 2"/>
          <p:cNvSpPr>
            <a:spLocks noGrp="1"/>
          </p:cNvSpPr>
          <p:nvPr>
            <p:ph idx="1"/>
          </p:nvPr>
        </p:nvSpPr>
        <p:spPr>
          <a:xfrm>
            <a:off x="601703" y="1130584"/>
            <a:ext cx="8534400" cy="506185"/>
          </a:xfrm>
        </p:spPr>
        <p:txBody>
          <a:bodyPr/>
          <a:lstStyle/>
          <a:p>
            <a:pPr marL="0" indent="0">
              <a:buNone/>
            </a:pPr>
            <a:r>
              <a:rPr lang="en-US" sz="1800" i="1" dirty="0" smtClean="0"/>
              <a:t>putdocx </a:t>
            </a:r>
            <a:r>
              <a:rPr lang="en-US" sz="1800" i="1" dirty="0"/>
              <a:t>append </a:t>
            </a:r>
            <a:r>
              <a:rPr lang="en-US" sz="1800" i="1" u="sng" dirty="0"/>
              <a:t>demographic</a:t>
            </a:r>
            <a:r>
              <a:rPr lang="en-US" sz="1800" i="1" dirty="0"/>
              <a:t> </a:t>
            </a:r>
            <a:r>
              <a:rPr lang="en-US" sz="1800" i="1" u="sng" dirty="0"/>
              <a:t>logistic</a:t>
            </a:r>
            <a:r>
              <a:rPr lang="en-US" sz="1800" i="1" dirty="0"/>
              <a:t>, saving(“sample report”)</a:t>
            </a:r>
          </a:p>
          <a:p>
            <a:pPr marL="0" indent="0">
              <a:buNone/>
            </a:pPr>
            <a:endParaRPr lang="en-US" sz="1800" dirty="0"/>
          </a:p>
          <a:p>
            <a:pPr marL="0" indent="0">
              <a:buNone/>
            </a:pPr>
            <a:r>
              <a:rPr lang="en-US" sz="1800" dirty="0"/>
              <a:t>	</a:t>
            </a:r>
          </a:p>
        </p:txBody>
      </p:sp>
      <p:sp>
        <p:nvSpPr>
          <p:cNvPr id="6" name="Rectangle 5"/>
          <p:cNvSpPr/>
          <p:nvPr/>
        </p:nvSpPr>
        <p:spPr>
          <a:xfrm>
            <a:off x="630885" y="750423"/>
            <a:ext cx="2347822" cy="369332"/>
          </a:xfrm>
          <a:prstGeom prst="rect">
            <a:avLst/>
          </a:prstGeom>
        </p:spPr>
        <p:txBody>
          <a:bodyPr wrap="none">
            <a:spAutoFit/>
          </a:bodyPr>
          <a:lstStyle/>
          <a:p>
            <a:r>
              <a:rPr lang="en-US" altLang="en-US" dirty="0" smtClean="0">
                <a:latin typeface="Arial" panose="020B0604020202020204" pitchFamily="34" charset="0"/>
                <a:ea typeface="Times New Roman" panose="02020603050405020304" pitchFamily="18" charset="0"/>
                <a:cs typeface="Arial" panose="020B0604020202020204" pitchFamily="34" charset="0"/>
              </a:rPr>
              <a:t>// 3. Combine Tables </a:t>
            </a:r>
            <a:endParaRPr lang="en-US" dirty="0">
              <a:latin typeface="Arial" panose="020B0604020202020204" pitchFamily="34" charset="0"/>
              <a:cs typeface="Arial" panose="020B0604020202020204" pitchFamily="34" charset="0"/>
            </a:endParaRPr>
          </a:p>
        </p:txBody>
      </p:sp>
      <p:graphicFrame>
        <p:nvGraphicFramePr>
          <p:cNvPr id="7" name="Table 6"/>
          <p:cNvGraphicFramePr>
            <a:graphicFrameLocks noGrp="1"/>
          </p:cNvGraphicFramePr>
          <p:nvPr>
            <p:extLst>
              <p:ext uri="{D42A27DB-BD31-4B8C-83A1-F6EECF244321}">
                <p14:modId xmlns:p14="http://schemas.microsoft.com/office/powerpoint/2010/main" val="833995160"/>
              </p:ext>
            </p:extLst>
          </p:nvPr>
        </p:nvGraphicFramePr>
        <p:xfrm>
          <a:off x="990601" y="2667003"/>
          <a:ext cx="7010398" cy="3124057"/>
        </p:xfrm>
        <a:graphic>
          <a:graphicData uri="http://schemas.openxmlformats.org/drawingml/2006/table">
            <a:tbl>
              <a:tblPr firstRow="1" firstCol="1" bandRow="1"/>
              <a:tblGrid>
                <a:gridCol w="1874876">
                  <a:extLst>
                    <a:ext uri="{9D8B030D-6E8A-4147-A177-3AD203B41FA5}">
                      <a16:colId xmlns:a16="http://schemas.microsoft.com/office/drawing/2014/main" xmlns="" val="20000"/>
                    </a:ext>
                  </a:extLst>
                </a:gridCol>
                <a:gridCol w="1467294">
                  <a:extLst>
                    <a:ext uri="{9D8B030D-6E8A-4147-A177-3AD203B41FA5}">
                      <a16:colId xmlns:a16="http://schemas.microsoft.com/office/drawing/2014/main" xmlns="" val="20001"/>
                    </a:ext>
                  </a:extLst>
                </a:gridCol>
                <a:gridCol w="1385775">
                  <a:extLst>
                    <a:ext uri="{9D8B030D-6E8A-4147-A177-3AD203B41FA5}">
                      <a16:colId xmlns:a16="http://schemas.microsoft.com/office/drawing/2014/main" xmlns="" val="20002"/>
                    </a:ext>
                  </a:extLst>
                </a:gridCol>
                <a:gridCol w="1385775">
                  <a:extLst>
                    <a:ext uri="{9D8B030D-6E8A-4147-A177-3AD203B41FA5}">
                      <a16:colId xmlns:a16="http://schemas.microsoft.com/office/drawing/2014/main" xmlns="" val="20003"/>
                    </a:ext>
                  </a:extLst>
                </a:gridCol>
                <a:gridCol w="896678">
                  <a:extLst>
                    <a:ext uri="{9D8B030D-6E8A-4147-A177-3AD203B41FA5}">
                      <a16:colId xmlns:a16="http://schemas.microsoft.com/office/drawing/2014/main" xmlns="" val="20004"/>
                    </a:ext>
                  </a:extLst>
                </a:gridCol>
              </a:tblGrid>
              <a:tr h="628611">
                <a:tc>
                  <a:txBody>
                    <a:bodyPr/>
                    <a:lstStyle/>
                    <a:p>
                      <a:pPr marL="0" marR="0">
                        <a:lnSpc>
                          <a:spcPct val="115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Total</a:t>
                      </a:r>
                      <a:br>
                        <a:rPr lang="en-US" sz="1600" b="1" dirty="0">
                          <a:effectLst/>
                          <a:latin typeface="Calibri" panose="020F0502020204030204" pitchFamily="34" charset="0"/>
                          <a:ea typeface="Calibri" panose="020F0502020204030204" pitchFamily="34" charset="0"/>
                          <a:cs typeface="Times New Roman" panose="02020603050405020304" pitchFamily="18" charset="0"/>
                        </a:rPr>
                      </a:br>
                      <a:r>
                        <a:rPr lang="en-US" sz="1600" b="1" dirty="0">
                          <a:effectLst/>
                          <a:latin typeface="Calibri" panose="020F0502020204030204" pitchFamily="34" charset="0"/>
                          <a:ea typeface="Calibri" panose="020F0502020204030204" pitchFamily="34" charset="0"/>
                          <a:cs typeface="Times New Roman" panose="02020603050405020304" pitchFamily="18" charset="0"/>
                        </a:rPr>
                        <a:t>N=74</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Domestic</a:t>
                      </a:r>
                      <a:br>
                        <a:rPr lang="en-US" sz="1600" b="1" dirty="0">
                          <a:effectLst/>
                          <a:latin typeface="Calibri" panose="020F0502020204030204" pitchFamily="34" charset="0"/>
                          <a:ea typeface="Calibri" panose="020F0502020204030204" pitchFamily="34" charset="0"/>
                          <a:cs typeface="Times New Roman" panose="02020603050405020304" pitchFamily="18" charset="0"/>
                        </a:rPr>
                      </a:br>
                      <a:r>
                        <a:rPr lang="en-US" sz="1600" b="1" dirty="0">
                          <a:effectLst/>
                          <a:latin typeface="Calibri" panose="020F0502020204030204" pitchFamily="34" charset="0"/>
                          <a:ea typeface="Calibri" panose="020F0502020204030204" pitchFamily="34" charset="0"/>
                          <a:cs typeface="Times New Roman" panose="02020603050405020304" pitchFamily="18" charset="0"/>
                        </a:rPr>
                        <a:t>n=52</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effectLst/>
                          <a:latin typeface="Calibri" panose="020F0502020204030204" pitchFamily="34" charset="0"/>
                          <a:ea typeface="Calibri" panose="020F0502020204030204" pitchFamily="34" charset="0"/>
                          <a:cs typeface="Times New Roman" panose="02020603050405020304" pitchFamily="18" charset="0"/>
                        </a:rPr>
                        <a:t>Foreign</a:t>
                      </a:r>
                      <a:br>
                        <a:rPr lang="en-US" sz="1600" b="1">
                          <a:effectLst/>
                          <a:latin typeface="Calibri" panose="020F0502020204030204" pitchFamily="34" charset="0"/>
                          <a:ea typeface="Calibri" panose="020F0502020204030204" pitchFamily="34" charset="0"/>
                          <a:cs typeface="Times New Roman" panose="02020603050405020304" pitchFamily="18" charset="0"/>
                        </a:rPr>
                      </a:br>
                      <a:r>
                        <a:rPr lang="en-US" sz="1600" b="1">
                          <a:effectLst/>
                          <a:latin typeface="Calibri" panose="020F0502020204030204" pitchFamily="34" charset="0"/>
                          <a:ea typeface="Calibri" panose="020F0502020204030204" pitchFamily="34" charset="0"/>
                          <a:cs typeface="Times New Roman" panose="02020603050405020304" pitchFamily="18" charset="0"/>
                        </a:rPr>
                        <a:t>n=22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i="1">
                          <a:effectLst/>
                          <a:latin typeface="Calibri" panose="020F0502020204030204" pitchFamily="34" charset="0"/>
                          <a:ea typeface="Calibri" panose="020F0502020204030204" pitchFamily="34" charset="0"/>
                          <a:cs typeface="Times New Roman" panose="02020603050405020304" pitchFamily="18" charset="0"/>
                        </a:rPr>
                        <a:t>P-value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628611">
                <a:tc>
                  <a:txBody>
                    <a:bodyPr/>
                    <a:lstStyle/>
                    <a:p>
                      <a:pPr marL="0" marR="0">
                        <a:lnSpc>
                          <a:spcPct val="200000"/>
                        </a:lnSpc>
                        <a:spcBef>
                          <a:spcPts val="0"/>
                        </a:spcBef>
                        <a:spcAft>
                          <a:spcPts val="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Mileage, mean±SD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21.30± 5.79</a:t>
                      </a:r>
                    </a:p>
                  </a:txBody>
                  <a:tcPr marL="68580" marR="68580" marT="0" marB="0">
                    <a:lnL w="12700" cap="flat" cmpd="sng"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19.83± 4.74</a:t>
                      </a:r>
                    </a:p>
                  </a:txBody>
                  <a:tcPr marL="68580" marR="68580" marT="0" marB="0">
                    <a:lnL w="127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24.77± 6.61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&lt;0.001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342975">
                <a:tc>
                  <a:txBody>
                    <a:bodyPr/>
                    <a:lstStyle/>
                    <a:p>
                      <a:pPr marL="0" marR="0">
                        <a:lnSpc>
                          <a:spcPct val="115000"/>
                        </a:lnSpc>
                        <a:spcBef>
                          <a:spcPts val="0"/>
                        </a:spcBef>
                        <a:spcAft>
                          <a:spcPts val="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Repair Record, 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69</a:t>
                      </a:r>
                    </a:p>
                  </a:txBody>
                  <a:tcPr marL="68580" marR="68580" marT="0" marB="0">
                    <a:lnL w="12700" cap="flat" cmpd="sng"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48</a:t>
                      </a:r>
                    </a:p>
                  </a:txBody>
                  <a:tcPr marL="68580" marR="68580" marT="0" marB="0">
                    <a:lnL w="127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21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&lt;0.001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304772">
                <a:tc>
                  <a:txBody>
                    <a:bodyPr/>
                    <a:lstStyle/>
                    <a:p>
                      <a:pPr marL="0" marR="0">
                        <a:lnSpc>
                          <a:spcPct val="115000"/>
                        </a:lnSpc>
                        <a:spcBef>
                          <a:spcPts val="0"/>
                        </a:spcBef>
                        <a:spcAft>
                          <a:spcPts val="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      One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2 (  2.9%)</a:t>
                      </a:r>
                    </a:p>
                  </a:txBody>
                  <a:tcPr marL="68580" marR="68580" marT="0" marB="0">
                    <a:lnL w="12700" cap="flat" cmpd="sng"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2 (  4.2%)</a:t>
                      </a:r>
                    </a:p>
                  </a:txBody>
                  <a:tcPr marL="68580" marR="68580" marT="0" marB="0">
                    <a:lnL w="127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0 (  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304772">
                <a:tc>
                  <a:txBody>
                    <a:bodyPr/>
                    <a:lstStyle/>
                    <a:p>
                      <a:pPr marL="0" marR="0">
                        <a:lnSpc>
                          <a:spcPct val="115000"/>
                        </a:lnSpc>
                        <a:spcBef>
                          <a:spcPts val="0"/>
                        </a:spcBef>
                        <a:spcAft>
                          <a:spcPts val="0"/>
                        </a:spcAft>
                      </a:pPr>
                      <a:r>
                        <a:rPr lang="en-US" sz="1600" b="1">
                          <a:effectLst/>
                          <a:latin typeface="Calibri" panose="020F0502020204030204" pitchFamily="34" charset="0"/>
                          <a:ea typeface="Calibri" panose="020F0502020204030204" pitchFamily="34" charset="0"/>
                          <a:cs typeface="Times New Roman" panose="02020603050405020304" pitchFamily="18" charset="0"/>
                        </a:rPr>
                        <a:t>      Two</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8 ( 11.6%)</a:t>
                      </a:r>
                    </a:p>
                  </a:txBody>
                  <a:tcPr marL="68580" marR="68580" marT="0" marB="0">
                    <a:lnL w="12700" cap="flat" cmpd="sng"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8 ( 16.7%)</a:t>
                      </a:r>
                    </a:p>
                  </a:txBody>
                  <a:tcPr marL="68580" marR="68580" marT="0" marB="0">
                    <a:lnL w="127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0 (  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304772">
                <a:tc>
                  <a:txBody>
                    <a:bodyPr/>
                    <a:lstStyle/>
                    <a:p>
                      <a:pPr marL="0" marR="0">
                        <a:lnSpc>
                          <a:spcPct val="115000"/>
                        </a:lnSpc>
                        <a:spcBef>
                          <a:spcPts val="0"/>
                        </a:spcBef>
                        <a:spcAft>
                          <a:spcPts val="0"/>
                        </a:spcAft>
                      </a:pPr>
                      <a:r>
                        <a:rPr lang="en-US" sz="1600" b="1">
                          <a:effectLst/>
                          <a:latin typeface="Calibri" panose="020F0502020204030204" pitchFamily="34" charset="0"/>
                          <a:ea typeface="Calibri" panose="020F0502020204030204" pitchFamily="34" charset="0"/>
                          <a:cs typeface="Times New Roman" panose="02020603050405020304" pitchFamily="18" charset="0"/>
                        </a:rPr>
                        <a:t>      Three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30 ( 43.5%)</a:t>
                      </a:r>
                    </a:p>
                  </a:txBody>
                  <a:tcPr marL="68580" marR="68580" marT="0" marB="0">
                    <a:lnL w="12700" cap="flat" cmpd="sng"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27 ( 56.3%)</a:t>
                      </a:r>
                    </a:p>
                  </a:txBody>
                  <a:tcPr marL="68580" marR="68580" marT="0" marB="0">
                    <a:lnL w="127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3 ( 14.3%)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304772">
                <a:tc>
                  <a:txBody>
                    <a:bodyPr/>
                    <a:lstStyle/>
                    <a:p>
                      <a:pPr marL="0" marR="0">
                        <a:lnSpc>
                          <a:spcPct val="115000"/>
                        </a:lnSpc>
                        <a:spcBef>
                          <a:spcPts val="0"/>
                        </a:spcBef>
                        <a:spcAft>
                          <a:spcPts val="0"/>
                        </a:spcAft>
                      </a:pPr>
                      <a:r>
                        <a:rPr lang="en-US" sz="1600" b="1">
                          <a:effectLst/>
                          <a:latin typeface="Calibri" panose="020F0502020204030204" pitchFamily="34" charset="0"/>
                          <a:ea typeface="Calibri" panose="020F0502020204030204" pitchFamily="34" charset="0"/>
                          <a:cs typeface="Times New Roman" panose="02020603050405020304" pitchFamily="18" charset="0"/>
                        </a:rPr>
                        <a:t>      Four</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18 ( 26.1%)</a:t>
                      </a:r>
                    </a:p>
                  </a:txBody>
                  <a:tcPr marL="68580" marR="68580" marT="0" marB="0">
                    <a:lnL w="12700" cap="flat" cmpd="sng"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9 ( 18.8%)</a:t>
                      </a:r>
                    </a:p>
                  </a:txBody>
                  <a:tcPr marL="68580" marR="68580" marT="0" marB="0">
                    <a:lnL w="127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9 ( 42.9%)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304772">
                <a:tc>
                  <a:txBody>
                    <a:bodyPr/>
                    <a:lstStyle/>
                    <a:p>
                      <a:pPr marL="0" marR="0">
                        <a:lnSpc>
                          <a:spcPct val="115000"/>
                        </a:lnSpc>
                        <a:spcBef>
                          <a:spcPts val="0"/>
                        </a:spcBef>
                        <a:spcAft>
                          <a:spcPts val="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      Five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11 ( 15.9%)</a:t>
                      </a:r>
                    </a:p>
                  </a:txBody>
                  <a:tcPr marL="68580" marR="68580" marT="0" marB="0">
                    <a:lnL w="12700" cap="flat" cmpd="sng"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2 (  4.2%)</a:t>
                      </a:r>
                    </a:p>
                  </a:txBody>
                  <a:tcPr marL="68580" marR="68580" marT="0" marB="0">
                    <a:lnL w="127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9 ( 42.9%)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10" name="Rectangle 9"/>
          <p:cNvSpPr/>
          <p:nvPr/>
        </p:nvSpPr>
        <p:spPr>
          <a:xfrm>
            <a:off x="3276600" y="2088430"/>
            <a:ext cx="2802498" cy="369332"/>
          </a:xfrm>
          <a:prstGeom prst="rect">
            <a:avLst/>
          </a:prstGeom>
        </p:spPr>
        <p:txBody>
          <a:bodyPr wrap="none">
            <a:spAutoFit/>
          </a:bodyPr>
          <a:lstStyle/>
          <a:p>
            <a:r>
              <a:rPr lang="en-US" altLang="en-US" b="1" dirty="0">
                <a:latin typeface="Calibri" panose="020F0502020204030204" pitchFamily="34" charset="0"/>
                <a:ea typeface="Calibri" panose="020F0502020204030204" pitchFamily="34" charset="0"/>
                <a:cs typeface="Times New Roman" panose="02020603050405020304" pitchFamily="18" charset="0"/>
              </a:rPr>
              <a:t>Table 1. Demographic Table</a:t>
            </a:r>
            <a:endParaRPr lang="en-US" b="1" dirty="0"/>
          </a:p>
        </p:txBody>
      </p:sp>
      <p:sp>
        <p:nvSpPr>
          <p:cNvPr id="12" name="TextBox 11"/>
          <p:cNvSpPr txBox="1"/>
          <p:nvPr/>
        </p:nvSpPr>
        <p:spPr>
          <a:xfrm>
            <a:off x="486849" y="1765373"/>
            <a:ext cx="8382000" cy="369332"/>
          </a:xfrm>
          <a:prstGeom prst="rect">
            <a:avLst/>
          </a:prstGeom>
          <a:noFill/>
        </p:spPr>
        <p:txBody>
          <a:bodyPr wrap="square" rtlCol="0">
            <a:spAutoFit/>
          </a:bodyPr>
          <a:lstStyle/>
          <a:p>
            <a:r>
              <a:rPr lang="en-US" dirty="0" smtClean="0"/>
              <a:t>**********************************************************************</a:t>
            </a:r>
            <a:endParaRPr lang="en-US" dirty="0"/>
          </a:p>
        </p:txBody>
      </p:sp>
    </p:spTree>
    <p:extLst>
      <p:ext uri="{BB962C8B-B14F-4D97-AF65-F5344CB8AC3E}">
        <p14:creationId xmlns:p14="http://schemas.microsoft.com/office/powerpoint/2010/main" val="2514186798"/>
      </p:ext>
    </p:extLst>
  </p:cSld>
  <p:clrMapOvr>
    <a:masterClrMapping/>
  </p:clrMapOvr>
  <p:transition spd="med">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D57F1E4F-1CFF-5643-939E-217C01CDF565}" type="slidenum">
              <a:rPr lang="en-US" smtClean="0"/>
              <a:pPr/>
              <a:t>38</a:t>
            </a:fld>
            <a:endParaRPr lang="en-US" dirty="0"/>
          </a:p>
        </p:txBody>
      </p:sp>
      <p:graphicFrame>
        <p:nvGraphicFramePr>
          <p:cNvPr id="5" name="Content Placeholder 5"/>
          <p:cNvGraphicFramePr>
            <a:graphicFrameLocks/>
          </p:cNvGraphicFramePr>
          <p:nvPr>
            <p:extLst>
              <p:ext uri="{D42A27DB-BD31-4B8C-83A1-F6EECF244321}">
                <p14:modId xmlns:p14="http://schemas.microsoft.com/office/powerpoint/2010/main" val="4112857945"/>
              </p:ext>
            </p:extLst>
          </p:nvPr>
        </p:nvGraphicFramePr>
        <p:xfrm>
          <a:off x="1219200" y="2133601"/>
          <a:ext cx="6659700" cy="2309933"/>
        </p:xfrm>
        <a:graphic>
          <a:graphicData uri="http://schemas.openxmlformats.org/drawingml/2006/table">
            <a:tbl>
              <a:tblPr firstRow="1" firstCol="1" bandRow="1"/>
              <a:tblGrid>
                <a:gridCol w="1331940">
                  <a:extLst>
                    <a:ext uri="{9D8B030D-6E8A-4147-A177-3AD203B41FA5}">
                      <a16:colId xmlns:a16="http://schemas.microsoft.com/office/drawing/2014/main" xmlns="" val="20000"/>
                    </a:ext>
                  </a:extLst>
                </a:gridCol>
                <a:gridCol w="1331940">
                  <a:extLst>
                    <a:ext uri="{9D8B030D-6E8A-4147-A177-3AD203B41FA5}">
                      <a16:colId xmlns:a16="http://schemas.microsoft.com/office/drawing/2014/main" xmlns="" val="20001"/>
                    </a:ext>
                  </a:extLst>
                </a:gridCol>
                <a:gridCol w="1331940">
                  <a:extLst>
                    <a:ext uri="{9D8B030D-6E8A-4147-A177-3AD203B41FA5}">
                      <a16:colId xmlns:a16="http://schemas.microsoft.com/office/drawing/2014/main" xmlns="" val="20002"/>
                    </a:ext>
                  </a:extLst>
                </a:gridCol>
                <a:gridCol w="1331940">
                  <a:extLst>
                    <a:ext uri="{9D8B030D-6E8A-4147-A177-3AD203B41FA5}">
                      <a16:colId xmlns:a16="http://schemas.microsoft.com/office/drawing/2014/main" xmlns="" val="20003"/>
                    </a:ext>
                  </a:extLst>
                </a:gridCol>
                <a:gridCol w="1331940">
                  <a:extLst>
                    <a:ext uri="{9D8B030D-6E8A-4147-A177-3AD203B41FA5}">
                      <a16:colId xmlns:a16="http://schemas.microsoft.com/office/drawing/2014/main" xmlns="" val="20004"/>
                    </a:ext>
                  </a:extLst>
                </a:gridCol>
              </a:tblGrid>
              <a:tr h="523806">
                <a:tc>
                  <a:txBody>
                    <a:bodyPr/>
                    <a:lstStyle/>
                    <a:p>
                      <a:pPr marL="0" marR="0" algn="l">
                        <a:lnSpc>
                          <a:spcPct val="115000"/>
                        </a:lnSpc>
                        <a:spcBef>
                          <a:spcPts val="0"/>
                        </a:spcBef>
                        <a:spcAft>
                          <a:spcPts val="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Parameter</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Odds Ratio</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%95 lower confidence limit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%95 upper confidence limit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p-value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61903">
                <a:tc>
                  <a:txBody>
                    <a:bodyPr/>
                    <a:lstStyle/>
                    <a:p>
                      <a:pPr marL="0" marR="0" algn="l">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age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0.95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1.05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0.99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61903">
                <a:tc>
                  <a:txBody>
                    <a:bodyPr/>
                    <a:lstStyle/>
                    <a:p>
                      <a:pPr marL="0" marR="0" algn="l">
                        <a:lnSpc>
                          <a:spcPct val="115000"/>
                        </a:lnSpc>
                        <a:spcBef>
                          <a:spcPts val="0"/>
                        </a:spcBef>
                        <a:spcAft>
                          <a:spcPts val="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weight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0.99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0.98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0.05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569355">
                <a:tc>
                  <a:txBody>
                    <a:bodyPr/>
                    <a:lstStyle/>
                    <a:p>
                      <a:pPr marL="0" marR="0" algn="l">
                        <a:lnSpc>
                          <a:spcPct val="115000"/>
                        </a:lnSpc>
                        <a:spcBef>
                          <a:spcPts val="0"/>
                        </a:spcBef>
                        <a:spcAft>
                          <a:spcPts val="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race: </a:t>
                      </a:r>
                      <a:endParaRPr lang="en-US" sz="1400" b="1"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r">
                        <a:lnSpc>
                          <a:spcPct val="115000"/>
                        </a:lnSpc>
                        <a:spcBef>
                          <a:spcPts val="0"/>
                        </a:spcBef>
                        <a:spcAft>
                          <a:spcPts val="0"/>
                        </a:spcAft>
                      </a:pPr>
                      <a:r>
                        <a:rPr lang="en-US" sz="1400" b="1" dirty="0" smtClean="0">
                          <a:effectLst/>
                          <a:latin typeface="Calibri" panose="020F0502020204030204" pitchFamily="34" charset="0"/>
                          <a:ea typeface="Calibri" panose="020F0502020204030204" pitchFamily="34" charset="0"/>
                          <a:cs typeface="Times New Roman" panose="02020603050405020304" pitchFamily="18" charset="0"/>
                        </a:rPr>
                        <a:t>black(ref</a:t>
                      </a:r>
                      <a:r>
                        <a:rPr lang="en-US" sz="1400" b="1" dirty="0">
                          <a:effectLst/>
                          <a:latin typeface="Calibri" panose="020F0502020204030204" pitchFamily="34" charset="0"/>
                          <a:ea typeface="Calibri" panose="020F0502020204030204" pitchFamily="34"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50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gn="ctr">
                        <a:lnSpc>
                          <a:spcPct val="115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nSpc>
                          <a:spcPct val="115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nSpc>
                          <a:spcPct val="115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61903">
                <a:tc>
                  <a:txBody>
                    <a:bodyPr/>
                    <a:lstStyle/>
                    <a:p>
                      <a:pPr marL="0" marR="0" algn="r">
                        <a:lnSpc>
                          <a:spcPct val="115000"/>
                        </a:lnSpc>
                        <a:spcBef>
                          <a:spcPts val="0"/>
                        </a:spcBef>
                        <a:spcAft>
                          <a:spcPts val="0"/>
                        </a:spcAft>
                      </a:pPr>
                      <a:r>
                        <a:rPr lang="en-US" sz="1400" b="1" dirty="0" smtClean="0">
                          <a:effectLst/>
                          <a:latin typeface="Calibri" panose="020F0502020204030204" pitchFamily="34" charset="0"/>
                          <a:ea typeface="Calibri" panose="020F0502020204030204" pitchFamily="34" charset="0"/>
                          <a:cs typeface="Times New Roman" panose="02020603050405020304" pitchFamily="18" charset="0"/>
                        </a:rPr>
                        <a:t>Other</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2.88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1.10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7.52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0.03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431063">
                <a:tc>
                  <a:txBody>
                    <a:bodyPr/>
                    <a:lstStyle/>
                    <a:p>
                      <a:pPr marL="0" marR="0" algn="r">
                        <a:lnSpc>
                          <a:spcPct val="115000"/>
                        </a:lnSpc>
                        <a:spcBef>
                          <a:spcPts val="0"/>
                        </a:spcBef>
                        <a:spcAft>
                          <a:spcPts val="0"/>
                        </a:spcAft>
                      </a:pPr>
                      <a:r>
                        <a:rPr lang="en-US" sz="1400" b="1" dirty="0" smtClean="0">
                          <a:effectLst/>
                          <a:latin typeface="Calibri" panose="020F0502020204030204" pitchFamily="34" charset="0"/>
                          <a:ea typeface="Calibri" panose="020F0502020204030204" pitchFamily="34" charset="0"/>
                          <a:cs typeface="Times New Roman" panose="02020603050405020304" pitchFamily="18" charset="0"/>
                        </a:rPr>
                        <a:t>White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1.83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0.95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3.53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0.07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bl>
          </a:graphicData>
        </a:graphic>
      </p:graphicFrame>
      <p:sp>
        <p:nvSpPr>
          <p:cNvPr id="6" name="Rectangle 5"/>
          <p:cNvSpPr/>
          <p:nvPr/>
        </p:nvSpPr>
        <p:spPr>
          <a:xfrm>
            <a:off x="3048000" y="1524000"/>
            <a:ext cx="3276600" cy="338554"/>
          </a:xfrm>
          <a:prstGeom prst="rect">
            <a:avLst/>
          </a:prstGeom>
        </p:spPr>
        <p:txBody>
          <a:bodyPr wrap="square">
            <a:spAutoFit/>
          </a:bodyPr>
          <a:lstStyle/>
          <a:p>
            <a:pPr lvl="0" eaLnBrk="0" fontAlgn="base" hangingPunct="0">
              <a:spcBef>
                <a:spcPct val="0"/>
              </a:spcBef>
              <a:spcAft>
                <a:spcPct val="0"/>
              </a:spcAft>
            </a:pPr>
            <a:r>
              <a:rPr lang="en-US" altLang="en-US" sz="1600" b="1" dirty="0">
                <a:solidFill>
                  <a:prstClr val="black"/>
                </a:solidFill>
                <a:latin typeface="Calibri" panose="020F0502020204030204" pitchFamily="34" charset="0"/>
                <a:ea typeface="Times New Roman" panose="02020603050405020304" pitchFamily="18" charset="0"/>
                <a:cs typeface="Arial" panose="020B0604020202020204" pitchFamily="34" charset="0"/>
              </a:rPr>
              <a:t>Table 3. Logistic Regression </a:t>
            </a:r>
            <a:r>
              <a:rPr lang="en-US" altLang="en-US" sz="1600" b="1" dirty="0" smtClean="0">
                <a:solidFill>
                  <a:prstClr val="black"/>
                </a:solidFill>
                <a:latin typeface="Calibri" panose="020F0502020204030204" pitchFamily="34" charset="0"/>
                <a:ea typeface="Times New Roman" panose="02020603050405020304" pitchFamily="18" charset="0"/>
                <a:cs typeface="Arial" panose="020B0604020202020204" pitchFamily="34" charset="0"/>
              </a:rPr>
              <a:t>Model</a:t>
            </a:r>
            <a:endParaRPr lang="en-US" altLang="en-US" sz="1600" b="1" dirty="0">
              <a:solidFill>
                <a:prstClr val="black"/>
              </a:solidFill>
              <a:latin typeface="Arial" panose="020B0604020202020204" pitchFamily="34" charset="0"/>
              <a:ea typeface="Times New Roman" panose="02020603050405020304" pitchFamily="18" charset="0"/>
              <a:cs typeface="Arial" panose="020B0604020202020204" pitchFamily="34" charset="0"/>
            </a:endParaRPr>
          </a:p>
        </p:txBody>
      </p:sp>
      <p:sp>
        <p:nvSpPr>
          <p:cNvPr id="7" name="Title 1"/>
          <p:cNvSpPr>
            <a:spLocks noGrp="1"/>
          </p:cNvSpPr>
          <p:nvPr>
            <p:ph type="title"/>
          </p:nvPr>
        </p:nvSpPr>
        <p:spPr>
          <a:xfrm>
            <a:off x="304800" y="152400"/>
            <a:ext cx="8153400" cy="519178"/>
          </a:xfrm>
        </p:spPr>
        <p:txBody>
          <a:bodyPr>
            <a:noAutofit/>
          </a:bodyPr>
          <a:lstStyle/>
          <a:p>
            <a:r>
              <a:rPr lang="en-US" sz="3200" dirty="0" smtClean="0"/>
              <a:t>Appendices – combining .docx files (cont’d)</a:t>
            </a:r>
            <a:endParaRPr lang="en-US" sz="3200" dirty="0"/>
          </a:p>
        </p:txBody>
      </p:sp>
    </p:spTree>
    <p:extLst>
      <p:ext uri="{BB962C8B-B14F-4D97-AF65-F5344CB8AC3E}">
        <p14:creationId xmlns:p14="http://schemas.microsoft.com/office/powerpoint/2010/main" val="2354779238"/>
      </p:ext>
    </p:extLst>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EDD43BC-2806-46D8-ADF9-36F4F91B6CD5}"/>
              </a:ext>
            </a:extLst>
          </p:cNvPr>
          <p:cNvSpPr>
            <a:spLocks noGrp="1"/>
          </p:cNvSpPr>
          <p:nvPr>
            <p:ph type="title"/>
          </p:nvPr>
        </p:nvSpPr>
        <p:spPr>
          <a:xfrm>
            <a:off x="381000" y="152400"/>
            <a:ext cx="5867400" cy="519178"/>
          </a:xfrm>
        </p:spPr>
        <p:txBody>
          <a:bodyPr>
            <a:normAutofit/>
          </a:bodyPr>
          <a:lstStyle/>
          <a:p>
            <a:r>
              <a:rPr lang="en-US" b="1" dirty="0"/>
              <a:t>Workflow with </a:t>
            </a:r>
            <a:r>
              <a:rPr lang="en-US" b="1" dirty="0" smtClean="0"/>
              <a:t>-putdocx-</a:t>
            </a:r>
            <a:endParaRPr lang="en-US" b="1" dirty="0"/>
          </a:p>
        </p:txBody>
      </p:sp>
      <p:sp>
        <p:nvSpPr>
          <p:cNvPr id="3" name="Content Placeholder 2">
            <a:extLst>
              <a:ext uri="{FF2B5EF4-FFF2-40B4-BE49-F238E27FC236}">
                <a16:creationId xmlns:a16="http://schemas.microsoft.com/office/drawing/2014/main" xmlns="" id="{3F60676B-6BB5-4805-B682-29F9C7AE8614}"/>
              </a:ext>
            </a:extLst>
          </p:cNvPr>
          <p:cNvSpPr>
            <a:spLocks noGrp="1"/>
          </p:cNvSpPr>
          <p:nvPr>
            <p:ph idx="1"/>
          </p:nvPr>
        </p:nvSpPr>
        <p:spPr>
          <a:xfrm>
            <a:off x="457200" y="990600"/>
            <a:ext cx="8229600" cy="4876800"/>
          </a:xfrm>
        </p:spPr>
        <p:txBody>
          <a:bodyPr/>
          <a:lstStyle/>
          <a:p>
            <a:pPr>
              <a:buFont typeface="Wingdings" panose="05000000000000000000" pitchFamily="2" charset="2"/>
              <a:buChar char="ü"/>
            </a:pPr>
            <a:r>
              <a:rPr lang="en-US" b="1" dirty="0">
                <a:solidFill>
                  <a:schemeClr val="tx2">
                    <a:lumMod val="60000"/>
                    <a:lumOff val="40000"/>
                  </a:schemeClr>
                </a:solidFill>
              </a:rPr>
              <a:t>Beginning </a:t>
            </a:r>
            <a:r>
              <a:rPr lang="en-US" b="1" dirty="0" smtClean="0">
                <a:solidFill>
                  <a:schemeClr val="tx2">
                    <a:lumMod val="60000"/>
                    <a:lumOff val="40000"/>
                  </a:schemeClr>
                </a:solidFill>
              </a:rPr>
              <a:t>the call for .docx file creation</a:t>
            </a:r>
            <a:endParaRPr lang="en-US" b="1" dirty="0">
              <a:solidFill>
                <a:schemeClr val="tx2">
                  <a:lumMod val="60000"/>
                  <a:lumOff val="40000"/>
                </a:schemeClr>
              </a:solidFill>
            </a:endParaRPr>
          </a:p>
          <a:p>
            <a:pPr>
              <a:buFont typeface="Wingdings" panose="05000000000000000000" pitchFamily="2" charset="2"/>
              <a:buChar char="v"/>
            </a:pPr>
            <a:r>
              <a:rPr lang="en-US" b="1" dirty="0">
                <a:solidFill>
                  <a:schemeClr val="tx2">
                    <a:lumMod val="60000"/>
                    <a:lumOff val="40000"/>
                  </a:schemeClr>
                </a:solidFill>
              </a:rPr>
              <a:t>Generate and format table title</a:t>
            </a:r>
          </a:p>
          <a:p>
            <a:pPr>
              <a:buFont typeface="Wingdings" panose="05000000000000000000" pitchFamily="2" charset="2"/>
              <a:buChar char="v"/>
            </a:pPr>
            <a:r>
              <a:rPr lang="en-US" b="1" dirty="0" smtClean="0">
                <a:solidFill>
                  <a:schemeClr val="tx2">
                    <a:lumMod val="60000"/>
                    <a:lumOff val="40000"/>
                  </a:schemeClr>
                </a:solidFill>
              </a:rPr>
              <a:t>Create </a:t>
            </a:r>
            <a:r>
              <a:rPr lang="en-US" b="1" dirty="0">
                <a:solidFill>
                  <a:schemeClr val="tx2">
                    <a:lumMod val="60000"/>
                    <a:lumOff val="40000"/>
                  </a:schemeClr>
                </a:solidFill>
              </a:rPr>
              <a:t>a table shell with # rows and # columns</a:t>
            </a:r>
          </a:p>
          <a:p>
            <a:pPr>
              <a:buFont typeface="Wingdings" panose="05000000000000000000" pitchFamily="2" charset="2"/>
              <a:buChar char="v"/>
            </a:pPr>
            <a:r>
              <a:rPr lang="en-US" b="1" dirty="0" smtClean="0">
                <a:solidFill>
                  <a:schemeClr val="tx2">
                    <a:lumMod val="60000"/>
                    <a:lumOff val="40000"/>
                  </a:schemeClr>
                </a:solidFill>
              </a:rPr>
              <a:t>Format </a:t>
            </a:r>
            <a:r>
              <a:rPr lang="en-US" b="1" dirty="0">
                <a:solidFill>
                  <a:schemeClr val="tx2">
                    <a:lumMod val="60000"/>
                    <a:lumOff val="40000"/>
                  </a:schemeClr>
                </a:solidFill>
              </a:rPr>
              <a:t>header row and 1st column per analysis table shell</a:t>
            </a:r>
          </a:p>
          <a:p>
            <a:pPr algn="just">
              <a:buFont typeface="Wingdings" panose="05000000000000000000" pitchFamily="2" charset="2"/>
              <a:buChar char="Ø"/>
            </a:pPr>
            <a:r>
              <a:rPr lang="en-US" i="1" dirty="0" smtClean="0">
                <a:solidFill>
                  <a:schemeClr val="tx1"/>
                </a:solidFill>
              </a:rPr>
              <a:t>Read in data</a:t>
            </a:r>
          </a:p>
          <a:p>
            <a:pPr algn="just">
              <a:buFont typeface="Wingdings" panose="05000000000000000000" pitchFamily="2" charset="2"/>
              <a:buChar char="Ø"/>
            </a:pPr>
            <a:r>
              <a:rPr lang="en-US" i="1" dirty="0" smtClean="0">
                <a:solidFill>
                  <a:schemeClr val="tx1"/>
                </a:solidFill>
              </a:rPr>
              <a:t>Generate analysis dataset and/or do analysis and store the results when necessary</a:t>
            </a:r>
          </a:p>
          <a:p>
            <a:pPr>
              <a:buFont typeface="Wingdings" panose="05000000000000000000" pitchFamily="2" charset="2"/>
              <a:buChar char="v"/>
            </a:pPr>
            <a:r>
              <a:rPr lang="en-US" b="1" dirty="0" smtClean="0">
                <a:solidFill>
                  <a:schemeClr val="tx2">
                    <a:lumMod val="60000"/>
                    <a:lumOff val="40000"/>
                  </a:schemeClr>
                </a:solidFill>
              </a:rPr>
              <a:t>Assign analysis results to each cell and format them</a:t>
            </a:r>
          </a:p>
          <a:p>
            <a:pPr>
              <a:buFont typeface="Wingdings" panose="05000000000000000000" pitchFamily="2" charset="2"/>
              <a:buChar char="v"/>
            </a:pPr>
            <a:r>
              <a:rPr lang="en-US" b="1" dirty="0" smtClean="0">
                <a:solidFill>
                  <a:schemeClr val="tx2">
                    <a:lumMod val="60000"/>
                    <a:lumOff val="40000"/>
                  </a:schemeClr>
                </a:solidFill>
              </a:rPr>
              <a:t>Add footnote in the end</a:t>
            </a:r>
          </a:p>
          <a:p>
            <a:pPr>
              <a:buFont typeface="Wingdings" panose="05000000000000000000" pitchFamily="2" charset="2"/>
              <a:buChar char="v"/>
            </a:pPr>
            <a:r>
              <a:rPr lang="en-US" b="1" dirty="0" smtClean="0">
                <a:solidFill>
                  <a:schemeClr val="tx2">
                    <a:lumMod val="60000"/>
                    <a:lumOff val="40000"/>
                  </a:schemeClr>
                </a:solidFill>
              </a:rPr>
              <a:t>Save the output </a:t>
            </a:r>
            <a:r>
              <a:rPr lang="en-US" b="1" dirty="0" smtClean="0">
                <a:solidFill>
                  <a:schemeClr val="tx2">
                    <a:lumMod val="60000"/>
                    <a:lumOff val="40000"/>
                  </a:schemeClr>
                </a:solidFill>
              </a:rPr>
              <a:t>Word </a:t>
            </a:r>
            <a:r>
              <a:rPr lang="en-US" b="1" dirty="0" smtClean="0">
                <a:solidFill>
                  <a:schemeClr val="tx2">
                    <a:lumMod val="60000"/>
                    <a:lumOff val="40000"/>
                  </a:schemeClr>
                </a:solidFill>
              </a:rPr>
              <a:t>file</a:t>
            </a:r>
          </a:p>
          <a:p>
            <a:pPr>
              <a:buFont typeface="Wingdings" panose="05000000000000000000" pitchFamily="2" charset="2"/>
              <a:buChar char="ü"/>
            </a:pPr>
            <a:r>
              <a:rPr lang="en-US" b="1" dirty="0" smtClean="0">
                <a:solidFill>
                  <a:schemeClr val="tx2">
                    <a:lumMod val="60000"/>
                    <a:lumOff val="40000"/>
                  </a:schemeClr>
                </a:solidFill>
              </a:rPr>
              <a:t>Combine with other </a:t>
            </a:r>
            <a:r>
              <a:rPr lang="en-US" b="1" dirty="0" smtClean="0">
                <a:solidFill>
                  <a:schemeClr val="tx2">
                    <a:lumMod val="60000"/>
                    <a:lumOff val="40000"/>
                  </a:schemeClr>
                </a:solidFill>
              </a:rPr>
              <a:t>Word </a:t>
            </a:r>
            <a:r>
              <a:rPr lang="en-US" b="1" dirty="0" smtClean="0">
                <a:solidFill>
                  <a:schemeClr val="tx2">
                    <a:lumMod val="60000"/>
                    <a:lumOff val="40000"/>
                  </a:schemeClr>
                </a:solidFill>
              </a:rPr>
              <a:t>tables/files</a:t>
            </a:r>
            <a:endParaRPr lang="en-US" b="1" dirty="0">
              <a:solidFill>
                <a:schemeClr val="tx2">
                  <a:lumMod val="60000"/>
                  <a:lumOff val="40000"/>
                </a:schemeClr>
              </a:solidFill>
            </a:endParaRPr>
          </a:p>
        </p:txBody>
      </p:sp>
      <p:sp>
        <p:nvSpPr>
          <p:cNvPr id="4" name="Slide Number Placeholder 3">
            <a:extLst>
              <a:ext uri="{FF2B5EF4-FFF2-40B4-BE49-F238E27FC236}">
                <a16:creationId xmlns:a16="http://schemas.microsoft.com/office/drawing/2014/main" xmlns="" id="{D38CE995-3EB5-4508-832C-A6423DC72811}"/>
              </a:ext>
            </a:extLst>
          </p:cNvPr>
          <p:cNvSpPr>
            <a:spLocks noGrp="1"/>
          </p:cNvSpPr>
          <p:nvPr>
            <p:ph type="sldNum" sz="quarter" idx="10"/>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645450297"/>
      </p:ext>
    </p:extLst>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391400" cy="519178"/>
          </a:xfrm>
        </p:spPr>
        <p:txBody>
          <a:bodyPr>
            <a:normAutofit/>
          </a:bodyPr>
          <a:lstStyle/>
          <a:p>
            <a:pPr algn="l"/>
            <a:r>
              <a:rPr lang="en-US" sz="2800" dirty="0"/>
              <a:t>Components of reporting</a:t>
            </a:r>
            <a:endParaRPr lang="en-US" sz="2800" dirty="0">
              <a:solidFill>
                <a:schemeClr val="tx2"/>
              </a:solidFill>
            </a:endParaRPr>
          </a:p>
        </p:txBody>
      </p:sp>
      <p:sp>
        <p:nvSpPr>
          <p:cNvPr id="3" name="Text Placeholder 2"/>
          <p:cNvSpPr>
            <a:spLocks noGrp="1"/>
          </p:cNvSpPr>
          <p:nvPr>
            <p:ph idx="1"/>
          </p:nvPr>
        </p:nvSpPr>
        <p:spPr>
          <a:xfrm>
            <a:off x="685800" y="1066800"/>
            <a:ext cx="8077200" cy="4724400"/>
          </a:xfrm>
        </p:spPr>
        <p:txBody>
          <a:bodyPr>
            <a:noAutofit/>
          </a:bodyPr>
          <a:lstStyle/>
          <a:p>
            <a:pPr marL="457200" indent="-457200">
              <a:buFont typeface="+mj-lt"/>
              <a:buAutoNum type="arabicPeriod"/>
            </a:pPr>
            <a:r>
              <a:rPr lang="en-US" sz="2400" b="1" u="sng" dirty="0"/>
              <a:t>putdocx </a:t>
            </a:r>
            <a:r>
              <a:rPr lang="en-US" sz="2400" b="1" u="sng" dirty="0" smtClean="0"/>
              <a:t>paragraph, putdocx </a:t>
            </a:r>
            <a:r>
              <a:rPr lang="en-US" sz="2400" b="1" u="sng" dirty="0" smtClean="0"/>
              <a:t>text:</a:t>
            </a:r>
            <a:r>
              <a:rPr lang="en-US" sz="2400" dirty="0" smtClean="0"/>
              <a:t> </a:t>
            </a:r>
          </a:p>
          <a:p>
            <a:pPr marL="0" indent="0">
              <a:buNone/>
            </a:pPr>
            <a:r>
              <a:rPr lang="en-US" sz="2400" dirty="0" smtClean="0"/>
              <a:t>	paragraphs, table titles</a:t>
            </a:r>
            <a:r>
              <a:rPr lang="en-US" sz="2400" b="1" u="sng" dirty="0" smtClean="0"/>
              <a:t> </a:t>
            </a:r>
          </a:p>
          <a:p>
            <a:pPr marL="0" indent="0">
              <a:buNone/>
            </a:pPr>
            <a:r>
              <a:rPr lang="en-US" sz="2400" b="1" dirty="0" smtClean="0"/>
              <a:t>2.	</a:t>
            </a:r>
            <a:r>
              <a:rPr lang="en-US" sz="2400" b="1" u="sng" dirty="0" smtClean="0"/>
              <a:t>putdocx image: </a:t>
            </a:r>
            <a:r>
              <a:rPr lang="en-US" sz="2400" dirty="0" smtClean="0"/>
              <a:t>figures</a:t>
            </a:r>
          </a:p>
          <a:p>
            <a:pPr marL="0" indent="0">
              <a:buNone/>
            </a:pPr>
            <a:r>
              <a:rPr lang="en-US" sz="2400" b="1" dirty="0" smtClean="0"/>
              <a:t>3.	</a:t>
            </a:r>
            <a:r>
              <a:rPr lang="en-US" sz="2400" b="1" u="sng" dirty="0" smtClean="0"/>
              <a:t>putdocx table:</a:t>
            </a:r>
            <a:endParaRPr lang="en-US" sz="2400" b="1" dirty="0" smtClean="0"/>
          </a:p>
          <a:p>
            <a:pPr marL="0" indent="0">
              <a:buNone/>
            </a:pPr>
            <a:r>
              <a:rPr lang="en-US" sz="2400" dirty="0" smtClean="0"/>
              <a:t>	2a) </a:t>
            </a:r>
            <a:r>
              <a:rPr lang="en-US" sz="2400" dirty="0" smtClean="0"/>
              <a:t>Stata output, Stata descriptive data in memory</a:t>
            </a:r>
          </a:p>
          <a:p>
            <a:pPr marL="0" indent="0">
              <a:buNone/>
            </a:pPr>
            <a:r>
              <a:rPr lang="en-US" sz="2400" dirty="0" smtClean="0"/>
              <a:t>	2b) Demographic </a:t>
            </a:r>
            <a:r>
              <a:rPr lang="en-US" sz="2400" dirty="0"/>
              <a:t>table</a:t>
            </a:r>
          </a:p>
          <a:p>
            <a:pPr marL="0" indent="0">
              <a:buNone/>
            </a:pPr>
            <a:r>
              <a:rPr lang="en-US" sz="2400" dirty="0"/>
              <a:t>	</a:t>
            </a:r>
            <a:r>
              <a:rPr lang="en-US" sz="2400" dirty="0" smtClean="0"/>
              <a:t>2c) </a:t>
            </a:r>
            <a:r>
              <a:rPr lang="en-US" sz="2400" dirty="0"/>
              <a:t>Modeling tables </a:t>
            </a:r>
            <a:endParaRPr lang="en-US" sz="2400" dirty="0"/>
          </a:p>
          <a:p>
            <a:pPr marL="0" indent="0">
              <a:buNone/>
            </a:pPr>
            <a:r>
              <a:rPr lang="en-US" sz="2400" b="1" dirty="0" smtClean="0"/>
              <a:t>4.	</a:t>
            </a:r>
            <a:r>
              <a:rPr lang="en-US" sz="2400" b="1" u="sng" dirty="0" smtClean="0"/>
              <a:t>putdocx </a:t>
            </a:r>
            <a:r>
              <a:rPr lang="en-US" sz="2400" b="1" u="sng" dirty="0" smtClean="0"/>
              <a:t>append: </a:t>
            </a:r>
            <a:r>
              <a:rPr lang="en-US" sz="2400" dirty="0" smtClean="0"/>
              <a:t>automate </a:t>
            </a:r>
            <a:r>
              <a:rPr lang="en-US" sz="2400" dirty="0"/>
              <a:t>the </a:t>
            </a:r>
            <a:r>
              <a:rPr lang="en-US" sz="2400" dirty="0" smtClean="0"/>
              <a:t>report by combining </a:t>
            </a:r>
            <a:r>
              <a:rPr lang="en-US" sz="2400" dirty="0"/>
              <a:t>several .docx files into one summary </a:t>
            </a:r>
            <a:r>
              <a:rPr lang="en-US" sz="2400" dirty="0" smtClean="0"/>
              <a:t>report</a:t>
            </a:r>
            <a:endParaRPr lang="en-US" sz="2400" dirty="0"/>
          </a:p>
        </p:txBody>
      </p:sp>
      <p:sp>
        <p:nvSpPr>
          <p:cNvPr id="4" name="Slide Number Placeholder 3"/>
          <p:cNvSpPr>
            <a:spLocks noGrp="1"/>
          </p:cNvSpPr>
          <p:nvPr>
            <p:ph type="sldNum" sz="quarter" idx="10"/>
          </p:nvPr>
        </p:nvSpPr>
        <p:spPr>
          <a:prstGeom prst="rect">
            <a:avLst/>
          </a:prstGeom>
        </p:spPr>
        <p:txBody>
          <a:bodyPr/>
          <a:lstStyle/>
          <a:p>
            <a:fld id="{C72B0109-5EC1-4B30-9AFF-E1F2A819C8E8}" type="slidenum">
              <a:rPr lang="en-US" altLang="en-US" smtClean="0"/>
              <a:pPr/>
              <a:t>5</a:t>
            </a:fld>
            <a:endParaRPr lang="en-US" altLang="en-US"/>
          </a:p>
        </p:txBody>
      </p:sp>
    </p:spTree>
    <p:extLst>
      <p:ext uri="{BB962C8B-B14F-4D97-AF65-F5344CB8AC3E}">
        <p14:creationId xmlns:p14="http://schemas.microsoft.com/office/powerpoint/2010/main" val="3102457886"/>
      </p:ext>
    </p:extLst>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067800" cy="5795433"/>
          </a:xfrm>
        </p:spPr>
        <p:txBody>
          <a:bodyPr/>
          <a:lstStyle/>
          <a:p>
            <a:pPr marL="0" indent="0" algn="ctr">
              <a:buNone/>
            </a:pPr>
            <a:r>
              <a:rPr lang="en-US" sz="1400" dirty="0"/>
              <a:t>Word File </a:t>
            </a:r>
          </a:p>
          <a:p>
            <a:pPr marL="0" indent="0" algn="ctr">
              <a:buNone/>
            </a:pPr>
            <a:endParaRPr lang="en-US" sz="1400" dirty="0"/>
          </a:p>
          <a:p>
            <a:pPr marL="0" indent="0">
              <a:buNone/>
            </a:pPr>
            <a:r>
              <a:rPr lang="en-US" sz="1800" dirty="0" smtClean="0">
                <a:latin typeface="+mn-lt"/>
                <a:ea typeface="12"/>
                <a:cs typeface="12"/>
              </a:rPr>
              <a:t>      In </a:t>
            </a:r>
            <a:r>
              <a:rPr lang="en-US" sz="1800" dirty="0">
                <a:latin typeface="+mn-lt"/>
                <a:ea typeface="12"/>
                <a:cs typeface="12"/>
              </a:rPr>
              <a:t>this dataset, there are </a:t>
            </a:r>
            <a:r>
              <a:rPr lang="en-US" sz="1800" b="1" dirty="0">
                <a:latin typeface="+mn-lt"/>
                <a:ea typeface="12"/>
                <a:cs typeface="12"/>
              </a:rPr>
              <a:t>74</a:t>
            </a:r>
            <a:r>
              <a:rPr lang="en-US" sz="1800" dirty="0">
                <a:latin typeface="+mn-lt"/>
                <a:ea typeface="12"/>
                <a:cs typeface="12"/>
              </a:rPr>
              <a:t> models of automobiles. The maximum MPG among them is </a:t>
            </a:r>
            <a:r>
              <a:rPr lang="en-US" sz="1800" b="1" dirty="0">
                <a:latin typeface="+mn-lt"/>
                <a:ea typeface="12"/>
                <a:cs typeface="12"/>
              </a:rPr>
              <a:t>41</a:t>
            </a:r>
            <a:r>
              <a:rPr lang="en-US" sz="1800" dirty="0">
                <a:latin typeface="+mn-lt"/>
                <a:ea typeface="12"/>
                <a:cs typeface="12"/>
              </a:rPr>
              <a:t>.</a:t>
            </a:r>
          </a:p>
          <a:p>
            <a:pPr marL="0" indent="0">
              <a:buNone/>
            </a:pPr>
            <a:r>
              <a:rPr lang="en-US" sz="2000" dirty="0">
                <a:latin typeface="12"/>
                <a:ea typeface="12"/>
                <a:cs typeface="12"/>
              </a:rPr>
              <a:t>					      </a:t>
            </a:r>
            <a:endParaRPr lang="en-US" sz="2000" dirty="0" smtClean="0">
              <a:latin typeface="12"/>
              <a:ea typeface="12"/>
              <a:cs typeface="12"/>
            </a:endParaRPr>
          </a:p>
          <a:p>
            <a:pPr marL="0" indent="0" algn="ctr">
              <a:buNone/>
            </a:pPr>
            <a:r>
              <a:rPr lang="en-US" sz="2000" b="1" dirty="0" smtClean="0">
                <a:latin typeface="+mn-lt"/>
                <a:ea typeface="12"/>
                <a:cs typeface="12"/>
              </a:rPr>
              <a:t>Histogram </a:t>
            </a:r>
            <a:r>
              <a:rPr lang="en-US" sz="2000" b="1" dirty="0">
                <a:latin typeface="+mn-lt"/>
                <a:ea typeface="12"/>
                <a:cs typeface="12"/>
              </a:rPr>
              <a:t>of Repair Record 1978</a:t>
            </a:r>
            <a:br>
              <a:rPr lang="en-US" sz="2000" b="1" dirty="0">
                <a:latin typeface="+mn-lt"/>
                <a:ea typeface="12"/>
                <a:cs typeface="12"/>
              </a:rPr>
            </a:br>
            <a:endParaRPr lang="en-US" sz="2000" dirty="0">
              <a:latin typeface="+mn-lt"/>
            </a:endParaRPr>
          </a:p>
        </p:txBody>
      </p:sp>
      <p:sp>
        <p:nvSpPr>
          <p:cNvPr id="4" name="Slide Number Placeholder 3"/>
          <p:cNvSpPr>
            <a:spLocks noGrp="1"/>
          </p:cNvSpPr>
          <p:nvPr>
            <p:ph type="sldNum" sz="quarter" idx="10"/>
          </p:nvPr>
        </p:nvSpPr>
        <p:spPr>
          <a:prstGeom prst="rect">
            <a:avLst/>
          </a:prstGeom>
        </p:spPr>
        <p:txBody>
          <a:bodyPr/>
          <a:lstStyle/>
          <a:p>
            <a:fld id="{C72B0109-5EC1-4B30-9AFF-E1F2A819C8E8}" type="slidenum">
              <a:rPr lang="en-US" altLang="en-US" smtClean="0"/>
              <a:pPr/>
              <a:t>6</a:t>
            </a:fld>
            <a:endParaRPr lang="en-US" altLang="en-US"/>
          </a:p>
        </p:txBody>
      </p:sp>
      <p:pic>
        <p:nvPicPr>
          <p:cNvPr id="5" name="Picture 4"/>
          <p:cNvPicPr/>
          <p:nvPr/>
        </p:nvPicPr>
        <p:blipFill>
          <a:blip r:embed="rId2"/>
          <a:stretch>
            <a:fillRect/>
          </a:stretch>
        </p:blipFill>
        <p:spPr>
          <a:xfrm>
            <a:off x="1981200" y="2133600"/>
            <a:ext cx="5105400" cy="3276600"/>
          </a:xfrm>
          <a:prstGeom prst="rect">
            <a:avLst/>
          </a:prstGeom>
        </p:spPr>
      </p:pic>
    </p:spTree>
    <p:extLst>
      <p:ext uri="{BB962C8B-B14F-4D97-AF65-F5344CB8AC3E}">
        <p14:creationId xmlns:p14="http://schemas.microsoft.com/office/powerpoint/2010/main" val="1032501401"/>
      </p:ext>
    </p:extLst>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229600" cy="5791200"/>
          </a:xfrm>
        </p:spPr>
        <p:txBody>
          <a:bodyPr/>
          <a:lstStyle/>
          <a:p>
            <a:pPr marL="457200" lvl="1" indent="0" algn="ctr">
              <a:buNone/>
            </a:pPr>
            <a:r>
              <a:rPr lang="en-US" sz="1400" dirty="0"/>
              <a:t>Word File </a:t>
            </a:r>
          </a:p>
          <a:p>
            <a:pPr marL="457200" lvl="1" indent="0" algn="ctr">
              <a:buNone/>
            </a:pPr>
            <a:endParaRPr lang="en-US" sz="1400" dirty="0"/>
          </a:p>
          <a:p>
            <a:pPr marL="457200" lvl="1" indent="0" algn="ctr">
              <a:buNone/>
            </a:pPr>
            <a:r>
              <a:rPr lang="en-US" sz="2400" b="1" dirty="0">
                <a:latin typeface="+mn-lt"/>
              </a:rPr>
              <a:t>Plot of Mileage per Gallon by Price</a:t>
            </a:r>
            <a:endParaRPr lang="en-US" sz="2400" b="1" dirty="0"/>
          </a:p>
          <a:p>
            <a:pPr marL="457200" lvl="1" indent="0">
              <a:buNone/>
            </a:pPr>
            <a:r>
              <a:rPr lang="en-US" b="1" dirty="0"/>
              <a:t>					</a:t>
            </a:r>
            <a:endParaRPr lang="en-US" dirty="0"/>
          </a:p>
        </p:txBody>
      </p:sp>
      <p:sp>
        <p:nvSpPr>
          <p:cNvPr id="4" name="Slide Number Placeholder 3"/>
          <p:cNvSpPr>
            <a:spLocks noGrp="1"/>
          </p:cNvSpPr>
          <p:nvPr>
            <p:ph type="sldNum" sz="quarter" idx="10"/>
          </p:nvPr>
        </p:nvSpPr>
        <p:spPr>
          <a:prstGeom prst="rect">
            <a:avLst/>
          </a:prstGeom>
        </p:spPr>
        <p:txBody>
          <a:bodyPr/>
          <a:lstStyle/>
          <a:p>
            <a:fld id="{C72B0109-5EC1-4B30-9AFF-E1F2A819C8E8}" type="slidenum">
              <a:rPr lang="en-US" altLang="en-US" smtClean="0"/>
              <a:pPr/>
              <a:t>7</a:t>
            </a:fld>
            <a:endParaRPr lang="en-US" altLang="en-US"/>
          </a:p>
        </p:txBody>
      </p:sp>
      <p:pic>
        <p:nvPicPr>
          <p:cNvPr id="5" name="Picture 4"/>
          <p:cNvPicPr/>
          <p:nvPr/>
        </p:nvPicPr>
        <p:blipFill>
          <a:blip r:embed="rId2"/>
          <a:stretch>
            <a:fillRect/>
          </a:stretch>
        </p:blipFill>
        <p:spPr>
          <a:xfrm>
            <a:off x="838200" y="1600201"/>
            <a:ext cx="7366001" cy="3548740"/>
          </a:xfrm>
          <a:prstGeom prst="rect">
            <a:avLst/>
          </a:prstGeom>
        </p:spPr>
      </p:pic>
      <p:sp>
        <p:nvSpPr>
          <p:cNvPr id="6" name="Rectangle 5"/>
          <p:cNvSpPr/>
          <p:nvPr/>
        </p:nvSpPr>
        <p:spPr>
          <a:xfrm>
            <a:off x="838200" y="5244224"/>
            <a:ext cx="7467600" cy="369332"/>
          </a:xfrm>
          <a:prstGeom prst="rect">
            <a:avLst/>
          </a:prstGeom>
        </p:spPr>
        <p:txBody>
          <a:bodyPr wrap="square">
            <a:spAutoFit/>
          </a:bodyPr>
          <a:lstStyle/>
          <a:p>
            <a:r>
              <a:rPr lang="en-US" dirty="0" smtClean="0"/>
              <a:t>where the </a:t>
            </a:r>
            <a:r>
              <a:rPr lang="en-US" dirty="0"/>
              <a:t>highest price is </a:t>
            </a:r>
            <a:r>
              <a:rPr lang="en-US" dirty="0" smtClean="0"/>
              <a:t>$</a:t>
            </a:r>
            <a:r>
              <a:rPr lang="en-US" b="1" dirty="0" smtClean="0"/>
              <a:t>15906</a:t>
            </a:r>
            <a:r>
              <a:rPr lang="en-US" dirty="0" smtClean="0"/>
              <a:t> </a:t>
            </a:r>
            <a:r>
              <a:rPr lang="en-US" dirty="0"/>
              <a:t>and lowest is </a:t>
            </a:r>
            <a:r>
              <a:rPr lang="en-US" dirty="0" smtClean="0"/>
              <a:t>$</a:t>
            </a:r>
            <a:r>
              <a:rPr lang="en-US" b="1" dirty="0" smtClean="0"/>
              <a:t>3291</a:t>
            </a:r>
            <a:r>
              <a:rPr lang="en-US" dirty="0"/>
              <a:t>.</a:t>
            </a:r>
          </a:p>
        </p:txBody>
      </p:sp>
    </p:spTree>
    <p:extLst>
      <p:ext uri="{BB962C8B-B14F-4D97-AF65-F5344CB8AC3E}">
        <p14:creationId xmlns:p14="http://schemas.microsoft.com/office/powerpoint/2010/main" val="3150865962"/>
      </p:ext>
    </p:extLst>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7181" y="224362"/>
            <a:ext cx="8610600" cy="385238"/>
          </a:xfrm>
        </p:spPr>
        <p:txBody>
          <a:bodyPr/>
          <a:lstStyle/>
          <a:p>
            <a:pPr marL="0" indent="0" algn="ctr">
              <a:buNone/>
            </a:pPr>
            <a:r>
              <a:rPr lang="en-US" sz="1400" dirty="0"/>
              <a:t>         Word File</a:t>
            </a:r>
          </a:p>
          <a:p>
            <a:pPr marL="0" indent="0" algn="ctr">
              <a:buNone/>
            </a:pPr>
            <a:endParaRPr lang="en-US" sz="1400" dirty="0"/>
          </a:p>
          <a:p>
            <a:pPr marL="0" indent="0" algn="ctr">
              <a:buNone/>
            </a:pPr>
            <a:endParaRPr lang="en-US" sz="1400" dirty="0"/>
          </a:p>
          <a:p>
            <a:pPr marL="0" indent="0" algn="ctr">
              <a:buNone/>
            </a:pPr>
            <a:endParaRPr lang="en-US" sz="1400" dirty="0"/>
          </a:p>
          <a:p>
            <a:pPr marL="0" indent="0" algn="ctr">
              <a:buNone/>
            </a:pPr>
            <a:endParaRPr lang="en-US" sz="1400" dirty="0"/>
          </a:p>
          <a:p>
            <a:pPr marL="0" indent="0" algn="ctr">
              <a:buNone/>
            </a:pPr>
            <a:endParaRPr lang="en-US" sz="1400" dirty="0"/>
          </a:p>
          <a:p>
            <a:pPr marL="0" indent="0" algn="ctr">
              <a:buNone/>
            </a:pPr>
            <a:endParaRPr lang="en-US" sz="1400" dirty="0"/>
          </a:p>
          <a:p>
            <a:pPr marL="0" indent="0" algn="ctr">
              <a:buNone/>
            </a:pPr>
            <a:endParaRPr lang="en-US" sz="1400" dirty="0"/>
          </a:p>
          <a:p>
            <a:pPr marL="0" indent="0" algn="ctr">
              <a:buNone/>
            </a:pPr>
            <a:endParaRPr lang="en-US" sz="1400" dirty="0"/>
          </a:p>
          <a:p>
            <a:pPr marL="0" indent="0" algn="ctr">
              <a:buNone/>
            </a:pPr>
            <a:endParaRPr lang="en-US" sz="1400" dirty="0"/>
          </a:p>
        </p:txBody>
      </p:sp>
      <p:sp>
        <p:nvSpPr>
          <p:cNvPr id="4" name="Slide Number Placeholder 3"/>
          <p:cNvSpPr>
            <a:spLocks noGrp="1"/>
          </p:cNvSpPr>
          <p:nvPr>
            <p:ph type="sldNum" sz="quarter" idx="10"/>
          </p:nvPr>
        </p:nvSpPr>
        <p:spPr>
          <a:prstGeom prst="rect">
            <a:avLst/>
          </a:prstGeom>
        </p:spPr>
        <p:txBody>
          <a:bodyPr/>
          <a:lstStyle/>
          <a:p>
            <a:fld id="{C72B0109-5EC1-4B30-9AFF-E1F2A819C8E8}" type="slidenum">
              <a:rPr lang="en-US" altLang="en-US" smtClean="0"/>
              <a:pPr/>
              <a:t>8</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1647163633"/>
              </p:ext>
            </p:extLst>
          </p:nvPr>
        </p:nvGraphicFramePr>
        <p:xfrm>
          <a:off x="838199" y="1636740"/>
          <a:ext cx="7467600" cy="866002"/>
        </p:xfrm>
        <a:graphic>
          <a:graphicData uri="http://schemas.openxmlformats.org/drawingml/2006/table">
            <a:tbl>
              <a:tblPr firstRow="1" firstCol="1" bandRow="1"/>
              <a:tblGrid>
                <a:gridCol w="1066800">
                  <a:extLst>
                    <a:ext uri="{9D8B030D-6E8A-4147-A177-3AD203B41FA5}">
                      <a16:colId xmlns:a16="http://schemas.microsoft.com/office/drawing/2014/main" xmlns="" val="20000"/>
                    </a:ext>
                  </a:extLst>
                </a:gridCol>
                <a:gridCol w="1066800">
                  <a:extLst>
                    <a:ext uri="{9D8B030D-6E8A-4147-A177-3AD203B41FA5}">
                      <a16:colId xmlns:a16="http://schemas.microsoft.com/office/drawing/2014/main" xmlns="" val="20001"/>
                    </a:ext>
                  </a:extLst>
                </a:gridCol>
                <a:gridCol w="1066800">
                  <a:extLst>
                    <a:ext uri="{9D8B030D-6E8A-4147-A177-3AD203B41FA5}">
                      <a16:colId xmlns:a16="http://schemas.microsoft.com/office/drawing/2014/main" xmlns="" val="20002"/>
                    </a:ext>
                  </a:extLst>
                </a:gridCol>
                <a:gridCol w="1066800">
                  <a:extLst>
                    <a:ext uri="{9D8B030D-6E8A-4147-A177-3AD203B41FA5}">
                      <a16:colId xmlns:a16="http://schemas.microsoft.com/office/drawing/2014/main" xmlns="" val="20003"/>
                    </a:ext>
                  </a:extLst>
                </a:gridCol>
                <a:gridCol w="1066800">
                  <a:extLst>
                    <a:ext uri="{9D8B030D-6E8A-4147-A177-3AD203B41FA5}">
                      <a16:colId xmlns:a16="http://schemas.microsoft.com/office/drawing/2014/main" xmlns="" val="20004"/>
                    </a:ext>
                  </a:extLst>
                </a:gridCol>
                <a:gridCol w="1066800">
                  <a:extLst>
                    <a:ext uri="{9D8B030D-6E8A-4147-A177-3AD203B41FA5}">
                      <a16:colId xmlns:a16="http://schemas.microsoft.com/office/drawing/2014/main" xmlns="" val="20005"/>
                    </a:ext>
                  </a:extLst>
                </a:gridCol>
                <a:gridCol w="1066800">
                  <a:extLst>
                    <a:ext uri="{9D8B030D-6E8A-4147-A177-3AD203B41FA5}">
                      <a16:colId xmlns:a16="http://schemas.microsoft.com/office/drawing/2014/main" xmlns="" val="20006"/>
                    </a:ext>
                  </a:extLst>
                </a:gridCol>
              </a:tblGrid>
              <a:tr h="433001">
                <a:tc>
                  <a:txBody>
                    <a:bodyPr/>
                    <a:lstStyle/>
                    <a:p>
                      <a:pPr marL="0" marR="0" algn="r">
                        <a:lnSpc>
                          <a:spcPct val="115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mpg</a:t>
                      </a: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Coef.</a:t>
                      </a: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Std. Err.</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t</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P&gt;|t|</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r">
                        <a:lnSpc>
                          <a:spcPct val="115000"/>
                        </a:lnSpc>
                        <a:spcBef>
                          <a:spcPts val="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[95% Conf. Interval]</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xmlns="" val="10000"/>
                  </a:ext>
                </a:extLst>
              </a:tr>
              <a:tr h="433001">
                <a:tc>
                  <a:txBody>
                    <a:bodyPr/>
                    <a:lstStyle/>
                    <a:p>
                      <a:pPr marL="0" marR="0" algn="r">
                        <a:lnSpc>
                          <a:spcPct val="115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price</a:t>
                      </a: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-.0009192</a:t>
                      </a: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.0002042</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-4.50</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0.000</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-.0013263</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-.0005121</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8" name="Rectangle 2"/>
          <p:cNvSpPr>
            <a:spLocks noChangeArrowheads="1"/>
          </p:cNvSpPr>
          <p:nvPr/>
        </p:nvSpPr>
        <p:spPr bwMode="auto">
          <a:xfrm>
            <a:off x="1327329" y="996074"/>
            <a:ext cx="648934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Embed the output from a regression command into your docx file</a:t>
            </a:r>
            <a:endParaRPr kumimoji="0" lang="en-US" altLang="en-US" b="1"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00284488"/>
      </p:ext>
    </p:extLst>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prstGeom prst="rect">
            <a:avLst/>
          </a:prstGeom>
        </p:spPr>
        <p:txBody>
          <a:bodyPr/>
          <a:lstStyle/>
          <a:p>
            <a:fld id="{C72B0109-5EC1-4B30-9AFF-E1F2A819C8E8}" type="slidenum">
              <a:rPr lang="en-US" altLang="en-US" smtClean="0"/>
              <a:pPr/>
              <a:t>9</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1874064640"/>
              </p:ext>
            </p:extLst>
          </p:nvPr>
        </p:nvGraphicFramePr>
        <p:xfrm>
          <a:off x="872258" y="2295990"/>
          <a:ext cx="6913190" cy="1402080"/>
        </p:xfrm>
        <a:graphic>
          <a:graphicData uri="http://schemas.openxmlformats.org/drawingml/2006/table">
            <a:tbl>
              <a:tblPr firstRow="1" firstCol="1" bandRow="1"/>
              <a:tblGrid>
                <a:gridCol w="1382638">
                  <a:extLst>
                    <a:ext uri="{9D8B030D-6E8A-4147-A177-3AD203B41FA5}">
                      <a16:colId xmlns:a16="http://schemas.microsoft.com/office/drawing/2014/main" xmlns="" val="20000"/>
                    </a:ext>
                  </a:extLst>
                </a:gridCol>
                <a:gridCol w="1382638">
                  <a:extLst>
                    <a:ext uri="{9D8B030D-6E8A-4147-A177-3AD203B41FA5}">
                      <a16:colId xmlns:a16="http://schemas.microsoft.com/office/drawing/2014/main" xmlns="" val="20001"/>
                    </a:ext>
                  </a:extLst>
                </a:gridCol>
                <a:gridCol w="1382638">
                  <a:extLst>
                    <a:ext uri="{9D8B030D-6E8A-4147-A177-3AD203B41FA5}">
                      <a16:colId xmlns:a16="http://schemas.microsoft.com/office/drawing/2014/main" xmlns="" val="20002"/>
                    </a:ext>
                  </a:extLst>
                </a:gridCol>
                <a:gridCol w="1382638">
                  <a:extLst>
                    <a:ext uri="{9D8B030D-6E8A-4147-A177-3AD203B41FA5}">
                      <a16:colId xmlns:a16="http://schemas.microsoft.com/office/drawing/2014/main" xmlns="" val="20003"/>
                    </a:ext>
                  </a:extLst>
                </a:gridCol>
                <a:gridCol w="1382638">
                  <a:extLst>
                    <a:ext uri="{9D8B030D-6E8A-4147-A177-3AD203B41FA5}">
                      <a16:colId xmlns:a16="http://schemas.microsoft.com/office/drawing/2014/main" xmlns="" val="20004"/>
                    </a:ext>
                  </a:extLst>
                </a:gridCol>
              </a:tblGrid>
              <a:tr h="235444">
                <a:tc>
                  <a:txBody>
                    <a:bodyPr/>
                    <a:lstStyle/>
                    <a:p>
                      <a:pPr marL="0" marR="0">
                        <a:lnSpc>
                          <a:spcPct val="115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Origin</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Total</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Average</a:t>
                      </a:r>
                      <a:r>
                        <a:rPr lang="en-US" sz="2000" baseline="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MPG</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Max </a:t>
                      </a:r>
                    </a:p>
                    <a:p>
                      <a:pPr marL="0" marR="0" algn="r">
                        <a:lnSpc>
                          <a:spcPct val="115000"/>
                        </a:lnSpc>
                        <a:spcBef>
                          <a:spcPts val="0"/>
                        </a:spcBef>
                        <a:spcAft>
                          <a:spcPts val="0"/>
                        </a:spcAft>
                      </a:pP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MPG</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Min</a:t>
                      </a:r>
                    </a:p>
                    <a:p>
                      <a:pPr marL="0" marR="0" algn="r">
                        <a:lnSpc>
                          <a:spcPct val="115000"/>
                        </a:lnSpc>
                        <a:spcBef>
                          <a:spcPts val="0"/>
                        </a:spcBef>
                        <a:spcAft>
                          <a:spcPts val="0"/>
                        </a:spcAft>
                      </a:pP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MPG</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35444">
                <a:tc>
                  <a:txBody>
                    <a:bodyPr/>
                    <a:lstStyle/>
                    <a:p>
                      <a:pPr marL="0" marR="0">
                        <a:lnSpc>
                          <a:spcPct val="115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Domestic</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52</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19.83</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2000">
                          <a:effectLst/>
                          <a:latin typeface="Calibri" panose="020F0502020204030204" pitchFamily="34" charset="0"/>
                          <a:ea typeface="Calibri" panose="020F0502020204030204" pitchFamily="34" charset="0"/>
                          <a:cs typeface="Times New Roman" panose="02020603050405020304" pitchFamily="18" charset="0"/>
                        </a:rPr>
                        <a:t>34</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2000">
                          <a:effectLst/>
                          <a:latin typeface="Calibri" panose="020F0502020204030204" pitchFamily="34" charset="0"/>
                          <a:ea typeface="Calibri" panose="020F0502020204030204" pitchFamily="34" charset="0"/>
                          <a:cs typeface="Times New Roman" panose="02020603050405020304" pitchFamily="18" charset="0"/>
                        </a:rPr>
                        <a:t>12</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35444">
                <a:tc>
                  <a:txBody>
                    <a:bodyPr/>
                    <a:lstStyle/>
                    <a:p>
                      <a:pPr marL="0" marR="0">
                        <a:lnSpc>
                          <a:spcPct val="115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Foreign</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22</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24.77</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2000">
                          <a:effectLst/>
                          <a:latin typeface="Calibri" panose="020F0502020204030204" pitchFamily="34" charset="0"/>
                          <a:ea typeface="Calibri" panose="020F0502020204030204" pitchFamily="34" charset="0"/>
                          <a:cs typeface="Times New Roman" panose="02020603050405020304" pitchFamily="18" charset="0"/>
                        </a:rPr>
                        <a:t>41</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14</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sp>
        <p:nvSpPr>
          <p:cNvPr id="8" name="Rectangle 2"/>
          <p:cNvSpPr>
            <a:spLocks noChangeArrowheads="1"/>
          </p:cNvSpPr>
          <p:nvPr/>
        </p:nvSpPr>
        <p:spPr bwMode="auto">
          <a:xfrm>
            <a:off x="1066800" y="1430550"/>
            <a:ext cx="625382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Embed the data in Stata's memory into a table in your docx </a:t>
            </a:r>
            <a:r>
              <a:rPr kumimoji="0" lang="en-US" altLang="en-US"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file</a:t>
            </a:r>
            <a:endParaRPr kumimoji="0" lang="en-US" altLang="en-US" b="1" i="0" u="none" strike="noStrike" cap="none" normalizeH="0" baseline="0" dirty="0">
              <a:ln>
                <a:noFill/>
              </a:ln>
              <a:solidFill>
                <a:schemeClr val="tx1"/>
              </a:solidFill>
              <a:effectLst/>
            </a:endParaRPr>
          </a:p>
        </p:txBody>
      </p:sp>
      <p:sp>
        <p:nvSpPr>
          <p:cNvPr id="9" name="Rectangle 8"/>
          <p:cNvSpPr/>
          <p:nvPr/>
        </p:nvSpPr>
        <p:spPr>
          <a:xfrm>
            <a:off x="872259" y="304800"/>
            <a:ext cx="7328725" cy="307777"/>
          </a:xfrm>
          <a:prstGeom prst="rect">
            <a:avLst/>
          </a:prstGeom>
        </p:spPr>
        <p:txBody>
          <a:bodyPr wrap="square">
            <a:spAutoFit/>
          </a:bodyPr>
          <a:lstStyle/>
          <a:p>
            <a:pPr algn="ctr"/>
            <a:r>
              <a:rPr lang="en-US" sz="1400" dirty="0">
                <a:latin typeface="Arial" panose="020B0604020202020204" pitchFamily="34" charset="0"/>
                <a:cs typeface="Arial" panose="020B0604020202020204" pitchFamily="34" charset="0"/>
              </a:rPr>
              <a:t>Word File</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5315733"/>
      </p:ext>
    </p:extLst>
  </p:cSld>
  <p:clrMapOvr>
    <a:masterClrMapping/>
  </p:clrMapOvr>
  <p:transition spd="med">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Blue Segoe 4-3 template-template_April-17-2007">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orrona Theme">
  <a:themeElements>
    <a:clrScheme name="Custom 1">
      <a:dk1>
        <a:sysClr val="windowText" lastClr="000000"/>
      </a:dk1>
      <a:lt1>
        <a:sysClr val="window" lastClr="FFFFFF"/>
      </a:lt1>
      <a:dk2>
        <a:srgbClr val="1F497D"/>
      </a:dk2>
      <a:lt2>
        <a:srgbClr val="EEECE1"/>
      </a:lt2>
      <a:accent1>
        <a:srgbClr val="00195A"/>
      </a:accent1>
      <a:accent2>
        <a:srgbClr val="6A85CB"/>
      </a:accent2>
      <a:accent3>
        <a:srgbClr val="E3A107"/>
      </a:accent3>
      <a:accent4>
        <a:srgbClr val="DD6D00"/>
      </a:accent4>
      <a:accent5>
        <a:srgbClr val="ACABB4"/>
      </a:accent5>
      <a:accent6>
        <a:srgbClr val="383739"/>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Corrona Theme" id="{12F04D92-4A6D-4FDE-BA06-0DED024880B2}" vid="{4FFC1616-4C43-46E3-8F85-49ECA20AF180}"/>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6205FAED-2C87-424D-9EA0-7C56B5DB842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Sample presentation slides (Blue brushed metal design)</Template>
  <TotalTime>49776</TotalTime>
  <Words>3919</Words>
  <Application>Microsoft Office PowerPoint</Application>
  <PresentationFormat>On-screen Show (4:3)</PresentationFormat>
  <Paragraphs>921</Paragraphs>
  <Slides>38</Slides>
  <Notes>13</Notes>
  <HiddenSlides>0</HiddenSlides>
  <MMClips>0</MMClips>
  <ScaleCrop>false</ScaleCrop>
  <HeadingPairs>
    <vt:vector size="8" baseType="variant">
      <vt:variant>
        <vt:lpstr>Fonts Used</vt:lpstr>
      </vt:variant>
      <vt:variant>
        <vt:i4>8</vt:i4>
      </vt:variant>
      <vt:variant>
        <vt:lpstr>Theme</vt:lpstr>
      </vt:variant>
      <vt:variant>
        <vt:i4>3</vt:i4>
      </vt:variant>
      <vt:variant>
        <vt:lpstr>Embedded OLE Servers</vt:lpstr>
      </vt:variant>
      <vt:variant>
        <vt:i4>1</vt:i4>
      </vt:variant>
      <vt:variant>
        <vt:lpstr>Slide Titles</vt:lpstr>
      </vt:variant>
      <vt:variant>
        <vt:i4>38</vt:i4>
      </vt:variant>
    </vt:vector>
  </HeadingPairs>
  <TitlesOfParts>
    <vt:vector size="50" baseType="lpstr">
      <vt:lpstr>12</vt:lpstr>
      <vt:lpstr>ＭＳ Ｐゴシック</vt:lpstr>
      <vt:lpstr>Arial</vt:lpstr>
      <vt:lpstr>Arial Narrow</vt:lpstr>
      <vt:lpstr>Calibri</vt:lpstr>
      <vt:lpstr>Courier New</vt:lpstr>
      <vt:lpstr>Times New Roman</vt:lpstr>
      <vt:lpstr>Wingdings</vt:lpstr>
      <vt:lpstr>Blue Segoe 4-3 template-template_April-17-2007</vt:lpstr>
      <vt:lpstr>White with Courier font for code slides</vt:lpstr>
      <vt:lpstr>Corrona Theme</vt:lpstr>
      <vt:lpstr>think-cell Slide</vt:lpstr>
      <vt:lpstr>PowerPoint Presentation</vt:lpstr>
      <vt:lpstr>Reporting at Corrona</vt:lpstr>
      <vt:lpstr>PowerPoint Presentation</vt:lpstr>
      <vt:lpstr>Workflow with -putdocx-</vt:lpstr>
      <vt:lpstr>Components of reporting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References</vt:lpstr>
      <vt:lpstr>Questions ?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2a. Creating Descriptive tables (cont’d)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Appendices – combining .docx files</vt:lpstr>
      <vt:lpstr>Appendices – combining .docx files (cont’d)</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Coarsened Exact Matching</dc:title>
  <dc:creator>Winnie Hua</dc:creator>
  <cp:keywords/>
  <cp:lastModifiedBy>Winnie Hua</cp:lastModifiedBy>
  <cp:revision>670</cp:revision>
  <cp:lastPrinted>2017-09-25T18:07:24Z</cp:lastPrinted>
  <dcterms:created xsi:type="dcterms:W3CDTF">2016-07-25T17:30:47Z</dcterms:created>
  <dcterms:modified xsi:type="dcterms:W3CDTF">2018-07-19T02:21:41Z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TC102867069990</vt:lpwstr>
  </property>
</Properties>
</file>