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57" r:id="rId4"/>
    <p:sldId id="258" r:id="rId5"/>
    <p:sldId id="281" r:id="rId6"/>
    <p:sldId id="282" r:id="rId7"/>
    <p:sldId id="283" r:id="rId8"/>
    <p:sldId id="261" r:id="rId9"/>
    <p:sldId id="263" r:id="rId10"/>
    <p:sldId id="271" r:id="rId11"/>
    <p:sldId id="274" r:id="rId12"/>
    <p:sldId id="275" r:id="rId13"/>
    <p:sldId id="264" r:id="rId14"/>
    <p:sldId id="277" r:id="rId15"/>
    <p:sldId id="284" r:id="rId16"/>
    <p:sldId id="266" r:id="rId17"/>
    <p:sldId id="270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332" autoAdjust="0"/>
  </p:normalViewPr>
  <p:slideViewPr>
    <p:cSldViewPr snapToGrid="0">
      <p:cViewPr>
        <p:scale>
          <a:sx n="53" d="100"/>
          <a:sy n="53" d="100"/>
        </p:scale>
        <p:origin x="4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>
                <a:solidFill>
                  <a:srgbClr val="7030A0"/>
                </a:solidFill>
              </a:rPr>
              <a:t>Gender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SEX!$B$1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2.5000000000000001E-2"/>
                  <c:y val="-9.25925925925925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666666666666666E-2"/>
                  <c:y val="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SEX!$A$2:$A$3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SEX!$B$2:$B$3</c:f>
              <c:numCache>
                <c:formatCode>General</c:formatCode>
                <c:ptCount val="2"/>
                <c:pt idx="0">
                  <c:v>72.350000000000009</c:v>
                </c:pt>
                <c:pt idx="1">
                  <c:v>27.650000000000002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rgbClr val="7030A0"/>
                </a:solidFill>
              </a:rPr>
              <a:t>Education Level indv. 15+ years</a:t>
            </a:r>
          </a:p>
        </c:rich>
      </c:tx>
      <c:layout>
        <c:manualLayout>
          <c:xMode val="edge"/>
          <c:yMode val="edge"/>
          <c:x val="0.19419558035912321"/>
          <c:y val="6.80098705349110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'Adult Education'!$B$1</c:f>
              <c:strCache>
                <c:ptCount val="1"/>
                <c:pt idx="0">
                  <c:v>Percentage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9697083876475524"/>
                  <c:y val="8.7839031882170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800640849886812E-4"/>
                  <c:y val="2.35027653777278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69443956009892E-3"/>
                  <c:y val="-4.95564364113065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82573201493416"/>
                      <c:h val="0.3588880868127254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'Adult Education'!$A$2:$A$4</c:f>
              <c:strCache>
                <c:ptCount val="3"/>
                <c:pt idx="0">
                  <c:v>Illetrate &amp; Primary Education</c:v>
                </c:pt>
                <c:pt idx="1">
                  <c:v>School Level &amp; Below University Level</c:v>
                </c:pt>
                <c:pt idx="2">
                  <c:v>University Level Undergraduate &amp; Graduate level</c:v>
                </c:pt>
              </c:strCache>
            </c:strRef>
          </c:cat>
          <c:val>
            <c:numRef>
              <c:f>'Adult Education'!$B$2:$B$4</c:f>
              <c:numCache>
                <c:formatCode>General</c:formatCode>
                <c:ptCount val="3"/>
                <c:pt idx="0">
                  <c:v>6.72</c:v>
                </c:pt>
                <c:pt idx="1">
                  <c:v>60.58</c:v>
                </c:pt>
                <c:pt idx="2">
                  <c:v>32.690000000000005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rgbClr val="7030A0"/>
                </a:solidFill>
              </a:rPr>
              <a:t>Insurance Coverage Type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963996348282552E-2"/>
          <c:y val="0.26017356484531906"/>
          <c:w val="0.83703627210533105"/>
          <c:h val="0.71961972356415504"/>
        </c:manualLayout>
      </c:layout>
      <c:pie3DChart>
        <c:varyColors val="1"/>
        <c:ser>
          <c:idx val="0"/>
          <c:order val="0"/>
          <c:tx>
            <c:strRef>
              <c:f>'Insurance Type'!$B$1</c:f>
              <c:strCache>
                <c:ptCount val="1"/>
                <c:pt idx="0">
                  <c:v>Percentage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7713160915506076E-16"/>
                  <c:y val="0.205627070840690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541062801932396E-3"/>
                  <c:y val="9.69550178028847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546369203849519"/>
                  <c:y val="0.139982295771913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*</a:t>
                    </a:r>
                    <a:fld id="{22169AD7-4E69-4773-8EAF-E4695460A3FB}" type="CATEGORYNAME">
                      <a:rPr lang="en-US" smtClean="0"/>
                      <a:pPr>
                        <a:defRPr sz="1200"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E89B50A8-B196-408D-BA9A-9BA88EF4B678}" type="PERCENTAGE">
                      <a:rPr lang="en-US" baseline="0"/>
                      <a:pPr>
                        <a:defRPr sz="12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2456160371257497E-3"/>
                  <c:y val="8.3753579675856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3345315531210768E-2"/>
                  <c:y val="-1.7134211978871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'Insurance Type'!$A$2:$A$6</c:f>
              <c:strCache>
                <c:ptCount val="5"/>
                <c:pt idx="0">
                  <c:v>Private Insurance Coverage</c:v>
                </c:pt>
                <c:pt idx="1">
                  <c:v>Government Insurance Coverage</c:v>
                </c:pt>
                <c:pt idx="2">
                  <c:v>Other Type of Insurance Coverage</c:v>
                </c:pt>
                <c:pt idx="3">
                  <c:v>Multiple Insurance Coverage</c:v>
                </c:pt>
                <c:pt idx="4">
                  <c:v>No Coverage</c:v>
                </c:pt>
              </c:strCache>
            </c:strRef>
          </c:cat>
          <c:val>
            <c:numRef>
              <c:f>'Insurance Type'!$B$2:$B$6</c:f>
              <c:numCache>
                <c:formatCode>General</c:formatCode>
                <c:ptCount val="5"/>
                <c:pt idx="0">
                  <c:v>56.399999999999991</c:v>
                </c:pt>
                <c:pt idx="1">
                  <c:v>38.869999999999997</c:v>
                </c:pt>
                <c:pt idx="2">
                  <c:v>0.59</c:v>
                </c:pt>
                <c:pt idx="3">
                  <c:v>3.54</c:v>
                </c:pt>
                <c:pt idx="4">
                  <c:v>0.6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7030A0"/>
                </a:solidFill>
              </a:rPr>
              <a:t>Nationality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Nationality!$B$1</c:f>
              <c:strCache>
                <c:ptCount val="1"/>
                <c:pt idx="0">
                  <c:v>Percentage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4672492425027064"/>
                  <c:y val="2.20771810914206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783506839317836"/>
                  <c:y val="0.201352652981724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**</a:t>
                    </a:r>
                    <a:fld id="{C4ECDF43-8CC8-4F86-A69D-5E021BE9CE76}" type="CATEGORYNAME">
                      <a:rPr lang="en-US" smtClean="0"/>
                      <a:pPr>
                        <a:defRPr sz="1400"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DB5AA38C-F04C-4C60-8ADF-8745E497A910}" type="PERCENTAGE">
                      <a:rPr lang="en-US" baseline="0"/>
                      <a:pPr>
                        <a:defRPr sz="14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624505156385157E-2"/>
                  <c:y val="1.22150646954850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***</a:t>
                    </a:r>
                    <a:fld id="{84BD2F46-9528-4CB5-9442-D41DDBCA0D32}" type="CATEGORYNAME">
                      <a:rPr lang="en-US" smtClean="0"/>
                      <a:pPr>
                        <a:defRPr sz="1400"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7C8B3AB9-B571-4166-8F90-438F44FA15B7}" type="PERCENTAGE">
                      <a:rPr lang="en-US" baseline="0"/>
                      <a:pPr>
                        <a:defRPr sz="14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3550662134487262"/>
                  <c:y val="0.194564717569137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****</a:t>
                    </a:r>
                    <a:fld id="{D111DB2B-C19E-4106-A690-A6031EA02967}" type="CATEGORYNAME">
                      <a:rPr lang="en-US" smtClean="0"/>
                      <a:pPr>
                        <a:defRPr sz="1400"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B02C8096-074D-4348-96D2-67FD266A0FB5}" type="PERCENTAGE">
                      <a:rPr lang="en-US" baseline="0"/>
                      <a:pPr>
                        <a:defRPr sz="14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9353149749483406"/>
                  <c:y val="7.006204946127064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*****</a:t>
                    </a:r>
                    <a:fld id="{0BBBA0ED-1277-4704-9E70-14A096A59A0D}" type="CATEGORYNAME">
                      <a:rPr lang="en-US" smtClean="0"/>
                      <a:pPr>
                        <a:defRPr sz="1400"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E2EED8B2-1288-4C1D-955C-3FD6D8EE1028}" type="PERCENTAGE">
                      <a:rPr lang="en-US" baseline="0"/>
                      <a:pPr>
                        <a:defRPr sz="14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Nationality!$A$2:$A$6</c:f>
              <c:strCache>
                <c:ptCount val="5"/>
                <c:pt idx="0">
                  <c:v>UAE Nationals</c:v>
                </c:pt>
                <c:pt idx="1">
                  <c:v>GCC &amp; Arab Countries</c:v>
                </c:pt>
                <c:pt idx="2">
                  <c:v>Asian Countries</c:v>
                </c:pt>
                <c:pt idx="3">
                  <c:v>Western Countries</c:v>
                </c:pt>
                <c:pt idx="4">
                  <c:v>Other Countries</c:v>
                </c:pt>
              </c:strCache>
            </c:strRef>
          </c:cat>
          <c:val>
            <c:numRef>
              <c:f>Nationality!$B$2:$B$6</c:f>
              <c:numCache>
                <c:formatCode>General</c:formatCode>
                <c:ptCount val="5"/>
                <c:pt idx="0">
                  <c:v>7.9200000000000008</c:v>
                </c:pt>
                <c:pt idx="1">
                  <c:v>9.8000000000000007</c:v>
                </c:pt>
                <c:pt idx="2">
                  <c:v>74.89</c:v>
                </c:pt>
                <c:pt idx="3">
                  <c:v>5.2200000000000006</c:v>
                </c:pt>
                <c:pt idx="4">
                  <c:v>2.17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7030A0"/>
                </a:solidFill>
              </a:rPr>
              <a:t>Suffering from </a:t>
            </a:r>
            <a:r>
              <a:rPr lang="en-US" sz="1800" dirty="0" smtClean="0">
                <a:solidFill>
                  <a:srgbClr val="7030A0"/>
                </a:solidFill>
              </a:rPr>
              <a:t>A Chronic </a:t>
            </a:r>
            <a:r>
              <a:rPr lang="en-US" sz="1800" dirty="0">
                <a:solidFill>
                  <a:srgbClr val="7030A0"/>
                </a:solidFill>
              </a:rPr>
              <a:t>Disease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728260869565216"/>
          <c:y val="0.14999316911448668"/>
          <c:w val="0.67693236714975846"/>
          <c:h val="0.61255131337108848"/>
        </c:manualLayout>
      </c:layout>
      <c:pie3DChart>
        <c:varyColors val="1"/>
        <c:ser>
          <c:idx val="0"/>
          <c:order val="0"/>
          <c:tx>
            <c:strRef>
              <c:f>'Chronic Disease'!$B$1</c:f>
              <c:strCache>
                <c:ptCount val="1"/>
                <c:pt idx="0">
                  <c:v>Percentage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6356375290045266"/>
                  <c:y val="-2.08901211630468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105538438130018"/>
                  <c:y val="0.106556480067063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'Chronic Disease'!$A$2:$A$3</c:f>
              <c:strCache>
                <c:ptCount val="2"/>
                <c:pt idx="0">
                  <c:v>Without Chronic Disease</c:v>
                </c:pt>
                <c:pt idx="1">
                  <c:v>With Chronic Disease</c:v>
                </c:pt>
              </c:strCache>
            </c:strRef>
          </c:cat>
          <c:val>
            <c:numRef>
              <c:f>'Chronic Disease'!$B$2:$B$3</c:f>
              <c:numCache>
                <c:formatCode>General</c:formatCode>
                <c:ptCount val="2"/>
                <c:pt idx="0">
                  <c:v>92.85</c:v>
                </c:pt>
                <c:pt idx="1">
                  <c:v>7.1499999999999995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7030A0"/>
                </a:solidFill>
              </a:rPr>
              <a:t>Chronic Diseases Types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'Chronic Type'!$B$1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0546875E-2"/>
                  <c:y val="-9.92555572691539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828388299288679E-2"/>
                  <c:y val="-5.60604160096024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869565217391393E-2"/>
                  <c:y val="7.6481842143886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9710144927536239E-2"/>
                  <c:y val="0.10270418802179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585796340674805E-3"/>
                  <c:y val="0.214467990069232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492753623188406E-2"/>
                  <c:y val="1.81132058590080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199836433489293E-2"/>
                  <c:y val="-0.105872549419400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2306763285024152E-2"/>
                  <c:y val="6.2482825998045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'Chronic Type'!$A$2:$A$9</c:f>
              <c:strCache>
                <c:ptCount val="8"/>
                <c:pt idx="0">
                  <c:v>Arthritis</c:v>
                </c:pt>
                <c:pt idx="1">
                  <c:v>Diabetes</c:v>
                </c:pt>
                <c:pt idx="2">
                  <c:v>Asthma</c:v>
                </c:pt>
                <c:pt idx="3">
                  <c:v>High Blood Pressure</c:v>
                </c:pt>
                <c:pt idx="4">
                  <c:v>Disability (Physical, Mental, Visual, Hearing..etc)</c:v>
                </c:pt>
                <c:pt idx="5">
                  <c:v>Cancerous Tumors</c:v>
                </c:pt>
                <c:pt idx="6">
                  <c:v>Other Chronic Disease</c:v>
                </c:pt>
                <c:pt idx="7">
                  <c:v>Multiple Chronic Disease</c:v>
                </c:pt>
              </c:strCache>
            </c:strRef>
          </c:cat>
          <c:val>
            <c:numRef>
              <c:f>'Chronic Type'!$B$2:$B$9</c:f>
              <c:numCache>
                <c:formatCode>General</c:formatCode>
                <c:ptCount val="8"/>
                <c:pt idx="0">
                  <c:v>2.85</c:v>
                </c:pt>
                <c:pt idx="1">
                  <c:v>36.620000000000005</c:v>
                </c:pt>
                <c:pt idx="2">
                  <c:v>6.68</c:v>
                </c:pt>
                <c:pt idx="3">
                  <c:v>29.78</c:v>
                </c:pt>
                <c:pt idx="4">
                  <c:v>0.67999999999999994</c:v>
                </c:pt>
                <c:pt idx="5">
                  <c:v>0.28999999999999998</c:v>
                </c:pt>
                <c:pt idx="6">
                  <c:v>4.97</c:v>
                </c:pt>
                <c:pt idx="7">
                  <c:v>18.14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7030A0"/>
                </a:solidFill>
              </a:rPr>
              <a:t>Severity of </a:t>
            </a:r>
            <a:r>
              <a:rPr lang="en-US" sz="1800" dirty="0" smtClean="0">
                <a:solidFill>
                  <a:srgbClr val="7030A0"/>
                </a:solidFill>
              </a:rPr>
              <a:t>Chronic </a:t>
            </a:r>
            <a:r>
              <a:rPr lang="en-US" sz="1800" dirty="0">
                <a:solidFill>
                  <a:srgbClr val="7030A0"/>
                </a:solidFill>
              </a:rPr>
              <a:t>Diseases</a:t>
            </a:r>
          </a:p>
        </c:rich>
      </c:tx>
      <c:layout>
        <c:manualLayout>
          <c:xMode val="edge"/>
          <c:yMode val="edge"/>
          <c:x val="0.138139172133359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'Severity of Chronic Diseases'!$B$1</c:f>
              <c:strCache>
                <c:ptCount val="1"/>
                <c:pt idx="0">
                  <c:v>Percentage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5.00000000000001E-2"/>
                  <c:y val="-4.62962962962962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333333333333348E-2"/>
                  <c:y val="9.25925925925925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30805370900916046"/>
                  <c:y val="7.89369903290490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'Severity of Chronic Diseases'!$A$2:$A$4</c:f>
              <c:strCache>
                <c:ptCount val="3"/>
                <c:pt idx="0">
                  <c:v>One Chronic Disease</c:v>
                </c:pt>
                <c:pt idx="1">
                  <c:v>Two Chronic Diseases</c:v>
                </c:pt>
                <c:pt idx="2">
                  <c:v>Three Chronic Diseases and more</c:v>
                </c:pt>
              </c:strCache>
            </c:strRef>
          </c:cat>
          <c:val>
            <c:numRef>
              <c:f>'Severity of Chronic Diseases'!$B$2:$B$4</c:f>
              <c:numCache>
                <c:formatCode>General</c:formatCode>
                <c:ptCount val="3"/>
                <c:pt idx="0">
                  <c:v>81.81</c:v>
                </c:pt>
                <c:pt idx="1">
                  <c:v>16.150000000000002</c:v>
                </c:pt>
                <c:pt idx="2">
                  <c:v>2.04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rgbClr val="7030A0"/>
                </a:solidFill>
              </a:rPr>
              <a:t>Satisfaction Level </a:t>
            </a:r>
            <a:r>
              <a:rPr lang="en-US" sz="1600" dirty="0" smtClean="0">
                <a:solidFill>
                  <a:srgbClr val="7030A0"/>
                </a:solidFill>
              </a:rPr>
              <a:t>with</a:t>
            </a:r>
            <a:r>
              <a:rPr lang="en-US" sz="1600" baseline="0" dirty="0" smtClean="0">
                <a:solidFill>
                  <a:srgbClr val="7030A0"/>
                </a:solidFill>
              </a:rPr>
              <a:t> the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>
                <a:solidFill>
                  <a:srgbClr val="7030A0"/>
                </a:solidFill>
              </a:rPr>
              <a:t>Healthcare Services in </a:t>
            </a:r>
            <a:endParaRPr lang="en-US" sz="1600" dirty="0" smtClean="0">
              <a:solidFill>
                <a:srgbClr val="7030A0"/>
              </a:solidFill>
            </a:endParaRPr>
          </a:p>
          <a:p>
            <a:pPr>
              <a:defRPr>
                <a:solidFill>
                  <a:srgbClr val="7030A0"/>
                </a:solidFill>
              </a:defRPr>
            </a:pPr>
            <a:r>
              <a:rPr lang="en-US" sz="1600" dirty="0" smtClean="0">
                <a:solidFill>
                  <a:srgbClr val="7030A0"/>
                </a:solidFill>
              </a:rPr>
              <a:t>the </a:t>
            </a:r>
            <a:r>
              <a:rPr lang="en-US" sz="1600" dirty="0">
                <a:solidFill>
                  <a:srgbClr val="7030A0"/>
                </a:solidFill>
              </a:rPr>
              <a:t>Emirate of Dubai</a:t>
            </a:r>
          </a:p>
        </c:rich>
      </c:tx>
      <c:layout>
        <c:manualLayout>
          <c:xMode val="edge"/>
          <c:yMode val="edge"/>
          <c:x val="0.21389357349069113"/>
          <c:y val="0.206826321587925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758367472507664E-2"/>
          <c:y val="0.36810380129232539"/>
          <c:w val="0.79849402176122009"/>
          <c:h val="0.53040979388545428"/>
        </c:manualLayout>
      </c:layout>
      <c:pie3DChart>
        <c:varyColors val="1"/>
        <c:ser>
          <c:idx val="0"/>
          <c:order val="0"/>
          <c:tx>
            <c:strRef>
              <c:f>Satisfaction_Level!$B$1</c:f>
              <c:strCache>
                <c:ptCount val="1"/>
                <c:pt idx="0">
                  <c:v>Percentage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754989574979122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3445468950551"/>
                      <c:h val="8.585741682247952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57611241217798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78688524590164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Satisfaction_Level!$A$2:$A$4</c:f>
              <c:strCache>
                <c:ptCount val="3"/>
                <c:pt idx="0">
                  <c:v>Dissatisfied</c:v>
                </c:pt>
                <c:pt idx="1">
                  <c:v>Neither</c:v>
                </c:pt>
                <c:pt idx="2">
                  <c:v>Satisfied</c:v>
                </c:pt>
              </c:strCache>
            </c:strRef>
          </c:cat>
          <c:val>
            <c:numRef>
              <c:f>Satisfaction_Level!$B$2:$B$4</c:f>
              <c:numCache>
                <c:formatCode>General</c:formatCode>
                <c:ptCount val="3"/>
                <c:pt idx="0">
                  <c:v>5.3900000000000006</c:v>
                </c:pt>
                <c:pt idx="1">
                  <c:v>7.75</c:v>
                </c:pt>
                <c:pt idx="2">
                  <c:v>86.86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A01EF-71DC-4E28-86AF-CE132110D0CB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FA505-8808-4485-81D2-A22B8A27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6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A505-8808-4485-81D2-A22B8A27A7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99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A505-8808-4485-81D2-A22B8A27A7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A505-8808-4485-81D2-A22B8A27A7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Private</a:t>
            </a:r>
            <a:r>
              <a:rPr lang="en-US" baseline="0" dirty="0" smtClean="0"/>
              <a:t> &amp; Public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A505-8808-4485-81D2-A22B8A27A7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0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Descriptive</a:t>
            </a:r>
            <a:r>
              <a:rPr lang="en-US" baseline="0" dirty="0" smtClean="0"/>
              <a:t> analysis Pie 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A505-8808-4485-81D2-A22B8A27A7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5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A505-8808-4485-81D2-A22B8A27A7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A505-8808-4485-81D2-A22B8A27A7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2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A505-8808-4485-81D2-A22B8A27A7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A505-8808-4485-81D2-A22B8A27A7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24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FA505-8808-4485-81D2-A22B8A27A7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9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2920-91A1-497F-B422-E5B10B4804C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26E-85DD-40B6-913B-9DE4200A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0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2920-91A1-497F-B422-E5B10B4804C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26E-85DD-40B6-913B-9DE4200A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2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2920-91A1-497F-B422-E5B10B4804C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26E-85DD-40B6-913B-9DE4200A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2920-91A1-497F-B422-E5B10B4804C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26E-85DD-40B6-913B-9DE4200A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2920-91A1-497F-B422-E5B10B4804C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26E-85DD-40B6-913B-9DE4200A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8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2920-91A1-497F-B422-E5B10B4804C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26E-85DD-40B6-913B-9DE4200A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2920-91A1-497F-B422-E5B10B4804C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26E-85DD-40B6-913B-9DE4200A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2920-91A1-497F-B422-E5B10B4804C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26E-85DD-40B6-913B-9DE4200A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2920-91A1-497F-B422-E5B10B4804C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26E-85DD-40B6-913B-9DE4200A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1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2920-91A1-497F-B422-E5B10B4804C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26E-85DD-40B6-913B-9DE4200A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2920-91A1-497F-B422-E5B10B4804C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26E-85DD-40B6-913B-9DE4200A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9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32920-91A1-497F-B422-E5B10B4804C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FC26E-85DD-40B6-913B-9DE4200A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3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isahd.ae/Home/Report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wkalnakh1@jhu.edu" TargetMode="External"/><Relationship Id="rId2" Type="http://schemas.openxmlformats.org/officeDocument/2006/relationships/hyperlink" Target="mailto:wkalnakhi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95325"/>
            <a:ext cx="12192000" cy="189506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Satisfaction with the Healthcare Services provided in the Emirate of Dubai among Dubai Residents. Dubai Household Survey - 2014: Inpatient Admission</a:t>
            </a:r>
            <a:b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Wafa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Alnakhi, DrPH</a:t>
            </a:r>
            <a:r>
              <a:rPr lang="en-US" sz="2800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Altijani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Hussin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MSc</a:t>
            </a:r>
            <a:r>
              <a:rPr lang="en-US" sz="2800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aseline="30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8546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ohns Hopkins Bloomberg School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Public Health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Health Policy and Management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Stata Conference 2018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libri"/>
              </a:rPr>
              <a:t>Descriptive Statistics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654320"/>
              </p:ext>
            </p:extLst>
          </p:nvPr>
        </p:nvGraphicFramePr>
        <p:xfrm>
          <a:off x="-1080799" y="1690688"/>
          <a:ext cx="6769218" cy="453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061355"/>
              </p:ext>
            </p:extLst>
          </p:nvPr>
        </p:nvGraphicFramePr>
        <p:xfrm>
          <a:off x="4960679" y="1690688"/>
          <a:ext cx="7518400" cy="398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95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libri"/>
              </a:rPr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694368"/>
              </p:ext>
            </p:extLst>
          </p:nvPr>
        </p:nvGraphicFramePr>
        <p:xfrm>
          <a:off x="202019" y="1913972"/>
          <a:ext cx="6092455" cy="426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605616"/>
              </p:ext>
            </p:extLst>
          </p:nvPr>
        </p:nvGraphicFramePr>
        <p:xfrm>
          <a:off x="5302143" y="677310"/>
          <a:ext cx="7733374" cy="549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51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/>
              </a:rPr>
              <a:t>Question &amp;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satisfaction level of healthcare services provided in the Emirate of Dubai with inpatient admission during the last 12 months</a:t>
            </a:r>
          </a:p>
          <a:p>
            <a:pPr marL="0" indent="0">
              <a:buNone/>
            </a:pPr>
            <a:r>
              <a:rPr lang="en-US" sz="2400" b="1" dirty="0" smtClean="0"/>
              <a:t>Dependent Variable:</a:t>
            </a:r>
          </a:p>
          <a:p>
            <a:pPr lvl="1"/>
            <a:r>
              <a:rPr lang="en-US" dirty="0" smtClean="0"/>
              <a:t>Satisfaction level </a:t>
            </a:r>
            <a:r>
              <a:rPr lang="en-US" dirty="0" smtClean="0">
                <a:solidFill>
                  <a:srgbClr val="7030A0"/>
                </a:solidFill>
              </a:rPr>
              <a:t>(ordinal)</a:t>
            </a:r>
          </a:p>
          <a:p>
            <a:pPr marL="0" indent="0">
              <a:buNone/>
            </a:pPr>
            <a:r>
              <a:rPr lang="en-US" sz="2400" b="1" dirty="0" smtClean="0"/>
              <a:t>Independent Variables:</a:t>
            </a:r>
          </a:p>
          <a:p>
            <a:pPr lvl="1"/>
            <a:r>
              <a:rPr lang="en-US" dirty="0" smtClean="0"/>
              <a:t>Chronic Condition </a:t>
            </a:r>
            <a:r>
              <a:rPr lang="en-US" dirty="0" smtClean="0">
                <a:solidFill>
                  <a:srgbClr val="7030A0"/>
                </a:solidFill>
              </a:rPr>
              <a:t>(binary)</a:t>
            </a:r>
          </a:p>
          <a:p>
            <a:pPr lvl="1"/>
            <a:r>
              <a:rPr lang="en-US" dirty="0" smtClean="0"/>
              <a:t>Age </a:t>
            </a:r>
            <a:r>
              <a:rPr lang="en-US" dirty="0" smtClean="0">
                <a:solidFill>
                  <a:srgbClr val="7030A0"/>
                </a:solidFill>
              </a:rPr>
              <a:t>(continuous)</a:t>
            </a:r>
          </a:p>
          <a:p>
            <a:pPr lvl="1"/>
            <a:r>
              <a:rPr lang="en-US" dirty="0" smtClean="0"/>
              <a:t>Gender </a:t>
            </a:r>
            <a:r>
              <a:rPr lang="en-US" dirty="0" smtClean="0">
                <a:solidFill>
                  <a:srgbClr val="7030A0"/>
                </a:solidFill>
              </a:rPr>
              <a:t>(binary)</a:t>
            </a:r>
          </a:p>
          <a:p>
            <a:pPr lvl="1"/>
            <a:r>
              <a:rPr lang="en-US" dirty="0" smtClean="0"/>
              <a:t>Insurance Type </a:t>
            </a:r>
            <a:r>
              <a:rPr lang="en-US" dirty="0" smtClean="0">
                <a:solidFill>
                  <a:srgbClr val="7030A0"/>
                </a:solidFill>
              </a:rPr>
              <a:t>(categorical)</a:t>
            </a:r>
          </a:p>
          <a:p>
            <a:pPr lvl="1"/>
            <a:r>
              <a:rPr lang="en-US" dirty="0" smtClean="0"/>
              <a:t>Nationality </a:t>
            </a:r>
            <a:r>
              <a:rPr lang="en-US" dirty="0" smtClean="0">
                <a:solidFill>
                  <a:srgbClr val="7030A0"/>
                </a:solidFill>
              </a:rPr>
              <a:t>(categorical)</a:t>
            </a:r>
          </a:p>
          <a:p>
            <a:pPr lvl="1"/>
            <a:r>
              <a:rPr lang="en-US" dirty="0" smtClean="0"/>
              <a:t>Inpatient Admission during last 12 months </a:t>
            </a:r>
            <a:r>
              <a:rPr lang="en-US" dirty="0" smtClean="0">
                <a:solidFill>
                  <a:srgbClr val="7030A0"/>
                </a:solidFill>
              </a:rPr>
              <a:t>(categorical)</a:t>
            </a:r>
          </a:p>
        </p:txBody>
      </p:sp>
    </p:spTree>
    <p:extLst>
      <p:ext uri="{BB962C8B-B14F-4D97-AF65-F5344CB8AC3E}">
        <p14:creationId xmlns:p14="http://schemas.microsoft.com/office/powerpoint/2010/main" val="15428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/>
              </a:rPr>
              <a:t>Ordered </a:t>
            </a:r>
            <a:r>
              <a:rPr lang="en-US" dirty="0" smtClean="0">
                <a:solidFill>
                  <a:srgbClr val="7030A0"/>
                </a:solidFill>
                <a:latin typeface="Calibri"/>
              </a:rPr>
              <a:t>Logit Regression Model</a:t>
            </a:r>
            <a:endParaRPr lang="en-US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292068"/>
              </p:ext>
            </p:extLst>
          </p:nvPr>
        </p:nvGraphicFramePr>
        <p:xfrm>
          <a:off x="2001079" y="1382329"/>
          <a:ext cx="7977807" cy="4763122"/>
        </p:xfrm>
        <a:graphic>
          <a:graphicData uri="http://schemas.openxmlformats.org/drawingml/2006/table">
            <a:tbl>
              <a:tblPr firstRow="1" firstCol="1" bandRow="1"/>
              <a:tblGrid>
                <a:gridCol w="2281568"/>
                <a:gridCol w="984640"/>
                <a:gridCol w="953071"/>
                <a:gridCol w="875426"/>
                <a:gridCol w="913822"/>
                <a:gridCol w="984640"/>
                <a:gridCol w="984640"/>
              </a:tblGrid>
              <a:tr h="340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Satisfaction Level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Odds Ratio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Std. Err.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P&gt;t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[95% Conf.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Interval]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0223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23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CHRONIC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2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Chronic Disease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1.004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0.167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0.981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0.725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1.390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2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1.004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1.51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0.132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0.999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1.010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23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23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1.004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0.083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0.963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0.853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1.181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23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23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INSURANCE TYPE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Insurance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0.651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0.076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-3.67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 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0.517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0.818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Insurance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3.19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2.334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1.59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0.112 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0.763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13.38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Multiple Insurance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0.608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0.080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-3.79 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0.470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0.786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Coverage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0.550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0.195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-1.69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0.092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0.274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1.101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838200" y="4496944"/>
            <a:ext cx="1043609" cy="25179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644" y="5374206"/>
            <a:ext cx="1762539" cy="39756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35429" y="4731478"/>
            <a:ext cx="1762539" cy="39756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Calibri"/>
              </a:rPr>
              <a:t>Order </a:t>
            </a:r>
            <a:r>
              <a:rPr lang="en-US" dirty="0" smtClean="0">
                <a:solidFill>
                  <a:srgbClr val="7030A0"/>
                </a:solidFill>
                <a:latin typeface="Calibri"/>
              </a:rPr>
              <a:t>Logit Regression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699786"/>
              </p:ext>
            </p:extLst>
          </p:nvPr>
        </p:nvGraphicFramePr>
        <p:xfrm>
          <a:off x="2173358" y="1367119"/>
          <a:ext cx="8229599" cy="4731030"/>
        </p:xfrm>
        <a:graphic>
          <a:graphicData uri="http://schemas.openxmlformats.org/drawingml/2006/table">
            <a:tbl>
              <a:tblPr firstRow="1" firstCol="1" bandRow="1"/>
              <a:tblGrid>
                <a:gridCol w="2353578"/>
                <a:gridCol w="1015717"/>
                <a:gridCol w="983151"/>
                <a:gridCol w="903056"/>
                <a:gridCol w="942663"/>
                <a:gridCol w="1015717"/>
                <a:gridCol w="1015717"/>
              </a:tblGrid>
              <a:tr h="315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Satisfaction Level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Odds Ratio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Std. Err.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P&gt;t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[95% Conf.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Interval]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5402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2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NATIONALITY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GCC &amp; Arab Countries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1.619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0.266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2.93 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0.003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1.172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2.236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Asian Countries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1.807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0.181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5.90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0.000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1.484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2.200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Western Countries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1.507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0.290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0.033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1.033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2.199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Countries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0.868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0.220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-0.56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0.578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0.5277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1.428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2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2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Inpatient Admission Type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Private in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Dubai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3.489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2.246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1.94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0.052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0.988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12.327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Emirates &amp; Abroad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2.575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1.992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1.22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0.221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0.565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11.731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Being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inpatient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3.255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1.793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2.14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0.032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1.105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9.586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2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/cut1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-1.286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0.565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-2.27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0.023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-2.394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-.1776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/cut2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-.2957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0.559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-0.53 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0.597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-1.393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0.802</a:t>
                      </a:r>
                      <a:endParaRPr lang="en-US" sz="14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838200" y="2077503"/>
            <a:ext cx="1043609" cy="25179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54767" y="3951299"/>
            <a:ext cx="1043609" cy="25179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24271" y="2273510"/>
            <a:ext cx="1991139" cy="26504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11018" y="2582141"/>
            <a:ext cx="1991139" cy="26504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5061" y="4204301"/>
            <a:ext cx="1991139" cy="26504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1689" y="4833778"/>
            <a:ext cx="1991139" cy="26504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25189" y="2925935"/>
            <a:ext cx="1991139" cy="26504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libri"/>
              </a:rPr>
              <a:t>Marginal </a:t>
            </a:r>
            <a:r>
              <a:rPr lang="en-US" dirty="0" smtClean="0">
                <a:solidFill>
                  <a:srgbClr val="7030A0"/>
                </a:solidFill>
                <a:latin typeface="Calibri"/>
              </a:rPr>
              <a:t>Effect for Satisfaction Level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149064"/>
              </p:ext>
            </p:extLst>
          </p:nvPr>
        </p:nvGraphicFramePr>
        <p:xfrm>
          <a:off x="838198" y="1324588"/>
          <a:ext cx="10346639" cy="4743899"/>
        </p:xfrm>
        <a:graphic>
          <a:graphicData uri="http://schemas.openxmlformats.org/drawingml/2006/table">
            <a:tbl>
              <a:tblPr firstRow="1" firstCol="1" bandRow="1"/>
              <a:tblGrid>
                <a:gridCol w="2243727"/>
                <a:gridCol w="2189101"/>
                <a:gridCol w="2581603"/>
                <a:gridCol w="1917994"/>
                <a:gridCol w="1414214"/>
              </a:tblGrid>
              <a:tr h="3056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Dissatisfaction</a:t>
                      </a:r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Neither Satisfied Nor Dissatisfied</a:t>
                      </a:r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Satisfied</a:t>
                      </a:r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P&gt;|z|</a:t>
                      </a:r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5676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Insurance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Gov.  Insurance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&lt;0.05</a:t>
                      </a:r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9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Insurance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9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Multiple Insurance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&lt;0.05</a:t>
                      </a:r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9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coverage 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5676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Nationality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GCC &amp; Arab Nationality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&lt;0.05</a:t>
                      </a:r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9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Asian Nationality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9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Western Nationality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&lt;0.05</a:t>
                      </a:r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9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Nationality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94512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Inpatient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Admission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Private in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Dubai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&lt;0.05</a:t>
                      </a:r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9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Emirates &amp; Abroad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9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Being Inpatient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50" y="2012758"/>
            <a:ext cx="457200" cy="512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50" y="2600653"/>
            <a:ext cx="457200" cy="512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517" y="2040341"/>
            <a:ext cx="457200" cy="512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517" y="2606788"/>
            <a:ext cx="457200" cy="512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307" y="2306143"/>
            <a:ext cx="457200" cy="512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476" y="3514829"/>
            <a:ext cx="457200" cy="5122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647" y="3847986"/>
            <a:ext cx="457200" cy="5122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33" y="4149248"/>
            <a:ext cx="457200" cy="512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33" y="5060031"/>
            <a:ext cx="457200" cy="51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libri"/>
              </a:rPr>
              <a:t>Conclusion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9060"/>
            <a:ext cx="10515600" cy="5210262"/>
          </a:xfrm>
        </p:spPr>
        <p:txBody>
          <a:bodyPr>
            <a:noAutofit/>
          </a:bodyPr>
          <a:lstStyle/>
          <a:p>
            <a:r>
              <a:rPr lang="en-US" sz="1800" u="sng" dirty="0" smtClean="0"/>
              <a:t>Strengths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dministrative strengths: </a:t>
            </a:r>
          </a:p>
          <a:p>
            <a:pPr lvl="2"/>
            <a:r>
              <a:rPr lang="en-US" sz="1800" dirty="0"/>
              <a:t>R</a:t>
            </a:r>
            <a:r>
              <a:rPr lang="en-US" sz="1800" dirty="0" smtClean="0"/>
              <a:t>epresentation</a:t>
            </a:r>
          </a:p>
          <a:p>
            <a:pPr lvl="2"/>
            <a:r>
              <a:rPr lang="en-US" sz="1800" dirty="0"/>
              <a:t>H</a:t>
            </a:r>
            <a:r>
              <a:rPr lang="en-US" sz="1800" dirty="0" smtClean="0"/>
              <a:t>igh response rate</a:t>
            </a:r>
          </a:p>
          <a:p>
            <a:pPr lvl="2"/>
            <a:r>
              <a:rPr lang="en-US" sz="1800" dirty="0" smtClean="0"/>
              <a:t>Sections for Utilization of healthcare Services: In patients, Outpatients</a:t>
            </a:r>
          </a:p>
          <a:p>
            <a:r>
              <a:rPr lang="en-US" sz="1800" u="sng" dirty="0" smtClean="0"/>
              <a:t>Limitations</a:t>
            </a:r>
          </a:p>
          <a:p>
            <a:pPr lvl="1"/>
            <a:r>
              <a:rPr lang="en-US" sz="1800" dirty="0"/>
              <a:t>Administrative </a:t>
            </a:r>
            <a:r>
              <a:rPr lang="en-US" sz="1800" dirty="0" smtClean="0"/>
              <a:t>Limitations:</a:t>
            </a:r>
          </a:p>
          <a:p>
            <a:pPr lvl="2"/>
            <a:r>
              <a:rPr lang="en-US" sz="1800" dirty="0" smtClean="0"/>
              <a:t>Not representative to the UAE</a:t>
            </a:r>
          </a:p>
          <a:p>
            <a:pPr lvl="2"/>
            <a:r>
              <a:rPr lang="en-US" sz="1800" dirty="0" smtClean="0"/>
              <a:t>Languages</a:t>
            </a:r>
          </a:p>
          <a:p>
            <a:pPr lvl="1"/>
            <a:r>
              <a:rPr lang="en-US" sz="1800" dirty="0" smtClean="0"/>
              <a:t>Analysis Limitations:</a:t>
            </a:r>
          </a:p>
          <a:p>
            <a:pPr lvl="2"/>
            <a:r>
              <a:rPr lang="en-US" sz="1800" dirty="0" smtClean="0"/>
              <a:t>Education Level (2 variables)</a:t>
            </a:r>
          </a:p>
          <a:p>
            <a:pPr lvl="2"/>
            <a:r>
              <a:rPr lang="en-US" sz="1800" dirty="0" smtClean="0"/>
              <a:t>Satisfaction at </a:t>
            </a:r>
            <a:r>
              <a:rPr lang="en-US" sz="1800" dirty="0" smtClean="0"/>
              <a:t>individual and not the household</a:t>
            </a:r>
            <a:endParaRPr lang="en-US" sz="1800" dirty="0" smtClean="0"/>
          </a:p>
          <a:p>
            <a:r>
              <a:rPr lang="en-US" sz="1800" u="sng" dirty="0" smtClean="0"/>
              <a:t>Future recommendations:</a:t>
            </a:r>
          </a:p>
          <a:p>
            <a:pPr lvl="1"/>
            <a:r>
              <a:rPr lang="en-US" sz="1800" dirty="0" smtClean="0"/>
              <a:t>Framework, demographic variables and model fitness</a:t>
            </a:r>
            <a:endParaRPr lang="en-US" sz="1800" dirty="0" smtClean="0"/>
          </a:p>
          <a:p>
            <a:pPr lvl="1"/>
            <a:r>
              <a:rPr lang="en-US" sz="1800" dirty="0" smtClean="0"/>
              <a:t>Sensitivity </a:t>
            </a:r>
            <a:r>
              <a:rPr lang="en-US" sz="1800" dirty="0"/>
              <a:t>Analysis </a:t>
            </a:r>
            <a:endParaRPr lang="en-US" sz="1800" dirty="0" smtClean="0"/>
          </a:p>
          <a:p>
            <a:pPr lvl="1"/>
            <a:r>
              <a:rPr lang="en-US" sz="1800" dirty="0"/>
              <a:t>Possibility of </a:t>
            </a:r>
            <a:r>
              <a:rPr lang="en-US" sz="1800" dirty="0" smtClean="0"/>
              <a:t>interaction </a:t>
            </a:r>
            <a:r>
              <a:rPr lang="en-US" sz="1800" dirty="0"/>
              <a:t>to control </a:t>
            </a:r>
            <a:r>
              <a:rPr lang="en-US" sz="1800" dirty="0" smtClean="0"/>
              <a:t>for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marL="914400" lvl="2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62" y="4477058"/>
            <a:ext cx="2112264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libri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Hussin</a:t>
            </a:r>
            <a:r>
              <a:rPr lang="en-US" dirty="0" smtClean="0"/>
              <a:t>, A.H., Ali, F.M., </a:t>
            </a:r>
            <a:r>
              <a:rPr lang="en-US" dirty="0" err="1" smtClean="0"/>
              <a:t>Reka</a:t>
            </a:r>
            <a:r>
              <a:rPr lang="en-US" dirty="0" smtClean="0"/>
              <a:t>, H. and </a:t>
            </a:r>
            <a:r>
              <a:rPr lang="en-US" dirty="0" err="1" smtClean="0"/>
              <a:t>Gjebrea</a:t>
            </a:r>
            <a:r>
              <a:rPr lang="en-US" dirty="0" smtClean="0"/>
              <a:t>, O., 2015. Tracking access, utilization and </a:t>
            </a:r>
            <a:r>
              <a:rPr lang="en-US" dirty="0"/>
              <a:t>health</a:t>
            </a:r>
            <a:r>
              <a:rPr lang="en-US" dirty="0" smtClean="0"/>
              <a:t> system responsiveness to inform evidence-based health </a:t>
            </a:r>
            <a:r>
              <a:rPr lang="en-US" dirty="0"/>
              <a:t>care policy: The case of Qatar. Journal of Local and Global Health Perspectives, p.2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http://www.isahd.ae/Home/Reports</a:t>
            </a:r>
            <a:r>
              <a:rPr lang="en-US" dirty="0" smtClean="0"/>
              <a:t>: 1st Report - Health Accounts System of Dubai 2012 Report (EN)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66" y="4423894"/>
            <a:ext cx="2112264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277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Calibri"/>
              </a:rPr>
              <a:t>THANK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  <a:latin typeface="Calibri"/>
              </a:rPr>
              <a:t>YOU</a:t>
            </a:r>
            <a:br>
              <a:rPr lang="en-US" dirty="0" smtClean="0">
                <a:solidFill>
                  <a:srgbClr val="7030A0"/>
                </a:solidFill>
                <a:latin typeface="Calibri"/>
              </a:rPr>
            </a:br>
            <a:r>
              <a:rPr lang="en-US" sz="2800" dirty="0" smtClean="0">
                <a:solidFill>
                  <a:srgbClr val="7030A0"/>
                </a:solidFill>
                <a:latin typeface="Calibri"/>
                <a:hlinkClick r:id="rId2"/>
              </a:rPr>
              <a:t>wkalnakhi@gmail.com</a:t>
            </a:r>
            <a:r>
              <a:rPr lang="en-US" sz="2800" dirty="0" smtClean="0">
                <a:solidFill>
                  <a:srgbClr val="7030A0"/>
                </a:solidFill>
                <a:latin typeface="Calibri"/>
              </a:rPr>
              <a:t/>
            </a:r>
            <a:br>
              <a:rPr lang="en-US" sz="2800" dirty="0" smtClean="0">
                <a:solidFill>
                  <a:srgbClr val="7030A0"/>
                </a:solidFill>
                <a:latin typeface="Calibri"/>
              </a:rPr>
            </a:br>
            <a:r>
              <a:rPr lang="en-US" sz="2800" dirty="0" smtClean="0">
                <a:solidFill>
                  <a:srgbClr val="7030A0"/>
                </a:solidFill>
                <a:latin typeface="Calibri"/>
                <a:hlinkClick r:id="rId3"/>
              </a:rPr>
              <a:t>wkalnakh1@jhu.edu</a:t>
            </a:r>
            <a:r>
              <a:rPr lang="en-US" sz="2800" dirty="0" smtClean="0">
                <a:solidFill>
                  <a:srgbClr val="7030A0"/>
                </a:solidFill>
                <a:latin typeface="Calibri"/>
              </a:rPr>
              <a:t/>
            </a:r>
            <a:br>
              <a:rPr lang="en-US" sz="2800" dirty="0" smtClean="0">
                <a:solidFill>
                  <a:srgbClr val="7030A0"/>
                </a:solidFill>
                <a:latin typeface="Calibri"/>
              </a:rPr>
            </a:br>
            <a:endParaRPr lang="en-US" dirty="0">
              <a:solidFill>
                <a:srgbClr val="7030A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4368"/>
            <a:ext cx="12192000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 Services in Dubai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List of Commands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Descriptive Statistics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and Variables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501" t="14964" r="29333" b="29333"/>
          <a:stretch/>
        </p:blipFill>
        <p:spPr>
          <a:xfrm>
            <a:off x="9761644" y="5078812"/>
            <a:ext cx="2162459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Dubai is one of 7 Emirates in the United Arab Emirates</a:t>
            </a:r>
          </a:p>
          <a:p>
            <a:r>
              <a:rPr lang="en-US" dirty="0" smtClean="0"/>
              <a:t>The </a:t>
            </a:r>
            <a:r>
              <a:rPr lang="en-US" dirty="0"/>
              <a:t>p</a:t>
            </a:r>
            <a:r>
              <a:rPr lang="en-US" dirty="0" smtClean="0"/>
              <a:t>opulation of Dubai is 2.8 Million</a:t>
            </a:r>
          </a:p>
          <a:p>
            <a:r>
              <a:rPr lang="en-US" dirty="0" smtClean="0"/>
              <a:t>Dubai Health Authority (DHA) is the government entity that oversee healthcare in Dubai only (regulator and provider)</a:t>
            </a:r>
          </a:p>
          <a:p>
            <a:r>
              <a:rPr lang="en-US" dirty="0" smtClean="0"/>
              <a:t>In </a:t>
            </a:r>
            <a:r>
              <a:rPr lang="en-US" dirty="0"/>
              <a:t>November 2013</a:t>
            </a:r>
            <a:r>
              <a:rPr lang="en-US" dirty="0" smtClean="0"/>
              <a:t>, Health </a:t>
            </a:r>
            <a:r>
              <a:rPr lang="en-US" dirty="0"/>
              <a:t>Insurance (</a:t>
            </a:r>
            <a:r>
              <a:rPr lang="en-US" dirty="0" smtClean="0"/>
              <a:t>MHI) Law 11 was passed , </a:t>
            </a:r>
            <a:r>
              <a:rPr lang="en-US" dirty="0"/>
              <a:t>which states that all residents and visitors to </a:t>
            </a:r>
            <a:r>
              <a:rPr lang="en-US" dirty="0" smtClean="0"/>
              <a:t>Dubai must </a:t>
            </a:r>
            <a:r>
              <a:rPr lang="en-US" dirty="0"/>
              <a:t>have a minimum of basic healthcare coverage</a:t>
            </a:r>
            <a:r>
              <a:rPr lang="en-US" dirty="0" smtClean="0"/>
              <a:t>.</a:t>
            </a:r>
            <a:r>
              <a:rPr lang="en-US" dirty="0"/>
              <a:t> The implementation </a:t>
            </a:r>
            <a:r>
              <a:rPr lang="en-US" dirty="0" smtClean="0"/>
              <a:t>took  </a:t>
            </a:r>
            <a:r>
              <a:rPr lang="en-US" dirty="0"/>
              <a:t>effect </a:t>
            </a:r>
            <a:r>
              <a:rPr lang="en-US" dirty="0" smtClean="0"/>
              <a:t>across Dubai </a:t>
            </a:r>
            <a:r>
              <a:rPr lang="en-US" dirty="0"/>
              <a:t>in </a:t>
            </a:r>
            <a:r>
              <a:rPr lang="en-US" dirty="0" smtClean="0"/>
              <a:t>stages and reached 99% universal coverage by end of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750" t="15407" r="30083" b="26815"/>
          <a:stretch/>
        </p:blipFill>
        <p:spPr>
          <a:xfrm>
            <a:off x="10579395" y="5501044"/>
            <a:ext cx="1381524" cy="11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/>
              </a:rPr>
              <a:t>Healthcare Services </a:t>
            </a:r>
            <a:r>
              <a:rPr lang="en-US" dirty="0">
                <a:solidFill>
                  <a:srgbClr val="7030A0"/>
                </a:solidFill>
                <a:latin typeface="Calibri"/>
              </a:rPr>
              <a:t>in Dubai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health sector is comprised of </a:t>
            </a:r>
            <a:r>
              <a:rPr lang="en-US" dirty="0" smtClean="0"/>
              <a:t>government facilities, </a:t>
            </a:r>
            <a:r>
              <a:rPr lang="en-US" dirty="0"/>
              <a:t>private facilities, and a free </a:t>
            </a:r>
            <a:r>
              <a:rPr lang="en-US" dirty="0" smtClean="0"/>
              <a:t>zone</a:t>
            </a:r>
          </a:p>
          <a:p>
            <a:r>
              <a:rPr lang="en-US" dirty="0" smtClean="0"/>
              <a:t>DHA owns 4 hospitals, </a:t>
            </a:r>
            <a:r>
              <a:rPr lang="en-US" dirty="0"/>
              <a:t>and 14 Primary Healthcare Centers (PHC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Ministry </a:t>
            </a:r>
            <a:r>
              <a:rPr lang="en-US" dirty="0"/>
              <a:t>of </a:t>
            </a:r>
            <a:r>
              <a:rPr lang="en-US" dirty="0" smtClean="0"/>
              <a:t>Health </a:t>
            </a:r>
            <a:r>
              <a:rPr lang="en-US" dirty="0" smtClean="0"/>
              <a:t>owns</a:t>
            </a:r>
            <a:r>
              <a:rPr lang="en-US" dirty="0" smtClean="0"/>
              <a:t> </a:t>
            </a:r>
            <a:r>
              <a:rPr lang="en-US" dirty="0" smtClean="0"/>
              <a:t>2 hospitals, </a:t>
            </a:r>
            <a:r>
              <a:rPr lang="en-US" dirty="0"/>
              <a:t>and 9 PHCs in </a:t>
            </a:r>
            <a:r>
              <a:rPr lang="en-US" dirty="0" smtClean="0"/>
              <a:t>Dubai</a:t>
            </a:r>
          </a:p>
          <a:p>
            <a:r>
              <a:rPr lang="en-US" dirty="0"/>
              <a:t>The private sector comprises of 22 hospitals, </a:t>
            </a:r>
            <a:r>
              <a:rPr lang="en-US" dirty="0" smtClean="0"/>
              <a:t>and </a:t>
            </a:r>
            <a:r>
              <a:rPr lang="en-US" dirty="0"/>
              <a:t>over 1000 </a:t>
            </a:r>
            <a:r>
              <a:rPr lang="en-US" dirty="0" smtClean="0"/>
              <a:t>outpatient clinics </a:t>
            </a:r>
            <a:r>
              <a:rPr lang="en-US" dirty="0"/>
              <a:t>and </a:t>
            </a:r>
            <a:r>
              <a:rPr lang="en-US" dirty="0" smtClean="0"/>
              <a:t>polyclinics</a:t>
            </a:r>
          </a:p>
          <a:p>
            <a:r>
              <a:rPr lang="en-US" dirty="0" smtClean="0"/>
              <a:t>Total </a:t>
            </a:r>
            <a:r>
              <a:rPr lang="en-US" dirty="0"/>
              <a:t>bed capacity </a:t>
            </a:r>
            <a:r>
              <a:rPr lang="en-US" dirty="0" smtClean="0"/>
              <a:t>in Dubai 2 </a:t>
            </a:r>
            <a:r>
              <a:rPr lang="en-US" dirty="0"/>
              <a:t>beds per </a:t>
            </a:r>
            <a:r>
              <a:rPr lang="en-US" dirty="0" smtClean="0"/>
              <a:t>1000 population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065" y="4471273"/>
            <a:ext cx="2112264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/>
              </a:rPr>
              <a:t>Methods: Source of Data</a:t>
            </a:r>
            <a:endParaRPr lang="en-US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714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Collaborative work between </a:t>
            </a:r>
            <a:r>
              <a:rPr lang="en-US" dirty="0" smtClean="0"/>
              <a:t>Dubai Health Authority and Dubai Statistics Center</a:t>
            </a:r>
            <a:endParaRPr lang="en-US" dirty="0"/>
          </a:p>
          <a:p>
            <a:r>
              <a:rPr lang="en-US" dirty="0"/>
              <a:t>Complex stratified (geographic area), multistage probability sampling</a:t>
            </a:r>
          </a:p>
          <a:p>
            <a:r>
              <a:rPr lang="en-US" dirty="0"/>
              <a:t>The survey is conducted every 4 years to identify the health status of the population: mortality, health expenditure, access to health services, health-related behaviors, </a:t>
            </a:r>
            <a:r>
              <a:rPr lang="en-US" dirty="0" smtClean="0"/>
              <a:t>etc</a:t>
            </a:r>
            <a:endParaRPr lang="en-US" dirty="0"/>
          </a:p>
          <a:p>
            <a:r>
              <a:rPr lang="en-US" dirty="0"/>
              <a:t>The design and methodology of the survey were adapted from those used in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Bank’s </a:t>
            </a:r>
            <a:r>
              <a:rPr lang="en-US" dirty="0"/>
              <a:t>Living Standards Measurement Surveys (LSMS),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Health Organization’s </a:t>
            </a:r>
            <a:r>
              <a:rPr lang="en-US" dirty="0"/>
              <a:t>World Health Surveys (WHS) and the US Centers for Disease Control’s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Health Interview Surveys </a:t>
            </a:r>
            <a:r>
              <a:rPr lang="en-US" dirty="0"/>
              <a:t>(NHIS)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73" y="5277993"/>
            <a:ext cx="3283348" cy="1350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5774416"/>
            <a:ext cx="4305595" cy="77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libri"/>
              </a:rPr>
              <a:t>Methods</a:t>
            </a:r>
            <a:r>
              <a:rPr lang="en-US" dirty="0" smtClean="0">
                <a:solidFill>
                  <a:srgbClr val="7030A0"/>
                </a:solidFill>
                <a:latin typeface="Calibri"/>
              </a:rPr>
              <a:t>: Sampling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sample frame is the residents of Dubai. The Emirate of Dubai was divided into nine main sectors covering the entire area of ​​the Emirate of Dubai. Each sector is divided to areas, and each areas is divided to blocks that each block is given a </a:t>
            </a:r>
            <a:r>
              <a:rPr lang="en-US" dirty="0" smtClean="0"/>
              <a:t>number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85" y="4488458"/>
            <a:ext cx="2112264" cy="21122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2117" y="3518962"/>
            <a:ext cx="8486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population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585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UAE Nationals </a:t>
            </a:r>
            <a:r>
              <a:rPr lang="en-US" sz="2400" dirty="0" smtClean="0"/>
              <a:t>(2000 Household) </a:t>
            </a:r>
            <a:r>
              <a:rPr lang="en-US" sz="2400" dirty="0"/>
              <a:t>– over sampled</a:t>
            </a:r>
          </a:p>
          <a:p>
            <a:pPr marL="108585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Non-UAE nationals </a:t>
            </a:r>
            <a:r>
              <a:rPr lang="en-US" sz="2400" dirty="0" smtClean="0"/>
              <a:t>(2000 Household and </a:t>
            </a:r>
            <a:r>
              <a:rPr lang="en-US" sz="2400" dirty="0"/>
              <a:t>collective </a:t>
            </a:r>
            <a:r>
              <a:rPr lang="en-US" sz="2400" dirty="0" smtClean="0"/>
              <a:t>family)</a:t>
            </a:r>
            <a:endParaRPr lang="en-US" sz="2400" dirty="0"/>
          </a:p>
          <a:p>
            <a:pPr marL="108585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Blue collar 700 (18 years old and above)</a:t>
            </a:r>
          </a:p>
        </p:txBody>
      </p:sp>
    </p:spTree>
    <p:extLst>
      <p:ext uri="{BB962C8B-B14F-4D97-AF65-F5344CB8AC3E}">
        <p14:creationId xmlns:p14="http://schemas.microsoft.com/office/powerpoint/2010/main" val="12751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libri"/>
              </a:rPr>
              <a:t>List of </a:t>
            </a:r>
            <a:r>
              <a:rPr lang="en-US" dirty="0" smtClean="0">
                <a:solidFill>
                  <a:srgbClr val="7030A0"/>
                </a:solidFill>
                <a:latin typeface="Calibri"/>
              </a:rPr>
              <a:t>Commands in Do-File</a:t>
            </a:r>
            <a:endParaRPr lang="en-US" dirty="0">
              <a:solidFill>
                <a:srgbClr val="7030A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62" y="4488439"/>
            <a:ext cx="2112264" cy="211226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107947"/>
              </p:ext>
            </p:extLst>
          </p:nvPr>
        </p:nvGraphicFramePr>
        <p:xfrm>
          <a:off x="1082842" y="2213812"/>
          <a:ext cx="8289758" cy="3573376"/>
        </p:xfrm>
        <a:graphic>
          <a:graphicData uri="http://schemas.openxmlformats.org/drawingml/2006/table">
            <a:tbl>
              <a:tblPr firstRow="1" firstCol="1" bandRow="1"/>
              <a:tblGrid>
                <a:gridCol w="2762859"/>
                <a:gridCol w="2762859"/>
                <a:gridCol w="2764040"/>
              </a:tblGrid>
              <a:tr h="44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clear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gsort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svy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 more off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svyset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 mem 500m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 linesize 255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ologit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replace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mfx/margins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1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libri"/>
              </a:rPr>
              <a:t>Descriptive </a:t>
            </a:r>
            <a:r>
              <a:rPr lang="en-US" dirty="0" smtClean="0">
                <a:solidFill>
                  <a:srgbClr val="7030A0"/>
                </a:solidFill>
                <a:latin typeface="Calibri"/>
              </a:rPr>
              <a:t>Statistics</a:t>
            </a:r>
            <a:endParaRPr lang="en-US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160766"/>
              </p:ext>
            </p:extLst>
          </p:nvPr>
        </p:nvGraphicFramePr>
        <p:xfrm>
          <a:off x="203200" y="1792288"/>
          <a:ext cx="5892800" cy="3685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3804"/>
              </p:ext>
            </p:extLst>
          </p:nvPr>
        </p:nvGraphicFramePr>
        <p:xfrm>
          <a:off x="6096000" y="1743218"/>
          <a:ext cx="5613171" cy="373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76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/>
              </a:rPr>
              <a:t>Descriptive Statistics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711832"/>
              </p:ext>
            </p:extLst>
          </p:nvPr>
        </p:nvGraphicFramePr>
        <p:xfrm>
          <a:off x="160020" y="1849120"/>
          <a:ext cx="6720840" cy="339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125403"/>
              </p:ext>
            </p:extLst>
          </p:nvPr>
        </p:nvGraphicFramePr>
        <p:xfrm>
          <a:off x="4475138" y="1849120"/>
          <a:ext cx="8130599" cy="369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85004"/>
          <a:stretch/>
        </p:blipFill>
        <p:spPr>
          <a:xfrm>
            <a:off x="2450612" y="5697995"/>
            <a:ext cx="7483282" cy="9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5191</TotalTime>
  <Words>1013</Words>
  <Application>Microsoft Office PowerPoint</Application>
  <PresentationFormat>Widescreen</PresentationFormat>
  <Paragraphs>308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The Satisfaction with the Healthcare Services provided in the Emirate of Dubai among Dubai Residents. Dubai Household Survey - 2014: Inpatient Admission  Wafa Alnakhi, DrPH1, Altijani Hussin, MSc2</vt:lpstr>
      <vt:lpstr>Overview</vt:lpstr>
      <vt:lpstr>Background</vt:lpstr>
      <vt:lpstr>Healthcare Services in Dubai</vt:lpstr>
      <vt:lpstr>Methods: Source of Data</vt:lpstr>
      <vt:lpstr>Methods: Sampling Design</vt:lpstr>
      <vt:lpstr>List of Commands in Do-File</vt:lpstr>
      <vt:lpstr>Descriptive Statistics</vt:lpstr>
      <vt:lpstr>Descriptive Statistics</vt:lpstr>
      <vt:lpstr>Descriptive Statistics</vt:lpstr>
      <vt:lpstr>Descriptive Statistics</vt:lpstr>
      <vt:lpstr>Question &amp; Variables</vt:lpstr>
      <vt:lpstr>Ordered Logit Regression Model</vt:lpstr>
      <vt:lpstr>Order Logit Regression Model</vt:lpstr>
      <vt:lpstr>Marginal Effect for Satisfaction Level</vt:lpstr>
      <vt:lpstr>Conclusion </vt:lpstr>
      <vt:lpstr>References</vt:lpstr>
      <vt:lpstr>THANK YOU wkalnakhi@gmail.com wkalnakh1@jhu.edu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Dell1</dc:creator>
  <cp:lastModifiedBy>Dell1</cp:lastModifiedBy>
  <cp:revision>119</cp:revision>
  <dcterms:created xsi:type="dcterms:W3CDTF">2017-12-16T15:17:58Z</dcterms:created>
  <dcterms:modified xsi:type="dcterms:W3CDTF">2018-07-20T11:53:01Z</dcterms:modified>
</cp:coreProperties>
</file>