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261" r:id="rId2"/>
    <p:sldId id="262" r:id="rId3"/>
    <p:sldId id="295" r:id="rId4"/>
    <p:sldId id="284" r:id="rId5"/>
    <p:sldId id="264" r:id="rId6"/>
    <p:sldId id="272" r:id="rId7"/>
    <p:sldId id="263" r:id="rId8"/>
    <p:sldId id="265" r:id="rId9"/>
    <p:sldId id="281" r:id="rId10"/>
    <p:sldId id="287" r:id="rId11"/>
    <p:sldId id="286" r:id="rId12"/>
    <p:sldId id="288" r:id="rId13"/>
    <p:sldId id="289" r:id="rId14"/>
    <p:sldId id="290" r:id="rId15"/>
    <p:sldId id="294" r:id="rId16"/>
    <p:sldId id="291" r:id="rId17"/>
    <p:sldId id="293" r:id="rId18"/>
    <p:sldId id="282" r:id="rId19"/>
    <p:sldId id="283"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A3792C"/>
    <a:srgbClr val="756C66"/>
    <a:srgbClr val="856024"/>
    <a:srgbClr val="D19B2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057" autoAdjust="0"/>
  </p:normalViewPr>
  <p:slideViewPr>
    <p:cSldViewPr snapToGrid="0" snapToObjects="1">
      <p:cViewPr varScale="1">
        <p:scale>
          <a:sx n="156" d="100"/>
          <a:sy n="156" d="100"/>
        </p:scale>
        <p:origin x="-808" y="-96"/>
      </p:cViewPr>
      <p:guideLst>
        <p:guide orient="horz" pos="1013"/>
        <p:guide pos="287"/>
      </p:guideLst>
    </p:cSldViewPr>
  </p:slideViewPr>
  <p:notesTextViewPr>
    <p:cViewPr>
      <p:scale>
        <a:sx n="114" d="100"/>
        <a:sy n="114"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1A738D0-BFA8-054E-AD5E-9CB633AA1420}" type="datetimeFigureOut">
              <a:rPr lang="en-US" smtClean="0"/>
              <a:t>7/22/15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C53B1AD-F01D-5D45-BE5E-C3203BE72199}" type="slidenum">
              <a:rPr lang="en-US" smtClean="0"/>
              <a:t>‹#›</a:t>
            </a:fld>
            <a:endParaRPr lang="en-US"/>
          </a:p>
        </p:txBody>
      </p:sp>
    </p:spTree>
    <p:extLst>
      <p:ext uri="{BB962C8B-B14F-4D97-AF65-F5344CB8AC3E}">
        <p14:creationId xmlns:p14="http://schemas.microsoft.com/office/powerpoint/2010/main" val="24861798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2AE9AF-5B02-A343-87BA-BF97CE0E58AE}" type="datetimeFigureOut">
              <a:rPr lang="en-US" smtClean="0"/>
              <a:t>7/22/15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696C59-4C62-F748-9189-0658811B1DC6}" type="slidenum">
              <a:rPr lang="en-US" smtClean="0"/>
              <a:t>‹#›</a:t>
            </a:fld>
            <a:endParaRPr lang="en-US"/>
          </a:p>
        </p:txBody>
      </p:sp>
    </p:spTree>
    <p:extLst>
      <p:ext uri="{BB962C8B-B14F-4D97-AF65-F5344CB8AC3E}">
        <p14:creationId xmlns:p14="http://schemas.microsoft.com/office/powerpoint/2010/main" val="197501746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 Id="rId3" Type="http://schemas.openxmlformats.org/officeDocument/2006/relationships/hyperlink" Target="http://www.icpsr.umich.edu/icpsrweb/ICPSR/series/195"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effectLst/>
              </a:rPr>
              <a:t>15-minute presentation format</a:t>
            </a:r>
            <a:r>
              <a:rPr lang="en-US" baseline="0" dirty="0" smtClean="0">
                <a:effectLst/>
              </a:rPr>
              <a:t>. </a:t>
            </a:r>
          </a:p>
          <a:p>
            <a:r>
              <a:rPr lang="en-US" baseline="0" dirty="0" smtClean="0">
                <a:effectLst/>
              </a:rPr>
              <a:t>Thank everyone for attending at the end of the last day of the conference </a:t>
            </a:r>
          </a:p>
          <a:p>
            <a:r>
              <a:rPr lang="en-US" baseline="0" dirty="0" smtClean="0">
                <a:effectLst/>
              </a:rPr>
              <a:t>Fun talk, because I’m discussing pedagogy</a:t>
            </a:r>
            <a:r>
              <a:rPr lang="en-US" u="sng" baseline="0" dirty="0" smtClean="0">
                <a:effectLst/>
              </a:rPr>
              <a:t>. S</a:t>
            </a:r>
            <a:r>
              <a:rPr lang="en-US" u="sng" dirty="0" smtClean="0">
                <a:effectLst/>
              </a:rPr>
              <a:t>tudents rate the course as excellent (4.9 on a 5-point</a:t>
            </a:r>
            <a:r>
              <a:rPr lang="en-US" u="sng" baseline="0" dirty="0" smtClean="0">
                <a:effectLst/>
              </a:rPr>
              <a:t> scale; N=7)</a:t>
            </a:r>
            <a:r>
              <a:rPr lang="en-US" u="sng" dirty="0" smtClean="0">
                <a:effectLst/>
              </a:rPr>
              <a:t>, and students strongly agree the course encourages learning (5 on a 5-point scale; N=7).</a:t>
            </a:r>
          </a:p>
          <a:p>
            <a:r>
              <a:rPr lang="en-US" u="none" dirty="0" smtClean="0">
                <a:effectLst/>
              </a:rPr>
              <a:t>My</a:t>
            </a:r>
            <a:r>
              <a:rPr lang="en-US" u="none" baseline="0" dirty="0" smtClean="0">
                <a:effectLst/>
              </a:rPr>
              <a:t> training is in public health/heath behavior with a focus on statistics and research methodology</a:t>
            </a:r>
            <a:endParaRPr lang="en-US" u="none" dirty="0" smtClean="0">
              <a:effectLst/>
            </a:endParaRPr>
          </a:p>
          <a:p>
            <a:r>
              <a:rPr lang="en-US" b="0" i="0" u="none" baseline="0" dirty="0" smtClean="0">
                <a:effectLst/>
              </a:rPr>
              <a:t>My intent is to share some ideas that people may want to use in their own courses. </a:t>
            </a:r>
            <a:endParaRPr lang="en-US" b="0" i="0" u="none" baseline="0" dirty="0" smtClean="0">
              <a:effectLst/>
            </a:endParaRPr>
          </a:p>
          <a:p>
            <a:r>
              <a:rPr lang="en-US" baseline="30000" dirty="0" smtClean="0">
                <a:effectLst/>
              </a:rPr>
              <a:t> </a:t>
            </a:r>
            <a:endParaRPr lang="en-US" dirty="0" smtClean="0">
              <a:effectLst/>
            </a:endParaRPr>
          </a:p>
          <a:p>
            <a:r>
              <a:rPr lang="en-US" dirty="0" smtClean="0">
                <a:effectLst/>
              </a:rPr>
              <a:t>Project-based learning is an instructional approach that is designed to build students skills and offer real-world activities, such as defining a research question and using nationally representative data to find an answer (</a:t>
            </a:r>
            <a:r>
              <a:rPr lang="en-US" dirty="0" err="1" smtClean="0">
                <a:effectLst/>
              </a:rPr>
              <a:t>Dierker</a:t>
            </a:r>
            <a:r>
              <a:rPr lang="en-US" dirty="0" smtClean="0">
                <a:effectLst/>
              </a:rPr>
              <a:t> et al., 2012). The purpose of this presentation is to describe an innovative, project-based statistics course for applied biostatistics using Stata. The semester-long course is designed as a graduate-level introductory biostatistics course; however, it could easily be adapted for use in an undergraduate public health program. The course combines two textbooks (Acock 2014; Bush, 2012) and traditional lecture and assessment with computer lab activities and a research project. The project-based course structure offers students the opportunity to directly apply course content to their unique research question, with the intent to increase students’ motivation and interest in statistics. Each student’s culminating experience is a 15-minute presentation or poster that explains their research and results to classmates or an alternative audience. Course evaluation data demonstrate that students rate the course as excellent, and students strongly agree the course encourages learning. A course syllabus, lab activities, Stata do-files, and a description of the research project and final presentation will be available upon request.</a:t>
            </a:r>
          </a:p>
          <a:p>
            <a:endParaRPr lang="en-US" baseline="0" dirty="0" smtClean="0"/>
          </a:p>
        </p:txBody>
      </p:sp>
      <p:sp>
        <p:nvSpPr>
          <p:cNvPr id="4" name="Slide Number Placeholder 3"/>
          <p:cNvSpPr>
            <a:spLocks noGrp="1"/>
          </p:cNvSpPr>
          <p:nvPr>
            <p:ph type="sldNum" sz="quarter" idx="10"/>
          </p:nvPr>
        </p:nvSpPr>
        <p:spPr/>
        <p:txBody>
          <a:bodyPr/>
          <a:lstStyle/>
          <a:p>
            <a:fld id="{3C696C59-4C62-F748-9189-0658811B1DC6}" type="slidenum">
              <a:rPr lang="en-US" smtClean="0"/>
              <a:t>1</a:t>
            </a:fld>
            <a:endParaRPr lang="en-US"/>
          </a:p>
        </p:txBody>
      </p:sp>
    </p:spTree>
    <p:extLst>
      <p:ext uri="{BB962C8B-B14F-4D97-AF65-F5344CB8AC3E}">
        <p14:creationId xmlns:p14="http://schemas.microsoft.com/office/powerpoint/2010/main" val="1083491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lab assignments are an important part of this course. These need to be written in a professional style. This will require you to do a revision of the assignment before it is due. </a:t>
            </a:r>
            <a:r>
              <a:rPr lang="en-US" u="sng" dirty="0" smtClean="0"/>
              <a:t>You have to do your own work including everything from writing Stata Do-files to computing some things by hand. However, you are encouraged to solicit peer review of your first draft before you revise it and you are encouraged to help each other</a:t>
            </a:r>
            <a:r>
              <a:rPr lang="en-US" dirty="0" smtClean="0"/>
              <a:t>. Interpretations of statistical and substantive significance will be expected. Typed lab assignments are due at the beginning of the next lab. Assignments must be clearly written and easy to follow (so the instructor does not need to search for answers) to receive full credit. </a:t>
            </a:r>
          </a:p>
          <a:p>
            <a:endParaRPr lang="en-US" dirty="0"/>
          </a:p>
        </p:txBody>
      </p:sp>
      <p:sp>
        <p:nvSpPr>
          <p:cNvPr id="4" name="Slide Number Placeholder 3"/>
          <p:cNvSpPr>
            <a:spLocks noGrp="1"/>
          </p:cNvSpPr>
          <p:nvPr>
            <p:ph type="sldNum" sz="quarter" idx="10"/>
          </p:nvPr>
        </p:nvSpPr>
        <p:spPr/>
        <p:txBody>
          <a:bodyPr/>
          <a:lstStyle/>
          <a:p>
            <a:fld id="{3C696C59-4C62-F748-9189-0658811B1DC6}" type="slidenum">
              <a:rPr lang="en-US" smtClean="0"/>
              <a:t>13</a:t>
            </a:fld>
            <a:endParaRPr lang="en-US"/>
          </a:p>
        </p:txBody>
      </p:sp>
    </p:spTree>
    <p:extLst>
      <p:ext uri="{BB962C8B-B14F-4D97-AF65-F5344CB8AC3E}">
        <p14:creationId xmlns:p14="http://schemas.microsoft.com/office/powerpoint/2010/main" val="4236378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Final project/oral presentation</a:t>
            </a:r>
            <a:r>
              <a:rPr lang="en-US" dirty="0" smtClean="0"/>
              <a:t>:</a:t>
            </a:r>
          </a:p>
          <a:p>
            <a:r>
              <a:rPr lang="en-US" dirty="0" smtClean="0"/>
              <a:t>The course will lead to the completion of a final project that you will present during the final week of class as an oral research presentation. Leading up to this project, as part of lab, students will complete lab assignments that include a research plan. The research plan includes a literature review on your research topic and an evaluation of the importance of your research question, along with a description of the study methods (i.e., study design, sampling procedures, and measures/variables). At the time of your oral presentation, you must provide the instructor with a hard copy of your slides along with a hard copy (as a Word document) of your Stata log file (of ran Do-file) stapled together as one packet. More details about the final project will be given at a later date.</a:t>
            </a:r>
          </a:p>
          <a:p>
            <a:endParaRPr lang="en-US" dirty="0"/>
          </a:p>
        </p:txBody>
      </p:sp>
      <p:sp>
        <p:nvSpPr>
          <p:cNvPr id="4" name="Slide Number Placeholder 3"/>
          <p:cNvSpPr>
            <a:spLocks noGrp="1"/>
          </p:cNvSpPr>
          <p:nvPr>
            <p:ph type="sldNum" sz="quarter" idx="10"/>
          </p:nvPr>
        </p:nvSpPr>
        <p:spPr/>
        <p:txBody>
          <a:bodyPr/>
          <a:lstStyle/>
          <a:p>
            <a:fld id="{3C696C59-4C62-F748-9189-0658811B1DC6}" type="slidenum">
              <a:rPr lang="en-US" smtClean="0"/>
              <a:t>14</a:t>
            </a:fld>
            <a:endParaRPr lang="en-US"/>
          </a:p>
        </p:txBody>
      </p:sp>
    </p:spTree>
    <p:extLst>
      <p:ext uri="{BB962C8B-B14F-4D97-AF65-F5344CB8AC3E}">
        <p14:creationId xmlns:p14="http://schemas.microsoft.com/office/powerpoint/2010/main" val="29119232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Research presentation to describe your research project (Presentation PowerPoint template is provided)</a:t>
            </a:r>
            <a:endParaRPr lang="en-US" dirty="0" smtClean="0"/>
          </a:p>
          <a:p>
            <a:r>
              <a:rPr lang="en-US" dirty="0" smtClean="0"/>
              <a:t>Your project will include the following components (You may present as a Power Point or poster [i.e., projected as a Power Point slide] and will have 8–10 minutes):</a:t>
            </a:r>
          </a:p>
          <a:p>
            <a:pPr lvl="0"/>
            <a:r>
              <a:rPr lang="en-US" dirty="0" smtClean="0"/>
              <a:t>Title</a:t>
            </a:r>
          </a:p>
          <a:p>
            <a:pPr lvl="0"/>
            <a:r>
              <a:rPr lang="en-US" dirty="0" smtClean="0"/>
              <a:t>Introduction</a:t>
            </a:r>
          </a:p>
          <a:p>
            <a:pPr lvl="0"/>
            <a:r>
              <a:rPr lang="en-US" dirty="0" smtClean="0"/>
              <a:t>Research question or questions</a:t>
            </a:r>
          </a:p>
          <a:p>
            <a:pPr lvl="0"/>
            <a:r>
              <a:rPr lang="en-US" dirty="0" smtClean="0"/>
              <a:t>Methods</a:t>
            </a:r>
          </a:p>
          <a:p>
            <a:pPr lvl="0"/>
            <a:r>
              <a:rPr lang="en-US" dirty="0" smtClean="0"/>
              <a:t>Results (including at least one graph)</a:t>
            </a:r>
          </a:p>
          <a:p>
            <a:pPr lvl="0"/>
            <a:r>
              <a:rPr lang="en-US" dirty="0" smtClean="0"/>
              <a:t>Discussion</a:t>
            </a:r>
          </a:p>
          <a:p>
            <a:pPr lvl="0"/>
            <a:r>
              <a:rPr lang="en-US" dirty="0" smtClean="0"/>
              <a:t>Stata log file of ran do-file (nicely organized following the suggested template; first data file included should be the derived file)</a:t>
            </a:r>
          </a:p>
          <a:p>
            <a:r>
              <a:rPr lang="en-US" dirty="0" smtClean="0"/>
              <a:t>I have provided a dataset (Health Behavior in School-aged Children: </a:t>
            </a:r>
            <a:r>
              <a:rPr lang="en-US" u="sng" dirty="0" smtClean="0">
                <a:hlinkClick r:id="rId3"/>
              </a:rPr>
              <a:t>http://www.icpsr.umich.edu/icpsrweb/ICPSR/series/195</a:t>
            </a:r>
            <a:r>
              <a:rPr lang="en-US" dirty="0" smtClean="0"/>
              <a:t>) that can be used for the final project/presentation. I suggest that you use this as it provides a great opportunity for feedback. This project provides you with the opportunity to apply statistical analyses and skills that you have been introduced to in the course. </a:t>
            </a:r>
          </a:p>
          <a:p>
            <a:r>
              <a:rPr lang="en-US" dirty="0" smtClean="0"/>
              <a:t> </a:t>
            </a:r>
          </a:p>
          <a:p>
            <a:r>
              <a:rPr lang="en-US" b="1" dirty="0" smtClean="0"/>
              <a:t>Familiarize yourself with the Health Behavior in School-aged Children (HBSC) dataset by exploring what variables it includes and any supplementary materials such as the questionnaire or codebook.</a:t>
            </a:r>
            <a:endParaRPr lang="en-US" dirty="0" smtClean="0"/>
          </a:p>
          <a:p>
            <a:r>
              <a:rPr lang="en-US" dirty="0" smtClean="0"/>
              <a:t>Please answer the following questions that are intended to help jumpstart your research project:</a:t>
            </a:r>
          </a:p>
          <a:p>
            <a:pPr lvl="0"/>
            <a:r>
              <a:rPr lang="en-US" dirty="0" smtClean="0"/>
              <a:t>Please write below a brief description of the HBSC dataset. </a:t>
            </a:r>
          </a:p>
          <a:p>
            <a:r>
              <a:rPr lang="en-US" dirty="0" smtClean="0"/>
              <a:t> </a:t>
            </a:r>
          </a:p>
          <a:p>
            <a:pPr lvl="0"/>
            <a:r>
              <a:rPr lang="en-US" dirty="0" smtClean="0"/>
              <a:t>Based on your dataset, list 2 outcome variables (i.e., dependent variables) that interest you (i.e., list the variable name and label). Indicate what type of variable each outcome is. That is, indicate if it’s continuous, nominal, ordinal, binary/dichotomous, or a count. </a:t>
            </a:r>
          </a:p>
          <a:p>
            <a:r>
              <a:rPr lang="en-US" dirty="0" smtClean="0"/>
              <a:t> </a:t>
            </a:r>
          </a:p>
          <a:p>
            <a:pPr lvl="0"/>
            <a:r>
              <a:rPr lang="en-US" dirty="0" smtClean="0"/>
              <a:t>For </a:t>
            </a:r>
            <a:r>
              <a:rPr lang="en-US" u="sng" dirty="0" smtClean="0"/>
              <a:t>each</a:t>
            </a:r>
            <a:r>
              <a:rPr lang="en-US" dirty="0" smtClean="0"/>
              <a:t> of your outcome variables, list </a:t>
            </a:r>
            <a:r>
              <a:rPr lang="en-US" u="sng" dirty="0" smtClean="0"/>
              <a:t>at least 2</a:t>
            </a:r>
            <a:r>
              <a:rPr lang="en-US" dirty="0" smtClean="0"/>
              <a:t> independent variables in the dataset that may be related to the outcome.</a:t>
            </a:r>
          </a:p>
          <a:p>
            <a:r>
              <a:rPr lang="en-US" dirty="0" smtClean="0"/>
              <a:t> </a:t>
            </a:r>
          </a:p>
          <a:p>
            <a:pPr lvl="0"/>
            <a:r>
              <a:rPr lang="en-US" dirty="0" smtClean="0"/>
              <a:t>Based on your dependent and independent variables, propose 2 research questions (Please be sure to review course materials related to developing a research question). Please also think about the type of analysis you will use (e.g., regression). This will help guide the wording of your research question.</a:t>
            </a:r>
          </a:p>
          <a:p>
            <a:endParaRPr lang="en-US" dirty="0"/>
          </a:p>
        </p:txBody>
      </p:sp>
      <p:sp>
        <p:nvSpPr>
          <p:cNvPr id="4" name="Slide Number Placeholder 3"/>
          <p:cNvSpPr>
            <a:spLocks noGrp="1"/>
          </p:cNvSpPr>
          <p:nvPr>
            <p:ph type="sldNum" sz="quarter" idx="10"/>
          </p:nvPr>
        </p:nvSpPr>
        <p:spPr/>
        <p:txBody>
          <a:bodyPr/>
          <a:lstStyle/>
          <a:p>
            <a:fld id="{3C696C59-4C62-F748-9189-0658811B1DC6}" type="slidenum">
              <a:rPr lang="en-US" smtClean="0"/>
              <a:t>15</a:t>
            </a:fld>
            <a:endParaRPr lang="en-US"/>
          </a:p>
        </p:txBody>
      </p:sp>
    </p:spTree>
    <p:extLst>
      <p:ext uri="{BB962C8B-B14F-4D97-AF65-F5344CB8AC3E}">
        <p14:creationId xmlns:p14="http://schemas.microsoft.com/office/powerpoint/2010/main" val="25618577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Portfolio</a:t>
            </a:r>
            <a:r>
              <a:rPr lang="en-US" dirty="0" smtClean="0"/>
              <a:t>:</a:t>
            </a:r>
          </a:p>
          <a:p>
            <a:r>
              <a:rPr lang="en-US" dirty="0" smtClean="0"/>
              <a:t>You will develop a portfolio (hardcopy/three-ring binder) that will be turned in near the end of the course at the beginning of class. At a minimum, this will contain the following sections, each marked by a divider: (a) your class notes, including lecture slides (b) notes you record while reading the text including any practice problems you solve on your own, (c) your assignments. Stata Do-files must be included for your assignments.</a:t>
            </a:r>
          </a:p>
          <a:p>
            <a:endParaRPr lang="en-US" dirty="0"/>
          </a:p>
        </p:txBody>
      </p:sp>
      <p:sp>
        <p:nvSpPr>
          <p:cNvPr id="4" name="Slide Number Placeholder 3"/>
          <p:cNvSpPr>
            <a:spLocks noGrp="1"/>
          </p:cNvSpPr>
          <p:nvPr>
            <p:ph type="sldNum" sz="quarter" idx="10"/>
          </p:nvPr>
        </p:nvSpPr>
        <p:spPr/>
        <p:txBody>
          <a:bodyPr/>
          <a:lstStyle/>
          <a:p>
            <a:fld id="{3C696C59-4C62-F748-9189-0658811B1DC6}" type="slidenum">
              <a:rPr lang="en-US" smtClean="0"/>
              <a:t>16</a:t>
            </a:fld>
            <a:endParaRPr lang="en-US"/>
          </a:p>
        </p:txBody>
      </p:sp>
    </p:spTree>
    <p:extLst>
      <p:ext uri="{BB962C8B-B14F-4D97-AF65-F5344CB8AC3E}">
        <p14:creationId xmlns:p14="http://schemas.microsoft.com/office/powerpoint/2010/main" val="24962805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can email me and I will share the </a:t>
            </a:r>
            <a:r>
              <a:rPr lang="en-US" dirty="0" smtClean="0">
                <a:effectLst/>
              </a:rPr>
              <a:t>course syllabus, lab activities, Stata do-files, and a description of the research project and final presentation</a:t>
            </a:r>
            <a:r>
              <a:rPr lang="en-US" baseline="0" dirty="0" smtClean="0"/>
              <a:t> (“</a:t>
            </a:r>
            <a:r>
              <a:rPr lang="en-US" baseline="0" dirty="0" err="1" smtClean="0"/>
              <a:t>stata</a:t>
            </a:r>
            <a:r>
              <a:rPr lang="en-US" baseline="0" dirty="0" smtClean="0"/>
              <a:t> conference project-based statistics course” via </a:t>
            </a:r>
            <a:r>
              <a:rPr lang="en-US" baseline="0" dirty="0" err="1" smtClean="0"/>
              <a:t>dropbox</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3C696C59-4C62-F748-9189-0658811B1DC6}" type="slidenum">
              <a:rPr lang="en-US" smtClean="0"/>
              <a:t>19</a:t>
            </a:fld>
            <a:endParaRPr lang="en-US"/>
          </a:p>
        </p:txBody>
      </p:sp>
    </p:spTree>
    <p:extLst>
      <p:ext uri="{BB962C8B-B14F-4D97-AF65-F5344CB8AC3E}">
        <p14:creationId xmlns:p14="http://schemas.microsoft.com/office/powerpoint/2010/main" val="228079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effectLst/>
              </a:rPr>
              <a:t>Project-based learning is an instructional approach that is designed to build students skills and offer real-world activities, such as defining a research question and using nationally representative data to find an answer (</a:t>
            </a:r>
            <a:r>
              <a:rPr lang="en-US" dirty="0" err="1" smtClean="0">
                <a:effectLst/>
              </a:rPr>
              <a:t>Dierker</a:t>
            </a:r>
            <a:r>
              <a:rPr lang="en-US" dirty="0" smtClean="0">
                <a:effectLst/>
              </a:rPr>
              <a:t> et al., 2012). The purpose of this presentation is to describe an innovative, project-based statistics course for applied biostatistics using Stata. The semester-long course is designed as a graduate-level introductory biostatistics course; however, it could easily be adapted for use in an undergraduate public health program. The course combines two textbooks (Acock 2014; Bush, 2012) and traditional lecture and assessment with computer lab activities and a research project. The project-based course structure offers students the opportunity to directly apply course content to their unique research question, with the intent to increase students’ motivation and interest in statistics. Each student’s culminating experience is a 15-minute presentation or poster that explains their research and results to classmates or an alternative audience. Course evaluation data demonstrate that students rate the course as excellent, and students strongly agree the course encourages learning. A course syllabus, lab activities, Stata do-files, and a description of the research project and final presentation will be available upon request.</a:t>
            </a:r>
          </a:p>
          <a:p>
            <a:endParaRPr lang="en-US" dirty="0"/>
          </a:p>
        </p:txBody>
      </p:sp>
      <p:sp>
        <p:nvSpPr>
          <p:cNvPr id="4" name="Slide Number Placeholder 3"/>
          <p:cNvSpPr>
            <a:spLocks noGrp="1"/>
          </p:cNvSpPr>
          <p:nvPr>
            <p:ph type="sldNum" sz="quarter" idx="10"/>
          </p:nvPr>
        </p:nvSpPr>
        <p:spPr/>
        <p:txBody>
          <a:bodyPr/>
          <a:lstStyle/>
          <a:p>
            <a:fld id="{3C696C59-4C62-F748-9189-0658811B1DC6}" type="slidenum">
              <a:rPr lang="en-US" smtClean="0"/>
              <a:t>2</a:t>
            </a:fld>
            <a:endParaRPr lang="en-US"/>
          </a:p>
        </p:txBody>
      </p:sp>
    </p:spTree>
    <p:extLst>
      <p:ext uri="{BB962C8B-B14F-4D97-AF65-F5344CB8AC3E}">
        <p14:creationId xmlns:p14="http://schemas.microsoft.com/office/powerpoint/2010/main" val="3620414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Project-based learning is an instructional approach that is designed to build students skills and offer real-world activities, such as defining a research question and using nationally representative data to find an answer (</a:t>
            </a:r>
            <a:r>
              <a:rPr lang="en-US" sz="1200" dirty="0" err="1" smtClean="0"/>
              <a:t>Dierker</a:t>
            </a:r>
            <a:r>
              <a:rPr lang="en-US" sz="1200" dirty="0" smtClean="0"/>
              <a:t> et al., 2012). </a:t>
            </a:r>
            <a:r>
              <a:rPr lang="en-US" sz="1200" b="1" dirty="0" smtClean="0"/>
              <a:t>NSF-funded</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“Learning materials and teaching strategies are designed to be structured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to allow students to move forward with their research projects, yet broad to encourage students to creatively and independently explore their questions by actively driving the decisions involved in inquiry. The support each student receives is determined by their own research question and the results at each stage of their project.”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r>
              <a:rPr lang="en-US" sz="1200" kern="1200" dirty="0" smtClean="0">
                <a:solidFill>
                  <a:schemeClr val="tx1"/>
                </a:solidFill>
                <a:latin typeface="+mn-lt"/>
                <a:ea typeface="+mn-ea"/>
                <a:cs typeface="+mn-cs"/>
              </a:rPr>
              <a:t>http://</a:t>
            </a:r>
            <a:r>
              <a:rPr lang="en-US" sz="1200" kern="1200" dirty="0" err="1" smtClean="0">
                <a:solidFill>
                  <a:schemeClr val="tx1"/>
                </a:solidFill>
                <a:latin typeface="+mn-lt"/>
                <a:ea typeface="+mn-ea"/>
                <a:cs typeface="+mn-cs"/>
              </a:rPr>
              <a:t>www.wesleyan.edu</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qac</a:t>
            </a:r>
            <a:r>
              <a:rPr lang="en-US" sz="1200" kern="1200" dirty="0" smtClean="0">
                <a:solidFill>
                  <a:schemeClr val="tx1"/>
                </a:solidFill>
                <a:latin typeface="+mn-lt"/>
                <a:ea typeface="+mn-ea"/>
                <a:cs typeface="+mn-cs"/>
              </a:rPr>
              <a:t>/curriculum/</a:t>
            </a:r>
            <a:r>
              <a:rPr lang="en-US" sz="1200" kern="1200" dirty="0" err="1" smtClean="0">
                <a:solidFill>
                  <a:schemeClr val="tx1"/>
                </a:solidFill>
                <a:latin typeface="+mn-lt"/>
                <a:ea typeface="+mn-ea"/>
                <a:cs typeface="+mn-cs"/>
              </a:rPr>
              <a:t>index.html</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The Passion Driven Statistics curriculum introduces students to statistics by allowing them to ask &amp; answer statistical questions that they care about.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Quantitative Analysis Center (QAC) is a collaborative effort of academic and administrative departments. It coordinates support for quantitative analysis across the curriculum, and provides an institutional framework for collaboration across departments and disciplines in the area of data analysis. Learn about and explore our core initiatives below.</a:t>
            </a:r>
            <a:endParaRPr lang="en-US" dirty="0"/>
          </a:p>
        </p:txBody>
      </p:sp>
      <p:sp>
        <p:nvSpPr>
          <p:cNvPr id="4" name="Slide Number Placeholder 3"/>
          <p:cNvSpPr>
            <a:spLocks noGrp="1"/>
          </p:cNvSpPr>
          <p:nvPr>
            <p:ph type="sldNum" sz="quarter" idx="10"/>
          </p:nvPr>
        </p:nvSpPr>
        <p:spPr/>
        <p:txBody>
          <a:bodyPr/>
          <a:lstStyle/>
          <a:p>
            <a:fld id="{3C696C59-4C62-F748-9189-0658811B1DC6}" type="slidenum">
              <a:rPr lang="en-US" smtClean="0"/>
              <a:t>3</a:t>
            </a:fld>
            <a:endParaRPr lang="en-US"/>
          </a:p>
        </p:txBody>
      </p:sp>
    </p:spTree>
    <p:extLst>
      <p:ext uri="{BB962C8B-B14F-4D97-AF65-F5344CB8AC3E}">
        <p14:creationId xmlns:p14="http://schemas.microsoft.com/office/powerpoint/2010/main" val="3928475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dirty="0" smtClean="0"/>
              <a:t>The main goals of the course are to acquaint students with the basic concepts and methods of statistics, their applications, and their interpretation as used in public health. Students will learn basic terminology and its meaning, how to calculate various statistical measures and indices, how to quantify health relationships and how to compute and interpret inferential statistical techniques. Students will also acquire the ability to utilize the statistical software package Stata as a tool to facilitate the processing, editing, storing, displaying, analysis and interpretation of health research-related data. </a:t>
            </a:r>
            <a:endParaRPr lang="en-US" dirty="0"/>
          </a:p>
        </p:txBody>
      </p:sp>
      <p:sp>
        <p:nvSpPr>
          <p:cNvPr id="4" name="Slide Number Placeholder 3"/>
          <p:cNvSpPr>
            <a:spLocks noGrp="1"/>
          </p:cNvSpPr>
          <p:nvPr>
            <p:ph type="sldNum" sz="quarter" idx="10"/>
          </p:nvPr>
        </p:nvSpPr>
        <p:spPr/>
        <p:txBody>
          <a:bodyPr/>
          <a:lstStyle/>
          <a:p>
            <a:fld id="{3C696C59-4C62-F748-9189-0658811B1DC6}" type="slidenum">
              <a:rPr lang="en-US" smtClean="0"/>
              <a:t>4</a:t>
            </a:fld>
            <a:endParaRPr lang="en-US"/>
          </a:p>
        </p:txBody>
      </p:sp>
    </p:spTree>
    <p:extLst>
      <p:ext uri="{BB962C8B-B14F-4D97-AF65-F5344CB8AC3E}">
        <p14:creationId xmlns:p14="http://schemas.microsoft.com/office/powerpoint/2010/main" val="3571954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Textbook is organized based</a:t>
            </a:r>
            <a:r>
              <a:rPr lang="en-US" baseline="0" dirty="0" smtClean="0"/>
              <a:t> on the research question. Chapters are organized by type of dependent variable: continuous data, categorical data, dichotomous data, count data.</a:t>
            </a:r>
            <a:endParaRPr lang="en-US" dirty="0"/>
          </a:p>
        </p:txBody>
      </p:sp>
      <p:sp>
        <p:nvSpPr>
          <p:cNvPr id="4" name="Slide Number Placeholder 3"/>
          <p:cNvSpPr>
            <a:spLocks noGrp="1"/>
          </p:cNvSpPr>
          <p:nvPr>
            <p:ph type="sldNum" sz="quarter" idx="10"/>
          </p:nvPr>
        </p:nvSpPr>
        <p:spPr/>
        <p:txBody>
          <a:bodyPr/>
          <a:lstStyle/>
          <a:p>
            <a:fld id="{5597CA2F-9E4D-4DD2-83C2-9AF1E3E99D08}"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Teaching note. This is the example that is used in the Bush text.</a:t>
            </a:r>
            <a:r>
              <a:rPr lang="en-US" b="1" baseline="0" dirty="0" smtClean="0"/>
              <a:t> It can be used to bring students back to the research question and the purpose of the statistical methods being discussed.</a:t>
            </a:r>
            <a:endParaRPr lang="en-US" b="1" dirty="0"/>
          </a:p>
        </p:txBody>
      </p:sp>
      <p:sp>
        <p:nvSpPr>
          <p:cNvPr id="4" name="Slide Number Placeholder 3"/>
          <p:cNvSpPr>
            <a:spLocks noGrp="1"/>
          </p:cNvSpPr>
          <p:nvPr>
            <p:ph type="sldNum" sz="quarter" idx="10"/>
          </p:nvPr>
        </p:nvSpPr>
        <p:spPr/>
        <p:txBody>
          <a:bodyPr/>
          <a:lstStyle/>
          <a:p>
            <a:fld id="{5597CA2F-9E4D-4DD2-83C2-9AF1E3E99D08}"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u="sng" dirty="0" smtClean="0"/>
              <a:t>Lecture</a:t>
            </a:r>
            <a:r>
              <a:rPr lang="en-US" dirty="0" smtClean="0"/>
              <a:t> is a time that I will introduce and cover course topics, while students are encouraged to participate in classroom discussion and ask questions before, during or after class. </a:t>
            </a:r>
            <a:r>
              <a:rPr lang="en-US" u="sng" dirty="0" smtClean="0"/>
              <a:t>Computer Lab</a:t>
            </a:r>
            <a:r>
              <a:rPr lang="en-US" dirty="0" smtClean="0"/>
              <a:t> is dedicated to applying topics covered in lecture and course materials. Students will have the opportunity to acquire skills in data management, analysis, and interpretation.</a:t>
            </a:r>
            <a:r>
              <a:rPr lang="en-US" b="1" dirty="0" smtClean="0"/>
              <a:t>	</a:t>
            </a:r>
            <a:endParaRPr lang="en-US" dirty="0" smtClean="0"/>
          </a:p>
          <a:p>
            <a:endParaRPr lang="en-US" b="1" dirty="0" smtClean="0"/>
          </a:p>
          <a:p>
            <a:r>
              <a:rPr lang="en-US" b="1" dirty="0" smtClean="0"/>
              <a:t>Course Format/Structure:</a:t>
            </a:r>
            <a:endParaRPr lang="en-US" dirty="0" smtClean="0"/>
          </a:p>
          <a:p>
            <a:r>
              <a:rPr lang="en-US" dirty="0" smtClean="0"/>
              <a:t>Students are reminded that I will put great effort into assisting you develop a solid understanding of applied biostatistics and Stata. This course focuses on developing the skills needed to complete a data analysis project at a basic level. Overall, your goal is to empirically answer research questions and correctly interpret results. The major challenge is not mathematics, but focusing your time on course material and thinking critically to understand statistical concepts. In addition, data analysis using Stata (or any other statistical software) requires TIME AND CONTINUOUS EFFORT to become proficient. </a:t>
            </a:r>
          </a:p>
          <a:p>
            <a:endParaRPr lang="en-US" dirty="0"/>
          </a:p>
        </p:txBody>
      </p:sp>
      <p:sp>
        <p:nvSpPr>
          <p:cNvPr id="4" name="Slide Number Placeholder 3"/>
          <p:cNvSpPr>
            <a:spLocks noGrp="1"/>
          </p:cNvSpPr>
          <p:nvPr>
            <p:ph type="sldNum" sz="quarter" idx="10"/>
          </p:nvPr>
        </p:nvSpPr>
        <p:spPr/>
        <p:txBody>
          <a:bodyPr/>
          <a:lstStyle/>
          <a:p>
            <a:fld id="{3C696C59-4C62-F748-9189-0658811B1DC6}" type="slidenum">
              <a:rPr lang="en-US" smtClean="0"/>
              <a:t>10</a:t>
            </a:fld>
            <a:endParaRPr lang="en-US"/>
          </a:p>
        </p:txBody>
      </p:sp>
    </p:spTree>
    <p:extLst>
      <p:ext uri="{BB962C8B-B14F-4D97-AF65-F5344CB8AC3E}">
        <p14:creationId xmlns:p14="http://schemas.microsoft.com/office/powerpoint/2010/main" val="124450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encourage</a:t>
            </a:r>
            <a:r>
              <a:rPr lang="en-US" baseline="0" dirty="0" smtClean="0"/>
              <a:t> interaction among students much like the dynamics of a research team/group.</a:t>
            </a:r>
          </a:p>
          <a:p>
            <a:endParaRPr lang="en-US" baseline="0" dirty="0" smtClean="0"/>
          </a:p>
          <a:p>
            <a:pPr marL="285750" indent="-285750">
              <a:buFont typeface="Arial"/>
              <a:buChar char="•"/>
            </a:pPr>
            <a:r>
              <a:rPr lang="en-US" dirty="0" smtClean="0"/>
              <a:t>Graduate education is largely a self-directed approach to learning</a:t>
            </a:r>
          </a:p>
          <a:p>
            <a:pPr marL="285750" indent="-285750">
              <a:buFont typeface="Arial"/>
              <a:buChar char="•"/>
            </a:pPr>
            <a:r>
              <a:rPr lang="en-US" dirty="0" smtClean="0"/>
              <a:t>Success depends upon commitment to understanding statistical concepts and using Stata. You should understand the importance of quantitative methods in answering research questions. </a:t>
            </a:r>
          </a:p>
          <a:p>
            <a:pPr marL="285750" indent="-285750">
              <a:buFont typeface="Arial"/>
              <a:buChar char="•"/>
            </a:pPr>
            <a:r>
              <a:rPr lang="en-US" dirty="0" smtClean="0"/>
              <a:t>Course affords the opportunity for you to </a:t>
            </a:r>
            <a:r>
              <a:rPr lang="en-US" b="1" dirty="0" smtClean="0"/>
              <a:t>gain skills that will greatly increase your success in future research projects and public health related jobs.  Importance</a:t>
            </a:r>
            <a:r>
              <a:rPr lang="en-US" b="1" baseline="0" dirty="0" smtClean="0"/>
              <a:t> of applied skills!!</a:t>
            </a:r>
            <a:endParaRPr lang="en-US" b="1" dirty="0" smtClean="0"/>
          </a:p>
          <a:p>
            <a:pPr marL="285750" indent="-285750">
              <a:buFont typeface="Arial"/>
              <a:buChar char="•"/>
            </a:pPr>
            <a:r>
              <a:rPr lang="en-US" dirty="0" smtClean="0"/>
              <a:t>Please be willing to listen, share insights, ask questions, and participate in class discussion and activities. </a:t>
            </a:r>
          </a:p>
          <a:p>
            <a:pPr marL="285750" indent="-285750">
              <a:buFont typeface="Arial"/>
              <a:buChar char="•"/>
            </a:pPr>
            <a:r>
              <a:rPr lang="en-US" dirty="0" smtClean="0"/>
              <a:t>In addition, I encourage you to work in groups to discuss issues and think critically about issues and assignments. </a:t>
            </a:r>
          </a:p>
          <a:p>
            <a:pPr marL="285750" indent="-285750">
              <a:buFont typeface="Arial"/>
              <a:buChar char="•"/>
            </a:pPr>
            <a:r>
              <a:rPr lang="en-US" dirty="0" smtClean="0"/>
              <a:t>Much can be learned through brainstorming and thoughtful interaction.</a:t>
            </a:r>
          </a:p>
          <a:p>
            <a:endParaRPr lang="en-US" dirty="0"/>
          </a:p>
        </p:txBody>
      </p:sp>
      <p:sp>
        <p:nvSpPr>
          <p:cNvPr id="4" name="Slide Number Placeholder 3"/>
          <p:cNvSpPr>
            <a:spLocks noGrp="1"/>
          </p:cNvSpPr>
          <p:nvPr>
            <p:ph type="sldNum" sz="quarter" idx="10"/>
          </p:nvPr>
        </p:nvSpPr>
        <p:spPr/>
        <p:txBody>
          <a:bodyPr/>
          <a:lstStyle/>
          <a:p>
            <a:fld id="{3C696C59-4C62-F748-9189-0658811B1DC6}" type="slidenum">
              <a:rPr lang="en-US" smtClean="0"/>
              <a:t>11</a:t>
            </a:fld>
            <a:endParaRPr lang="en-US"/>
          </a:p>
        </p:txBody>
      </p:sp>
    </p:spTree>
    <p:extLst>
      <p:ext uri="{BB962C8B-B14F-4D97-AF65-F5344CB8AC3E}">
        <p14:creationId xmlns:p14="http://schemas.microsoft.com/office/powerpoint/2010/main" val="7734868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will discuss each of these</a:t>
            </a:r>
            <a:r>
              <a:rPr lang="en-US" dirty="0" smtClean="0"/>
              <a:t>.</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Exams: (3 traditional</a:t>
            </a:r>
            <a:r>
              <a:rPr lang="en-US" b="1" baseline="0" dirty="0" smtClean="0"/>
              <a:t> exams are assigned for evaluation:</a:t>
            </a:r>
            <a:endParaRPr lang="en-US" b="1"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Exams are cumulative due to the nature of the course.</a:t>
            </a:r>
          </a:p>
          <a:p>
            <a:endParaRPr lang="en-US" dirty="0"/>
          </a:p>
        </p:txBody>
      </p:sp>
      <p:sp>
        <p:nvSpPr>
          <p:cNvPr id="4" name="Slide Number Placeholder 3"/>
          <p:cNvSpPr>
            <a:spLocks noGrp="1"/>
          </p:cNvSpPr>
          <p:nvPr>
            <p:ph type="sldNum" sz="quarter" idx="10"/>
          </p:nvPr>
        </p:nvSpPr>
        <p:spPr/>
        <p:txBody>
          <a:bodyPr/>
          <a:lstStyle/>
          <a:p>
            <a:fld id="{3C696C59-4C62-F748-9189-0658811B1DC6}" type="slidenum">
              <a:rPr lang="en-US" smtClean="0"/>
              <a:t>12</a:t>
            </a:fld>
            <a:endParaRPr lang="en-US"/>
          </a:p>
        </p:txBody>
      </p:sp>
    </p:spTree>
    <p:extLst>
      <p:ext uri="{BB962C8B-B14F-4D97-AF65-F5344CB8AC3E}">
        <p14:creationId xmlns:p14="http://schemas.microsoft.com/office/powerpoint/2010/main" val="4599659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5.emf"/><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5.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B80C8F5-D920-BB4B-933F-7F3EB43C8215}" type="slidenum">
              <a:rPr lang="en-US" smtClean="0"/>
              <a:t>‹#›</a:t>
            </a:fld>
            <a:endParaRPr lang="en-US" dirty="0"/>
          </a:p>
        </p:txBody>
      </p:sp>
      <p:pic>
        <p:nvPicPr>
          <p:cNvPr id="7" name="Picture 6" descr="Lines_7404.pdf"/>
          <p:cNvPicPr>
            <a:picLocks noChangeAspect="1"/>
          </p:cNvPicPr>
          <p:nvPr userDrawn="1"/>
        </p:nvPicPr>
        <p:blipFill rotWithShape="1">
          <a:blip r:embed="rId2">
            <a:extLst>
              <a:ext uri="{28A0092B-C50C-407E-A947-70E740481C1C}">
                <a14:useLocalDpi xmlns:a14="http://schemas.microsoft.com/office/drawing/2010/main" val="0"/>
              </a:ext>
            </a:extLst>
          </a:blip>
          <a:srcRect r="85206" b="61897"/>
          <a:stretch/>
        </p:blipFill>
        <p:spPr>
          <a:xfrm>
            <a:off x="0" y="1582260"/>
            <a:ext cx="774095" cy="1960372"/>
          </a:xfrm>
          <a:prstGeom prst="rect">
            <a:avLst/>
          </a:prstGeom>
        </p:spPr>
      </p:pic>
      <p:pic>
        <p:nvPicPr>
          <p:cNvPr id="8" name="Picture 7" descr="Lines_blk.pdf"/>
          <p:cNvPicPr>
            <a:picLocks noChangeAspect="1"/>
          </p:cNvPicPr>
          <p:nvPr userDrawn="1"/>
        </p:nvPicPr>
        <p:blipFill rotWithShape="1">
          <a:blip r:embed="rId3">
            <a:extLst>
              <a:ext uri="{28A0092B-C50C-407E-A947-70E740481C1C}">
                <a14:useLocalDpi xmlns:a14="http://schemas.microsoft.com/office/drawing/2010/main" val="0"/>
              </a:ext>
            </a:extLst>
          </a:blip>
          <a:srcRect l="9555" t="6478" b="22982"/>
          <a:stretch/>
        </p:blipFill>
        <p:spPr>
          <a:xfrm>
            <a:off x="873677" y="1582260"/>
            <a:ext cx="8270323" cy="1960372"/>
          </a:xfrm>
          <a:prstGeom prst="rect">
            <a:avLst/>
          </a:prstGeom>
        </p:spPr>
      </p:pic>
      <p:pic>
        <p:nvPicPr>
          <p:cNvPr id="13" name="Picture 12" descr="PU_sigtab.eps"/>
          <p:cNvPicPr>
            <a:picLocks noChangeAspect="1"/>
          </p:cNvPicPr>
          <p:nvPr userDrawn="1"/>
        </p:nvPicPr>
        <p:blipFill rotWithShape="1">
          <a:blip r:embed="rId4">
            <a:extLst>
              <a:ext uri="{28A0092B-C50C-407E-A947-70E740481C1C}">
                <a14:useLocalDpi xmlns:a14="http://schemas.microsoft.com/office/drawing/2010/main" val="0"/>
              </a:ext>
            </a:extLst>
          </a:blip>
          <a:srcRect t="10748"/>
          <a:stretch/>
        </p:blipFill>
        <p:spPr>
          <a:xfrm>
            <a:off x="6935432" y="5830266"/>
            <a:ext cx="1942418" cy="1040186"/>
          </a:xfrm>
          <a:prstGeom prst="rect">
            <a:avLst/>
          </a:prstGeom>
        </p:spPr>
      </p:pic>
      <p:sp>
        <p:nvSpPr>
          <p:cNvPr id="14" name="Rectangle 13"/>
          <p:cNvSpPr/>
          <p:nvPr userDrawn="1"/>
        </p:nvSpPr>
        <p:spPr>
          <a:xfrm>
            <a:off x="0" y="-1"/>
            <a:ext cx="9144000" cy="133169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itle 14"/>
          <p:cNvSpPr>
            <a:spLocks noGrp="1"/>
          </p:cNvSpPr>
          <p:nvPr>
            <p:ph type="title" hasCustomPrompt="1"/>
          </p:nvPr>
        </p:nvSpPr>
        <p:spPr>
          <a:xfrm>
            <a:off x="1362779" y="1474647"/>
            <a:ext cx="7515071" cy="748782"/>
          </a:xfrm>
        </p:spPr>
        <p:txBody>
          <a:bodyPr anchor="t">
            <a:noAutofit/>
          </a:bodyPr>
          <a:lstStyle>
            <a:lvl1pPr>
              <a:lnSpc>
                <a:spcPct val="90000"/>
              </a:lnSpc>
              <a:defRPr sz="5200" cap="all">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1362777" y="2182940"/>
            <a:ext cx="7515073" cy="1460826"/>
          </a:xfrm>
        </p:spPr>
        <p:txBody>
          <a:bodyPr anchor="t">
            <a:noAutofit/>
          </a:bodyPr>
          <a:lstStyle>
            <a:lvl1pPr marL="0" indent="0" algn="l">
              <a:lnSpc>
                <a:spcPct val="90000"/>
              </a:lnSpc>
              <a:spcBef>
                <a:spcPts val="0"/>
              </a:spcBef>
              <a:buNone/>
              <a:defRPr sz="5200" cap="all" baseline="0">
                <a:solidFill>
                  <a:srgbClr val="A3792C"/>
                </a:solidFill>
                <a:latin typeface="Impact"/>
                <a:cs typeface="Impac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Second Line</a:t>
            </a:r>
            <a:br>
              <a:rPr lang="en-US" dirty="0" smtClean="0"/>
            </a:br>
            <a:r>
              <a:rPr lang="en-US" dirty="0" smtClean="0"/>
              <a:t>Third Line</a:t>
            </a:r>
            <a:endParaRPr lang="en-US" dirty="0"/>
          </a:p>
        </p:txBody>
      </p:sp>
      <p:sp>
        <p:nvSpPr>
          <p:cNvPr id="18" name="Text Placeholder 17"/>
          <p:cNvSpPr>
            <a:spLocks noGrp="1"/>
          </p:cNvSpPr>
          <p:nvPr>
            <p:ph type="body" sz="quarter" idx="13" hasCustomPrompt="1"/>
          </p:nvPr>
        </p:nvSpPr>
        <p:spPr>
          <a:xfrm>
            <a:off x="1371600" y="3876545"/>
            <a:ext cx="7505700" cy="954143"/>
          </a:xfrm>
        </p:spPr>
        <p:txBody>
          <a:bodyPr>
            <a:noAutofit/>
          </a:bodyPr>
          <a:lstStyle>
            <a:lvl1pPr>
              <a:defRPr sz="2400" cap="all">
                <a:solidFill>
                  <a:schemeClr val="tx1">
                    <a:lumMod val="50000"/>
                    <a:lumOff val="50000"/>
                  </a:schemeClr>
                </a:solidFill>
                <a:latin typeface="Impact"/>
                <a:cs typeface="Impact"/>
              </a:defRPr>
            </a:lvl1pPr>
          </a:lstStyle>
          <a:p>
            <a:pPr lvl="0"/>
            <a:r>
              <a:rPr lang="en-US" dirty="0" smtClean="0"/>
              <a:t>Single-line Subtitle</a:t>
            </a:r>
            <a:endParaRPr lang="en-US" dirty="0"/>
          </a:p>
        </p:txBody>
      </p:sp>
      <p:sp>
        <p:nvSpPr>
          <p:cNvPr id="20" name="Text Placeholder 19"/>
          <p:cNvSpPr>
            <a:spLocks noGrp="1"/>
          </p:cNvSpPr>
          <p:nvPr>
            <p:ph type="body" sz="quarter" idx="14" hasCustomPrompt="1"/>
          </p:nvPr>
        </p:nvSpPr>
        <p:spPr>
          <a:xfrm>
            <a:off x="1362776" y="5008928"/>
            <a:ext cx="7514523" cy="311740"/>
          </a:xfrm>
        </p:spPr>
        <p:txBody>
          <a:bodyPr>
            <a:noAutofit/>
          </a:bodyPr>
          <a:lstStyle>
            <a:lvl1pPr>
              <a:defRPr sz="1800" b="1">
                <a:solidFill>
                  <a:schemeClr val="bg1">
                    <a:lumMod val="50000"/>
                  </a:schemeClr>
                </a:solidFill>
              </a:defRPr>
            </a:lvl1pPr>
          </a:lstStyle>
          <a:p>
            <a:pPr lvl="0"/>
            <a:r>
              <a:rPr lang="en-US" dirty="0" smtClean="0"/>
              <a:t>Presenter Name</a:t>
            </a:r>
            <a:endParaRPr lang="en-US" dirty="0"/>
          </a:p>
        </p:txBody>
      </p:sp>
      <p:sp>
        <p:nvSpPr>
          <p:cNvPr id="22" name="Text Placeholder 21"/>
          <p:cNvSpPr>
            <a:spLocks noGrp="1"/>
          </p:cNvSpPr>
          <p:nvPr>
            <p:ph type="body" sz="quarter" idx="15" hasCustomPrompt="1"/>
          </p:nvPr>
        </p:nvSpPr>
        <p:spPr>
          <a:xfrm>
            <a:off x="1362776" y="5287650"/>
            <a:ext cx="7514524" cy="501116"/>
          </a:xfrm>
        </p:spPr>
        <p:txBody>
          <a:bodyPr anchor="t">
            <a:noAutofit/>
          </a:bodyPr>
          <a:lstStyle>
            <a:lvl1pPr>
              <a:lnSpc>
                <a:spcPct val="90000"/>
              </a:lnSpc>
              <a:defRPr sz="1300">
                <a:solidFill>
                  <a:schemeClr val="bg1">
                    <a:lumMod val="50000"/>
                  </a:schemeClr>
                </a:solidFill>
              </a:defRPr>
            </a:lvl1pPr>
          </a:lstStyle>
          <a:p>
            <a:pPr lvl="0"/>
            <a:r>
              <a:rPr lang="en-US" dirty="0" smtClean="0"/>
              <a:t>Presenter title</a:t>
            </a:r>
            <a:endParaRPr lang="en-US" dirty="0"/>
          </a:p>
        </p:txBody>
      </p:sp>
      <p:sp>
        <p:nvSpPr>
          <p:cNvPr id="9" name="Date Placeholder 6"/>
          <p:cNvSpPr>
            <a:spLocks noGrp="1"/>
          </p:cNvSpPr>
          <p:nvPr>
            <p:ph type="dt" sz="half" idx="10"/>
          </p:nvPr>
        </p:nvSpPr>
        <p:spPr>
          <a:xfrm>
            <a:off x="1362779" y="6356350"/>
            <a:ext cx="2085790" cy="365125"/>
          </a:xfrm>
          <a:prstGeom prst="rect">
            <a:avLst/>
          </a:prstGeom>
        </p:spPr>
        <p:txBody>
          <a:bodyPr/>
          <a:lstStyle>
            <a:lvl1pPr>
              <a:defRPr>
                <a:solidFill>
                  <a:srgbClr val="A3792C"/>
                </a:solidFill>
              </a:defRPr>
            </a:lvl1pPr>
          </a:lstStyle>
          <a:p>
            <a:r>
              <a:rPr lang="en-US" sz="1400" b="1" smtClean="0">
                <a:latin typeface="Arial"/>
                <a:cs typeface="Arial"/>
              </a:rPr>
              <a:t>Month day, year</a:t>
            </a:r>
            <a:endParaRPr lang="en-US" sz="1400" b="1" dirty="0">
              <a:latin typeface="Arial"/>
              <a:cs typeface="Arial"/>
            </a:endParaRPr>
          </a:p>
        </p:txBody>
      </p:sp>
    </p:spTree>
    <p:extLst>
      <p:ext uri="{BB962C8B-B14F-4D97-AF65-F5344CB8AC3E}">
        <p14:creationId xmlns:p14="http://schemas.microsoft.com/office/powerpoint/2010/main" val="196098279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453623"/>
            <a:ext cx="8326020" cy="450171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smtClean="0"/>
              <a:t>Month day, year</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457200" y="6356350"/>
            <a:ext cx="2133600" cy="365125"/>
          </a:xfrm>
          <a:prstGeom prst="rect">
            <a:avLst/>
          </a:prstGeom>
        </p:spPr>
        <p:txBody>
          <a:bodyPr/>
          <a:lstStyle/>
          <a:p>
            <a:fld id="{0FDDEA55-4383-45E0-AA21-F71278495B7D}" type="slidenum">
              <a:rPr lang="en-US" smtClean="0"/>
              <a:pPr/>
              <a:t>‹#›</a:t>
            </a:fld>
            <a:endParaRPr lang="en-US"/>
          </a:p>
        </p:txBody>
      </p:sp>
    </p:spTree>
    <p:extLst>
      <p:ext uri="{BB962C8B-B14F-4D97-AF65-F5344CB8AC3E}">
        <p14:creationId xmlns:p14="http://schemas.microsoft.com/office/powerpoint/2010/main" val="232766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p:cNvSpPr/>
          <p:nvPr userDrawn="1"/>
        </p:nvSpPr>
        <p:spPr>
          <a:xfrm>
            <a:off x="1212273" y="1905000"/>
            <a:ext cx="7931727" cy="2295144"/>
          </a:xfrm>
          <a:prstGeom prst="rect">
            <a:avLst/>
          </a:prstGeom>
          <a:solidFill>
            <a:srgbClr val="756C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Lines_blk.70.pdf"/>
          <p:cNvPicPr>
            <a:picLocks noChangeAspect="1"/>
          </p:cNvPicPr>
          <p:nvPr userDrawn="1"/>
        </p:nvPicPr>
        <p:blipFill rotWithShape="1">
          <a:blip r:embed="rId2">
            <a:extLst>
              <a:ext uri="{28A0092B-C50C-407E-A947-70E740481C1C}">
                <a14:useLocalDpi xmlns:a14="http://schemas.microsoft.com/office/drawing/2010/main" val="0"/>
              </a:ext>
            </a:extLst>
          </a:blip>
          <a:srcRect t="37250" r="87164" b="-1"/>
          <a:stretch/>
        </p:blipFill>
        <p:spPr>
          <a:xfrm>
            <a:off x="0" y="1905000"/>
            <a:ext cx="1119909" cy="2295144"/>
          </a:xfrm>
          <a:prstGeom prst="rect">
            <a:avLst/>
          </a:prstGeom>
        </p:spPr>
      </p:pic>
      <p:pic>
        <p:nvPicPr>
          <p:cNvPr id="10" name="Picture 9" descr="PU_sigtab.eps"/>
          <p:cNvPicPr>
            <a:picLocks noChangeAspect="1"/>
          </p:cNvPicPr>
          <p:nvPr userDrawn="1"/>
        </p:nvPicPr>
        <p:blipFill rotWithShape="1">
          <a:blip r:embed="rId3">
            <a:extLst>
              <a:ext uri="{28A0092B-C50C-407E-A947-70E740481C1C}">
                <a14:useLocalDpi xmlns:a14="http://schemas.microsoft.com/office/drawing/2010/main" val="0"/>
              </a:ext>
            </a:extLst>
          </a:blip>
          <a:srcRect t="10748"/>
          <a:stretch/>
        </p:blipFill>
        <p:spPr>
          <a:xfrm>
            <a:off x="6935432" y="5830266"/>
            <a:ext cx="1942418" cy="1040186"/>
          </a:xfrm>
          <a:prstGeom prst="rect">
            <a:avLst/>
          </a:prstGeom>
        </p:spPr>
      </p:pic>
      <p:sp>
        <p:nvSpPr>
          <p:cNvPr id="2" name="Title 1"/>
          <p:cNvSpPr>
            <a:spLocks noGrp="1"/>
          </p:cNvSpPr>
          <p:nvPr>
            <p:ph type="title" hasCustomPrompt="1"/>
          </p:nvPr>
        </p:nvSpPr>
        <p:spPr>
          <a:xfrm>
            <a:off x="1371600" y="2003092"/>
            <a:ext cx="7772400" cy="744258"/>
          </a:xfrm>
        </p:spPr>
        <p:txBody>
          <a:bodyPr anchor="t">
            <a:noAutofit/>
          </a:bodyPr>
          <a:lstStyle>
            <a:lvl1pPr marL="0" marR="0" indent="0" algn="l" defTabSz="457200" rtl="0" eaLnBrk="1" fontAlgn="auto" latinLnBrk="0" hangingPunct="1">
              <a:lnSpc>
                <a:spcPct val="80000"/>
              </a:lnSpc>
              <a:spcBef>
                <a:spcPct val="0"/>
              </a:spcBef>
              <a:spcAft>
                <a:spcPts val="0"/>
              </a:spcAft>
              <a:buClrTx/>
              <a:buSzTx/>
              <a:buFontTx/>
              <a:buNone/>
              <a:tabLst/>
              <a:defRPr sz="5800" b="0" i="0" cap="all">
                <a:solidFill>
                  <a:srgbClr val="D19B23"/>
                </a:solidFill>
              </a:defRPr>
            </a:lvl1pPr>
          </a:lstStyle>
          <a:p>
            <a:pPr>
              <a:lnSpc>
                <a:spcPct val="80000"/>
              </a:lnSpc>
            </a:pPr>
            <a:r>
              <a:rPr lang="en-US" sz="5800" dirty="0" smtClean="0">
                <a:solidFill>
                  <a:srgbClr val="D19B23"/>
                </a:solidFill>
                <a:latin typeface="Impact"/>
                <a:cs typeface="Impact"/>
              </a:rPr>
              <a:t>SECTION TITLE</a:t>
            </a:r>
            <a:endParaRPr lang="en-US" sz="5800" dirty="0">
              <a:solidFill>
                <a:srgbClr val="FFFFFF"/>
              </a:solidFill>
              <a:latin typeface="Impact"/>
              <a:cs typeface="Impact"/>
            </a:endParaRPr>
          </a:p>
        </p:txBody>
      </p:sp>
      <p:sp>
        <p:nvSpPr>
          <p:cNvPr id="3" name="Text Placeholder 2"/>
          <p:cNvSpPr>
            <a:spLocks noGrp="1"/>
          </p:cNvSpPr>
          <p:nvPr>
            <p:ph type="body" idx="1" hasCustomPrompt="1"/>
          </p:nvPr>
        </p:nvSpPr>
        <p:spPr>
          <a:xfrm>
            <a:off x="1371600" y="2718002"/>
            <a:ext cx="7772400" cy="1482142"/>
          </a:xfrm>
        </p:spPr>
        <p:txBody>
          <a:bodyPr anchor="t">
            <a:noAutofit/>
          </a:bodyPr>
          <a:lstStyle>
            <a:lvl1pPr marL="0" indent="0" algn="l">
              <a:lnSpc>
                <a:spcPct val="80000"/>
              </a:lnSpc>
              <a:buNone/>
              <a:defRPr sz="5800" b="0" i="0" cap="all">
                <a:solidFill>
                  <a:schemeClr val="bg1">
                    <a:lumMod val="95000"/>
                  </a:schemeClr>
                </a:solidFill>
                <a:latin typeface="Impact"/>
                <a:cs typeface="Impac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algn="l">
              <a:lnSpc>
                <a:spcPct val="80000"/>
              </a:lnSpc>
            </a:pPr>
            <a:r>
              <a:rPr lang="en-US" sz="5800" dirty="0" smtClean="0">
                <a:solidFill>
                  <a:srgbClr val="FFFFFF"/>
                </a:solidFill>
                <a:latin typeface="Impact"/>
                <a:cs typeface="Impact"/>
              </a:rPr>
              <a:t>SECOND LINE</a:t>
            </a:r>
            <a:br>
              <a:rPr lang="en-US" sz="5800" dirty="0" smtClean="0">
                <a:solidFill>
                  <a:srgbClr val="FFFFFF"/>
                </a:solidFill>
                <a:latin typeface="Impact"/>
                <a:cs typeface="Impact"/>
              </a:rPr>
            </a:br>
            <a:r>
              <a:rPr lang="en-US" sz="5800" dirty="0" smtClean="0">
                <a:solidFill>
                  <a:srgbClr val="FFFFFF"/>
                </a:solidFill>
                <a:latin typeface="Impact"/>
                <a:cs typeface="Impact"/>
              </a:rPr>
              <a:t>THIRD LINE</a:t>
            </a:r>
            <a:endParaRPr lang="en-US" sz="5800" dirty="0">
              <a:solidFill>
                <a:srgbClr val="FFFFFF"/>
              </a:solidFill>
              <a:latin typeface="Impact"/>
              <a:cs typeface="Impact"/>
            </a:endParaRPr>
          </a:p>
        </p:txBody>
      </p:sp>
      <p:sp>
        <p:nvSpPr>
          <p:cNvPr id="6" name="Slide Number Placeholder 5"/>
          <p:cNvSpPr>
            <a:spLocks noGrp="1"/>
          </p:cNvSpPr>
          <p:nvPr>
            <p:ph type="sldNum" sz="quarter" idx="12"/>
          </p:nvPr>
        </p:nvSpPr>
        <p:spPr/>
        <p:txBody>
          <a:bodyPr/>
          <a:lstStyle/>
          <a:p>
            <a:fld id="{AB80C8F5-D920-BB4B-933F-7F3EB43C8215}" type="slidenum">
              <a:rPr lang="en-US" smtClean="0"/>
              <a:t>‹#›</a:t>
            </a:fld>
            <a:endParaRPr lang="en-US"/>
          </a:p>
        </p:txBody>
      </p:sp>
      <p:sp>
        <p:nvSpPr>
          <p:cNvPr id="11" name="Rectangle 10"/>
          <p:cNvSpPr/>
          <p:nvPr userDrawn="1"/>
        </p:nvSpPr>
        <p:spPr>
          <a:xfrm>
            <a:off x="0" y="-1"/>
            <a:ext cx="9144000" cy="133169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Content Placeholder 2"/>
          <p:cNvSpPr>
            <a:spLocks noGrp="1"/>
          </p:cNvSpPr>
          <p:nvPr>
            <p:ph sz="half" idx="13"/>
          </p:nvPr>
        </p:nvSpPr>
        <p:spPr>
          <a:xfrm>
            <a:off x="1466850" y="4365879"/>
            <a:ext cx="7506250" cy="1361225"/>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506970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AB80C8F5-D920-BB4B-933F-7F3EB43C8215}" type="slidenum">
              <a:rPr lang="en-US" smtClean="0"/>
              <a:pPr/>
              <a:t>‹#›</a:t>
            </a:fld>
            <a:endParaRPr lang="en-US" dirty="0"/>
          </a:p>
        </p:txBody>
      </p:sp>
      <p:sp>
        <p:nvSpPr>
          <p:cNvPr id="5" name="Text Placeholder 2"/>
          <p:cNvSpPr>
            <a:spLocks noGrp="1"/>
          </p:cNvSpPr>
          <p:nvPr>
            <p:ph type="body" idx="11" hasCustomPrompt="1"/>
          </p:nvPr>
        </p:nvSpPr>
        <p:spPr>
          <a:xfrm>
            <a:off x="367130" y="925650"/>
            <a:ext cx="8319670" cy="442912"/>
          </a:xfrm>
        </p:spPr>
        <p:txBody>
          <a:bodyPr anchor="t">
            <a:noAutofit/>
          </a:bodyPr>
          <a:lstStyle>
            <a:lvl1pPr marL="0" indent="0">
              <a:buNone/>
              <a:defRPr sz="1800" b="1" cap="all">
                <a:solidFill>
                  <a:srgbClr val="756C66"/>
                </a:solidFill>
                <a:latin typeface="Impact"/>
                <a:cs typeface="Impac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7" name="Text Placeholder 6"/>
          <p:cNvSpPr>
            <a:spLocks noGrp="1"/>
          </p:cNvSpPr>
          <p:nvPr>
            <p:ph type="body" idx="12"/>
          </p:nvPr>
        </p:nvSpPr>
        <p:spPr>
          <a:xfrm>
            <a:off x="367130" y="1608139"/>
            <a:ext cx="8326019" cy="445927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1002436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7130" y="1600200"/>
            <a:ext cx="4038600" cy="45259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AB80C8F5-D920-BB4B-933F-7F3EB43C8215}" type="slidenum">
              <a:rPr lang="en-US" smtClean="0"/>
              <a:t>‹#›</a:t>
            </a:fld>
            <a:endParaRPr lang="en-US"/>
          </a:p>
        </p:txBody>
      </p:sp>
      <p:sp>
        <p:nvSpPr>
          <p:cNvPr id="9" name="Text Placeholder 2"/>
          <p:cNvSpPr>
            <a:spLocks noGrp="1"/>
          </p:cNvSpPr>
          <p:nvPr>
            <p:ph type="body" idx="13" hasCustomPrompt="1"/>
          </p:nvPr>
        </p:nvSpPr>
        <p:spPr>
          <a:xfrm>
            <a:off x="367130" y="925650"/>
            <a:ext cx="8319670" cy="442912"/>
          </a:xfrm>
        </p:spPr>
        <p:txBody>
          <a:bodyPr anchor="t">
            <a:noAutofit/>
          </a:bodyPr>
          <a:lstStyle>
            <a:lvl1pPr marL="0" indent="0">
              <a:buNone/>
              <a:defRPr sz="1800" b="1" cap="all">
                <a:solidFill>
                  <a:srgbClr val="756C66"/>
                </a:solidFill>
                <a:latin typeface="Impact"/>
                <a:cs typeface="Impac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Picture Placeholder 5"/>
          <p:cNvSpPr>
            <a:spLocks noGrp="1"/>
          </p:cNvSpPr>
          <p:nvPr>
            <p:ph type="pic" sz="quarter" idx="14"/>
          </p:nvPr>
        </p:nvSpPr>
        <p:spPr>
          <a:xfrm>
            <a:off x="4671604" y="1600373"/>
            <a:ext cx="4015195" cy="4525790"/>
          </a:xfrm>
        </p:spPr>
        <p:txBody>
          <a:bodyPr/>
          <a:lstStyle/>
          <a:p>
            <a:endParaRPr lang="en-US"/>
          </a:p>
        </p:txBody>
      </p:sp>
    </p:spTree>
    <p:extLst>
      <p:ext uri="{BB962C8B-B14F-4D97-AF65-F5344CB8AC3E}">
        <p14:creationId xmlns:p14="http://schemas.microsoft.com/office/powerpoint/2010/main" val="288779334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7130" y="1600200"/>
            <a:ext cx="4038600" cy="45259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AB80C8F5-D920-BB4B-933F-7F3EB43C8215}" type="slidenum">
              <a:rPr lang="en-US" smtClean="0"/>
              <a:t>‹#›</a:t>
            </a:fld>
            <a:endParaRPr lang="en-US"/>
          </a:p>
        </p:txBody>
      </p:sp>
      <p:sp>
        <p:nvSpPr>
          <p:cNvPr id="9" name="Text Placeholder 2"/>
          <p:cNvSpPr>
            <a:spLocks noGrp="1"/>
          </p:cNvSpPr>
          <p:nvPr>
            <p:ph type="body" idx="13" hasCustomPrompt="1"/>
          </p:nvPr>
        </p:nvSpPr>
        <p:spPr>
          <a:xfrm>
            <a:off x="367130" y="925650"/>
            <a:ext cx="8319670" cy="442912"/>
          </a:xfrm>
        </p:spPr>
        <p:txBody>
          <a:bodyPr anchor="t">
            <a:noAutofit/>
          </a:bodyPr>
          <a:lstStyle>
            <a:lvl1pPr marL="0" indent="0">
              <a:buNone/>
              <a:defRPr sz="1800" b="1" cap="all">
                <a:solidFill>
                  <a:srgbClr val="756C66"/>
                </a:solidFill>
                <a:latin typeface="Impact"/>
                <a:cs typeface="Impac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408353557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659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65900" y="2174875"/>
            <a:ext cx="4040188" cy="3951288"/>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2"/>
          <p:cNvSpPr>
            <a:spLocks noGrp="1"/>
          </p:cNvSpPr>
          <p:nvPr>
            <p:ph type="body" idx="11" hasCustomPrompt="1"/>
          </p:nvPr>
        </p:nvSpPr>
        <p:spPr>
          <a:xfrm>
            <a:off x="367130" y="925650"/>
            <a:ext cx="8319670" cy="442912"/>
          </a:xfrm>
        </p:spPr>
        <p:txBody>
          <a:bodyPr anchor="t">
            <a:noAutofit/>
          </a:bodyPr>
          <a:lstStyle>
            <a:lvl1pPr marL="0" indent="0">
              <a:buNone/>
              <a:defRPr sz="1800" b="1" cap="all">
                <a:solidFill>
                  <a:srgbClr val="756C66"/>
                </a:solidFill>
                <a:latin typeface="Impact"/>
                <a:cs typeface="Impac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5" name="Slide Number Placeholder 14"/>
          <p:cNvSpPr>
            <a:spLocks noGrp="1"/>
          </p:cNvSpPr>
          <p:nvPr>
            <p:ph type="sldNum" sz="quarter" idx="12"/>
          </p:nvPr>
        </p:nvSpPr>
        <p:spPr/>
        <p:txBody>
          <a:bodyPr/>
          <a:lstStyle>
            <a:lvl1pPr>
              <a:defRPr>
                <a:latin typeface="Arial"/>
                <a:cs typeface="Arial"/>
              </a:defRPr>
            </a:lvl1pPr>
          </a:lstStyle>
          <a:p>
            <a:fld id="{AB80C8F5-D920-BB4B-933F-7F3EB43C8215}" type="slidenum">
              <a:rPr lang="en-US" smtClean="0"/>
              <a:pPr/>
              <a:t>‹#›</a:t>
            </a:fld>
            <a:endParaRPr lang="en-US" dirty="0"/>
          </a:p>
        </p:txBody>
      </p:sp>
    </p:spTree>
    <p:extLst>
      <p:ext uri="{BB962C8B-B14F-4D97-AF65-F5344CB8AC3E}">
        <p14:creationId xmlns:p14="http://schemas.microsoft.com/office/powerpoint/2010/main" val="192370077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AB80C8F5-D920-BB4B-933F-7F3EB43C8215}" type="slidenum">
              <a:rPr lang="en-US" smtClean="0"/>
              <a:t>‹#›</a:t>
            </a:fld>
            <a:endParaRPr lang="en-US"/>
          </a:p>
        </p:txBody>
      </p:sp>
      <p:sp>
        <p:nvSpPr>
          <p:cNvPr id="6" name="Text Placeholder 2"/>
          <p:cNvSpPr>
            <a:spLocks noGrp="1"/>
          </p:cNvSpPr>
          <p:nvPr>
            <p:ph type="body" idx="11" hasCustomPrompt="1"/>
          </p:nvPr>
        </p:nvSpPr>
        <p:spPr>
          <a:xfrm>
            <a:off x="367130" y="925650"/>
            <a:ext cx="8319670" cy="442912"/>
          </a:xfrm>
        </p:spPr>
        <p:txBody>
          <a:bodyPr anchor="t">
            <a:noAutofit/>
          </a:bodyPr>
          <a:lstStyle>
            <a:lvl1pPr marL="0" indent="0">
              <a:buNone/>
              <a:defRPr sz="1800" b="1" cap="all">
                <a:solidFill>
                  <a:srgbClr val="756C66"/>
                </a:solidFill>
                <a:latin typeface="Impact"/>
                <a:cs typeface="Impac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168009173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93347" y="6356350"/>
            <a:ext cx="2895600" cy="365125"/>
          </a:xfrm>
          <a:prstGeom prst="rect">
            <a:avLst/>
          </a:prstGeom>
        </p:spPr>
        <p:txBody>
          <a:bodyPr/>
          <a:lstStyle>
            <a:lvl1pPr>
              <a:defRPr sz="2000">
                <a:solidFill>
                  <a:srgbClr val="000000"/>
                </a:solidFill>
                <a:latin typeface="Arial"/>
                <a:cs typeface="Arial"/>
              </a:defRPr>
            </a:lvl1pPr>
          </a:lstStyle>
          <a:p>
            <a:endParaRPr lang="en-US" dirty="0" smtClean="0"/>
          </a:p>
        </p:txBody>
      </p:sp>
      <p:sp>
        <p:nvSpPr>
          <p:cNvPr id="6" name="Rectangle 5"/>
          <p:cNvSpPr/>
          <p:nvPr userDrawn="1"/>
        </p:nvSpPr>
        <p:spPr>
          <a:xfrm>
            <a:off x="0" y="-1"/>
            <a:ext cx="9144000" cy="133169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484779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smtClean="0"/>
              <a:t>Month day, year</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304800" y="6356350"/>
            <a:ext cx="2133600" cy="365125"/>
          </a:xfrm>
          <a:prstGeom prst="rect">
            <a:avLst/>
          </a:prstGeom>
        </p:spPr>
        <p:txBody>
          <a:bodyPr/>
          <a:lstStyle/>
          <a:p>
            <a:fld id="{0FDDEA55-4383-45E0-AA21-F71278495B7D}" type="slidenum">
              <a:rPr lang="en-US" smtClean="0"/>
              <a:pPr/>
              <a:t>‹#›</a:t>
            </a:fld>
            <a:endParaRPr lang="en-US"/>
          </a:p>
        </p:txBody>
      </p:sp>
    </p:spTree>
    <p:extLst>
      <p:ext uri="{BB962C8B-B14F-4D97-AF65-F5344CB8AC3E}">
        <p14:creationId xmlns:p14="http://schemas.microsoft.com/office/powerpoint/2010/main" val="346555981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emf"/><Relationship Id="rId13"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120316"/>
            <a:ext cx="9144000" cy="745316"/>
          </a:xfrm>
          <a:prstGeom prst="rect">
            <a:avLst/>
          </a:prstGeom>
          <a:solidFill>
            <a:srgbClr val="E3AE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h2_lines_white.pdf"/>
          <p:cNvPicPr>
            <a:picLocks noChangeAspect="1"/>
          </p:cNvPicPr>
          <p:nvPr userDrawn="1"/>
        </p:nvPicPr>
        <p:blipFill rotWithShape="1">
          <a:blip r:embed="rId12">
            <a:extLst>
              <a:ext uri="{28A0092B-C50C-407E-A947-70E740481C1C}">
                <a14:useLocalDpi xmlns:a14="http://schemas.microsoft.com/office/drawing/2010/main" val="0"/>
              </a:ext>
            </a:extLst>
          </a:blip>
          <a:srcRect l="9437" t="4635" r="32344" b="70473"/>
          <a:stretch/>
        </p:blipFill>
        <p:spPr>
          <a:xfrm>
            <a:off x="0" y="135881"/>
            <a:ext cx="9144000" cy="729752"/>
          </a:xfrm>
          <a:prstGeom prst="rect">
            <a:avLst/>
          </a:prstGeom>
        </p:spPr>
      </p:pic>
      <p:sp>
        <p:nvSpPr>
          <p:cNvPr id="12" name="Rectangle 11"/>
          <p:cNvSpPr/>
          <p:nvPr userDrawn="1"/>
        </p:nvSpPr>
        <p:spPr>
          <a:xfrm>
            <a:off x="0" y="0"/>
            <a:ext cx="9144000" cy="12031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PU_sig132.eps"/>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291663" y="6157111"/>
            <a:ext cx="1710227" cy="666254"/>
          </a:xfrm>
          <a:prstGeom prst="rect">
            <a:avLst/>
          </a:prstGeom>
        </p:spPr>
      </p:pic>
      <p:sp>
        <p:nvSpPr>
          <p:cNvPr id="2" name="Title Placeholder 1"/>
          <p:cNvSpPr>
            <a:spLocks noGrp="1"/>
          </p:cNvSpPr>
          <p:nvPr>
            <p:ph type="title"/>
          </p:nvPr>
        </p:nvSpPr>
        <p:spPr>
          <a:xfrm>
            <a:off x="367130" y="265631"/>
            <a:ext cx="8326020" cy="748782"/>
          </a:xfrm>
          <a:prstGeom prst="rect">
            <a:avLst/>
          </a:prstGeom>
        </p:spPr>
        <p:txBody>
          <a:bodyPr vert="horz" lIns="91440" tIns="45720" rIns="91440" bIns="45720" rtlCol="0" anchor="t">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67130" y="1621330"/>
            <a:ext cx="8326020" cy="4501718"/>
          </a:xfrm>
          <a:prstGeom prst="rect">
            <a:avLst/>
          </a:prstGeom>
        </p:spPr>
        <p:txBody>
          <a:bodyPr vert="horz" lIns="91440" tIns="45720" rIns="91440" bIns="45720" rtlCol="0" anchor="t">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367130" y="6356350"/>
            <a:ext cx="2133600" cy="365125"/>
          </a:xfrm>
          <a:prstGeom prst="rect">
            <a:avLst/>
          </a:prstGeom>
        </p:spPr>
        <p:txBody>
          <a:bodyPr vert="horz" lIns="91440" tIns="45720" rIns="91440" bIns="45720" rtlCol="0" anchor="ctr"/>
          <a:lstStyle>
            <a:lvl1pPr algn="l">
              <a:defRPr sz="2000">
                <a:solidFill>
                  <a:srgbClr val="000000"/>
                </a:solidFill>
                <a:latin typeface="Arial"/>
                <a:cs typeface="Arial"/>
              </a:defRPr>
            </a:lvl1pPr>
          </a:lstStyle>
          <a:p>
            <a:fld id="{AB80C8F5-D920-BB4B-933F-7F3EB43C8215}" type="slidenum">
              <a:rPr lang="en-US" smtClean="0"/>
              <a:pPr/>
              <a:t>‹#›</a:t>
            </a:fld>
            <a:endParaRPr lang="en-US" dirty="0"/>
          </a:p>
        </p:txBody>
      </p:sp>
      <p:sp>
        <p:nvSpPr>
          <p:cNvPr id="16" name="TextBox 15"/>
          <p:cNvSpPr txBox="1"/>
          <p:nvPr userDrawn="1"/>
        </p:nvSpPr>
        <p:spPr>
          <a:xfrm>
            <a:off x="367130" y="1535528"/>
            <a:ext cx="8326020"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842853661"/>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6" r:id="rId3"/>
    <p:sldLayoutId id="2147483657" r:id="rId4"/>
    <p:sldLayoutId id="2147483652" r:id="rId5"/>
    <p:sldLayoutId id="2147483653" r:id="rId6"/>
    <p:sldLayoutId id="2147483654" r:id="rId7"/>
    <p:sldLayoutId id="2147483655" r:id="rId8"/>
    <p:sldLayoutId id="2147483658" r:id="rId9"/>
    <p:sldLayoutId id="2147483659" r:id="rId10"/>
  </p:sldLayoutIdLst>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hf hdr="0" ftr="0" dt="0"/>
  <p:txStyles>
    <p:titleStyle>
      <a:lvl1pPr algn="l" defTabSz="457200" rtl="0" eaLnBrk="1" latinLnBrk="0" hangingPunct="1">
        <a:spcBef>
          <a:spcPct val="0"/>
        </a:spcBef>
        <a:buNone/>
        <a:defRPr sz="4400" kern="1200" cap="all">
          <a:solidFill>
            <a:schemeClr val="tx1"/>
          </a:solidFill>
          <a:latin typeface="Impact"/>
          <a:ea typeface="+mj-ea"/>
          <a:cs typeface="Impact"/>
        </a:defRPr>
      </a:lvl1pPr>
    </p:titleStyle>
    <p:bodyStyle>
      <a:lvl1pPr marL="0" indent="0" algn="l" defTabSz="457200" rtl="0" eaLnBrk="1" latinLnBrk="0" hangingPunct="1">
        <a:spcBef>
          <a:spcPct val="20000"/>
        </a:spcBef>
        <a:buFontTx/>
        <a:buNone/>
        <a:defRPr sz="16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600" kern="1200">
          <a:solidFill>
            <a:schemeClr val="tx1"/>
          </a:solidFill>
          <a:latin typeface="Arial"/>
          <a:ea typeface="+mn-ea"/>
          <a:cs typeface="Arial"/>
        </a:defRPr>
      </a:lvl2pPr>
      <a:lvl3pPr marL="1143000" indent="-228600" algn="l" defTabSz="457200" rtl="0" eaLnBrk="1" latinLnBrk="0" hangingPunct="1">
        <a:spcBef>
          <a:spcPct val="20000"/>
        </a:spcBef>
        <a:buFont typeface="Lucida Grande"/>
        <a:buChar char="–"/>
        <a:defRPr sz="16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7.png"/><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 Id="rId3" Type="http://schemas.openxmlformats.org/officeDocument/2006/relationships/hyperlink" Target="mailto:fsnyder@purdue.ed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png"/><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hyperlink" Target="http://www.cpc.unc.edu/research/tools/data_analysis/statatutorial" TargetMode="External"/><Relationship Id="rId4" Type="http://schemas.openxmlformats.org/officeDocument/2006/relationships/hyperlink" Target="http://www.youtube.com/user/statacorp" TargetMode="External"/><Relationship Id="rId1" Type="http://schemas.openxmlformats.org/officeDocument/2006/relationships/slideLayout" Target="../slideLayouts/slideLayout3.xml"/><Relationship Id="rId2" Type="http://schemas.openxmlformats.org/officeDocument/2006/relationships/hyperlink" Target="http://www.ats.ucla.edu/stat/stat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2779" y="1767090"/>
            <a:ext cx="7515071" cy="748782"/>
          </a:xfrm>
        </p:spPr>
        <p:txBody>
          <a:bodyPr/>
          <a:lstStyle/>
          <a:p>
            <a:r>
              <a:rPr lang="en-US" sz="4000" dirty="0"/>
              <a:t>Development of a Project-Based Statistics Course for Applied Biostatistics Using Stata </a:t>
            </a:r>
          </a:p>
        </p:txBody>
      </p:sp>
      <p:sp>
        <p:nvSpPr>
          <p:cNvPr id="10" name="Text Placeholder 9"/>
          <p:cNvSpPr>
            <a:spLocks noGrp="1"/>
          </p:cNvSpPr>
          <p:nvPr>
            <p:ph type="body" sz="quarter" idx="14"/>
          </p:nvPr>
        </p:nvSpPr>
        <p:spPr>
          <a:xfrm>
            <a:off x="1466604" y="4814416"/>
            <a:ext cx="7514523" cy="311740"/>
          </a:xfrm>
        </p:spPr>
        <p:txBody>
          <a:bodyPr/>
          <a:lstStyle/>
          <a:p>
            <a:r>
              <a:rPr lang="en-US" sz="1400" dirty="0" smtClean="0">
                <a:solidFill>
                  <a:schemeClr val="tx1"/>
                </a:solidFill>
              </a:rPr>
              <a:t>Frank Snyder, PhD, MPH</a:t>
            </a:r>
          </a:p>
          <a:p>
            <a:r>
              <a:rPr lang="en-US" sz="1100" dirty="0" smtClean="0">
                <a:solidFill>
                  <a:schemeClr val="tx1"/>
                </a:solidFill>
              </a:rPr>
              <a:t>Assistant Professor of Public Health</a:t>
            </a:r>
          </a:p>
          <a:p>
            <a:r>
              <a:rPr lang="en-US" sz="1100" dirty="0" smtClean="0">
                <a:solidFill>
                  <a:schemeClr val="tx1"/>
                </a:solidFill>
              </a:rPr>
              <a:t>Department of Health and Kinesiology</a:t>
            </a:r>
          </a:p>
          <a:p>
            <a:r>
              <a:rPr lang="en-US" sz="1100" dirty="0" smtClean="0">
                <a:solidFill>
                  <a:schemeClr val="tx1"/>
                </a:solidFill>
              </a:rPr>
              <a:t>College of Health and Human Sciences</a:t>
            </a:r>
          </a:p>
          <a:p>
            <a:r>
              <a:rPr lang="en-US" sz="1100" dirty="0" err="1" smtClean="0">
                <a:solidFill>
                  <a:schemeClr val="tx1"/>
                </a:solidFill>
              </a:rPr>
              <a:t>fsnyder@purdue.edu</a:t>
            </a:r>
            <a:endParaRPr lang="en-US" sz="1100" dirty="0">
              <a:solidFill>
                <a:schemeClr val="tx1"/>
              </a:solidFill>
            </a:endParaRPr>
          </a:p>
        </p:txBody>
      </p:sp>
      <p:sp>
        <p:nvSpPr>
          <p:cNvPr id="12" name="Title 1"/>
          <p:cNvSpPr txBox="1">
            <a:spLocks/>
          </p:cNvSpPr>
          <p:nvPr/>
        </p:nvSpPr>
        <p:spPr>
          <a:xfrm>
            <a:off x="1466604" y="4030594"/>
            <a:ext cx="7515071" cy="748782"/>
          </a:xfrm>
          <a:prstGeom prst="rect">
            <a:avLst/>
          </a:prstGeom>
        </p:spPr>
        <p:txBody>
          <a:bodyPr vert="horz" lIns="91440" tIns="45720" rIns="91440" bIns="45720" rtlCol="0" anchor="t">
            <a:noAutofit/>
          </a:bodyPr>
          <a:lstStyle>
            <a:lvl1pPr algn="l" defTabSz="457200" rtl="0" eaLnBrk="1" latinLnBrk="0" hangingPunct="1">
              <a:lnSpc>
                <a:spcPct val="90000"/>
              </a:lnSpc>
              <a:spcBef>
                <a:spcPct val="0"/>
              </a:spcBef>
              <a:buNone/>
              <a:defRPr sz="5200" kern="1200" cap="all">
                <a:solidFill>
                  <a:schemeClr val="tx1"/>
                </a:solidFill>
                <a:latin typeface="Impact"/>
                <a:ea typeface="+mj-ea"/>
                <a:cs typeface="Impact"/>
              </a:defRPr>
            </a:lvl1pPr>
          </a:lstStyle>
          <a:p>
            <a:r>
              <a:rPr lang="en-US" sz="2800" dirty="0"/>
              <a:t>7</a:t>
            </a:r>
            <a:r>
              <a:rPr lang="en-US" sz="2800" dirty="0" smtClean="0"/>
              <a:t>/31/15</a:t>
            </a:r>
          </a:p>
        </p:txBody>
      </p:sp>
      <p:sp>
        <p:nvSpPr>
          <p:cNvPr id="4" name="Slide Number Placeholder 3"/>
          <p:cNvSpPr>
            <a:spLocks noGrp="1"/>
          </p:cNvSpPr>
          <p:nvPr>
            <p:ph type="sldNum" sz="quarter" idx="12"/>
          </p:nvPr>
        </p:nvSpPr>
        <p:spPr/>
        <p:txBody>
          <a:bodyPr/>
          <a:lstStyle/>
          <a:p>
            <a:fld id="{AB80C8F5-D920-BB4B-933F-7F3EB43C8215}" type="slidenum">
              <a:rPr lang="en-US" smtClean="0"/>
              <a:t>1</a:t>
            </a:fld>
            <a:endParaRPr lang="en-US" dirty="0"/>
          </a:p>
        </p:txBody>
      </p:sp>
    </p:spTree>
    <p:extLst>
      <p:ext uri="{BB962C8B-B14F-4D97-AF65-F5344CB8AC3E}">
        <p14:creationId xmlns:p14="http://schemas.microsoft.com/office/powerpoint/2010/main" val="182453591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Course Format/</a:t>
            </a:r>
            <a:r>
              <a:rPr lang="en-US" b="1" dirty="0" smtClean="0"/>
              <a:t>Structure</a:t>
            </a:r>
            <a:r>
              <a:rPr lang="en-US" dirty="0"/>
              <a:t/>
            </a:r>
            <a:br>
              <a:rPr lang="en-US" dirty="0"/>
            </a:br>
            <a:endParaRPr lang="en-US" dirty="0"/>
          </a:p>
        </p:txBody>
      </p:sp>
      <p:sp>
        <p:nvSpPr>
          <p:cNvPr id="3" name="Slide Number Placeholder 2"/>
          <p:cNvSpPr>
            <a:spLocks noGrp="1"/>
          </p:cNvSpPr>
          <p:nvPr>
            <p:ph type="sldNum" sz="quarter" idx="10"/>
          </p:nvPr>
        </p:nvSpPr>
        <p:spPr/>
        <p:txBody>
          <a:bodyPr/>
          <a:lstStyle/>
          <a:p>
            <a:fld id="{AB80C8F5-D920-BB4B-933F-7F3EB43C8215}" type="slidenum">
              <a:rPr lang="en-US" smtClean="0"/>
              <a:pPr/>
              <a:t>10</a:t>
            </a:fld>
            <a:endParaRPr lang="en-US" dirty="0"/>
          </a:p>
        </p:txBody>
      </p:sp>
      <p:sp>
        <p:nvSpPr>
          <p:cNvPr id="4" name="Text Placeholder 3"/>
          <p:cNvSpPr>
            <a:spLocks noGrp="1"/>
          </p:cNvSpPr>
          <p:nvPr>
            <p:ph type="body" idx="11"/>
          </p:nvPr>
        </p:nvSpPr>
        <p:spPr/>
        <p:txBody>
          <a:bodyPr/>
          <a:lstStyle/>
          <a:p>
            <a:endParaRPr lang="en-US"/>
          </a:p>
        </p:txBody>
      </p:sp>
      <p:sp>
        <p:nvSpPr>
          <p:cNvPr id="5" name="Text Placeholder 4"/>
          <p:cNvSpPr>
            <a:spLocks noGrp="1"/>
          </p:cNvSpPr>
          <p:nvPr>
            <p:ph type="body" idx="12"/>
          </p:nvPr>
        </p:nvSpPr>
        <p:spPr/>
        <p:txBody>
          <a:bodyPr>
            <a:normAutofit/>
          </a:bodyPr>
          <a:lstStyle/>
          <a:p>
            <a:pPr marL="571500" indent="-285750">
              <a:buFont typeface="Arial"/>
              <a:buChar char="•"/>
            </a:pPr>
            <a:r>
              <a:rPr lang="en-US" sz="2400" u="sng" dirty="0"/>
              <a:t>Lecture</a:t>
            </a:r>
            <a:r>
              <a:rPr lang="en-US" sz="2400" dirty="0"/>
              <a:t> </a:t>
            </a:r>
          </a:p>
          <a:p>
            <a:pPr marL="1314450" lvl="1"/>
            <a:r>
              <a:rPr lang="en-US" sz="2400" dirty="0" smtClean="0"/>
              <a:t>Introduce </a:t>
            </a:r>
            <a:r>
              <a:rPr lang="en-US" sz="2400" dirty="0"/>
              <a:t>and cover course </a:t>
            </a:r>
            <a:r>
              <a:rPr lang="en-US" sz="2400" dirty="0" smtClean="0"/>
              <a:t>topics</a:t>
            </a:r>
          </a:p>
          <a:p>
            <a:pPr marL="571500" indent="-285750">
              <a:buFont typeface="Arial"/>
              <a:buChar char="•"/>
            </a:pPr>
            <a:r>
              <a:rPr lang="en-US" sz="2400" u="sng" dirty="0" smtClean="0"/>
              <a:t>Computer </a:t>
            </a:r>
            <a:r>
              <a:rPr lang="en-US" sz="2400" u="sng" dirty="0"/>
              <a:t>Lab</a:t>
            </a:r>
            <a:r>
              <a:rPr lang="en-US" sz="2400" dirty="0"/>
              <a:t> </a:t>
            </a:r>
          </a:p>
          <a:p>
            <a:pPr marL="1314450" lvl="1"/>
            <a:r>
              <a:rPr lang="en-US" sz="2400" dirty="0" smtClean="0"/>
              <a:t>Apply </a:t>
            </a:r>
            <a:r>
              <a:rPr lang="en-US" sz="2400" dirty="0"/>
              <a:t>topics covered in lecture and course </a:t>
            </a:r>
            <a:r>
              <a:rPr lang="en-US" sz="2400" dirty="0" smtClean="0"/>
              <a:t>materials.</a:t>
            </a:r>
          </a:p>
          <a:p>
            <a:endParaRPr lang="en-US" b="1" dirty="0" smtClean="0"/>
          </a:p>
          <a:p>
            <a:endParaRPr lang="en-US" b="1" dirty="0"/>
          </a:p>
          <a:p>
            <a:r>
              <a:rPr lang="en-US" dirty="0"/>
              <a:t> </a:t>
            </a:r>
          </a:p>
          <a:p>
            <a:endParaRPr lang="en-US" dirty="0"/>
          </a:p>
        </p:txBody>
      </p:sp>
    </p:spTree>
    <p:extLst>
      <p:ext uri="{BB962C8B-B14F-4D97-AF65-F5344CB8AC3E}">
        <p14:creationId xmlns:p14="http://schemas.microsoft.com/office/powerpoint/2010/main" val="294273283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Course Philosophy and </a:t>
            </a:r>
            <a:r>
              <a:rPr lang="en-US" sz="3600" b="1" dirty="0" smtClean="0"/>
              <a:t>Participation </a:t>
            </a:r>
            <a:r>
              <a:rPr lang="en-US" sz="3600" dirty="0"/>
              <a:t/>
            </a:r>
            <a:br>
              <a:rPr lang="en-US" sz="3600" dirty="0"/>
            </a:br>
            <a:endParaRPr lang="en-US" sz="3600" dirty="0"/>
          </a:p>
        </p:txBody>
      </p:sp>
      <p:sp>
        <p:nvSpPr>
          <p:cNvPr id="3" name="Slide Number Placeholder 2"/>
          <p:cNvSpPr>
            <a:spLocks noGrp="1"/>
          </p:cNvSpPr>
          <p:nvPr>
            <p:ph type="sldNum" sz="quarter" idx="10"/>
          </p:nvPr>
        </p:nvSpPr>
        <p:spPr/>
        <p:txBody>
          <a:bodyPr/>
          <a:lstStyle/>
          <a:p>
            <a:fld id="{AB80C8F5-D920-BB4B-933F-7F3EB43C8215}" type="slidenum">
              <a:rPr lang="en-US" smtClean="0"/>
              <a:pPr/>
              <a:t>11</a:t>
            </a:fld>
            <a:endParaRPr lang="en-US" dirty="0"/>
          </a:p>
        </p:txBody>
      </p:sp>
      <p:sp>
        <p:nvSpPr>
          <p:cNvPr id="4" name="Text Placeholder 3"/>
          <p:cNvSpPr>
            <a:spLocks noGrp="1"/>
          </p:cNvSpPr>
          <p:nvPr>
            <p:ph type="body" idx="11"/>
          </p:nvPr>
        </p:nvSpPr>
        <p:spPr/>
        <p:txBody>
          <a:bodyPr/>
          <a:lstStyle/>
          <a:p>
            <a:endParaRPr lang="en-US"/>
          </a:p>
        </p:txBody>
      </p:sp>
      <p:sp>
        <p:nvSpPr>
          <p:cNvPr id="5" name="Text Placeholder 4"/>
          <p:cNvSpPr>
            <a:spLocks noGrp="1"/>
          </p:cNvSpPr>
          <p:nvPr>
            <p:ph type="body" idx="12"/>
          </p:nvPr>
        </p:nvSpPr>
        <p:spPr/>
        <p:txBody>
          <a:bodyPr/>
          <a:lstStyle/>
          <a:p>
            <a:pPr marL="285750" indent="-285750">
              <a:buFont typeface="Arial"/>
              <a:buChar char="•"/>
            </a:pPr>
            <a:r>
              <a:rPr lang="en-US" sz="2400" dirty="0" smtClean="0"/>
              <a:t>Success </a:t>
            </a:r>
            <a:r>
              <a:rPr lang="en-US" sz="2400" dirty="0"/>
              <a:t>depends upon </a:t>
            </a:r>
            <a:r>
              <a:rPr lang="en-US" sz="2400" dirty="0" smtClean="0"/>
              <a:t>understanding </a:t>
            </a:r>
            <a:r>
              <a:rPr lang="en-US" sz="2400" dirty="0"/>
              <a:t>statistical concepts and using Stata. </a:t>
            </a:r>
            <a:endParaRPr lang="en-US" sz="2400" dirty="0" smtClean="0"/>
          </a:p>
          <a:p>
            <a:pPr marL="285750" indent="-285750">
              <a:buFont typeface="Arial"/>
              <a:buChar char="•"/>
            </a:pPr>
            <a:r>
              <a:rPr lang="en-US" sz="2400" dirty="0" smtClean="0"/>
              <a:t>Focu</a:t>
            </a:r>
            <a:r>
              <a:rPr lang="en-US" sz="2400" dirty="0" smtClean="0"/>
              <a:t>s on </a:t>
            </a:r>
            <a:r>
              <a:rPr lang="en-US" sz="2400" dirty="0" smtClean="0"/>
              <a:t>gaining skills</a:t>
            </a:r>
          </a:p>
          <a:p>
            <a:pPr marL="285750" indent="-285750">
              <a:buFont typeface="Arial"/>
              <a:buChar char="•"/>
            </a:pPr>
            <a:r>
              <a:rPr lang="en-US" sz="2400" dirty="0" smtClean="0"/>
              <a:t>Listen</a:t>
            </a:r>
            <a:r>
              <a:rPr lang="en-US" sz="2400" dirty="0"/>
              <a:t>, share insights, ask questions, and participate in </a:t>
            </a:r>
            <a:r>
              <a:rPr lang="en-US" sz="2400" dirty="0" smtClean="0"/>
              <a:t>discussion </a:t>
            </a:r>
          </a:p>
          <a:p>
            <a:pPr marL="285750" indent="-285750">
              <a:buFont typeface="Arial"/>
              <a:buChar char="•"/>
            </a:pPr>
            <a:r>
              <a:rPr lang="en-US" sz="2400" dirty="0" smtClean="0"/>
              <a:t>W</a:t>
            </a:r>
            <a:r>
              <a:rPr lang="en-US" sz="2400" dirty="0" smtClean="0"/>
              <a:t>ork </a:t>
            </a:r>
            <a:r>
              <a:rPr lang="en-US" sz="2400" dirty="0"/>
              <a:t>in groups to discuss </a:t>
            </a:r>
            <a:r>
              <a:rPr lang="en-US" sz="2400" dirty="0" smtClean="0"/>
              <a:t>issues</a:t>
            </a:r>
          </a:p>
          <a:p>
            <a:pPr marL="285750" indent="-285750">
              <a:buFont typeface="Arial"/>
              <a:buChar char="•"/>
            </a:pPr>
            <a:r>
              <a:rPr lang="en-US" sz="2400" dirty="0"/>
              <a:t>B</a:t>
            </a:r>
            <a:r>
              <a:rPr lang="en-US" sz="2400" dirty="0" smtClean="0"/>
              <a:t>rainstorming </a:t>
            </a:r>
            <a:r>
              <a:rPr lang="en-US" sz="2400" dirty="0"/>
              <a:t>and thoughtful </a:t>
            </a:r>
            <a:r>
              <a:rPr lang="en-US" sz="2400" dirty="0" smtClean="0"/>
              <a:t>interaction</a:t>
            </a:r>
            <a:endParaRPr lang="en-US" sz="2400" dirty="0"/>
          </a:p>
          <a:p>
            <a:endParaRPr lang="en-US" dirty="0"/>
          </a:p>
        </p:txBody>
      </p:sp>
    </p:spTree>
    <p:extLst>
      <p:ext uri="{BB962C8B-B14F-4D97-AF65-F5344CB8AC3E}">
        <p14:creationId xmlns:p14="http://schemas.microsoft.com/office/powerpoint/2010/main" val="65016363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content and grades</a:t>
            </a:r>
            <a:endParaRPr lang="en-US" dirty="0"/>
          </a:p>
        </p:txBody>
      </p:sp>
      <p:sp>
        <p:nvSpPr>
          <p:cNvPr id="3" name="Slide Number Placeholder 2"/>
          <p:cNvSpPr>
            <a:spLocks noGrp="1"/>
          </p:cNvSpPr>
          <p:nvPr>
            <p:ph type="sldNum" sz="quarter" idx="10"/>
          </p:nvPr>
        </p:nvSpPr>
        <p:spPr/>
        <p:txBody>
          <a:bodyPr/>
          <a:lstStyle/>
          <a:p>
            <a:fld id="{AB80C8F5-D920-BB4B-933F-7F3EB43C8215}" type="slidenum">
              <a:rPr lang="en-US" smtClean="0"/>
              <a:pPr/>
              <a:t>12</a:t>
            </a:fld>
            <a:endParaRPr lang="en-US" dirty="0"/>
          </a:p>
        </p:txBody>
      </p:sp>
      <p:sp>
        <p:nvSpPr>
          <p:cNvPr id="4" name="Text Placeholder 3"/>
          <p:cNvSpPr>
            <a:spLocks noGrp="1"/>
          </p:cNvSpPr>
          <p:nvPr>
            <p:ph type="body" idx="11"/>
          </p:nvPr>
        </p:nvSpPr>
        <p:spPr/>
        <p:txBody>
          <a:bodyPr/>
          <a:lstStyle/>
          <a:p>
            <a:endParaRPr lang="en-US" dirty="0"/>
          </a:p>
        </p:txBody>
      </p:sp>
      <p:pic>
        <p:nvPicPr>
          <p:cNvPr id="7" name="Picture 6"/>
          <p:cNvPicPr>
            <a:picLocks noChangeAspect="1"/>
          </p:cNvPicPr>
          <p:nvPr/>
        </p:nvPicPr>
        <p:blipFill>
          <a:blip r:embed="rId3"/>
          <a:stretch>
            <a:fillRect/>
          </a:stretch>
        </p:blipFill>
        <p:spPr>
          <a:xfrm>
            <a:off x="458597" y="1496937"/>
            <a:ext cx="7004023" cy="4577215"/>
          </a:xfrm>
          <a:prstGeom prst="rect">
            <a:avLst/>
          </a:prstGeom>
        </p:spPr>
      </p:pic>
    </p:spTree>
    <p:extLst>
      <p:ext uri="{BB962C8B-B14F-4D97-AF65-F5344CB8AC3E}">
        <p14:creationId xmlns:p14="http://schemas.microsoft.com/office/powerpoint/2010/main" val="238617887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Lab </a:t>
            </a:r>
            <a:r>
              <a:rPr lang="en-US" b="1" dirty="0" smtClean="0"/>
              <a:t>assignments</a:t>
            </a:r>
            <a:r>
              <a:rPr lang="en-US" dirty="0"/>
              <a:t/>
            </a:r>
            <a:br>
              <a:rPr lang="en-US" dirty="0"/>
            </a:br>
            <a:endParaRPr lang="en-US" dirty="0"/>
          </a:p>
        </p:txBody>
      </p:sp>
      <p:sp>
        <p:nvSpPr>
          <p:cNvPr id="3" name="Slide Number Placeholder 2"/>
          <p:cNvSpPr>
            <a:spLocks noGrp="1"/>
          </p:cNvSpPr>
          <p:nvPr>
            <p:ph type="sldNum" sz="quarter" idx="10"/>
          </p:nvPr>
        </p:nvSpPr>
        <p:spPr/>
        <p:txBody>
          <a:bodyPr/>
          <a:lstStyle/>
          <a:p>
            <a:fld id="{AB80C8F5-D920-BB4B-933F-7F3EB43C8215}" type="slidenum">
              <a:rPr lang="en-US" smtClean="0"/>
              <a:pPr/>
              <a:t>13</a:t>
            </a:fld>
            <a:endParaRPr lang="en-US" dirty="0"/>
          </a:p>
        </p:txBody>
      </p:sp>
      <p:sp>
        <p:nvSpPr>
          <p:cNvPr id="4" name="Text Placeholder 3"/>
          <p:cNvSpPr>
            <a:spLocks noGrp="1"/>
          </p:cNvSpPr>
          <p:nvPr>
            <p:ph type="body" idx="11"/>
          </p:nvPr>
        </p:nvSpPr>
        <p:spPr/>
        <p:txBody>
          <a:bodyPr/>
          <a:lstStyle/>
          <a:p>
            <a:endParaRPr lang="en-US"/>
          </a:p>
        </p:txBody>
      </p:sp>
      <p:sp>
        <p:nvSpPr>
          <p:cNvPr id="5" name="Text Placeholder 4"/>
          <p:cNvSpPr>
            <a:spLocks noGrp="1"/>
          </p:cNvSpPr>
          <p:nvPr>
            <p:ph type="body" idx="12"/>
          </p:nvPr>
        </p:nvSpPr>
        <p:spPr>
          <a:xfrm>
            <a:off x="367131" y="1897078"/>
            <a:ext cx="8326019" cy="4459272"/>
          </a:xfrm>
        </p:spPr>
        <p:txBody>
          <a:bodyPr/>
          <a:lstStyle/>
          <a:p>
            <a:pPr marL="285750" indent="-285750">
              <a:buFont typeface="Arial"/>
              <a:buChar char="•"/>
            </a:pPr>
            <a:r>
              <a:rPr lang="en-US" sz="2400" dirty="0" smtClean="0"/>
              <a:t>Nearly each week </a:t>
            </a:r>
          </a:p>
          <a:p>
            <a:pPr marL="285750" indent="-285750">
              <a:buFont typeface="Arial"/>
              <a:buChar char="•"/>
            </a:pPr>
            <a:r>
              <a:rPr lang="en-US" sz="2400" dirty="0" smtClean="0"/>
              <a:t>Typed </a:t>
            </a:r>
            <a:r>
              <a:rPr lang="en-US" sz="2400" dirty="0"/>
              <a:t>lab </a:t>
            </a:r>
            <a:r>
              <a:rPr lang="en-US" sz="2400" dirty="0" smtClean="0"/>
              <a:t>assignments due                                               at the beginning of the next lab</a:t>
            </a:r>
          </a:p>
          <a:p>
            <a:pPr marL="285750" indent="-285750">
              <a:buFont typeface="Arial"/>
              <a:buChar char="•"/>
            </a:pPr>
            <a:r>
              <a:rPr lang="en-US" sz="2400" dirty="0" smtClean="0"/>
              <a:t>I</a:t>
            </a:r>
            <a:r>
              <a:rPr lang="en-US" sz="2400" dirty="0" smtClean="0"/>
              <a:t>mportant part of course; feedback</a:t>
            </a:r>
          </a:p>
          <a:p>
            <a:pPr marL="285750" indent="-285750">
              <a:buFont typeface="Arial"/>
              <a:buChar char="•"/>
            </a:pPr>
            <a:r>
              <a:rPr lang="en-US" sz="2400" dirty="0" smtClean="0"/>
              <a:t>Written </a:t>
            </a:r>
            <a:r>
              <a:rPr lang="en-US" sz="2400" dirty="0"/>
              <a:t>in a professional </a:t>
            </a:r>
            <a:r>
              <a:rPr lang="en-US" sz="2400" dirty="0" smtClean="0"/>
              <a:t>style</a:t>
            </a:r>
          </a:p>
          <a:p>
            <a:pPr marL="285750" indent="-285750">
              <a:buFont typeface="Arial"/>
              <a:buChar char="•"/>
            </a:pPr>
            <a:r>
              <a:rPr lang="en-US" sz="2400" dirty="0" smtClean="0"/>
              <a:t>Interpretations </a:t>
            </a:r>
            <a:r>
              <a:rPr lang="en-US" sz="2400" dirty="0"/>
              <a:t>of statistical </a:t>
            </a:r>
            <a:r>
              <a:rPr lang="en-US" sz="2400" dirty="0" smtClean="0"/>
              <a:t>                                                and </a:t>
            </a:r>
            <a:r>
              <a:rPr lang="en-US" sz="2400" dirty="0"/>
              <a:t>substantive significance </a:t>
            </a:r>
            <a:r>
              <a:rPr lang="en-US" sz="2400" dirty="0" smtClean="0"/>
              <a:t>                                              are expected</a:t>
            </a:r>
          </a:p>
          <a:p>
            <a:endParaRPr lang="en-US" dirty="0"/>
          </a:p>
        </p:txBody>
      </p:sp>
      <p:pic>
        <p:nvPicPr>
          <p:cNvPr id="6" name="Picture 5"/>
          <p:cNvPicPr>
            <a:picLocks noChangeAspect="1"/>
          </p:cNvPicPr>
          <p:nvPr/>
        </p:nvPicPr>
        <p:blipFill>
          <a:blip r:embed="rId3"/>
          <a:stretch>
            <a:fillRect/>
          </a:stretch>
        </p:blipFill>
        <p:spPr>
          <a:xfrm>
            <a:off x="5497976" y="2848578"/>
            <a:ext cx="3567354" cy="1824497"/>
          </a:xfrm>
          <a:prstGeom prst="rect">
            <a:avLst/>
          </a:prstGeom>
        </p:spPr>
      </p:pic>
    </p:spTree>
    <p:extLst>
      <p:ext uri="{BB962C8B-B14F-4D97-AF65-F5344CB8AC3E}">
        <p14:creationId xmlns:p14="http://schemas.microsoft.com/office/powerpoint/2010/main" val="336563716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Final project/oral </a:t>
            </a:r>
            <a:r>
              <a:rPr lang="en-US" b="1" dirty="0" smtClean="0"/>
              <a:t>presentation</a:t>
            </a:r>
            <a:r>
              <a:rPr lang="en-US" dirty="0"/>
              <a:t/>
            </a:r>
            <a:br>
              <a:rPr lang="en-US" dirty="0"/>
            </a:br>
            <a:endParaRPr lang="en-US" dirty="0"/>
          </a:p>
        </p:txBody>
      </p:sp>
      <p:sp>
        <p:nvSpPr>
          <p:cNvPr id="3" name="Slide Number Placeholder 2"/>
          <p:cNvSpPr>
            <a:spLocks noGrp="1"/>
          </p:cNvSpPr>
          <p:nvPr>
            <p:ph type="sldNum" sz="quarter" idx="10"/>
          </p:nvPr>
        </p:nvSpPr>
        <p:spPr/>
        <p:txBody>
          <a:bodyPr/>
          <a:lstStyle/>
          <a:p>
            <a:fld id="{AB80C8F5-D920-BB4B-933F-7F3EB43C8215}" type="slidenum">
              <a:rPr lang="en-US" smtClean="0"/>
              <a:pPr/>
              <a:t>14</a:t>
            </a:fld>
            <a:endParaRPr lang="en-US" dirty="0"/>
          </a:p>
        </p:txBody>
      </p:sp>
      <p:sp>
        <p:nvSpPr>
          <p:cNvPr id="4" name="Text Placeholder 3"/>
          <p:cNvSpPr>
            <a:spLocks noGrp="1"/>
          </p:cNvSpPr>
          <p:nvPr>
            <p:ph type="body" idx="11"/>
          </p:nvPr>
        </p:nvSpPr>
        <p:spPr/>
        <p:txBody>
          <a:bodyPr/>
          <a:lstStyle/>
          <a:p>
            <a:endParaRPr lang="en-US"/>
          </a:p>
        </p:txBody>
      </p:sp>
      <p:sp>
        <p:nvSpPr>
          <p:cNvPr id="5" name="Text Placeholder 4"/>
          <p:cNvSpPr>
            <a:spLocks noGrp="1"/>
          </p:cNvSpPr>
          <p:nvPr>
            <p:ph type="body" idx="12"/>
          </p:nvPr>
        </p:nvSpPr>
        <p:spPr/>
        <p:txBody>
          <a:bodyPr>
            <a:normAutofit fontScale="92500"/>
          </a:bodyPr>
          <a:lstStyle/>
          <a:p>
            <a:pPr marL="285750" indent="-285750">
              <a:buFont typeface="Arial"/>
              <a:buChar char="•"/>
            </a:pPr>
            <a:r>
              <a:rPr lang="en-US" sz="2400" dirty="0" smtClean="0"/>
              <a:t>Presentation during </a:t>
            </a:r>
            <a:r>
              <a:rPr lang="en-US" sz="2400" dirty="0"/>
              <a:t>the final week of </a:t>
            </a:r>
            <a:r>
              <a:rPr lang="en-US" sz="2400" dirty="0" smtClean="0"/>
              <a:t>class </a:t>
            </a:r>
          </a:p>
          <a:p>
            <a:pPr marL="285750" indent="-285750">
              <a:buFont typeface="Arial"/>
              <a:buChar char="•"/>
            </a:pPr>
            <a:r>
              <a:rPr lang="en-US" sz="2400" dirty="0" smtClean="0"/>
              <a:t>C</a:t>
            </a:r>
            <a:r>
              <a:rPr lang="en-US" sz="2400" dirty="0" smtClean="0"/>
              <a:t>an be an organized poster session </a:t>
            </a:r>
          </a:p>
          <a:p>
            <a:pPr marL="285750" indent="-285750">
              <a:buFont typeface="Arial"/>
              <a:buChar char="•"/>
            </a:pPr>
            <a:r>
              <a:rPr lang="en-US" sz="2400" dirty="0"/>
              <a:t>S</a:t>
            </a:r>
            <a:r>
              <a:rPr lang="en-US" sz="2400" dirty="0" smtClean="0"/>
              <a:t>tudents complete related lab assignments </a:t>
            </a:r>
          </a:p>
          <a:p>
            <a:pPr marL="285750" indent="-285750">
              <a:buFont typeface="Arial"/>
              <a:buChar char="•"/>
            </a:pPr>
            <a:r>
              <a:rPr lang="en-US" sz="2400" dirty="0" smtClean="0"/>
              <a:t>Includes a </a:t>
            </a:r>
            <a:r>
              <a:rPr lang="en-US" sz="2400" dirty="0" smtClean="0"/>
              <a:t>research plan: </a:t>
            </a:r>
          </a:p>
          <a:p>
            <a:pPr marL="1028700" lvl="1"/>
            <a:r>
              <a:rPr lang="en-US" sz="2400" dirty="0" smtClean="0"/>
              <a:t>Literature </a:t>
            </a:r>
            <a:r>
              <a:rPr lang="en-US" sz="2400" dirty="0"/>
              <a:t>review on </a:t>
            </a:r>
            <a:r>
              <a:rPr lang="en-US" sz="2400" dirty="0" smtClean="0"/>
              <a:t>chosen research </a:t>
            </a:r>
            <a:r>
              <a:rPr lang="en-US" sz="2400" dirty="0"/>
              <a:t>topic </a:t>
            </a:r>
            <a:endParaRPr lang="en-US" sz="2400" dirty="0" smtClean="0"/>
          </a:p>
          <a:p>
            <a:pPr marL="1028700" lvl="1"/>
            <a:r>
              <a:rPr lang="en-US" sz="2400" dirty="0"/>
              <a:t>E</a:t>
            </a:r>
            <a:r>
              <a:rPr lang="en-US" sz="2400" dirty="0" smtClean="0"/>
              <a:t>valuation </a:t>
            </a:r>
            <a:r>
              <a:rPr lang="en-US" sz="2400" dirty="0"/>
              <a:t>of the importance of </a:t>
            </a:r>
            <a:r>
              <a:rPr lang="en-US" sz="2400" dirty="0" smtClean="0"/>
              <a:t>the research question</a:t>
            </a:r>
            <a:endParaRPr lang="en-US" sz="2400" dirty="0"/>
          </a:p>
          <a:p>
            <a:pPr marL="1028700" lvl="1"/>
            <a:r>
              <a:rPr lang="en-US" sz="2400" dirty="0"/>
              <a:t>D</a:t>
            </a:r>
            <a:r>
              <a:rPr lang="en-US" sz="2400" dirty="0" smtClean="0"/>
              <a:t>escription </a:t>
            </a:r>
            <a:r>
              <a:rPr lang="en-US" sz="2400" dirty="0"/>
              <a:t>of the study methods (i.e., study design, sampling procedures, and measures/variables). </a:t>
            </a:r>
            <a:endParaRPr lang="en-US" sz="2400" dirty="0"/>
          </a:p>
          <a:p>
            <a:pPr marL="285750" indent="-285750">
              <a:buFont typeface="Arial"/>
              <a:buChar char="•"/>
            </a:pPr>
            <a:r>
              <a:rPr lang="en-US" sz="2400" dirty="0" smtClean="0"/>
              <a:t>At time of oral presentation student provides the instructor with:</a:t>
            </a:r>
          </a:p>
          <a:p>
            <a:pPr marL="1028700" lvl="1"/>
            <a:r>
              <a:rPr lang="en-US" sz="2400" dirty="0" smtClean="0"/>
              <a:t>Hard copy of slides</a:t>
            </a:r>
          </a:p>
          <a:p>
            <a:pPr marL="1028700" lvl="1"/>
            <a:r>
              <a:rPr lang="en-US" sz="2400" dirty="0" smtClean="0"/>
              <a:t>Hard copy of Stata log file</a:t>
            </a:r>
            <a:endParaRPr lang="en-US" sz="2400" dirty="0"/>
          </a:p>
          <a:p>
            <a:endParaRPr lang="en-US" dirty="0"/>
          </a:p>
        </p:txBody>
      </p:sp>
    </p:spTree>
    <p:extLst>
      <p:ext uri="{BB962C8B-B14F-4D97-AF65-F5344CB8AC3E}">
        <p14:creationId xmlns:p14="http://schemas.microsoft.com/office/powerpoint/2010/main" val="160246238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project/Presentation</a:t>
            </a:r>
            <a:endParaRPr lang="en-US" dirty="0"/>
          </a:p>
        </p:txBody>
      </p:sp>
      <p:sp>
        <p:nvSpPr>
          <p:cNvPr id="3" name="Slide Number Placeholder 2"/>
          <p:cNvSpPr>
            <a:spLocks noGrp="1"/>
          </p:cNvSpPr>
          <p:nvPr>
            <p:ph type="sldNum" sz="quarter" idx="10"/>
          </p:nvPr>
        </p:nvSpPr>
        <p:spPr/>
        <p:txBody>
          <a:bodyPr/>
          <a:lstStyle/>
          <a:p>
            <a:fld id="{AB80C8F5-D920-BB4B-933F-7F3EB43C8215}" type="slidenum">
              <a:rPr lang="en-US" smtClean="0"/>
              <a:pPr/>
              <a:t>15</a:t>
            </a:fld>
            <a:endParaRPr lang="en-US" dirty="0"/>
          </a:p>
        </p:txBody>
      </p:sp>
      <p:sp>
        <p:nvSpPr>
          <p:cNvPr id="5" name="Text Placeholder 4"/>
          <p:cNvSpPr>
            <a:spLocks noGrp="1"/>
          </p:cNvSpPr>
          <p:nvPr>
            <p:ph type="body" idx="12"/>
          </p:nvPr>
        </p:nvSpPr>
        <p:spPr>
          <a:xfrm>
            <a:off x="300292" y="1697263"/>
            <a:ext cx="8326019" cy="4905429"/>
          </a:xfrm>
        </p:spPr>
        <p:txBody>
          <a:bodyPr>
            <a:normAutofit fontScale="92500" lnSpcReduction="10000"/>
          </a:bodyPr>
          <a:lstStyle/>
          <a:p>
            <a:pPr marL="285750" lvl="0" indent="-285750">
              <a:buFont typeface="Arial"/>
              <a:buChar char="•"/>
            </a:pPr>
            <a:r>
              <a:rPr lang="en-US" sz="2400" dirty="0"/>
              <a:t>Provide a publically available dataset (e.g., Health Behavior in School-aged Children)  </a:t>
            </a:r>
          </a:p>
          <a:p>
            <a:pPr marL="285750" lvl="0" indent="-285750">
              <a:buFont typeface="Arial"/>
              <a:buChar char="•"/>
            </a:pPr>
            <a:r>
              <a:rPr lang="en-US" sz="2400" dirty="0" smtClean="0"/>
              <a:t>Approximately 10-minute presentation</a:t>
            </a:r>
          </a:p>
          <a:p>
            <a:pPr marL="285750" indent="-285750">
              <a:buFont typeface="Arial"/>
              <a:buChar char="•"/>
            </a:pPr>
            <a:r>
              <a:rPr lang="en-US" sz="2400" dirty="0" smtClean="0"/>
              <a:t>Presentation </a:t>
            </a:r>
            <a:r>
              <a:rPr lang="en-US" sz="2400" dirty="0" smtClean="0"/>
              <a:t>PowerPoint template </a:t>
            </a:r>
            <a:r>
              <a:rPr lang="en-US" sz="2400" dirty="0"/>
              <a:t>provided </a:t>
            </a:r>
            <a:r>
              <a:rPr lang="en-US" sz="2400" dirty="0" smtClean="0"/>
              <a:t>(Power </a:t>
            </a:r>
            <a:r>
              <a:rPr lang="en-US" sz="2400" dirty="0"/>
              <a:t>Point or </a:t>
            </a:r>
            <a:r>
              <a:rPr lang="en-US" sz="2400" dirty="0" smtClean="0"/>
              <a:t>poster)</a:t>
            </a:r>
            <a:endParaRPr lang="en-US" sz="2400" dirty="0"/>
          </a:p>
          <a:p>
            <a:pPr marL="285750" lvl="0" indent="-285750">
              <a:buFont typeface="Arial"/>
              <a:buChar char="•"/>
            </a:pPr>
            <a:r>
              <a:rPr lang="en-US" sz="2400" dirty="0" smtClean="0"/>
              <a:t>Includes:</a:t>
            </a:r>
          </a:p>
          <a:p>
            <a:pPr marL="1028700" lvl="1"/>
            <a:r>
              <a:rPr lang="en-US" sz="2400" dirty="0" smtClean="0"/>
              <a:t>Title</a:t>
            </a:r>
            <a:endParaRPr lang="en-US" sz="2400" dirty="0"/>
          </a:p>
          <a:p>
            <a:pPr marL="1028700" lvl="1"/>
            <a:r>
              <a:rPr lang="en-US" sz="2400" dirty="0"/>
              <a:t>Introduction</a:t>
            </a:r>
          </a:p>
          <a:p>
            <a:pPr marL="1028700" lvl="1"/>
            <a:r>
              <a:rPr lang="en-US" sz="2400" dirty="0"/>
              <a:t>Research question or questions</a:t>
            </a:r>
          </a:p>
          <a:p>
            <a:pPr marL="1028700" lvl="1"/>
            <a:r>
              <a:rPr lang="en-US" sz="2400" dirty="0"/>
              <a:t>Methods</a:t>
            </a:r>
          </a:p>
          <a:p>
            <a:pPr marL="1028700" lvl="1"/>
            <a:r>
              <a:rPr lang="en-US" sz="2400" dirty="0"/>
              <a:t>Results (including at least one graph)</a:t>
            </a:r>
          </a:p>
          <a:p>
            <a:pPr marL="1028700" lvl="1"/>
            <a:r>
              <a:rPr lang="en-US" sz="2400" dirty="0"/>
              <a:t>Discussion</a:t>
            </a:r>
          </a:p>
          <a:p>
            <a:r>
              <a:rPr lang="en-US" dirty="0"/>
              <a:t> </a:t>
            </a:r>
          </a:p>
          <a:p>
            <a:endParaRPr lang="en-US" dirty="0"/>
          </a:p>
        </p:txBody>
      </p:sp>
      <p:pic>
        <p:nvPicPr>
          <p:cNvPr id="6" name="Picture 5"/>
          <p:cNvPicPr>
            <a:picLocks noChangeAspect="1"/>
          </p:cNvPicPr>
          <p:nvPr/>
        </p:nvPicPr>
        <p:blipFill>
          <a:blip r:embed="rId3"/>
          <a:stretch>
            <a:fillRect/>
          </a:stretch>
        </p:blipFill>
        <p:spPr>
          <a:xfrm>
            <a:off x="367130" y="1014413"/>
            <a:ext cx="2787866" cy="631084"/>
          </a:xfrm>
          <a:prstGeom prst="rect">
            <a:avLst/>
          </a:prstGeom>
        </p:spPr>
      </p:pic>
    </p:spTree>
    <p:extLst>
      <p:ext uri="{BB962C8B-B14F-4D97-AF65-F5344CB8AC3E}">
        <p14:creationId xmlns:p14="http://schemas.microsoft.com/office/powerpoint/2010/main" val="352538236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Portfolio</a:t>
            </a:r>
            <a:endParaRPr lang="en-US" dirty="0"/>
          </a:p>
        </p:txBody>
      </p:sp>
      <p:sp>
        <p:nvSpPr>
          <p:cNvPr id="3" name="Slide Number Placeholder 2"/>
          <p:cNvSpPr>
            <a:spLocks noGrp="1"/>
          </p:cNvSpPr>
          <p:nvPr>
            <p:ph type="sldNum" sz="quarter" idx="10"/>
          </p:nvPr>
        </p:nvSpPr>
        <p:spPr/>
        <p:txBody>
          <a:bodyPr/>
          <a:lstStyle/>
          <a:p>
            <a:fld id="{AB80C8F5-D920-BB4B-933F-7F3EB43C8215}" type="slidenum">
              <a:rPr lang="en-US" smtClean="0"/>
              <a:pPr/>
              <a:t>16</a:t>
            </a:fld>
            <a:endParaRPr lang="en-US" dirty="0"/>
          </a:p>
        </p:txBody>
      </p:sp>
      <p:sp>
        <p:nvSpPr>
          <p:cNvPr id="4" name="Text Placeholder 3"/>
          <p:cNvSpPr>
            <a:spLocks noGrp="1"/>
          </p:cNvSpPr>
          <p:nvPr>
            <p:ph type="body" idx="11"/>
          </p:nvPr>
        </p:nvSpPr>
        <p:spPr/>
        <p:txBody>
          <a:bodyPr/>
          <a:lstStyle/>
          <a:p>
            <a:endParaRPr lang="en-US"/>
          </a:p>
        </p:txBody>
      </p:sp>
      <p:sp>
        <p:nvSpPr>
          <p:cNvPr id="5" name="Text Placeholder 4"/>
          <p:cNvSpPr>
            <a:spLocks noGrp="1"/>
          </p:cNvSpPr>
          <p:nvPr>
            <p:ph type="body" idx="12"/>
          </p:nvPr>
        </p:nvSpPr>
        <p:spPr/>
        <p:txBody>
          <a:bodyPr>
            <a:normAutofit lnSpcReduction="10000"/>
          </a:bodyPr>
          <a:lstStyle/>
          <a:p>
            <a:pPr marL="285750" indent="-285750">
              <a:buFont typeface="Arial"/>
              <a:buChar char="•"/>
            </a:pPr>
            <a:r>
              <a:rPr lang="en-US" sz="2400" dirty="0" smtClean="0"/>
              <a:t>Intention</a:t>
            </a:r>
          </a:p>
          <a:p>
            <a:pPr marL="285750" indent="-285750">
              <a:buFont typeface="Arial"/>
              <a:buChar char="•"/>
            </a:pPr>
            <a:r>
              <a:rPr lang="en-US" sz="2400" dirty="0" smtClean="0"/>
              <a:t>H</a:t>
            </a:r>
            <a:r>
              <a:rPr lang="en-US" sz="2400" dirty="0" smtClean="0"/>
              <a:t>ardcopy</a:t>
            </a:r>
            <a:r>
              <a:rPr lang="en-US" sz="2400" dirty="0"/>
              <a:t>/three-ring </a:t>
            </a:r>
            <a:r>
              <a:rPr lang="en-US" sz="2400" dirty="0" smtClean="0"/>
              <a:t>binder</a:t>
            </a:r>
          </a:p>
          <a:p>
            <a:pPr marL="285750" indent="-285750">
              <a:buFont typeface="Arial"/>
              <a:buChar char="•"/>
            </a:pPr>
            <a:r>
              <a:rPr lang="en-US" sz="2400" dirty="0" smtClean="0"/>
              <a:t>Digital format</a:t>
            </a:r>
            <a:r>
              <a:rPr lang="en-US" sz="2400" dirty="0" smtClean="0"/>
              <a:t> </a:t>
            </a:r>
          </a:p>
          <a:p>
            <a:pPr marL="285750" indent="-285750">
              <a:buFont typeface="Arial"/>
              <a:buChar char="•"/>
            </a:pPr>
            <a:r>
              <a:rPr lang="en-US" sz="2400" dirty="0" smtClean="0"/>
              <a:t>Submitted near </a:t>
            </a:r>
            <a:r>
              <a:rPr lang="en-US" sz="2400" dirty="0"/>
              <a:t>the end of the </a:t>
            </a:r>
            <a:r>
              <a:rPr lang="en-US" sz="2400" dirty="0" smtClean="0"/>
              <a:t>course</a:t>
            </a:r>
          </a:p>
          <a:p>
            <a:pPr marL="285750" indent="-285750">
              <a:buFont typeface="Arial"/>
              <a:buChar char="•"/>
            </a:pPr>
            <a:r>
              <a:rPr lang="en-US" sz="2400" dirty="0" smtClean="0"/>
              <a:t>At </a:t>
            </a:r>
            <a:r>
              <a:rPr lang="en-US" sz="2400" dirty="0"/>
              <a:t>a minimum</a:t>
            </a:r>
            <a:r>
              <a:rPr lang="en-US" sz="2400" dirty="0" smtClean="0"/>
              <a:t>, includes: </a:t>
            </a:r>
          </a:p>
          <a:p>
            <a:pPr marL="1028700" lvl="1"/>
            <a:r>
              <a:rPr lang="en-US" sz="2400" dirty="0"/>
              <a:t>C</a:t>
            </a:r>
            <a:r>
              <a:rPr lang="en-US" sz="2400" dirty="0" smtClean="0"/>
              <a:t>lass notes </a:t>
            </a:r>
          </a:p>
          <a:p>
            <a:pPr marL="1028700" lvl="1"/>
            <a:r>
              <a:rPr lang="en-US" sz="2400" dirty="0"/>
              <a:t>L</a:t>
            </a:r>
            <a:r>
              <a:rPr lang="en-US" sz="2400" dirty="0" smtClean="0"/>
              <a:t>ecture </a:t>
            </a:r>
            <a:r>
              <a:rPr lang="en-US" sz="2400" dirty="0"/>
              <a:t>slides </a:t>
            </a:r>
            <a:endParaRPr lang="en-US" sz="2400" dirty="0" smtClean="0"/>
          </a:p>
          <a:p>
            <a:pPr marL="1028700" lvl="1"/>
            <a:r>
              <a:rPr lang="en-US" sz="2400" dirty="0"/>
              <a:t>N</a:t>
            </a:r>
            <a:r>
              <a:rPr lang="en-US" sz="2400" dirty="0" smtClean="0"/>
              <a:t>otes student records </a:t>
            </a:r>
            <a:r>
              <a:rPr lang="en-US" sz="2400" dirty="0"/>
              <a:t>while reading the text </a:t>
            </a:r>
            <a:endParaRPr lang="en-US" sz="2400" dirty="0" smtClean="0"/>
          </a:p>
          <a:p>
            <a:pPr marL="1028700" lvl="1"/>
            <a:r>
              <a:rPr lang="en-US" sz="2400" dirty="0"/>
              <a:t>P</a:t>
            </a:r>
            <a:r>
              <a:rPr lang="en-US" sz="2400" dirty="0" smtClean="0"/>
              <a:t>ractice </a:t>
            </a:r>
            <a:r>
              <a:rPr lang="en-US" sz="2400" dirty="0"/>
              <a:t>problems </a:t>
            </a:r>
            <a:endParaRPr lang="en-US" sz="2400" dirty="0" smtClean="0"/>
          </a:p>
          <a:p>
            <a:pPr marL="1028700" lvl="1"/>
            <a:r>
              <a:rPr lang="en-US" sz="2400" dirty="0" smtClean="0"/>
              <a:t>Assignments with Stata Do-files. </a:t>
            </a:r>
          </a:p>
          <a:p>
            <a:pPr marL="285750" indent="-285750">
              <a:buFont typeface="Arial"/>
              <a:buChar char="•"/>
            </a:pPr>
            <a:r>
              <a:rPr lang="en-US" sz="2400" dirty="0"/>
              <a:t>O</a:t>
            </a:r>
            <a:r>
              <a:rPr lang="en-US" sz="2400" dirty="0" smtClean="0"/>
              <a:t>rganized</a:t>
            </a:r>
          </a:p>
          <a:p>
            <a:endParaRPr lang="en-US" dirty="0"/>
          </a:p>
        </p:txBody>
      </p:sp>
      <p:pic>
        <p:nvPicPr>
          <p:cNvPr id="6" name="Picture 5"/>
          <p:cNvPicPr>
            <a:picLocks noChangeAspect="1"/>
          </p:cNvPicPr>
          <p:nvPr/>
        </p:nvPicPr>
        <p:blipFill>
          <a:blip r:embed="rId3"/>
          <a:stretch>
            <a:fillRect/>
          </a:stretch>
        </p:blipFill>
        <p:spPr>
          <a:xfrm>
            <a:off x="6438345" y="1368562"/>
            <a:ext cx="2080640" cy="2710892"/>
          </a:xfrm>
          <a:prstGeom prst="rect">
            <a:avLst/>
          </a:prstGeom>
        </p:spPr>
      </p:pic>
    </p:spTree>
    <p:extLst>
      <p:ext uri="{BB962C8B-B14F-4D97-AF65-F5344CB8AC3E}">
        <p14:creationId xmlns:p14="http://schemas.microsoft.com/office/powerpoint/2010/main" val="126858848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Detailed course schedule</a:t>
            </a:r>
            <a:endParaRPr lang="en-US" dirty="0"/>
          </a:p>
        </p:txBody>
      </p:sp>
      <p:sp>
        <p:nvSpPr>
          <p:cNvPr id="3" name="Slide Number Placeholder 2"/>
          <p:cNvSpPr>
            <a:spLocks noGrp="1"/>
          </p:cNvSpPr>
          <p:nvPr>
            <p:ph type="sldNum" sz="quarter" idx="10"/>
          </p:nvPr>
        </p:nvSpPr>
        <p:spPr/>
        <p:txBody>
          <a:bodyPr/>
          <a:lstStyle/>
          <a:p>
            <a:fld id="{AB80C8F5-D920-BB4B-933F-7F3EB43C8215}" type="slidenum">
              <a:rPr lang="en-US" smtClean="0"/>
              <a:pPr/>
              <a:t>17</a:t>
            </a:fld>
            <a:endParaRPr lang="en-US" dirty="0"/>
          </a:p>
        </p:txBody>
      </p:sp>
      <p:sp>
        <p:nvSpPr>
          <p:cNvPr id="4" name="Text Placeholder 3"/>
          <p:cNvSpPr>
            <a:spLocks noGrp="1"/>
          </p:cNvSpPr>
          <p:nvPr>
            <p:ph type="body" idx="11"/>
          </p:nvPr>
        </p:nvSpPr>
        <p:spPr/>
        <p:txBody>
          <a:bodyPr/>
          <a:lstStyle/>
          <a:p>
            <a:endParaRPr lang="en-US"/>
          </a:p>
        </p:txBody>
      </p:sp>
      <p:pic>
        <p:nvPicPr>
          <p:cNvPr id="6" name="Picture 5"/>
          <p:cNvPicPr>
            <a:picLocks noChangeAspect="1"/>
          </p:cNvPicPr>
          <p:nvPr/>
        </p:nvPicPr>
        <p:blipFill>
          <a:blip r:embed="rId2"/>
          <a:stretch>
            <a:fillRect/>
          </a:stretch>
        </p:blipFill>
        <p:spPr>
          <a:xfrm>
            <a:off x="658498" y="1238895"/>
            <a:ext cx="7713826" cy="4872865"/>
          </a:xfrm>
          <a:prstGeom prst="rect">
            <a:avLst/>
          </a:prstGeom>
        </p:spPr>
      </p:pic>
      <p:sp>
        <p:nvSpPr>
          <p:cNvPr id="5" name="Rectangle 4"/>
          <p:cNvSpPr/>
          <p:nvPr/>
        </p:nvSpPr>
        <p:spPr>
          <a:xfrm>
            <a:off x="3490502" y="1238895"/>
            <a:ext cx="2339378" cy="24652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911157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p:txBody>
          <a:bodyPr>
            <a:normAutofit/>
          </a:bodyPr>
          <a:lstStyle/>
          <a:p>
            <a:pPr marL="285750" indent="-285750">
              <a:buFont typeface="Arial"/>
              <a:buChar char="•"/>
            </a:pPr>
            <a:r>
              <a:rPr lang="en-US" sz="2400" dirty="0" smtClean="0"/>
              <a:t>Dr. Lisa </a:t>
            </a:r>
            <a:r>
              <a:rPr lang="en-US" sz="2400" dirty="0" err="1" smtClean="0"/>
              <a:t>Dierker</a:t>
            </a:r>
            <a:r>
              <a:rPr lang="en-US" sz="2400" dirty="0" smtClean="0"/>
              <a:t>, Wesleyan University, Qualitative Analysis </a:t>
            </a:r>
            <a:r>
              <a:rPr lang="en-US" sz="2400" dirty="0" smtClean="0"/>
              <a:t>Center</a:t>
            </a:r>
          </a:p>
          <a:p>
            <a:pPr marL="285750" indent="-285750">
              <a:buFont typeface="Arial"/>
              <a:buChar char="•"/>
            </a:pPr>
            <a:endParaRPr lang="en-US" sz="2400" dirty="0" smtClean="0"/>
          </a:p>
          <a:p>
            <a:pPr marL="285750" indent="-285750">
              <a:buFont typeface="Arial"/>
              <a:buChar char="•"/>
            </a:pPr>
            <a:endParaRPr lang="en-US" sz="2400" dirty="0"/>
          </a:p>
          <a:p>
            <a:pPr marL="285750" indent="-285750">
              <a:buFont typeface="Arial"/>
              <a:buChar char="•"/>
            </a:pPr>
            <a:endParaRPr lang="en-US" sz="2400" dirty="0" smtClean="0"/>
          </a:p>
          <a:p>
            <a:pPr marL="285750" indent="-285750">
              <a:buFont typeface="Arial"/>
              <a:buChar char="•"/>
            </a:pPr>
            <a:r>
              <a:rPr lang="en-US" sz="2400" dirty="0" smtClean="0"/>
              <a:t>Dr. Alan </a:t>
            </a:r>
            <a:r>
              <a:rPr lang="en-US" sz="2400" dirty="0"/>
              <a:t>Acock, Oregon State University</a:t>
            </a:r>
          </a:p>
          <a:p>
            <a:pPr marL="285750" indent="-285750">
              <a:buFont typeface="Arial"/>
              <a:buChar char="•"/>
            </a:pPr>
            <a:endParaRPr lang="en-US" sz="2400" dirty="0"/>
          </a:p>
        </p:txBody>
      </p:sp>
      <p:sp>
        <p:nvSpPr>
          <p:cNvPr id="4" name="Slide Number Placeholder 3"/>
          <p:cNvSpPr>
            <a:spLocks noGrp="1"/>
          </p:cNvSpPr>
          <p:nvPr>
            <p:ph type="sldNum" sz="quarter" idx="12"/>
          </p:nvPr>
        </p:nvSpPr>
        <p:spPr/>
        <p:txBody>
          <a:bodyPr/>
          <a:lstStyle/>
          <a:p>
            <a:fld id="{0FDDEA55-4383-45E0-AA21-F71278495B7D}" type="slidenum">
              <a:rPr lang="en-US" smtClean="0"/>
              <a:pPr/>
              <a:t>18</a:t>
            </a:fld>
            <a:endParaRPr lang="en-US"/>
          </a:p>
        </p:txBody>
      </p:sp>
      <p:pic>
        <p:nvPicPr>
          <p:cNvPr id="5" name="Picture 4"/>
          <p:cNvPicPr>
            <a:picLocks noChangeAspect="1"/>
          </p:cNvPicPr>
          <p:nvPr/>
        </p:nvPicPr>
        <p:blipFill>
          <a:blip r:embed="rId2"/>
          <a:stretch>
            <a:fillRect/>
          </a:stretch>
        </p:blipFill>
        <p:spPr>
          <a:xfrm>
            <a:off x="3257796" y="4582228"/>
            <a:ext cx="2262948" cy="698441"/>
          </a:xfrm>
          <a:prstGeom prst="rect">
            <a:avLst/>
          </a:prstGeom>
        </p:spPr>
      </p:pic>
      <p:pic>
        <p:nvPicPr>
          <p:cNvPr id="7" name="Picture 6"/>
          <p:cNvPicPr>
            <a:picLocks noChangeAspect="1"/>
          </p:cNvPicPr>
          <p:nvPr/>
        </p:nvPicPr>
        <p:blipFill>
          <a:blip r:embed="rId3"/>
          <a:stretch>
            <a:fillRect/>
          </a:stretch>
        </p:blipFill>
        <p:spPr>
          <a:xfrm>
            <a:off x="3844889" y="2092156"/>
            <a:ext cx="1185258" cy="1324311"/>
          </a:xfrm>
          <a:prstGeom prst="rect">
            <a:avLst/>
          </a:prstGeom>
        </p:spPr>
      </p:pic>
    </p:spTree>
    <p:extLst>
      <p:ext uri="{BB962C8B-B14F-4D97-AF65-F5344CB8AC3E}">
        <p14:creationId xmlns:p14="http://schemas.microsoft.com/office/powerpoint/2010/main" val="14959818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idx="1"/>
          </p:nvPr>
        </p:nvSpPr>
        <p:spPr/>
        <p:txBody>
          <a:bodyPr numCol="2"/>
          <a:lstStyle/>
          <a:p>
            <a:r>
              <a:rPr lang="en-US" sz="2000" b="1" dirty="0"/>
              <a:t>Frank J. Snyder, Ph.D., M.P.H.</a:t>
            </a:r>
          </a:p>
          <a:p>
            <a:r>
              <a:rPr lang="en-US" sz="2000" b="1" dirty="0"/>
              <a:t>Assistant Professor</a:t>
            </a:r>
          </a:p>
          <a:p>
            <a:r>
              <a:rPr lang="en-US" sz="2000" b="1" dirty="0"/>
              <a:t>Department of Health and Kinesiology</a:t>
            </a:r>
          </a:p>
          <a:p>
            <a:r>
              <a:rPr lang="en-US" sz="2000" b="1" dirty="0"/>
              <a:t>College of Health and Human Sciences</a:t>
            </a:r>
          </a:p>
          <a:p>
            <a:r>
              <a:rPr lang="en-US" sz="2000" b="1" dirty="0"/>
              <a:t>Purdue University</a:t>
            </a:r>
          </a:p>
          <a:p>
            <a:r>
              <a:rPr lang="en-US" sz="2000" b="1" dirty="0"/>
              <a:t>800 West Stadium Ave.</a:t>
            </a:r>
          </a:p>
          <a:p>
            <a:r>
              <a:rPr lang="en-US" sz="2000" b="1" dirty="0"/>
              <a:t>West Lafayette, IN 47907</a:t>
            </a:r>
          </a:p>
          <a:p>
            <a:r>
              <a:rPr lang="en-US" sz="2000" b="1" dirty="0" err="1"/>
              <a:t>Ph</a:t>
            </a:r>
            <a:r>
              <a:rPr lang="en-US" sz="2000" b="1" dirty="0"/>
              <a:t>: (765) 496-9486</a:t>
            </a:r>
          </a:p>
          <a:p>
            <a:r>
              <a:rPr lang="en-US" sz="2000" b="1" dirty="0"/>
              <a:t>Fax: (765) 496-</a:t>
            </a:r>
            <a:r>
              <a:rPr lang="en-US" sz="2000" b="1" dirty="0" smtClean="0"/>
              <a:t>1239</a:t>
            </a:r>
          </a:p>
          <a:p>
            <a:r>
              <a:rPr lang="en-US" sz="2000" b="1" dirty="0" smtClean="0">
                <a:hlinkClick r:id="rId3"/>
              </a:rPr>
              <a:t>fsnyder@purdue.edu</a:t>
            </a:r>
            <a:endParaRPr lang="en-US" sz="2000" b="1" dirty="0" smtClean="0"/>
          </a:p>
          <a:p>
            <a:pPr marL="342900" indent="-342900">
              <a:buFont typeface="Arial"/>
              <a:buChar char="•"/>
            </a:pPr>
            <a:r>
              <a:rPr lang="en-US" sz="2000" b="1" dirty="0" smtClean="0"/>
              <a:t>Syllabus</a:t>
            </a:r>
          </a:p>
          <a:p>
            <a:pPr marL="342900" indent="-342900">
              <a:buFont typeface="Arial"/>
              <a:buChar char="•"/>
            </a:pPr>
            <a:r>
              <a:rPr lang="en-US" sz="2000" b="1" dirty="0" smtClean="0"/>
              <a:t>Lab activities</a:t>
            </a:r>
          </a:p>
          <a:p>
            <a:pPr marL="342900" indent="-342900">
              <a:buFont typeface="Arial"/>
              <a:buChar char="•"/>
            </a:pPr>
            <a:r>
              <a:rPr lang="en-US" sz="2000" b="1" dirty="0" smtClean="0"/>
              <a:t>State do-files</a:t>
            </a:r>
          </a:p>
          <a:p>
            <a:pPr marL="342900" indent="-342900">
              <a:buFont typeface="Arial"/>
              <a:buChar char="•"/>
            </a:pPr>
            <a:r>
              <a:rPr lang="en-US" sz="2000" b="1" dirty="0" smtClean="0"/>
              <a:t>Research project description</a:t>
            </a:r>
          </a:p>
          <a:p>
            <a:pPr marL="342900" indent="-342900">
              <a:buFont typeface="Arial"/>
              <a:buChar char="•"/>
            </a:pPr>
            <a:r>
              <a:rPr lang="en-US" sz="2000" b="1" dirty="0" smtClean="0"/>
              <a:t>Final presentation template</a:t>
            </a:r>
          </a:p>
          <a:p>
            <a:endParaRPr lang="en-US" dirty="0"/>
          </a:p>
        </p:txBody>
      </p:sp>
      <p:sp>
        <p:nvSpPr>
          <p:cNvPr id="4" name="Slide Number Placeholder 3"/>
          <p:cNvSpPr>
            <a:spLocks noGrp="1"/>
          </p:cNvSpPr>
          <p:nvPr>
            <p:ph type="sldNum" sz="quarter" idx="12"/>
          </p:nvPr>
        </p:nvSpPr>
        <p:spPr/>
        <p:txBody>
          <a:bodyPr/>
          <a:lstStyle/>
          <a:p>
            <a:fld id="{0FDDEA55-4383-45E0-AA21-F71278495B7D}" type="slidenum">
              <a:rPr lang="en-US" smtClean="0"/>
              <a:pPr/>
              <a:t>19</a:t>
            </a:fld>
            <a:endParaRPr lang="en-US"/>
          </a:p>
        </p:txBody>
      </p:sp>
    </p:spTree>
    <p:extLst>
      <p:ext uri="{BB962C8B-B14F-4D97-AF65-F5344CB8AC3E}">
        <p14:creationId xmlns:p14="http://schemas.microsoft.com/office/powerpoint/2010/main" val="670216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Outline</a:t>
            </a:r>
            <a:endParaRPr lang="en-US" dirty="0"/>
          </a:p>
        </p:txBody>
      </p:sp>
      <p:sp>
        <p:nvSpPr>
          <p:cNvPr id="12" name="Text Placeholder 11"/>
          <p:cNvSpPr>
            <a:spLocks noGrp="1"/>
          </p:cNvSpPr>
          <p:nvPr>
            <p:ph type="body" idx="11"/>
          </p:nvPr>
        </p:nvSpPr>
        <p:spPr/>
        <p:txBody>
          <a:bodyPr/>
          <a:lstStyle/>
          <a:p>
            <a:endParaRPr lang="en-US" dirty="0"/>
          </a:p>
        </p:txBody>
      </p:sp>
      <p:sp>
        <p:nvSpPr>
          <p:cNvPr id="13" name="Text Placeholder 12"/>
          <p:cNvSpPr>
            <a:spLocks noGrp="1"/>
          </p:cNvSpPr>
          <p:nvPr>
            <p:ph type="body" idx="12"/>
          </p:nvPr>
        </p:nvSpPr>
        <p:spPr/>
        <p:txBody>
          <a:bodyPr>
            <a:normAutofit/>
          </a:bodyPr>
          <a:lstStyle/>
          <a:p>
            <a:pPr marL="342900" indent="-342900">
              <a:buFont typeface="Arial"/>
              <a:buChar char="•"/>
            </a:pPr>
            <a:r>
              <a:rPr lang="en-US" sz="2400" dirty="0"/>
              <a:t>Project-based statistics</a:t>
            </a:r>
          </a:p>
          <a:p>
            <a:pPr marL="342900" indent="-342900">
              <a:buFont typeface="Arial"/>
              <a:buChar char="•"/>
            </a:pPr>
            <a:r>
              <a:rPr lang="en-US" sz="2400" dirty="0"/>
              <a:t>Course content</a:t>
            </a:r>
          </a:p>
          <a:p>
            <a:pPr marL="1085850" lvl="1" indent="-342900"/>
            <a:r>
              <a:rPr lang="en-US" sz="2400" dirty="0"/>
              <a:t>Course description</a:t>
            </a:r>
          </a:p>
          <a:p>
            <a:pPr marL="1085850" lvl="1" indent="-342900"/>
            <a:r>
              <a:rPr lang="en-US" sz="2400" dirty="0"/>
              <a:t>Textbooks</a:t>
            </a:r>
          </a:p>
          <a:p>
            <a:pPr marL="1085850" lvl="1" indent="-342900"/>
            <a:r>
              <a:rPr lang="en-US" sz="2400" dirty="0"/>
              <a:t>Online resources for students</a:t>
            </a:r>
          </a:p>
          <a:p>
            <a:pPr marL="1085850" lvl="1" indent="-342900"/>
            <a:r>
              <a:rPr lang="en-US" sz="2400" dirty="0"/>
              <a:t>Course format and philosophy</a:t>
            </a:r>
          </a:p>
          <a:p>
            <a:pPr marL="1085850" lvl="1" indent="-342900"/>
            <a:r>
              <a:rPr lang="en-US" sz="2400" dirty="0"/>
              <a:t>Assignments, final project, portfolio </a:t>
            </a:r>
          </a:p>
          <a:p>
            <a:pPr marL="342900" indent="-342900">
              <a:buFont typeface="Arial"/>
              <a:buChar char="•"/>
            </a:pPr>
            <a:r>
              <a:rPr lang="en-US" sz="2400" dirty="0"/>
              <a:t>Conclusions</a:t>
            </a:r>
          </a:p>
          <a:p>
            <a:pPr marL="342900" indent="-342900">
              <a:buFont typeface="Arial"/>
              <a:buChar char="•"/>
            </a:pPr>
            <a:endParaRPr lang="en-US" sz="2400" dirty="0" smtClean="0"/>
          </a:p>
        </p:txBody>
      </p:sp>
      <p:sp>
        <p:nvSpPr>
          <p:cNvPr id="2" name="Slide Number Placeholder 1"/>
          <p:cNvSpPr>
            <a:spLocks noGrp="1"/>
          </p:cNvSpPr>
          <p:nvPr>
            <p:ph type="sldNum" sz="quarter" idx="10"/>
          </p:nvPr>
        </p:nvSpPr>
        <p:spPr/>
        <p:txBody>
          <a:bodyPr/>
          <a:lstStyle/>
          <a:p>
            <a:fld id="{AB80C8F5-D920-BB4B-933F-7F3EB43C8215}" type="slidenum">
              <a:rPr lang="en-US" smtClean="0"/>
              <a:pPr/>
              <a:t>2</a:t>
            </a:fld>
            <a:endParaRPr lang="en-US" dirty="0"/>
          </a:p>
        </p:txBody>
      </p:sp>
      <p:sp>
        <p:nvSpPr>
          <p:cNvPr id="3" name="Text Box 1"/>
          <p:cNvSpPr txBox="1">
            <a:spLocks noChangeArrowheads="1"/>
          </p:cNvSpPr>
          <p:nvPr/>
        </p:nvSpPr>
        <p:spPr bwMode="auto">
          <a:xfrm>
            <a:off x="539750" y="698500"/>
            <a:ext cx="1928813" cy="1071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7" dir="7860018" algn="ctr" rotWithShape="0">
                    <a:srgbClr val="000000">
                      <a:alpha val="74998"/>
                    </a:srgbClr>
                  </a:outerShdw>
                </a:effectLst>
              </a14:hiddenEffects>
            </a:ext>
          </a:extLst>
        </p:spPr>
        <p:txBody>
          <a:bodyPr vert="horz" wrap="none" lIns="91440" tIns="91440" rIns="91440" bIns="91440" numCol="1" anchor="t" anchorCtr="0" compatLnSpc="1">
            <a:prstTxWarp prst="textNoShape">
              <a:avLst/>
            </a:prstTxWarp>
            <a:spAutoFit/>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0"/>
            </a:endParaRPr>
          </a:p>
        </p:txBody>
      </p:sp>
    </p:spTree>
    <p:extLst>
      <p:ext uri="{BB962C8B-B14F-4D97-AF65-F5344CB8AC3E}">
        <p14:creationId xmlns:p14="http://schemas.microsoft.com/office/powerpoint/2010/main" val="293991036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Project-based statistics</a:t>
            </a:r>
            <a:endParaRPr lang="en-US" dirty="0"/>
          </a:p>
        </p:txBody>
      </p:sp>
      <p:sp>
        <p:nvSpPr>
          <p:cNvPr id="3" name="Slide Number Placeholder 2"/>
          <p:cNvSpPr>
            <a:spLocks noGrp="1"/>
          </p:cNvSpPr>
          <p:nvPr>
            <p:ph type="sldNum" sz="quarter" idx="10"/>
          </p:nvPr>
        </p:nvSpPr>
        <p:spPr/>
        <p:txBody>
          <a:bodyPr/>
          <a:lstStyle/>
          <a:p>
            <a:fld id="{AB80C8F5-D920-BB4B-933F-7F3EB43C8215}" type="slidenum">
              <a:rPr lang="en-US" smtClean="0"/>
              <a:pPr/>
              <a:t>3</a:t>
            </a:fld>
            <a:endParaRPr lang="en-US" dirty="0"/>
          </a:p>
        </p:txBody>
      </p:sp>
      <p:sp>
        <p:nvSpPr>
          <p:cNvPr id="4" name="Text Placeholder 3"/>
          <p:cNvSpPr>
            <a:spLocks noGrp="1"/>
          </p:cNvSpPr>
          <p:nvPr>
            <p:ph type="body" idx="11"/>
          </p:nvPr>
        </p:nvSpPr>
        <p:spPr/>
        <p:txBody>
          <a:bodyPr/>
          <a:lstStyle/>
          <a:p>
            <a:endParaRPr lang="en-US"/>
          </a:p>
        </p:txBody>
      </p:sp>
      <p:sp>
        <p:nvSpPr>
          <p:cNvPr id="5" name="Text Placeholder 4"/>
          <p:cNvSpPr>
            <a:spLocks noGrp="1"/>
          </p:cNvSpPr>
          <p:nvPr>
            <p:ph type="body" idx="12"/>
          </p:nvPr>
        </p:nvSpPr>
        <p:spPr>
          <a:xfrm>
            <a:off x="367130" y="1957213"/>
            <a:ext cx="8326019" cy="4459272"/>
          </a:xfrm>
        </p:spPr>
        <p:txBody>
          <a:bodyPr>
            <a:normAutofit/>
          </a:bodyPr>
          <a:lstStyle/>
          <a:p>
            <a:pPr marL="285750" indent="-285750">
              <a:buFont typeface="Arial"/>
              <a:buChar char="•"/>
            </a:pPr>
            <a:r>
              <a:rPr lang="en-US" sz="2400" dirty="0"/>
              <a:t>Workshop of Project-Based Statistics; Wesleyan University, </a:t>
            </a:r>
            <a:r>
              <a:rPr lang="en-US" sz="2400" dirty="0" smtClean="0"/>
              <a:t>2012</a:t>
            </a:r>
          </a:p>
          <a:p>
            <a:pPr marL="285750" indent="-285750">
              <a:buFont typeface="Arial"/>
              <a:buChar char="•"/>
            </a:pPr>
            <a:r>
              <a:rPr lang="en-US" sz="2400" dirty="0" smtClean="0"/>
              <a:t>Project</a:t>
            </a:r>
            <a:r>
              <a:rPr lang="en-US" sz="2400" dirty="0"/>
              <a:t>-based learning is an instructional approach that is designed to build students skills and offer real-world </a:t>
            </a:r>
            <a:r>
              <a:rPr lang="en-US" sz="2400" dirty="0" smtClean="0"/>
              <a:t>activities (</a:t>
            </a:r>
            <a:r>
              <a:rPr lang="en-US" sz="2400" dirty="0" err="1"/>
              <a:t>Dierker</a:t>
            </a:r>
            <a:r>
              <a:rPr lang="en-US" sz="2400" dirty="0"/>
              <a:t> et al., 2012)</a:t>
            </a:r>
            <a:r>
              <a:rPr lang="en-US" sz="2400" dirty="0" smtClean="0"/>
              <a:t>.</a:t>
            </a:r>
          </a:p>
          <a:p>
            <a:pPr marL="1028700" lvl="1"/>
            <a:r>
              <a:rPr lang="en-US" sz="2400" dirty="0" smtClean="0"/>
              <a:t>Structured, yet board to encourage critical thinking</a:t>
            </a:r>
          </a:p>
          <a:p>
            <a:pPr marL="285750" indent="-285750">
              <a:buFont typeface="Arial"/>
              <a:buChar char="•"/>
            </a:pPr>
            <a:endParaRPr lang="en-US" sz="2400" dirty="0"/>
          </a:p>
        </p:txBody>
      </p:sp>
    </p:spTree>
    <p:extLst>
      <p:ext uri="{BB962C8B-B14F-4D97-AF65-F5344CB8AC3E}">
        <p14:creationId xmlns:p14="http://schemas.microsoft.com/office/powerpoint/2010/main" val="84391242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description</a:t>
            </a:r>
            <a:endParaRPr lang="en-US" dirty="0"/>
          </a:p>
        </p:txBody>
      </p:sp>
      <p:sp>
        <p:nvSpPr>
          <p:cNvPr id="3" name="Slide Number Placeholder 2"/>
          <p:cNvSpPr>
            <a:spLocks noGrp="1"/>
          </p:cNvSpPr>
          <p:nvPr>
            <p:ph type="sldNum" sz="quarter" idx="10"/>
          </p:nvPr>
        </p:nvSpPr>
        <p:spPr/>
        <p:txBody>
          <a:bodyPr/>
          <a:lstStyle/>
          <a:p>
            <a:fld id="{AB80C8F5-D920-BB4B-933F-7F3EB43C8215}" type="slidenum">
              <a:rPr lang="en-US" smtClean="0"/>
              <a:pPr/>
              <a:t>4</a:t>
            </a:fld>
            <a:endParaRPr lang="en-US" dirty="0"/>
          </a:p>
        </p:txBody>
      </p:sp>
      <p:sp>
        <p:nvSpPr>
          <p:cNvPr id="4" name="Text Placeholder 3"/>
          <p:cNvSpPr>
            <a:spLocks noGrp="1"/>
          </p:cNvSpPr>
          <p:nvPr>
            <p:ph type="body" idx="11"/>
          </p:nvPr>
        </p:nvSpPr>
        <p:spPr/>
        <p:txBody>
          <a:bodyPr/>
          <a:lstStyle/>
          <a:p>
            <a:endParaRPr lang="en-US"/>
          </a:p>
        </p:txBody>
      </p:sp>
      <p:sp>
        <p:nvSpPr>
          <p:cNvPr id="5" name="Text Placeholder 4"/>
          <p:cNvSpPr>
            <a:spLocks noGrp="1"/>
          </p:cNvSpPr>
          <p:nvPr>
            <p:ph type="body" idx="12"/>
          </p:nvPr>
        </p:nvSpPr>
        <p:spPr/>
        <p:txBody>
          <a:bodyPr>
            <a:normAutofit fontScale="92500" lnSpcReduction="10000"/>
          </a:bodyPr>
          <a:lstStyle/>
          <a:p>
            <a:pPr marL="285750" indent="-285750">
              <a:buFont typeface="Arial"/>
              <a:buChar char="•"/>
            </a:pPr>
            <a:r>
              <a:rPr lang="en-US" sz="2400" dirty="0" smtClean="0"/>
              <a:t>G</a:t>
            </a:r>
            <a:r>
              <a:rPr lang="en-US" sz="2400" dirty="0" smtClean="0"/>
              <a:t>oals:</a:t>
            </a:r>
          </a:p>
          <a:p>
            <a:pPr marL="1028700" lvl="1"/>
            <a:r>
              <a:rPr lang="en-US" sz="2400" dirty="0"/>
              <a:t>B</a:t>
            </a:r>
            <a:r>
              <a:rPr lang="en-US" sz="2400" dirty="0" smtClean="0"/>
              <a:t>asic concepts and methods of statistics as used in public health</a:t>
            </a:r>
          </a:p>
          <a:p>
            <a:pPr marL="1028700" lvl="1"/>
            <a:r>
              <a:rPr lang="en-US" sz="2400" dirty="0" smtClean="0"/>
              <a:t>A</a:t>
            </a:r>
            <a:r>
              <a:rPr lang="en-US" sz="2400" dirty="0" smtClean="0"/>
              <a:t>pplication</a:t>
            </a:r>
          </a:p>
          <a:p>
            <a:pPr marL="1028700" lvl="1"/>
            <a:r>
              <a:rPr lang="en-US" sz="2400" dirty="0" smtClean="0"/>
              <a:t>Interpretation </a:t>
            </a:r>
          </a:p>
          <a:p>
            <a:pPr marL="1028700" lvl="1"/>
            <a:r>
              <a:rPr lang="en-US" sz="2400" dirty="0"/>
              <a:t>B</a:t>
            </a:r>
            <a:r>
              <a:rPr lang="en-US" sz="2400" dirty="0" smtClean="0"/>
              <a:t>asic terminology</a:t>
            </a:r>
          </a:p>
          <a:p>
            <a:pPr marL="1028700" lvl="1"/>
            <a:r>
              <a:rPr lang="en-US" sz="2400" dirty="0" smtClean="0"/>
              <a:t>How to conduct analyses</a:t>
            </a:r>
            <a:endParaRPr lang="en-US" sz="2400" dirty="0"/>
          </a:p>
          <a:p>
            <a:pPr marL="1028700" lvl="1"/>
            <a:r>
              <a:rPr lang="en-US" sz="2400" dirty="0"/>
              <a:t>Q</a:t>
            </a:r>
            <a:r>
              <a:rPr lang="en-US" sz="2400" dirty="0" smtClean="0"/>
              <a:t>uantify health relationships </a:t>
            </a:r>
          </a:p>
          <a:p>
            <a:pPr marL="1028700" lvl="1"/>
            <a:r>
              <a:rPr lang="en-US" sz="2400" dirty="0"/>
              <a:t>C</a:t>
            </a:r>
            <a:r>
              <a:rPr lang="en-US" sz="2400" dirty="0" smtClean="0"/>
              <a:t>ompute and interpret inferential statistical techniques</a:t>
            </a:r>
          </a:p>
          <a:p>
            <a:pPr marL="1028700" lvl="1"/>
            <a:r>
              <a:rPr lang="en-US" sz="2400" dirty="0" smtClean="0"/>
              <a:t>Use Stata to facilitate the storing, management, displaying, analysis, and interpretation of health research-related data</a:t>
            </a:r>
          </a:p>
          <a:p>
            <a:endParaRPr lang="en-US" dirty="0"/>
          </a:p>
        </p:txBody>
      </p:sp>
    </p:spTree>
    <p:extLst>
      <p:ext uri="{BB962C8B-B14F-4D97-AF65-F5344CB8AC3E}">
        <p14:creationId xmlns:p14="http://schemas.microsoft.com/office/powerpoint/2010/main" val="154952330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ver 9781111035143-.jpg"/>
          <p:cNvPicPr>
            <a:picLocks noChangeAspect="1"/>
          </p:cNvPicPr>
          <p:nvPr/>
        </p:nvPicPr>
        <p:blipFill>
          <a:blip r:embed="rId3" cstate="print"/>
          <a:stretch>
            <a:fillRect/>
          </a:stretch>
        </p:blipFill>
        <p:spPr>
          <a:xfrm>
            <a:off x="0" y="0"/>
            <a:ext cx="9144000" cy="6857999"/>
          </a:xfrm>
          <a:prstGeom prst="rect">
            <a:avLst/>
          </a:prstGeom>
        </p:spPr>
      </p:pic>
      <p:sp>
        <p:nvSpPr>
          <p:cNvPr id="6" name="Subtitle 5"/>
          <p:cNvSpPr>
            <a:spLocks noGrp="1"/>
          </p:cNvSpPr>
          <p:nvPr>
            <p:ph type="subTitle" idx="1"/>
          </p:nvPr>
        </p:nvSpPr>
        <p:spPr/>
        <p:txBody>
          <a:bodyPr/>
          <a:lstStyle/>
          <a:p>
            <a:endParaRPr lang="en-US"/>
          </a:p>
        </p:txBody>
      </p:sp>
      <p:sp>
        <p:nvSpPr>
          <p:cNvPr id="2" name="Slide Number Placeholder 1"/>
          <p:cNvSpPr>
            <a:spLocks noGrp="1"/>
          </p:cNvSpPr>
          <p:nvPr>
            <p:ph type="sldNum" sz="quarter" idx="12"/>
          </p:nvPr>
        </p:nvSpPr>
        <p:spPr/>
        <p:txBody>
          <a:bodyPr/>
          <a:lstStyle/>
          <a:p>
            <a:fld id="{0FDDEA55-4383-45E0-AA21-F71278495B7D}" type="slidenum">
              <a:rPr lang="en-US" smtClean="0"/>
              <a:pPr/>
              <a:t>5</a:t>
            </a:fld>
            <a:endParaRPr lang="en-US"/>
          </a:p>
        </p:txBody>
      </p:sp>
      <p:sp>
        <p:nvSpPr>
          <p:cNvPr id="3" name="TextBox 2"/>
          <p:cNvSpPr txBox="1"/>
          <p:nvPr/>
        </p:nvSpPr>
        <p:spPr>
          <a:xfrm>
            <a:off x="881917" y="6008463"/>
            <a:ext cx="7901968" cy="646331"/>
          </a:xfrm>
          <a:prstGeom prst="rect">
            <a:avLst/>
          </a:prstGeom>
          <a:noFill/>
        </p:spPr>
        <p:txBody>
          <a:bodyPr wrap="square" rtlCol="0">
            <a:spAutoFit/>
          </a:bodyPr>
          <a:lstStyle/>
          <a:p>
            <a:r>
              <a:rPr lang="en-US" b="1" dirty="0">
                <a:latin typeface="Arial"/>
                <a:cs typeface="Arial"/>
              </a:rPr>
              <a:t>Heather M. Bush. (2012). Biostatistics: An Applied Introduction for the Public Health Practitioner (1</a:t>
            </a:r>
            <a:r>
              <a:rPr lang="en-US" b="1" baseline="30000" dirty="0">
                <a:latin typeface="Arial"/>
                <a:cs typeface="Arial"/>
              </a:rPr>
              <a:t>st</a:t>
            </a:r>
            <a:r>
              <a:rPr lang="en-US" b="1" dirty="0">
                <a:latin typeface="Arial"/>
                <a:cs typeface="Arial"/>
              </a:rPr>
              <a:t> Edition). </a:t>
            </a:r>
            <a:r>
              <a:rPr lang="en-US" b="1" dirty="0" smtClean="0">
                <a:latin typeface="Arial"/>
                <a:cs typeface="Arial"/>
              </a:rPr>
              <a:t> Delmar, </a:t>
            </a:r>
            <a:r>
              <a:rPr lang="en-US" b="1" dirty="0" err="1" smtClean="0">
                <a:latin typeface="Arial"/>
                <a:cs typeface="Arial"/>
              </a:rPr>
              <a:t>Cengage</a:t>
            </a:r>
            <a:r>
              <a:rPr lang="en-US" b="1" dirty="0" smtClean="0">
                <a:latin typeface="Arial"/>
                <a:cs typeface="Arial"/>
              </a:rPr>
              <a:t> Learning</a:t>
            </a:r>
            <a:endParaRPr lang="en-US" b="1" dirty="0">
              <a:latin typeface="Arial"/>
              <a:cs typeface="Arial"/>
            </a:endParaRPr>
          </a:p>
        </p:txBody>
      </p:sp>
      <p:sp>
        <p:nvSpPr>
          <p:cNvPr id="7" name="TextBox 6"/>
          <p:cNvSpPr txBox="1"/>
          <p:nvPr/>
        </p:nvSpPr>
        <p:spPr>
          <a:xfrm>
            <a:off x="128270" y="11223"/>
            <a:ext cx="7901968" cy="830997"/>
          </a:xfrm>
          <a:prstGeom prst="rect">
            <a:avLst/>
          </a:prstGeom>
          <a:noFill/>
        </p:spPr>
        <p:txBody>
          <a:bodyPr wrap="square" rtlCol="0">
            <a:spAutoFit/>
          </a:bodyPr>
          <a:lstStyle/>
          <a:p>
            <a:r>
              <a:rPr lang="en-US" sz="2400" b="1" dirty="0" smtClean="0">
                <a:latin typeface="Arial"/>
                <a:cs typeface="Arial"/>
              </a:rPr>
              <a:t>Required </a:t>
            </a:r>
          </a:p>
          <a:p>
            <a:r>
              <a:rPr lang="en-US" sz="2400" b="1" dirty="0" smtClean="0">
                <a:latin typeface="Arial"/>
                <a:cs typeface="Arial"/>
              </a:rPr>
              <a:t>textbook:</a:t>
            </a:r>
            <a:endParaRPr lang="en-US" sz="2400" b="1" dirty="0">
              <a:latin typeface="Arial"/>
              <a:cs typeface="Arial"/>
            </a:endParaRPr>
          </a:p>
        </p:txBody>
      </p:sp>
    </p:spTree>
    <p:extLst>
      <p:ext uri="{BB962C8B-B14F-4D97-AF65-F5344CB8AC3E}">
        <p14:creationId xmlns:p14="http://schemas.microsoft.com/office/powerpoint/2010/main" val="390198938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Public Health Application</a:t>
            </a:r>
            <a:endParaRPr lang="en-US" dirty="0"/>
          </a:p>
        </p:txBody>
      </p:sp>
      <p:sp>
        <p:nvSpPr>
          <p:cNvPr id="3" name="Content Placeholder 2"/>
          <p:cNvSpPr>
            <a:spLocks noGrp="1"/>
          </p:cNvSpPr>
          <p:nvPr>
            <p:ph sz="half" idx="1"/>
          </p:nvPr>
        </p:nvSpPr>
        <p:spPr>
          <a:xfrm>
            <a:off x="367130" y="1368562"/>
            <a:ext cx="4497292" cy="4525963"/>
          </a:xfrm>
        </p:spPr>
        <p:txBody>
          <a:bodyPr>
            <a:noAutofit/>
          </a:bodyPr>
          <a:lstStyle/>
          <a:p>
            <a:pPr marL="457200" indent="-457200">
              <a:buFont typeface="Arial"/>
              <a:buChar char="•"/>
            </a:pPr>
            <a:r>
              <a:rPr lang="en-US" sz="2000" dirty="0" smtClean="0">
                <a:cs typeface="Times New Roman" pitchFamily="18" charset="0"/>
              </a:rPr>
              <a:t>A study is conducted to better understand childhood obesity.</a:t>
            </a:r>
          </a:p>
          <a:p>
            <a:pPr marL="457200" indent="-457200">
              <a:buFont typeface="Arial"/>
              <a:buChar char="•"/>
            </a:pPr>
            <a:r>
              <a:rPr lang="en-US" sz="2000" dirty="0">
                <a:cs typeface="Times New Roman" pitchFamily="18" charset="0"/>
              </a:rPr>
              <a:t>Children between the ages of 6 and 10 who attend public schools are given questionnaires </a:t>
            </a:r>
            <a:r>
              <a:rPr lang="en-US" sz="2000" dirty="0" smtClean="0">
                <a:cs typeface="Times New Roman" pitchFamily="18" charset="0"/>
              </a:rPr>
              <a:t>and clinical exams. </a:t>
            </a:r>
          </a:p>
          <a:p>
            <a:pPr marL="457200" indent="-457200">
              <a:buFont typeface="Arial"/>
              <a:buChar char="•"/>
            </a:pPr>
            <a:r>
              <a:rPr lang="en-US" sz="2000" i="1" dirty="0" smtClean="0">
                <a:cs typeface="Times New Roman" pitchFamily="18" charset="0"/>
              </a:rPr>
              <a:t>Questionnaire</a:t>
            </a:r>
            <a:r>
              <a:rPr lang="en-US" sz="2000" dirty="0" smtClean="0">
                <a:cs typeface="Times New Roman" pitchFamily="18" charset="0"/>
              </a:rPr>
              <a:t>: Participation </a:t>
            </a:r>
            <a:r>
              <a:rPr lang="en-US" sz="2000" dirty="0">
                <a:cs typeface="Times New Roman" pitchFamily="18" charset="0"/>
              </a:rPr>
              <a:t>in school lunch programs, </a:t>
            </a:r>
            <a:r>
              <a:rPr lang="en-US" sz="2000" dirty="0" smtClean="0">
                <a:cs typeface="Times New Roman" pitchFamily="18" charset="0"/>
              </a:rPr>
              <a:t>activity </a:t>
            </a:r>
            <a:r>
              <a:rPr lang="en-US" sz="2000" dirty="0">
                <a:cs typeface="Times New Roman" pitchFamily="18" charset="0"/>
              </a:rPr>
              <a:t>level, </a:t>
            </a:r>
            <a:r>
              <a:rPr lang="en-US" sz="2000" dirty="0" smtClean="0">
                <a:cs typeface="Times New Roman" pitchFamily="18" charset="0"/>
              </a:rPr>
              <a:t>the </a:t>
            </a:r>
            <a:r>
              <a:rPr lang="en-US" sz="2000" dirty="0">
                <a:cs typeface="Times New Roman" pitchFamily="18" charset="0"/>
              </a:rPr>
              <a:t>amount of television </a:t>
            </a:r>
            <a:r>
              <a:rPr lang="en-US" sz="2000" dirty="0" smtClean="0">
                <a:cs typeface="Times New Roman" pitchFamily="18" charset="0"/>
              </a:rPr>
              <a:t>watched, </a:t>
            </a:r>
            <a:r>
              <a:rPr lang="en-US" sz="2000" dirty="0">
                <a:cs typeface="Times New Roman" pitchFamily="18" charset="0"/>
              </a:rPr>
              <a:t>and video games </a:t>
            </a:r>
            <a:r>
              <a:rPr lang="en-US" sz="2000" dirty="0" smtClean="0">
                <a:cs typeface="Times New Roman" pitchFamily="18" charset="0"/>
              </a:rPr>
              <a:t>played.</a:t>
            </a:r>
          </a:p>
          <a:p>
            <a:pPr marL="457200" indent="-457200">
              <a:buFont typeface="Arial"/>
              <a:buChar char="•"/>
            </a:pPr>
            <a:r>
              <a:rPr lang="en-US" sz="2000" i="1" dirty="0" smtClean="0">
                <a:cs typeface="Times New Roman" pitchFamily="18" charset="0"/>
              </a:rPr>
              <a:t>Clinical exam</a:t>
            </a:r>
            <a:r>
              <a:rPr lang="en-US" sz="2000" dirty="0" smtClean="0">
                <a:cs typeface="Times New Roman" pitchFamily="18" charset="0"/>
              </a:rPr>
              <a:t>: Height, weight, and body </a:t>
            </a:r>
            <a:r>
              <a:rPr lang="en-US" sz="2000" dirty="0">
                <a:cs typeface="Times New Roman" pitchFamily="18" charset="0"/>
              </a:rPr>
              <a:t>mass index (BMI</a:t>
            </a:r>
            <a:r>
              <a:rPr lang="en-US" sz="2000" dirty="0" smtClean="0">
                <a:cs typeface="Times New Roman" pitchFamily="18" charset="0"/>
              </a:rPr>
              <a:t>) .</a:t>
            </a:r>
          </a:p>
          <a:p>
            <a:pPr marL="457200" indent="-457200">
              <a:buFont typeface="Arial"/>
              <a:buChar char="•"/>
            </a:pPr>
            <a:r>
              <a:rPr lang="en-US" sz="2000" dirty="0" smtClean="0">
                <a:cs typeface="Times New Roman" pitchFamily="18" charset="0"/>
              </a:rPr>
              <a:t>A </a:t>
            </a:r>
            <a:r>
              <a:rPr lang="en-US" sz="2000" dirty="0">
                <a:cs typeface="Times New Roman" pitchFamily="18" charset="0"/>
              </a:rPr>
              <a:t>total of 610 children participate in the </a:t>
            </a:r>
            <a:r>
              <a:rPr lang="en-US" sz="2000" dirty="0" smtClean="0">
                <a:cs typeface="Times New Roman" pitchFamily="18" charset="0"/>
              </a:rPr>
              <a:t>study.</a:t>
            </a:r>
            <a:r>
              <a:rPr lang="en-US" sz="2000" i="1" dirty="0" smtClean="0">
                <a:cs typeface="Times New Roman" pitchFamily="18" charset="0"/>
              </a:rPr>
              <a:t>	</a:t>
            </a:r>
            <a:endParaRPr lang="en-US" sz="2000" dirty="0">
              <a:cs typeface="Times New Roman" pitchFamily="18" charset="0"/>
            </a:endParaRPr>
          </a:p>
        </p:txBody>
      </p:sp>
      <p:sp>
        <p:nvSpPr>
          <p:cNvPr id="4" name="Slide Number Placeholder 3"/>
          <p:cNvSpPr>
            <a:spLocks noGrp="1"/>
          </p:cNvSpPr>
          <p:nvPr>
            <p:ph type="sldNum" sz="quarter" idx="12"/>
          </p:nvPr>
        </p:nvSpPr>
        <p:spPr/>
        <p:txBody>
          <a:bodyPr/>
          <a:lstStyle/>
          <a:p>
            <a:fld id="{0FDDEA55-4383-45E0-AA21-F71278495B7D}" type="slidenum">
              <a:rPr lang="en-US" smtClean="0"/>
              <a:pPr/>
              <a:t>6</a:t>
            </a:fld>
            <a:endParaRPr lang="en-US"/>
          </a:p>
        </p:txBody>
      </p:sp>
      <p:sp>
        <p:nvSpPr>
          <p:cNvPr id="6" name="Text Placeholder 5"/>
          <p:cNvSpPr>
            <a:spLocks noGrp="1"/>
          </p:cNvSpPr>
          <p:nvPr>
            <p:ph type="body" idx="13"/>
          </p:nvPr>
        </p:nvSpPr>
        <p:spPr/>
        <p:txBody>
          <a:bodyPr/>
          <a:lstStyle/>
          <a:p>
            <a:endParaRPr lang="en-US"/>
          </a:p>
        </p:txBody>
      </p:sp>
      <p:pic>
        <p:nvPicPr>
          <p:cNvPr id="5" name="Picture 4"/>
          <p:cNvPicPr>
            <a:picLocks noChangeAspect="1"/>
          </p:cNvPicPr>
          <p:nvPr/>
        </p:nvPicPr>
        <p:blipFill>
          <a:blip r:embed="rId3"/>
          <a:stretch>
            <a:fillRect/>
          </a:stretch>
        </p:blipFill>
        <p:spPr>
          <a:xfrm>
            <a:off x="5072640" y="2684557"/>
            <a:ext cx="3815844" cy="1902111"/>
          </a:xfrm>
          <a:prstGeom prst="rect">
            <a:avLst/>
          </a:prstGeom>
        </p:spPr>
      </p:pic>
    </p:spTree>
    <p:extLst>
      <p:ext uri="{BB962C8B-B14F-4D97-AF65-F5344CB8AC3E}">
        <p14:creationId xmlns:p14="http://schemas.microsoft.com/office/powerpoint/2010/main" val="218369470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Required</a:t>
            </a:r>
            <a:endParaRPr lang="en-US" dirty="0"/>
          </a:p>
        </p:txBody>
      </p:sp>
      <p:sp>
        <p:nvSpPr>
          <p:cNvPr id="3" name="Text Placeholder 2"/>
          <p:cNvSpPr>
            <a:spLocks noGrp="1"/>
          </p:cNvSpPr>
          <p:nvPr>
            <p:ph type="body" idx="11"/>
          </p:nvPr>
        </p:nvSpPr>
        <p:spPr/>
        <p:txBody>
          <a:bodyPr/>
          <a:lstStyle/>
          <a:p>
            <a:endParaRPr lang="en-US"/>
          </a:p>
        </p:txBody>
      </p:sp>
      <p:sp>
        <p:nvSpPr>
          <p:cNvPr id="4" name="Text Placeholder 3"/>
          <p:cNvSpPr>
            <a:spLocks noGrp="1"/>
          </p:cNvSpPr>
          <p:nvPr>
            <p:ph type="body" idx="12"/>
          </p:nvPr>
        </p:nvSpPr>
        <p:spPr/>
        <p:txBody>
          <a:bodyPr/>
          <a:lstStyle/>
          <a:p>
            <a:endParaRPr lang="en-US" dirty="0"/>
          </a:p>
        </p:txBody>
      </p:sp>
      <p:sp>
        <p:nvSpPr>
          <p:cNvPr id="6" name="Slide Number Placeholder 5"/>
          <p:cNvSpPr>
            <a:spLocks noGrp="1"/>
          </p:cNvSpPr>
          <p:nvPr>
            <p:ph type="sldNum" sz="quarter" idx="10"/>
          </p:nvPr>
        </p:nvSpPr>
        <p:spPr/>
        <p:txBody>
          <a:bodyPr/>
          <a:lstStyle/>
          <a:p>
            <a:fld id="{AB80C8F5-D920-BB4B-933F-7F3EB43C8215}" type="slidenum">
              <a:rPr lang="en-US" smtClean="0"/>
              <a:pPr/>
              <a:t>7</a:t>
            </a:fld>
            <a:endParaRPr lang="en-US" dirty="0"/>
          </a:p>
        </p:txBody>
      </p:sp>
      <p:pic>
        <p:nvPicPr>
          <p:cNvPr id="7" name="Picture 6"/>
          <p:cNvPicPr>
            <a:picLocks noChangeAspect="1"/>
          </p:cNvPicPr>
          <p:nvPr/>
        </p:nvPicPr>
        <p:blipFill>
          <a:blip r:embed="rId2"/>
          <a:stretch>
            <a:fillRect/>
          </a:stretch>
        </p:blipFill>
        <p:spPr>
          <a:xfrm>
            <a:off x="2385231" y="957515"/>
            <a:ext cx="4517230" cy="5763363"/>
          </a:xfrm>
          <a:prstGeom prst="rect">
            <a:avLst/>
          </a:prstGeom>
        </p:spPr>
      </p:pic>
    </p:spTree>
    <p:extLst>
      <p:ext uri="{BB962C8B-B14F-4D97-AF65-F5344CB8AC3E}">
        <p14:creationId xmlns:p14="http://schemas.microsoft.com/office/powerpoint/2010/main" val="259875309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Suggested</a:t>
            </a:r>
            <a:endParaRPr lang="en-US" dirty="0"/>
          </a:p>
        </p:txBody>
      </p:sp>
      <p:sp>
        <p:nvSpPr>
          <p:cNvPr id="3" name="Text Placeholder 2"/>
          <p:cNvSpPr>
            <a:spLocks noGrp="1"/>
          </p:cNvSpPr>
          <p:nvPr>
            <p:ph type="body" idx="11"/>
          </p:nvPr>
        </p:nvSpPr>
        <p:spPr/>
        <p:txBody>
          <a:bodyPr/>
          <a:lstStyle/>
          <a:p>
            <a:endParaRPr lang="en-US" dirty="0"/>
          </a:p>
        </p:txBody>
      </p:sp>
      <p:sp>
        <p:nvSpPr>
          <p:cNvPr id="4" name="Text Placeholder 3"/>
          <p:cNvSpPr>
            <a:spLocks noGrp="1"/>
          </p:cNvSpPr>
          <p:nvPr>
            <p:ph type="body" idx="12"/>
          </p:nvPr>
        </p:nvSpPr>
        <p:spPr/>
        <p:txBody>
          <a:bodyPr/>
          <a:lstStyle/>
          <a:p>
            <a:endParaRPr lang="en-US" dirty="0"/>
          </a:p>
        </p:txBody>
      </p:sp>
      <p:pic>
        <p:nvPicPr>
          <p:cNvPr id="6" name="Picture 5"/>
          <p:cNvPicPr>
            <a:picLocks noChangeAspect="1"/>
          </p:cNvPicPr>
          <p:nvPr/>
        </p:nvPicPr>
        <p:blipFill>
          <a:blip r:embed="rId2"/>
          <a:stretch>
            <a:fillRect/>
          </a:stretch>
        </p:blipFill>
        <p:spPr>
          <a:xfrm>
            <a:off x="4752625" y="1608493"/>
            <a:ext cx="3539067" cy="4515362"/>
          </a:xfrm>
          <a:prstGeom prst="rect">
            <a:avLst/>
          </a:prstGeom>
        </p:spPr>
      </p:pic>
      <p:pic>
        <p:nvPicPr>
          <p:cNvPr id="7" name="Picture 6"/>
          <p:cNvPicPr>
            <a:picLocks noChangeAspect="1"/>
          </p:cNvPicPr>
          <p:nvPr/>
        </p:nvPicPr>
        <p:blipFill>
          <a:blip r:embed="rId3"/>
          <a:stretch>
            <a:fillRect/>
          </a:stretch>
        </p:blipFill>
        <p:spPr>
          <a:xfrm>
            <a:off x="649350" y="1608139"/>
            <a:ext cx="3515572" cy="4485384"/>
          </a:xfrm>
          <a:prstGeom prst="rect">
            <a:avLst/>
          </a:prstGeom>
        </p:spPr>
      </p:pic>
      <p:sp>
        <p:nvSpPr>
          <p:cNvPr id="5" name="Slide Number Placeholder 4"/>
          <p:cNvSpPr>
            <a:spLocks noGrp="1"/>
          </p:cNvSpPr>
          <p:nvPr>
            <p:ph type="sldNum" sz="quarter" idx="10"/>
          </p:nvPr>
        </p:nvSpPr>
        <p:spPr/>
        <p:txBody>
          <a:bodyPr/>
          <a:lstStyle/>
          <a:p>
            <a:fld id="{AB80C8F5-D920-BB4B-933F-7F3EB43C8215}" type="slidenum">
              <a:rPr lang="en-US" smtClean="0"/>
              <a:pPr/>
              <a:t>8</a:t>
            </a:fld>
            <a:endParaRPr lang="en-US" dirty="0"/>
          </a:p>
        </p:txBody>
      </p:sp>
    </p:spTree>
    <p:extLst>
      <p:ext uri="{BB962C8B-B14F-4D97-AF65-F5344CB8AC3E}">
        <p14:creationId xmlns:p14="http://schemas.microsoft.com/office/powerpoint/2010/main" val="256615539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resources</a:t>
            </a:r>
            <a:endParaRPr lang="en-US" dirty="0"/>
          </a:p>
        </p:txBody>
      </p:sp>
      <p:sp>
        <p:nvSpPr>
          <p:cNvPr id="3" name="Slide Number Placeholder 2"/>
          <p:cNvSpPr>
            <a:spLocks noGrp="1"/>
          </p:cNvSpPr>
          <p:nvPr>
            <p:ph type="sldNum" sz="quarter" idx="10"/>
          </p:nvPr>
        </p:nvSpPr>
        <p:spPr/>
        <p:txBody>
          <a:bodyPr/>
          <a:lstStyle/>
          <a:p>
            <a:fld id="{AB80C8F5-D920-BB4B-933F-7F3EB43C8215}" type="slidenum">
              <a:rPr lang="en-US" smtClean="0"/>
              <a:pPr/>
              <a:t>9</a:t>
            </a:fld>
            <a:endParaRPr lang="en-US" dirty="0"/>
          </a:p>
        </p:txBody>
      </p:sp>
      <p:sp>
        <p:nvSpPr>
          <p:cNvPr id="4" name="Text Placeholder 3"/>
          <p:cNvSpPr>
            <a:spLocks noGrp="1"/>
          </p:cNvSpPr>
          <p:nvPr>
            <p:ph type="body" idx="11"/>
          </p:nvPr>
        </p:nvSpPr>
        <p:spPr/>
        <p:txBody>
          <a:bodyPr/>
          <a:lstStyle/>
          <a:p>
            <a:endParaRPr lang="en-US"/>
          </a:p>
        </p:txBody>
      </p:sp>
      <p:sp>
        <p:nvSpPr>
          <p:cNvPr id="5" name="Text Placeholder 4"/>
          <p:cNvSpPr>
            <a:spLocks noGrp="1"/>
          </p:cNvSpPr>
          <p:nvPr>
            <p:ph type="body" idx="12"/>
          </p:nvPr>
        </p:nvSpPr>
        <p:spPr/>
        <p:txBody>
          <a:bodyPr>
            <a:normAutofit/>
          </a:bodyPr>
          <a:lstStyle/>
          <a:p>
            <a:r>
              <a:rPr lang="en-US" sz="2400" b="1" dirty="0" smtClean="0"/>
              <a:t>UCLA </a:t>
            </a:r>
            <a:r>
              <a:rPr lang="en-US" sz="2400" b="1" dirty="0"/>
              <a:t>Institute for Digital Research and Education: </a:t>
            </a:r>
            <a:endParaRPr lang="en-US" sz="2400" b="1" dirty="0" smtClean="0"/>
          </a:p>
          <a:p>
            <a:r>
              <a:rPr lang="en-US" sz="2400" b="1" dirty="0" smtClean="0">
                <a:hlinkClick r:id="rId2"/>
              </a:rPr>
              <a:t>http</a:t>
            </a:r>
            <a:r>
              <a:rPr lang="en-US" sz="2400" b="1" dirty="0">
                <a:hlinkClick r:id="rId2"/>
              </a:rPr>
              <a:t>://</a:t>
            </a:r>
            <a:r>
              <a:rPr lang="en-US" sz="2400" b="1" dirty="0" err="1">
                <a:hlinkClick r:id="rId2"/>
              </a:rPr>
              <a:t>www.ats.ucla.edu</a:t>
            </a:r>
            <a:r>
              <a:rPr lang="en-US" sz="2400" b="1" dirty="0">
                <a:hlinkClick r:id="rId2"/>
              </a:rPr>
              <a:t>/stat/</a:t>
            </a:r>
            <a:r>
              <a:rPr lang="en-US" sz="2400" b="1" dirty="0" err="1">
                <a:hlinkClick r:id="rId2"/>
              </a:rPr>
              <a:t>stata</a:t>
            </a:r>
            <a:r>
              <a:rPr lang="en-US" sz="2400" b="1" dirty="0">
                <a:hlinkClick r:id="rId2"/>
              </a:rPr>
              <a:t>/ </a:t>
            </a:r>
            <a:endParaRPr lang="en-US" sz="2400" b="1" dirty="0" smtClean="0"/>
          </a:p>
          <a:p>
            <a:endParaRPr lang="en-US" sz="2400" b="1" dirty="0"/>
          </a:p>
          <a:p>
            <a:r>
              <a:rPr lang="en-US" sz="2400" b="1" dirty="0" smtClean="0"/>
              <a:t>Carolina </a:t>
            </a:r>
            <a:r>
              <a:rPr lang="en-US" sz="2400" b="1" dirty="0"/>
              <a:t>Population Center: </a:t>
            </a:r>
            <a:endParaRPr lang="en-US" sz="2400" b="1" dirty="0" smtClean="0"/>
          </a:p>
          <a:p>
            <a:r>
              <a:rPr lang="en-US" sz="2400" b="1" dirty="0" smtClean="0">
                <a:hlinkClick r:id="rId3"/>
              </a:rPr>
              <a:t>http</a:t>
            </a:r>
            <a:r>
              <a:rPr lang="en-US" sz="2400" b="1" dirty="0">
                <a:hlinkClick r:id="rId3"/>
              </a:rPr>
              <a:t>://</a:t>
            </a:r>
            <a:r>
              <a:rPr lang="en-US" sz="2400" b="1" dirty="0" err="1">
                <a:hlinkClick r:id="rId3"/>
              </a:rPr>
              <a:t>www.cpc.unc.edu</a:t>
            </a:r>
            <a:r>
              <a:rPr lang="en-US" sz="2400" b="1" dirty="0">
                <a:hlinkClick r:id="rId3"/>
              </a:rPr>
              <a:t>/research/tools/</a:t>
            </a:r>
            <a:r>
              <a:rPr lang="en-US" sz="2400" b="1" dirty="0" err="1">
                <a:hlinkClick r:id="rId3"/>
              </a:rPr>
              <a:t>data_analysis</a:t>
            </a:r>
            <a:r>
              <a:rPr lang="en-US" sz="2400" b="1" dirty="0">
                <a:hlinkClick r:id="rId3"/>
              </a:rPr>
              <a:t>/</a:t>
            </a:r>
            <a:r>
              <a:rPr lang="en-US" sz="2400" b="1" dirty="0" err="1">
                <a:hlinkClick r:id="rId3"/>
              </a:rPr>
              <a:t>statatutorial</a:t>
            </a:r>
            <a:r>
              <a:rPr lang="en-US" sz="2400" b="1" dirty="0">
                <a:hlinkClick r:id="rId3"/>
              </a:rPr>
              <a:t> </a:t>
            </a:r>
            <a:endParaRPr lang="en-US" sz="2400" b="1" dirty="0" smtClean="0"/>
          </a:p>
          <a:p>
            <a:endParaRPr lang="en-US" sz="2400" b="1" dirty="0"/>
          </a:p>
          <a:p>
            <a:r>
              <a:rPr lang="en-US" sz="2400" b="1" dirty="0" smtClean="0"/>
              <a:t>Stata </a:t>
            </a:r>
            <a:r>
              <a:rPr lang="en-US" sz="2400" b="1" dirty="0"/>
              <a:t>YouTube channel: </a:t>
            </a:r>
            <a:endParaRPr lang="en-US" sz="2400" b="1" dirty="0" smtClean="0"/>
          </a:p>
          <a:p>
            <a:r>
              <a:rPr lang="en-US" sz="2400" b="1" dirty="0" smtClean="0">
                <a:hlinkClick r:id="rId4"/>
              </a:rPr>
              <a:t>http</a:t>
            </a:r>
            <a:r>
              <a:rPr lang="en-US" sz="2400" b="1" dirty="0">
                <a:hlinkClick r:id="rId4"/>
              </a:rPr>
              <a:t>://</a:t>
            </a:r>
            <a:r>
              <a:rPr lang="en-US" sz="2400" b="1" dirty="0" err="1">
                <a:hlinkClick r:id="rId4"/>
              </a:rPr>
              <a:t>www.youtube.com</a:t>
            </a:r>
            <a:r>
              <a:rPr lang="en-US" sz="2400" b="1" dirty="0">
                <a:hlinkClick r:id="rId4"/>
              </a:rPr>
              <a:t>/user/</a:t>
            </a:r>
            <a:r>
              <a:rPr lang="en-US" sz="2400" b="1" dirty="0" err="1">
                <a:hlinkClick r:id="rId4"/>
              </a:rPr>
              <a:t>statacorp</a:t>
            </a:r>
            <a:r>
              <a:rPr lang="en-US" sz="2400" b="1" dirty="0">
                <a:hlinkClick r:id="rId4"/>
              </a:rPr>
              <a:t> </a:t>
            </a:r>
            <a:endParaRPr lang="en-US" sz="2400" b="1" dirty="0"/>
          </a:p>
          <a:p>
            <a:endParaRPr lang="en-US" sz="2400" dirty="0"/>
          </a:p>
        </p:txBody>
      </p:sp>
    </p:spTree>
    <p:extLst>
      <p:ext uri="{BB962C8B-B14F-4D97-AF65-F5344CB8AC3E}">
        <p14:creationId xmlns:p14="http://schemas.microsoft.com/office/powerpoint/2010/main" val="66782654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8424</TotalTime>
  <Words>2121</Words>
  <Application>Microsoft Macintosh PowerPoint</Application>
  <PresentationFormat>On-screen Show (4:3)</PresentationFormat>
  <Paragraphs>222</Paragraphs>
  <Slides>19</Slides>
  <Notes>14</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Development of a Project-Based Statistics Course for Applied Biostatistics Using Stata </vt:lpstr>
      <vt:lpstr>Outline</vt:lpstr>
      <vt:lpstr>Project-based statistics</vt:lpstr>
      <vt:lpstr>Course description</vt:lpstr>
      <vt:lpstr>PowerPoint Presentation</vt:lpstr>
      <vt:lpstr>Public Health Application</vt:lpstr>
      <vt:lpstr>Required</vt:lpstr>
      <vt:lpstr>Suggested</vt:lpstr>
      <vt:lpstr>Online resources</vt:lpstr>
      <vt:lpstr>Course Format/Structure </vt:lpstr>
      <vt:lpstr>Course Philosophy and Participation  </vt:lpstr>
      <vt:lpstr>Course content and grades</vt:lpstr>
      <vt:lpstr>Lab assignments </vt:lpstr>
      <vt:lpstr>Final project/oral presentation </vt:lpstr>
      <vt:lpstr>Final project/Presentation</vt:lpstr>
      <vt:lpstr>Portfolio</vt:lpstr>
      <vt:lpstr>Detailed course schedule</vt:lpstr>
      <vt:lpstr>acknowledgements</vt:lpstr>
      <vt:lpstr>Contact Information</vt:lpstr>
    </vt:vector>
  </TitlesOfParts>
  <Company>Purdue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DOCUMENT TITLE SECOND LINE AND THIRD LINE</dc:title>
  <dc:creator>Purdue Marketing Communications</dc:creator>
  <cp:lastModifiedBy>Frank Snyder</cp:lastModifiedBy>
  <cp:revision>222</cp:revision>
  <cp:lastPrinted>2014-08-25T17:16:16Z</cp:lastPrinted>
  <dcterms:created xsi:type="dcterms:W3CDTF">2011-09-20T15:44:26Z</dcterms:created>
  <dcterms:modified xsi:type="dcterms:W3CDTF">2015-07-27T14:44:53Z</dcterms:modified>
</cp:coreProperties>
</file>