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1" r:id="rId4"/>
    <p:sldId id="266" r:id="rId5"/>
    <p:sldId id="258" r:id="rId6"/>
    <p:sldId id="259" r:id="rId7"/>
    <p:sldId id="262" r:id="rId8"/>
    <p:sldId id="264" r:id="rId9"/>
    <p:sldId id="260" r:id="rId10"/>
    <p:sldId id="263" r:id="rId11"/>
    <p:sldId id="265" r:id="rId12"/>
    <p:sldId id="268" r:id="rId13"/>
    <p:sldId id="267" r:id="rId14"/>
  </p:sldIdLst>
  <p:sldSz cx="9144000" cy="5715000" type="screen16x10"/>
  <p:notesSz cx="9144000" cy="6858000"/>
  <p:defaultTextStyle>
    <a:defPPr>
      <a:defRPr lang="es-C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630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1878" y="-8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mserver2003\llopez\PAPERS%20PERSONALES\Revista\Gr&#225;phics%20y%20charter%20Art&#237;culo%20Cuadernos%20Econom&#237;a.%20English%20vers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server2003\llopez\PAPERS%20PERSONALES\Revista\Gr&#225;phics%20y%20charter%20Art&#237;culo%20Cuadernos%20Econom&#237;a.%20English%20version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camserver2003\llopez\PAPERS%20PERSONALES\Revista\Gr&#225;phics%20y%20charter%20Art&#237;culo%20Cuadernos%20Econom&#237;a.%20English%20version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mserver2003\esteco\Lineas%20de%20investigaci&#243;n\Areas%20de%20estudio\Econom&#237;a\Competitividad\ESTUDIO%20TRANSFORMACI&#211;N%20PRODUCTIVA%20LUIS%20F.%20L&#211;PEZ\DATOS\Base%20actualizada%20a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es-CO"/>
              <a:t>Gráfica 2. Índice de crecimiento del PIB de Colombia por sectores económicos, 1965-2005 (precios constantes de 2005). (1965=100)</a:t>
            </a:r>
          </a:p>
        </c:rich>
      </c:tx>
      <c:layout>
        <c:manualLayout>
          <c:xMode val="edge"/>
          <c:yMode val="edge"/>
          <c:x val="0.17509379306182798"/>
          <c:y val="2.91060586526875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4640961999315306E-2"/>
          <c:y val="2.2370797404789287E-2"/>
          <c:w val="0.93726677462507924"/>
          <c:h val="0.75259951659092039"/>
        </c:manualLayout>
      </c:layout>
      <c:lineChart>
        <c:grouping val="standard"/>
        <c:varyColors val="0"/>
        <c:ser>
          <c:idx val="0"/>
          <c:order val="0"/>
          <c:tx>
            <c:v>Construction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'F:\graficos aprobados\[indices.xls]empal_96_d_def'!$A$2:$A$42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'F:\graficos aprobados\[indices.xls]empal_96_d_def'!$D$2:$D$42</c:f>
              <c:numCache>
                <c:formatCode>General</c:formatCode>
                <c:ptCount val="41"/>
                <c:pt idx="0">
                  <c:v>100</c:v>
                </c:pt>
                <c:pt idx="1">
                  <c:v>108.05788055043269</c:v>
                </c:pt>
                <c:pt idx="2">
                  <c:v>133.32387572705349</c:v>
                </c:pt>
                <c:pt idx="3">
                  <c:v>144.10554688608315</c:v>
                </c:pt>
                <c:pt idx="4">
                  <c:v>151.73783515392253</c:v>
                </c:pt>
                <c:pt idx="5">
                  <c:v>151.0427010923535</c:v>
                </c:pt>
                <c:pt idx="6">
                  <c:v>156.14980848347281</c:v>
                </c:pt>
                <c:pt idx="7">
                  <c:v>165.47027947226553</c:v>
                </c:pt>
                <c:pt idx="8">
                  <c:v>198.11320754716976</c:v>
                </c:pt>
                <c:pt idx="9">
                  <c:v>213.12242871329261</c:v>
                </c:pt>
                <c:pt idx="10">
                  <c:v>192.01305149666615</c:v>
                </c:pt>
                <c:pt idx="11">
                  <c:v>209.29209816995316</c:v>
                </c:pt>
                <c:pt idx="12">
                  <c:v>225.23762235778122</c:v>
                </c:pt>
                <c:pt idx="13">
                  <c:v>219.47794013335221</c:v>
                </c:pt>
                <c:pt idx="14">
                  <c:v>218.22953610441195</c:v>
                </c:pt>
                <c:pt idx="15">
                  <c:v>250.13477088948784</c:v>
                </c:pt>
                <c:pt idx="16">
                  <c:v>267.89615548304727</c:v>
                </c:pt>
                <c:pt idx="17">
                  <c:v>278.73457227975598</c:v>
                </c:pt>
                <c:pt idx="18">
                  <c:v>314.83898425308553</c:v>
                </c:pt>
                <c:pt idx="19">
                  <c:v>334.88438076322882</c:v>
                </c:pt>
                <c:pt idx="20">
                  <c:v>363.75372393247261</c:v>
                </c:pt>
                <c:pt idx="21">
                  <c:v>381.47254929777262</c:v>
                </c:pt>
                <c:pt idx="22">
                  <c:v>343.18343027379763</c:v>
                </c:pt>
                <c:pt idx="23">
                  <c:v>388.45226273230236</c:v>
                </c:pt>
                <c:pt idx="24">
                  <c:v>356.84494254504176</c:v>
                </c:pt>
                <c:pt idx="25">
                  <c:v>310.20002837281879</c:v>
                </c:pt>
                <c:pt idx="26">
                  <c:v>310.96609448148672</c:v>
                </c:pt>
                <c:pt idx="27">
                  <c:v>333.53667186835008</c:v>
                </c:pt>
                <c:pt idx="28">
                  <c:v>394.24031777557093</c:v>
                </c:pt>
                <c:pt idx="29">
                  <c:v>470.06667612427293</c:v>
                </c:pt>
                <c:pt idx="30">
                  <c:v>489.87090367427993</c:v>
                </c:pt>
                <c:pt idx="31">
                  <c:v>426.50053740851519</c:v>
                </c:pt>
                <c:pt idx="32">
                  <c:v>435.80609960965245</c:v>
                </c:pt>
                <c:pt idx="33">
                  <c:v>404.27685986732797</c:v>
                </c:pt>
                <c:pt idx="34">
                  <c:v>295.11858929910011</c:v>
                </c:pt>
                <c:pt idx="35">
                  <c:v>283.62695214518942</c:v>
                </c:pt>
                <c:pt idx="36">
                  <c:v>294.57625230981074</c:v>
                </c:pt>
                <c:pt idx="37">
                  <c:v>330.95756335761547</c:v>
                </c:pt>
                <c:pt idx="38">
                  <c:v>374.87252206523817</c:v>
                </c:pt>
                <c:pt idx="39">
                  <c:v>421.22761489333448</c:v>
                </c:pt>
                <c:pt idx="40">
                  <c:v>470.7784241295908</c:v>
                </c:pt>
              </c:numCache>
            </c:numRef>
          </c:val>
          <c:smooth val="0"/>
        </c:ser>
        <c:ser>
          <c:idx val="1"/>
          <c:order val="1"/>
          <c:tx>
            <c:v>Industry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'F:\graficos aprobados\[indices.xls]empal_96_d_def'!$A$2:$A$42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'F:\graficos aprobados\[indices.xls]empal_96_d_def'!$G$2:$G$42</c:f>
              <c:numCache>
                <c:formatCode>General</c:formatCode>
                <c:ptCount val="41"/>
                <c:pt idx="0">
                  <c:v>100</c:v>
                </c:pt>
                <c:pt idx="1">
                  <c:v>103.22665533086375</c:v>
                </c:pt>
                <c:pt idx="2">
                  <c:v>109.98157932025667</c:v>
                </c:pt>
                <c:pt idx="3">
                  <c:v>117.06443189409121</c:v>
                </c:pt>
                <c:pt idx="4">
                  <c:v>125.23228274731279</c:v>
                </c:pt>
                <c:pt idx="5">
                  <c:v>133.16127203902752</c:v>
                </c:pt>
                <c:pt idx="6">
                  <c:v>144.52136596425171</c:v>
                </c:pt>
                <c:pt idx="7">
                  <c:v>160.00890670229344</c:v>
                </c:pt>
                <c:pt idx="8">
                  <c:v>173.65842796704516</c:v>
                </c:pt>
                <c:pt idx="9">
                  <c:v>188.12574644237964</c:v>
                </c:pt>
                <c:pt idx="10">
                  <c:v>190.45363454181083</c:v>
                </c:pt>
                <c:pt idx="11">
                  <c:v>198.80164369142321</c:v>
                </c:pt>
                <c:pt idx="12">
                  <c:v>201.6659581789842</c:v>
                </c:pt>
                <c:pt idx="13">
                  <c:v>221.77486285702713</c:v>
                </c:pt>
                <c:pt idx="14">
                  <c:v>235.34746260197156</c:v>
                </c:pt>
                <c:pt idx="15">
                  <c:v>238.19760733588384</c:v>
                </c:pt>
                <c:pt idx="16">
                  <c:v>231.89004271168596</c:v>
                </c:pt>
                <c:pt idx="17">
                  <c:v>228.55002935163253</c:v>
                </c:pt>
                <c:pt idx="18">
                  <c:v>231.16333677455921</c:v>
                </c:pt>
                <c:pt idx="19">
                  <c:v>245.00516183882914</c:v>
                </c:pt>
                <c:pt idx="20">
                  <c:v>252.24185745227825</c:v>
                </c:pt>
                <c:pt idx="21">
                  <c:v>267.2435780652213</c:v>
                </c:pt>
                <c:pt idx="22">
                  <c:v>283.8586263435962</c:v>
                </c:pt>
                <c:pt idx="23">
                  <c:v>289.23908422906413</c:v>
                </c:pt>
                <c:pt idx="24">
                  <c:v>305.48571891257257</c:v>
                </c:pt>
                <c:pt idx="25">
                  <c:v>318.39436448654874</c:v>
                </c:pt>
                <c:pt idx="26">
                  <c:v>321.01172041051785</c:v>
                </c:pt>
                <c:pt idx="27">
                  <c:v>335.39806886500259</c:v>
                </c:pt>
                <c:pt idx="28">
                  <c:v>340.9182000364363</c:v>
                </c:pt>
                <c:pt idx="29">
                  <c:v>346.25210015991559</c:v>
                </c:pt>
                <c:pt idx="30">
                  <c:v>353.55964454160824</c:v>
                </c:pt>
                <c:pt idx="31">
                  <c:v>347.02180863862935</c:v>
                </c:pt>
                <c:pt idx="32">
                  <c:v>348.47468303580757</c:v>
                </c:pt>
                <c:pt idx="33">
                  <c:v>347.47100715681853</c:v>
                </c:pt>
                <c:pt idx="34">
                  <c:v>318.38586456424042</c:v>
                </c:pt>
                <c:pt idx="35">
                  <c:v>355.48343904660635</c:v>
                </c:pt>
                <c:pt idx="36">
                  <c:v>360.81870973549547</c:v>
                </c:pt>
                <c:pt idx="37">
                  <c:v>370.37723097765951</c:v>
                </c:pt>
                <c:pt idx="38">
                  <c:v>387.29310843082555</c:v>
                </c:pt>
                <c:pt idx="39">
                  <c:v>416.07955444490131</c:v>
                </c:pt>
                <c:pt idx="40">
                  <c:v>432.52915935343094</c:v>
                </c:pt>
              </c:numCache>
            </c:numRef>
          </c:val>
          <c:smooth val="0"/>
        </c:ser>
        <c:ser>
          <c:idx val="2"/>
          <c:order val="2"/>
          <c:tx>
            <c:v>Minning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'F:\graficos aprobados\[indices.xls]empal_96_d_def'!$A$2:$A$42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'F:\graficos aprobados\[indices.xls]empal_96_d_def'!$J$2:$J$42</c:f>
              <c:numCache>
                <c:formatCode>General</c:formatCode>
                <c:ptCount val="41"/>
                <c:pt idx="0">
                  <c:v>100</c:v>
                </c:pt>
                <c:pt idx="1">
                  <c:v>97.629202207727047</c:v>
                </c:pt>
                <c:pt idx="2">
                  <c:v>94.405418966382342</c:v>
                </c:pt>
                <c:pt idx="3">
                  <c:v>85.587054691419979</c:v>
                </c:pt>
                <c:pt idx="4">
                  <c:v>101.54290015052685</c:v>
                </c:pt>
                <c:pt idx="5">
                  <c:v>102.75965880582037</c:v>
                </c:pt>
                <c:pt idx="6">
                  <c:v>100.6397390868038</c:v>
                </c:pt>
                <c:pt idx="7">
                  <c:v>108.99397892624182</c:v>
                </c:pt>
                <c:pt idx="8">
                  <c:v>113.96136477671848</c:v>
                </c:pt>
                <c:pt idx="9">
                  <c:v>83.805820371299532</c:v>
                </c:pt>
                <c:pt idx="10">
                  <c:v>87.017059708981421</c:v>
                </c:pt>
                <c:pt idx="11">
                  <c:v>85.223281485198171</c:v>
                </c:pt>
                <c:pt idx="12">
                  <c:v>74.586051179126926</c:v>
                </c:pt>
                <c:pt idx="13">
                  <c:v>69.731560461615643</c:v>
                </c:pt>
                <c:pt idx="14">
                  <c:v>70.546914199698932</c:v>
                </c:pt>
                <c:pt idx="15">
                  <c:v>83.55494229804313</c:v>
                </c:pt>
                <c:pt idx="16">
                  <c:v>88.05820371299545</c:v>
                </c:pt>
                <c:pt idx="17">
                  <c:v>89.601103863522312</c:v>
                </c:pt>
                <c:pt idx="18">
                  <c:v>102.30807827395884</c:v>
                </c:pt>
                <c:pt idx="19">
                  <c:v>124.78675363773205</c:v>
                </c:pt>
                <c:pt idx="20">
                  <c:v>172.2277972905168</c:v>
                </c:pt>
                <c:pt idx="21">
                  <c:v>279.25238334169597</c:v>
                </c:pt>
                <c:pt idx="22">
                  <c:v>346.51279478173609</c:v>
                </c:pt>
                <c:pt idx="23">
                  <c:v>362.21776216758656</c:v>
                </c:pt>
                <c:pt idx="24">
                  <c:v>404.37782237832414</c:v>
                </c:pt>
                <c:pt idx="25">
                  <c:v>428.32413447064727</c:v>
                </c:pt>
                <c:pt idx="26">
                  <c:v>425.58956347215258</c:v>
                </c:pt>
                <c:pt idx="27">
                  <c:v>409.09433015554441</c:v>
                </c:pt>
                <c:pt idx="28">
                  <c:v>402.30807827395893</c:v>
                </c:pt>
                <c:pt idx="29">
                  <c:v>408.84345208228808</c:v>
                </c:pt>
                <c:pt idx="30">
                  <c:v>497.49121926743607</c:v>
                </c:pt>
                <c:pt idx="31">
                  <c:v>533.75223128953462</c:v>
                </c:pt>
                <c:pt idx="32">
                  <c:v>553.4623622904171</c:v>
                </c:pt>
                <c:pt idx="33">
                  <c:v>639.7503546203958</c:v>
                </c:pt>
                <c:pt idx="34">
                  <c:v>757.89796457174134</c:v>
                </c:pt>
                <c:pt idx="35">
                  <c:v>679.97457612382129</c:v>
                </c:pt>
                <c:pt idx="36">
                  <c:v>638.44882999997219</c:v>
                </c:pt>
                <c:pt idx="37">
                  <c:v>635.22573234513322</c:v>
                </c:pt>
                <c:pt idx="38">
                  <c:v>722.25290577747217</c:v>
                </c:pt>
                <c:pt idx="39">
                  <c:v>741.42991799790661</c:v>
                </c:pt>
                <c:pt idx="40">
                  <c:v>756.95327958194605</c:v>
                </c:pt>
              </c:numCache>
            </c:numRef>
          </c:val>
          <c:smooth val="0"/>
        </c:ser>
        <c:ser>
          <c:idx val="3"/>
          <c:order val="3"/>
          <c:tx>
            <c:v>Agriculture</c:v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'F:\graficos aprobados\[indices.xls]empal_96_d_def'!$A$2:$A$42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'F:\graficos aprobados\[indices.xls]empal_96_d_def'!$M$2:$M$42</c:f>
              <c:numCache>
                <c:formatCode>General</c:formatCode>
                <c:ptCount val="41"/>
                <c:pt idx="0">
                  <c:v>100</c:v>
                </c:pt>
                <c:pt idx="1">
                  <c:v>102.78926118358591</c:v>
                </c:pt>
                <c:pt idx="2">
                  <c:v>110.07447681245648</c:v>
                </c:pt>
                <c:pt idx="3">
                  <c:v>116.99132980520183</c:v>
                </c:pt>
                <c:pt idx="4">
                  <c:v>121.13822445992217</c:v>
                </c:pt>
                <c:pt idx="5">
                  <c:v>125.29637910788651</c:v>
                </c:pt>
                <c:pt idx="6">
                  <c:v>126.31942992262745</c:v>
                </c:pt>
                <c:pt idx="7">
                  <c:v>136.19283542715556</c:v>
                </c:pt>
                <c:pt idx="8">
                  <c:v>139.41319349494069</c:v>
                </c:pt>
                <c:pt idx="9">
                  <c:v>147.14720028310802</c:v>
                </c:pt>
                <c:pt idx="10">
                  <c:v>155.65492946418476</c:v>
                </c:pt>
                <c:pt idx="11">
                  <c:v>160.40664661315446</c:v>
                </c:pt>
                <c:pt idx="12">
                  <c:v>165.64897775347004</c:v>
                </c:pt>
                <c:pt idx="13">
                  <c:v>179.09180111634743</c:v>
                </c:pt>
                <c:pt idx="14">
                  <c:v>187.76843019608424</c:v>
                </c:pt>
                <c:pt idx="15">
                  <c:v>191.92497627358514</c:v>
                </c:pt>
                <c:pt idx="16">
                  <c:v>198.07132401434794</c:v>
                </c:pt>
                <c:pt idx="17">
                  <c:v>194.32013769363115</c:v>
                </c:pt>
                <c:pt idx="18">
                  <c:v>199.77801727604623</c:v>
                </c:pt>
                <c:pt idx="19">
                  <c:v>203.28309231585837</c:v>
                </c:pt>
                <c:pt idx="20">
                  <c:v>206.63052745025442</c:v>
                </c:pt>
                <c:pt idx="21">
                  <c:v>213.60528897968319</c:v>
                </c:pt>
                <c:pt idx="22">
                  <c:v>227.24274936863549</c:v>
                </c:pt>
                <c:pt idx="23">
                  <c:v>233.53547702157033</c:v>
                </c:pt>
                <c:pt idx="24">
                  <c:v>243.57456528383162</c:v>
                </c:pt>
                <c:pt idx="25">
                  <c:v>257.76537391220353</c:v>
                </c:pt>
                <c:pt idx="26">
                  <c:v>268.49936461466621</c:v>
                </c:pt>
                <c:pt idx="27">
                  <c:v>263.55461901008505</c:v>
                </c:pt>
                <c:pt idx="28">
                  <c:v>272.08647674811323</c:v>
                </c:pt>
                <c:pt idx="29">
                  <c:v>274.64410378496558</c:v>
                </c:pt>
                <c:pt idx="30">
                  <c:v>285.97326555889703</c:v>
                </c:pt>
                <c:pt idx="31">
                  <c:v>282.44073407780485</c:v>
                </c:pt>
                <c:pt idx="32">
                  <c:v>284.27686877440493</c:v>
                </c:pt>
                <c:pt idx="33">
                  <c:v>284.38712878541628</c:v>
                </c:pt>
                <c:pt idx="34">
                  <c:v>284.2517671443394</c:v>
                </c:pt>
                <c:pt idx="35">
                  <c:v>295.19368328950117</c:v>
                </c:pt>
                <c:pt idx="36">
                  <c:v>294.12323088105018</c:v>
                </c:pt>
                <c:pt idx="37">
                  <c:v>294.48665404265631</c:v>
                </c:pt>
                <c:pt idx="38">
                  <c:v>302.53709360349717</c:v>
                </c:pt>
                <c:pt idx="39">
                  <c:v>308.61823872403528</c:v>
                </c:pt>
                <c:pt idx="40">
                  <c:v>314.37303513000478</c:v>
                </c:pt>
              </c:numCache>
            </c:numRef>
          </c:val>
          <c:smooth val="0"/>
        </c:ser>
        <c:ser>
          <c:idx val="4"/>
          <c:order val="4"/>
          <c:tx>
            <c:v>Service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'F:\graficos aprobados\[indices.xls]empal_96_d_def'!$A$2:$A$42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'F:\graficos aprobados\[indices.xls]empal_96_d_def'!$P$2:$P$42</c:f>
              <c:numCache>
                <c:formatCode>General</c:formatCode>
                <c:ptCount val="41"/>
                <c:pt idx="0">
                  <c:v>100</c:v>
                </c:pt>
                <c:pt idx="1">
                  <c:v>105.80785336911207</c:v>
                </c:pt>
                <c:pt idx="2">
                  <c:v>108.98337031913017</c:v>
                </c:pt>
                <c:pt idx="3">
                  <c:v>114.85343410802329</c:v>
                </c:pt>
                <c:pt idx="4">
                  <c:v>122.68266186315566</c:v>
                </c:pt>
                <c:pt idx="5">
                  <c:v>133.14144049619773</c:v>
                </c:pt>
                <c:pt idx="6">
                  <c:v>145.61045135052322</c:v>
                </c:pt>
                <c:pt idx="7">
                  <c:v>155.42205591509673</c:v>
                </c:pt>
                <c:pt idx="8">
                  <c:v>167.07954577108427</c:v>
                </c:pt>
                <c:pt idx="9">
                  <c:v>177.53368183548599</c:v>
                </c:pt>
                <c:pt idx="10">
                  <c:v>182.63400774380452</c:v>
                </c:pt>
                <c:pt idx="11">
                  <c:v>192.0277811307441</c:v>
                </c:pt>
                <c:pt idx="12">
                  <c:v>202.93596040817468</c:v>
                </c:pt>
                <c:pt idx="13">
                  <c:v>219.1784510533989</c:v>
                </c:pt>
                <c:pt idx="14">
                  <c:v>230.64466708140287</c:v>
                </c:pt>
                <c:pt idx="15">
                  <c:v>242.29472882756579</c:v>
                </c:pt>
                <c:pt idx="16">
                  <c:v>252.70708177420411</c:v>
                </c:pt>
                <c:pt idx="17">
                  <c:v>260.20854418332584</c:v>
                </c:pt>
                <c:pt idx="18">
                  <c:v>262.74060111978758</c:v>
                </c:pt>
                <c:pt idx="19">
                  <c:v>267.05911846906662</c:v>
                </c:pt>
                <c:pt idx="20">
                  <c:v>272.32286279352644</c:v>
                </c:pt>
                <c:pt idx="21">
                  <c:v>282.73243019898052</c:v>
                </c:pt>
                <c:pt idx="22">
                  <c:v>297.16153353327337</c:v>
                </c:pt>
                <c:pt idx="23">
                  <c:v>313.83021197968412</c:v>
                </c:pt>
                <c:pt idx="24">
                  <c:v>322.19333512845986</c:v>
                </c:pt>
                <c:pt idx="25">
                  <c:v>334.97804065033108</c:v>
                </c:pt>
                <c:pt idx="26">
                  <c:v>343.42380152090556</c:v>
                </c:pt>
                <c:pt idx="27">
                  <c:v>359.69136203678784</c:v>
                </c:pt>
                <c:pt idx="28">
                  <c:v>377.68317254570627</c:v>
                </c:pt>
                <c:pt idx="29">
                  <c:v>406.11426289937714</c:v>
                </c:pt>
                <c:pt idx="30">
                  <c:v>435.4720099536674</c:v>
                </c:pt>
                <c:pt idx="31">
                  <c:v>466.09465938766078</c:v>
                </c:pt>
                <c:pt idx="32">
                  <c:v>489.02185073584263</c:v>
                </c:pt>
                <c:pt idx="33">
                  <c:v>490.52774580361609</c:v>
                </c:pt>
                <c:pt idx="34">
                  <c:v>471.65789495072642</c:v>
                </c:pt>
                <c:pt idx="35">
                  <c:v>478.27653633449529</c:v>
                </c:pt>
                <c:pt idx="36">
                  <c:v>488.30014264616102</c:v>
                </c:pt>
                <c:pt idx="37">
                  <c:v>494.5341951085897</c:v>
                </c:pt>
                <c:pt idx="38">
                  <c:v>509.73847079850901</c:v>
                </c:pt>
                <c:pt idx="39">
                  <c:v>531.1032810854349</c:v>
                </c:pt>
                <c:pt idx="40">
                  <c:v>555.62422742953879</c:v>
                </c:pt>
              </c:numCache>
            </c:numRef>
          </c:val>
          <c:smooth val="0"/>
        </c:ser>
        <c:ser>
          <c:idx val="5"/>
          <c:order val="5"/>
          <c:tx>
            <c:v>GDP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val>
            <c:numRef>
              <c:f>'F:\graficos aprobados\[indices.xls]empal_96_d_def'!$V$2:$V$42</c:f>
              <c:numCache>
                <c:formatCode>General</c:formatCode>
                <c:ptCount val="41"/>
                <c:pt idx="0">
                  <c:v>100</c:v>
                </c:pt>
                <c:pt idx="1">
                  <c:v>104.25203168749569</c:v>
                </c:pt>
                <c:pt idx="2">
                  <c:v>109.71966127159727</c:v>
                </c:pt>
                <c:pt idx="3">
                  <c:v>115.77118759816972</c:v>
                </c:pt>
                <c:pt idx="4">
                  <c:v>122.96532472853919</c:v>
                </c:pt>
                <c:pt idx="5">
                  <c:v>130.56878713378401</c:v>
                </c:pt>
                <c:pt idx="6">
                  <c:v>139.04894830294333</c:v>
                </c:pt>
                <c:pt idx="7">
                  <c:v>150.00939015229113</c:v>
                </c:pt>
                <c:pt idx="8">
                  <c:v>160.25191217646653</c:v>
                </c:pt>
                <c:pt idx="9">
                  <c:v>169.58572355391652</c:v>
                </c:pt>
                <c:pt idx="10">
                  <c:v>174.15275216827152</c:v>
                </c:pt>
                <c:pt idx="11">
                  <c:v>181.95084682100662</c:v>
                </c:pt>
                <c:pt idx="12">
                  <c:v>189.07797241002521</c:v>
                </c:pt>
                <c:pt idx="13">
                  <c:v>204.01300962917432</c:v>
                </c:pt>
                <c:pt idx="14">
                  <c:v>214.43821279792388</c:v>
                </c:pt>
                <c:pt idx="15">
                  <c:v>222.90002048760499</c:v>
                </c:pt>
                <c:pt idx="16">
                  <c:v>228.6749641466912</c:v>
                </c:pt>
                <c:pt idx="17">
                  <c:v>230.80226046575154</c:v>
                </c:pt>
                <c:pt idx="18">
                  <c:v>235.48410503312166</c:v>
                </c:pt>
                <c:pt idx="19">
                  <c:v>242.68592501536574</c:v>
                </c:pt>
                <c:pt idx="20">
                  <c:v>250.00256095062488</c:v>
                </c:pt>
                <c:pt idx="21">
                  <c:v>263.9763880352387</c:v>
                </c:pt>
                <c:pt idx="22">
                  <c:v>278.86788909376497</c:v>
                </c:pt>
                <c:pt idx="23">
                  <c:v>291.23087823533433</c:v>
                </c:pt>
                <c:pt idx="24">
                  <c:v>301.64839855220924</c:v>
                </c:pt>
                <c:pt idx="25">
                  <c:v>313.42407635047465</c:v>
                </c:pt>
                <c:pt idx="26">
                  <c:v>320.63656696032234</c:v>
                </c:pt>
                <c:pt idx="27">
                  <c:v>329.95373215871069</c:v>
                </c:pt>
                <c:pt idx="28">
                  <c:v>343.24762685242098</c:v>
                </c:pt>
                <c:pt idx="29">
                  <c:v>360.62410366728125</c:v>
                </c:pt>
                <c:pt idx="30">
                  <c:v>382.27864850099024</c:v>
                </c:pt>
                <c:pt idx="31">
                  <c:v>393.57972962527617</c:v>
                </c:pt>
                <c:pt idx="32">
                  <c:v>407.04964389282594</c:v>
                </c:pt>
                <c:pt idx="33">
                  <c:v>408.41158082115732</c:v>
                </c:pt>
                <c:pt idx="34">
                  <c:v>391.06589053051829</c:v>
                </c:pt>
                <c:pt idx="35">
                  <c:v>399.87708128289808</c:v>
                </c:pt>
                <c:pt idx="36">
                  <c:v>405.08922028182775</c:v>
                </c:pt>
                <c:pt idx="37">
                  <c:v>411.95330879699713</c:v>
                </c:pt>
                <c:pt idx="38">
                  <c:v>429.28430590984766</c:v>
                </c:pt>
                <c:pt idx="39">
                  <c:v>449.492201891077</c:v>
                </c:pt>
                <c:pt idx="40">
                  <c:v>469.26492197673258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169680"/>
        <c:axId val="100170240"/>
      </c:lineChart>
      <c:catAx>
        <c:axId val="100169680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00170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170240"/>
        <c:scaling>
          <c:orientation val="minMax"/>
          <c:max val="900"/>
          <c:min val="0"/>
        </c:scaling>
        <c:delete val="0"/>
        <c:axPos val="l"/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00169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784971221662986"/>
          <c:y val="0.13652800716983549"/>
          <c:w val="0.77247261644924115"/>
          <c:h val="7.90021592001518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CO"/>
              <a:t>Gráfica 1. Estructura productiva de Colombia, 1965-2005 (precios corrientes).</a:t>
            </a:r>
          </a:p>
        </c:rich>
      </c:tx>
      <c:layout>
        <c:manualLayout>
          <c:xMode val="edge"/>
          <c:yMode val="edge"/>
          <c:x val="0.27340848970082232"/>
          <c:y val="2.91667260065226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179826650853901E-2"/>
          <c:y val="3.958341386599501E-2"/>
          <c:w val="0.92696713973908929"/>
          <c:h val="0.79583495246368907"/>
        </c:manualLayout>
      </c:layout>
      <c:lineChart>
        <c:grouping val="standard"/>
        <c:varyColors val="0"/>
        <c:ser>
          <c:idx val="0"/>
          <c:order val="0"/>
          <c:tx>
            <c:v>Agriculture</c:v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Lit>
              <c:ptCount val="41"/>
              <c:pt idx="0">
                <c:v>1965</c:v>
              </c:pt>
              <c:pt idx="1">
                <c:v>1966</c:v>
              </c:pt>
              <c:pt idx="2">
                <c:v>1967</c:v>
              </c:pt>
              <c:pt idx="3">
                <c:v>1968</c:v>
              </c:pt>
              <c:pt idx="4">
                <c:v>1969</c:v>
              </c:pt>
              <c:pt idx="5">
                <c:v>1970</c:v>
              </c:pt>
              <c:pt idx="6">
                <c:v>1971</c:v>
              </c:pt>
              <c:pt idx="7">
                <c:v>1972</c:v>
              </c:pt>
              <c:pt idx="8">
                <c:v>1973</c:v>
              </c:pt>
              <c:pt idx="9">
                <c:v>1974</c:v>
              </c:pt>
              <c:pt idx="10">
                <c:v>1975</c:v>
              </c:pt>
              <c:pt idx="11">
                <c:v>1976</c:v>
              </c:pt>
              <c:pt idx="12">
                <c:v>1977</c:v>
              </c:pt>
              <c:pt idx="13">
                <c:v>1978</c:v>
              </c:pt>
              <c:pt idx="14">
                <c:v>1979</c:v>
              </c:pt>
              <c:pt idx="15">
                <c:v>1980</c:v>
              </c:pt>
              <c:pt idx="16">
                <c:v>1981</c:v>
              </c:pt>
              <c:pt idx="17">
                <c:v>1982</c:v>
              </c:pt>
              <c:pt idx="18">
                <c:v>1983</c:v>
              </c:pt>
              <c:pt idx="19">
                <c:v>1984</c:v>
              </c:pt>
              <c:pt idx="20">
                <c:v>1985</c:v>
              </c:pt>
              <c:pt idx="21">
                <c:v>1986</c:v>
              </c:pt>
              <c:pt idx="22">
                <c:v>1987</c:v>
              </c:pt>
              <c:pt idx="23">
                <c:v>1988</c:v>
              </c:pt>
              <c:pt idx="24">
                <c:v>1989</c:v>
              </c:pt>
              <c:pt idx="25">
                <c:v>1990</c:v>
              </c:pt>
              <c:pt idx="26">
                <c:v>1991</c:v>
              </c:pt>
              <c:pt idx="27">
                <c:v>1992</c:v>
              </c:pt>
              <c:pt idx="28">
                <c:v>1993</c:v>
              </c:pt>
              <c:pt idx="29">
                <c:v>1994</c:v>
              </c:pt>
              <c:pt idx="30">
                <c:v>1995</c:v>
              </c:pt>
              <c:pt idx="31">
                <c:v>1996</c:v>
              </c:pt>
              <c:pt idx="32">
                <c:v>1997</c:v>
              </c:pt>
              <c:pt idx="33">
                <c:v>1998</c:v>
              </c:pt>
              <c:pt idx="34">
                <c:v>1999</c:v>
              </c:pt>
              <c:pt idx="35">
                <c:v>2000</c:v>
              </c:pt>
              <c:pt idx="36">
                <c:v>2001</c:v>
              </c:pt>
              <c:pt idx="37">
                <c:v>2002</c:v>
              </c:pt>
              <c:pt idx="38">
                <c:v>2003</c:v>
              </c:pt>
              <c:pt idx="39">
                <c:v>2004</c:v>
              </c:pt>
              <c:pt idx="40">
                <c:v>2005</c:v>
              </c:pt>
            </c:strLit>
          </c:cat>
          <c:val>
            <c:numLit>
              <c:formatCode>General</c:formatCode>
              <c:ptCount val="41"/>
              <c:pt idx="0">
                <c:v>0.26982180807585415</c:v>
              </c:pt>
              <c:pt idx="1">
                <c:v>0.26739067834958247</c:v>
              </c:pt>
              <c:pt idx="2">
                <c:v>0.26673161341815538</c:v>
              </c:pt>
              <c:pt idx="3">
                <c:v>0.26731648320111512</c:v>
              </c:pt>
              <c:pt idx="4">
                <c:v>0.25730718209417652</c:v>
              </c:pt>
              <c:pt idx="5">
                <c:v>0.25019530076317531</c:v>
              </c:pt>
              <c:pt idx="6">
                <c:v>0.23398131365991881</c:v>
              </c:pt>
              <c:pt idx="7">
                <c:v>0.23973822922233751</c:v>
              </c:pt>
              <c:pt idx="8">
                <c:v>0.24011065912569468</c:v>
              </c:pt>
              <c:pt idx="9">
                <c:v>0.24262291033903746</c:v>
              </c:pt>
              <c:pt idx="10">
                <c:v>0.2371605243873447</c:v>
              </c:pt>
              <c:pt idx="11">
                <c:v>0.2348972856670595</c:v>
              </c:pt>
              <c:pt idx="12">
                <c:v>0.24949987062021609</c:v>
              </c:pt>
              <c:pt idx="13">
                <c:v>0.22980022568783798</c:v>
              </c:pt>
              <c:pt idx="14">
                <c:v>0.21463042926085851</c:v>
              </c:pt>
              <c:pt idx="15">
                <c:v>0.19403250313213616</c:v>
              </c:pt>
              <c:pt idx="16">
                <c:v>0.19216987773081443</c:v>
              </c:pt>
              <c:pt idx="17">
                <c:v>0.18697341274226953</c:v>
              </c:pt>
              <c:pt idx="18">
                <c:v>0.18524864016553322</c:v>
              </c:pt>
              <c:pt idx="19">
                <c:v>0.17322903314364033</c:v>
              </c:pt>
              <c:pt idx="20">
                <c:v>0.17033323205722067</c:v>
              </c:pt>
              <c:pt idx="21">
                <c:v>0.17612454908323116</c:v>
              </c:pt>
              <c:pt idx="22">
                <c:v>0.18231285607935027</c:v>
              </c:pt>
              <c:pt idx="23">
                <c:v>0.16824809349401568</c:v>
              </c:pt>
              <c:pt idx="24">
                <c:v>0.16095952026372454</c:v>
              </c:pt>
              <c:pt idx="25">
                <c:v>0.16204891740769969</c:v>
              </c:pt>
              <c:pt idx="26">
                <c:v>0.16773774947388109</c:v>
              </c:pt>
              <c:pt idx="27">
                <c:v>0.15276870483941454</c:v>
              </c:pt>
              <c:pt idx="28">
                <c:v>0.13390939007724439</c:v>
              </c:pt>
              <c:pt idx="29">
                <c:v>0.13390939007724439</c:v>
              </c:pt>
              <c:pt idx="30">
                <c:v>0.12348918119867086</c:v>
              </c:pt>
              <c:pt idx="31">
                <c:v>0.12962756879391618</c:v>
              </c:pt>
              <c:pt idx="32">
                <c:v>0.12853309284896899</c:v>
              </c:pt>
              <c:pt idx="33">
                <c:v>0.13431282278934606</c:v>
              </c:pt>
              <c:pt idx="34">
                <c:v>0.1327335184969628</c:v>
              </c:pt>
              <c:pt idx="35">
                <c:v>0.13458938407603971</c:v>
              </c:pt>
              <c:pt idx="36">
                <c:v>0.12987754498533369</c:v>
              </c:pt>
              <c:pt idx="37">
                <c:v>0.12737353303744645</c:v>
              </c:pt>
              <c:pt idx="38">
                <c:v>0.12270922457820925</c:v>
              </c:pt>
              <c:pt idx="39">
                <c:v>0.11666802394541295</c:v>
              </c:pt>
              <c:pt idx="40">
                <c:v>0.11803741402219714</c:v>
              </c:pt>
            </c:numLit>
          </c:val>
          <c:smooth val="0"/>
        </c:ser>
        <c:ser>
          <c:idx val="1"/>
          <c:order val="1"/>
          <c:tx>
            <c:v>Construction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Lit>
              <c:ptCount val="41"/>
              <c:pt idx="0">
                <c:v>1965</c:v>
              </c:pt>
              <c:pt idx="1">
                <c:v>1966</c:v>
              </c:pt>
              <c:pt idx="2">
                <c:v>1967</c:v>
              </c:pt>
              <c:pt idx="3">
                <c:v>1968</c:v>
              </c:pt>
              <c:pt idx="4">
                <c:v>1969</c:v>
              </c:pt>
              <c:pt idx="5">
                <c:v>1970</c:v>
              </c:pt>
              <c:pt idx="6">
                <c:v>1971</c:v>
              </c:pt>
              <c:pt idx="7">
                <c:v>1972</c:v>
              </c:pt>
              <c:pt idx="8">
                <c:v>1973</c:v>
              </c:pt>
              <c:pt idx="9">
                <c:v>1974</c:v>
              </c:pt>
              <c:pt idx="10">
                <c:v>1975</c:v>
              </c:pt>
              <c:pt idx="11">
                <c:v>1976</c:v>
              </c:pt>
              <c:pt idx="12">
                <c:v>1977</c:v>
              </c:pt>
              <c:pt idx="13">
                <c:v>1978</c:v>
              </c:pt>
              <c:pt idx="14">
                <c:v>1979</c:v>
              </c:pt>
              <c:pt idx="15">
                <c:v>1980</c:v>
              </c:pt>
              <c:pt idx="16">
                <c:v>1981</c:v>
              </c:pt>
              <c:pt idx="17">
                <c:v>1982</c:v>
              </c:pt>
              <c:pt idx="18">
                <c:v>1983</c:v>
              </c:pt>
              <c:pt idx="19">
                <c:v>1984</c:v>
              </c:pt>
              <c:pt idx="20">
                <c:v>1985</c:v>
              </c:pt>
              <c:pt idx="21">
                <c:v>1986</c:v>
              </c:pt>
              <c:pt idx="22">
                <c:v>1987</c:v>
              </c:pt>
              <c:pt idx="23">
                <c:v>1988</c:v>
              </c:pt>
              <c:pt idx="24">
                <c:v>1989</c:v>
              </c:pt>
              <c:pt idx="25">
                <c:v>1990</c:v>
              </c:pt>
              <c:pt idx="26">
                <c:v>1991</c:v>
              </c:pt>
              <c:pt idx="27">
                <c:v>1992</c:v>
              </c:pt>
              <c:pt idx="28">
                <c:v>1993</c:v>
              </c:pt>
              <c:pt idx="29">
                <c:v>1994</c:v>
              </c:pt>
              <c:pt idx="30">
                <c:v>1995</c:v>
              </c:pt>
              <c:pt idx="31">
                <c:v>1996</c:v>
              </c:pt>
              <c:pt idx="32">
                <c:v>1997</c:v>
              </c:pt>
              <c:pt idx="33">
                <c:v>1998</c:v>
              </c:pt>
              <c:pt idx="34">
                <c:v>1999</c:v>
              </c:pt>
              <c:pt idx="35">
                <c:v>2000</c:v>
              </c:pt>
              <c:pt idx="36">
                <c:v>2001</c:v>
              </c:pt>
              <c:pt idx="37">
                <c:v>2002</c:v>
              </c:pt>
              <c:pt idx="38">
                <c:v>2003</c:v>
              </c:pt>
              <c:pt idx="39">
                <c:v>2004</c:v>
              </c:pt>
              <c:pt idx="40">
                <c:v>2005</c:v>
              </c:pt>
            </c:strLit>
          </c:cat>
          <c:val>
            <c:numLit>
              <c:formatCode>General</c:formatCode>
              <c:ptCount val="41"/>
              <c:pt idx="0">
                <c:v>2.970410331862024E-2</c:v>
              </c:pt>
              <c:pt idx="1">
                <c:v>3.181263455236058E-2</c:v>
              </c:pt>
              <c:pt idx="2">
                <c:v>3.969576750627949E-2</c:v>
              </c:pt>
              <c:pt idx="3">
                <c:v>4.1325871717606544E-2</c:v>
              </c:pt>
              <c:pt idx="4">
                <c:v>4.131907657517294E-2</c:v>
              </c:pt>
              <c:pt idx="5">
                <c:v>3.9563427678625085E-2</c:v>
              </c:pt>
              <c:pt idx="6">
                <c:v>4.0812549460087305E-2</c:v>
              </c:pt>
              <c:pt idx="7">
                <c:v>3.9962484412168466E-2</c:v>
              </c:pt>
              <c:pt idx="8">
                <c:v>4.2941797556004815E-2</c:v>
              </c:pt>
              <c:pt idx="9">
                <c:v>4.1249969133516064E-2</c:v>
              </c:pt>
              <c:pt idx="10">
                <c:v>3.3172474811222027E-2</c:v>
              </c:pt>
              <c:pt idx="11">
                <c:v>3.6126981399544657E-2</c:v>
              </c:pt>
              <c:pt idx="12">
                <c:v>3.8403536937232717E-2</c:v>
              </c:pt>
              <c:pt idx="13">
                <c:v>4.1076721801905733E-2</c:v>
              </c:pt>
              <c:pt idx="14">
                <c:v>4.2176700247440232E-2</c:v>
              </c:pt>
              <c:pt idx="15">
                <c:v>4.7300016120822387E-2</c:v>
              </c:pt>
              <c:pt idx="16">
                <c:v>5.1426373123941937E-2</c:v>
              </c:pt>
              <c:pt idx="17">
                <c:v>5.1376283688916675E-2</c:v>
              </c:pt>
              <c:pt idx="18">
                <c:v>5.5002719344816167E-2</c:v>
              </c:pt>
              <c:pt idx="19">
                <c:v>5.6750769402250309E-2</c:v>
              </c:pt>
              <c:pt idx="20">
                <c:v>6.9127911730297337E-2</c:v>
              </c:pt>
              <c:pt idx="21">
                <c:v>6.6302766058337917E-2</c:v>
              </c:pt>
              <c:pt idx="22">
                <c:v>5.6573991248852977E-2</c:v>
              </c:pt>
              <c:pt idx="23">
                <c:v>6.6424379301315714E-2</c:v>
              </c:pt>
              <c:pt idx="24">
                <c:v>5.9261613974177174E-2</c:v>
              </c:pt>
              <c:pt idx="25">
                <c:v>4.9396188053751691E-2</c:v>
              </c:pt>
              <c:pt idx="26">
                <c:v>4.9522694423211319E-2</c:v>
              </c:pt>
              <c:pt idx="27">
                <c:v>5.3837103569846362E-2</c:v>
              </c:pt>
              <c:pt idx="28">
                <c:v>6.447480819275403E-2</c:v>
              </c:pt>
              <c:pt idx="29">
                <c:v>6.447480819275403E-2</c:v>
              </c:pt>
              <c:pt idx="30">
                <c:v>7.3466043913106807E-2</c:v>
              </c:pt>
              <c:pt idx="31">
                <c:v>6.664709096742763E-2</c:v>
              </c:pt>
              <c:pt idx="32">
                <c:v>6.4702429919695201E-2</c:v>
              </c:pt>
              <c:pt idx="33">
                <c:v>5.8556160903812771E-2</c:v>
              </c:pt>
              <c:pt idx="34">
                <c:v>4.2778456782938214E-2</c:v>
              </c:pt>
              <c:pt idx="35">
                <c:v>3.7937457658974584E-2</c:v>
              </c:pt>
              <c:pt idx="36">
                <c:v>3.7430170087450393E-2</c:v>
              </c:pt>
              <c:pt idx="37">
                <c:v>4.1198353509590731E-2</c:v>
              </c:pt>
              <c:pt idx="38">
                <c:v>4.5655726574475079E-2</c:v>
              </c:pt>
              <c:pt idx="39">
                <c:v>5.5098383608576447E-2</c:v>
              </c:pt>
              <c:pt idx="40">
                <c:v>6.1824899931908692E-2</c:v>
              </c:pt>
            </c:numLit>
          </c:val>
          <c:smooth val="0"/>
        </c:ser>
        <c:ser>
          <c:idx val="2"/>
          <c:order val="2"/>
          <c:tx>
            <c:v>Industry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triangle"/>
            <c:size val="2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Lit>
              <c:ptCount val="41"/>
              <c:pt idx="0">
                <c:v>1965</c:v>
              </c:pt>
              <c:pt idx="1">
                <c:v>1966</c:v>
              </c:pt>
              <c:pt idx="2">
                <c:v>1967</c:v>
              </c:pt>
              <c:pt idx="3">
                <c:v>1968</c:v>
              </c:pt>
              <c:pt idx="4">
                <c:v>1969</c:v>
              </c:pt>
              <c:pt idx="5">
                <c:v>1970</c:v>
              </c:pt>
              <c:pt idx="6">
                <c:v>1971</c:v>
              </c:pt>
              <c:pt idx="7">
                <c:v>1972</c:v>
              </c:pt>
              <c:pt idx="8">
                <c:v>1973</c:v>
              </c:pt>
              <c:pt idx="9">
                <c:v>1974</c:v>
              </c:pt>
              <c:pt idx="10">
                <c:v>1975</c:v>
              </c:pt>
              <c:pt idx="11">
                <c:v>1976</c:v>
              </c:pt>
              <c:pt idx="12">
                <c:v>1977</c:v>
              </c:pt>
              <c:pt idx="13">
                <c:v>1978</c:v>
              </c:pt>
              <c:pt idx="14">
                <c:v>1979</c:v>
              </c:pt>
              <c:pt idx="15">
                <c:v>1980</c:v>
              </c:pt>
              <c:pt idx="16">
                <c:v>1981</c:v>
              </c:pt>
              <c:pt idx="17">
                <c:v>1982</c:v>
              </c:pt>
              <c:pt idx="18">
                <c:v>1983</c:v>
              </c:pt>
              <c:pt idx="19">
                <c:v>1984</c:v>
              </c:pt>
              <c:pt idx="20">
                <c:v>1985</c:v>
              </c:pt>
              <c:pt idx="21">
                <c:v>1986</c:v>
              </c:pt>
              <c:pt idx="22">
                <c:v>1987</c:v>
              </c:pt>
              <c:pt idx="23">
                <c:v>1988</c:v>
              </c:pt>
              <c:pt idx="24">
                <c:v>1989</c:v>
              </c:pt>
              <c:pt idx="25">
                <c:v>1990</c:v>
              </c:pt>
              <c:pt idx="26">
                <c:v>1991</c:v>
              </c:pt>
              <c:pt idx="27">
                <c:v>1992</c:v>
              </c:pt>
              <c:pt idx="28">
                <c:v>1993</c:v>
              </c:pt>
              <c:pt idx="29">
                <c:v>1994</c:v>
              </c:pt>
              <c:pt idx="30">
                <c:v>1995</c:v>
              </c:pt>
              <c:pt idx="31">
                <c:v>1996</c:v>
              </c:pt>
              <c:pt idx="32">
                <c:v>1997</c:v>
              </c:pt>
              <c:pt idx="33">
                <c:v>1998</c:v>
              </c:pt>
              <c:pt idx="34">
                <c:v>1999</c:v>
              </c:pt>
              <c:pt idx="35">
                <c:v>2000</c:v>
              </c:pt>
              <c:pt idx="36">
                <c:v>2001</c:v>
              </c:pt>
              <c:pt idx="37">
                <c:v>2002</c:v>
              </c:pt>
              <c:pt idx="38">
                <c:v>2003</c:v>
              </c:pt>
              <c:pt idx="39">
                <c:v>2004</c:v>
              </c:pt>
              <c:pt idx="40">
                <c:v>2005</c:v>
              </c:pt>
            </c:strLit>
          </c:cat>
          <c:val>
            <c:numLit>
              <c:formatCode>General</c:formatCode>
              <c:ptCount val="41"/>
              <c:pt idx="0">
                <c:v>0.18752656530979239</c:v>
              </c:pt>
              <c:pt idx="1">
                <c:v>0.18840758566785965</c:v>
              </c:pt>
              <c:pt idx="2">
                <c:v>0.19967604873353834</c:v>
              </c:pt>
              <c:pt idx="3">
                <c:v>0.1982862882561548</c:v>
              </c:pt>
              <c:pt idx="4">
                <c:v>0.19904559254280144</c:v>
              </c:pt>
              <c:pt idx="5">
                <c:v>0.2060648398533742</c:v>
              </c:pt>
              <c:pt idx="6">
                <c:v>0.20270339264289178</c:v>
              </c:pt>
              <c:pt idx="7">
                <c:v>0.21231412493319501</c:v>
              </c:pt>
              <c:pt idx="8">
                <c:v>0.22612684875222014</c:v>
              </c:pt>
              <c:pt idx="9">
                <c:v>0.23069918759414276</c:v>
              </c:pt>
              <c:pt idx="10">
                <c:v>0.23059220281408463</c:v>
              </c:pt>
              <c:pt idx="11">
                <c:v>0.24033230173864484</c:v>
              </c:pt>
              <c:pt idx="12">
                <c:v>0.23748285370067918</c:v>
              </c:pt>
              <c:pt idx="13">
                <c:v>0.23177965497615363</c:v>
              </c:pt>
              <c:pt idx="14">
                <c:v>0.22464662810120323</c:v>
              </c:pt>
              <c:pt idx="15">
                <c:v>0.23321879510180871</c:v>
              </c:pt>
              <c:pt idx="16">
                <c:v>0.21280286573753768</c:v>
              </c:pt>
              <c:pt idx="17">
                <c:v>0.21143167896276299</c:v>
              </c:pt>
              <c:pt idx="18">
                <c:v>0.2076924722442082</c:v>
              </c:pt>
              <c:pt idx="19">
                <c:v>0.22001395347877151</c:v>
              </c:pt>
              <c:pt idx="20">
                <c:v>0.21440489516912942</c:v>
              </c:pt>
              <c:pt idx="21">
                <c:v>0.22651083284019144</c:v>
              </c:pt>
              <c:pt idx="22">
                <c:v>0.20506030267023556</c:v>
              </c:pt>
              <c:pt idx="23">
                <c:v>0.21253326784655888</c:v>
              </c:pt>
              <c:pt idx="24">
                <c:v>0.20937091272792552</c:v>
              </c:pt>
              <c:pt idx="25">
                <c:v>0.19911563549691264</c:v>
              </c:pt>
              <c:pt idx="26">
                <c:v>0.20122280894998057</c:v>
              </c:pt>
              <c:pt idx="27">
                <c:v>0.19120566635810987</c:v>
              </c:pt>
              <c:pt idx="28">
                <c:v>0.19766163006231113</c:v>
              </c:pt>
              <c:pt idx="29">
                <c:v>0.19766163006231113</c:v>
              </c:pt>
              <c:pt idx="30">
                <c:v>0.18208657739055389</c:v>
              </c:pt>
              <c:pt idx="31">
                <c:v>0.14628056170362211</c:v>
              </c:pt>
              <c:pt idx="32">
                <c:v>0.14058791892783962</c:v>
              </c:pt>
              <c:pt idx="33">
                <c:v>0.14258853586656159</c:v>
              </c:pt>
              <c:pt idx="34">
                <c:v>0.14139748288475881</c:v>
              </c:pt>
              <c:pt idx="35">
                <c:v>0.15240117543626353</c:v>
              </c:pt>
              <c:pt idx="36">
                <c:v>0.151227433575536</c:v>
              </c:pt>
              <c:pt idx="37">
                <c:v>0.15125275083056666</c:v>
              </c:pt>
              <c:pt idx="38">
                <c:v>0.15460416805716007</c:v>
              </c:pt>
              <c:pt idx="39">
                <c:v>0.1591887821388453</c:v>
              </c:pt>
              <c:pt idx="40">
                <c:v>0.15839722918673432</c:v>
              </c:pt>
            </c:numLit>
          </c:val>
          <c:smooth val="0"/>
        </c:ser>
        <c:ser>
          <c:idx val="3"/>
          <c:order val="3"/>
          <c:tx>
            <c:v>Mining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Lit>
              <c:ptCount val="41"/>
              <c:pt idx="0">
                <c:v>1965</c:v>
              </c:pt>
              <c:pt idx="1">
                <c:v>1966</c:v>
              </c:pt>
              <c:pt idx="2">
                <c:v>1967</c:v>
              </c:pt>
              <c:pt idx="3">
                <c:v>1968</c:v>
              </c:pt>
              <c:pt idx="4">
                <c:v>1969</c:v>
              </c:pt>
              <c:pt idx="5">
                <c:v>1970</c:v>
              </c:pt>
              <c:pt idx="6">
                <c:v>1971</c:v>
              </c:pt>
              <c:pt idx="7">
                <c:v>1972</c:v>
              </c:pt>
              <c:pt idx="8">
                <c:v>1973</c:v>
              </c:pt>
              <c:pt idx="9">
                <c:v>1974</c:v>
              </c:pt>
              <c:pt idx="10">
                <c:v>1975</c:v>
              </c:pt>
              <c:pt idx="11">
                <c:v>1976</c:v>
              </c:pt>
              <c:pt idx="12">
                <c:v>1977</c:v>
              </c:pt>
              <c:pt idx="13">
                <c:v>1978</c:v>
              </c:pt>
              <c:pt idx="14">
                <c:v>1979</c:v>
              </c:pt>
              <c:pt idx="15">
                <c:v>1980</c:v>
              </c:pt>
              <c:pt idx="16">
                <c:v>1981</c:v>
              </c:pt>
              <c:pt idx="17">
                <c:v>1982</c:v>
              </c:pt>
              <c:pt idx="18">
                <c:v>1983</c:v>
              </c:pt>
              <c:pt idx="19">
                <c:v>1984</c:v>
              </c:pt>
              <c:pt idx="20">
                <c:v>1985</c:v>
              </c:pt>
              <c:pt idx="21">
                <c:v>1986</c:v>
              </c:pt>
              <c:pt idx="22">
                <c:v>1987</c:v>
              </c:pt>
              <c:pt idx="23">
                <c:v>1988</c:v>
              </c:pt>
              <c:pt idx="24">
                <c:v>1989</c:v>
              </c:pt>
              <c:pt idx="25">
                <c:v>1990</c:v>
              </c:pt>
              <c:pt idx="26">
                <c:v>1991</c:v>
              </c:pt>
              <c:pt idx="27">
                <c:v>1992</c:v>
              </c:pt>
              <c:pt idx="28">
                <c:v>1993</c:v>
              </c:pt>
              <c:pt idx="29">
                <c:v>1994</c:v>
              </c:pt>
              <c:pt idx="30">
                <c:v>1995</c:v>
              </c:pt>
              <c:pt idx="31">
                <c:v>1996</c:v>
              </c:pt>
              <c:pt idx="32">
                <c:v>1997</c:v>
              </c:pt>
              <c:pt idx="33">
                <c:v>1998</c:v>
              </c:pt>
              <c:pt idx="34">
                <c:v>1999</c:v>
              </c:pt>
              <c:pt idx="35">
                <c:v>2000</c:v>
              </c:pt>
              <c:pt idx="36">
                <c:v>2001</c:v>
              </c:pt>
              <c:pt idx="37">
                <c:v>2002</c:v>
              </c:pt>
              <c:pt idx="38">
                <c:v>2003</c:v>
              </c:pt>
              <c:pt idx="39">
                <c:v>2004</c:v>
              </c:pt>
              <c:pt idx="40">
                <c:v>2005</c:v>
              </c:pt>
            </c:strLit>
          </c:cat>
          <c:val>
            <c:numLit>
              <c:formatCode>General</c:formatCode>
              <c:ptCount val="41"/>
              <c:pt idx="0">
                <c:v>4.4171979728625146E-2</c:v>
              </c:pt>
              <c:pt idx="1">
                <c:v>3.333470456758128E-2</c:v>
              </c:pt>
              <c:pt idx="2">
                <c:v>2.7770604943778022E-2</c:v>
              </c:pt>
              <c:pt idx="3">
                <c:v>2.2815325010761944E-2</c:v>
              </c:pt>
              <c:pt idx="4">
                <c:v>2.2809625982674657E-2</c:v>
              </c:pt>
              <c:pt idx="5">
                <c:v>1.9492518478456823E-2</c:v>
              </c:pt>
              <c:pt idx="6">
                <c:v>2.1519924437750491E-2</c:v>
              </c:pt>
              <c:pt idx="7">
                <c:v>2.3216699676192273E-2</c:v>
              </c:pt>
              <c:pt idx="8">
                <c:v>2.4100280740237526E-2</c:v>
              </c:pt>
              <c:pt idx="9">
                <c:v>1.737783045657703E-2</c:v>
              </c:pt>
              <c:pt idx="10">
                <c:v>1.7001659236457127E-2</c:v>
              </c:pt>
              <c:pt idx="11">
                <c:v>1.9439054045725108E-2</c:v>
              </c:pt>
              <c:pt idx="12">
                <c:v>1.5008054934934489E-2</c:v>
              </c:pt>
              <c:pt idx="13">
                <c:v>1.345244270347272E-2</c:v>
              </c:pt>
              <c:pt idx="14">
                <c:v>1.4790062692708167E-2</c:v>
              </c:pt>
              <c:pt idx="15">
                <c:v>2.2929013799170096E-2</c:v>
              </c:pt>
              <c:pt idx="16">
                <c:v>2.4582742934601446E-2</c:v>
              </c:pt>
              <c:pt idx="17">
                <c:v>2.5749785245562175E-2</c:v>
              </c:pt>
              <c:pt idx="18">
                <c:v>2.8731709245966845E-2</c:v>
              </c:pt>
              <c:pt idx="19">
                <c:v>3.2854920975009652E-2</c:v>
              </c:pt>
              <c:pt idx="20">
                <c:v>4.1803952998462686E-2</c:v>
              </c:pt>
              <c:pt idx="21">
                <c:v>4.9264800417831968E-2</c:v>
              </c:pt>
              <c:pt idx="22">
                <c:v>6.6084461595841665E-2</c:v>
              </c:pt>
              <c:pt idx="23">
                <c:v>6.1838506942642729E-2</c:v>
              </c:pt>
              <c:pt idx="24">
                <c:v>7.6733841646923845E-2</c:v>
              </c:pt>
              <c:pt idx="25">
                <c:v>9.2978868432264009E-2</c:v>
              </c:pt>
              <c:pt idx="26">
                <c:v>8.081183349183009E-2</c:v>
              </c:pt>
              <c:pt idx="27">
                <c:v>6.6944122405433251E-2</c:v>
              </c:pt>
              <c:pt idx="28">
                <c:v>5.4994264247852885E-2</c:v>
              </c:pt>
              <c:pt idx="29">
                <c:v>5.4994264247852885E-2</c:v>
              </c:pt>
              <c:pt idx="30">
                <c:v>4.7684832959697047E-2</c:v>
              </c:pt>
              <c:pt idx="31">
                <c:v>4.2123245658997971E-2</c:v>
              </c:pt>
              <c:pt idx="32">
                <c:v>3.569219118339418E-2</c:v>
              </c:pt>
              <c:pt idx="33">
                <c:v>3.2474010280255393E-2</c:v>
              </c:pt>
              <c:pt idx="34">
                <c:v>5.382071757912027E-2</c:v>
              </c:pt>
              <c:pt idx="35">
                <c:v>6.4490754590983967E-2</c:v>
              </c:pt>
              <c:pt idx="36">
                <c:v>5.2344232113587887E-2</c:v>
              </c:pt>
              <c:pt idx="37">
                <c:v>5.2418838372070523E-2</c:v>
              </c:pt>
              <c:pt idx="38">
                <c:v>6.1986407659564147E-2</c:v>
              </c:pt>
              <c:pt idx="39">
                <c:v>6.3629139323531675E-2</c:v>
              </c:pt>
              <c:pt idx="40">
                <c:v>6.5336709108901755E-2</c:v>
              </c:pt>
            </c:numLit>
          </c:val>
          <c:smooth val="0"/>
        </c:ser>
        <c:ser>
          <c:idx val="4"/>
          <c:order val="4"/>
          <c:tx>
            <c:v>Service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Lit>
              <c:ptCount val="41"/>
              <c:pt idx="0">
                <c:v>1965</c:v>
              </c:pt>
              <c:pt idx="1">
                <c:v>1966</c:v>
              </c:pt>
              <c:pt idx="2">
                <c:v>1967</c:v>
              </c:pt>
              <c:pt idx="3">
                <c:v>1968</c:v>
              </c:pt>
              <c:pt idx="4">
                <c:v>1969</c:v>
              </c:pt>
              <c:pt idx="5">
                <c:v>1970</c:v>
              </c:pt>
              <c:pt idx="6">
                <c:v>1971</c:v>
              </c:pt>
              <c:pt idx="7">
                <c:v>1972</c:v>
              </c:pt>
              <c:pt idx="8">
                <c:v>1973</c:v>
              </c:pt>
              <c:pt idx="9">
                <c:v>1974</c:v>
              </c:pt>
              <c:pt idx="10">
                <c:v>1975</c:v>
              </c:pt>
              <c:pt idx="11">
                <c:v>1976</c:v>
              </c:pt>
              <c:pt idx="12">
                <c:v>1977</c:v>
              </c:pt>
              <c:pt idx="13">
                <c:v>1978</c:v>
              </c:pt>
              <c:pt idx="14">
                <c:v>1979</c:v>
              </c:pt>
              <c:pt idx="15">
                <c:v>1980</c:v>
              </c:pt>
              <c:pt idx="16">
                <c:v>1981</c:v>
              </c:pt>
              <c:pt idx="17">
                <c:v>1982</c:v>
              </c:pt>
              <c:pt idx="18">
                <c:v>1983</c:v>
              </c:pt>
              <c:pt idx="19">
                <c:v>1984</c:v>
              </c:pt>
              <c:pt idx="20">
                <c:v>1985</c:v>
              </c:pt>
              <c:pt idx="21">
                <c:v>1986</c:v>
              </c:pt>
              <c:pt idx="22">
                <c:v>1987</c:v>
              </c:pt>
              <c:pt idx="23">
                <c:v>1988</c:v>
              </c:pt>
              <c:pt idx="24">
                <c:v>1989</c:v>
              </c:pt>
              <c:pt idx="25">
                <c:v>1990</c:v>
              </c:pt>
              <c:pt idx="26">
                <c:v>1991</c:v>
              </c:pt>
              <c:pt idx="27">
                <c:v>1992</c:v>
              </c:pt>
              <c:pt idx="28">
                <c:v>1993</c:v>
              </c:pt>
              <c:pt idx="29">
                <c:v>1994</c:v>
              </c:pt>
              <c:pt idx="30">
                <c:v>1995</c:v>
              </c:pt>
              <c:pt idx="31">
                <c:v>1996</c:v>
              </c:pt>
              <c:pt idx="32">
                <c:v>1997</c:v>
              </c:pt>
              <c:pt idx="33">
                <c:v>1998</c:v>
              </c:pt>
              <c:pt idx="34">
                <c:v>1999</c:v>
              </c:pt>
              <c:pt idx="35">
                <c:v>2000</c:v>
              </c:pt>
              <c:pt idx="36">
                <c:v>2001</c:v>
              </c:pt>
              <c:pt idx="37">
                <c:v>2002</c:v>
              </c:pt>
              <c:pt idx="38">
                <c:v>2003</c:v>
              </c:pt>
              <c:pt idx="39">
                <c:v>2004</c:v>
              </c:pt>
              <c:pt idx="40">
                <c:v>2005</c:v>
              </c:pt>
            </c:strLit>
          </c:cat>
          <c:val>
            <c:numLit>
              <c:formatCode>General</c:formatCode>
              <c:ptCount val="41"/>
              <c:pt idx="0">
                <c:v>0.46877554356710804</c:v>
              </c:pt>
              <c:pt idx="1">
                <c:v>0.47905439686261603</c:v>
              </c:pt>
              <c:pt idx="2">
                <c:v>0.4661259653982488</c:v>
              </c:pt>
              <c:pt idx="3">
                <c:v>0.47025603181436154</c:v>
              </c:pt>
              <c:pt idx="4">
                <c:v>0.47951852280517443</c:v>
              </c:pt>
              <c:pt idx="5">
                <c:v>0.48468391322636861</c:v>
              </c:pt>
              <c:pt idx="6">
                <c:v>0.50098281979935155</c:v>
              </c:pt>
              <c:pt idx="7">
                <c:v>0.48476846175610677</c:v>
              </c:pt>
              <c:pt idx="8">
                <c:v>0.46672041382584284</c:v>
              </c:pt>
              <c:pt idx="9">
                <c:v>0.46805010247672668</c:v>
              </c:pt>
              <c:pt idx="10">
                <c:v>0.48207313875089153</c:v>
              </c:pt>
              <c:pt idx="11">
                <c:v>0.46920437714902591</c:v>
              </c:pt>
              <c:pt idx="12">
                <c:v>0.45960568380693756</c:v>
              </c:pt>
              <c:pt idx="13">
                <c:v>0.48389095483062994</c:v>
              </c:pt>
              <c:pt idx="14">
                <c:v>0.50375617969778985</c:v>
              </c:pt>
              <c:pt idx="15">
                <c:v>0.50251967184606261</c:v>
              </c:pt>
              <c:pt idx="16">
                <c:v>0.51901814047310446</c:v>
              </c:pt>
              <c:pt idx="17">
                <c:v>0.5244688393604886</c:v>
              </c:pt>
              <c:pt idx="18">
                <c:v>0.52332445899947555</c:v>
              </c:pt>
              <c:pt idx="19">
                <c:v>0.51715132300032818</c:v>
              </c:pt>
              <c:pt idx="20">
                <c:v>0.50433000804488992</c:v>
              </c:pt>
              <c:pt idx="21">
                <c:v>0.48179705160040748</c:v>
              </c:pt>
              <c:pt idx="22">
                <c:v>0.48996838840571955</c:v>
              </c:pt>
              <c:pt idx="23">
                <c:v>0.49095575241546702</c:v>
              </c:pt>
              <c:pt idx="24">
                <c:v>0.49367411138724893</c:v>
              </c:pt>
              <c:pt idx="25">
                <c:v>0.49646039060937197</c:v>
              </c:pt>
              <c:pt idx="26">
                <c:v>0.50070491366109693</c:v>
              </c:pt>
              <c:pt idx="27">
                <c:v>0.53524440282719599</c:v>
              </c:pt>
              <c:pt idx="28">
                <c:v>0.54895990741983758</c:v>
              </c:pt>
              <c:pt idx="29">
                <c:v>0.54895990741983758</c:v>
              </c:pt>
              <c:pt idx="30">
                <c:v>0.5732733645379714</c:v>
              </c:pt>
              <c:pt idx="31">
                <c:v>0.61532153287603608</c:v>
              </c:pt>
              <c:pt idx="32">
                <c:v>0.63048436712010203</c:v>
              </c:pt>
              <c:pt idx="33">
                <c:v>0.63206847016002421</c:v>
              </c:pt>
              <c:pt idx="34">
                <c:v>0.62926982425621991</c:v>
              </c:pt>
              <c:pt idx="35">
                <c:v>0.61058122823773819</c:v>
              </c:pt>
              <c:pt idx="36">
                <c:v>0.62912061923809204</c:v>
              </c:pt>
              <c:pt idx="37">
                <c:v>0.62775652425032569</c:v>
              </c:pt>
              <c:pt idx="38">
                <c:v>0.61504447313059152</c:v>
              </c:pt>
              <c:pt idx="39">
                <c:v>0.60541567098363358</c:v>
              </c:pt>
              <c:pt idx="40">
                <c:v>0.59640374775025806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545984"/>
        <c:axId val="101546544"/>
      </c:lineChart>
      <c:catAx>
        <c:axId val="10154598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015465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01546544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0154598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265928818769768"/>
          <c:y val="0.93333523220872439"/>
          <c:w val="0.77621793822596474"/>
          <c:h val="6.041678958493974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Gill Sans MT"/>
              <a:ea typeface="Gill Sans MT"/>
              <a:cs typeface="Gill Sans MT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r>
              <a:rPr lang="es-CO"/>
              <a:t>Gráfica 2. Índice de crecimiento del PIB de Colombia por sectores económicos, 1965-2005 (precios constantes de 2005). (1965=100)</a:t>
            </a:r>
          </a:p>
        </c:rich>
      </c:tx>
      <c:layout>
        <c:manualLayout>
          <c:xMode val="edge"/>
          <c:yMode val="edge"/>
          <c:x val="0.1750938034919548"/>
          <c:y val="2.910605166602236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988817983396592E-2"/>
          <c:y val="0.13721427650552692"/>
          <c:w val="0.93726677462507924"/>
          <c:h val="0.75259951659092039"/>
        </c:manualLayout>
      </c:layout>
      <c:lineChart>
        <c:grouping val="standard"/>
        <c:varyColors val="0"/>
        <c:ser>
          <c:idx val="0"/>
          <c:order val="0"/>
          <c:tx>
            <c:v>Construction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[1]empal_96_d_def!$A$2:$A$42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[1]empal_96_d_def!$D$2:$D$42</c:f>
              <c:numCache>
                <c:formatCode>General</c:formatCode>
                <c:ptCount val="41"/>
                <c:pt idx="0">
                  <c:v>100</c:v>
                </c:pt>
                <c:pt idx="1">
                  <c:v>108.05788055043269</c:v>
                </c:pt>
                <c:pt idx="2">
                  <c:v>133.32387572705349</c:v>
                </c:pt>
                <c:pt idx="3">
                  <c:v>144.10554688608315</c:v>
                </c:pt>
                <c:pt idx="4">
                  <c:v>151.73783515392253</c:v>
                </c:pt>
                <c:pt idx="5">
                  <c:v>151.0427010923535</c:v>
                </c:pt>
                <c:pt idx="6">
                  <c:v>156.14980848347281</c:v>
                </c:pt>
                <c:pt idx="7">
                  <c:v>165.47027947226553</c:v>
                </c:pt>
                <c:pt idx="8">
                  <c:v>198.11320754716976</c:v>
                </c:pt>
                <c:pt idx="9">
                  <c:v>213.12242871329261</c:v>
                </c:pt>
                <c:pt idx="10">
                  <c:v>192.01305149666615</c:v>
                </c:pt>
                <c:pt idx="11">
                  <c:v>209.29209816995316</c:v>
                </c:pt>
                <c:pt idx="12">
                  <c:v>225.23762235778122</c:v>
                </c:pt>
                <c:pt idx="13">
                  <c:v>219.47794013335221</c:v>
                </c:pt>
                <c:pt idx="14">
                  <c:v>218.22953610441195</c:v>
                </c:pt>
                <c:pt idx="15">
                  <c:v>250.13477088948784</c:v>
                </c:pt>
                <c:pt idx="16">
                  <c:v>267.89615548304727</c:v>
                </c:pt>
                <c:pt idx="17">
                  <c:v>278.73457227975598</c:v>
                </c:pt>
                <c:pt idx="18">
                  <c:v>314.83898425308553</c:v>
                </c:pt>
                <c:pt idx="19">
                  <c:v>334.88438076322882</c:v>
                </c:pt>
                <c:pt idx="20">
                  <c:v>363.75372393247261</c:v>
                </c:pt>
                <c:pt idx="21">
                  <c:v>381.47254929777262</c:v>
                </c:pt>
                <c:pt idx="22">
                  <c:v>343.18343027379763</c:v>
                </c:pt>
                <c:pt idx="23">
                  <c:v>388.45226273230236</c:v>
                </c:pt>
                <c:pt idx="24">
                  <c:v>356.84494254504176</c:v>
                </c:pt>
                <c:pt idx="25">
                  <c:v>310.20002837281879</c:v>
                </c:pt>
                <c:pt idx="26">
                  <c:v>310.96609448148672</c:v>
                </c:pt>
                <c:pt idx="27">
                  <c:v>333.53667186835008</c:v>
                </c:pt>
                <c:pt idx="28">
                  <c:v>394.24031777557093</c:v>
                </c:pt>
                <c:pt idx="29">
                  <c:v>470.06667612427293</c:v>
                </c:pt>
                <c:pt idx="30">
                  <c:v>489.87090367427993</c:v>
                </c:pt>
                <c:pt idx="31">
                  <c:v>426.50053740851519</c:v>
                </c:pt>
                <c:pt idx="32">
                  <c:v>435.80609960965245</c:v>
                </c:pt>
                <c:pt idx="33">
                  <c:v>404.27685986732797</c:v>
                </c:pt>
                <c:pt idx="34">
                  <c:v>295.11858929910011</c:v>
                </c:pt>
                <c:pt idx="35">
                  <c:v>283.62695214518942</c:v>
                </c:pt>
                <c:pt idx="36">
                  <c:v>294.57625230981074</c:v>
                </c:pt>
                <c:pt idx="37">
                  <c:v>330.95756335761547</c:v>
                </c:pt>
                <c:pt idx="38">
                  <c:v>374.87252206523817</c:v>
                </c:pt>
                <c:pt idx="39">
                  <c:v>421.22761489333448</c:v>
                </c:pt>
                <c:pt idx="40">
                  <c:v>470.7784241295908</c:v>
                </c:pt>
              </c:numCache>
            </c:numRef>
          </c:val>
          <c:smooth val="0"/>
        </c:ser>
        <c:ser>
          <c:idx val="1"/>
          <c:order val="1"/>
          <c:tx>
            <c:v>Industry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[1]empal_96_d_def!$A$2:$A$42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[1]empal_96_d_def!$G$2:$G$42</c:f>
              <c:numCache>
                <c:formatCode>General</c:formatCode>
                <c:ptCount val="41"/>
                <c:pt idx="0">
                  <c:v>100</c:v>
                </c:pt>
                <c:pt idx="1">
                  <c:v>103.22665533086375</c:v>
                </c:pt>
                <c:pt idx="2">
                  <c:v>109.98157932025667</c:v>
                </c:pt>
                <c:pt idx="3">
                  <c:v>117.06443189409121</c:v>
                </c:pt>
                <c:pt idx="4">
                  <c:v>125.23228274731279</c:v>
                </c:pt>
                <c:pt idx="5">
                  <c:v>133.16127203902752</c:v>
                </c:pt>
                <c:pt idx="6">
                  <c:v>144.52136596425171</c:v>
                </c:pt>
                <c:pt idx="7">
                  <c:v>160.00890670229344</c:v>
                </c:pt>
                <c:pt idx="8">
                  <c:v>173.65842796704516</c:v>
                </c:pt>
                <c:pt idx="9">
                  <c:v>188.12574644237964</c:v>
                </c:pt>
                <c:pt idx="10">
                  <c:v>190.45363454181083</c:v>
                </c:pt>
                <c:pt idx="11">
                  <c:v>198.80164369142321</c:v>
                </c:pt>
                <c:pt idx="12">
                  <c:v>201.6659581789842</c:v>
                </c:pt>
                <c:pt idx="13">
                  <c:v>221.77486285702713</c:v>
                </c:pt>
                <c:pt idx="14">
                  <c:v>235.34746260197156</c:v>
                </c:pt>
                <c:pt idx="15">
                  <c:v>238.19760733588384</c:v>
                </c:pt>
                <c:pt idx="16">
                  <c:v>231.89004271168596</c:v>
                </c:pt>
                <c:pt idx="17">
                  <c:v>228.55002935163253</c:v>
                </c:pt>
                <c:pt idx="18">
                  <c:v>231.16333677455921</c:v>
                </c:pt>
                <c:pt idx="19">
                  <c:v>245.00516183882914</c:v>
                </c:pt>
                <c:pt idx="20">
                  <c:v>252.24185745227825</c:v>
                </c:pt>
                <c:pt idx="21">
                  <c:v>267.2435780652213</c:v>
                </c:pt>
                <c:pt idx="22">
                  <c:v>283.8586263435962</c:v>
                </c:pt>
                <c:pt idx="23">
                  <c:v>289.23908422906413</c:v>
                </c:pt>
                <c:pt idx="24">
                  <c:v>305.48571891257257</c:v>
                </c:pt>
                <c:pt idx="25">
                  <c:v>318.39436448654874</c:v>
                </c:pt>
                <c:pt idx="26">
                  <c:v>321.01172041051785</c:v>
                </c:pt>
                <c:pt idx="27">
                  <c:v>335.39806886500259</c:v>
                </c:pt>
                <c:pt idx="28">
                  <c:v>340.9182000364363</c:v>
                </c:pt>
                <c:pt idx="29">
                  <c:v>346.25210015991559</c:v>
                </c:pt>
                <c:pt idx="30">
                  <c:v>353.55964454160824</c:v>
                </c:pt>
                <c:pt idx="31">
                  <c:v>347.02180863862935</c:v>
                </c:pt>
                <c:pt idx="32">
                  <c:v>348.47468303580757</c:v>
                </c:pt>
                <c:pt idx="33">
                  <c:v>347.47100715681853</c:v>
                </c:pt>
                <c:pt idx="34">
                  <c:v>318.38586456424042</c:v>
                </c:pt>
                <c:pt idx="35">
                  <c:v>355.48343904660635</c:v>
                </c:pt>
                <c:pt idx="36">
                  <c:v>360.81870973549547</c:v>
                </c:pt>
                <c:pt idx="37">
                  <c:v>370.37723097765951</c:v>
                </c:pt>
                <c:pt idx="38">
                  <c:v>387.29310843082555</c:v>
                </c:pt>
                <c:pt idx="39">
                  <c:v>416.07955444490131</c:v>
                </c:pt>
                <c:pt idx="40">
                  <c:v>432.52915935343094</c:v>
                </c:pt>
              </c:numCache>
            </c:numRef>
          </c:val>
          <c:smooth val="0"/>
        </c:ser>
        <c:ser>
          <c:idx val="2"/>
          <c:order val="2"/>
          <c:tx>
            <c:v>Mining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FFFF"/>
              </a:solidFill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[1]empal_96_d_def!$A$2:$A$42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[1]empal_96_d_def!$J$2:$J$42</c:f>
              <c:numCache>
                <c:formatCode>General</c:formatCode>
                <c:ptCount val="41"/>
                <c:pt idx="0">
                  <c:v>100</c:v>
                </c:pt>
                <c:pt idx="1">
                  <c:v>97.629202207727047</c:v>
                </c:pt>
                <c:pt idx="2">
                  <c:v>94.405418966382342</c:v>
                </c:pt>
                <c:pt idx="3">
                  <c:v>85.587054691419979</c:v>
                </c:pt>
                <c:pt idx="4">
                  <c:v>101.54290015052685</c:v>
                </c:pt>
                <c:pt idx="5">
                  <c:v>102.75965880582037</c:v>
                </c:pt>
                <c:pt idx="6">
                  <c:v>100.6397390868038</c:v>
                </c:pt>
                <c:pt idx="7">
                  <c:v>108.99397892624182</c:v>
                </c:pt>
                <c:pt idx="8">
                  <c:v>113.96136477671848</c:v>
                </c:pt>
                <c:pt idx="9">
                  <c:v>83.805820371299532</c:v>
                </c:pt>
                <c:pt idx="10">
                  <c:v>87.017059708981421</c:v>
                </c:pt>
                <c:pt idx="11">
                  <c:v>85.223281485198171</c:v>
                </c:pt>
                <c:pt idx="12">
                  <c:v>74.586051179126926</c:v>
                </c:pt>
                <c:pt idx="13">
                  <c:v>69.731560461615643</c:v>
                </c:pt>
                <c:pt idx="14">
                  <c:v>70.546914199698932</c:v>
                </c:pt>
                <c:pt idx="15">
                  <c:v>83.55494229804313</c:v>
                </c:pt>
                <c:pt idx="16">
                  <c:v>88.05820371299545</c:v>
                </c:pt>
                <c:pt idx="17">
                  <c:v>89.601103863522312</c:v>
                </c:pt>
                <c:pt idx="18">
                  <c:v>102.30807827395884</c:v>
                </c:pt>
                <c:pt idx="19">
                  <c:v>124.78675363773205</c:v>
                </c:pt>
                <c:pt idx="20">
                  <c:v>172.2277972905168</c:v>
                </c:pt>
                <c:pt idx="21">
                  <c:v>279.25238334169597</c:v>
                </c:pt>
                <c:pt idx="22">
                  <c:v>346.51279478173609</c:v>
                </c:pt>
                <c:pt idx="23">
                  <c:v>362.21776216758656</c:v>
                </c:pt>
                <c:pt idx="24">
                  <c:v>404.37782237832414</c:v>
                </c:pt>
                <c:pt idx="25">
                  <c:v>428.32413447064727</c:v>
                </c:pt>
                <c:pt idx="26">
                  <c:v>425.58956347215258</c:v>
                </c:pt>
                <c:pt idx="27">
                  <c:v>409.09433015554441</c:v>
                </c:pt>
                <c:pt idx="28">
                  <c:v>402.30807827395893</c:v>
                </c:pt>
                <c:pt idx="29">
                  <c:v>408.84345208228808</c:v>
                </c:pt>
                <c:pt idx="30">
                  <c:v>497.49121926743607</c:v>
                </c:pt>
                <c:pt idx="31">
                  <c:v>533.75223128953462</c:v>
                </c:pt>
                <c:pt idx="32">
                  <c:v>553.4623622904171</c:v>
                </c:pt>
                <c:pt idx="33">
                  <c:v>639.7503546203958</c:v>
                </c:pt>
                <c:pt idx="34">
                  <c:v>757.89796457174134</c:v>
                </c:pt>
                <c:pt idx="35">
                  <c:v>679.97457612382129</c:v>
                </c:pt>
                <c:pt idx="36">
                  <c:v>638.44882999997219</c:v>
                </c:pt>
                <c:pt idx="37">
                  <c:v>635.22573234513322</c:v>
                </c:pt>
                <c:pt idx="38">
                  <c:v>722.25290577747217</c:v>
                </c:pt>
                <c:pt idx="39">
                  <c:v>741.42991799790661</c:v>
                </c:pt>
                <c:pt idx="40">
                  <c:v>756.95327958194605</c:v>
                </c:pt>
              </c:numCache>
            </c:numRef>
          </c:val>
          <c:smooth val="0"/>
        </c:ser>
        <c:ser>
          <c:idx val="3"/>
          <c:order val="3"/>
          <c:tx>
            <c:v>Agriculture</c:v>
          </c:tx>
          <c:spPr>
            <a:ln w="12700">
              <a:solidFill>
                <a:srgbClr val="00FF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numRef>
              <c:f>[1]empal_96_d_def!$A$2:$A$42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[1]empal_96_d_def!$M$2:$M$42</c:f>
              <c:numCache>
                <c:formatCode>General</c:formatCode>
                <c:ptCount val="41"/>
                <c:pt idx="0">
                  <c:v>100</c:v>
                </c:pt>
                <c:pt idx="1">
                  <c:v>102.78926118358591</c:v>
                </c:pt>
                <c:pt idx="2">
                  <c:v>110.07447681245648</c:v>
                </c:pt>
                <c:pt idx="3">
                  <c:v>116.99132980520183</c:v>
                </c:pt>
                <c:pt idx="4">
                  <c:v>121.13822445992217</c:v>
                </c:pt>
                <c:pt idx="5">
                  <c:v>125.29637910788651</c:v>
                </c:pt>
                <c:pt idx="6">
                  <c:v>126.31942992262745</c:v>
                </c:pt>
                <c:pt idx="7">
                  <c:v>136.19283542715556</c:v>
                </c:pt>
                <c:pt idx="8">
                  <c:v>139.41319349494069</c:v>
                </c:pt>
                <c:pt idx="9">
                  <c:v>147.14720028310802</c:v>
                </c:pt>
                <c:pt idx="10">
                  <c:v>155.65492946418476</c:v>
                </c:pt>
                <c:pt idx="11">
                  <c:v>160.40664661315446</c:v>
                </c:pt>
                <c:pt idx="12">
                  <c:v>165.64897775347004</c:v>
                </c:pt>
                <c:pt idx="13">
                  <c:v>179.09180111634743</c:v>
                </c:pt>
                <c:pt idx="14">
                  <c:v>187.76843019608424</c:v>
                </c:pt>
                <c:pt idx="15">
                  <c:v>191.92497627358514</c:v>
                </c:pt>
                <c:pt idx="16">
                  <c:v>198.07132401434794</c:v>
                </c:pt>
                <c:pt idx="17">
                  <c:v>194.32013769363115</c:v>
                </c:pt>
                <c:pt idx="18">
                  <c:v>199.77801727604623</c:v>
                </c:pt>
                <c:pt idx="19">
                  <c:v>203.28309231585837</c:v>
                </c:pt>
                <c:pt idx="20">
                  <c:v>206.63052745025442</c:v>
                </c:pt>
                <c:pt idx="21">
                  <c:v>213.60528897968319</c:v>
                </c:pt>
                <c:pt idx="22">
                  <c:v>227.24274936863549</c:v>
                </c:pt>
                <c:pt idx="23">
                  <c:v>233.53547702157033</c:v>
                </c:pt>
                <c:pt idx="24">
                  <c:v>243.57456528383162</c:v>
                </c:pt>
                <c:pt idx="25">
                  <c:v>257.76537391220353</c:v>
                </c:pt>
                <c:pt idx="26">
                  <c:v>268.49936461466621</c:v>
                </c:pt>
                <c:pt idx="27">
                  <c:v>263.55461901008505</c:v>
                </c:pt>
                <c:pt idx="28">
                  <c:v>272.08647674811323</c:v>
                </c:pt>
                <c:pt idx="29">
                  <c:v>274.64410378496558</c:v>
                </c:pt>
                <c:pt idx="30">
                  <c:v>285.97326555889703</c:v>
                </c:pt>
                <c:pt idx="31">
                  <c:v>282.44073407780485</c:v>
                </c:pt>
                <c:pt idx="32">
                  <c:v>284.27686877440493</c:v>
                </c:pt>
                <c:pt idx="33">
                  <c:v>284.38712878541628</c:v>
                </c:pt>
                <c:pt idx="34">
                  <c:v>284.2517671443394</c:v>
                </c:pt>
                <c:pt idx="35">
                  <c:v>295.19368328950117</c:v>
                </c:pt>
                <c:pt idx="36">
                  <c:v>294.12323088105018</c:v>
                </c:pt>
                <c:pt idx="37">
                  <c:v>294.48665404265631</c:v>
                </c:pt>
                <c:pt idx="38">
                  <c:v>302.53709360349717</c:v>
                </c:pt>
                <c:pt idx="39">
                  <c:v>308.61823872403528</c:v>
                </c:pt>
                <c:pt idx="40">
                  <c:v>314.37303513000478</c:v>
                </c:pt>
              </c:numCache>
            </c:numRef>
          </c:val>
          <c:smooth val="0"/>
        </c:ser>
        <c:ser>
          <c:idx val="4"/>
          <c:order val="4"/>
          <c:tx>
            <c:v>Service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[1]empal_96_d_def!$A$2:$A$42</c:f>
              <c:numCache>
                <c:formatCode>General</c:formatCode>
                <c:ptCount val="4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</c:numCache>
            </c:numRef>
          </c:cat>
          <c:val>
            <c:numRef>
              <c:f>[1]empal_96_d_def!$P$2:$P$42</c:f>
              <c:numCache>
                <c:formatCode>General</c:formatCode>
                <c:ptCount val="41"/>
                <c:pt idx="0">
                  <c:v>100</c:v>
                </c:pt>
                <c:pt idx="1">
                  <c:v>105.80785336911207</c:v>
                </c:pt>
                <c:pt idx="2">
                  <c:v>108.98337031913017</c:v>
                </c:pt>
                <c:pt idx="3">
                  <c:v>114.85343410802329</c:v>
                </c:pt>
                <c:pt idx="4">
                  <c:v>122.68266186315566</c:v>
                </c:pt>
                <c:pt idx="5">
                  <c:v>133.14144049619773</c:v>
                </c:pt>
                <c:pt idx="6">
                  <c:v>145.61045135052322</c:v>
                </c:pt>
                <c:pt idx="7">
                  <c:v>155.42205591509673</c:v>
                </c:pt>
                <c:pt idx="8">
                  <c:v>167.07954577108427</c:v>
                </c:pt>
                <c:pt idx="9">
                  <c:v>177.53368183548599</c:v>
                </c:pt>
                <c:pt idx="10">
                  <c:v>182.63400774380452</c:v>
                </c:pt>
                <c:pt idx="11">
                  <c:v>192.0277811307441</c:v>
                </c:pt>
                <c:pt idx="12">
                  <c:v>202.93596040817468</c:v>
                </c:pt>
                <c:pt idx="13">
                  <c:v>219.1784510533989</c:v>
                </c:pt>
                <c:pt idx="14">
                  <c:v>230.64466708140287</c:v>
                </c:pt>
                <c:pt idx="15">
                  <c:v>242.29472882756579</c:v>
                </c:pt>
                <c:pt idx="16">
                  <c:v>252.70708177420411</c:v>
                </c:pt>
                <c:pt idx="17">
                  <c:v>260.20854418332584</c:v>
                </c:pt>
                <c:pt idx="18">
                  <c:v>262.74060111978758</c:v>
                </c:pt>
                <c:pt idx="19">
                  <c:v>267.05911846906662</c:v>
                </c:pt>
                <c:pt idx="20">
                  <c:v>272.32286279352644</c:v>
                </c:pt>
                <c:pt idx="21">
                  <c:v>282.73243019898052</c:v>
                </c:pt>
                <c:pt idx="22">
                  <c:v>297.16153353327337</c:v>
                </c:pt>
                <c:pt idx="23">
                  <c:v>313.83021197968412</c:v>
                </c:pt>
                <c:pt idx="24">
                  <c:v>322.19333512845986</c:v>
                </c:pt>
                <c:pt idx="25">
                  <c:v>334.97804065033108</c:v>
                </c:pt>
                <c:pt idx="26">
                  <c:v>343.42380152090556</c:v>
                </c:pt>
                <c:pt idx="27">
                  <c:v>359.69136203678784</c:v>
                </c:pt>
                <c:pt idx="28">
                  <c:v>377.68317254570627</c:v>
                </c:pt>
                <c:pt idx="29">
                  <c:v>406.11426289937714</c:v>
                </c:pt>
                <c:pt idx="30">
                  <c:v>435.4720099536674</c:v>
                </c:pt>
                <c:pt idx="31">
                  <c:v>466.09465938766078</c:v>
                </c:pt>
                <c:pt idx="32">
                  <c:v>489.02185073584263</c:v>
                </c:pt>
                <c:pt idx="33">
                  <c:v>490.52774580361609</c:v>
                </c:pt>
                <c:pt idx="34">
                  <c:v>471.65789495072642</c:v>
                </c:pt>
                <c:pt idx="35">
                  <c:v>478.27653633449529</c:v>
                </c:pt>
                <c:pt idx="36">
                  <c:v>488.30014264616102</c:v>
                </c:pt>
                <c:pt idx="37">
                  <c:v>494.5341951085897</c:v>
                </c:pt>
                <c:pt idx="38">
                  <c:v>509.73847079850901</c:v>
                </c:pt>
                <c:pt idx="39">
                  <c:v>531.1032810854349</c:v>
                </c:pt>
                <c:pt idx="40">
                  <c:v>555.62422742953879</c:v>
                </c:pt>
              </c:numCache>
            </c:numRef>
          </c:val>
          <c:smooth val="0"/>
        </c:ser>
        <c:ser>
          <c:idx val="5"/>
          <c:order val="5"/>
          <c:tx>
            <c:v>GDP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val>
            <c:numRef>
              <c:f>[1]empal_96_d_def!$V$2:$V$42</c:f>
              <c:numCache>
                <c:formatCode>General</c:formatCode>
                <c:ptCount val="41"/>
                <c:pt idx="0">
                  <c:v>100</c:v>
                </c:pt>
                <c:pt idx="1">
                  <c:v>104.25203168749569</c:v>
                </c:pt>
                <c:pt idx="2">
                  <c:v>109.71966127159727</c:v>
                </c:pt>
                <c:pt idx="3">
                  <c:v>115.77118759816972</c:v>
                </c:pt>
                <c:pt idx="4">
                  <c:v>122.96532472853919</c:v>
                </c:pt>
                <c:pt idx="5">
                  <c:v>130.56878713378401</c:v>
                </c:pt>
                <c:pt idx="6">
                  <c:v>139.04894830294333</c:v>
                </c:pt>
                <c:pt idx="7">
                  <c:v>150.00939015229113</c:v>
                </c:pt>
                <c:pt idx="8">
                  <c:v>160.25191217646653</c:v>
                </c:pt>
                <c:pt idx="9">
                  <c:v>169.58572355391652</c:v>
                </c:pt>
                <c:pt idx="10">
                  <c:v>174.15275216827152</c:v>
                </c:pt>
                <c:pt idx="11">
                  <c:v>181.95084682100662</c:v>
                </c:pt>
                <c:pt idx="12">
                  <c:v>189.07797241002521</c:v>
                </c:pt>
                <c:pt idx="13">
                  <c:v>204.01300962917432</c:v>
                </c:pt>
                <c:pt idx="14">
                  <c:v>214.43821279792388</c:v>
                </c:pt>
                <c:pt idx="15">
                  <c:v>222.90002048760499</c:v>
                </c:pt>
                <c:pt idx="16">
                  <c:v>228.6749641466912</c:v>
                </c:pt>
                <c:pt idx="17">
                  <c:v>230.80226046575154</c:v>
                </c:pt>
                <c:pt idx="18">
                  <c:v>235.48410503312166</c:v>
                </c:pt>
                <c:pt idx="19">
                  <c:v>242.68592501536574</c:v>
                </c:pt>
                <c:pt idx="20">
                  <c:v>250.00256095062488</c:v>
                </c:pt>
                <c:pt idx="21">
                  <c:v>263.9763880352387</c:v>
                </c:pt>
                <c:pt idx="22">
                  <c:v>278.86788909376497</c:v>
                </c:pt>
                <c:pt idx="23">
                  <c:v>291.23087823533433</c:v>
                </c:pt>
                <c:pt idx="24">
                  <c:v>301.64839855220924</c:v>
                </c:pt>
                <c:pt idx="25">
                  <c:v>313.42407635047465</c:v>
                </c:pt>
                <c:pt idx="26">
                  <c:v>320.63656696032234</c:v>
                </c:pt>
                <c:pt idx="27">
                  <c:v>329.95373215871069</c:v>
                </c:pt>
                <c:pt idx="28">
                  <c:v>343.24762685242098</c:v>
                </c:pt>
                <c:pt idx="29">
                  <c:v>360.62410366728125</c:v>
                </c:pt>
                <c:pt idx="30">
                  <c:v>382.27864850099024</c:v>
                </c:pt>
                <c:pt idx="31">
                  <c:v>393.57972962527617</c:v>
                </c:pt>
                <c:pt idx="32">
                  <c:v>407.04964389282594</c:v>
                </c:pt>
                <c:pt idx="33">
                  <c:v>408.41158082115732</c:v>
                </c:pt>
                <c:pt idx="34">
                  <c:v>391.06589053051829</c:v>
                </c:pt>
                <c:pt idx="35">
                  <c:v>399.87708128289808</c:v>
                </c:pt>
                <c:pt idx="36">
                  <c:v>405.08922028182775</c:v>
                </c:pt>
                <c:pt idx="37">
                  <c:v>411.95330879699713</c:v>
                </c:pt>
                <c:pt idx="38">
                  <c:v>429.28430590984766</c:v>
                </c:pt>
                <c:pt idx="39">
                  <c:v>449.492201891077</c:v>
                </c:pt>
                <c:pt idx="40">
                  <c:v>469.26492197673258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352608"/>
        <c:axId val="147353168"/>
      </c:lineChart>
      <c:catAx>
        <c:axId val="147352608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47353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353168"/>
        <c:scaling>
          <c:orientation val="minMax"/>
          <c:max val="900"/>
          <c:min val="0"/>
        </c:scaling>
        <c:delete val="0"/>
        <c:axPos val="l"/>
        <c:numFmt formatCode="_-* #,##0\ _€_-;\-* #,##0\ _€_-;_-* &quot;-&quot;??\ _€_-;_-@_-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1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47352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784970900376583"/>
          <c:y val="0.13652797276309453"/>
          <c:w val="0.77247266917722246"/>
          <c:h val="7.900221774603755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Garamond"/>
              <a:ea typeface="Garamond"/>
              <a:cs typeface="Garamond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65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('Tablas y gráficos'!$A$46,'Tablas y gráficos'!$A$48,'Tablas y gráficos'!$A$50)</c:f>
              <c:strCache>
                <c:ptCount val="3"/>
                <c:pt idx="0">
                  <c:v>Annual average rate growth 1974-2005</c:v>
                </c:pt>
                <c:pt idx="1">
                  <c:v>Annual average rate growth 1974 -1990</c:v>
                </c:pt>
                <c:pt idx="2">
                  <c:v>Annual average rate growth 1991-2005</c:v>
                </c:pt>
              </c:strCache>
            </c:strRef>
          </c:cat>
          <c:val>
            <c:numRef>
              <c:f>('Tablas y gráficos'!$C$46,'Tablas y gráficos'!$C$48,'Tablas y gráficos'!$C$50)</c:f>
              <c:numCache>
                <c:formatCode>0.0%</c:formatCode>
                <c:ptCount val="3"/>
                <c:pt idx="0" formatCode="0.00%">
                  <c:v>3.3654082892119699E-2</c:v>
                </c:pt>
                <c:pt idx="1">
                  <c:v>4.4168714467302098E-2</c:v>
                </c:pt>
                <c:pt idx="2" formatCode="0.00%">
                  <c:v>2.2438475878591824E-2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55408"/>
        <c:axId val="147355968"/>
      </c:barChart>
      <c:catAx>
        <c:axId val="14735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7355968"/>
        <c:crosses val="autoZero"/>
        <c:auto val="1"/>
        <c:lblAlgn val="ctr"/>
        <c:lblOffset val="100"/>
        <c:noMultiLvlLbl val="0"/>
      </c:catAx>
      <c:valAx>
        <c:axId val="147355968"/>
        <c:scaling>
          <c:orientation val="minMax"/>
          <c:max val="5.000000000000001E-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V %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47355408"/>
        <c:crosses val="autoZero"/>
        <c:crossBetween val="between"/>
        <c:minorUnit val="1.0000000000000002E-3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rgbClr val="0070C0"/>
          </a:solidFill>
          <a:latin typeface="Calibri 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0.48316</cdr:x>
      <cdr:y>0.50563</cdr:y>
    </cdr:from>
    <cdr:to>
      <cdr:x>0.49331</cdr:x>
      <cdr:y>0.53501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22809" y="2324551"/>
          <a:ext cx="103391" cy="1348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18288" rIns="18288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CO" sz="550" b="0" i="0" u="none" strike="noStrike" baseline="0">
              <a:solidFill>
                <a:srgbClr val="000000"/>
              </a:solidFill>
              <a:latin typeface="Garamond"/>
            </a:rPr>
            <a:t>|</a:t>
          </a:r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0.48316</cdr:x>
      <cdr:y>0.50563</cdr:y>
    </cdr:from>
    <cdr:to>
      <cdr:x>0.49331</cdr:x>
      <cdr:y>0.53501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22809" y="2324551"/>
          <a:ext cx="103391" cy="1348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18288" tIns="18288" rIns="18288" bIns="18288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CO" sz="550" b="0" i="0" u="none" strike="noStrike" baseline="0">
              <a:solidFill>
                <a:srgbClr val="000000"/>
              </a:solidFill>
              <a:latin typeface="Garamond"/>
            </a:rPr>
            <a:t>|</a:t>
          </a:r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A6F2B-C792-4C39-9A1E-699C254466FF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E9865-FDAC-4FFE-9961-6BC43FC21870}" type="slidenum">
              <a:rPr lang="es-CO" smtClean="0"/>
              <a:t>‹#›</a:t>
            </a:fld>
            <a:endParaRPr lang="es-CO"/>
          </a:p>
        </p:txBody>
      </p:sp>
      <p:graphicFrame>
        <p:nvGraphicFramePr>
          <p:cNvPr id="8" name="7 Gráfico" title="Growth for sector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097304"/>
              </p:ext>
            </p:extLst>
          </p:nvPr>
        </p:nvGraphicFramePr>
        <p:xfrm>
          <a:off x="-1270000" y="2046685"/>
          <a:ext cx="11684000" cy="2764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27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Colombia </a:t>
            </a:r>
            <a:r>
              <a:rPr lang="es-CO" dirty="0" err="1" smtClean="0"/>
              <a:t>is</a:t>
            </a:r>
            <a:r>
              <a:rPr lang="es-CO" baseline="0" dirty="0" smtClean="0"/>
              <a:t> a country placed in </a:t>
            </a:r>
            <a:r>
              <a:rPr lang="es-CO" baseline="0" dirty="0" err="1" smtClean="0"/>
              <a:t>the</a:t>
            </a:r>
            <a:r>
              <a:rPr lang="es-CO" baseline="0" dirty="0" smtClean="0"/>
              <a:t> </a:t>
            </a:r>
            <a:r>
              <a:rPr lang="es-CO" baseline="0" dirty="0" err="1" smtClean="0"/>
              <a:t>north</a:t>
            </a:r>
            <a:r>
              <a:rPr lang="es-CO" baseline="0" dirty="0" smtClean="0"/>
              <a:t> of South </a:t>
            </a:r>
            <a:r>
              <a:rPr lang="es-CO" baseline="0" dirty="0" err="1" smtClean="0"/>
              <a:t>America</a:t>
            </a:r>
            <a:endParaRPr lang="es-CO" baseline="0" dirty="0" smtClean="0"/>
          </a:p>
          <a:p>
            <a:endParaRPr lang="es-CO" baseline="0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E9865-FDAC-4FFE-9961-6BC43FC21870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53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838200" y="3232150"/>
            <a:ext cx="7315200" cy="3086100"/>
          </a:xfrm>
        </p:spPr>
        <p:txBody>
          <a:bodyPr/>
          <a:lstStyle/>
          <a:p>
            <a:r>
              <a:rPr lang="es-CO" dirty="0" err="1" smtClean="0"/>
              <a:t>The</a:t>
            </a:r>
            <a:r>
              <a:rPr lang="es-CO" dirty="0" smtClean="0"/>
              <a:t>  </a:t>
            </a:r>
            <a:r>
              <a:rPr lang="es-CO" dirty="0" err="1" smtClean="0"/>
              <a:t>colombian</a:t>
            </a:r>
            <a:r>
              <a:rPr lang="es-CO" dirty="0" smtClean="0"/>
              <a:t> </a:t>
            </a:r>
            <a:r>
              <a:rPr lang="es-CO" dirty="0" err="1" smtClean="0"/>
              <a:t>industry</a:t>
            </a:r>
            <a:r>
              <a:rPr lang="es-CO" dirty="0" smtClean="0"/>
              <a:t> </a:t>
            </a:r>
            <a:r>
              <a:rPr lang="es-CO" dirty="0" err="1" smtClean="0"/>
              <a:t>lost</a:t>
            </a:r>
            <a:r>
              <a:rPr lang="es-CO" dirty="0" smtClean="0"/>
              <a:t> </a:t>
            </a:r>
            <a:r>
              <a:rPr lang="es-CO" dirty="0" err="1" smtClean="0"/>
              <a:t>weight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colombian</a:t>
            </a:r>
            <a:r>
              <a:rPr lang="es-CO" dirty="0" smtClean="0"/>
              <a:t> </a:t>
            </a:r>
            <a:r>
              <a:rPr lang="es-CO" dirty="0" err="1" smtClean="0"/>
              <a:t>economic</a:t>
            </a:r>
            <a:r>
              <a:rPr lang="es-CO" dirty="0" smtClean="0"/>
              <a:t> in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last</a:t>
            </a:r>
            <a:r>
              <a:rPr lang="es-CO" dirty="0" smtClean="0"/>
              <a:t> 40 </a:t>
            </a:r>
            <a:r>
              <a:rPr lang="es-CO" dirty="0" err="1" smtClean="0"/>
              <a:t>years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E9865-FDAC-4FFE-9961-6BC43FC21870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1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41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120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007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10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9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4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815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942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793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59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030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E5172-5858-4098-93CE-C81DCA3BBF07}" type="datetimeFigureOut">
              <a:rPr lang="es-CO" smtClean="0"/>
              <a:t>27/07/2015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9AA59-FA4E-4E7D-A84A-94306DC1897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789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106" y="935302"/>
            <a:ext cx="8521430" cy="1989667"/>
          </a:xfrm>
        </p:spPr>
        <p:txBody>
          <a:bodyPr>
            <a:normAutofit/>
          </a:bodyPr>
          <a:lstStyle/>
          <a:p>
            <a:r>
              <a:rPr lang="es-CO" b="1" dirty="0" err="1" smtClean="0">
                <a:solidFill>
                  <a:srgbClr val="0070C0"/>
                </a:solidFill>
                <a:latin typeface="Garamond" pitchFamily="18" charset="0"/>
              </a:rPr>
              <a:t>Colombian</a:t>
            </a:r>
            <a:r>
              <a:rPr lang="es-CO" b="1" dirty="0" smtClean="0">
                <a:solidFill>
                  <a:srgbClr val="0070C0"/>
                </a:solidFill>
                <a:latin typeface="Garamond" pitchFamily="18" charset="0"/>
              </a:rPr>
              <a:t> industrial </a:t>
            </a:r>
            <a:r>
              <a:rPr lang="es-CO" b="1" dirty="0" err="1" smtClean="0">
                <a:solidFill>
                  <a:srgbClr val="0070C0"/>
                </a:solidFill>
                <a:latin typeface="Garamond" pitchFamily="18" charset="0"/>
              </a:rPr>
              <a:t>structure</a:t>
            </a:r>
            <a:r>
              <a:rPr lang="es-CO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b="1" dirty="0" err="1" smtClean="0">
                <a:solidFill>
                  <a:srgbClr val="0070C0"/>
                </a:solidFill>
                <a:latin typeface="Garamond" pitchFamily="18" charset="0"/>
              </a:rPr>
              <a:t>behavior</a:t>
            </a:r>
            <a:r>
              <a:rPr lang="es-CO" b="1" dirty="0" smtClean="0">
                <a:solidFill>
                  <a:srgbClr val="0070C0"/>
                </a:solidFill>
                <a:latin typeface="Garamond" pitchFamily="18" charset="0"/>
              </a:rPr>
              <a:t> and </a:t>
            </a:r>
            <a:r>
              <a:rPr lang="es-CO" b="1" dirty="0" err="1" smtClean="0">
                <a:solidFill>
                  <a:srgbClr val="0070C0"/>
                </a:solidFill>
                <a:latin typeface="Garamond" pitchFamily="18" charset="0"/>
              </a:rPr>
              <a:t>its</a:t>
            </a:r>
            <a:r>
              <a:rPr lang="es-CO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b="1" dirty="0" err="1" smtClean="0">
                <a:solidFill>
                  <a:srgbClr val="0070C0"/>
                </a:solidFill>
                <a:latin typeface="Garamond" pitchFamily="18" charset="0"/>
              </a:rPr>
              <a:t>regions</a:t>
            </a:r>
            <a:r>
              <a:rPr lang="es-CO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b="1" dirty="0" err="1" smtClean="0">
                <a:solidFill>
                  <a:srgbClr val="0070C0"/>
                </a:solidFill>
                <a:latin typeface="Garamond" pitchFamily="18" charset="0"/>
              </a:rPr>
              <a:t>between</a:t>
            </a:r>
            <a:r>
              <a:rPr lang="es-CO" b="1" dirty="0" smtClean="0">
                <a:solidFill>
                  <a:srgbClr val="0070C0"/>
                </a:solidFill>
                <a:latin typeface="Garamond" pitchFamily="18" charset="0"/>
              </a:rPr>
              <a:t> 1974 and 2005.</a:t>
            </a:r>
            <a:endParaRPr lang="es-CO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s-CO" sz="72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s-CO" sz="7200" b="1" dirty="0" smtClean="0">
                <a:solidFill>
                  <a:srgbClr val="0070C0"/>
                </a:solidFill>
                <a:latin typeface="Garamond" pitchFamily="18" charset="0"/>
              </a:rPr>
              <a:t>Luis Fernando López Pineda</a:t>
            </a:r>
          </a:p>
          <a:p>
            <a:r>
              <a:rPr lang="es-CO" sz="7200" b="1" dirty="0" smtClean="0">
                <a:solidFill>
                  <a:srgbClr val="0070C0"/>
                </a:solidFill>
                <a:latin typeface="Garamond" pitchFamily="18" charset="0"/>
              </a:rPr>
              <a:t>Director  of Center of </a:t>
            </a:r>
            <a:r>
              <a:rPr lang="es-CO" sz="7200" b="1" dirty="0" err="1" smtClean="0">
                <a:solidFill>
                  <a:srgbClr val="0070C0"/>
                </a:solidFill>
                <a:latin typeface="Garamond" pitchFamily="18" charset="0"/>
              </a:rPr>
              <a:t>Research</a:t>
            </a:r>
            <a:r>
              <a:rPr lang="es-CO" sz="72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7200" b="1" dirty="0" err="1" smtClean="0">
                <a:solidFill>
                  <a:srgbClr val="0070C0"/>
                </a:solidFill>
                <a:latin typeface="Garamond" pitchFamily="18" charset="0"/>
              </a:rPr>
              <a:t>to</a:t>
            </a:r>
            <a:r>
              <a:rPr lang="es-CO" sz="72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7200" b="1" dirty="0" err="1" smtClean="0">
                <a:solidFill>
                  <a:srgbClr val="0070C0"/>
                </a:solidFill>
                <a:latin typeface="Garamond" pitchFamily="18" charset="0"/>
              </a:rPr>
              <a:t>Development</a:t>
            </a:r>
            <a:r>
              <a:rPr lang="es-CO" sz="7200" b="1" dirty="0" smtClean="0">
                <a:solidFill>
                  <a:srgbClr val="0070C0"/>
                </a:solidFill>
                <a:latin typeface="Garamond" pitchFamily="18" charset="0"/>
              </a:rPr>
              <a:t> and </a:t>
            </a:r>
            <a:r>
              <a:rPr lang="es-CO" sz="7200" b="1" dirty="0" err="1" smtClean="0">
                <a:solidFill>
                  <a:srgbClr val="0070C0"/>
                </a:solidFill>
                <a:latin typeface="Garamond" pitchFamily="18" charset="0"/>
              </a:rPr>
              <a:t>Competitiveness</a:t>
            </a:r>
            <a:endParaRPr lang="es-CO" sz="72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s-CO" sz="7200" b="1" dirty="0" err="1" smtClean="0">
                <a:solidFill>
                  <a:srgbClr val="0070C0"/>
                </a:solidFill>
                <a:latin typeface="Garamond" pitchFamily="18" charset="0"/>
              </a:rPr>
              <a:t>Chief</a:t>
            </a:r>
            <a:r>
              <a:rPr lang="es-CO" sz="72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7200" b="1" dirty="0" err="1" smtClean="0">
                <a:solidFill>
                  <a:srgbClr val="0070C0"/>
                </a:solidFill>
                <a:latin typeface="Garamond" pitchFamily="18" charset="0"/>
              </a:rPr>
              <a:t>Economic</a:t>
            </a:r>
            <a:r>
              <a:rPr lang="es-CO" sz="72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7200" b="1" dirty="0" err="1" smtClean="0">
                <a:solidFill>
                  <a:srgbClr val="0070C0"/>
                </a:solidFill>
                <a:latin typeface="Garamond" pitchFamily="18" charset="0"/>
              </a:rPr>
              <a:t>Research</a:t>
            </a:r>
            <a:endParaRPr lang="es-CO" sz="7200" b="1" dirty="0" smtClean="0">
              <a:solidFill>
                <a:srgbClr val="0070C0"/>
              </a:solidFill>
              <a:latin typeface="Garamond" pitchFamily="18" charset="0"/>
            </a:endParaRPr>
          </a:p>
          <a:p>
            <a:endParaRPr lang="es-CO" dirty="0" smtClean="0">
              <a:solidFill>
                <a:srgbClr val="0070C0"/>
              </a:solidFill>
              <a:latin typeface="Garamond" pitchFamily="18" charset="0"/>
            </a:endParaRPr>
          </a:p>
          <a:p>
            <a:endParaRPr lang="es-CO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s-CO" sz="4800" dirty="0" smtClean="0">
                <a:solidFill>
                  <a:srgbClr val="0070C0"/>
                </a:solidFill>
                <a:latin typeface="Garamond" pitchFamily="18" charset="0"/>
              </a:rPr>
              <a:t>Columbus, Ohio, </a:t>
            </a:r>
            <a:r>
              <a:rPr lang="es-CO" sz="4800" dirty="0" err="1" smtClean="0">
                <a:solidFill>
                  <a:srgbClr val="0070C0"/>
                </a:solidFill>
                <a:latin typeface="Garamond" pitchFamily="18" charset="0"/>
              </a:rPr>
              <a:t>July</a:t>
            </a:r>
            <a:r>
              <a:rPr lang="es-CO" sz="4800" dirty="0" smtClean="0">
                <a:solidFill>
                  <a:srgbClr val="0070C0"/>
                </a:solidFill>
                <a:latin typeface="Garamond" pitchFamily="18" charset="0"/>
              </a:rPr>
              <a:t> 2015.</a:t>
            </a:r>
            <a:endParaRPr lang="es-CO" sz="4800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1026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State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of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the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art</a:t>
            </a:r>
            <a:endParaRPr lang="es-CO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err="1" smtClean="0">
                <a:solidFill>
                  <a:srgbClr val="0070C0"/>
                </a:solidFill>
              </a:rPr>
              <a:t>There</a:t>
            </a:r>
            <a:r>
              <a:rPr lang="es-CO" dirty="0" smtClean="0">
                <a:solidFill>
                  <a:srgbClr val="0070C0"/>
                </a:solidFill>
              </a:rPr>
              <a:t> are </a:t>
            </a:r>
            <a:r>
              <a:rPr lang="es-CO" dirty="0" err="1" smtClean="0">
                <a:solidFill>
                  <a:srgbClr val="0070C0"/>
                </a:solidFill>
              </a:rPr>
              <a:t>many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studies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about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industry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growth</a:t>
            </a:r>
            <a:r>
              <a:rPr lang="es-CO" dirty="0" smtClean="0">
                <a:solidFill>
                  <a:srgbClr val="0070C0"/>
                </a:solidFill>
              </a:rPr>
              <a:t> in Colombia, </a:t>
            </a:r>
            <a:r>
              <a:rPr lang="es-CO" dirty="0" err="1" smtClean="0">
                <a:solidFill>
                  <a:srgbClr val="0070C0"/>
                </a:solidFill>
              </a:rPr>
              <a:t>but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none</a:t>
            </a:r>
            <a:r>
              <a:rPr lang="es-CO" dirty="0" smtClean="0">
                <a:solidFill>
                  <a:srgbClr val="0070C0"/>
                </a:solidFill>
              </a:rPr>
              <a:t> use </a:t>
            </a:r>
            <a:r>
              <a:rPr lang="es-CO" dirty="0" err="1" smtClean="0">
                <a:solidFill>
                  <a:srgbClr val="0070C0"/>
                </a:solidFill>
              </a:rPr>
              <a:t>econometric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model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to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explain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decrease</a:t>
            </a:r>
            <a:r>
              <a:rPr lang="es-CO" dirty="0" smtClean="0">
                <a:solidFill>
                  <a:srgbClr val="0070C0"/>
                </a:solidFill>
              </a:rPr>
              <a:t> of </a:t>
            </a:r>
            <a:r>
              <a:rPr lang="es-CO" dirty="0" err="1" smtClean="0">
                <a:solidFill>
                  <a:srgbClr val="0070C0"/>
                </a:solidFill>
              </a:rPr>
              <a:t>growth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rate</a:t>
            </a:r>
            <a:r>
              <a:rPr lang="es-CO" dirty="0" smtClean="0">
                <a:solidFill>
                  <a:srgbClr val="0070C0"/>
                </a:solidFill>
              </a:rPr>
              <a:t> in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industry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after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Liberal </a:t>
            </a:r>
            <a:r>
              <a:rPr lang="es-CO" dirty="0" err="1" smtClean="0">
                <a:solidFill>
                  <a:srgbClr val="0070C0"/>
                </a:solidFill>
              </a:rPr>
              <a:t>Reform</a:t>
            </a:r>
            <a:r>
              <a:rPr lang="es-CO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es-CO" dirty="0">
              <a:solidFill>
                <a:srgbClr val="0070C0"/>
              </a:solidFill>
            </a:endParaRPr>
          </a:p>
          <a:p>
            <a:pPr algn="just"/>
            <a:r>
              <a:rPr lang="es-CO" dirty="0" smtClean="0">
                <a:solidFill>
                  <a:srgbClr val="0070C0"/>
                </a:solidFill>
              </a:rPr>
              <a:t>I </a:t>
            </a:r>
            <a:r>
              <a:rPr lang="es-CO" dirty="0" err="1" smtClean="0">
                <a:solidFill>
                  <a:srgbClr val="0070C0"/>
                </a:solidFill>
              </a:rPr>
              <a:t>estimated</a:t>
            </a:r>
            <a:r>
              <a:rPr lang="es-CO" dirty="0" smtClean="0">
                <a:solidFill>
                  <a:srgbClr val="0070C0"/>
                </a:solidFill>
              </a:rPr>
              <a:t> a panel data </a:t>
            </a:r>
            <a:r>
              <a:rPr lang="es-CO" dirty="0" err="1" smtClean="0">
                <a:solidFill>
                  <a:srgbClr val="0070C0"/>
                </a:solidFill>
              </a:rPr>
              <a:t>econometric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model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to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explain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this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situation</a:t>
            </a:r>
            <a:r>
              <a:rPr lang="es-CO" dirty="0" smtClean="0">
                <a:solidFill>
                  <a:srgbClr val="0070C0"/>
                </a:solidFill>
              </a:rPr>
              <a:t>.</a:t>
            </a:r>
          </a:p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16829"/>
              </p:ext>
            </p:extLst>
          </p:nvPr>
        </p:nvGraphicFramePr>
        <p:xfrm>
          <a:off x="825500" y="3592513"/>
          <a:ext cx="75612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cuación" r:id="rId4" imgW="3695400" imgH="241200" progId="Equation.3">
                  <p:embed/>
                </p:oleObj>
              </mc:Choice>
              <mc:Fallback>
                <p:oleObj name="Ecuación" r:id="rId4" imgW="3695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5500" y="3592513"/>
                        <a:ext cx="756126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07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733"/>
            <a:ext cx="7886700" cy="953312"/>
          </a:xfrm>
        </p:spPr>
        <p:txBody>
          <a:bodyPr/>
          <a:lstStyle/>
          <a:p>
            <a:pPr algn="ctr"/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The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model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using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Stata</a:t>
            </a:r>
            <a:endParaRPr lang="es-CO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3" y="1274324"/>
            <a:ext cx="8570931" cy="40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733"/>
            <a:ext cx="7886700" cy="953312"/>
          </a:xfrm>
        </p:spPr>
        <p:txBody>
          <a:bodyPr/>
          <a:lstStyle/>
          <a:p>
            <a:pPr algn="ctr"/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The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model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using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Stata</a:t>
            </a:r>
            <a:endParaRPr lang="es-CO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3" y="1138137"/>
            <a:ext cx="9312239" cy="41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9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Conclusion</a:t>
            </a:r>
            <a:endParaRPr lang="es-CO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R</a:t>
            </a:r>
            <a:r>
              <a:rPr lang="es-CO" dirty="0" err="1" smtClean="0">
                <a:solidFill>
                  <a:srgbClr val="0070C0"/>
                </a:solidFill>
              </a:rPr>
              <a:t>eform</a:t>
            </a:r>
            <a:r>
              <a:rPr lang="es-CO" dirty="0" smtClean="0">
                <a:solidFill>
                  <a:srgbClr val="0070C0"/>
                </a:solidFill>
              </a:rPr>
              <a:t> Liberal in Colombia </a:t>
            </a:r>
            <a:r>
              <a:rPr lang="es-CO" dirty="0" err="1" smtClean="0">
                <a:solidFill>
                  <a:srgbClr val="0070C0"/>
                </a:solidFill>
              </a:rPr>
              <a:t>affects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industrial </a:t>
            </a:r>
            <a:r>
              <a:rPr lang="es-CO" dirty="0" err="1" smtClean="0">
                <a:solidFill>
                  <a:srgbClr val="0070C0"/>
                </a:solidFill>
              </a:rPr>
              <a:t>growth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due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to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increase</a:t>
            </a:r>
            <a:r>
              <a:rPr lang="es-CO" dirty="0" smtClean="0">
                <a:solidFill>
                  <a:srgbClr val="0070C0"/>
                </a:solidFill>
              </a:rPr>
              <a:t> of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imports</a:t>
            </a:r>
            <a:r>
              <a:rPr lang="es-CO" dirty="0" smtClean="0">
                <a:solidFill>
                  <a:srgbClr val="0070C0"/>
                </a:solidFill>
              </a:rPr>
              <a:t>, and </a:t>
            </a:r>
            <a:r>
              <a:rPr lang="es-CO" dirty="0" err="1" smtClean="0">
                <a:solidFill>
                  <a:srgbClr val="0070C0"/>
                </a:solidFill>
              </a:rPr>
              <a:t>to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appreciation</a:t>
            </a:r>
            <a:r>
              <a:rPr lang="es-CO" dirty="0" smtClean="0">
                <a:solidFill>
                  <a:srgbClr val="0070C0"/>
                </a:solidFill>
              </a:rPr>
              <a:t> of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Colombian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currency</a:t>
            </a:r>
            <a:r>
              <a:rPr lang="es-CO" dirty="0" smtClean="0">
                <a:solidFill>
                  <a:srgbClr val="0070C0"/>
                </a:solidFill>
              </a:rPr>
              <a:t> (</a:t>
            </a:r>
            <a:r>
              <a:rPr lang="es-CO" dirty="0" err="1">
                <a:solidFill>
                  <a:srgbClr val="0070C0"/>
                </a:solidFill>
              </a:rPr>
              <a:t>exchange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>
                <a:solidFill>
                  <a:srgbClr val="0070C0"/>
                </a:solidFill>
              </a:rPr>
              <a:t>rate</a:t>
            </a:r>
            <a:r>
              <a:rPr lang="es-CO" dirty="0">
                <a:solidFill>
                  <a:srgbClr val="0070C0"/>
                </a:solidFill>
              </a:rPr>
              <a:t> ).</a:t>
            </a:r>
            <a:endParaRPr lang="es-CO" dirty="0" smtClean="0">
              <a:solidFill>
                <a:srgbClr val="0070C0"/>
              </a:solidFill>
            </a:endParaRPr>
          </a:p>
          <a:p>
            <a:pPr algn="just"/>
            <a:endParaRPr lang="es-CO" dirty="0">
              <a:solidFill>
                <a:srgbClr val="0070C0"/>
              </a:solidFill>
            </a:endParaRPr>
          </a:p>
          <a:p>
            <a:pPr algn="just"/>
            <a:r>
              <a:rPr lang="es-CO" dirty="0" smtClean="0">
                <a:solidFill>
                  <a:srgbClr val="0070C0"/>
                </a:solidFill>
              </a:rPr>
              <a:t> </a:t>
            </a:r>
          </a:p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400" b="1" dirty="0" smtClean="0">
                <a:solidFill>
                  <a:srgbClr val="0070C0"/>
                </a:solidFill>
                <a:latin typeface="Garamond" pitchFamily="18" charset="0"/>
              </a:rPr>
              <a:t>      I am </a:t>
            </a:r>
            <a:r>
              <a:rPr lang="es-CO" sz="4400" b="1" dirty="0" err="1" smtClean="0">
                <a:solidFill>
                  <a:srgbClr val="0070C0"/>
                </a:solidFill>
                <a:latin typeface="Garamond" pitchFamily="18" charset="0"/>
              </a:rPr>
              <a:t>going</a:t>
            </a:r>
            <a:r>
              <a:rPr lang="es-CO" sz="4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4400" b="1" dirty="0" err="1" smtClean="0">
                <a:solidFill>
                  <a:srgbClr val="0070C0"/>
                </a:solidFill>
                <a:latin typeface="Garamond" pitchFamily="18" charset="0"/>
              </a:rPr>
              <a:t>to</a:t>
            </a:r>
            <a:r>
              <a:rPr lang="es-CO" sz="4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4400" b="1" dirty="0" err="1" smtClean="0">
                <a:solidFill>
                  <a:srgbClr val="0070C0"/>
                </a:solidFill>
                <a:latin typeface="Garamond" pitchFamily="18" charset="0"/>
              </a:rPr>
              <a:t>talk</a:t>
            </a:r>
            <a:r>
              <a:rPr lang="es-CO" sz="4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4400" b="1" dirty="0" err="1" smtClean="0">
                <a:solidFill>
                  <a:srgbClr val="0070C0"/>
                </a:solidFill>
                <a:latin typeface="Garamond" pitchFamily="18" charset="0"/>
              </a:rPr>
              <a:t>about</a:t>
            </a:r>
            <a:r>
              <a:rPr lang="es-CO" sz="4400" b="1" dirty="0" smtClean="0">
                <a:solidFill>
                  <a:srgbClr val="0070C0"/>
                </a:solidFill>
                <a:latin typeface="Garamond" pitchFamily="18" charset="0"/>
              </a:rPr>
              <a:t>:</a:t>
            </a:r>
            <a:endParaRPr lang="es-CO" sz="4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Introduction</a:t>
            </a:r>
            <a:endParaRPr lang="es-CO" sz="32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 lvl="1"/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Colombian</a:t>
            </a:r>
            <a:r>
              <a:rPr lang="es-CO" sz="3200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economic</a:t>
            </a:r>
            <a:r>
              <a:rPr lang="es-CO" sz="3200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</a:p>
          <a:p>
            <a:pPr lvl="1"/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Economic</a:t>
            </a:r>
            <a:r>
              <a:rPr lang="es-CO" sz="3200" dirty="0" smtClean="0">
                <a:solidFill>
                  <a:srgbClr val="0070C0"/>
                </a:solidFill>
                <a:latin typeface="Garamond" pitchFamily="18" charset="0"/>
              </a:rPr>
              <a:t> and industrial </a:t>
            </a:r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growth</a:t>
            </a:r>
            <a:endParaRPr lang="es-CO" sz="32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 lvl="1"/>
            <a:endParaRPr lang="es-CO" sz="3200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s-CO" sz="3200" dirty="0" smtClean="0">
                <a:solidFill>
                  <a:srgbClr val="0070C0"/>
                </a:solidFill>
                <a:latin typeface="Garamond" pitchFamily="18" charset="0"/>
              </a:rPr>
              <a:t>Liberal </a:t>
            </a:r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reform</a:t>
            </a:r>
            <a:endParaRPr lang="es-CO" sz="3200" dirty="0" smtClean="0">
              <a:solidFill>
                <a:srgbClr val="0070C0"/>
              </a:solidFill>
              <a:latin typeface="Garamond" pitchFamily="18" charset="0"/>
            </a:endParaRPr>
          </a:p>
          <a:p>
            <a:endParaRPr lang="es-CO" sz="3200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Econometric</a:t>
            </a:r>
            <a:r>
              <a:rPr lang="es-CO" sz="3200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3200" dirty="0" err="1" smtClean="0">
                <a:solidFill>
                  <a:srgbClr val="0070C0"/>
                </a:solidFill>
                <a:latin typeface="Garamond" pitchFamily="18" charset="0"/>
              </a:rPr>
              <a:t>model</a:t>
            </a:r>
            <a:r>
              <a:rPr lang="es-CO" sz="3200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</a:p>
          <a:p>
            <a:pPr marL="342900" lvl="1" indent="0">
              <a:buNone/>
            </a:pPr>
            <a:r>
              <a:rPr lang="es-CO" dirty="0">
                <a:solidFill>
                  <a:srgbClr val="0070C0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    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What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was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my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goal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:</a:t>
            </a:r>
            <a:endParaRPr lang="es-CO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72" y="1391056"/>
            <a:ext cx="8287966" cy="3756414"/>
          </a:xfrm>
        </p:spPr>
        <p:txBody>
          <a:bodyPr>
            <a:normAutofit lnSpcReduction="10000"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I </a:t>
            </a:r>
            <a:r>
              <a:rPr lang="es-CO" dirty="0" err="1" smtClean="0">
                <a:solidFill>
                  <a:srgbClr val="0070C0"/>
                </a:solidFill>
              </a:rPr>
              <a:t>wanted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to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know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what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happened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with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colombian</a:t>
            </a:r>
            <a:r>
              <a:rPr lang="es-CO" dirty="0" smtClean="0">
                <a:solidFill>
                  <a:srgbClr val="0070C0"/>
                </a:solidFill>
              </a:rPr>
              <a:t> industrial </a:t>
            </a:r>
            <a:r>
              <a:rPr lang="es-CO" dirty="0" err="1" smtClean="0">
                <a:solidFill>
                  <a:srgbClr val="0070C0"/>
                </a:solidFill>
              </a:rPr>
              <a:t>growth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after</a:t>
            </a:r>
            <a:r>
              <a:rPr lang="es-CO" dirty="0" smtClean="0">
                <a:solidFill>
                  <a:srgbClr val="0070C0"/>
                </a:solidFill>
              </a:rPr>
              <a:t> Liberal </a:t>
            </a:r>
            <a:r>
              <a:rPr lang="es-CO" dirty="0" err="1" smtClean="0">
                <a:solidFill>
                  <a:srgbClr val="0070C0"/>
                </a:solidFill>
              </a:rPr>
              <a:t>Reform</a:t>
            </a:r>
            <a:r>
              <a:rPr lang="es-CO" dirty="0" smtClean="0">
                <a:solidFill>
                  <a:srgbClr val="0070C0"/>
                </a:solidFill>
              </a:rPr>
              <a:t>  (1990 – 2005)</a:t>
            </a:r>
          </a:p>
          <a:p>
            <a:endParaRPr lang="es-CO" dirty="0">
              <a:solidFill>
                <a:srgbClr val="0070C0"/>
              </a:solidFill>
            </a:endParaRPr>
          </a:p>
          <a:p>
            <a:r>
              <a:rPr lang="es-CO" dirty="0" err="1" smtClean="0">
                <a:solidFill>
                  <a:srgbClr val="0070C0"/>
                </a:solidFill>
              </a:rPr>
              <a:t>Why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does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industrial </a:t>
            </a:r>
            <a:r>
              <a:rPr lang="es-CO" dirty="0" err="1" smtClean="0">
                <a:solidFill>
                  <a:srgbClr val="0070C0"/>
                </a:solidFill>
              </a:rPr>
              <a:t>growth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rate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decrease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after</a:t>
            </a:r>
            <a:r>
              <a:rPr lang="es-CO" dirty="0" smtClean="0">
                <a:solidFill>
                  <a:srgbClr val="0070C0"/>
                </a:solidFill>
              </a:rPr>
              <a:t> Liberal </a:t>
            </a:r>
            <a:r>
              <a:rPr lang="es-CO" dirty="0" err="1" smtClean="0">
                <a:solidFill>
                  <a:srgbClr val="0070C0"/>
                </a:solidFill>
              </a:rPr>
              <a:t>Reform</a:t>
            </a:r>
            <a:endParaRPr lang="es-CO" dirty="0" smtClean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  <a:p>
            <a:pPr algn="just"/>
            <a:r>
              <a:rPr lang="es-CO" dirty="0" err="1" smtClean="0">
                <a:solidFill>
                  <a:srgbClr val="0070C0"/>
                </a:solidFill>
              </a:rPr>
              <a:t>What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is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Liberal </a:t>
            </a:r>
            <a:r>
              <a:rPr lang="es-CO" dirty="0" err="1" smtClean="0">
                <a:solidFill>
                  <a:srgbClr val="0070C0"/>
                </a:solidFill>
              </a:rPr>
              <a:t>Reform</a:t>
            </a:r>
            <a:r>
              <a:rPr lang="es-CO" dirty="0" smtClean="0">
                <a:solidFill>
                  <a:srgbClr val="0070C0"/>
                </a:solidFill>
              </a:rPr>
              <a:t>? </a:t>
            </a:r>
            <a:r>
              <a:rPr lang="es-CO" dirty="0" err="1" smtClean="0">
                <a:solidFill>
                  <a:srgbClr val="0070C0"/>
                </a:solidFill>
              </a:rPr>
              <a:t>It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is</a:t>
            </a:r>
            <a:r>
              <a:rPr lang="es-CO" dirty="0" smtClean="0">
                <a:solidFill>
                  <a:srgbClr val="0070C0"/>
                </a:solidFill>
              </a:rPr>
              <a:t> a set of </a:t>
            </a:r>
            <a:r>
              <a:rPr lang="es-CO" dirty="0" err="1" smtClean="0">
                <a:solidFill>
                  <a:srgbClr val="0070C0"/>
                </a:solidFill>
              </a:rPr>
              <a:t>policy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to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reform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economy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smtClean="0">
                <a:solidFill>
                  <a:srgbClr val="0070C0"/>
                </a:solidFill>
              </a:rPr>
              <a:t>and </a:t>
            </a:r>
            <a:r>
              <a:rPr lang="es-CO" dirty="0" err="1" smtClean="0">
                <a:solidFill>
                  <a:srgbClr val="0070C0"/>
                </a:solidFill>
              </a:rPr>
              <a:t>democracy</a:t>
            </a:r>
            <a:r>
              <a:rPr lang="es-CO" dirty="0" smtClean="0">
                <a:solidFill>
                  <a:srgbClr val="0070C0"/>
                </a:solidFill>
              </a:rPr>
              <a:t> of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developing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countries</a:t>
            </a:r>
            <a:r>
              <a:rPr lang="es-CO" dirty="0" smtClean="0">
                <a:solidFill>
                  <a:srgbClr val="0070C0"/>
                </a:solidFill>
              </a:rPr>
              <a:t>. </a:t>
            </a:r>
            <a:r>
              <a:rPr lang="es-CO" dirty="0" err="1" smtClean="0">
                <a:solidFill>
                  <a:srgbClr val="0070C0"/>
                </a:solidFill>
              </a:rPr>
              <a:t>For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example</a:t>
            </a:r>
            <a:r>
              <a:rPr lang="es-CO" dirty="0" smtClean="0">
                <a:solidFill>
                  <a:srgbClr val="0070C0"/>
                </a:solidFill>
              </a:rPr>
              <a:t>, </a:t>
            </a:r>
            <a:r>
              <a:rPr lang="es-CO" dirty="0" err="1" smtClean="0">
                <a:solidFill>
                  <a:srgbClr val="0070C0"/>
                </a:solidFill>
              </a:rPr>
              <a:t>to</a:t>
            </a:r>
            <a:r>
              <a:rPr lang="es-CO" dirty="0" smtClean="0">
                <a:solidFill>
                  <a:srgbClr val="0070C0"/>
                </a:solidFill>
              </a:rPr>
              <a:t> open </a:t>
            </a:r>
            <a:r>
              <a:rPr lang="es-CO" dirty="0" err="1" smtClean="0">
                <a:solidFill>
                  <a:srgbClr val="0070C0"/>
                </a:solidFill>
              </a:rPr>
              <a:t>the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markets</a:t>
            </a:r>
            <a:r>
              <a:rPr lang="es-CO" dirty="0" smtClean="0">
                <a:solidFill>
                  <a:srgbClr val="0070C0"/>
                </a:solidFill>
              </a:rPr>
              <a:t> (capital </a:t>
            </a:r>
            <a:r>
              <a:rPr lang="es-CO" dirty="0" err="1" smtClean="0">
                <a:solidFill>
                  <a:srgbClr val="0070C0"/>
                </a:solidFill>
              </a:rPr>
              <a:t>market</a:t>
            </a:r>
            <a:r>
              <a:rPr lang="es-CO" dirty="0" smtClean="0">
                <a:solidFill>
                  <a:srgbClr val="0070C0"/>
                </a:solidFill>
              </a:rPr>
              <a:t>, </a:t>
            </a:r>
            <a:r>
              <a:rPr lang="es-CO" dirty="0" err="1" smtClean="0">
                <a:solidFill>
                  <a:srgbClr val="0070C0"/>
                </a:solidFill>
              </a:rPr>
              <a:t>product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market</a:t>
            </a:r>
            <a:r>
              <a:rPr lang="es-CO" dirty="0" smtClean="0">
                <a:solidFill>
                  <a:srgbClr val="0070C0"/>
                </a:solidFill>
              </a:rPr>
              <a:t>, </a:t>
            </a:r>
            <a:r>
              <a:rPr lang="es-CO" dirty="0" err="1" smtClean="0">
                <a:solidFill>
                  <a:srgbClr val="0070C0"/>
                </a:solidFill>
              </a:rPr>
              <a:t>financial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market</a:t>
            </a:r>
            <a:r>
              <a:rPr lang="es-CO" dirty="0" smtClean="0">
                <a:solidFill>
                  <a:srgbClr val="0070C0"/>
                </a:solidFill>
              </a:rPr>
              <a:t>) </a:t>
            </a:r>
          </a:p>
          <a:p>
            <a:endParaRPr lang="es-CO" dirty="0">
              <a:solidFill>
                <a:srgbClr val="0070C0"/>
              </a:solidFill>
            </a:endParaRPr>
          </a:p>
          <a:p>
            <a:r>
              <a:rPr lang="es-CO" dirty="0" smtClean="0">
                <a:solidFill>
                  <a:srgbClr val="0070C0"/>
                </a:solidFill>
              </a:rPr>
              <a:t>In </a:t>
            </a:r>
            <a:r>
              <a:rPr lang="es-CO" dirty="0" err="1" smtClean="0">
                <a:solidFill>
                  <a:srgbClr val="0070C0"/>
                </a:solidFill>
              </a:rPr>
              <a:t>Latin</a:t>
            </a:r>
            <a:r>
              <a:rPr lang="es-CO" dirty="0" smtClean="0">
                <a:solidFill>
                  <a:srgbClr val="0070C0"/>
                </a:solidFill>
              </a:rPr>
              <a:t> American </a:t>
            </a:r>
            <a:r>
              <a:rPr lang="es-CO" dirty="0" err="1" smtClean="0">
                <a:solidFill>
                  <a:srgbClr val="0070C0"/>
                </a:solidFill>
              </a:rPr>
              <a:t>countries</a:t>
            </a:r>
            <a:r>
              <a:rPr lang="es-CO" dirty="0" smtClean="0">
                <a:solidFill>
                  <a:srgbClr val="0070C0"/>
                </a:solidFill>
              </a:rPr>
              <a:t>, Liberal </a:t>
            </a:r>
            <a:r>
              <a:rPr lang="es-CO" dirty="0" err="1" smtClean="0">
                <a:solidFill>
                  <a:srgbClr val="0070C0"/>
                </a:solidFill>
              </a:rPr>
              <a:t>Reform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is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named</a:t>
            </a:r>
            <a:r>
              <a:rPr lang="es-CO" dirty="0" smtClean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like</a:t>
            </a:r>
            <a:r>
              <a:rPr lang="es-CO" dirty="0" smtClean="0">
                <a:solidFill>
                  <a:srgbClr val="0070C0"/>
                </a:solidFill>
              </a:rPr>
              <a:t> Neo-liberal </a:t>
            </a:r>
            <a:r>
              <a:rPr lang="es-CO" dirty="0" err="1" smtClean="0">
                <a:solidFill>
                  <a:srgbClr val="0070C0"/>
                </a:solidFill>
              </a:rPr>
              <a:t>Model</a:t>
            </a:r>
            <a:r>
              <a:rPr lang="es-CO" dirty="0">
                <a:solidFill>
                  <a:srgbClr val="0070C0"/>
                </a:solidFill>
              </a:rPr>
              <a:t> </a:t>
            </a:r>
            <a:r>
              <a:rPr lang="es-CO" dirty="0" err="1" smtClean="0">
                <a:solidFill>
                  <a:srgbClr val="0070C0"/>
                </a:solidFill>
              </a:rPr>
              <a:t>or</a:t>
            </a:r>
            <a:r>
              <a:rPr lang="es-CO" dirty="0" smtClean="0">
                <a:solidFill>
                  <a:srgbClr val="0070C0"/>
                </a:solidFill>
              </a:rPr>
              <a:t> Washington </a:t>
            </a:r>
            <a:r>
              <a:rPr lang="es-CO" dirty="0" err="1" smtClean="0">
                <a:solidFill>
                  <a:srgbClr val="0070C0"/>
                </a:solidFill>
              </a:rPr>
              <a:t>Consensus</a:t>
            </a:r>
            <a:r>
              <a:rPr lang="es-CO" dirty="0" smtClean="0">
                <a:solidFill>
                  <a:srgbClr val="0070C0"/>
                </a:solidFill>
              </a:rPr>
              <a:t>.</a:t>
            </a:r>
          </a:p>
          <a:p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    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Where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is</a:t>
            </a:r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Colombia?</a:t>
            </a:r>
            <a:endParaRPr lang="es-CO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01432" y="2707459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 </a:t>
            </a:r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3" y="1200094"/>
            <a:ext cx="4219878" cy="400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61" y="1200094"/>
            <a:ext cx="3592377" cy="400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>
            <a:off x="2169268" y="3112851"/>
            <a:ext cx="4105072" cy="88895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79" y="145915"/>
            <a:ext cx="7886700" cy="796311"/>
          </a:xfrm>
        </p:spPr>
        <p:txBody>
          <a:bodyPr>
            <a:noAutofit/>
          </a:bodyPr>
          <a:lstStyle/>
          <a:p>
            <a:pPr algn="ctr"/>
            <a:r>
              <a:rPr lang="es-CO" sz="5400" b="1" dirty="0" smtClean="0">
                <a:solidFill>
                  <a:srgbClr val="0070C0"/>
                </a:solidFill>
                <a:latin typeface="Garamond" pitchFamily="18" charset="0"/>
              </a:rPr>
              <a:t>      </a:t>
            </a:r>
            <a:r>
              <a:rPr lang="es-CO" sz="5400" b="1" dirty="0" err="1" smtClean="0">
                <a:solidFill>
                  <a:srgbClr val="0070C0"/>
                </a:solidFill>
                <a:latin typeface="Garamond" pitchFamily="18" charset="0"/>
              </a:rPr>
              <a:t>Introduction</a:t>
            </a:r>
            <a:endParaRPr lang="es-CO" sz="54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2" y="885219"/>
            <a:ext cx="7886700" cy="4028788"/>
          </a:xfrm>
        </p:spPr>
        <p:txBody>
          <a:bodyPr/>
          <a:lstStyle/>
          <a:p>
            <a:pPr marL="0" indent="0" algn="ctr">
              <a:buNone/>
            </a:pPr>
            <a:r>
              <a:rPr lang="es-CO" sz="2400" b="1" dirty="0" err="1" smtClean="0">
                <a:solidFill>
                  <a:srgbClr val="0070C0"/>
                </a:solidFill>
                <a:latin typeface="Garamond" pitchFamily="18" charset="0"/>
              </a:rPr>
              <a:t>Colombian</a:t>
            </a:r>
            <a:r>
              <a:rPr lang="es-CO" sz="2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2400" b="1" dirty="0" err="1" smtClean="0">
                <a:solidFill>
                  <a:srgbClr val="0070C0"/>
                </a:solidFill>
                <a:latin typeface="Garamond" pitchFamily="18" charset="0"/>
              </a:rPr>
              <a:t>Economic</a:t>
            </a:r>
            <a:r>
              <a:rPr lang="es-CO" sz="2400" b="1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sz="2400" b="1" dirty="0" err="1" smtClean="0">
                <a:solidFill>
                  <a:srgbClr val="0070C0"/>
                </a:solidFill>
                <a:latin typeface="Garamond" pitchFamily="18" charset="0"/>
              </a:rPr>
              <a:t>Indicators</a:t>
            </a:r>
            <a:r>
              <a:rPr lang="es-CO" sz="2400" b="1" dirty="0" smtClean="0">
                <a:solidFill>
                  <a:srgbClr val="0070C0"/>
                </a:solidFill>
                <a:latin typeface="Garamond" pitchFamily="18" charset="0"/>
              </a:rPr>
              <a:t> 2014</a:t>
            </a:r>
          </a:p>
          <a:p>
            <a:endParaRPr lang="es-CO" dirty="0">
              <a:solidFill>
                <a:srgbClr val="0070C0"/>
              </a:solidFill>
              <a:latin typeface="Garamond" pitchFamily="18" charset="0"/>
            </a:endParaRPr>
          </a:p>
          <a:p>
            <a:endParaRPr lang="es-CO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01949" y="5077838"/>
            <a:ext cx="67607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>
                <a:solidFill>
                  <a:srgbClr val="0070C0"/>
                </a:solidFill>
              </a:rPr>
              <a:t>Source</a:t>
            </a:r>
            <a:r>
              <a:rPr lang="es-CO" dirty="0" smtClean="0">
                <a:solidFill>
                  <a:srgbClr val="0070C0"/>
                </a:solidFill>
              </a:rPr>
              <a:t>: </a:t>
            </a:r>
            <a:r>
              <a:rPr lang="es-CO" dirty="0" err="1" smtClean="0">
                <a:solidFill>
                  <a:srgbClr val="0070C0"/>
                </a:solidFill>
              </a:rPr>
              <a:t>World</a:t>
            </a:r>
            <a:r>
              <a:rPr lang="es-CO" dirty="0" smtClean="0">
                <a:solidFill>
                  <a:srgbClr val="0070C0"/>
                </a:solidFill>
              </a:rPr>
              <a:t> Bank and DANE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83865"/>
              </p:ext>
            </p:extLst>
          </p:nvPr>
        </p:nvGraphicFramePr>
        <p:xfrm>
          <a:off x="282102" y="1274324"/>
          <a:ext cx="8258783" cy="3764733"/>
        </p:xfrm>
        <a:graphic>
          <a:graphicData uri="http://schemas.openxmlformats.org/drawingml/2006/table">
            <a:tbl>
              <a:tblPr/>
              <a:tblGrid>
                <a:gridCol w="5572410"/>
                <a:gridCol w="2686373"/>
              </a:tblGrid>
              <a:tr h="412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Indicators</a:t>
                      </a:r>
                      <a:endParaRPr lang="es-CO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Value</a:t>
                      </a:r>
                      <a:r>
                        <a:rPr lang="es-CO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2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Population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47.661.787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79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Gross Domestic Product (GDP)(current US$)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377.739.622.866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2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GDP per </a:t>
                      </a:r>
                      <a:r>
                        <a:rPr lang="es-CO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capita</a:t>
                      </a:r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s-CO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current</a:t>
                      </a:r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US$)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7.720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212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Average annual growth</a:t>
                      </a:r>
                      <a:r>
                        <a:rPr lang="it-IT" sz="18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rate</a:t>
                      </a:r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GDP per </a:t>
                      </a:r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capita,</a:t>
                      </a:r>
                      <a:r>
                        <a:rPr lang="it-IT" sz="18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1960 – 2014 </a:t>
                      </a:r>
                      <a:r>
                        <a:rPr lang="it-IT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(constant </a:t>
                      </a:r>
                      <a:r>
                        <a:rPr lang="it-IT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2005 US$)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2.16%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79042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Colombia GDP pc. </a:t>
                      </a:r>
                      <a:r>
                        <a:rPr lang="es-CO" sz="18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with</a:t>
                      </a:r>
                      <a:r>
                        <a:rPr lang="es-CO" sz="18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CO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percent</a:t>
                      </a:r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USA GDP pc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12121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GINI </a:t>
                      </a:r>
                      <a:r>
                        <a:rPr lang="es-CO" sz="18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Coeficient</a:t>
                      </a:r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0,538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3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     </a:t>
            </a:r>
            <a:endParaRPr lang="es-CO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64601" y="103417"/>
            <a:ext cx="6789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/>
              <a:t>Colombian</a:t>
            </a:r>
            <a:r>
              <a:rPr lang="es-CO" sz="3200" dirty="0" smtClean="0"/>
              <a:t> </a:t>
            </a:r>
            <a:r>
              <a:rPr lang="es-CO" sz="3200" dirty="0" err="1" smtClean="0"/>
              <a:t>Economic</a:t>
            </a:r>
            <a:r>
              <a:rPr lang="es-CO" sz="3200" dirty="0" smtClean="0"/>
              <a:t> </a:t>
            </a:r>
            <a:r>
              <a:rPr lang="es-CO" sz="3200" dirty="0" err="1" smtClean="0"/>
              <a:t>structure</a:t>
            </a:r>
            <a:r>
              <a:rPr lang="es-CO" sz="3200" dirty="0" smtClean="0"/>
              <a:t>, 1965 - 2005</a:t>
            </a:r>
            <a:endParaRPr lang="es-CO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9106" y="5048655"/>
            <a:ext cx="27723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Source</a:t>
            </a:r>
            <a:r>
              <a:rPr lang="es-CO" dirty="0" smtClean="0"/>
              <a:t>: DANE</a:t>
            </a:r>
            <a:endParaRPr lang="es-CO" dirty="0"/>
          </a:p>
        </p:txBody>
      </p:sp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548524"/>
              </p:ext>
            </p:extLst>
          </p:nvPr>
        </p:nvGraphicFramePr>
        <p:xfrm>
          <a:off x="301557" y="1274324"/>
          <a:ext cx="8706256" cy="360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31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     </a:t>
            </a:r>
            <a:endParaRPr lang="es-CO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64601" y="103417"/>
            <a:ext cx="6789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err="1" smtClean="0"/>
              <a:t>Colombian</a:t>
            </a:r>
            <a:r>
              <a:rPr lang="es-CO" sz="3200" dirty="0" smtClean="0"/>
              <a:t> </a:t>
            </a:r>
            <a:r>
              <a:rPr lang="es-CO" sz="3200" dirty="0" err="1" smtClean="0"/>
              <a:t>Economic</a:t>
            </a:r>
            <a:r>
              <a:rPr lang="es-CO" sz="3200" dirty="0" smtClean="0"/>
              <a:t> </a:t>
            </a:r>
            <a:r>
              <a:rPr lang="es-CO" sz="3200" dirty="0" err="1" smtClean="0"/>
              <a:t>structure</a:t>
            </a:r>
            <a:r>
              <a:rPr lang="es-CO" sz="3200" dirty="0" smtClean="0"/>
              <a:t>, 1965 – 2005. </a:t>
            </a:r>
            <a:r>
              <a:rPr lang="es-CO" sz="3200" dirty="0" err="1" smtClean="0"/>
              <a:t>Growth</a:t>
            </a:r>
            <a:r>
              <a:rPr lang="es-CO" sz="3200" dirty="0" smtClean="0"/>
              <a:t> </a:t>
            </a:r>
            <a:r>
              <a:rPr lang="es-CO" sz="3200" dirty="0" err="1" smtClean="0"/>
              <a:t>for</a:t>
            </a:r>
            <a:r>
              <a:rPr lang="es-CO" sz="3200" dirty="0" smtClean="0"/>
              <a:t> </a:t>
            </a:r>
            <a:r>
              <a:rPr lang="es-CO" sz="3200" dirty="0" err="1" smtClean="0"/>
              <a:t>sectors</a:t>
            </a:r>
            <a:r>
              <a:rPr lang="es-CO" sz="3200" dirty="0" smtClean="0"/>
              <a:t>.</a:t>
            </a:r>
            <a:endParaRPr lang="es-CO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9106" y="5048655"/>
            <a:ext cx="27723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Source</a:t>
            </a:r>
            <a:r>
              <a:rPr lang="es-CO" dirty="0" smtClean="0"/>
              <a:t>: DANE</a:t>
            </a:r>
            <a:endParaRPr lang="es-CO" dirty="0"/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675490"/>
              </p:ext>
            </p:extLst>
          </p:nvPr>
        </p:nvGraphicFramePr>
        <p:xfrm>
          <a:off x="151590" y="1102814"/>
          <a:ext cx="876300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4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    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Colombian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industry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growth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rate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, </a:t>
            </a:r>
            <a:br>
              <a:rPr lang="es-CO" dirty="0" smtClean="0">
                <a:solidFill>
                  <a:srgbClr val="0070C0"/>
                </a:solidFill>
                <a:latin typeface="Garamond" pitchFamily="18" charset="0"/>
              </a:rPr>
            </a:b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1975 – 2005.</a:t>
            </a:r>
            <a:endParaRPr lang="es-CO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89106" y="5048655"/>
            <a:ext cx="27723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Source</a:t>
            </a:r>
            <a:r>
              <a:rPr lang="es-CO" dirty="0" smtClean="0"/>
              <a:t>: DANE</a:t>
            </a:r>
            <a:endParaRPr lang="es-CO" dirty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26261"/>
              </p:ext>
            </p:extLst>
          </p:nvPr>
        </p:nvGraphicFramePr>
        <p:xfrm>
          <a:off x="1627255" y="1110112"/>
          <a:ext cx="6200776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69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    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Colombian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industry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growth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s-CO" dirty="0" err="1" smtClean="0">
                <a:solidFill>
                  <a:srgbClr val="0070C0"/>
                </a:solidFill>
                <a:latin typeface="Garamond" pitchFamily="18" charset="0"/>
              </a:rPr>
              <a:t>rate</a:t>
            </a: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, </a:t>
            </a:r>
            <a:br>
              <a:rPr lang="es-CO" dirty="0" smtClean="0">
                <a:solidFill>
                  <a:srgbClr val="0070C0"/>
                </a:solidFill>
                <a:latin typeface="Garamond" pitchFamily="18" charset="0"/>
              </a:rPr>
            </a:br>
            <a:r>
              <a:rPr lang="es-CO" dirty="0" smtClean="0">
                <a:solidFill>
                  <a:srgbClr val="0070C0"/>
                </a:solidFill>
                <a:latin typeface="Garamond" pitchFamily="18" charset="0"/>
              </a:rPr>
              <a:t>1975 – 2005.</a:t>
            </a:r>
            <a:endParaRPr lang="es-CO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4" name="Picture 2" descr="C:\Users\llopez\Downloads\Cedec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728"/>
            <a:ext cx="1264596" cy="12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505042"/>
              </p:ext>
            </p:extLst>
          </p:nvPr>
        </p:nvGraphicFramePr>
        <p:xfrm>
          <a:off x="165373" y="1274324"/>
          <a:ext cx="8696524" cy="3356040"/>
        </p:xfrm>
        <a:graphic>
          <a:graphicData uri="http://schemas.openxmlformats.org/drawingml/2006/table">
            <a:tbl>
              <a:tblPr/>
              <a:tblGrid>
                <a:gridCol w="1477620"/>
                <a:gridCol w="902363"/>
                <a:gridCol w="902363"/>
                <a:gridCol w="902363"/>
                <a:gridCol w="902363"/>
                <a:gridCol w="902363"/>
                <a:gridCol w="902363"/>
                <a:gridCol w="902363"/>
                <a:gridCol w="902363"/>
              </a:tblGrid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 err="1" smtClean="0">
                          <a:effectLst/>
                          <a:latin typeface="Garamond"/>
                        </a:rPr>
                        <a:t>Departament</a:t>
                      </a:r>
                      <a:endParaRPr lang="es-CO" sz="10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1975-1980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1981-1985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1986-1990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1975-1989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1991-1995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1996-2000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2001-2005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1990-2005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Garamond"/>
                        </a:rPr>
                        <a:t>Antioquia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5,60%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2,54%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5,58%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5,08%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-0,20%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0,23%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Atlántico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2,19%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-2,98%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-0,32%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0,47%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Bogotá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2,69%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-0,11%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-2,24%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Garamond"/>
                        </a:rPr>
                        <a:t>Bolívar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10,21%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3,59%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6,02%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6,84%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8,30%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9,28%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7,03%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Garamond"/>
                        </a:rPr>
                        <a:t>Cundinamarca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5,06%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5,10%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7,73%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3,82%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2,68%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6,18%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4,14%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Garamond"/>
                        </a:rPr>
                        <a:t>Valle del Cauca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3,56%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3,85%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5,00%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0,26%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-1,60%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2,22%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0,36%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505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effectLst/>
                          <a:latin typeface="Garamond"/>
                        </a:rPr>
                        <a:t>Promedio 6 </a:t>
                      </a:r>
                      <a:r>
                        <a:rPr lang="es-CO" sz="1000" b="0" i="0" u="none" strike="noStrike" dirty="0" err="1">
                          <a:effectLst/>
                          <a:latin typeface="Garamond"/>
                        </a:rPr>
                        <a:t>dptos</a:t>
                      </a:r>
                      <a:endParaRPr lang="es-CO" sz="1000" b="0" i="0" u="none" strike="noStrike" dirty="0">
                        <a:effectLst/>
                        <a:latin typeface="Garamond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3,47%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6,16%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4,94%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0,10%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-0,24%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>
                          <a:effectLst/>
                          <a:latin typeface="Garamond"/>
                        </a:rPr>
                        <a:t>5,10%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00" b="0" i="0" u="none" strike="noStrike" dirty="0">
                          <a:effectLst/>
                          <a:latin typeface="Garamond"/>
                        </a:rPr>
                        <a:t>1,52%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389106" y="5048655"/>
            <a:ext cx="27723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Source</a:t>
            </a:r>
            <a:r>
              <a:rPr lang="es-CO" dirty="0" smtClean="0"/>
              <a:t>: DANE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31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4741</TotalTime>
  <Words>559</Words>
  <Application>Microsoft Office PowerPoint</Application>
  <PresentationFormat>On-screen Show (16:10)</PresentationFormat>
  <Paragraphs>148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Office Theme</vt:lpstr>
      <vt:lpstr>Ecuación</vt:lpstr>
      <vt:lpstr>Colombian industrial structure behavior and its regions between 1974 and 2005.</vt:lpstr>
      <vt:lpstr>      I am going to talk about:</vt:lpstr>
      <vt:lpstr>      What was my goal:</vt:lpstr>
      <vt:lpstr>      Where is Colombia?</vt:lpstr>
      <vt:lpstr>      Introduction</vt:lpstr>
      <vt:lpstr>      </vt:lpstr>
      <vt:lpstr>      </vt:lpstr>
      <vt:lpstr>      Colombian industry growth rate,  1975 – 2005.</vt:lpstr>
      <vt:lpstr>      Colombian industry growth rate,  1975 – 2005.</vt:lpstr>
      <vt:lpstr>State of the art</vt:lpstr>
      <vt:lpstr>The model using Stata</vt:lpstr>
      <vt:lpstr>The model using Stata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stele@users.sourceforge.net</dc:creator>
  <cp:lastModifiedBy>Nathan Bishop</cp:lastModifiedBy>
  <cp:revision>77</cp:revision>
  <dcterms:created xsi:type="dcterms:W3CDTF">2015-03-20T21:30:36Z</dcterms:created>
  <dcterms:modified xsi:type="dcterms:W3CDTF">2015-07-27T14:16:48Z</dcterms:modified>
</cp:coreProperties>
</file>