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6" r:id="rId2"/>
    <p:sldId id="264" r:id="rId3"/>
    <p:sldId id="266" r:id="rId4"/>
    <p:sldId id="267" r:id="rId5"/>
    <p:sldId id="277" r:id="rId6"/>
    <p:sldId id="263" r:id="rId7"/>
    <p:sldId id="273" r:id="rId8"/>
    <p:sldId id="272" r:id="rId9"/>
    <p:sldId id="261" r:id="rId10"/>
    <p:sldId id="262" r:id="rId11"/>
    <p:sldId id="270" r:id="rId12"/>
    <p:sldId id="271" r:id="rId13"/>
    <p:sldId id="257" r:id="rId14"/>
    <p:sldId id="276" r:id="rId15"/>
    <p:sldId id="274" r:id="rId16"/>
    <p:sldId id="275" r:id="rId17"/>
    <p:sldId id="269" r:id="rId18"/>
    <p:sldId id="260"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7359"/>
    <a:srgbClr val="993333"/>
    <a:srgbClr val="BA2A18"/>
    <a:srgbClr val="D9321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76229" autoAdjust="0"/>
  </p:normalViewPr>
  <p:slideViewPr>
    <p:cSldViewPr snapToGrid="0" snapToObjects="1">
      <p:cViewPr varScale="1">
        <p:scale>
          <a:sx n="56" d="100"/>
          <a:sy n="56" d="100"/>
        </p:scale>
        <p:origin x="5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33CFB93-B526-4615-9C5A-3942964D09F5}" type="datetimeFigureOut">
              <a:rPr lang="en-US" smtClean="0"/>
              <a:t>7/29/2015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5F5476-069C-49F6-B8B9-46BBA8D3EE47}" type="slidenum">
              <a:rPr lang="en-US" smtClean="0"/>
              <a:t>‹#›</a:t>
            </a:fld>
            <a:endParaRPr lang="en-US"/>
          </a:p>
        </p:txBody>
      </p:sp>
    </p:spTree>
    <p:extLst>
      <p:ext uri="{BB962C8B-B14F-4D97-AF65-F5344CB8AC3E}">
        <p14:creationId xmlns:p14="http://schemas.microsoft.com/office/powerpoint/2010/main" val="184805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600" dirty="0"/>
              <a:t>What I’m presenting today is me working through a question of whether and how we might use the logic and conventions of classification functions and ROC curves to understand the performance of system-level processes in public programs like Medicaid.</a:t>
            </a:r>
          </a:p>
        </p:txBody>
      </p:sp>
      <p:sp>
        <p:nvSpPr>
          <p:cNvPr id="4" name="Slide Number Placeholder 3"/>
          <p:cNvSpPr>
            <a:spLocks noGrp="1"/>
          </p:cNvSpPr>
          <p:nvPr>
            <p:ph type="sldNum" sz="quarter" idx="10"/>
          </p:nvPr>
        </p:nvSpPr>
        <p:spPr/>
        <p:txBody>
          <a:bodyPr/>
          <a:lstStyle/>
          <a:p>
            <a:fld id="{705F5476-069C-49F6-B8B9-46BBA8D3EE47}" type="slidenum">
              <a:rPr lang="en-US" smtClean="0"/>
              <a:t>1</a:t>
            </a:fld>
            <a:endParaRPr lang="en-US"/>
          </a:p>
        </p:txBody>
      </p:sp>
    </p:spTree>
    <p:extLst>
      <p:ext uri="{BB962C8B-B14F-4D97-AF65-F5344CB8AC3E}">
        <p14:creationId xmlns:p14="http://schemas.microsoft.com/office/powerpoint/2010/main" val="1974057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400" dirty="0"/>
              <a:t>Key problem – empirical evidence on take-up and fraud cannot both be true… Unless they are. </a:t>
            </a:r>
          </a:p>
          <a:p>
            <a:pPr marL="640594" lvl="1" indent="-174708">
              <a:buFont typeface="Arial" pitchFamily="34" charset="0"/>
              <a:buChar char="•"/>
            </a:pPr>
            <a:r>
              <a:rPr lang="en-US" sz="1400" dirty="0"/>
              <a:t>65% take-up implies 32% fraud (32% of enrollees are fraudulent)</a:t>
            </a:r>
          </a:p>
          <a:p>
            <a:pPr marL="640594" lvl="1" indent="-174708">
              <a:buFont typeface="Arial" pitchFamily="34" charset="0"/>
              <a:buChar char="•"/>
            </a:pPr>
            <a:r>
              <a:rPr lang="en-US" sz="1400" dirty="0"/>
              <a:t>0.0005% fraud implies 96% take-up</a:t>
            </a:r>
          </a:p>
          <a:p>
            <a:pPr marL="174708" indent="-174708">
              <a:buFont typeface="Arial" pitchFamily="34" charset="0"/>
              <a:buChar char="•"/>
            </a:pPr>
            <a:r>
              <a:rPr lang="en-US" sz="1400" u="sng" dirty="0"/>
              <a:t>So</a:t>
            </a:r>
            <a:r>
              <a:rPr lang="en-US" sz="1400" dirty="0"/>
              <a:t> we’re really bad at measuring these two outcomes OR we’re bad at estimating eligibility base rate – the distribution of income among enrolled and </a:t>
            </a:r>
            <a:r>
              <a:rPr lang="en-US" sz="1400" dirty="0" err="1"/>
              <a:t>nonenrolled</a:t>
            </a:r>
            <a:r>
              <a:rPr lang="en-US" sz="1400" dirty="0"/>
              <a:t> people. The overlap in those distributions is where the ROC curve gets its shape (possible thresholds).</a:t>
            </a:r>
          </a:p>
          <a:p>
            <a:pPr marL="174708" indent="-174708">
              <a:buFont typeface="Arial" pitchFamily="34" charset="0"/>
              <a:buChar char="•"/>
            </a:pPr>
            <a:r>
              <a:rPr lang="en-US" sz="1400" dirty="0"/>
              <a:t>Simply constructing </a:t>
            </a:r>
            <a:r>
              <a:rPr lang="en-US" sz="1400" i="1" dirty="0"/>
              <a:t>toy</a:t>
            </a:r>
            <a:r>
              <a:rPr lang="en-US" sz="1400" dirty="0"/>
              <a:t> models of the system indicates to us a problem in the consistency of empirical findings. We need to think about these outcomes in one logical model if we want to avoid contradictory findings that prevent evidence-based policy/administrative action. </a:t>
            </a:r>
          </a:p>
        </p:txBody>
      </p:sp>
      <p:sp>
        <p:nvSpPr>
          <p:cNvPr id="4" name="Slide Number Placeholder 3"/>
          <p:cNvSpPr>
            <a:spLocks noGrp="1"/>
          </p:cNvSpPr>
          <p:nvPr>
            <p:ph type="sldNum" sz="quarter" idx="10"/>
          </p:nvPr>
        </p:nvSpPr>
        <p:spPr/>
        <p:txBody>
          <a:bodyPr/>
          <a:lstStyle/>
          <a:p>
            <a:fld id="{705F5476-069C-49F6-B8B9-46BBA8D3EE47}" type="slidenum">
              <a:rPr lang="en-US" smtClean="0"/>
              <a:t>10</a:t>
            </a:fld>
            <a:endParaRPr lang="en-US"/>
          </a:p>
        </p:txBody>
      </p:sp>
    </p:spTree>
    <p:extLst>
      <p:ext uri="{BB962C8B-B14F-4D97-AF65-F5344CB8AC3E}">
        <p14:creationId xmlns:p14="http://schemas.microsoft.com/office/powerpoint/2010/main" val="1188097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400" dirty="0"/>
              <a:t>ROC curves aren’t only good for medical or machine decisions; we can use them to learn something about the performance of social/human systems.</a:t>
            </a:r>
          </a:p>
          <a:p>
            <a:pPr marL="640594" lvl="1" indent="-174708">
              <a:buFont typeface="Arial" pitchFamily="34" charset="0"/>
              <a:buChar char="•"/>
            </a:pPr>
            <a:r>
              <a:rPr lang="en-US" sz="1400" dirty="0"/>
              <a:t>They highlight inconsistencies – logical and measurement issues – but we don’t know where the measurement problems are the worst! In other words, are we wrong on fraud, take-up, or base rate? My guess is all three. </a:t>
            </a:r>
          </a:p>
          <a:p>
            <a:pPr marL="640594" lvl="1" indent="-174708">
              <a:buFont typeface="Arial" pitchFamily="34" charset="0"/>
              <a:buChar char="•"/>
            </a:pPr>
            <a:r>
              <a:rPr lang="en-US" sz="1400" dirty="0"/>
              <a:t>Allow us to think about these outcomes as part of one system, but don’t solve the problem of underlying distributions</a:t>
            </a:r>
          </a:p>
          <a:p>
            <a:pPr marL="640594" lvl="1" indent="-174708">
              <a:buFont typeface="Arial" pitchFamily="34" charset="0"/>
              <a:buChar char="•"/>
            </a:pPr>
            <a:r>
              <a:rPr lang="en-US" sz="1400" dirty="0"/>
              <a:t>Which time horizon do we care about? Again, churning is of a lot of interest here because people move between states, but the underlying distributions also change!</a:t>
            </a:r>
          </a:p>
          <a:p>
            <a:pPr marL="640594" lvl="1" indent="-174708">
              <a:buFont typeface="Arial" pitchFamily="34" charset="0"/>
              <a:buChar char="•"/>
            </a:pPr>
            <a:r>
              <a:rPr lang="en-US" sz="1400" dirty="0"/>
              <a:t>Yes, we may be talking about improvements on the margins, but aside from being important for the </a:t>
            </a:r>
            <a:r>
              <a:rPr lang="en-US" sz="1400" i="1" dirty="0"/>
              <a:t>people </a:t>
            </a:r>
            <a:r>
              <a:rPr lang="en-US" sz="1400" dirty="0"/>
              <a:t> on the margins, administratively it’s worth it because in a program as big as Medicaid, even improvements on the margins have big budgetary and fiscal implications</a:t>
            </a:r>
          </a:p>
        </p:txBody>
      </p:sp>
      <p:sp>
        <p:nvSpPr>
          <p:cNvPr id="4" name="Slide Number Placeholder 3"/>
          <p:cNvSpPr>
            <a:spLocks noGrp="1"/>
          </p:cNvSpPr>
          <p:nvPr>
            <p:ph type="sldNum" sz="quarter" idx="10"/>
          </p:nvPr>
        </p:nvSpPr>
        <p:spPr/>
        <p:txBody>
          <a:bodyPr/>
          <a:lstStyle/>
          <a:p>
            <a:fld id="{705F5476-069C-49F6-B8B9-46BBA8D3EE47}" type="slidenum">
              <a:rPr lang="en-US" smtClean="0"/>
              <a:t>11</a:t>
            </a:fld>
            <a:endParaRPr lang="en-US"/>
          </a:p>
        </p:txBody>
      </p:sp>
    </p:spTree>
    <p:extLst>
      <p:ext uri="{BB962C8B-B14F-4D97-AF65-F5344CB8AC3E}">
        <p14:creationId xmlns:p14="http://schemas.microsoft.com/office/powerpoint/2010/main" val="1446044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400" dirty="0"/>
              <a:t>Because I’m interested in the administrative actions and the system-level performance, I’m really not interested in gathering all of the individual data. </a:t>
            </a:r>
          </a:p>
          <a:p>
            <a:pPr marL="174708" indent="-174708">
              <a:buFont typeface="Arial" pitchFamily="34" charset="0"/>
              <a:buChar char="•"/>
            </a:pPr>
            <a:r>
              <a:rPr lang="en-US" sz="1400" dirty="0"/>
              <a:t>What I </a:t>
            </a:r>
            <a:r>
              <a:rPr lang="en-US" sz="1400" i="1" dirty="0"/>
              <a:t>am </a:t>
            </a:r>
            <a:r>
              <a:rPr lang="en-US" sz="1400" dirty="0"/>
              <a:t>interested in is </a:t>
            </a:r>
          </a:p>
          <a:p>
            <a:pPr marL="640594" lvl="1" indent="-174708">
              <a:buFont typeface="Arial" pitchFamily="34" charset="0"/>
              <a:buChar char="•"/>
            </a:pPr>
            <a:r>
              <a:rPr lang="en-US" sz="1400" dirty="0"/>
              <a:t>1) having empirical program-level data from all 50 States over time – before and after the ACA and Medicaid expansion because of the structural changes to eligibility thresholds and enrollment procedures</a:t>
            </a:r>
          </a:p>
          <a:p>
            <a:pPr marL="1106481" lvl="2" indent="-174708">
              <a:buFont typeface="Arial" pitchFamily="34" charset="0"/>
              <a:buChar char="•"/>
            </a:pPr>
            <a:r>
              <a:rPr lang="en-US" sz="1100" dirty="0"/>
              <a:t>ROC curves make explicit the tradeoffs between enrolling the eligible and preventing fraud and highlight the values in play. Will we not tolerate even one case of fraud? How sensitive and specific do we want to be?</a:t>
            </a:r>
          </a:p>
          <a:p>
            <a:pPr marL="640594" lvl="1" indent="-174708">
              <a:buFont typeface="Arial" pitchFamily="34" charset="0"/>
              <a:buChar char="•"/>
            </a:pPr>
            <a:r>
              <a:rPr lang="en-US" sz="1400" dirty="0"/>
              <a:t>2) being able to update ROC curves with new system information, including movement or fluctuations in the income distributions of the condition groups </a:t>
            </a:r>
          </a:p>
          <a:p>
            <a:pPr marL="640594" lvl="1" indent="-174708">
              <a:buFont typeface="Arial" pitchFamily="34" charset="0"/>
              <a:buChar char="•"/>
            </a:pPr>
            <a:r>
              <a:rPr lang="en-US" sz="1400" dirty="0"/>
              <a:t>3) accounting for uncertainty in those underlying distributions</a:t>
            </a:r>
          </a:p>
          <a:p>
            <a:pPr marL="174708" indent="-174708">
              <a:buFont typeface="Arial" pitchFamily="34" charset="0"/>
              <a:buChar char="•"/>
            </a:pPr>
            <a:r>
              <a:rPr lang="en-US" sz="1400" dirty="0"/>
              <a:t>The last 2 indicate use of the new Bayes package to construct something more like a ROC response surface to characterize the possibilities for State Medicaid sorting system performance</a:t>
            </a:r>
          </a:p>
        </p:txBody>
      </p:sp>
      <p:sp>
        <p:nvSpPr>
          <p:cNvPr id="4" name="Slide Number Placeholder 3"/>
          <p:cNvSpPr>
            <a:spLocks noGrp="1"/>
          </p:cNvSpPr>
          <p:nvPr>
            <p:ph type="sldNum" sz="quarter" idx="10"/>
          </p:nvPr>
        </p:nvSpPr>
        <p:spPr/>
        <p:txBody>
          <a:bodyPr/>
          <a:lstStyle/>
          <a:p>
            <a:fld id="{705F5476-069C-49F6-B8B9-46BBA8D3EE47}" type="slidenum">
              <a:rPr lang="en-US" smtClean="0"/>
              <a:t>12</a:t>
            </a:fld>
            <a:endParaRPr lang="en-US"/>
          </a:p>
        </p:txBody>
      </p:sp>
    </p:spTree>
    <p:extLst>
      <p:ext uri="{BB962C8B-B14F-4D97-AF65-F5344CB8AC3E}">
        <p14:creationId xmlns:p14="http://schemas.microsoft.com/office/powerpoint/2010/main" val="3698612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5F5476-069C-49F6-B8B9-46BBA8D3EE47}" type="slidenum">
              <a:rPr lang="en-US" smtClean="0"/>
              <a:t>13</a:t>
            </a:fld>
            <a:endParaRPr lang="en-US"/>
          </a:p>
        </p:txBody>
      </p:sp>
    </p:spTree>
    <p:extLst>
      <p:ext uri="{BB962C8B-B14F-4D97-AF65-F5344CB8AC3E}">
        <p14:creationId xmlns:p14="http://schemas.microsoft.com/office/powerpoint/2010/main" val="211752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defTabSz="931774">
              <a:buFont typeface="Arial" pitchFamily="34" charset="0"/>
              <a:buChar char="•"/>
              <a:defRPr/>
            </a:pPr>
            <a:r>
              <a:rPr lang="en-US" u="none" baseline="0" dirty="0" smtClean="0"/>
              <a:t>Fraud = type I error</a:t>
            </a:r>
          </a:p>
          <a:p>
            <a:pPr marL="174708" indent="-174708" defTabSz="931774">
              <a:buFont typeface="Arial" pitchFamily="34" charset="0"/>
              <a:buChar char="•"/>
              <a:defRPr/>
            </a:pPr>
            <a:r>
              <a:rPr lang="en-US" u="none" baseline="0" dirty="0" smtClean="0"/>
              <a:t>Misses = type II error</a:t>
            </a:r>
          </a:p>
          <a:p>
            <a:pPr marL="174708" indent="-174708" defTabSz="931774">
              <a:buFont typeface="Arial" pitchFamily="34" charset="0"/>
              <a:buChar char="•"/>
              <a:defRPr/>
            </a:pPr>
            <a:r>
              <a:rPr lang="en-US" u="none" baseline="0" dirty="0" smtClean="0"/>
              <a:t>Important to note that while the interior of this table is populated by people (it’s an aggregated table), the condition and classification features are structural/organizational/political in nature (a lot of variables in play here)</a:t>
            </a:r>
          </a:p>
          <a:p>
            <a:pPr marL="174708" indent="-174708">
              <a:buFont typeface="Arial" pitchFamily="34" charset="0"/>
              <a:buChar char="•"/>
            </a:pPr>
            <a:r>
              <a:rPr lang="en-US" i="0" u="none" baseline="0" dirty="0" smtClean="0"/>
              <a:t>Just to be clear, I’m focused on the administrative side – I want to know about the functionality of the program </a:t>
            </a:r>
            <a:r>
              <a:rPr lang="en-US" i="1" u="none" baseline="0" dirty="0" smtClean="0"/>
              <a:t>system</a:t>
            </a:r>
            <a:r>
              <a:rPr lang="en-US" i="0" u="none" baseline="0" dirty="0" smtClean="0"/>
              <a:t>. So the interior cells are populated by people with each configuration, but I’m ultimately interested in the structural and environmental conditions that underlie the eligibility and enrollment categories/decisions themselves. I’m not interested in tracking individuals, I just want to know how the system does as sorting them. </a:t>
            </a:r>
            <a:endParaRPr lang="en-US" i="0" dirty="0"/>
          </a:p>
        </p:txBody>
      </p:sp>
      <p:sp>
        <p:nvSpPr>
          <p:cNvPr id="4" name="Slide Number Placeholder 3"/>
          <p:cNvSpPr>
            <a:spLocks noGrp="1"/>
          </p:cNvSpPr>
          <p:nvPr>
            <p:ph type="sldNum" sz="quarter" idx="10"/>
          </p:nvPr>
        </p:nvSpPr>
        <p:spPr/>
        <p:txBody>
          <a:bodyPr/>
          <a:lstStyle/>
          <a:p>
            <a:fld id="{705F5476-069C-49F6-B8B9-46BBA8D3EE47}" type="slidenum">
              <a:rPr lang="en-US" smtClean="0"/>
              <a:t>14</a:t>
            </a:fld>
            <a:endParaRPr lang="en-US"/>
          </a:p>
        </p:txBody>
      </p:sp>
    </p:spTree>
    <p:extLst>
      <p:ext uri="{BB962C8B-B14F-4D97-AF65-F5344CB8AC3E}">
        <p14:creationId xmlns:p14="http://schemas.microsoft.com/office/powerpoint/2010/main" val="1565139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i="0" baseline="0" dirty="0" smtClean="0"/>
              <a:t>So let’s peek behind the ROC curves to see where they get their shape. Remember, they get their shape from how much overlap there is between the distributions of the two condition groups. </a:t>
            </a:r>
          </a:p>
          <a:p>
            <a:pPr marL="640594" lvl="1" indent="-174708">
              <a:buFont typeface="Arial" pitchFamily="34" charset="0"/>
              <a:buChar char="•"/>
            </a:pPr>
            <a:r>
              <a:rPr lang="en-US" i="0" baseline="0" dirty="0" smtClean="0"/>
              <a:t>Short-term, long-term performance in classification.</a:t>
            </a:r>
            <a:endParaRPr lang="en-US" dirty="0" smtClean="0"/>
          </a:p>
          <a:p>
            <a:pPr marL="174708" indent="-174708">
              <a:buFont typeface="Arial" pitchFamily="34" charset="0"/>
              <a:buChar char="•"/>
            </a:pPr>
            <a:r>
              <a:rPr lang="en-US" dirty="0" smtClean="0"/>
              <a:t>Again, let’s just think through the logic</a:t>
            </a:r>
            <a:r>
              <a:rPr lang="en-US" baseline="0" dirty="0" smtClean="0"/>
              <a:t> (I bet this isn’t the process used to determine the income cutoff for Medicaid eligibility; the threshold is set): </a:t>
            </a:r>
            <a:endParaRPr lang="en-US" dirty="0" smtClean="0"/>
          </a:p>
          <a:p>
            <a:pPr marL="174708" indent="-174708">
              <a:buFont typeface="Arial" pitchFamily="34" charset="0"/>
              <a:buChar char="•"/>
            </a:pPr>
            <a:r>
              <a:rPr lang="en-US" dirty="0" smtClean="0"/>
              <a:t>1:</a:t>
            </a:r>
            <a:r>
              <a:rPr lang="en-US" baseline="0" dirty="0" smtClean="0"/>
              <a:t> No overlap in income distribution b/w the two groups (clear threshold), normal distribution of income within each group, perfect classification into enrollment categories</a:t>
            </a:r>
          </a:p>
          <a:p>
            <a:pPr marL="174708" indent="-174708">
              <a:buFont typeface="Arial" pitchFamily="34" charset="0"/>
              <a:buChar char="•"/>
            </a:pPr>
            <a:r>
              <a:rPr lang="en-US" baseline="0" dirty="0" smtClean="0"/>
              <a:t>2: Even with a little overlap, you have misses and fraud. If you move the threshold higher, there are more misses; if you move the threshold lower, there is more fraud.</a:t>
            </a:r>
            <a:endParaRPr lang="en-US" dirty="0"/>
          </a:p>
        </p:txBody>
      </p:sp>
      <p:sp>
        <p:nvSpPr>
          <p:cNvPr id="4" name="Slide Number Placeholder 3"/>
          <p:cNvSpPr>
            <a:spLocks noGrp="1"/>
          </p:cNvSpPr>
          <p:nvPr>
            <p:ph type="sldNum" sz="quarter" idx="10"/>
          </p:nvPr>
        </p:nvSpPr>
        <p:spPr/>
        <p:txBody>
          <a:bodyPr/>
          <a:lstStyle/>
          <a:p>
            <a:fld id="{705F5476-069C-49F6-B8B9-46BBA8D3EE47}" type="slidenum">
              <a:rPr lang="en-US" smtClean="0"/>
              <a:t>15</a:t>
            </a:fld>
            <a:endParaRPr lang="en-US"/>
          </a:p>
        </p:txBody>
      </p:sp>
    </p:spTree>
    <p:extLst>
      <p:ext uri="{BB962C8B-B14F-4D97-AF65-F5344CB8AC3E}">
        <p14:creationId xmlns:p14="http://schemas.microsoft.com/office/powerpoint/2010/main" val="29805313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dirty="0" smtClean="0"/>
              <a:t>3: If there’s a lot of overlap b/w</a:t>
            </a:r>
            <a:r>
              <a:rPr lang="en-US" baseline="0" dirty="0" smtClean="0"/>
              <a:t> the distributions of these two groups, you get a lot of misses and fraud. Higher threshold </a:t>
            </a:r>
            <a:r>
              <a:rPr lang="en-US" baseline="0" dirty="0" smtClean="0">
                <a:sym typeface="Wingdings" pitchFamily="2" charset="2"/>
              </a:rPr>
              <a:t> more misses; Lower threshold  more fraud. </a:t>
            </a:r>
          </a:p>
          <a:p>
            <a:pPr marL="174708" indent="-174708">
              <a:buFont typeface="Arial" pitchFamily="34" charset="0"/>
              <a:buChar char="•"/>
            </a:pPr>
            <a:r>
              <a:rPr lang="en-US" baseline="0" dirty="0" smtClean="0">
                <a:sym typeface="Wingdings" pitchFamily="2" charset="2"/>
              </a:rPr>
              <a:t>4: But what if the distributions look different? This seems reasonable, especially for the </a:t>
            </a:r>
            <a:r>
              <a:rPr lang="en-US" baseline="0" dirty="0" err="1" smtClean="0">
                <a:sym typeface="Wingdings" pitchFamily="2" charset="2"/>
              </a:rPr>
              <a:t>unenrolled</a:t>
            </a:r>
            <a:r>
              <a:rPr lang="en-US" baseline="0" dirty="0" smtClean="0">
                <a:sym typeface="Wingdings" pitchFamily="2" charset="2"/>
              </a:rPr>
              <a:t> group, that it would skew right (mean &gt; median)</a:t>
            </a:r>
          </a:p>
          <a:p>
            <a:pPr marL="174708" indent="-174708">
              <a:buFont typeface="Arial" pitchFamily="34" charset="0"/>
              <a:buChar char="•"/>
            </a:pPr>
            <a:r>
              <a:rPr lang="en-US" baseline="0" dirty="0" smtClean="0">
                <a:sym typeface="Wingdings" pitchFamily="2" charset="2"/>
              </a:rPr>
              <a:t>ROC curve shows the range of thresholds for making sorting into Medicaid enrollment, but what about the changes in the distributions? </a:t>
            </a:r>
          </a:p>
          <a:p>
            <a:pPr marL="640594" lvl="1" indent="-174708">
              <a:buFont typeface="Arial" pitchFamily="34" charset="0"/>
              <a:buChar char="•"/>
            </a:pPr>
            <a:r>
              <a:rPr lang="en-US" baseline="0" dirty="0" smtClean="0">
                <a:sym typeface="Wingdings" pitchFamily="2" charset="2"/>
              </a:rPr>
              <a:t>We need to do the work of figuring out the underlying distributions </a:t>
            </a:r>
            <a:r>
              <a:rPr lang="en-US" i="1" baseline="0" dirty="0" smtClean="0">
                <a:sym typeface="Wingdings" pitchFamily="2" charset="2"/>
              </a:rPr>
              <a:t>and their dynamics</a:t>
            </a:r>
            <a:endParaRPr lang="en-US" baseline="0" dirty="0" smtClean="0">
              <a:sym typeface="Wingdings" pitchFamily="2" charset="2"/>
            </a:endParaRPr>
          </a:p>
        </p:txBody>
      </p:sp>
      <p:sp>
        <p:nvSpPr>
          <p:cNvPr id="4" name="Slide Number Placeholder 3"/>
          <p:cNvSpPr>
            <a:spLocks noGrp="1"/>
          </p:cNvSpPr>
          <p:nvPr>
            <p:ph type="sldNum" sz="quarter" idx="10"/>
          </p:nvPr>
        </p:nvSpPr>
        <p:spPr/>
        <p:txBody>
          <a:bodyPr/>
          <a:lstStyle/>
          <a:p>
            <a:fld id="{705F5476-069C-49F6-B8B9-46BBA8D3EE47}" type="slidenum">
              <a:rPr lang="en-US" smtClean="0"/>
              <a:t>16</a:t>
            </a:fld>
            <a:endParaRPr lang="en-US"/>
          </a:p>
        </p:txBody>
      </p:sp>
    </p:spTree>
    <p:extLst>
      <p:ext uri="{BB962C8B-B14F-4D97-AF65-F5344CB8AC3E}">
        <p14:creationId xmlns:p14="http://schemas.microsoft.com/office/powerpoint/2010/main" val="2980531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baseline="0" dirty="0" smtClean="0"/>
              <a:t>So we know that L+ does not fully determine N+ (as previously noted).</a:t>
            </a:r>
          </a:p>
          <a:p>
            <a:pPr marL="174708" indent="-174708">
              <a:buFont typeface="Arial" pitchFamily="34" charset="0"/>
              <a:buChar char="•"/>
            </a:pPr>
            <a:r>
              <a:rPr lang="en-US" baseline="0" dirty="0" smtClean="0"/>
              <a:t>But we also have a classification challenge in determining whether or not someone is eligible for Medicaid. This is a nested, two-stage classification problem. </a:t>
            </a:r>
          </a:p>
          <a:p>
            <a:pPr marL="640594" lvl="2" indent="-174708" defTabSz="931774">
              <a:buFont typeface="Arial" pitchFamily="34" charset="0"/>
              <a:buChar char="•"/>
              <a:defRPr/>
            </a:pPr>
            <a:r>
              <a:rPr lang="en-US" u="none" baseline="0" dirty="0" smtClean="0"/>
              <a:t>Eligibility is itself an outcome of a classification system according to income. So really we have a two-stage process but I’ve collapsed it here for the sake of the implementation problem. </a:t>
            </a:r>
          </a:p>
          <a:p>
            <a:pPr marL="640594" lvl="2" indent="-174708" defTabSz="931774">
              <a:buFont typeface="Arial" pitchFamily="34" charset="0"/>
              <a:buChar char="•"/>
              <a:defRPr/>
            </a:pPr>
            <a:r>
              <a:rPr lang="en-US" u="none" baseline="0" dirty="0" smtClean="0"/>
              <a:t>The eligibility threshold, unlike in a medical test where we could set the optimal </a:t>
            </a:r>
            <a:r>
              <a:rPr lang="en-US" u="none" baseline="0" dirty="0" err="1" smtClean="0"/>
              <a:t>cutpoint</a:t>
            </a:r>
            <a:r>
              <a:rPr lang="en-US" u="none" baseline="0" dirty="0" smtClean="0"/>
              <a:t> for the sake of better classification performance, is the product of political debate and administrative decisions – both very slow-moving processes that are not necessarily evidence-based. </a:t>
            </a:r>
            <a:endParaRPr lang="en-US" baseline="0" dirty="0" smtClean="0"/>
          </a:p>
          <a:p>
            <a:pPr marL="640594" lvl="1" indent="-174708">
              <a:buFont typeface="Arial" pitchFamily="34" charset="0"/>
              <a:buChar char="•"/>
            </a:pPr>
            <a:r>
              <a:rPr lang="en-US" baseline="0" dirty="0" smtClean="0"/>
              <a:t>The priors on the chance node come from (income + family + health status + work status) distributions</a:t>
            </a:r>
          </a:p>
          <a:p>
            <a:pPr marL="640594" lvl="1" indent="-174708">
              <a:buFont typeface="Arial" pitchFamily="34" charset="0"/>
              <a:buChar char="•"/>
            </a:pPr>
            <a:r>
              <a:rPr lang="en-US" baseline="0" dirty="0" smtClean="0"/>
              <a:t>So really, I’d like to have nested, two-stage ROC curves</a:t>
            </a:r>
          </a:p>
        </p:txBody>
      </p:sp>
      <p:sp>
        <p:nvSpPr>
          <p:cNvPr id="4" name="Slide Number Placeholder 3"/>
          <p:cNvSpPr>
            <a:spLocks noGrp="1"/>
          </p:cNvSpPr>
          <p:nvPr>
            <p:ph type="sldNum" sz="quarter" idx="10"/>
          </p:nvPr>
        </p:nvSpPr>
        <p:spPr/>
        <p:txBody>
          <a:bodyPr/>
          <a:lstStyle/>
          <a:p>
            <a:fld id="{705F5476-069C-49F6-B8B9-46BBA8D3EE47}" type="slidenum">
              <a:rPr lang="en-US" smtClean="0"/>
              <a:t>17</a:t>
            </a:fld>
            <a:endParaRPr lang="en-US"/>
          </a:p>
        </p:txBody>
      </p:sp>
    </p:spTree>
    <p:extLst>
      <p:ext uri="{BB962C8B-B14F-4D97-AF65-F5344CB8AC3E}">
        <p14:creationId xmlns:p14="http://schemas.microsoft.com/office/powerpoint/2010/main" val="2590722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5F5476-069C-49F6-B8B9-46BBA8D3EE47}" type="slidenum">
              <a:rPr lang="en-US" smtClean="0"/>
              <a:t>18</a:t>
            </a:fld>
            <a:endParaRPr lang="en-US"/>
          </a:p>
        </p:txBody>
      </p:sp>
    </p:spTree>
    <p:extLst>
      <p:ext uri="{BB962C8B-B14F-4D97-AF65-F5344CB8AC3E}">
        <p14:creationId xmlns:p14="http://schemas.microsoft.com/office/powerpoint/2010/main" val="2377283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400" dirty="0"/>
              <a:t>My motivation comes from a general issue in public programs where the program system misses some eligible people (low take-up of a program), but there are also cases of fraud (ineligible people benefitting), as well as “churning” in and out of a program. </a:t>
            </a:r>
          </a:p>
          <a:p>
            <a:pPr marL="174708" indent="-174708" defTabSz="931774">
              <a:buFont typeface="Arial" pitchFamily="34" charset="0"/>
              <a:buChar char="•"/>
            </a:pPr>
            <a:r>
              <a:rPr lang="en-US" sz="1400" dirty="0"/>
              <a:t>Typically, these outcomes (as well as take-up, </a:t>
            </a:r>
            <a:r>
              <a:rPr lang="en-US" sz="1400" dirty="0" err="1"/>
              <a:t>uninsurance</a:t>
            </a:r>
            <a:r>
              <a:rPr lang="en-US" sz="1400" dirty="0"/>
              <a:t>, and coverage through other means) are treated as separate phenomena and modeled as separate functions. And there are a lot of measurement difficulties in estimating those outcomes, so it’s not clear that we have particularly </a:t>
            </a:r>
            <a:r>
              <a:rPr lang="en-US" sz="1400" i="1" dirty="0"/>
              <a:t>valid</a:t>
            </a:r>
            <a:r>
              <a:rPr lang="en-US" sz="1400" dirty="0"/>
              <a:t> estimates, even if they do tend to be reliable. </a:t>
            </a:r>
          </a:p>
          <a:p>
            <a:pPr marL="174708" indent="-174708">
              <a:buFont typeface="Arial" pitchFamily="34" charset="0"/>
              <a:buChar char="•"/>
            </a:pPr>
            <a:r>
              <a:rPr lang="en-US" sz="1400" dirty="0"/>
              <a:t>But the way I see it, we could gain some insight by looking at these outcomes as different cases – hits and misses – in a classification function. </a:t>
            </a:r>
          </a:p>
        </p:txBody>
      </p:sp>
      <p:sp>
        <p:nvSpPr>
          <p:cNvPr id="4" name="Slide Number Placeholder 3"/>
          <p:cNvSpPr>
            <a:spLocks noGrp="1"/>
          </p:cNvSpPr>
          <p:nvPr>
            <p:ph type="sldNum" sz="quarter" idx="10"/>
          </p:nvPr>
        </p:nvSpPr>
        <p:spPr/>
        <p:txBody>
          <a:bodyPr/>
          <a:lstStyle/>
          <a:p>
            <a:fld id="{705F5476-069C-49F6-B8B9-46BBA8D3EE47}" type="slidenum">
              <a:rPr lang="en-US" smtClean="0"/>
              <a:t>2</a:t>
            </a:fld>
            <a:endParaRPr lang="en-US"/>
          </a:p>
        </p:txBody>
      </p:sp>
    </p:spTree>
    <p:extLst>
      <p:ext uri="{BB962C8B-B14F-4D97-AF65-F5344CB8AC3E}">
        <p14:creationId xmlns:p14="http://schemas.microsoft.com/office/powerpoint/2010/main" val="214291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400" dirty="0"/>
              <a:t>As an entitlement program, </a:t>
            </a:r>
            <a:r>
              <a:rPr lang="en-US" sz="1400" u="sng" dirty="0"/>
              <a:t>everyone</a:t>
            </a:r>
            <a:r>
              <a:rPr lang="en-US" sz="1400" dirty="0"/>
              <a:t> is potentially in the Medicaid system. Our actual status is a function of the State’s classification process of </a:t>
            </a:r>
            <a:r>
              <a:rPr lang="en-US" sz="1400" i="1" dirty="0"/>
              <a:t>sorting </a:t>
            </a:r>
            <a:r>
              <a:rPr lang="en-US" sz="1400" dirty="0"/>
              <a:t>us into the appropriate category (and us sorting ourselves, too); these configurations of cases are exhaustive and mutually exclusive.</a:t>
            </a:r>
          </a:p>
          <a:p>
            <a:pPr marL="640594" lvl="1" indent="-174708">
              <a:buFont typeface="Arial" pitchFamily="34" charset="0"/>
              <a:buChar char="•"/>
            </a:pPr>
            <a:r>
              <a:rPr lang="en-US" sz="1400" dirty="0"/>
              <a:t>Using two-way classification convention…</a:t>
            </a:r>
          </a:p>
          <a:p>
            <a:pPr marL="640594" lvl="1" indent="-174708">
              <a:buFont typeface="Arial" pitchFamily="34" charset="0"/>
              <a:buChar char="•"/>
            </a:pPr>
            <a:r>
              <a:rPr lang="en-US" sz="1400" b="1" u="sng" dirty="0"/>
              <a:t>Enrollment</a:t>
            </a:r>
            <a:r>
              <a:rPr lang="en-US" sz="1400" dirty="0"/>
              <a:t> is the </a:t>
            </a:r>
            <a:r>
              <a:rPr lang="en-US" sz="1400" i="1" dirty="0"/>
              <a:t>condition</a:t>
            </a:r>
            <a:r>
              <a:rPr lang="en-US" sz="1400" dirty="0"/>
              <a:t> or outcome of interest </a:t>
            </a:r>
          </a:p>
          <a:p>
            <a:pPr marL="640594" lvl="1" indent="-174708">
              <a:buFont typeface="Arial" pitchFamily="34" charset="0"/>
              <a:buChar char="•"/>
            </a:pPr>
            <a:r>
              <a:rPr lang="en-US" sz="1400" b="1" u="sng" dirty="0"/>
              <a:t>Eligibility</a:t>
            </a:r>
            <a:r>
              <a:rPr lang="en-US" sz="1400" dirty="0"/>
              <a:t> is the test or classifying feature; it’s the </a:t>
            </a:r>
            <a:r>
              <a:rPr lang="en-US" sz="1400" i="1" dirty="0"/>
              <a:t>means test </a:t>
            </a:r>
            <a:r>
              <a:rPr lang="en-US" sz="1400" dirty="0"/>
              <a:t>for enrollment. </a:t>
            </a:r>
          </a:p>
          <a:p>
            <a:pPr marL="174708" indent="-174708">
              <a:buFont typeface="Arial" pitchFamily="34" charset="0"/>
              <a:buChar char="•"/>
            </a:pPr>
            <a:r>
              <a:rPr lang="en-US" sz="1400" dirty="0"/>
              <a:t>So the categories are structural, but the </a:t>
            </a:r>
            <a:r>
              <a:rPr lang="en-US" sz="1400" b="1" u="sng" dirty="0"/>
              <a:t>interior</a:t>
            </a:r>
            <a:r>
              <a:rPr lang="en-US" sz="1400" dirty="0"/>
              <a:t> cells are conditional configurations of individual outcomes; different sorts of states of people within the process; different enrollment states. Specifically… </a:t>
            </a:r>
          </a:p>
        </p:txBody>
      </p:sp>
      <p:sp>
        <p:nvSpPr>
          <p:cNvPr id="4" name="Slide Number Placeholder 3"/>
          <p:cNvSpPr>
            <a:spLocks noGrp="1"/>
          </p:cNvSpPr>
          <p:nvPr>
            <p:ph type="sldNum" sz="quarter" idx="10"/>
          </p:nvPr>
        </p:nvSpPr>
        <p:spPr/>
        <p:txBody>
          <a:bodyPr/>
          <a:lstStyle/>
          <a:p>
            <a:fld id="{705F5476-069C-49F6-B8B9-46BBA8D3EE47}" type="slidenum">
              <a:rPr lang="en-US" smtClean="0"/>
              <a:t>3</a:t>
            </a:fld>
            <a:endParaRPr lang="en-US"/>
          </a:p>
        </p:txBody>
      </p:sp>
    </p:spTree>
    <p:extLst>
      <p:ext uri="{BB962C8B-B14F-4D97-AF65-F5344CB8AC3E}">
        <p14:creationId xmlns:p14="http://schemas.microsoft.com/office/powerpoint/2010/main" val="1565139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400" dirty="0"/>
              <a:t>Specifically, we can identify each of these conditional cases with meaningful terms from the Medicaid enrollment literature: </a:t>
            </a:r>
          </a:p>
          <a:p>
            <a:pPr marL="640594" lvl="1" indent="-174708">
              <a:buFont typeface="Arial" pitchFamily="34" charset="0"/>
              <a:buChar char="•"/>
            </a:pPr>
            <a:r>
              <a:rPr lang="en-US" sz="1400" b="1" dirty="0"/>
              <a:t>Take-up</a:t>
            </a:r>
            <a:r>
              <a:rPr lang="en-US" sz="1400" dirty="0"/>
              <a:t> is participation among the eligible = </a:t>
            </a:r>
            <a:r>
              <a:rPr lang="en-US" sz="1400" i="1" dirty="0"/>
              <a:t>sensitivity</a:t>
            </a:r>
          </a:p>
          <a:p>
            <a:pPr marL="640594" lvl="1" indent="-174708">
              <a:buFont typeface="Arial" pitchFamily="34" charset="0"/>
              <a:buChar char="•"/>
            </a:pPr>
            <a:r>
              <a:rPr lang="en-US" sz="1400" b="1" dirty="0"/>
              <a:t>Misses</a:t>
            </a:r>
            <a:r>
              <a:rPr lang="en-US" sz="1400" dirty="0"/>
              <a:t> = those who are eligible but not enrolled </a:t>
            </a:r>
          </a:p>
          <a:p>
            <a:pPr marL="640594" lvl="1" indent="-174708">
              <a:buFont typeface="Arial" pitchFamily="34" charset="0"/>
              <a:buChar char="•"/>
            </a:pPr>
            <a:r>
              <a:rPr lang="en-US" sz="1400" b="1" dirty="0"/>
              <a:t>Fraud</a:t>
            </a:r>
            <a:r>
              <a:rPr lang="en-US" sz="1400" dirty="0"/>
              <a:t> = participation among the ineligible; the cases that get a lot of political attention; in general, we seem to have a very low tolerance for this</a:t>
            </a:r>
          </a:p>
          <a:p>
            <a:pPr marL="640594" lvl="1" indent="-174708">
              <a:buFont typeface="Arial" pitchFamily="34" charset="0"/>
              <a:buChar char="•"/>
            </a:pPr>
            <a:r>
              <a:rPr lang="en-US" sz="1400" b="1" dirty="0"/>
              <a:t>Other insurance </a:t>
            </a:r>
            <a:r>
              <a:rPr lang="en-US" sz="1400" dirty="0"/>
              <a:t>(or uninsured) = specificity – Of course, you could break this out into a whole different matrix of outcomes. </a:t>
            </a:r>
          </a:p>
          <a:p>
            <a:pPr marL="640594" lvl="1" indent="-174708">
              <a:buFont typeface="Arial" pitchFamily="34" charset="0"/>
              <a:buChar char="•"/>
            </a:pPr>
            <a:r>
              <a:rPr lang="en-US" sz="1400" dirty="0"/>
              <a:t>Again, all-inclusive, mutually exclusive</a:t>
            </a:r>
          </a:p>
          <a:p>
            <a:pPr marL="174708" indent="-174708">
              <a:buFont typeface="Arial" pitchFamily="34" charset="0"/>
              <a:buChar char="•"/>
            </a:pPr>
            <a:r>
              <a:rPr lang="en-US" sz="1400" i="1" dirty="0"/>
              <a:t>What’s the State’s average performance on classifying its citizens?</a:t>
            </a:r>
          </a:p>
          <a:p>
            <a:pPr marL="640594" lvl="1" indent="-174708" defTabSz="931774">
              <a:buFont typeface="Arial" pitchFamily="34" charset="0"/>
              <a:buChar char="•"/>
              <a:defRPr/>
            </a:pPr>
            <a:r>
              <a:rPr lang="en-US" sz="1400" dirty="0"/>
              <a:t>Again, we have estimates on these different outcomes, but we haven’t thought about take-up, fraud as necessarily related to each other. I’m using 2x2s and ROC curves to see if I can gain any insight on the logical and measurement issues underlying these outcomes as part of a system of classification (rather than as independent phenomena). In order to work through the logic, I use empirical estimates applied to a hypothetical case: </a:t>
            </a:r>
          </a:p>
        </p:txBody>
      </p:sp>
      <p:sp>
        <p:nvSpPr>
          <p:cNvPr id="4" name="Slide Number Placeholder 3"/>
          <p:cNvSpPr>
            <a:spLocks noGrp="1"/>
          </p:cNvSpPr>
          <p:nvPr>
            <p:ph type="sldNum" sz="quarter" idx="10"/>
          </p:nvPr>
        </p:nvSpPr>
        <p:spPr/>
        <p:txBody>
          <a:bodyPr/>
          <a:lstStyle/>
          <a:p>
            <a:fld id="{705F5476-069C-49F6-B8B9-46BBA8D3EE47}" type="slidenum">
              <a:rPr lang="en-US" smtClean="0"/>
              <a:t>4</a:t>
            </a:fld>
            <a:endParaRPr lang="en-US"/>
          </a:p>
        </p:txBody>
      </p:sp>
    </p:spTree>
    <p:extLst>
      <p:ext uri="{BB962C8B-B14F-4D97-AF65-F5344CB8AC3E}">
        <p14:creationId xmlns:p14="http://schemas.microsoft.com/office/powerpoint/2010/main" val="156513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600" dirty="0"/>
              <a:t>Let’s fashion an imaginary State under some informed assumptions</a:t>
            </a:r>
          </a:p>
        </p:txBody>
      </p:sp>
      <p:sp>
        <p:nvSpPr>
          <p:cNvPr id="4" name="Slide Number Placeholder 3"/>
          <p:cNvSpPr>
            <a:spLocks noGrp="1"/>
          </p:cNvSpPr>
          <p:nvPr>
            <p:ph type="sldNum" sz="quarter" idx="10"/>
          </p:nvPr>
        </p:nvSpPr>
        <p:spPr/>
        <p:txBody>
          <a:bodyPr/>
          <a:lstStyle/>
          <a:p>
            <a:fld id="{705F5476-069C-49F6-B8B9-46BBA8D3EE47}" type="slidenum">
              <a:rPr lang="en-US" smtClean="0"/>
              <a:t>5</a:t>
            </a:fld>
            <a:endParaRPr lang="en-US"/>
          </a:p>
        </p:txBody>
      </p:sp>
    </p:spTree>
    <p:extLst>
      <p:ext uri="{BB962C8B-B14F-4D97-AF65-F5344CB8AC3E}">
        <p14:creationId xmlns:p14="http://schemas.microsoft.com/office/powerpoint/2010/main" val="273616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400" dirty="0"/>
              <a:t>12% enrollment is a common avg. annual enrollment level pre-ACA (CMS); 12.5% eligible population comes from common avg. eligibility estimates pre-ACA (CPS and ASEC)</a:t>
            </a:r>
          </a:p>
          <a:p>
            <a:pPr marL="174708" indent="-174708" defTabSz="931774">
              <a:buFont typeface="Arial" pitchFamily="34" charset="0"/>
              <a:buChar char="•"/>
            </a:pPr>
            <a:r>
              <a:rPr lang="en-US" sz="1400" dirty="0"/>
              <a:t>Yes, there are more eligible than enrolled. If we had 100</a:t>
            </a:r>
            <a:r>
              <a:rPr lang="en-US" sz="1400"/>
              <a:t>% take-up, we </a:t>
            </a:r>
            <a:r>
              <a:rPr lang="en-US" sz="1400" dirty="0"/>
              <a:t>would have to have more enrollees. These are toy data, but they reflect general trends of more eligible than enrolled (CMS, CPS).</a:t>
            </a:r>
          </a:p>
          <a:p>
            <a:pPr marL="174708" indent="-174708">
              <a:buFont typeface="Arial" pitchFamily="34" charset="0"/>
              <a:buChar char="•"/>
            </a:pPr>
            <a:r>
              <a:rPr lang="en-US" sz="1400" dirty="0"/>
              <a:t>But to fill out the four interior cells of the 2x2, we still have to make some assumption about either the proportion or the frequency of individuals in one of the cases – the interior cells.</a:t>
            </a:r>
          </a:p>
          <a:p>
            <a:pPr marL="174708" indent="-174708">
              <a:buFont typeface="Arial" pitchFamily="34" charset="0"/>
              <a:buChar char="•"/>
            </a:pPr>
            <a:r>
              <a:rPr lang="en-US" sz="1400" dirty="0"/>
              <a:t>*Take-up of 70% is an estimate at the high end of the distribution among States (KCMU). Then, because we have those exterior assumptions and the conditions are mutually exclusive, the rest is simple arithmetic.</a:t>
            </a:r>
          </a:p>
          <a:p>
            <a:pPr marL="174708" indent="-174708">
              <a:buFont typeface="Arial" pitchFamily="34" charset="0"/>
              <a:buChar char="•"/>
            </a:pPr>
            <a:r>
              <a:rPr lang="en-US" sz="1400" dirty="0"/>
              <a:t>So each observation in the dataset is about a type of case, weighted by the population belonging to that status at any given time. </a:t>
            </a:r>
          </a:p>
          <a:p>
            <a:pPr marL="174708" indent="-174708">
              <a:buFont typeface="Arial" pitchFamily="34" charset="0"/>
              <a:buChar char="•"/>
            </a:pPr>
            <a:r>
              <a:rPr lang="en-US" sz="1400" i="1" dirty="0"/>
              <a:t>Do the empirical findings about take-up and fraud make sense? </a:t>
            </a:r>
            <a:r>
              <a:rPr lang="en-US" sz="1400" dirty="0"/>
              <a:t>Let’s look at the ROC curves under different assumptions from the Medicaid literature. </a:t>
            </a:r>
          </a:p>
        </p:txBody>
      </p:sp>
      <p:sp>
        <p:nvSpPr>
          <p:cNvPr id="4" name="Slide Number Placeholder 3"/>
          <p:cNvSpPr>
            <a:spLocks noGrp="1"/>
          </p:cNvSpPr>
          <p:nvPr>
            <p:ph type="sldNum" sz="quarter" idx="10"/>
          </p:nvPr>
        </p:nvSpPr>
        <p:spPr/>
        <p:txBody>
          <a:bodyPr/>
          <a:lstStyle/>
          <a:p>
            <a:fld id="{705F5476-069C-49F6-B8B9-46BBA8D3EE47}" type="slidenum">
              <a:rPr lang="en-US" smtClean="0"/>
              <a:t>6</a:t>
            </a:fld>
            <a:endParaRPr lang="en-US"/>
          </a:p>
        </p:txBody>
      </p:sp>
    </p:spTree>
    <p:extLst>
      <p:ext uri="{BB962C8B-B14F-4D97-AF65-F5344CB8AC3E}">
        <p14:creationId xmlns:p14="http://schemas.microsoft.com/office/powerpoint/2010/main" val="2590722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600" dirty="0"/>
              <a:t>Fit ROC curves and produce the two-way frequency tables of the cases, weighted by the population frequencies </a:t>
            </a:r>
          </a:p>
          <a:p>
            <a:pPr marL="174708" indent="-174708">
              <a:buFont typeface="Arial" pitchFamily="34" charset="0"/>
              <a:buChar char="•"/>
            </a:pPr>
            <a:r>
              <a:rPr lang="en-US" sz="1600" dirty="0"/>
              <a:t>Look at the difference in the AUC if we have two scenarios for Glenn that are identical </a:t>
            </a:r>
            <a:r>
              <a:rPr lang="en-US" sz="1600" i="1" dirty="0"/>
              <a:t>except</a:t>
            </a:r>
            <a:r>
              <a:rPr lang="en-US" sz="1600" dirty="0"/>
              <a:t> in their eligibility base rate (how many non-elderly adults are estimated to be eligible for Medicaid).</a:t>
            </a:r>
          </a:p>
          <a:p>
            <a:pPr marL="640594" lvl="1" indent="-174708">
              <a:buFont typeface="Arial" pitchFamily="34" charset="0"/>
              <a:buChar char="•"/>
            </a:pPr>
            <a:r>
              <a:rPr lang="en-US" sz="1600" dirty="0"/>
              <a:t>Both 10million adults; 70% take-up rate (sensitivity); 12% enrollment rate</a:t>
            </a:r>
          </a:p>
          <a:p>
            <a:pPr marL="640594" lvl="1" indent="-174708">
              <a:buFont typeface="Arial" pitchFamily="34" charset="0"/>
              <a:buChar char="•"/>
            </a:pPr>
            <a:r>
              <a:rPr lang="en-US" sz="1600" u="sng" dirty="0"/>
              <a:t>So</a:t>
            </a:r>
            <a:r>
              <a:rPr lang="en-US" sz="1600" dirty="0"/>
              <a:t> even with same initial system assumptions, base rate matters (a good Bayesian knows this!) to performance of the system (fraud, misses, sensitivity, specificity).</a:t>
            </a:r>
          </a:p>
          <a:p>
            <a:pPr marL="640594" lvl="1" indent="-174708">
              <a:buFont typeface="Arial" pitchFamily="34" charset="0"/>
              <a:buChar char="•"/>
            </a:pPr>
            <a:r>
              <a:rPr lang="en-US" strike="sngStrike" baseline="0" dirty="0" smtClean="0"/>
              <a:t>On L: 12.5% fraud -- on R: 41.67% fraud</a:t>
            </a:r>
          </a:p>
          <a:p>
            <a:pPr marL="640594" lvl="1" indent="-174708" defTabSz="931774">
              <a:buFont typeface="Arial" pitchFamily="34" charset="0"/>
              <a:buChar char="•"/>
              <a:defRPr/>
            </a:pPr>
            <a:r>
              <a:rPr lang="en-US" strike="sngStrike" baseline="0" dirty="0" smtClean="0"/>
              <a:t>On L: 5.1% missed -- on R: 3.4% missed</a:t>
            </a:r>
          </a:p>
          <a:p>
            <a:pPr marL="640594" lvl="1" indent="-174708">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705F5476-069C-49F6-B8B9-46BBA8D3EE47}" type="slidenum">
              <a:rPr lang="en-US" smtClean="0"/>
              <a:t>7</a:t>
            </a:fld>
            <a:endParaRPr lang="en-US"/>
          </a:p>
        </p:txBody>
      </p:sp>
    </p:spTree>
    <p:extLst>
      <p:ext uri="{BB962C8B-B14F-4D97-AF65-F5344CB8AC3E}">
        <p14:creationId xmlns:p14="http://schemas.microsoft.com/office/powerpoint/2010/main" val="304218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sz="1600" dirty="0"/>
              <a:t>Now we vary sensitivity -- take-up rates: 80% on the left; 65% on the right</a:t>
            </a:r>
          </a:p>
          <a:p>
            <a:pPr marL="640594" lvl="1" indent="-174708">
              <a:buFont typeface="Arial" pitchFamily="34" charset="0"/>
              <a:buChar char="•"/>
            </a:pPr>
            <a:r>
              <a:rPr lang="en-US" sz="1600" dirty="0"/>
              <a:t>Same conditions of 10million adults, 12.5% eligibility base rate, 12% enrollment</a:t>
            </a:r>
          </a:p>
          <a:p>
            <a:pPr marL="640594" lvl="1" indent="-174708">
              <a:buFont typeface="Arial" pitchFamily="34" charset="0"/>
              <a:buChar char="•"/>
            </a:pPr>
            <a:r>
              <a:rPr lang="en-US" sz="1600" dirty="0"/>
              <a:t>But sensitivity of the system has implications for performance in general (fraud and misses)</a:t>
            </a:r>
          </a:p>
          <a:p>
            <a:pPr marL="640594" lvl="1" indent="-174708">
              <a:buFont typeface="Arial" pitchFamily="34" charset="0"/>
              <a:buChar char="•"/>
            </a:pPr>
            <a:r>
              <a:rPr lang="en-US" strike="sngStrike" baseline="0" dirty="0" smtClean="0"/>
              <a:t>On L: 16.67% fraud – On R: 32.3% fraud</a:t>
            </a:r>
          </a:p>
          <a:p>
            <a:pPr marL="640594" lvl="1" indent="-174708">
              <a:buFont typeface="Arial" pitchFamily="34" charset="0"/>
              <a:buChar char="•"/>
            </a:pPr>
            <a:r>
              <a:rPr lang="en-US" strike="sngStrike" baseline="0" dirty="0" smtClean="0"/>
              <a:t>On L: 2.8% missed -- On R: 5% missed</a:t>
            </a:r>
          </a:p>
          <a:p>
            <a:pPr marL="640594" lvl="1" indent="-174708">
              <a:buFont typeface="Arial" pitchFamily="34" charset="0"/>
              <a:buChar char="•"/>
            </a:pPr>
            <a:endParaRPr lang="en-US" baseline="0" dirty="0" smtClean="0"/>
          </a:p>
          <a:p>
            <a:pPr marL="640594" lvl="1" indent="-174708">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705F5476-069C-49F6-B8B9-46BBA8D3EE47}" type="slidenum">
              <a:rPr lang="en-US" smtClean="0"/>
              <a:t>8</a:t>
            </a:fld>
            <a:endParaRPr lang="en-US"/>
          </a:p>
        </p:txBody>
      </p:sp>
    </p:spTree>
    <p:extLst>
      <p:ext uri="{BB962C8B-B14F-4D97-AF65-F5344CB8AC3E}">
        <p14:creationId xmlns:p14="http://schemas.microsoft.com/office/powerpoint/2010/main" val="3643602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defTabSz="931774">
              <a:buFont typeface="Arial" pitchFamily="34" charset="0"/>
              <a:buChar char="•"/>
              <a:defRPr/>
            </a:pPr>
            <a:r>
              <a:rPr lang="en-US" sz="1600" dirty="0"/>
              <a:t>Now we vary the politically messy one -- different fraud rates: 5% on the left, 0.0005% (from GAO estimate. That alone is surprising to most!)</a:t>
            </a:r>
          </a:p>
          <a:p>
            <a:pPr marL="640594" lvl="1" indent="-174708">
              <a:buFont typeface="Arial" pitchFamily="34" charset="0"/>
              <a:buChar char="•"/>
            </a:pPr>
            <a:r>
              <a:rPr lang="en-US" sz="1600" dirty="0"/>
              <a:t>Same assumptions otherwise (10million adults, 12.5% eligibility base rate, 12% enrollment)</a:t>
            </a:r>
          </a:p>
          <a:p>
            <a:pPr marL="640594" lvl="1" indent="-174708">
              <a:buFont typeface="Arial" pitchFamily="34" charset="0"/>
              <a:buChar char="•"/>
            </a:pPr>
            <a:r>
              <a:rPr lang="en-US" sz="1600" dirty="0"/>
              <a:t>But wow! We must have great performance! What’s the concern?</a:t>
            </a:r>
          </a:p>
          <a:p>
            <a:pPr marL="640594" lvl="1" indent="-174708">
              <a:buFont typeface="Arial" pitchFamily="34" charset="0"/>
              <a:buChar char="•"/>
            </a:pPr>
            <a:r>
              <a:rPr lang="en-US" strike="sngStrike" baseline="0" dirty="0" smtClean="0"/>
              <a:t>On L: 91.2% take-up -- On R: 96% take-up – both higher than what we have evidence of</a:t>
            </a:r>
          </a:p>
          <a:p>
            <a:pPr marL="640594" lvl="1" indent="-174708">
              <a:buFont typeface="Arial" pitchFamily="34" charset="0"/>
              <a:buChar char="•"/>
            </a:pPr>
            <a:r>
              <a:rPr lang="en-US" strike="sngStrike" baseline="0" dirty="0" smtClean="0"/>
              <a:t>On L: 1.25% missed -- On R: 0.6% missed</a:t>
            </a:r>
          </a:p>
        </p:txBody>
      </p:sp>
      <p:sp>
        <p:nvSpPr>
          <p:cNvPr id="4" name="Slide Number Placeholder 3"/>
          <p:cNvSpPr>
            <a:spLocks noGrp="1"/>
          </p:cNvSpPr>
          <p:nvPr>
            <p:ph type="sldNum" sz="quarter" idx="10"/>
          </p:nvPr>
        </p:nvSpPr>
        <p:spPr/>
        <p:txBody>
          <a:bodyPr/>
          <a:lstStyle/>
          <a:p>
            <a:fld id="{705F5476-069C-49F6-B8B9-46BBA8D3EE47}" type="slidenum">
              <a:rPr lang="en-US" smtClean="0"/>
              <a:t>9</a:t>
            </a:fld>
            <a:endParaRPr lang="en-US"/>
          </a:p>
        </p:txBody>
      </p:sp>
    </p:spTree>
    <p:extLst>
      <p:ext uri="{BB962C8B-B14F-4D97-AF65-F5344CB8AC3E}">
        <p14:creationId xmlns:p14="http://schemas.microsoft.com/office/powerpoint/2010/main" val="3137784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77C9294-F219-4400-8F51-9DB68F48417B}" type="datetime1">
              <a:rPr lang="en-US" smtClean="0"/>
              <a:t>7/29/2015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A371E340-12C2-8543-BDC2-676808D4D79F}"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D770C5-4AE1-4427-8430-D41DA0067E27}" type="datetime1">
              <a:rPr lang="en-US" smtClean="0"/>
              <a:t>7/29/2015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71E340-12C2-8543-BDC2-676808D4D7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C4D54D1-510A-4E3B-BD16-20A14464DFFF}" type="datetime1">
              <a:rPr lang="en-US" smtClean="0"/>
              <a:t>7/29/2015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71E340-12C2-8543-BDC2-676808D4D7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85D850-36D9-4BC4-B611-EC13C760E8F3}" type="datetime1">
              <a:rPr lang="en-US" smtClean="0"/>
              <a:t>7/29/2015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71E340-12C2-8543-BDC2-676808D4D79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9E8850A-0B8E-4912-B9B5-5E495C0D16E1}" type="datetime1">
              <a:rPr lang="en-US" smtClean="0"/>
              <a:t>7/29/2015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71E340-12C2-8543-BDC2-676808D4D79F}"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E4D3DEB-58DD-4BEE-9750-C6853D8114CA}" type="datetime1">
              <a:rPr lang="en-US" smtClean="0"/>
              <a:t>7/29/2015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371E340-12C2-8543-BDC2-676808D4D79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47BDB37-44F7-4FFE-A4F5-C28E74139E75}" type="datetime1">
              <a:rPr lang="en-US" smtClean="0"/>
              <a:t>7/29/2015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371E340-12C2-8543-BDC2-676808D4D7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5650293-6579-4F52-B277-6BEE6DA89600}" type="datetime1">
              <a:rPr lang="en-US" smtClean="0"/>
              <a:t>7/29/2015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371E340-12C2-8543-BDC2-676808D4D7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D884CF7-E8D4-4CB8-BFE2-88F7B3B25BE3}" type="datetime1">
              <a:rPr lang="en-US" smtClean="0"/>
              <a:t>7/29/2015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371E340-12C2-8543-BDC2-676808D4D79F}"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CC6E8B0-7E61-4C06-BC3D-E9C277023BBD}" type="datetime1">
              <a:rPr lang="en-US" smtClean="0"/>
              <a:t>7/29/2015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371E340-12C2-8543-BDC2-676808D4D7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8DCAC8F-F44E-4693-A50F-3D7B2CE32CB9}" type="datetime1">
              <a:rPr lang="en-US" smtClean="0"/>
              <a:t>7/29/2015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371E340-12C2-8543-BDC2-676808D4D79F}"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A484B14-AB0F-4440-A251-C4EB48663A9E}" type="datetime1">
              <a:rPr lang="en-US" smtClean="0"/>
              <a:t>7/29/2015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371E340-12C2-8543-BDC2-676808D4D79F}"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8.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frazier.202@osu.edu"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ensus.gov/popest/data/maps/2012/popsize-2012.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1.emf"/><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764713"/>
            <a:ext cx="9144000" cy="2902688"/>
          </a:xfrm>
          <a:prstGeom prst="rect">
            <a:avLst/>
          </a:prstGeom>
          <a:solidFill>
            <a:srgbClr val="993333"/>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TextBox 5"/>
          <p:cNvSpPr txBox="1"/>
          <p:nvPr/>
        </p:nvSpPr>
        <p:spPr>
          <a:xfrm>
            <a:off x="0" y="2022547"/>
            <a:ext cx="9144000" cy="923330"/>
          </a:xfrm>
          <a:prstGeom prst="rect">
            <a:avLst/>
          </a:prstGeom>
          <a:noFill/>
        </p:spPr>
        <p:txBody>
          <a:bodyPr wrap="square" rtlCol="0">
            <a:spAutoFit/>
          </a:bodyPr>
          <a:lstStyle/>
          <a:p>
            <a:pPr algn="ctr"/>
            <a:r>
              <a:rPr lang="en-US" sz="5400" dirty="0" smtClean="0">
                <a:solidFill>
                  <a:schemeClr val="bg1"/>
                </a:solidFill>
                <a:latin typeface="Arial"/>
                <a:cs typeface="Arial"/>
              </a:rPr>
              <a:t>Public program sensitivity: </a:t>
            </a:r>
            <a:endParaRPr lang="en-US" sz="5400" dirty="0">
              <a:solidFill>
                <a:schemeClr val="bg1"/>
              </a:solidFill>
              <a:latin typeface="Arial"/>
              <a:cs typeface="Arial"/>
            </a:endParaRPr>
          </a:p>
        </p:txBody>
      </p:sp>
      <p:sp>
        <p:nvSpPr>
          <p:cNvPr id="7" name="TextBox 6"/>
          <p:cNvSpPr txBox="1"/>
          <p:nvPr/>
        </p:nvSpPr>
        <p:spPr>
          <a:xfrm>
            <a:off x="0" y="3051574"/>
            <a:ext cx="9144000" cy="1077218"/>
          </a:xfrm>
          <a:prstGeom prst="rect">
            <a:avLst/>
          </a:prstGeom>
          <a:noFill/>
        </p:spPr>
        <p:txBody>
          <a:bodyPr wrap="square" rtlCol="0">
            <a:spAutoFit/>
          </a:bodyPr>
          <a:lstStyle/>
          <a:p>
            <a:pPr algn="ctr"/>
            <a:r>
              <a:rPr lang="en-US" sz="3200" dirty="0" smtClean="0">
                <a:solidFill>
                  <a:srgbClr val="FFFFFF"/>
                </a:solidFill>
                <a:latin typeface="Arial"/>
                <a:cs typeface="Arial"/>
              </a:rPr>
              <a:t>Using ROC curves to characterize classification efficiency of State Medicaid systems</a:t>
            </a:r>
            <a:endParaRPr lang="en-US" sz="3200" dirty="0">
              <a:solidFill>
                <a:srgbClr val="FFFFFF"/>
              </a:solidFill>
              <a:latin typeface="Arial"/>
              <a:cs typeface="Arial"/>
            </a:endParaRPr>
          </a:p>
        </p:txBody>
      </p:sp>
      <p:pic>
        <p:nvPicPr>
          <p:cNvPr id="9" name="Picture 8" descr="Glenn College logo.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1549" y="449331"/>
            <a:ext cx="5460902" cy="782997"/>
          </a:xfrm>
          <a:prstGeom prst="rect">
            <a:avLst/>
          </a:prstGeom>
        </p:spPr>
      </p:pic>
      <p:sp>
        <p:nvSpPr>
          <p:cNvPr id="2" name="TextBox 1"/>
          <p:cNvSpPr txBox="1"/>
          <p:nvPr/>
        </p:nvSpPr>
        <p:spPr>
          <a:xfrm>
            <a:off x="3343939" y="4812893"/>
            <a:ext cx="2456121" cy="1077218"/>
          </a:xfrm>
          <a:prstGeom prst="rect">
            <a:avLst/>
          </a:prstGeom>
          <a:noFill/>
        </p:spPr>
        <p:txBody>
          <a:bodyPr wrap="square" rtlCol="0">
            <a:spAutoFit/>
          </a:bodyPr>
          <a:lstStyle/>
          <a:p>
            <a:pPr algn="ctr"/>
            <a:r>
              <a:rPr lang="en-US" sz="1600" dirty="0" smtClean="0"/>
              <a:t>Lisa A. Frazier</a:t>
            </a:r>
          </a:p>
          <a:p>
            <a:pPr algn="ctr"/>
            <a:r>
              <a:rPr lang="en-US" sz="1600" dirty="0" smtClean="0"/>
              <a:t>July 31</a:t>
            </a:r>
            <a:r>
              <a:rPr lang="en-US" sz="1600" baseline="30000" dirty="0" smtClean="0"/>
              <a:t>st</a:t>
            </a:r>
            <a:r>
              <a:rPr lang="en-US" sz="1600" dirty="0" smtClean="0"/>
              <a:t>, 2015</a:t>
            </a:r>
          </a:p>
          <a:p>
            <a:pPr algn="ctr"/>
            <a:r>
              <a:rPr lang="en-US" sz="1600" dirty="0" err="1" smtClean="0"/>
              <a:t>Stata</a:t>
            </a:r>
            <a:r>
              <a:rPr lang="en-US" sz="1600" dirty="0" smtClean="0"/>
              <a:t> Conference</a:t>
            </a:r>
          </a:p>
          <a:p>
            <a:pPr algn="ctr"/>
            <a:r>
              <a:rPr lang="en-US" sz="1600" dirty="0" smtClean="0"/>
              <a:t>Columbus, OH</a:t>
            </a:r>
          </a:p>
        </p:txBody>
      </p:sp>
      <p:sp>
        <p:nvSpPr>
          <p:cNvPr id="3" name="Slide Number Placeholder 2"/>
          <p:cNvSpPr>
            <a:spLocks noGrp="1"/>
          </p:cNvSpPr>
          <p:nvPr>
            <p:ph type="sldNum" sz="quarter" idx="12"/>
          </p:nvPr>
        </p:nvSpPr>
        <p:spPr/>
        <p:txBody>
          <a:bodyPr/>
          <a:lstStyle/>
          <a:p>
            <a:fld id="{A371E340-12C2-8543-BDC2-676808D4D79F}" type="slidenum">
              <a:rPr lang="en-US" smtClean="0"/>
              <a:t>1</a:t>
            </a:fld>
            <a:endParaRPr lang="en-US"/>
          </a:p>
        </p:txBody>
      </p:sp>
    </p:spTree>
    <p:extLst>
      <p:ext uri="{BB962C8B-B14F-4D97-AF65-F5344CB8AC3E}">
        <p14:creationId xmlns:p14="http://schemas.microsoft.com/office/powerpoint/2010/main" val="1667502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371E340-12C2-8543-BDC2-676808D4D79F}" type="slidenum">
              <a:rPr lang="en-US" smtClean="0"/>
              <a:t>10</a:t>
            </a:fld>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884" y="200024"/>
            <a:ext cx="6860156" cy="5020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13224" y="5127079"/>
            <a:ext cx="6503280" cy="1348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5967" y="5127079"/>
            <a:ext cx="6503280" cy="1520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3278372" y="434820"/>
            <a:ext cx="1041991" cy="276999"/>
          </a:xfrm>
          <a:prstGeom prst="rect">
            <a:avLst/>
          </a:prstGeom>
          <a:solidFill>
            <a:schemeClr val="accent4">
              <a:lumMod val="20000"/>
              <a:lumOff val="80000"/>
            </a:schemeClr>
          </a:solidFill>
        </p:spPr>
        <p:txBody>
          <a:bodyPr wrap="square" rtlCol="0">
            <a:spAutoFit/>
          </a:bodyPr>
          <a:lstStyle/>
          <a:p>
            <a:r>
              <a:rPr lang="en-US" sz="1200" dirty="0">
                <a:latin typeface="Arial" pitchFamily="34" charset="0"/>
                <a:cs typeface="Arial" pitchFamily="34" charset="0"/>
              </a:rPr>
              <a:t>6</a:t>
            </a:r>
            <a:r>
              <a:rPr lang="en-US" sz="1200" dirty="0" smtClean="0">
                <a:latin typeface="Arial" pitchFamily="34" charset="0"/>
                <a:cs typeface="Arial" pitchFamily="34" charset="0"/>
              </a:rPr>
              <a:t>5% take-up</a:t>
            </a:r>
            <a:endParaRPr lang="en-US" sz="1200" dirty="0">
              <a:latin typeface="Arial" pitchFamily="34" charset="0"/>
              <a:cs typeface="Arial" pitchFamily="34" charset="0"/>
            </a:endParaRPr>
          </a:p>
        </p:txBody>
      </p:sp>
      <p:sp>
        <p:nvSpPr>
          <p:cNvPr id="8" name="TextBox 7"/>
          <p:cNvSpPr txBox="1"/>
          <p:nvPr/>
        </p:nvSpPr>
        <p:spPr>
          <a:xfrm>
            <a:off x="6117267" y="449551"/>
            <a:ext cx="1187302" cy="276999"/>
          </a:xfrm>
          <a:prstGeom prst="rect">
            <a:avLst/>
          </a:prstGeom>
          <a:solidFill>
            <a:schemeClr val="accent4">
              <a:lumMod val="20000"/>
              <a:lumOff val="80000"/>
            </a:schemeClr>
          </a:solidFill>
        </p:spPr>
        <p:txBody>
          <a:bodyPr wrap="square" rtlCol="0">
            <a:spAutoFit/>
          </a:bodyPr>
          <a:lstStyle/>
          <a:p>
            <a:r>
              <a:rPr lang="en-US" sz="1200" dirty="0" smtClean="0">
                <a:latin typeface="Arial" pitchFamily="34" charset="0"/>
                <a:cs typeface="Arial" pitchFamily="34" charset="0"/>
              </a:rPr>
              <a:t>0.0005% fraud</a:t>
            </a:r>
          </a:p>
        </p:txBody>
      </p:sp>
    </p:spTree>
    <p:extLst>
      <p:ext uri="{BB962C8B-B14F-4D97-AF65-F5344CB8AC3E}">
        <p14:creationId xmlns:p14="http://schemas.microsoft.com/office/powerpoint/2010/main" val="4201218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a:t>
            </a:r>
            <a:endParaRPr lang="en-US" dirty="0"/>
          </a:p>
        </p:txBody>
      </p:sp>
      <p:sp>
        <p:nvSpPr>
          <p:cNvPr id="3" name="Content Placeholder 2"/>
          <p:cNvSpPr>
            <a:spLocks noGrp="1"/>
          </p:cNvSpPr>
          <p:nvPr>
            <p:ph idx="1"/>
          </p:nvPr>
        </p:nvSpPr>
        <p:spPr/>
        <p:txBody>
          <a:bodyPr>
            <a:normAutofit lnSpcReduction="10000"/>
          </a:bodyPr>
          <a:lstStyle/>
          <a:p>
            <a:r>
              <a:rPr lang="en-US" dirty="0" smtClean="0"/>
              <a:t>ROC curves highlight some inconsistencies, but don’t tell us where the problem is</a:t>
            </a:r>
          </a:p>
          <a:p>
            <a:r>
              <a:rPr lang="en-US" dirty="0" smtClean="0"/>
              <a:t>A cohesive model, but doesn’t solve the problem of characteristics of the underlying distributions</a:t>
            </a:r>
          </a:p>
          <a:p>
            <a:r>
              <a:rPr lang="en-US" dirty="0" smtClean="0"/>
              <a:t>Classification performance at a point a time is not the same as performance in the long run</a:t>
            </a:r>
          </a:p>
          <a:p>
            <a:r>
              <a:rPr lang="en-US" dirty="0" smtClean="0"/>
              <a:t>Marginal improvements?</a:t>
            </a:r>
          </a:p>
        </p:txBody>
      </p:sp>
      <p:sp>
        <p:nvSpPr>
          <p:cNvPr id="4" name="Slide Number Placeholder 3"/>
          <p:cNvSpPr>
            <a:spLocks noGrp="1"/>
          </p:cNvSpPr>
          <p:nvPr>
            <p:ph type="sldNum" sz="quarter" idx="12"/>
          </p:nvPr>
        </p:nvSpPr>
        <p:spPr/>
        <p:txBody>
          <a:bodyPr/>
          <a:lstStyle/>
          <a:p>
            <a:fld id="{A371E340-12C2-8543-BDC2-676808D4D79F}" type="slidenum">
              <a:rPr lang="en-US" smtClean="0"/>
              <a:t>11</a:t>
            </a:fld>
            <a:endParaRPr lang="en-US"/>
          </a:p>
        </p:txBody>
      </p:sp>
    </p:spTree>
    <p:extLst>
      <p:ext uri="{BB962C8B-B14F-4D97-AF65-F5344CB8AC3E}">
        <p14:creationId xmlns:p14="http://schemas.microsoft.com/office/powerpoint/2010/main" val="2852843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Goals</a:t>
            </a:r>
            <a:endParaRPr lang="en-US"/>
          </a:p>
        </p:txBody>
      </p:sp>
      <p:sp>
        <p:nvSpPr>
          <p:cNvPr id="3" name="Content Placeholder 2"/>
          <p:cNvSpPr>
            <a:spLocks noGrp="1"/>
          </p:cNvSpPr>
          <p:nvPr>
            <p:ph idx="1"/>
          </p:nvPr>
        </p:nvSpPr>
        <p:spPr/>
        <p:txBody>
          <a:bodyPr>
            <a:normAutofit/>
          </a:bodyPr>
          <a:lstStyle/>
          <a:p>
            <a:r>
              <a:rPr lang="en-US" dirty="0" smtClean="0"/>
              <a:t>Data collection – program-level data from all 50 States over time</a:t>
            </a:r>
          </a:p>
          <a:p>
            <a:r>
              <a:rPr lang="en-US" dirty="0" smtClean="0"/>
              <a:t>Ability to update ROC curves with new information</a:t>
            </a:r>
          </a:p>
          <a:p>
            <a:r>
              <a:rPr lang="en-US" dirty="0" smtClean="0"/>
              <a:t>Accounting for uncertainty and movement in the underlying income distributions</a:t>
            </a:r>
          </a:p>
          <a:p>
            <a:pPr marL="82296" indent="0">
              <a:buNone/>
            </a:pPr>
            <a:endParaRPr lang="en-US" dirty="0"/>
          </a:p>
        </p:txBody>
      </p:sp>
      <p:sp>
        <p:nvSpPr>
          <p:cNvPr id="4" name="Slide Number Placeholder 3"/>
          <p:cNvSpPr>
            <a:spLocks noGrp="1"/>
          </p:cNvSpPr>
          <p:nvPr>
            <p:ph type="sldNum" sz="quarter" idx="12"/>
          </p:nvPr>
        </p:nvSpPr>
        <p:spPr/>
        <p:txBody>
          <a:bodyPr/>
          <a:lstStyle/>
          <a:p>
            <a:fld id="{A371E340-12C2-8543-BDC2-676808D4D79F}" type="slidenum">
              <a:rPr lang="en-US" smtClean="0"/>
              <a:t>12</a:t>
            </a:fld>
            <a:endParaRPr lang="en-US"/>
          </a:p>
        </p:txBody>
      </p:sp>
    </p:spTree>
    <p:extLst>
      <p:ext uri="{BB962C8B-B14F-4D97-AF65-F5344CB8AC3E}">
        <p14:creationId xmlns:p14="http://schemas.microsoft.com/office/powerpoint/2010/main" val="227346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152" y="5540744"/>
            <a:ext cx="9144000" cy="764806"/>
          </a:xfrm>
          <a:prstGeom prst="rect">
            <a:avLst/>
          </a:prstGeom>
          <a:solidFill>
            <a:srgbClr val="993333"/>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rgbClr val="993333"/>
              </a:solidFill>
            </a:endParaRPr>
          </a:p>
        </p:txBody>
      </p:sp>
      <p:sp>
        <p:nvSpPr>
          <p:cNvPr id="6" name="TextBox 5"/>
          <p:cNvSpPr txBox="1"/>
          <p:nvPr/>
        </p:nvSpPr>
        <p:spPr>
          <a:xfrm>
            <a:off x="0" y="3275683"/>
            <a:ext cx="9144000" cy="1200329"/>
          </a:xfrm>
          <a:prstGeom prst="rect">
            <a:avLst/>
          </a:prstGeom>
          <a:noFill/>
        </p:spPr>
        <p:txBody>
          <a:bodyPr wrap="square" rtlCol="0">
            <a:spAutoFit/>
          </a:bodyPr>
          <a:lstStyle/>
          <a:p>
            <a:pPr algn="ctr"/>
            <a:r>
              <a:rPr lang="en-US" sz="7200" dirty="0" smtClean="0">
                <a:solidFill>
                  <a:schemeClr val="bg1"/>
                </a:solidFill>
                <a:latin typeface="Arial"/>
                <a:cs typeface="Arial"/>
              </a:rPr>
              <a:t>TITLE SLIDE</a:t>
            </a:r>
            <a:endParaRPr lang="en-US" sz="7200" dirty="0">
              <a:solidFill>
                <a:schemeClr val="bg1"/>
              </a:solidFill>
              <a:latin typeface="Arial"/>
              <a:cs typeface="Arial"/>
            </a:endParaRPr>
          </a:p>
        </p:txBody>
      </p:sp>
      <p:sp>
        <p:nvSpPr>
          <p:cNvPr id="7" name="TextBox 6"/>
          <p:cNvSpPr txBox="1"/>
          <p:nvPr/>
        </p:nvSpPr>
        <p:spPr>
          <a:xfrm>
            <a:off x="0" y="4588838"/>
            <a:ext cx="9144000" cy="584776"/>
          </a:xfrm>
          <a:prstGeom prst="rect">
            <a:avLst/>
          </a:prstGeom>
          <a:noFill/>
        </p:spPr>
        <p:txBody>
          <a:bodyPr wrap="square" rtlCol="0">
            <a:spAutoFit/>
          </a:bodyPr>
          <a:lstStyle/>
          <a:p>
            <a:pPr algn="ctr"/>
            <a:r>
              <a:rPr lang="en-US" sz="3200" dirty="0" smtClean="0">
                <a:solidFill>
                  <a:srgbClr val="FFFFFF"/>
                </a:solidFill>
                <a:latin typeface="Arial"/>
                <a:cs typeface="Arial"/>
              </a:rPr>
              <a:t>Subtitle goes here</a:t>
            </a:r>
            <a:endParaRPr lang="en-US" sz="3200" dirty="0">
              <a:solidFill>
                <a:srgbClr val="FFFFFF"/>
              </a:solidFill>
              <a:latin typeface="Arial"/>
              <a:cs typeface="Arial"/>
            </a:endParaRPr>
          </a:p>
        </p:txBody>
      </p:sp>
      <p:pic>
        <p:nvPicPr>
          <p:cNvPr id="2" name="Picture 1" descr="TheOhioStateUniversity-1C-REV-Horiz-CMYK.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844" y="5680033"/>
            <a:ext cx="3354356" cy="486228"/>
          </a:xfrm>
          <a:prstGeom prst="rect">
            <a:avLst/>
          </a:prstGeom>
        </p:spPr>
      </p:pic>
      <p:sp>
        <p:nvSpPr>
          <p:cNvPr id="3" name="TextBox 2"/>
          <p:cNvSpPr txBox="1"/>
          <p:nvPr/>
        </p:nvSpPr>
        <p:spPr>
          <a:xfrm>
            <a:off x="3602400" y="5738481"/>
            <a:ext cx="5541600" cy="369332"/>
          </a:xfrm>
          <a:prstGeom prst="rect">
            <a:avLst/>
          </a:prstGeom>
          <a:noFill/>
        </p:spPr>
        <p:txBody>
          <a:bodyPr wrap="square" rtlCol="0">
            <a:spAutoFit/>
          </a:bodyPr>
          <a:lstStyle/>
          <a:p>
            <a:r>
              <a:rPr lang="en-US" dirty="0" smtClean="0">
                <a:solidFill>
                  <a:srgbClr val="FFFFFF"/>
                </a:solidFill>
                <a:latin typeface="Arial"/>
                <a:cs typeface="Arial"/>
              </a:rPr>
              <a:t>JOHN GLENN COLLEGE OF PUBLIC AFFAIRS</a:t>
            </a:r>
            <a:endParaRPr lang="en-US" dirty="0">
              <a:solidFill>
                <a:srgbClr val="FFFFFF"/>
              </a:solidFill>
              <a:latin typeface="Arial"/>
              <a:cs typeface="Arial"/>
            </a:endParaRPr>
          </a:p>
        </p:txBody>
      </p:sp>
      <p:sp>
        <p:nvSpPr>
          <p:cNvPr id="9" name="Content Placeholder 8"/>
          <p:cNvSpPr>
            <a:spLocks noGrp="1"/>
          </p:cNvSpPr>
          <p:nvPr>
            <p:ph idx="1"/>
          </p:nvPr>
        </p:nvSpPr>
        <p:spPr>
          <a:xfrm>
            <a:off x="1223400" y="665864"/>
            <a:ext cx="7498080" cy="4800600"/>
          </a:xfrm>
        </p:spPr>
        <p:txBody>
          <a:bodyPr/>
          <a:lstStyle/>
          <a:p>
            <a:pPr marL="82296" indent="0" algn="ctr">
              <a:buNone/>
            </a:pPr>
            <a:endParaRPr lang="en-US" sz="3600" dirty="0" smtClean="0"/>
          </a:p>
          <a:p>
            <a:pPr marL="82296" indent="0" algn="ctr">
              <a:buNone/>
            </a:pPr>
            <a:endParaRPr lang="en-US" sz="3600" dirty="0" smtClean="0"/>
          </a:p>
          <a:p>
            <a:pPr marL="82296" indent="0" algn="ctr">
              <a:buNone/>
            </a:pPr>
            <a:r>
              <a:rPr lang="en-US" sz="3600" dirty="0" smtClean="0"/>
              <a:t>Thank you</a:t>
            </a:r>
          </a:p>
          <a:p>
            <a:pPr marL="82296" indent="0" algn="ctr">
              <a:buNone/>
            </a:pPr>
            <a:endParaRPr lang="en-US" dirty="0"/>
          </a:p>
          <a:p>
            <a:pPr marL="82296" indent="0" algn="ctr">
              <a:buNone/>
            </a:pPr>
            <a:r>
              <a:rPr lang="en-US" sz="2800" dirty="0" smtClean="0"/>
              <a:t>Lisa A Frazier, MPH, CPH</a:t>
            </a:r>
          </a:p>
          <a:p>
            <a:pPr marL="82296" indent="0" algn="ctr">
              <a:buNone/>
            </a:pPr>
            <a:r>
              <a:rPr lang="en-US" sz="2800" dirty="0" smtClean="0">
                <a:hlinkClick r:id="rId4"/>
              </a:rPr>
              <a:t>frazier.202@osu.edu</a:t>
            </a:r>
            <a:r>
              <a:rPr lang="en-US" sz="2800" dirty="0" smtClean="0"/>
              <a:t> </a:t>
            </a:r>
            <a:endParaRPr lang="en-US" sz="2800" dirty="0"/>
          </a:p>
        </p:txBody>
      </p:sp>
      <p:sp>
        <p:nvSpPr>
          <p:cNvPr id="4" name="Slide Number Placeholder 3"/>
          <p:cNvSpPr>
            <a:spLocks noGrp="1"/>
          </p:cNvSpPr>
          <p:nvPr>
            <p:ph type="sldNum" sz="quarter" idx="12"/>
          </p:nvPr>
        </p:nvSpPr>
        <p:spPr/>
        <p:txBody>
          <a:bodyPr/>
          <a:lstStyle/>
          <a:p>
            <a:fld id="{A371E340-12C2-8543-BDC2-676808D4D79F}" type="slidenum">
              <a:rPr lang="en-US" smtClean="0"/>
              <a:t>13</a:t>
            </a:fld>
            <a:endParaRPr lang="en-US"/>
          </a:p>
        </p:txBody>
      </p:sp>
    </p:spTree>
    <p:extLst>
      <p:ext uri="{BB962C8B-B14F-4D97-AF65-F5344CB8AC3E}">
        <p14:creationId xmlns:p14="http://schemas.microsoft.com/office/powerpoint/2010/main" val="304728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964" y="41563"/>
            <a:ext cx="8188036" cy="758537"/>
          </a:xfrm>
        </p:spPr>
        <p:txBody>
          <a:bodyPr>
            <a:normAutofit/>
          </a:bodyPr>
          <a:lstStyle/>
          <a:p>
            <a:r>
              <a:rPr lang="en-US" sz="3000" b="1" dirty="0" smtClean="0"/>
              <a:t>Sorting mechanism for program enrollment </a:t>
            </a:r>
            <a:endParaRPr lang="en-US" sz="3000" b="1"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599668528"/>
              </p:ext>
            </p:extLst>
          </p:nvPr>
        </p:nvGraphicFramePr>
        <p:xfrm>
          <a:off x="1977737" y="1974273"/>
          <a:ext cx="6106390" cy="2899063"/>
        </p:xfrm>
        <a:graphic>
          <a:graphicData uri="http://schemas.openxmlformats.org/drawingml/2006/table">
            <a:tbl>
              <a:tblPr bandRow="1">
                <a:tableStyleId>{00A15C55-8517-42AA-B614-E9B94910E393}</a:tableStyleId>
              </a:tblPr>
              <a:tblGrid>
                <a:gridCol w="1222663"/>
                <a:gridCol w="976745"/>
                <a:gridCol w="2015837"/>
                <a:gridCol w="1891145"/>
              </a:tblGrid>
              <a:tr h="623454">
                <a:tc rowSpan="4">
                  <a:txBody>
                    <a:bodyPr/>
                    <a:lstStyle/>
                    <a:p>
                      <a:pPr algn="ctr"/>
                      <a:endParaRPr lang="en-US" dirty="0" smtClean="0"/>
                    </a:p>
                    <a:p>
                      <a:pPr algn="ctr"/>
                      <a:endParaRPr lang="en-US" dirty="0" smtClean="0"/>
                    </a:p>
                    <a:p>
                      <a:pPr algn="ctr"/>
                      <a:r>
                        <a:rPr lang="en-US" dirty="0" smtClean="0"/>
                        <a:t>Eligibility</a:t>
                      </a:r>
                      <a:endParaRPr lang="en-US" dirty="0"/>
                    </a:p>
                  </a:txBody>
                  <a:tcPr anchor="ctr"/>
                </a:tc>
                <a:tc>
                  <a:txBody>
                    <a:bodyPr/>
                    <a:lstStyle/>
                    <a:p>
                      <a:endParaRPr lang="en-US" dirty="0"/>
                    </a:p>
                  </a:txBody>
                  <a:tcPr/>
                </a:tc>
                <a:tc gridSpan="2">
                  <a:txBody>
                    <a:bodyPr/>
                    <a:lstStyle/>
                    <a:p>
                      <a:pPr algn="ctr"/>
                      <a:r>
                        <a:rPr lang="en-US" dirty="0" smtClean="0"/>
                        <a:t>Enrollment</a:t>
                      </a:r>
                      <a:endParaRPr lang="en-US" dirty="0"/>
                    </a:p>
                  </a:txBody>
                  <a:tcPr/>
                </a:tc>
                <a:tc hMerge="1">
                  <a:txBody>
                    <a:bodyPr/>
                    <a:lstStyle/>
                    <a:p>
                      <a:endParaRPr lang="en-US" dirty="0"/>
                    </a:p>
                  </a:txBody>
                  <a:tcPr/>
                </a:tc>
              </a:tr>
              <a:tr h="446809">
                <a:tc vMerge="1">
                  <a:txBody>
                    <a:bodyPr/>
                    <a:lstStyle/>
                    <a:p>
                      <a:endParaRPr lang="en-US" dirty="0"/>
                    </a:p>
                  </a:txBody>
                  <a:tcPr/>
                </a:tc>
                <a:tc>
                  <a:txBody>
                    <a:bodyPr/>
                    <a:lstStyle/>
                    <a:p>
                      <a:endParaRPr lang="en-US" dirty="0"/>
                    </a:p>
                  </a:txBody>
                  <a:tcPr>
                    <a:solidFill>
                      <a:schemeClr val="accent4">
                        <a:lumMod val="20000"/>
                        <a:lumOff val="80000"/>
                      </a:schemeClr>
                    </a:solidFill>
                  </a:tcPr>
                </a:tc>
                <a:tc>
                  <a:txBody>
                    <a:bodyPr/>
                    <a:lstStyle/>
                    <a:p>
                      <a:pPr algn="ctr"/>
                      <a:r>
                        <a:rPr lang="en-US" dirty="0" smtClean="0"/>
                        <a:t>N+</a:t>
                      </a:r>
                      <a:endParaRPr lang="en-US" dirty="0"/>
                    </a:p>
                  </a:txBody>
                  <a:tcPr>
                    <a:solidFill>
                      <a:schemeClr val="accent4">
                        <a:lumMod val="20000"/>
                        <a:lumOff val="80000"/>
                      </a:schemeClr>
                    </a:solidFill>
                  </a:tcPr>
                </a:tc>
                <a:tc>
                  <a:txBody>
                    <a:bodyPr/>
                    <a:lstStyle/>
                    <a:p>
                      <a:pPr algn="ctr"/>
                      <a:r>
                        <a:rPr lang="en-US" dirty="0" smtClean="0"/>
                        <a:t>N-</a:t>
                      </a:r>
                      <a:endParaRPr lang="en-US" dirty="0"/>
                    </a:p>
                  </a:txBody>
                  <a:tcPr>
                    <a:solidFill>
                      <a:schemeClr val="accent4">
                        <a:lumMod val="20000"/>
                        <a:lumOff val="80000"/>
                      </a:schemeClr>
                    </a:solidFill>
                  </a:tcPr>
                </a:tc>
              </a:tr>
              <a:tr h="849051">
                <a:tc vMerge="1">
                  <a:txBody>
                    <a:bodyPr/>
                    <a:lstStyle/>
                    <a:p>
                      <a:endParaRPr lang="en-US" dirty="0"/>
                    </a:p>
                  </a:txBody>
                  <a:tcPr/>
                </a:tc>
                <a:tc>
                  <a:txBody>
                    <a:bodyPr/>
                    <a:lstStyle/>
                    <a:p>
                      <a:pPr algn="ctr"/>
                      <a:r>
                        <a:rPr lang="en-US" dirty="0" smtClean="0"/>
                        <a:t>L+</a:t>
                      </a:r>
                      <a:endParaRPr lang="en-US" dirty="0"/>
                    </a:p>
                  </a:txBody>
                  <a:tcPr anchor="ctr">
                    <a:solidFill>
                      <a:schemeClr val="accent4">
                        <a:lumMod val="20000"/>
                        <a:lumOff val="80000"/>
                      </a:schemeClr>
                    </a:solidFill>
                  </a:tcPr>
                </a:tc>
                <a:tc>
                  <a:txBody>
                    <a:bodyPr/>
                    <a:lstStyle/>
                    <a:p>
                      <a:pPr algn="ctr"/>
                      <a:r>
                        <a:rPr lang="en-US" dirty="0" smtClean="0"/>
                        <a:t>(N+|L+)</a:t>
                      </a:r>
                    </a:p>
                    <a:p>
                      <a:pPr algn="r"/>
                      <a:endParaRPr lang="en-US" dirty="0" smtClean="0"/>
                    </a:p>
                    <a:p>
                      <a:pPr algn="r"/>
                      <a:r>
                        <a:rPr lang="en-US" dirty="0" smtClean="0"/>
                        <a:t>a</a:t>
                      </a:r>
                    </a:p>
                  </a:txBody>
                  <a:tcPr>
                    <a:solidFill>
                      <a:schemeClr val="accent5">
                        <a:lumMod val="20000"/>
                        <a:lumOff val="80000"/>
                      </a:schemeClr>
                    </a:solidFill>
                  </a:tcPr>
                </a:tc>
                <a:tc>
                  <a:txBody>
                    <a:bodyPr/>
                    <a:lstStyle/>
                    <a:p>
                      <a:pPr algn="ctr"/>
                      <a:r>
                        <a:rPr lang="en-US" dirty="0" smtClean="0"/>
                        <a:t>(N-|L+)</a:t>
                      </a:r>
                    </a:p>
                    <a:p>
                      <a:pPr algn="ctr"/>
                      <a:endParaRPr lang="en-US" dirty="0" smtClean="0">
                        <a:solidFill>
                          <a:schemeClr val="accent6"/>
                        </a:solidFill>
                      </a:endParaRPr>
                    </a:p>
                    <a:p>
                      <a:r>
                        <a:rPr lang="en-US" dirty="0" smtClean="0"/>
                        <a:t>b</a:t>
                      </a:r>
                      <a:endParaRPr lang="en-US" dirty="0"/>
                    </a:p>
                  </a:txBody>
                  <a:tcPr>
                    <a:solidFill>
                      <a:schemeClr val="accent5">
                        <a:lumMod val="20000"/>
                        <a:lumOff val="80000"/>
                      </a:schemeClr>
                    </a:solidFill>
                  </a:tcPr>
                </a:tc>
              </a:tr>
              <a:tr h="836036">
                <a:tc vMerge="1">
                  <a:txBody>
                    <a:bodyPr/>
                    <a:lstStyle/>
                    <a:p>
                      <a:endParaRPr lang="en-US" dirty="0"/>
                    </a:p>
                  </a:txBody>
                  <a:tcPr/>
                </a:tc>
                <a:tc>
                  <a:txBody>
                    <a:bodyPr/>
                    <a:lstStyle/>
                    <a:p>
                      <a:pPr algn="ctr"/>
                      <a:r>
                        <a:rPr lang="en-US" dirty="0" smtClean="0"/>
                        <a:t>L-</a:t>
                      </a:r>
                      <a:endParaRPr lang="en-US" dirty="0"/>
                    </a:p>
                  </a:txBody>
                  <a:tcPr anchor="ctr">
                    <a:solidFill>
                      <a:schemeClr val="accent4">
                        <a:lumMod val="20000"/>
                        <a:lumOff val="80000"/>
                      </a:schemeClr>
                    </a:solidFill>
                  </a:tcPr>
                </a:tc>
                <a:tc>
                  <a:txBody>
                    <a:bodyPr/>
                    <a:lstStyle/>
                    <a:p>
                      <a:pPr algn="ctr"/>
                      <a:r>
                        <a:rPr lang="en-US" dirty="0" smtClean="0"/>
                        <a:t>(N+|L-)</a:t>
                      </a:r>
                    </a:p>
                    <a:p>
                      <a:pPr algn="ctr"/>
                      <a:endParaRPr lang="en-US" dirty="0" smtClean="0">
                        <a:solidFill>
                          <a:schemeClr val="accent6"/>
                        </a:solidFill>
                      </a:endParaRPr>
                    </a:p>
                    <a:p>
                      <a:pPr algn="r"/>
                      <a:r>
                        <a:rPr lang="en-US" dirty="0" smtClean="0"/>
                        <a:t>c</a:t>
                      </a:r>
                      <a:endParaRPr lang="en-US" dirty="0"/>
                    </a:p>
                  </a:txBody>
                  <a:tcPr>
                    <a:solidFill>
                      <a:schemeClr val="accent5">
                        <a:lumMod val="20000"/>
                        <a:lumOff val="80000"/>
                      </a:schemeClr>
                    </a:solidFill>
                  </a:tcPr>
                </a:tc>
                <a:tc>
                  <a:txBody>
                    <a:bodyPr/>
                    <a:lstStyle/>
                    <a:p>
                      <a:pPr algn="ctr"/>
                      <a:r>
                        <a:rPr lang="en-US" dirty="0" smtClean="0"/>
                        <a:t>(N-|L-)</a:t>
                      </a:r>
                    </a:p>
                    <a:p>
                      <a:pPr algn="ctr"/>
                      <a:endParaRPr lang="en-US" dirty="0" smtClean="0">
                        <a:solidFill>
                          <a:schemeClr val="accent6"/>
                        </a:solidFill>
                      </a:endParaRPr>
                    </a:p>
                    <a:p>
                      <a:pPr algn="l"/>
                      <a:r>
                        <a:rPr lang="en-US" dirty="0" smtClean="0"/>
                        <a:t>d</a:t>
                      </a:r>
                      <a:endParaRPr lang="en-US" dirty="0"/>
                    </a:p>
                  </a:txBody>
                  <a:tcPr>
                    <a:solidFill>
                      <a:schemeClr val="accent5">
                        <a:lumMod val="20000"/>
                        <a:lumOff val="80000"/>
                      </a:schemeClr>
                    </a:solidFill>
                  </a:tcPr>
                </a:tc>
              </a:tr>
            </a:tbl>
          </a:graphicData>
        </a:graphic>
      </p:graphicFrame>
      <p:sp>
        <p:nvSpPr>
          <p:cNvPr id="5" name="Slide Number Placeholder 4"/>
          <p:cNvSpPr>
            <a:spLocks noGrp="1"/>
          </p:cNvSpPr>
          <p:nvPr>
            <p:ph type="sldNum" sz="quarter" idx="12"/>
          </p:nvPr>
        </p:nvSpPr>
        <p:spPr/>
        <p:txBody>
          <a:bodyPr/>
          <a:lstStyle/>
          <a:p>
            <a:fld id="{A371E340-12C2-8543-BDC2-676808D4D79F}" type="slidenum">
              <a:rPr lang="en-US" smtClean="0"/>
              <a:t>14</a:t>
            </a:fld>
            <a:endParaRPr lang="en-US"/>
          </a:p>
        </p:txBody>
      </p:sp>
      <p:sp>
        <p:nvSpPr>
          <p:cNvPr id="3" name="TextBox 2"/>
          <p:cNvSpPr txBox="1"/>
          <p:nvPr/>
        </p:nvSpPr>
        <p:spPr>
          <a:xfrm>
            <a:off x="5200381" y="1236955"/>
            <a:ext cx="3343992" cy="338554"/>
          </a:xfrm>
          <a:prstGeom prst="rect">
            <a:avLst/>
          </a:prstGeom>
          <a:noFill/>
        </p:spPr>
        <p:txBody>
          <a:bodyPr wrap="none" rtlCol="0">
            <a:spAutoFit/>
          </a:bodyPr>
          <a:lstStyle/>
          <a:p>
            <a:r>
              <a:rPr lang="en-US" sz="1600" dirty="0" smtClean="0">
                <a:solidFill>
                  <a:schemeClr val="accent6"/>
                </a:solidFill>
              </a:rPr>
              <a:t>structural &amp; environmental conditions</a:t>
            </a:r>
            <a:endParaRPr lang="en-US" sz="1600" dirty="0">
              <a:solidFill>
                <a:schemeClr val="accent6"/>
              </a:solidFill>
            </a:endParaRPr>
          </a:p>
        </p:txBody>
      </p:sp>
      <p:sp>
        <p:nvSpPr>
          <p:cNvPr id="13" name="TextBox 12"/>
          <p:cNvSpPr txBox="1"/>
          <p:nvPr/>
        </p:nvSpPr>
        <p:spPr>
          <a:xfrm>
            <a:off x="609600" y="2527890"/>
            <a:ext cx="1577688" cy="830997"/>
          </a:xfrm>
          <a:prstGeom prst="rect">
            <a:avLst/>
          </a:prstGeom>
          <a:noFill/>
        </p:spPr>
        <p:txBody>
          <a:bodyPr wrap="square" rtlCol="0">
            <a:spAutoFit/>
          </a:bodyPr>
          <a:lstStyle/>
          <a:p>
            <a:r>
              <a:rPr lang="en-US" sz="1600" dirty="0" smtClean="0">
                <a:solidFill>
                  <a:schemeClr val="accent6"/>
                </a:solidFill>
              </a:rPr>
              <a:t>structural &amp; environmental conditions</a:t>
            </a:r>
            <a:endParaRPr lang="en-US" sz="1600" dirty="0">
              <a:solidFill>
                <a:schemeClr val="accent6"/>
              </a:solidFill>
            </a:endParaRPr>
          </a:p>
        </p:txBody>
      </p:sp>
      <p:sp>
        <p:nvSpPr>
          <p:cNvPr id="14" name="TextBox 13"/>
          <p:cNvSpPr txBox="1"/>
          <p:nvPr/>
        </p:nvSpPr>
        <p:spPr>
          <a:xfrm>
            <a:off x="5505181" y="5268426"/>
            <a:ext cx="2444002" cy="338554"/>
          </a:xfrm>
          <a:prstGeom prst="rect">
            <a:avLst/>
          </a:prstGeom>
          <a:noFill/>
        </p:spPr>
        <p:txBody>
          <a:bodyPr wrap="none" rtlCol="0">
            <a:spAutoFit/>
          </a:bodyPr>
          <a:lstStyle/>
          <a:p>
            <a:r>
              <a:rPr lang="en-US" sz="1600" dirty="0">
                <a:solidFill>
                  <a:schemeClr val="accent6"/>
                </a:solidFill>
              </a:rPr>
              <a:t>a</a:t>
            </a:r>
            <a:r>
              <a:rPr lang="en-US" sz="1600" dirty="0" smtClean="0">
                <a:solidFill>
                  <a:schemeClr val="accent6"/>
                </a:solidFill>
              </a:rPr>
              <a:t>ggregated individual status</a:t>
            </a:r>
            <a:endParaRPr lang="en-US" sz="1600" dirty="0">
              <a:solidFill>
                <a:schemeClr val="accent6"/>
              </a:solidFill>
            </a:endParaRPr>
          </a:p>
        </p:txBody>
      </p:sp>
      <p:cxnSp>
        <p:nvCxnSpPr>
          <p:cNvPr id="21" name="Straight Arrow Connector 20"/>
          <p:cNvCxnSpPr/>
          <p:nvPr/>
        </p:nvCxnSpPr>
        <p:spPr>
          <a:xfrm>
            <a:off x="5672003" y="1602798"/>
            <a:ext cx="166822" cy="40005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695450" y="3257550"/>
            <a:ext cx="491838" cy="34290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flipV="1">
            <a:off x="5838825" y="4873336"/>
            <a:ext cx="228600" cy="39509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324600" y="4873336"/>
            <a:ext cx="219075" cy="395091"/>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743450" y="3374246"/>
            <a:ext cx="890453" cy="369332"/>
          </a:xfrm>
          <a:prstGeom prst="rect">
            <a:avLst/>
          </a:prstGeom>
          <a:noFill/>
        </p:spPr>
        <p:txBody>
          <a:bodyPr wrap="square" rtlCol="0">
            <a:spAutoFit/>
          </a:bodyPr>
          <a:lstStyle/>
          <a:p>
            <a:r>
              <a:rPr lang="en-US" dirty="0" smtClean="0">
                <a:solidFill>
                  <a:schemeClr val="accent6"/>
                </a:solidFill>
              </a:rPr>
              <a:t>take-up</a:t>
            </a:r>
            <a:endParaRPr lang="en-US" dirty="0">
              <a:solidFill>
                <a:schemeClr val="accent6"/>
              </a:solidFill>
            </a:endParaRPr>
          </a:p>
        </p:txBody>
      </p:sp>
      <p:sp>
        <p:nvSpPr>
          <p:cNvPr id="33" name="TextBox 32"/>
          <p:cNvSpPr txBox="1"/>
          <p:nvPr/>
        </p:nvSpPr>
        <p:spPr>
          <a:xfrm>
            <a:off x="6755757" y="3332455"/>
            <a:ext cx="890453" cy="369332"/>
          </a:xfrm>
          <a:prstGeom prst="rect">
            <a:avLst/>
          </a:prstGeom>
          <a:noFill/>
        </p:spPr>
        <p:txBody>
          <a:bodyPr wrap="square" rtlCol="0">
            <a:spAutoFit/>
          </a:bodyPr>
          <a:lstStyle/>
          <a:p>
            <a:r>
              <a:rPr lang="en-US" dirty="0" smtClean="0">
                <a:solidFill>
                  <a:schemeClr val="accent6"/>
                </a:solidFill>
              </a:rPr>
              <a:t>misses</a:t>
            </a:r>
            <a:endParaRPr lang="en-US" dirty="0">
              <a:solidFill>
                <a:schemeClr val="accent6"/>
              </a:solidFill>
            </a:endParaRPr>
          </a:p>
        </p:txBody>
      </p:sp>
      <p:sp>
        <p:nvSpPr>
          <p:cNvPr id="34" name="TextBox 33"/>
          <p:cNvSpPr txBox="1"/>
          <p:nvPr/>
        </p:nvSpPr>
        <p:spPr>
          <a:xfrm>
            <a:off x="4819650" y="4231496"/>
            <a:ext cx="723631" cy="369332"/>
          </a:xfrm>
          <a:prstGeom prst="rect">
            <a:avLst/>
          </a:prstGeom>
          <a:noFill/>
        </p:spPr>
        <p:txBody>
          <a:bodyPr wrap="square" rtlCol="0">
            <a:spAutoFit/>
          </a:bodyPr>
          <a:lstStyle/>
          <a:p>
            <a:r>
              <a:rPr lang="en-US" dirty="0" smtClean="0">
                <a:solidFill>
                  <a:schemeClr val="accent6"/>
                </a:solidFill>
              </a:rPr>
              <a:t>fraud</a:t>
            </a:r>
            <a:endParaRPr lang="en-US" dirty="0">
              <a:solidFill>
                <a:schemeClr val="accent6"/>
              </a:solidFill>
            </a:endParaRPr>
          </a:p>
        </p:txBody>
      </p:sp>
      <p:sp>
        <p:nvSpPr>
          <p:cNvPr id="35" name="TextBox 34"/>
          <p:cNvSpPr txBox="1"/>
          <p:nvPr/>
        </p:nvSpPr>
        <p:spPr>
          <a:xfrm>
            <a:off x="6376620" y="4230201"/>
            <a:ext cx="1707507" cy="369332"/>
          </a:xfrm>
          <a:prstGeom prst="rect">
            <a:avLst/>
          </a:prstGeom>
          <a:noFill/>
        </p:spPr>
        <p:txBody>
          <a:bodyPr wrap="square" rtlCol="0">
            <a:spAutoFit/>
          </a:bodyPr>
          <a:lstStyle/>
          <a:p>
            <a:r>
              <a:rPr lang="en-US" dirty="0">
                <a:solidFill>
                  <a:schemeClr val="accent6"/>
                </a:solidFill>
              </a:rPr>
              <a:t>o</a:t>
            </a:r>
            <a:r>
              <a:rPr lang="en-US" dirty="0" smtClean="0">
                <a:solidFill>
                  <a:schemeClr val="accent6"/>
                </a:solidFill>
              </a:rPr>
              <a:t>ther insurance</a:t>
            </a:r>
            <a:endParaRPr lang="en-US" dirty="0">
              <a:solidFill>
                <a:schemeClr val="accent6"/>
              </a:solidFill>
            </a:endParaRPr>
          </a:p>
        </p:txBody>
      </p:sp>
    </p:spTree>
    <p:extLst>
      <p:ext uri="{BB962C8B-B14F-4D97-AF65-F5344CB8AC3E}">
        <p14:creationId xmlns:p14="http://schemas.microsoft.com/office/powerpoint/2010/main" val="1877386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32" grpId="0"/>
      <p:bldP spid="33" grpId="0"/>
      <p:bldP spid="34" grpId="0"/>
      <p:bldP spid="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71E340-12C2-8543-BDC2-676808D4D79F}" type="slidenum">
              <a:rPr lang="en-US" smtClean="0"/>
              <a:t>15</a:t>
            </a:fld>
            <a:endParaRPr lang="en-US"/>
          </a:p>
        </p:txBody>
      </p:sp>
      <p:grpSp>
        <p:nvGrpSpPr>
          <p:cNvPr id="1046" name="Group 1045"/>
          <p:cNvGrpSpPr/>
          <p:nvPr/>
        </p:nvGrpSpPr>
        <p:grpSpPr>
          <a:xfrm>
            <a:off x="1485900" y="318848"/>
            <a:ext cx="7258050" cy="2915961"/>
            <a:chOff x="1590675" y="2737961"/>
            <a:chExt cx="7258050" cy="2915961"/>
          </a:xfrm>
        </p:grpSpPr>
        <p:cxnSp>
          <p:nvCxnSpPr>
            <p:cNvPr id="6" name="Straight Connector 5"/>
            <p:cNvCxnSpPr/>
            <p:nvPr/>
          </p:nvCxnSpPr>
          <p:spPr>
            <a:xfrm>
              <a:off x="1590675" y="5219700"/>
              <a:ext cx="72485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9" name="Straight Connector 1028"/>
            <p:cNvCxnSpPr>
              <a:stCxn id="1042" idx="2"/>
            </p:cNvCxnSpPr>
            <p:nvPr/>
          </p:nvCxnSpPr>
          <p:spPr>
            <a:xfrm>
              <a:off x="4781550" y="4972402"/>
              <a:ext cx="0" cy="38064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34" name="Freeform 1033"/>
            <p:cNvSpPr/>
            <p:nvPr/>
          </p:nvSpPr>
          <p:spPr>
            <a:xfrm>
              <a:off x="1590675" y="3552825"/>
              <a:ext cx="3143250" cy="1619954"/>
            </a:xfrm>
            <a:custGeom>
              <a:avLst/>
              <a:gdLst>
                <a:gd name="connsiteX0" fmla="*/ 0 w 3143250"/>
                <a:gd name="connsiteY0" fmla="*/ 1571625 h 1619954"/>
                <a:gd name="connsiteX1" fmla="*/ 123825 w 3143250"/>
                <a:gd name="connsiteY1" fmla="*/ 1562100 h 1619954"/>
                <a:gd name="connsiteX2" fmla="*/ 190500 w 3143250"/>
                <a:gd name="connsiteY2" fmla="*/ 1543050 h 1619954"/>
                <a:gd name="connsiteX3" fmla="*/ 247650 w 3143250"/>
                <a:gd name="connsiteY3" fmla="*/ 1514475 h 1619954"/>
                <a:gd name="connsiteX4" fmla="*/ 304800 w 3143250"/>
                <a:gd name="connsiteY4" fmla="*/ 1457325 h 1619954"/>
                <a:gd name="connsiteX5" fmla="*/ 361950 w 3143250"/>
                <a:gd name="connsiteY5" fmla="*/ 1419225 h 1619954"/>
                <a:gd name="connsiteX6" fmla="*/ 419100 w 3143250"/>
                <a:gd name="connsiteY6" fmla="*/ 1371600 h 1619954"/>
                <a:gd name="connsiteX7" fmla="*/ 428625 w 3143250"/>
                <a:gd name="connsiteY7" fmla="*/ 1343025 h 1619954"/>
                <a:gd name="connsiteX8" fmla="*/ 466725 w 3143250"/>
                <a:gd name="connsiteY8" fmla="*/ 1285875 h 1619954"/>
                <a:gd name="connsiteX9" fmla="*/ 485775 w 3143250"/>
                <a:gd name="connsiteY9" fmla="*/ 1257300 h 1619954"/>
                <a:gd name="connsiteX10" fmla="*/ 504825 w 3143250"/>
                <a:gd name="connsiteY10" fmla="*/ 1219200 h 1619954"/>
                <a:gd name="connsiteX11" fmla="*/ 533400 w 3143250"/>
                <a:gd name="connsiteY11" fmla="*/ 1190625 h 1619954"/>
                <a:gd name="connsiteX12" fmla="*/ 590550 w 3143250"/>
                <a:gd name="connsiteY12" fmla="*/ 1104900 h 1619954"/>
                <a:gd name="connsiteX13" fmla="*/ 609600 w 3143250"/>
                <a:gd name="connsiteY13" fmla="*/ 1076325 h 1619954"/>
                <a:gd name="connsiteX14" fmla="*/ 638175 w 3143250"/>
                <a:gd name="connsiteY14" fmla="*/ 1047750 h 1619954"/>
                <a:gd name="connsiteX15" fmla="*/ 676275 w 3143250"/>
                <a:gd name="connsiteY15" fmla="*/ 990600 h 1619954"/>
                <a:gd name="connsiteX16" fmla="*/ 733425 w 3143250"/>
                <a:gd name="connsiteY16" fmla="*/ 885825 h 1619954"/>
                <a:gd name="connsiteX17" fmla="*/ 762000 w 3143250"/>
                <a:gd name="connsiteY17" fmla="*/ 857250 h 1619954"/>
                <a:gd name="connsiteX18" fmla="*/ 781050 w 3143250"/>
                <a:gd name="connsiteY18" fmla="*/ 828675 h 1619954"/>
                <a:gd name="connsiteX19" fmla="*/ 847725 w 3143250"/>
                <a:gd name="connsiteY19" fmla="*/ 742950 h 1619954"/>
                <a:gd name="connsiteX20" fmla="*/ 895350 w 3143250"/>
                <a:gd name="connsiteY20" fmla="*/ 666750 h 1619954"/>
                <a:gd name="connsiteX21" fmla="*/ 933450 w 3143250"/>
                <a:gd name="connsiteY21" fmla="*/ 609600 h 1619954"/>
                <a:gd name="connsiteX22" fmla="*/ 971550 w 3143250"/>
                <a:gd name="connsiteY22" fmla="*/ 542925 h 1619954"/>
                <a:gd name="connsiteX23" fmla="*/ 1000125 w 3143250"/>
                <a:gd name="connsiteY23" fmla="*/ 485775 h 1619954"/>
                <a:gd name="connsiteX24" fmla="*/ 1028700 w 3143250"/>
                <a:gd name="connsiteY24" fmla="*/ 457200 h 1619954"/>
                <a:gd name="connsiteX25" fmla="*/ 1057275 w 3143250"/>
                <a:gd name="connsiteY25" fmla="*/ 419100 h 1619954"/>
                <a:gd name="connsiteX26" fmla="*/ 1085850 w 3143250"/>
                <a:gd name="connsiteY26" fmla="*/ 390525 h 1619954"/>
                <a:gd name="connsiteX27" fmla="*/ 1123950 w 3143250"/>
                <a:gd name="connsiteY27" fmla="*/ 333375 h 1619954"/>
                <a:gd name="connsiteX28" fmla="*/ 1152525 w 3143250"/>
                <a:gd name="connsiteY28" fmla="*/ 304800 h 1619954"/>
                <a:gd name="connsiteX29" fmla="*/ 1171575 w 3143250"/>
                <a:gd name="connsiteY29" fmla="*/ 276225 h 1619954"/>
                <a:gd name="connsiteX30" fmla="*/ 1200150 w 3143250"/>
                <a:gd name="connsiteY30" fmla="*/ 257175 h 1619954"/>
                <a:gd name="connsiteX31" fmla="*/ 1238250 w 3143250"/>
                <a:gd name="connsiteY31" fmla="*/ 200025 h 1619954"/>
                <a:gd name="connsiteX32" fmla="*/ 1323975 w 3143250"/>
                <a:gd name="connsiteY32" fmla="*/ 123825 h 1619954"/>
                <a:gd name="connsiteX33" fmla="*/ 1381125 w 3143250"/>
                <a:gd name="connsiteY33" fmla="*/ 76200 h 1619954"/>
                <a:gd name="connsiteX34" fmla="*/ 1466850 w 3143250"/>
                <a:gd name="connsiteY34" fmla="*/ 28575 h 1619954"/>
                <a:gd name="connsiteX35" fmla="*/ 1524000 w 3143250"/>
                <a:gd name="connsiteY35" fmla="*/ 9525 h 1619954"/>
                <a:gd name="connsiteX36" fmla="*/ 1552575 w 3143250"/>
                <a:gd name="connsiteY36" fmla="*/ 0 h 1619954"/>
                <a:gd name="connsiteX37" fmla="*/ 1714500 w 3143250"/>
                <a:gd name="connsiteY37" fmla="*/ 9525 h 1619954"/>
                <a:gd name="connsiteX38" fmla="*/ 1771650 w 3143250"/>
                <a:gd name="connsiteY38" fmla="*/ 28575 h 1619954"/>
                <a:gd name="connsiteX39" fmla="*/ 1800225 w 3143250"/>
                <a:gd name="connsiteY39" fmla="*/ 38100 h 1619954"/>
                <a:gd name="connsiteX40" fmla="*/ 1857375 w 3143250"/>
                <a:gd name="connsiteY40" fmla="*/ 85725 h 1619954"/>
                <a:gd name="connsiteX41" fmla="*/ 1924050 w 3143250"/>
                <a:gd name="connsiteY41" fmla="*/ 161925 h 1619954"/>
                <a:gd name="connsiteX42" fmla="*/ 1943100 w 3143250"/>
                <a:gd name="connsiteY42" fmla="*/ 219075 h 1619954"/>
                <a:gd name="connsiteX43" fmla="*/ 1962150 w 3143250"/>
                <a:gd name="connsiteY43" fmla="*/ 247650 h 1619954"/>
                <a:gd name="connsiteX44" fmla="*/ 1971675 w 3143250"/>
                <a:gd name="connsiteY44" fmla="*/ 276225 h 1619954"/>
                <a:gd name="connsiteX45" fmla="*/ 1990725 w 3143250"/>
                <a:gd name="connsiteY45" fmla="*/ 304800 h 1619954"/>
                <a:gd name="connsiteX46" fmla="*/ 2000250 w 3143250"/>
                <a:gd name="connsiteY46" fmla="*/ 333375 h 1619954"/>
                <a:gd name="connsiteX47" fmla="*/ 2038350 w 3143250"/>
                <a:gd name="connsiteY47" fmla="*/ 390525 h 1619954"/>
                <a:gd name="connsiteX48" fmla="*/ 2066925 w 3143250"/>
                <a:gd name="connsiteY48" fmla="*/ 476250 h 1619954"/>
                <a:gd name="connsiteX49" fmla="*/ 2076450 w 3143250"/>
                <a:gd name="connsiteY49" fmla="*/ 504825 h 1619954"/>
                <a:gd name="connsiteX50" fmla="*/ 2105025 w 3143250"/>
                <a:gd name="connsiteY50" fmla="*/ 533400 h 1619954"/>
                <a:gd name="connsiteX51" fmla="*/ 2124075 w 3143250"/>
                <a:gd name="connsiteY51" fmla="*/ 590550 h 1619954"/>
                <a:gd name="connsiteX52" fmla="*/ 2133600 w 3143250"/>
                <a:gd name="connsiteY52" fmla="*/ 619125 h 1619954"/>
                <a:gd name="connsiteX53" fmla="*/ 2162175 w 3143250"/>
                <a:gd name="connsiteY53" fmla="*/ 676275 h 1619954"/>
                <a:gd name="connsiteX54" fmla="*/ 2181225 w 3143250"/>
                <a:gd name="connsiteY54" fmla="*/ 704850 h 1619954"/>
                <a:gd name="connsiteX55" fmla="*/ 2190750 w 3143250"/>
                <a:gd name="connsiteY55" fmla="*/ 733425 h 1619954"/>
                <a:gd name="connsiteX56" fmla="*/ 2228850 w 3143250"/>
                <a:gd name="connsiteY56" fmla="*/ 790575 h 1619954"/>
                <a:gd name="connsiteX57" fmla="*/ 2238375 w 3143250"/>
                <a:gd name="connsiteY57" fmla="*/ 819150 h 1619954"/>
                <a:gd name="connsiteX58" fmla="*/ 2276475 w 3143250"/>
                <a:gd name="connsiteY58" fmla="*/ 876300 h 1619954"/>
                <a:gd name="connsiteX59" fmla="*/ 2314575 w 3143250"/>
                <a:gd name="connsiteY59" fmla="*/ 933450 h 1619954"/>
                <a:gd name="connsiteX60" fmla="*/ 2333625 w 3143250"/>
                <a:gd name="connsiteY60" fmla="*/ 962025 h 1619954"/>
                <a:gd name="connsiteX61" fmla="*/ 2352675 w 3143250"/>
                <a:gd name="connsiteY61" fmla="*/ 990600 h 1619954"/>
                <a:gd name="connsiteX62" fmla="*/ 2362200 w 3143250"/>
                <a:gd name="connsiteY62" fmla="*/ 1019175 h 1619954"/>
                <a:gd name="connsiteX63" fmla="*/ 2381250 w 3143250"/>
                <a:gd name="connsiteY63" fmla="*/ 1047750 h 1619954"/>
                <a:gd name="connsiteX64" fmla="*/ 2400300 w 3143250"/>
                <a:gd name="connsiteY64" fmla="*/ 1104900 h 1619954"/>
                <a:gd name="connsiteX65" fmla="*/ 2409825 w 3143250"/>
                <a:gd name="connsiteY65" fmla="*/ 1133475 h 1619954"/>
                <a:gd name="connsiteX66" fmla="*/ 2447925 w 3143250"/>
                <a:gd name="connsiteY66" fmla="*/ 1190625 h 1619954"/>
                <a:gd name="connsiteX67" fmla="*/ 2495550 w 3143250"/>
                <a:gd name="connsiteY67" fmla="*/ 1276350 h 1619954"/>
                <a:gd name="connsiteX68" fmla="*/ 2514600 w 3143250"/>
                <a:gd name="connsiteY68" fmla="*/ 1304925 h 1619954"/>
                <a:gd name="connsiteX69" fmla="*/ 2533650 w 3143250"/>
                <a:gd name="connsiteY69" fmla="*/ 1333500 h 1619954"/>
                <a:gd name="connsiteX70" fmla="*/ 2562225 w 3143250"/>
                <a:gd name="connsiteY70" fmla="*/ 1352550 h 1619954"/>
                <a:gd name="connsiteX71" fmla="*/ 2581275 w 3143250"/>
                <a:gd name="connsiteY71" fmla="*/ 1381125 h 1619954"/>
                <a:gd name="connsiteX72" fmla="*/ 2638425 w 3143250"/>
                <a:gd name="connsiteY72" fmla="*/ 1419225 h 1619954"/>
                <a:gd name="connsiteX73" fmla="*/ 2686050 w 3143250"/>
                <a:gd name="connsiteY73" fmla="*/ 1457325 h 1619954"/>
                <a:gd name="connsiteX74" fmla="*/ 2743200 w 3143250"/>
                <a:gd name="connsiteY74" fmla="*/ 1495425 h 1619954"/>
                <a:gd name="connsiteX75" fmla="*/ 2762250 w 3143250"/>
                <a:gd name="connsiteY75" fmla="*/ 1524000 h 1619954"/>
                <a:gd name="connsiteX76" fmla="*/ 2847975 w 3143250"/>
                <a:gd name="connsiteY76" fmla="*/ 1571625 h 1619954"/>
                <a:gd name="connsiteX77" fmla="*/ 2876550 w 3143250"/>
                <a:gd name="connsiteY77" fmla="*/ 1590675 h 1619954"/>
                <a:gd name="connsiteX78" fmla="*/ 3067050 w 3143250"/>
                <a:gd name="connsiteY78" fmla="*/ 1619250 h 1619954"/>
                <a:gd name="connsiteX79" fmla="*/ 3143250 w 3143250"/>
                <a:gd name="connsiteY79" fmla="*/ 1619250 h 1619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3143250" h="1619954">
                  <a:moveTo>
                    <a:pt x="0" y="1571625"/>
                  </a:moveTo>
                  <a:cubicBezTo>
                    <a:pt x="41275" y="1568450"/>
                    <a:pt x="82712" y="1566937"/>
                    <a:pt x="123825" y="1562100"/>
                  </a:cubicBezTo>
                  <a:cubicBezTo>
                    <a:pt x="131807" y="1561161"/>
                    <a:pt x="180076" y="1548262"/>
                    <a:pt x="190500" y="1543050"/>
                  </a:cubicBezTo>
                  <a:cubicBezTo>
                    <a:pt x="264358" y="1506121"/>
                    <a:pt x="175826" y="1538416"/>
                    <a:pt x="247650" y="1514475"/>
                  </a:cubicBezTo>
                  <a:cubicBezTo>
                    <a:pt x="266700" y="1495425"/>
                    <a:pt x="282384" y="1472269"/>
                    <a:pt x="304800" y="1457325"/>
                  </a:cubicBezTo>
                  <a:cubicBezTo>
                    <a:pt x="323850" y="1444625"/>
                    <a:pt x="345761" y="1435414"/>
                    <a:pt x="361950" y="1419225"/>
                  </a:cubicBezTo>
                  <a:cubicBezTo>
                    <a:pt x="398620" y="1382555"/>
                    <a:pt x="379317" y="1398122"/>
                    <a:pt x="419100" y="1371600"/>
                  </a:cubicBezTo>
                  <a:cubicBezTo>
                    <a:pt x="422275" y="1362075"/>
                    <a:pt x="423749" y="1351802"/>
                    <a:pt x="428625" y="1343025"/>
                  </a:cubicBezTo>
                  <a:cubicBezTo>
                    <a:pt x="439744" y="1323011"/>
                    <a:pt x="454025" y="1304925"/>
                    <a:pt x="466725" y="1285875"/>
                  </a:cubicBezTo>
                  <a:cubicBezTo>
                    <a:pt x="473075" y="1276350"/>
                    <a:pt x="480655" y="1267539"/>
                    <a:pt x="485775" y="1257300"/>
                  </a:cubicBezTo>
                  <a:cubicBezTo>
                    <a:pt x="492125" y="1244600"/>
                    <a:pt x="496572" y="1230754"/>
                    <a:pt x="504825" y="1219200"/>
                  </a:cubicBezTo>
                  <a:cubicBezTo>
                    <a:pt x="512655" y="1208239"/>
                    <a:pt x="525130" y="1201258"/>
                    <a:pt x="533400" y="1190625"/>
                  </a:cubicBezTo>
                  <a:lnTo>
                    <a:pt x="590550" y="1104900"/>
                  </a:lnTo>
                  <a:cubicBezTo>
                    <a:pt x="596900" y="1095375"/>
                    <a:pt x="601505" y="1084420"/>
                    <a:pt x="609600" y="1076325"/>
                  </a:cubicBezTo>
                  <a:lnTo>
                    <a:pt x="638175" y="1047750"/>
                  </a:lnTo>
                  <a:cubicBezTo>
                    <a:pt x="662596" y="974488"/>
                    <a:pt x="626331" y="1069084"/>
                    <a:pt x="676275" y="990600"/>
                  </a:cubicBezTo>
                  <a:cubicBezTo>
                    <a:pt x="699632" y="953896"/>
                    <a:pt x="706630" y="917980"/>
                    <a:pt x="733425" y="885825"/>
                  </a:cubicBezTo>
                  <a:cubicBezTo>
                    <a:pt x="742049" y="875477"/>
                    <a:pt x="753376" y="867598"/>
                    <a:pt x="762000" y="857250"/>
                  </a:cubicBezTo>
                  <a:cubicBezTo>
                    <a:pt x="769329" y="848456"/>
                    <a:pt x="773721" y="837469"/>
                    <a:pt x="781050" y="828675"/>
                  </a:cubicBezTo>
                  <a:cubicBezTo>
                    <a:pt x="820248" y="781638"/>
                    <a:pt x="811614" y="815171"/>
                    <a:pt x="847725" y="742950"/>
                  </a:cubicBezTo>
                  <a:cubicBezTo>
                    <a:pt x="879404" y="679592"/>
                    <a:pt x="852073" y="728574"/>
                    <a:pt x="895350" y="666750"/>
                  </a:cubicBezTo>
                  <a:cubicBezTo>
                    <a:pt x="908480" y="647993"/>
                    <a:pt x="933450" y="609600"/>
                    <a:pt x="933450" y="609600"/>
                  </a:cubicBezTo>
                  <a:cubicBezTo>
                    <a:pt x="953595" y="529019"/>
                    <a:pt x="926152" y="611022"/>
                    <a:pt x="971550" y="542925"/>
                  </a:cubicBezTo>
                  <a:cubicBezTo>
                    <a:pt x="1028828" y="457008"/>
                    <a:pt x="925187" y="575701"/>
                    <a:pt x="1000125" y="485775"/>
                  </a:cubicBezTo>
                  <a:cubicBezTo>
                    <a:pt x="1008749" y="475427"/>
                    <a:pt x="1019934" y="467427"/>
                    <a:pt x="1028700" y="457200"/>
                  </a:cubicBezTo>
                  <a:cubicBezTo>
                    <a:pt x="1039031" y="445147"/>
                    <a:pt x="1046944" y="431153"/>
                    <a:pt x="1057275" y="419100"/>
                  </a:cubicBezTo>
                  <a:cubicBezTo>
                    <a:pt x="1066041" y="408873"/>
                    <a:pt x="1077580" y="401158"/>
                    <a:pt x="1085850" y="390525"/>
                  </a:cubicBezTo>
                  <a:cubicBezTo>
                    <a:pt x="1099906" y="372453"/>
                    <a:pt x="1107761" y="349564"/>
                    <a:pt x="1123950" y="333375"/>
                  </a:cubicBezTo>
                  <a:cubicBezTo>
                    <a:pt x="1133475" y="323850"/>
                    <a:pt x="1143901" y="315148"/>
                    <a:pt x="1152525" y="304800"/>
                  </a:cubicBezTo>
                  <a:cubicBezTo>
                    <a:pt x="1159854" y="296006"/>
                    <a:pt x="1163480" y="284320"/>
                    <a:pt x="1171575" y="276225"/>
                  </a:cubicBezTo>
                  <a:cubicBezTo>
                    <a:pt x="1179670" y="268130"/>
                    <a:pt x="1190625" y="263525"/>
                    <a:pt x="1200150" y="257175"/>
                  </a:cubicBezTo>
                  <a:cubicBezTo>
                    <a:pt x="1212850" y="238125"/>
                    <a:pt x="1222061" y="216214"/>
                    <a:pt x="1238250" y="200025"/>
                  </a:cubicBezTo>
                  <a:cubicBezTo>
                    <a:pt x="1303495" y="134780"/>
                    <a:pt x="1272984" y="157819"/>
                    <a:pt x="1323975" y="123825"/>
                  </a:cubicBezTo>
                  <a:cubicBezTo>
                    <a:pt x="1361530" y="67493"/>
                    <a:pt x="1319603" y="120145"/>
                    <a:pt x="1381125" y="76200"/>
                  </a:cubicBezTo>
                  <a:cubicBezTo>
                    <a:pt x="1455980" y="22732"/>
                    <a:pt x="1349098" y="67826"/>
                    <a:pt x="1466850" y="28575"/>
                  </a:cubicBezTo>
                  <a:lnTo>
                    <a:pt x="1524000" y="9525"/>
                  </a:lnTo>
                  <a:lnTo>
                    <a:pt x="1552575" y="0"/>
                  </a:lnTo>
                  <a:cubicBezTo>
                    <a:pt x="1606550" y="3175"/>
                    <a:pt x="1660886" y="2532"/>
                    <a:pt x="1714500" y="9525"/>
                  </a:cubicBezTo>
                  <a:cubicBezTo>
                    <a:pt x="1734412" y="12122"/>
                    <a:pt x="1752600" y="22225"/>
                    <a:pt x="1771650" y="28575"/>
                  </a:cubicBezTo>
                  <a:cubicBezTo>
                    <a:pt x="1781175" y="31750"/>
                    <a:pt x="1791871" y="32531"/>
                    <a:pt x="1800225" y="38100"/>
                  </a:cubicBezTo>
                  <a:cubicBezTo>
                    <a:pt x="1825625" y="55033"/>
                    <a:pt x="1837630" y="60338"/>
                    <a:pt x="1857375" y="85725"/>
                  </a:cubicBezTo>
                  <a:cubicBezTo>
                    <a:pt x="1917212" y="162658"/>
                    <a:pt x="1868732" y="125046"/>
                    <a:pt x="1924050" y="161925"/>
                  </a:cubicBezTo>
                  <a:cubicBezTo>
                    <a:pt x="1930400" y="180975"/>
                    <a:pt x="1931961" y="202367"/>
                    <a:pt x="1943100" y="219075"/>
                  </a:cubicBezTo>
                  <a:cubicBezTo>
                    <a:pt x="1949450" y="228600"/>
                    <a:pt x="1957030" y="237411"/>
                    <a:pt x="1962150" y="247650"/>
                  </a:cubicBezTo>
                  <a:cubicBezTo>
                    <a:pt x="1966640" y="256630"/>
                    <a:pt x="1967185" y="267245"/>
                    <a:pt x="1971675" y="276225"/>
                  </a:cubicBezTo>
                  <a:cubicBezTo>
                    <a:pt x="1976795" y="286464"/>
                    <a:pt x="1985605" y="294561"/>
                    <a:pt x="1990725" y="304800"/>
                  </a:cubicBezTo>
                  <a:cubicBezTo>
                    <a:pt x="1995215" y="313780"/>
                    <a:pt x="1995374" y="324598"/>
                    <a:pt x="2000250" y="333375"/>
                  </a:cubicBezTo>
                  <a:cubicBezTo>
                    <a:pt x="2011369" y="353389"/>
                    <a:pt x="2031110" y="368805"/>
                    <a:pt x="2038350" y="390525"/>
                  </a:cubicBezTo>
                  <a:lnTo>
                    <a:pt x="2066925" y="476250"/>
                  </a:lnTo>
                  <a:cubicBezTo>
                    <a:pt x="2070100" y="485775"/>
                    <a:pt x="2069350" y="497725"/>
                    <a:pt x="2076450" y="504825"/>
                  </a:cubicBezTo>
                  <a:lnTo>
                    <a:pt x="2105025" y="533400"/>
                  </a:lnTo>
                  <a:lnTo>
                    <a:pt x="2124075" y="590550"/>
                  </a:lnTo>
                  <a:cubicBezTo>
                    <a:pt x="2127250" y="600075"/>
                    <a:pt x="2128031" y="610771"/>
                    <a:pt x="2133600" y="619125"/>
                  </a:cubicBezTo>
                  <a:cubicBezTo>
                    <a:pt x="2188195" y="701017"/>
                    <a:pt x="2122740" y="597405"/>
                    <a:pt x="2162175" y="676275"/>
                  </a:cubicBezTo>
                  <a:cubicBezTo>
                    <a:pt x="2167295" y="686514"/>
                    <a:pt x="2176105" y="694611"/>
                    <a:pt x="2181225" y="704850"/>
                  </a:cubicBezTo>
                  <a:cubicBezTo>
                    <a:pt x="2185715" y="713830"/>
                    <a:pt x="2185874" y="724648"/>
                    <a:pt x="2190750" y="733425"/>
                  </a:cubicBezTo>
                  <a:cubicBezTo>
                    <a:pt x="2201869" y="753439"/>
                    <a:pt x="2221610" y="768855"/>
                    <a:pt x="2228850" y="790575"/>
                  </a:cubicBezTo>
                  <a:cubicBezTo>
                    <a:pt x="2232025" y="800100"/>
                    <a:pt x="2233499" y="810373"/>
                    <a:pt x="2238375" y="819150"/>
                  </a:cubicBezTo>
                  <a:cubicBezTo>
                    <a:pt x="2249494" y="839164"/>
                    <a:pt x="2263775" y="857250"/>
                    <a:pt x="2276475" y="876300"/>
                  </a:cubicBezTo>
                  <a:lnTo>
                    <a:pt x="2314575" y="933450"/>
                  </a:lnTo>
                  <a:lnTo>
                    <a:pt x="2333625" y="962025"/>
                  </a:lnTo>
                  <a:cubicBezTo>
                    <a:pt x="2339975" y="971550"/>
                    <a:pt x="2349055" y="979740"/>
                    <a:pt x="2352675" y="990600"/>
                  </a:cubicBezTo>
                  <a:cubicBezTo>
                    <a:pt x="2355850" y="1000125"/>
                    <a:pt x="2357710" y="1010195"/>
                    <a:pt x="2362200" y="1019175"/>
                  </a:cubicBezTo>
                  <a:cubicBezTo>
                    <a:pt x="2367320" y="1029414"/>
                    <a:pt x="2376601" y="1037289"/>
                    <a:pt x="2381250" y="1047750"/>
                  </a:cubicBezTo>
                  <a:cubicBezTo>
                    <a:pt x="2389405" y="1066100"/>
                    <a:pt x="2393950" y="1085850"/>
                    <a:pt x="2400300" y="1104900"/>
                  </a:cubicBezTo>
                  <a:cubicBezTo>
                    <a:pt x="2403475" y="1114425"/>
                    <a:pt x="2404256" y="1125121"/>
                    <a:pt x="2409825" y="1133475"/>
                  </a:cubicBezTo>
                  <a:cubicBezTo>
                    <a:pt x="2422525" y="1152525"/>
                    <a:pt x="2440685" y="1168905"/>
                    <a:pt x="2447925" y="1190625"/>
                  </a:cubicBezTo>
                  <a:cubicBezTo>
                    <a:pt x="2464690" y="1240920"/>
                    <a:pt x="2451881" y="1210846"/>
                    <a:pt x="2495550" y="1276350"/>
                  </a:cubicBezTo>
                  <a:lnTo>
                    <a:pt x="2514600" y="1304925"/>
                  </a:lnTo>
                  <a:cubicBezTo>
                    <a:pt x="2520950" y="1314450"/>
                    <a:pt x="2524125" y="1327150"/>
                    <a:pt x="2533650" y="1333500"/>
                  </a:cubicBezTo>
                  <a:lnTo>
                    <a:pt x="2562225" y="1352550"/>
                  </a:lnTo>
                  <a:cubicBezTo>
                    <a:pt x="2568575" y="1362075"/>
                    <a:pt x="2572660" y="1373587"/>
                    <a:pt x="2581275" y="1381125"/>
                  </a:cubicBezTo>
                  <a:cubicBezTo>
                    <a:pt x="2598505" y="1396202"/>
                    <a:pt x="2638425" y="1419225"/>
                    <a:pt x="2638425" y="1419225"/>
                  </a:cubicBezTo>
                  <a:cubicBezTo>
                    <a:pt x="2673624" y="1472023"/>
                    <a:pt x="2637336" y="1430262"/>
                    <a:pt x="2686050" y="1457325"/>
                  </a:cubicBezTo>
                  <a:cubicBezTo>
                    <a:pt x="2706064" y="1468444"/>
                    <a:pt x="2743200" y="1495425"/>
                    <a:pt x="2743200" y="1495425"/>
                  </a:cubicBezTo>
                  <a:cubicBezTo>
                    <a:pt x="2749550" y="1504950"/>
                    <a:pt x="2753635" y="1516462"/>
                    <a:pt x="2762250" y="1524000"/>
                  </a:cubicBezTo>
                  <a:cubicBezTo>
                    <a:pt x="2842337" y="1594076"/>
                    <a:pt x="2791285" y="1543280"/>
                    <a:pt x="2847975" y="1571625"/>
                  </a:cubicBezTo>
                  <a:cubicBezTo>
                    <a:pt x="2858214" y="1576745"/>
                    <a:pt x="2865489" y="1587725"/>
                    <a:pt x="2876550" y="1590675"/>
                  </a:cubicBezTo>
                  <a:cubicBezTo>
                    <a:pt x="2894846" y="1595554"/>
                    <a:pt x="3032879" y="1617114"/>
                    <a:pt x="3067050" y="1619250"/>
                  </a:cubicBezTo>
                  <a:cubicBezTo>
                    <a:pt x="3092401" y="1620834"/>
                    <a:pt x="3117850" y="1619250"/>
                    <a:pt x="3143250" y="1619250"/>
                  </a:cubicBezTo>
                </a:path>
              </a:pathLst>
            </a:custGeom>
            <a:solidFill>
              <a:schemeClr val="accent1">
                <a:lumMod val="75000"/>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Freeform 1038"/>
            <p:cNvSpPr/>
            <p:nvPr/>
          </p:nvSpPr>
          <p:spPr>
            <a:xfrm>
              <a:off x="4838700" y="3228975"/>
              <a:ext cx="4010025" cy="1943756"/>
            </a:xfrm>
            <a:custGeom>
              <a:avLst/>
              <a:gdLst>
                <a:gd name="connsiteX0" fmla="*/ 0 w 4010025"/>
                <a:gd name="connsiteY0" fmla="*/ 1943100 h 1943756"/>
                <a:gd name="connsiteX1" fmla="*/ 438150 w 4010025"/>
                <a:gd name="connsiteY1" fmla="*/ 1933575 h 1943756"/>
                <a:gd name="connsiteX2" fmla="*/ 476250 w 4010025"/>
                <a:gd name="connsiteY2" fmla="*/ 1914525 h 1943756"/>
                <a:gd name="connsiteX3" fmla="*/ 533400 w 4010025"/>
                <a:gd name="connsiteY3" fmla="*/ 1895475 h 1943756"/>
                <a:gd name="connsiteX4" fmla="*/ 619125 w 4010025"/>
                <a:gd name="connsiteY4" fmla="*/ 1828800 h 1943756"/>
                <a:gd name="connsiteX5" fmla="*/ 657225 w 4010025"/>
                <a:gd name="connsiteY5" fmla="*/ 1790700 h 1943756"/>
                <a:gd name="connsiteX6" fmla="*/ 666750 w 4010025"/>
                <a:gd name="connsiteY6" fmla="*/ 1762125 h 1943756"/>
                <a:gd name="connsiteX7" fmla="*/ 704850 w 4010025"/>
                <a:gd name="connsiteY7" fmla="*/ 1733550 h 1943756"/>
                <a:gd name="connsiteX8" fmla="*/ 733425 w 4010025"/>
                <a:gd name="connsiteY8" fmla="*/ 1695450 h 1943756"/>
                <a:gd name="connsiteX9" fmla="*/ 790575 w 4010025"/>
                <a:gd name="connsiteY9" fmla="*/ 1647825 h 1943756"/>
                <a:gd name="connsiteX10" fmla="*/ 857250 w 4010025"/>
                <a:gd name="connsiteY10" fmla="*/ 1571625 h 1943756"/>
                <a:gd name="connsiteX11" fmla="*/ 895350 w 4010025"/>
                <a:gd name="connsiteY11" fmla="*/ 1514475 h 1943756"/>
                <a:gd name="connsiteX12" fmla="*/ 914400 w 4010025"/>
                <a:gd name="connsiteY12" fmla="*/ 1485900 h 1943756"/>
                <a:gd name="connsiteX13" fmla="*/ 923925 w 4010025"/>
                <a:gd name="connsiteY13" fmla="*/ 1457325 h 1943756"/>
                <a:gd name="connsiteX14" fmla="*/ 952500 w 4010025"/>
                <a:gd name="connsiteY14" fmla="*/ 1438275 h 1943756"/>
                <a:gd name="connsiteX15" fmla="*/ 981075 w 4010025"/>
                <a:gd name="connsiteY15" fmla="*/ 1381125 h 1943756"/>
                <a:gd name="connsiteX16" fmla="*/ 1000125 w 4010025"/>
                <a:gd name="connsiteY16" fmla="*/ 1352550 h 1943756"/>
                <a:gd name="connsiteX17" fmla="*/ 1009650 w 4010025"/>
                <a:gd name="connsiteY17" fmla="*/ 1323975 h 1943756"/>
                <a:gd name="connsiteX18" fmla="*/ 1028700 w 4010025"/>
                <a:gd name="connsiteY18" fmla="*/ 1295400 h 1943756"/>
                <a:gd name="connsiteX19" fmla="*/ 1038225 w 4010025"/>
                <a:gd name="connsiteY19" fmla="*/ 1266825 h 1943756"/>
                <a:gd name="connsiteX20" fmla="*/ 1057275 w 4010025"/>
                <a:gd name="connsiteY20" fmla="*/ 1238250 h 1943756"/>
                <a:gd name="connsiteX21" fmla="*/ 1076325 w 4010025"/>
                <a:gd name="connsiteY21" fmla="*/ 1181100 h 1943756"/>
                <a:gd name="connsiteX22" fmla="*/ 1085850 w 4010025"/>
                <a:gd name="connsiteY22" fmla="*/ 1143000 h 1943756"/>
                <a:gd name="connsiteX23" fmla="*/ 1104900 w 4010025"/>
                <a:gd name="connsiteY23" fmla="*/ 1114425 h 1943756"/>
                <a:gd name="connsiteX24" fmla="*/ 1114425 w 4010025"/>
                <a:gd name="connsiteY24" fmla="*/ 1085850 h 1943756"/>
                <a:gd name="connsiteX25" fmla="*/ 1152525 w 4010025"/>
                <a:gd name="connsiteY25" fmla="*/ 1028700 h 1943756"/>
                <a:gd name="connsiteX26" fmla="*/ 1162050 w 4010025"/>
                <a:gd name="connsiteY26" fmla="*/ 1000125 h 1943756"/>
                <a:gd name="connsiteX27" fmla="*/ 1209675 w 4010025"/>
                <a:gd name="connsiteY27" fmla="*/ 933450 h 1943756"/>
                <a:gd name="connsiteX28" fmla="*/ 1219200 w 4010025"/>
                <a:gd name="connsiteY28" fmla="*/ 904875 h 1943756"/>
                <a:gd name="connsiteX29" fmla="*/ 1238250 w 4010025"/>
                <a:gd name="connsiteY29" fmla="*/ 876300 h 1943756"/>
                <a:gd name="connsiteX30" fmla="*/ 1266825 w 4010025"/>
                <a:gd name="connsiteY30" fmla="*/ 781050 h 1943756"/>
                <a:gd name="connsiteX31" fmla="*/ 1304925 w 4010025"/>
                <a:gd name="connsiteY31" fmla="*/ 723900 h 1943756"/>
                <a:gd name="connsiteX32" fmla="*/ 1333500 w 4010025"/>
                <a:gd name="connsiteY32" fmla="*/ 628650 h 1943756"/>
                <a:gd name="connsiteX33" fmla="*/ 1343025 w 4010025"/>
                <a:gd name="connsiteY33" fmla="*/ 600075 h 1943756"/>
                <a:gd name="connsiteX34" fmla="*/ 1371600 w 4010025"/>
                <a:gd name="connsiteY34" fmla="*/ 542925 h 1943756"/>
                <a:gd name="connsiteX35" fmla="*/ 1381125 w 4010025"/>
                <a:gd name="connsiteY35" fmla="*/ 504825 h 1943756"/>
                <a:gd name="connsiteX36" fmla="*/ 1409700 w 4010025"/>
                <a:gd name="connsiteY36" fmla="*/ 419100 h 1943756"/>
                <a:gd name="connsiteX37" fmla="*/ 1419225 w 4010025"/>
                <a:gd name="connsiteY37" fmla="*/ 390525 h 1943756"/>
                <a:gd name="connsiteX38" fmla="*/ 1428750 w 4010025"/>
                <a:gd name="connsiteY38" fmla="*/ 361950 h 1943756"/>
                <a:gd name="connsiteX39" fmla="*/ 1447800 w 4010025"/>
                <a:gd name="connsiteY39" fmla="*/ 333375 h 1943756"/>
                <a:gd name="connsiteX40" fmla="*/ 1457325 w 4010025"/>
                <a:gd name="connsiteY40" fmla="*/ 304800 h 1943756"/>
                <a:gd name="connsiteX41" fmla="*/ 1485900 w 4010025"/>
                <a:gd name="connsiteY41" fmla="*/ 276225 h 1943756"/>
                <a:gd name="connsiteX42" fmla="*/ 1552575 w 4010025"/>
                <a:gd name="connsiteY42" fmla="*/ 190500 h 1943756"/>
                <a:gd name="connsiteX43" fmla="*/ 1581150 w 4010025"/>
                <a:gd name="connsiteY43" fmla="*/ 171450 h 1943756"/>
                <a:gd name="connsiteX44" fmla="*/ 1657350 w 4010025"/>
                <a:gd name="connsiteY44" fmla="*/ 85725 h 1943756"/>
                <a:gd name="connsiteX45" fmla="*/ 1714500 w 4010025"/>
                <a:gd name="connsiteY45" fmla="*/ 66675 h 1943756"/>
                <a:gd name="connsiteX46" fmla="*/ 1743075 w 4010025"/>
                <a:gd name="connsiteY46" fmla="*/ 57150 h 1943756"/>
                <a:gd name="connsiteX47" fmla="*/ 1838325 w 4010025"/>
                <a:gd name="connsiteY47" fmla="*/ 38100 h 1943756"/>
                <a:gd name="connsiteX48" fmla="*/ 1885950 w 4010025"/>
                <a:gd name="connsiteY48" fmla="*/ 28575 h 1943756"/>
                <a:gd name="connsiteX49" fmla="*/ 1971675 w 4010025"/>
                <a:gd name="connsiteY49" fmla="*/ 19050 h 1943756"/>
                <a:gd name="connsiteX50" fmla="*/ 2019300 w 4010025"/>
                <a:gd name="connsiteY50" fmla="*/ 9525 h 1943756"/>
                <a:gd name="connsiteX51" fmla="*/ 2133600 w 4010025"/>
                <a:gd name="connsiteY51" fmla="*/ 0 h 1943756"/>
                <a:gd name="connsiteX52" fmla="*/ 2295525 w 4010025"/>
                <a:gd name="connsiteY52" fmla="*/ 9525 h 1943756"/>
                <a:gd name="connsiteX53" fmla="*/ 2324100 w 4010025"/>
                <a:gd name="connsiteY53" fmla="*/ 19050 h 1943756"/>
                <a:gd name="connsiteX54" fmla="*/ 2381250 w 4010025"/>
                <a:gd name="connsiteY54" fmla="*/ 57150 h 1943756"/>
                <a:gd name="connsiteX55" fmla="*/ 2457450 w 4010025"/>
                <a:gd name="connsiteY55" fmla="*/ 142875 h 1943756"/>
                <a:gd name="connsiteX56" fmla="*/ 2486025 w 4010025"/>
                <a:gd name="connsiteY56" fmla="*/ 171450 h 1943756"/>
                <a:gd name="connsiteX57" fmla="*/ 2505075 w 4010025"/>
                <a:gd name="connsiteY57" fmla="*/ 200025 h 1943756"/>
                <a:gd name="connsiteX58" fmla="*/ 2562225 w 4010025"/>
                <a:gd name="connsiteY58" fmla="*/ 257175 h 1943756"/>
                <a:gd name="connsiteX59" fmla="*/ 2609850 w 4010025"/>
                <a:gd name="connsiteY59" fmla="*/ 323850 h 1943756"/>
                <a:gd name="connsiteX60" fmla="*/ 2638425 w 4010025"/>
                <a:gd name="connsiteY60" fmla="*/ 381000 h 1943756"/>
                <a:gd name="connsiteX61" fmla="*/ 2647950 w 4010025"/>
                <a:gd name="connsiteY61" fmla="*/ 409575 h 1943756"/>
                <a:gd name="connsiteX62" fmla="*/ 2667000 w 4010025"/>
                <a:gd name="connsiteY62" fmla="*/ 438150 h 1943756"/>
                <a:gd name="connsiteX63" fmla="*/ 2676525 w 4010025"/>
                <a:gd name="connsiteY63" fmla="*/ 466725 h 1943756"/>
                <a:gd name="connsiteX64" fmla="*/ 2695575 w 4010025"/>
                <a:gd name="connsiteY64" fmla="*/ 495300 h 1943756"/>
                <a:gd name="connsiteX65" fmla="*/ 2714625 w 4010025"/>
                <a:gd name="connsiteY65" fmla="*/ 561975 h 1943756"/>
                <a:gd name="connsiteX66" fmla="*/ 2752725 w 4010025"/>
                <a:gd name="connsiteY66" fmla="*/ 628650 h 1943756"/>
                <a:gd name="connsiteX67" fmla="*/ 2790825 w 4010025"/>
                <a:gd name="connsiteY67" fmla="*/ 714375 h 1943756"/>
                <a:gd name="connsiteX68" fmla="*/ 2800350 w 4010025"/>
                <a:gd name="connsiteY68" fmla="*/ 752475 h 1943756"/>
                <a:gd name="connsiteX69" fmla="*/ 2838450 w 4010025"/>
                <a:gd name="connsiteY69" fmla="*/ 838200 h 1943756"/>
                <a:gd name="connsiteX70" fmla="*/ 2847975 w 4010025"/>
                <a:gd name="connsiteY70" fmla="*/ 885825 h 1943756"/>
                <a:gd name="connsiteX71" fmla="*/ 2857500 w 4010025"/>
                <a:gd name="connsiteY71" fmla="*/ 914400 h 1943756"/>
                <a:gd name="connsiteX72" fmla="*/ 2867025 w 4010025"/>
                <a:gd name="connsiteY72" fmla="*/ 952500 h 1943756"/>
                <a:gd name="connsiteX73" fmla="*/ 2876550 w 4010025"/>
                <a:gd name="connsiteY73" fmla="*/ 1000125 h 1943756"/>
                <a:gd name="connsiteX74" fmla="*/ 2895600 w 4010025"/>
                <a:gd name="connsiteY74" fmla="*/ 1057275 h 1943756"/>
                <a:gd name="connsiteX75" fmla="*/ 2905125 w 4010025"/>
                <a:gd name="connsiteY75" fmla="*/ 1085850 h 1943756"/>
                <a:gd name="connsiteX76" fmla="*/ 2924175 w 4010025"/>
                <a:gd name="connsiteY76" fmla="*/ 1152525 h 1943756"/>
                <a:gd name="connsiteX77" fmla="*/ 2962275 w 4010025"/>
                <a:gd name="connsiteY77" fmla="*/ 1209675 h 1943756"/>
                <a:gd name="connsiteX78" fmla="*/ 3000375 w 4010025"/>
                <a:gd name="connsiteY78" fmla="*/ 1295400 h 1943756"/>
                <a:gd name="connsiteX79" fmla="*/ 3009900 w 4010025"/>
                <a:gd name="connsiteY79" fmla="*/ 1323975 h 1943756"/>
                <a:gd name="connsiteX80" fmla="*/ 3028950 w 4010025"/>
                <a:gd name="connsiteY80" fmla="*/ 1352550 h 1943756"/>
                <a:gd name="connsiteX81" fmla="*/ 3038475 w 4010025"/>
                <a:gd name="connsiteY81" fmla="*/ 1381125 h 1943756"/>
                <a:gd name="connsiteX82" fmla="*/ 3076575 w 4010025"/>
                <a:gd name="connsiteY82" fmla="*/ 1438275 h 1943756"/>
                <a:gd name="connsiteX83" fmla="*/ 3114675 w 4010025"/>
                <a:gd name="connsiteY83" fmla="*/ 1495425 h 1943756"/>
                <a:gd name="connsiteX84" fmla="*/ 3152775 w 4010025"/>
                <a:gd name="connsiteY84" fmla="*/ 1552575 h 1943756"/>
                <a:gd name="connsiteX85" fmla="*/ 3190875 w 4010025"/>
                <a:gd name="connsiteY85" fmla="*/ 1609725 h 1943756"/>
                <a:gd name="connsiteX86" fmla="*/ 3209925 w 4010025"/>
                <a:gd name="connsiteY86" fmla="*/ 1638300 h 1943756"/>
                <a:gd name="connsiteX87" fmla="*/ 3238500 w 4010025"/>
                <a:gd name="connsiteY87" fmla="*/ 1666875 h 1943756"/>
                <a:gd name="connsiteX88" fmla="*/ 3257550 w 4010025"/>
                <a:gd name="connsiteY88" fmla="*/ 1695450 h 1943756"/>
                <a:gd name="connsiteX89" fmla="*/ 3314700 w 4010025"/>
                <a:gd name="connsiteY89" fmla="*/ 1743075 h 1943756"/>
                <a:gd name="connsiteX90" fmla="*/ 3333750 w 4010025"/>
                <a:gd name="connsiteY90" fmla="*/ 1771650 h 1943756"/>
                <a:gd name="connsiteX91" fmla="*/ 3390900 w 4010025"/>
                <a:gd name="connsiteY91" fmla="*/ 1809750 h 1943756"/>
                <a:gd name="connsiteX92" fmla="*/ 3419475 w 4010025"/>
                <a:gd name="connsiteY92" fmla="*/ 1828800 h 1943756"/>
                <a:gd name="connsiteX93" fmla="*/ 3448050 w 4010025"/>
                <a:gd name="connsiteY93" fmla="*/ 1847850 h 1943756"/>
                <a:gd name="connsiteX94" fmla="*/ 3476625 w 4010025"/>
                <a:gd name="connsiteY94" fmla="*/ 1857375 h 1943756"/>
                <a:gd name="connsiteX95" fmla="*/ 3533775 w 4010025"/>
                <a:gd name="connsiteY95" fmla="*/ 1885950 h 1943756"/>
                <a:gd name="connsiteX96" fmla="*/ 3581400 w 4010025"/>
                <a:gd name="connsiteY96" fmla="*/ 1895475 h 1943756"/>
                <a:gd name="connsiteX97" fmla="*/ 3819525 w 4010025"/>
                <a:gd name="connsiteY97" fmla="*/ 1924050 h 1943756"/>
                <a:gd name="connsiteX98" fmla="*/ 3943350 w 4010025"/>
                <a:gd name="connsiteY98" fmla="*/ 1943100 h 1943756"/>
                <a:gd name="connsiteX99" fmla="*/ 4010025 w 4010025"/>
                <a:gd name="connsiteY99" fmla="*/ 1943100 h 194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010025" h="1943756">
                  <a:moveTo>
                    <a:pt x="0" y="1943100"/>
                  </a:moveTo>
                  <a:cubicBezTo>
                    <a:pt x="146050" y="1939925"/>
                    <a:pt x="292328" y="1942324"/>
                    <a:pt x="438150" y="1933575"/>
                  </a:cubicBezTo>
                  <a:cubicBezTo>
                    <a:pt x="452324" y="1932725"/>
                    <a:pt x="463067" y="1919798"/>
                    <a:pt x="476250" y="1914525"/>
                  </a:cubicBezTo>
                  <a:cubicBezTo>
                    <a:pt x="494894" y="1907067"/>
                    <a:pt x="516692" y="1906614"/>
                    <a:pt x="533400" y="1895475"/>
                  </a:cubicBezTo>
                  <a:cubicBezTo>
                    <a:pt x="601758" y="1849903"/>
                    <a:pt x="574361" y="1873564"/>
                    <a:pt x="619125" y="1828800"/>
                  </a:cubicBezTo>
                  <a:cubicBezTo>
                    <a:pt x="644525" y="1752600"/>
                    <a:pt x="606425" y="1841500"/>
                    <a:pt x="657225" y="1790700"/>
                  </a:cubicBezTo>
                  <a:cubicBezTo>
                    <a:pt x="664325" y="1783600"/>
                    <a:pt x="660322" y="1769838"/>
                    <a:pt x="666750" y="1762125"/>
                  </a:cubicBezTo>
                  <a:cubicBezTo>
                    <a:pt x="676913" y="1749929"/>
                    <a:pt x="693625" y="1744775"/>
                    <a:pt x="704850" y="1733550"/>
                  </a:cubicBezTo>
                  <a:cubicBezTo>
                    <a:pt x="716075" y="1722325"/>
                    <a:pt x="722200" y="1706675"/>
                    <a:pt x="733425" y="1695450"/>
                  </a:cubicBezTo>
                  <a:cubicBezTo>
                    <a:pt x="788458" y="1640417"/>
                    <a:pt x="735960" y="1718044"/>
                    <a:pt x="790575" y="1647825"/>
                  </a:cubicBezTo>
                  <a:cubicBezTo>
                    <a:pt x="850412" y="1570892"/>
                    <a:pt x="801932" y="1608504"/>
                    <a:pt x="857250" y="1571625"/>
                  </a:cubicBezTo>
                  <a:lnTo>
                    <a:pt x="895350" y="1514475"/>
                  </a:lnTo>
                  <a:cubicBezTo>
                    <a:pt x="901700" y="1504950"/>
                    <a:pt x="910780" y="1496760"/>
                    <a:pt x="914400" y="1485900"/>
                  </a:cubicBezTo>
                  <a:cubicBezTo>
                    <a:pt x="917575" y="1476375"/>
                    <a:pt x="917653" y="1465165"/>
                    <a:pt x="923925" y="1457325"/>
                  </a:cubicBezTo>
                  <a:cubicBezTo>
                    <a:pt x="931076" y="1448386"/>
                    <a:pt x="942975" y="1444625"/>
                    <a:pt x="952500" y="1438275"/>
                  </a:cubicBezTo>
                  <a:cubicBezTo>
                    <a:pt x="1007095" y="1356383"/>
                    <a:pt x="941640" y="1459995"/>
                    <a:pt x="981075" y="1381125"/>
                  </a:cubicBezTo>
                  <a:cubicBezTo>
                    <a:pt x="986195" y="1370886"/>
                    <a:pt x="995005" y="1362789"/>
                    <a:pt x="1000125" y="1352550"/>
                  </a:cubicBezTo>
                  <a:cubicBezTo>
                    <a:pt x="1004615" y="1343570"/>
                    <a:pt x="1005160" y="1332955"/>
                    <a:pt x="1009650" y="1323975"/>
                  </a:cubicBezTo>
                  <a:cubicBezTo>
                    <a:pt x="1014770" y="1313736"/>
                    <a:pt x="1023580" y="1305639"/>
                    <a:pt x="1028700" y="1295400"/>
                  </a:cubicBezTo>
                  <a:cubicBezTo>
                    <a:pt x="1033190" y="1286420"/>
                    <a:pt x="1033735" y="1275805"/>
                    <a:pt x="1038225" y="1266825"/>
                  </a:cubicBezTo>
                  <a:cubicBezTo>
                    <a:pt x="1043345" y="1256586"/>
                    <a:pt x="1052626" y="1248711"/>
                    <a:pt x="1057275" y="1238250"/>
                  </a:cubicBezTo>
                  <a:cubicBezTo>
                    <a:pt x="1065430" y="1219900"/>
                    <a:pt x="1071455" y="1200581"/>
                    <a:pt x="1076325" y="1181100"/>
                  </a:cubicBezTo>
                  <a:cubicBezTo>
                    <a:pt x="1079500" y="1168400"/>
                    <a:pt x="1080693" y="1155032"/>
                    <a:pt x="1085850" y="1143000"/>
                  </a:cubicBezTo>
                  <a:cubicBezTo>
                    <a:pt x="1090359" y="1132478"/>
                    <a:pt x="1099780" y="1124664"/>
                    <a:pt x="1104900" y="1114425"/>
                  </a:cubicBezTo>
                  <a:cubicBezTo>
                    <a:pt x="1109390" y="1105445"/>
                    <a:pt x="1109549" y="1094627"/>
                    <a:pt x="1114425" y="1085850"/>
                  </a:cubicBezTo>
                  <a:cubicBezTo>
                    <a:pt x="1125544" y="1065836"/>
                    <a:pt x="1145285" y="1050420"/>
                    <a:pt x="1152525" y="1028700"/>
                  </a:cubicBezTo>
                  <a:cubicBezTo>
                    <a:pt x="1155700" y="1019175"/>
                    <a:pt x="1157560" y="1009105"/>
                    <a:pt x="1162050" y="1000125"/>
                  </a:cubicBezTo>
                  <a:cubicBezTo>
                    <a:pt x="1169014" y="986197"/>
                    <a:pt x="1203203" y="942079"/>
                    <a:pt x="1209675" y="933450"/>
                  </a:cubicBezTo>
                  <a:cubicBezTo>
                    <a:pt x="1212850" y="923925"/>
                    <a:pt x="1214710" y="913855"/>
                    <a:pt x="1219200" y="904875"/>
                  </a:cubicBezTo>
                  <a:cubicBezTo>
                    <a:pt x="1224320" y="894636"/>
                    <a:pt x="1233741" y="886822"/>
                    <a:pt x="1238250" y="876300"/>
                  </a:cubicBezTo>
                  <a:cubicBezTo>
                    <a:pt x="1254224" y="839028"/>
                    <a:pt x="1241214" y="819466"/>
                    <a:pt x="1266825" y="781050"/>
                  </a:cubicBezTo>
                  <a:lnTo>
                    <a:pt x="1304925" y="723900"/>
                  </a:lnTo>
                  <a:cubicBezTo>
                    <a:pt x="1319320" y="666319"/>
                    <a:pt x="1310310" y="698219"/>
                    <a:pt x="1333500" y="628650"/>
                  </a:cubicBezTo>
                  <a:cubicBezTo>
                    <a:pt x="1336675" y="619125"/>
                    <a:pt x="1337456" y="608429"/>
                    <a:pt x="1343025" y="600075"/>
                  </a:cubicBezTo>
                  <a:cubicBezTo>
                    <a:pt x="1363897" y="568766"/>
                    <a:pt x="1361741" y="577431"/>
                    <a:pt x="1371600" y="542925"/>
                  </a:cubicBezTo>
                  <a:cubicBezTo>
                    <a:pt x="1375196" y="530338"/>
                    <a:pt x="1377363" y="517364"/>
                    <a:pt x="1381125" y="504825"/>
                  </a:cubicBezTo>
                  <a:lnTo>
                    <a:pt x="1409700" y="419100"/>
                  </a:lnTo>
                  <a:lnTo>
                    <a:pt x="1419225" y="390525"/>
                  </a:lnTo>
                  <a:cubicBezTo>
                    <a:pt x="1422400" y="381000"/>
                    <a:pt x="1423181" y="370304"/>
                    <a:pt x="1428750" y="361950"/>
                  </a:cubicBezTo>
                  <a:cubicBezTo>
                    <a:pt x="1435100" y="352425"/>
                    <a:pt x="1442680" y="343614"/>
                    <a:pt x="1447800" y="333375"/>
                  </a:cubicBezTo>
                  <a:cubicBezTo>
                    <a:pt x="1452290" y="324395"/>
                    <a:pt x="1451756" y="313154"/>
                    <a:pt x="1457325" y="304800"/>
                  </a:cubicBezTo>
                  <a:cubicBezTo>
                    <a:pt x="1464797" y="293592"/>
                    <a:pt x="1477630" y="286858"/>
                    <a:pt x="1485900" y="276225"/>
                  </a:cubicBezTo>
                  <a:cubicBezTo>
                    <a:pt x="1525028" y="225918"/>
                    <a:pt x="1511602" y="224644"/>
                    <a:pt x="1552575" y="190500"/>
                  </a:cubicBezTo>
                  <a:cubicBezTo>
                    <a:pt x="1561369" y="183171"/>
                    <a:pt x="1571625" y="177800"/>
                    <a:pt x="1581150" y="171450"/>
                  </a:cubicBezTo>
                  <a:cubicBezTo>
                    <a:pt x="1599302" y="144222"/>
                    <a:pt x="1629388" y="95046"/>
                    <a:pt x="1657350" y="85725"/>
                  </a:cubicBezTo>
                  <a:lnTo>
                    <a:pt x="1714500" y="66675"/>
                  </a:lnTo>
                  <a:cubicBezTo>
                    <a:pt x="1724025" y="63500"/>
                    <a:pt x="1733230" y="59119"/>
                    <a:pt x="1743075" y="57150"/>
                  </a:cubicBezTo>
                  <a:lnTo>
                    <a:pt x="1838325" y="38100"/>
                  </a:lnTo>
                  <a:cubicBezTo>
                    <a:pt x="1854200" y="34925"/>
                    <a:pt x="1869860" y="30363"/>
                    <a:pt x="1885950" y="28575"/>
                  </a:cubicBezTo>
                  <a:cubicBezTo>
                    <a:pt x="1914525" y="25400"/>
                    <a:pt x="1943213" y="23116"/>
                    <a:pt x="1971675" y="19050"/>
                  </a:cubicBezTo>
                  <a:cubicBezTo>
                    <a:pt x="1987702" y="16760"/>
                    <a:pt x="2003222" y="11417"/>
                    <a:pt x="2019300" y="9525"/>
                  </a:cubicBezTo>
                  <a:cubicBezTo>
                    <a:pt x="2057270" y="5058"/>
                    <a:pt x="2095500" y="3175"/>
                    <a:pt x="2133600" y="0"/>
                  </a:cubicBezTo>
                  <a:cubicBezTo>
                    <a:pt x="2187575" y="3175"/>
                    <a:pt x="2241725" y="4145"/>
                    <a:pt x="2295525" y="9525"/>
                  </a:cubicBezTo>
                  <a:cubicBezTo>
                    <a:pt x="2305515" y="10524"/>
                    <a:pt x="2315323" y="14174"/>
                    <a:pt x="2324100" y="19050"/>
                  </a:cubicBezTo>
                  <a:cubicBezTo>
                    <a:pt x="2344114" y="30169"/>
                    <a:pt x="2381250" y="57150"/>
                    <a:pt x="2381250" y="57150"/>
                  </a:cubicBezTo>
                  <a:cubicBezTo>
                    <a:pt x="2415244" y="108141"/>
                    <a:pt x="2392205" y="77630"/>
                    <a:pt x="2457450" y="142875"/>
                  </a:cubicBezTo>
                  <a:cubicBezTo>
                    <a:pt x="2466975" y="152400"/>
                    <a:pt x="2478553" y="160242"/>
                    <a:pt x="2486025" y="171450"/>
                  </a:cubicBezTo>
                  <a:cubicBezTo>
                    <a:pt x="2492375" y="180975"/>
                    <a:pt x="2497470" y="191469"/>
                    <a:pt x="2505075" y="200025"/>
                  </a:cubicBezTo>
                  <a:cubicBezTo>
                    <a:pt x="2522973" y="220161"/>
                    <a:pt x="2550177" y="233078"/>
                    <a:pt x="2562225" y="257175"/>
                  </a:cubicBezTo>
                  <a:cubicBezTo>
                    <a:pt x="2587299" y="307323"/>
                    <a:pt x="2571235" y="285235"/>
                    <a:pt x="2609850" y="323850"/>
                  </a:cubicBezTo>
                  <a:cubicBezTo>
                    <a:pt x="2633791" y="395674"/>
                    <a:pt x="2601496" y="307142"/>
                    <a:pt x="2638425" y="381000"/>
                  </a:cubicBezTo>
                  <a:cubicBezTo>
                    <a:pt x="2642915" y="389980"/>
                    <a:pt x="2643460" y="400595"/>
                    <a:pt x="2647950" y="409575"/>
                  </a:cubicBezTo>
                  <a:cubicBezTo>
                    <a:pt x="2653070" y="419814"/>
                    <a:pt x="2661880" y="427911"/>
                    <a:pt x="2667000" y="438150"/>
                  </a:cubicBezTo>
                  <a:cubicBezTo>
                    <a:pt x="2671490" y="447130"/>
                    <a:pt x="2672035" y="457745"/>
                    <a:pt x="2676525" y="466725"/>
                  </a:cubicBezTo>
                  <a:cubicBezTo>
                    <a:pt x="2681645" y="476964"/>
                    <a:pt x="2690455" y="485061"/>
                    <a:pt x="2695575" y="495300"/>
                  </a:cubicBezTo>
                  <a:cubicBezTo>
                    <a:pt x="2707089" y="518327"/>
                    <a:pt x="2705470" y="537560"/>
                    <a:pt x="2714625" y="561975"/>
                  </a:cubicBezTo>
                  <a:cubicBezTo>
                    <a:pt x="2760239" y="683613"/>
                    <a:pt x="2708509" y="529165"/>
                    <a:pt x="2752725" y="628650"/>
                  </a:cubicBezTo>
                  <a:cubicBezTo>
                    <a:pt x="2798065" y="730665"/>
                    <a:pt x="2747712" y="649706"/>
                    <a:pt x="2790825" y="714375"/>
                  </a:cubicBezTo>
                  <a:cubicBezTo>
                    <a:pt x="2794000" y="727075"/>
                    <a:pt x="2795193" y="740443"/>
                    <a:pt x="2800350" y="752475"/>
                  </a:cubicBezTo>
                  <a:cubicBezTo>
                    <a:pt x="2830280" y="822311"/>
                    <a:pt x="2816234" y="727121"/>
                    <a:pt x="2838450" y="838200"/>
                  </a:cubicBezTo>
                  <a:cubicBezTo>
                    <a:pt x="2841625" y="854075"/>
                    <a:pt x="2844048" y="870119"/>
                    <a:pt x="2847975" y="885825"/>
                  </a:cubicBezTo>
                  <a:cubicBezTo>
                    <a:pt x="2850410" y="895565"/>
                    <a:pt x="2854742" y="904746"/>
                    <a:pt x="2857500" y="914400"/>
                  </a:cubicBezTo>
                  <a:cubicBezTo>
                    <a:pt x="2861096" y="926987"/>
                    <a:pt x="2864185" y="939721"/>
                    <a:pt x="2867025" y="952500"/>
                  </a:cubicBezTo>
                  <a:cubicBezTo>
                    <a:pt x="2870537" y="968304"/>
                    <a:pt x="2872290" y="984506"/>
                    <a:pt x="2876550" y="1000125"/>
                  </a:cubicBezTo>
                  <a:cubicBezTo>
                    <a:pt x="2881834" y="1019498"/>
                    <a:pt x="2889250" y="1038225"/>
                    <a:pt x="2895600" y="1057275"/>
                  </a:cubicBezTo>
                  <a:cubicBezTo>
                    <a:pt x="2898775" y="1066800"/>
                    <a:pt x="2902690" y="1076110"/>
                    <a:pt x="2905125" y="1085850"/>
                  </a:cubicBezTo>
                  <a:cubicBezTo>
                    <a:pt x="2907367" y="1094818"/>
                    <a:pt x="2917964" y="1141345"/>
                    <a:pt x="2924175" y="1152525"/>
                  </a:cubicBezTo>
                  <a:cubicBezTo>
                    <a:pt x="2935294" y="1172539"/>
                    <a:pt x="2955035" y="1187955"/>
                    <a:pt x="2962275" y="1209675"/>
                  </a:cubicBezTo>
                  <a:cubicBezTo>
                    <a:pt x="3011422" y="1357117"/>
                    <a:pt x="2955092" y="1204834"/>
                    <a:pt x="3000375" y="1295400"/>
                  </a:cubicBezTo>
                  <a:cubicBezTo>
                    <a:pt x="3004865" y="1304380"/>
                    <a:pt x="3005410" y="1314995"/>
                    <a:pt x="3009900" y="1323975"/>
                  </a:cubicBezTo>
                  <a:cubicBezTo>
                    <a:pt x="3015020" y="1334214"/>
                    <a:pt x="3023830" y="1342311"/>
                    <a:pt x="3028950" y="1352550"/>
                  </a:cubicBezTo>
                  <a:cubicBezTo>
                    <a:pt x="3033440" y="1361530"/>
                    <a:pt x="3033599" y="1372348"/>
                    <a:pt x="3038475" y="1381125"/>
                  </a:cubicBezTo>
                  <a:cubicBezTo>
                    <a:pt x="3049594" y="1401139"/>
                    <a:pt x="3069335" y="1416555"/>
                    <a:pt x="3076575" y="1438275"/>
                  </a:cubicBezTo>
                  <a:cubicBezTo>
                    <a:pt x="3090360" y="1479629"/>
                    <a:pt x="3079000" y="1459750"/>
                    <a:pt x="3114675" y="1495425"/>
                  </a:cubicBezTo>
                  <a:cubicBezTo>
                    <a:pt x="3132891" y="1550074"/>
                    <a:pt x="3111155" y="1499063"/>
                    <a:pt x="3152775" y="1552575"/>
                  </a:cubicBezTo>
                  <a:cubicBezTo>
                    <a:pt x="3166831" y="1570647"/>
                    <a:pt x="3178175" y="1590675"/>
                    <a:pt x="3190875" y="1609725"/>
                  </a:cubicBezTo>
                  <a:cubicBezTo>
                    <a:pt x="3197225" y="1619250"/>
                    <a:pt x="3201830" y="1630205"/>
                    <a:pt x="3209925" y="1638300"/>
                  </a:cubicBezTo>
                  <a:cubicBezTo>
                    <a:pt x="3219450" y="1647825"/>
                    <a:pt x="3229876" y="1656527"/>
                    <a:pt x="3238500" y="1666875"/>
                  </a:cubicBezTo>
                  <a:cubicBezTo>
                    <a:pt x="3245829" y="1675669"/>
                    <a:pt x="3249455" y="1687355"/>
                    <a:pt x="3257550" y="1695450"/>
                  </a:cubicBezTo>
                  <a:cubicBezTo>
                    <a:pt x="3332475" y="1770375"/>
                    <a:pt x="3236679" y="1649450"/>
                    <a:pt x="3314700" y="1743075"/>
                  </a:cubicBezTo>
                  <a:cubicBezTo>
                    <a:pt x="3322029" y="1751869"/>
                    <a:pt x="3325135" y="1764112"/>
                    <a:pt x="3333750" y="1771650"/>
                  </a:cubicBezTo>
                  <a:cubicBezTo>
                    <a:pt x="3350980" y="1786727"/>
                    <a:pt x="3371850" y="1797050"/>
                    <a:pt x="3390900" y="1809750"/>
                  </a:cubicBezTo>
                  <a:lnTo>
                    <a:pt x="3419475" y="1828800"/>
                  </a:lnTo>
                  <a:cubicBezTo>
                    <a:pt x="3429000" y="1835150"/>
                    <a:pt x="3437190" y="1844230"/>
                    <a:pt x="3448050" y="1847850"/>
                  </a:cubicBezTo>
                  <a:cubicBezTo>
                    <a:pt x="3457575" y="1851025"/>
                    <a:pt x="3467645" y="1852885"/>
                    <a:pt x="3476625" y="1857375"/>
                  </a:cubicBezTo>
                  <a:cubicBezTo>
                    <a:pt x="3523186" y="1880655"/>
                    <a:pt x="3485892" y="1873979"/>
                    <a:pt x="3533775" y="1885950"/>
                  </a:cubicBezTo>
                  <a:cubicBezTo>
                    <a:pt x="3549481" y="1889877"/>
                    <a:pt x="3565409" y="1892950"/>
                    <a:pt x="3581400" y="1895475"/>
                  </a:cubicBezTo>
                  <a:cubicBezTo>
                    <a:pt x="3711737" y="1916055"/>
                    <a:pt x="3699501" y="1913139"/>
                    <a:pt x="3819525" y="1924050"/>
                  </a:cubicBezTo>
                  <a:cubicBezTo>
                    <a:pt x="3866721" y="1933489"/>
                    <a:pt x="3891451" y="1939640"/>
                    <a:pt x="3943350" y="1943100"/>
                  </a:cubicBezTo>
                  <a:cubicBezTo>
                    <a:pt x="3965526" y="1944578"/>
                    <a:pt x="3987800" y="1943100"/>
                    <a:pt x="4010025" y="1943100"/>
                  </a:cubicBezTo>
                </a:path>
              </a:pathLst>
            </a:custGeom>
            <a:solidFill>
              <a:schemeClr val="accent4">
                <a:lumMod val="75000"/>
                <a:alpha val="2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TextBox 1039"/>
            <p:cNvSpPr txBox="1"/>
            <p:nvPr/>
          </p:nvSpPr>
          <p:spPr>
            <a:xfrm>
              <a:off x="4260503" y="5284590"/>
              <a:ext cx="1042094" cy="369332"/>
            </a:xfrm>
            <a:prstGeom prst="rect">
              <a:avLst/>
            </a:prstGeom>
            <a:noFill/>
          </p:spPr>
          <p:txBody>
            <a:bodyPr wrap="square" rtlCol="0">
              <a:spAutoFit/>
            </a:bodyPr>
            <a:lstStyle/>
            <a:p>
              <a:r>
                <a:rPr lang="en-US" b="1" dirty="0" smtClean="0"/>
                <a:t>Income</a:t>
              </a:r>
              <a:r>
                <a:rPr lang="en-US" dirty="0" smtClean="0"/>
                <a:t> </a:t>
              </a:r>
              <a:endParaRPr lang="en-US" dirty="0"/>
            </a:p>
          </p:txBody>
        </p:sp>
        <p:sp>
          <p:nvSpPr>
            <p:cNvPr id="1041" name="TextBox 1040"/>
            <p:cNvSpPr txBox="1"/>
            <p:nvPr/>
          </p:nvSpPr>
          <p:spPr>
            <a:xfrm>
              <a:off x="2904857" y="3095625"/>
              <a:ext cx="514885" cy="369332"/>
            </a:xfrm>
            <a:prstGeom prst="rect">
              <a:avLst/>
            </a:prstGeom>
            <a:noFill/>
          </p:spPr>
          <p:txBody>
            <a:bodyPr wrap="none" rtlCol="0">
              <a:spAutoFit/>
            </a:bodyPr>
            <a:lstStyle/>
            <a:p>
              <a:r>
                <a:rPr lang="en-US" dirty="0" smtClean="0"/>
                <a:t>N+</a:t>
              </a:r>
              <a:endParaRPr lang="en-US" dirty="0"/>
            </a:p>
          </p:txBody>
        </p:sp>
        <p:sp>
          <p:nvSpPr>
            <p:cNvPr id="50" name="TextBox 49"/>
            <p:cNvSpPr txBox="1"/>
            <p:nvPr/>
          </p:nvSpPr>
          <p:spPr>
            <a:xfrm>
              <a:off x="6623940" y="2737961"/>
              <a:ext cx="439544" cy="369332"/>
            </a:xfrm>
            <a:prstGeom prst="rect">
              <a:avLst/>
            </a:prstGeom>
            <a:noFill/>
          </p:spPr>
          <p:txBody>
            <a:bodyPr wrap="none" rtlCol="0">
              <a:spAutoFit/>
            </a:bodyPr>
            <a:lstStyle/>
            <a:p>
              <a:r>
                <a:rPr lang="en-US" dirty="0" smtClean="0"/>
                <a:t>N-</a:t>
              </a:r>
              <a:endParaRPr lang="en-US" dirty="0"/>
            </a:p>
          </p:txBody>
        </p:sp>
        <p:sp>
          <p:nvSpPr>
            <p:cNvPr id="1042" name="TextBox 1041"/>
            <p:cNvSpPr txBox="1"/>
            <p:nvPr/>
          </p:nvSpPr>
          <p:spPr>
            <a:xfrm>
              <a:off x="4281487" y="4603070"/>
              <a:ext cx="1000125" cy="369332"/>
            </a:xfrm>
            <a:prstGeom prst="rect">
              <a:avLst/>
            </a:prstGeom>
            <a:noFill/>
          </p:spPr>
          <p:txBody>
            <a:bodyPr wrap="square" rtlCol="0">
              <a:spAutoFit/>
            </a:bodyPr>
            <a:lstStyle/>
            <a:p>
              <a:r>
                <a:rPr lang="en-US" dirty="0" smtClean="0"/>
                <a:t>$25,000</a:t>
              </a:r>
              <a:endParaRPr lang="en-US" dirty="0"/>
            </a:p>
          </p:txBody>
        </p:sp>
      </p:grpSp>
      <p:grpSp>
        <p:nvGrpSpPr>
          <p:cNvPr id="1050" name="Group 1049"/>
          <p:cNvGrpSpPr/>
          <p:nvPr/>
        </p:nvGrpSpPr>
        <p:grpSpPr>
          <a:xfrm>
            <a:off x="1365123" y="3624023"/>
            <a:ext cx="7248525" cy="2915961"/>
            <a:chOff x="1365123" y="3624023"/>
            <a:chExt cx="7248525" cy="2915961"/>
          </a:xfrm>
        </p:grpSpPr>
        <p:cxnSp>
          <p:nvCxnSpPr>
            <p:cNvPr id="56" name="Straight Connector 55"/>
            <p:cNvCxnSpPr/>
            <p:nvPr/>
          </p:nvCxnSpPr>
          <p:spPr>
            <a:xfrm>
              <a:off x="1365123" y="6039087"/>
              <a:ext cx="72485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155727" y="6170652"/>
              <a:ext cx="1042094" cy="369332"/>
            </a:xfrm>
            <a:prstGeom prst="rect">
              <a:avLst/>
            </a:prstGeom>
            <a:noFill/>
          </p:spPr>
          <p:txBody>
            <a:bodyPr wrap="square" rtlCol="0">
              <a:spAutoFit/>
            </a:bodyPr>
            <a:lstStyle/>
            <a:p>
              <a:r>
                <a:rPr lang="en-US" b="1" dirty="0" smtClean="0"/>
                <a:t>Income</a:t>
              </a:r>
              <a:r>
                <a:rPr lang="en-US" dirty="0" smtClean="0"/>
                <a:t> </a:t>
              </a:r>
              <a:endParaRPr lang="en-US" dirty="0"/>
            </a:p>
          </p:txBody>
        </p:sp>
        <p:cxnSp>
          <p:nvCxnSpPr>
            <p:cNvPr id="58" name="Straight Connector 57"/>
            <p:cNvCxnSpPr/>
            <p:nvPr/>
          </p:nvCxnSpPr>
          <p:spPr>
            <a:xfrm>
              <a:off x="4619625" y="5657850"/>
              <a:ext cx="0" cy="49536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4176711" y="5217135"/>
              <a:ext cx="1000125" cy="369332"/>
            </a:xfrm>
            <a:prstGeom prst="rect">
              <a:avLst/>
            </a:prstGeom>
            <a:noFill/>
          </p:spPr>
          <p:txBody>
            <a:bodyPr wrap="square" rtlCol="0">
              <a:spAutoFit/>
            </a:bodyPr>
            <a:lstStyle/>
            <a:p>
              <a:r>
                <a:rPr lang="en-US" dirty="0" smtClean="0"/>
                <a:t>$25,000</a:t>
              </a:r>
              <a:endParaRPr lang="en-US" dirty="0"/>
            </a:p>
          </p:txBody>
        </p:sp>
        <p:sp>
          <p:nvSpPr>
            <p:cNvPr id="60" name="Freeform 59"/>
            <p:cNvSpPr/>
            <p:nvPr/>
          </p:nvSpPr>
          <p:spPr>
            <a:xfrm>
              <a:off x="3944043" y="4066756"/>
              <a:ext cx="4526727" cy="1943756"/>
            </a:xfrm>
            <a:custGeom>
              <a:avLst/>
              <a:gdLst>
                <a:gd name="connsiteX0" fmla="*/ 0 w 4010025"/>
                <a:gd name="connsiteY0" fmla="*/ 1943100 h 1943756"/>
                <a:gd name="connsiteX1" fmla="*/ 438150 w 4010025"/>
                <a:gd name="connsiteY1" fmla="*/ 1933575 h 1943756"/>
                <a:gd name="connsiteX2" fmla="*/ 476250 w 4010025"/>
                <a:gd name="connsiteY2" fmla="*/ 1914525 h 1943756"/>
                <a:gd name="connsiteX3" fmla="*/ 533400 w 4010025"/>
                <a:gd name="connsiteY3" fmla="*/ 1895475 h 1943756"/>
                <a:gd name="connsiteX4" fmla="*/ 619125 w 4010025"/>
                <a:gd name="connsiteY4" fmla="*/ 1828800 h 1943756"/>
                <a:gd name="connsiteX5" fmla="*/ 657225 w 4010025"/>
                <a:gd name="connsiteY5" fmla="*/ 1790700 h 1943756"/>
                <a:gd name="connsiteX6" fmla="*/ 666750 w 4010025"/>
                <a:gd name="connsiteY6" fmla="*/ 1762125 h 1943756"/>
                <a:gd name="connsiteX7" fmla="*/ 704850 w 4010025"/>
                <a:gd name="connsiteY7" fmla="*/ 1733550 h 1943756"/>
                <a:gd name="connsiteX8" fmla="*/ 733425 w 4010025"/>
                <a:gd name="connsiteY8" fmla="*/ 1695450 h 1943756"/>
                <a:gd name="connsiteX9" fmla="*/ 790575 w 4010025"/>
                <a:gd name="connsiteY9" fmla="*/ 1647825 h 1943756"/>
                <a:gd name="connsiteX10" fmla="*/ 857250 w 4010025"/>
                <a:gd name="connsiteY10" fmla="*/ 1571625 h 1943756"/>
                <a:gd name="connsiteX11" fmla="*/ 895350 w 4010025"/>
                <a:gd name="connsiteY11" fmla="*/ 1514475 h 1943756"/>
                <a:gd name="connsiteX12" fmla="*/ 914400 w 4010025"/>
                <a:gd name="connsiteY12" fmla="*/ 1485900 h 1943756"/>
                <a:gd name="connsiteX13" fmla="*/ 923925 w 4010025"/>
                <a:gd name="connsiteY13" fmla="*/ 1457325 h 1943756"/>
                <a:gd name="connsiteX14" fmla="*/ 952500 w 4010025"/>
                <a:gd name="connsiteY14" fmla="*/ 1438275 h 1943756"/>
                <a:gd name="connsiteX15" fmla="*/ 981075 w 4010025"/>
                <a:gd name="connsiteY15" fmla="*/ 1381125 h 1943756"/>
                <a:gd name="connsiteX16" fmla="*/ 1000125 w 4010025"/>
                <a:gd name="connsiteY16" fmla="*/ 1352550 h 1943756"/>
                <a:gd name="connsiteX17" fmla="*/ 1009650 w 4010025"/>
                <a:gd name="connsiteY17" fmla="*/ 1323975 h 1943756"/>
                <a:gd name="connsiteX18" fmla="*/ 1028700 w 4010025"/>
                <a:gd name="connsiteY18" fmla="*/ 1295400 h 1943756"/>
                <a:gd name="connsiteX19" fmla="*/ 1038225 w 4010025"/>
                <a:gd name="connsiteY19" fmla="*/ 1266825 h 1943756"/>
                <a:gd name="connsiteX20" fmla="*/ 1057275 w 4010025"/>
                <a:gd name="connsiteY20" fmla="*/ 1238250 h 1943756"/>
                <a:gd name="connsiteX21" fmla="*/ 1076325 w 4010025"/>
                <a:gd name="connsiteY21" fmla="*/ 1181100 h 1943756"/>
                <a:gd name="connsiteX22" fmla="*/ 1085850 w 4010025"/>
                <a:gd name="connsiteY22" fmla="*/ 1143000 h 1943756"/>
                <a:gd name="connsiteX23" fmla="*/ 1104900 w 4010025"/>
                <a:gd name="connsiteY23" fmla="*/ 1114425 h 1943756"/>
                <a:gd name="connsiteX24" fmla="*/ 1114425 w 4010025"/>
                <a:gd name="connsiteY24" fmla="*/ 1085850 h 1943756"/>
                <a:gd name="connsiteX25" fmla="*/ 1152525 w 4010025"/>
                <a:gd name="connsiteY25" fmla="*/ 1028700 h 1943756"/>
                <a:gd name="connsiteX26" fmla="*/ 1162050 w 4010025"/>
                <a:gd name="connsiteY26" fmla="*/ 1000125 h 1943756"/>
                <a:gd name="connsiteX27" fmla="*/ 1209675 w 4010025"/>
                <a:gd name="connsiteY27" fmla="*/ 933450 h 1943756"/>
                <a:gd name="connsiteX28" fmla="*/ 1219200 w 4010025"/>
                <a:gd name="connsiteY28" fmla="*/ 904875 h 1943756"/>
                <a:gd name="connsiteX29" fmla="*/ 1238250 w 4010025"/>
                <a:gd name="connsiteY29" fmla="*/ 876300 h 1943756"/>
                <a:gd name="connsiteX30" fmla="*/ 1266825 w 4010025"/>
                <a:gd name="connsiteY30" fmla="*/ 781050 h 1943756"/>
                <a:gd name="connsiteX31" fmla="*/ 1304925 w 4010025"/>
                <a:gd name="connsiteY31" fmla="*/ 723900 h 1943756"/>
                <a:gd name="connsiteX32" fmla="*/ 1333500 w 4010025"/>
                <a:gd name="connsiteY32" fmla="*/ 628650 h 1943756"/>
                <a:gd name="connsiteX33" fmla="*/ 1343025 w 4010025"/>
                <a:gd name="connsiteY33" fmla="*/ 600075 h 1943756"/>
                <a:gd name="connsiteX34" fmla="*/ 1371600 w 4010025"/>
                <a:gd name="connsiteY34" fmla="*/ 542925 h 1943756"/>
                <a:gd name="connsiteX35" fmla="*/ 1381125 w 4010025"/>
                <a:gd name="connsiteY35" fmla="*/ 504825 h 1943756"/>
                <a:gd name="connsiteX36" fmla="*/ 1409700 w 4010025"/>
                <a:gd name="connsiteY36" fmla="*/ 419100 h 1943756"/>
                <a:gd name="connsiteX37" fmla="*/ 1419225 w 4010025"/>
                <a:gd name="connsiteY37" fmla="*/ 390525 h 1943756"/>
                <a:gd name="connsiteX38" fmla="*/ 1428750 w 4010025"/>
                <a:gd name="connsiteY38" fmla="*/ 361950 h 1943756"/>
                <a:gd name="connsiteX39" fmla="*/ 1447800 w 4010025"/>
                <a:gd name="connsiteY39" fmla="*/ 333375 h 1943756"/>
                <a:gd name="connsiteX40" fmla="*/ 1457325 w 4010025"/>
                <a:gd name="connsiteY40" fmla="*/ 304800 h 1943756"/>
                <a:gd name="connsiteX41" fmla="*/ 1485900 w 4010025"/>
                <a:gd name="connsiteY41" fmla="*/ 276225 h 1943756"/>
                <a:gd name="connsiteX42" fmla="*/ 1552575 w 4010025"/>
                <a:gd name="connsiteY42" fmla="*/ 190500 h 1943756"/>
                <a:gd name="connsiteX43" fmla="*/ 1581150 w 4010025"/>
                <a:gd name="connsiteY43" fmla="*/ 171450 h 1943756"/>
                <a:gd name="connsiteX44" fmla="*/ 1657350 w 4010025"/>
                <a:gd name="connsiteY44" fmla="*/ 85725 h 1943756"/>
                <a:gd name="connsiteX45" fmla="*/ 1714500 w 4010025"/>
                <a:gd name="connsiteY45" fmla="*/ 66675 h 1943756"/>
                <a:gd name="connsiteX46" fmla="*/ 1743075 w 4010025"/>
                <a:gd name="connsiteY46" fmla="*/ 57150 h 1943756"/>
                <a:gd name="connsiteX47" fmla="*/ 1838325 w 4010025"/>
                <a:gd name="connsiteY47" fmla="*/ 38100 h 1943756"/>
                <a:gd name="connsiteX48" fmla="*/ 1885950 w 4010025"/>
                <a:gd name="connsiteY48" fmla="*/ 28575 h 1943756"/>
                <a:gd name="connsiteX49" fmla="*/ 1971675 w 4010025"/>
                <a:gd name="connsiteY49" fmla="*/ 19050 h 1943756"/>
                <a:gd name="connsiteX50" fmla="*/ 2019300 w 4010025"/>
                <a:gd name="connsiteY50" fmla="*/ 9525 h 1943756"/>
                <a:gd name="connsiteX51" fmla="*/ 2133600 w 4010025"/>
                <a:gd name="connsiteY51" fmla="*/ 0 h 1943756"/>
                <a:gd name="connsiteX52" fmla="*/ 2295525 w 4010025"/>
                <a:gd name="connsiteY52" fmla="*/ 9525 h 1943756"/>
                <a:gd name="connsiteX53" fmla="*/ 2324100 w 4010025"/>
                <a:gd name="connsiteY53" fmla="*/ 19050 h 1943756"/>
                <a:gd name="connsiteX54" fmla="*/ 2381250 w 4010025"/>
                <a:gd name="connsiteY54" fmla="*/ 57150 h 1943756"/>
                <a:gd name="connsiteX55" fmla="*/ 2457450 w 4010025"/>
                <a:gd name="connsiteY55" fmla="*/ 142875 h 1943756"/>
                <a:gd name="connsiteX56" fmla="*/ 2486025 w 4010025"/>
                <a:gd name="connsiteY56" fmla="*/ 171450 h 1943756"/>
                <a:gd name="connsiteX57" fmla="*/ 2505075 w 4010025"/>
                <a:gd name="connsiteY57" fmla="*/ 200025 h 1943756"/>
                <a:gd name="connsiteX58" fmla="*/ 2562225 w 4010025"/>
                <a:gd name="connsiteY58" fmla="*/ 257175 h 1943756"/>
                <a:gd name="connsiteX59" fmla="*/ 2609850 w 4010025"/>
                <a:gd name="connsiteY59" fmla="*/ 323850 h 1943756"/>
                <a:gd name="connsiteX60" fmla="*/ 2638425 w 4010025"/>
                <a:gd name="connsiteY60" fmla="*/ 381000 h 1943756"/>
                <a:gd name="connsiteX61" fmla="*/ 2647950 w 4010025"/>
                <a:gd name="connsiteY61" fmla="*/ 409575 h 1943756"/>
                <a:gd name="connsiteX62" fmla="*/ 2667000 w 4010025"/>
                <a:gd name="connsiteY62" fmla="*/ 438150 h 1943756"/>
                <a:gd name="connsiteX63" fmla="*/ 2676525 w 4010025"/>
                <a:gd name="connsiteY63" fmla="*/ 466725 h 1943756"/>
                <a:gd name="connsiteX64" fmla="*/ 2695575 w 4010025"/>
                <a:gd name="connsiteY64" fmla="*/ 495300 h 1943756"/>
                <a:gd name="connsiteX65" fmla="*/ 2714625 w 4010025"/>
                <a:gd name="connsiteY65" fmla="*/ 561975 h 1943756"/>
                <a:gd name="connsiteX66" fmla="*/ 2752725 w 4010025"/>
                <a:gd name="connsiteY66" fmla="*/ 628650 h 1943756"/>
                <a:gd name="connsiteX67" fmla="*/ 2790825 w 4010025"/>
                <a:gd name="connsiteY67" fmla="*/ 714375 h 1943756"/>
                <a:gd name="connsiteX68" fmla="*/ 2800350 w 4010025"/>
                <a:gd name="connsiteY68" fmla="*/ 752475 h 1943756"/>
                <a:gd name="connsiteX69" fmla="*/ 2838450 w 4010025"/>
                <a:gd name="connsiteY69" fmla="*/ 838200 h 1943756"/>
                <a:gd name="connsiteX70" fmla="*/ 2847975 w 4010025"/>
                <a:gd name="connsiteY70" fmla="*/ 885825 h 1943756"/>
                <a:gd name="connsiteX71" fmla="*/ 2857500 w 4010025"/>
                <a:gd name="connsiteY71" fmla="*/ 914400 h 1943756"/>
                <a:gd name="connsiteX72" fmla="*/ 2867025 w 4010025"/>
                <a:gd name="connsiteY72" fmla="*/ 952500 h 1943756"/>
                <a:gd name="connsiteX73" fmla="*/ 2876550 w 4010025"/>
                <a:gd name="connsiteY73" fmla="*/ 1000125 h 1943756"/>
                <a:gd name="connsiteX74" fmla="*/ 2895600 w 4010025"/>
                <a:gd name="connsiteY74" fmla="*/ 1057275 h 1943756"/>
                <a:gd name="connsiteX75" fmla="*/ 2905125 w 4010025"/>
                <a:gd name="connsiteY75" fmla="*/ 1085850 h 1943756"/>
                <a:gd name="connsiteX76" fmla="*/ 2924175 w 4010025"/>
                <a:gd name="connsiteY76" fmla="*/ 1152525 h 1943756"/>
                <a:gd name="connsiteX77" fmla="*/ 2962275 w 4010025"/>
                <a:gd name="connsiteY77" fmla="*/ 1209675 h 1943756"/>
                <a:gd name="connsiteX78" fmla="*/ 3000375 w 4010025"/>
                <a:gd name="connsiteY78" fmla="*/ 1295400 h 1943756"/>
                <a:gd name="connsiteX79" fmla="*/ 3009900 w 4010025"/>
                <a:gd name="connsiteY79" fmla="*/ 1323975 h 1943756"/>
                <a:gd name="connsiteX80" fmla="*/ 3028950 w 4010025"/>
                <a:gd name="connsiteY80" fmla="*/ 1352550 h 1943756"/>
                <a:gd name="connsiteX81" fmla="*/ 3038475 w 4010025"/>
                <a:gd name="connsiteY81" fmla="*/ 1381125 h 1943756"/>
                <a:gd name="connsiteX82" fmla="*/ 3076575 w 4010025"/>
                <a:gd name="connsiteY82" fmla="*/ 1438275 h 1943756"/>
                <a:gd name="connsiteX83" fmla="*/ 3114675 w 4010025"/>
                <a:gd name="connsiteY83" fmla="*/ 1495425 h 1943756"/>
                <a:gd name="connsiteX84" fmla="*/ 3152775 w 4010025"/>
                <a:gd name="connsiteY84" fmla="*/ 1552575 h 1943756"/>
                <a:gd name="connsiteX85" fmla="*/ 3190875 w 4010025"/>
                <a:gd name="connsiteY85" fmla="*/ 1609725 h 1943756"/>
                <a:gd name="connsiteX86" fmla="*/ 3209925 w 4010025"/>
                <a:gd name="connsiteY86" fmla="*/ 1638300 h 1943756"/>
                <a:gd name="connsiteX87" fmla="*/ 3238500 w 4010025"/>
                <a:gd name="connsiteY87" fmla="*/ 1666875 h 1943756"/>
                <a:gd name="connsiteX88" fmla="*/ 3257550 w 4010025"/>
                <a:gd name="connsiteY88" fmla="*/ 1695450 h 1943756"/>
                <a:gd name="connsiteX89" fmla="*/ 3314700 w 4010025"/>
                <a:gd name="connsiteY89" fmla="*/ 1743075 h 1943756"/>
                <a:gd name="connsiteX90" fmla="*/ 3333750 w 4010025"/>
                <a:gd name="connsiteY90" fmla="*/ 1771650 h 1943756"/>
                <a:gd name="connsiteX91" fmla="*/ 3390900 w 4010025"/>
                <a:gd name="connsiteY91" fmla="*/ 1809750 h 1943756"/>
                <a:gd name="connsiteX92" fmla="*/ 3419475 w 4010025"/>
                <a:gd name="connsiteY92" fmla="*/ 1828800 h 1943756"/>
                <a:gd name="connsiteX93" fmla="*/ 3448050 w 4010025"/>
                <a:gd name="connsiteY93" fmla="*/ 1847850 h 1943756"/>
                <a:gd name="connsiteX94" fmla="*/ 3476625 w 4010025"/>
                <a:gd name="connsiteY94" fmla="*/ 1857375 h 1943756"/>
                <a:gd name="connsiteX95" fmla="*/ 3533775 w 4010025"/>
                <a:gd name="connsiteY95" fmla="*/ 1885950 h 1943756"/>
                <a:gd name="connsiteX96" fmla="*/ 3581400 w 4010025"/>
                <a:gd name="connsiteY96" fmla="*/ 1895475 h 1943756"/>
                <a:gd name="connsiteX97" fmla="*/ 3819525 w 4010025"/>
                <a:gd name="connsiteY97" fmla="*/ 1924050 h 1943756"/>
                <a:gd name="connsiteX98" fmla="*/ 3943350 w 4010025"/>
                <a:gd name="connsiteY98" fmla="*/ 1943100 h 1943756"/>
                <a:gd name="connsiteX99" fmla="*/ 4010025 w 4010025"/>
                <a:gd name="connsiteY99" fmla="*/ 1943100 h 194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010025" h="1943756">
                  <a:moveTo>
                    <a:pt x="0" y="1943100"/>
                  </a:moveTo>
                  <a:cubicBezTo>
                    <a:pt x="146050" y="1939925"/>
                    <a:pt x="292328" y="1942324"/>
                    <a:pt x="438150" y="1933575"/>
                  </a:cubicBezTo>
                  <a:cubicBezTo>
                    <a:pt x="452324" y="1932725"/>
                    <a:pt x="463067" y="1919798"/>
                    <a:pt x="476250" y="1914525"/>
                  </a:cubicBezTo>
                  <a:cubicBezTo>
                    <a:pt x="494894" y="1907067"/>
                    <a:pt x="516692" y="1906614"/>
                    <a:pt x="533400" y="1895475"/>
                  </a:cubicBezTo>
                  <a:cubicBezTo>
                    <a:pt x="601758" y="1849903"/>
                    <a:pt x="574361" y="1873564"/>
                    <a:pt x="619125" y="1828800"/>
                  </a:cubicBezTo>
                  <a:cubicBezTo>
                    <a:pt x="644525" y="1752600"/>
                    <a:pt x="606425" y="1841500"/>
                    <a:pt x="657225" y="1790700"/>
                  </a:cubicBezTo>
                  <a:cubicBezTo>
                    <a:pt x="664325" y="1783600"/>
                    <a:pt x="660322" y="1769838"/>
                    <a:pt x="666750" y="1762125"/>
                  </a:cubicBezTo>
                  <a:cubicBezTo>
                    <a:pt x="676913" y="1749929"/>
                    <a:pt x="693625" y="1744775"/>
                    <a:pt x="704850" y="1733550"/>
                  </a:cubicBezTo>
                  <a:cubicBezTo>
                    <a:pt x="716075" y="1722325"/>
                    <a:pt x="722200" y="1706675"/>
                    <a:pt x="733425" y="1695450"/>
                  </a:cubicBezTo>
                  <a:cubicBezTo>
                    <a:pt x="788458" y="1640417"/>
                    <a:pt x="735960" y="1718044"/>
                    <a:pt x="790575" y="1647825"/>
                  </a:cubicBezTo>
                  <a:cubicBezTo>
                    <a:pt x="850412" y="1570892"/>
                    <a:pt x="801932" y="1608504"/>
                    <a:pt x="857250" y="1571625"/>
                  </a:cubicBezTo>
                  <a:lnTo>
                    <a:pt x="895350" y="1514475"/>
                  </a:lnTo>
                  <a:cubicBezTo>
                    <a:pt x="901700" y="1504950"/>
                    <a:pt x="910780" y="1496760"/>
                    <a:pt x="914400" y="1485900"/>
                  </a:cubicBezTo>
                  <a:cubicBezTo>
                    <a:pt x="917575" y="1476375"/>
                    <a:pt x="917653" y="1465165"/>
                    <a:pt x="923925" y="1457325"/>
                  </a:cubicBezTo>
                  <a:cubicBezTo>
                    <a:pt x="931076" y="1448386"/>
                    <a:pt x="942975" y="1444625"/>
                    <a:pt x="952500" y="1438275"/>
                  </a:cubicBezTo>
                  <a:cubicBezTo>
                    <a:pt x="1007095" y="1356383"/>
                    <a:pt x="941640" y="1459995"/>
                    <a:pt x="981075" y="1381125"/>
                  </a:cubicBezTo>
                  <a:cubicBezTo>
                    <a:pt x="986195" y="1370886"/>
                    <a:pt x="995005" y="1362789"/>
                    <a:pt x="1000125" y="1352550"/>
                  </a:cubicBezTo>
                  <a:cubicBezTo>
                    <a:pt x="1004615" y="1343570"/>
                    <a:pt x="1005160" y="1332955"/>
                    <a:pt x="1009650" y="1323975"/>
                  </a:cubicBezTo>
                  <a:cubicBezTo>
                    <a:pt x="1014770" y="1313736"/>
                    <a:pt x="1023580" y="1305639"/>
                    <a:pt x="1028700" y="1295400"/>
                  </a:cubicBezTo>
                  <a:cubicBezTo>
                    <a:pt x="1033190" y="1286420"/>
                    <a:pt x="1033735" y="1275805"/>
                    <a:pt x="1038225" y="1266825"/>
                  </a:cubicBezTo>
                  <a:cubicBezTo>
                    <a:pt x="1043345" y="1256586"/>
                    <a:pt x="1052626" y="1248711"/>
                    <a:pt x="1057275" y="1238250"/>
                  </a:cubicBezTo>
                  <a:cubicBezTo>
                    <a:pt x="1065430" y="1219900"/>
                    <a:pt x="1071455" y="1200581"/>
                    <a:pt x="1076325" y="1181100"/>
                  </a:cubicBezTo>
                  <a:cubicBezTo>
                    <a:pt x="1079500" y="1168400"/>
                    <a:pt x="1080693" y="1155032"/>
                    <a:pt x="1085850" y="1143000"/>
                  </a:cubicBezTo>
                  <a:cubicBezTo>
                    <a:pt x="1090359" y="1132478"/>
                    <a:pt x="1099780" y="1124664"/>
                    <a:pt x="1104900" y="1114425"/>
                  </a:cubicBezTo>
                  <a:cubicBezTo>
                    <a:pt x="1109390" y="1105445"/>
                    <a:pt x="1109549" y="1094627"/>
                    <a:pt x="1114425" y="1085850"/>
                  </a:cubicBezTo>
                  <a:cubicBezTo>
                    <a:pt x="1125544" y="1065836"/>
                    <a:pt x="1145285" y="1050420"/>
                    <a:pt x="1152525" y="1028700"/>
                  </a:cubicBezTo>
                  <a:cubicBezTo>
                    <a:pt x="1155700" y="1019175"/>
                    <a:pt x="1157560" y="1009105"/>
                    <a:pt x="1162050" y="1000125"/>
                  </a:cubicBezTo>
                  <a:cubicBezTo>
                    <a:pt x="1169014" y="986197"/>
                    <a:pt x="1203203" y="942079"/>
                    <a:pt x="1209675" y="933450"/>
                  </a:cubicBezTo>
                  <a:cubicBezTo>
                    <a:pt x="1212850" y="923925"/>
                    <a:pt x="1214710" y="913855"/>
                    <a:pt x="1219200" y="904875"/>
                  </a:cubicBezTo>
                  <a:cubicBezTo>
                    <a:pt x="1224320" y="894636"/>
                    <a:pt x="1233741" y="886822"/>
                    <a:pt x="1238250" y="876300"/>
                  </a:cubicBezTo>
                  <a:cubicBezTo>
                    <a:pt x="1254224" y="839028"/>
                    <a:pt x="1241214" y="819466"/>
                    <a:pt x="1266825" y="781050"/>
                  </a:cubicBezTo>
                  <a:lnTo>
                    <a:pt x="1304925" y="723900"/>
                  </a:lnTo>
                  <a:cubicBezTo>
                    <a:pt x="1319320" y="666319"/>
                    <a:pt x="1310310" y="698219"/>
                    <a:pt x="1333500" y="628650"/>
                  </a:cubicBezTo>
                  <a:cubicBezTo>
                    <a:pt x="1336675" y="619125"/>
                    <a:pt x="1337456" y="608429"/>
                    <a:pt x="1343025" y="600075"/>
                  </a:cubicBezTo>
                  <a:cubicBezTo>
                    <a:pt x="1363897" y="568766"/>
                    <a:pt x="1361741" y="577431"/>
                    <a:pt x="1371600" y="542925"/>
                  </a:cubicBezTo>
                  <a:cubicBezTo>
                    <a:pt x="1375196" y="530338"/>
                    <a:pt x="1377363" y="517364"/>
                    <a:pt x="1381125" y="504825"/>
                  </a:cubicBezTo>
                  <a:lnTo>
                    <a:pt x="1409700" y="419100"/>
                  </a:lnTo>
                  <a:lnTo>
                    <a:pt x="1419225" y="390525"/>
                  </a:lnTo>
                  <a:cubicBezTo>
                    <a:pt x="1422400" y="381000"/>
                    <a:pt x="1423181" y="370304"/>
                    <a:pt x="1428750" y="361950"/>
                  </a:cubicBezTo>
                  <a:cubicBezTo>
                    <a:pt x="1435100" y="352425"/>
                    <a:pt x="1442680" y="343614"/>
                    <a:pt x="1447800" y="333375"/>
                  </a:cubicBezTo>
                  <a:cubicBezTo>
                    <a:pt x="1452290" y="324395"/>
                    <a:pt x="1451756" y="313154"/>
                    <a:pt x="1457325" y="304800"/>
                  </a:cubicBezTo>
                  <a:cubicBezTo>
                    <a:pt x="1464797" y="293592"/>
                    <a:pt x="1477630" y="286858"/>
                    <a:pt x="1485900" y="276225"/>
                  </a:cubicBezTo>
                  <a:cubicBezTo>
                    <a:pt x="1525028" y="225918"/>
                    <a:pt x="1511602" y="224644"/>
                    <a:pt x="1552575" y="190500"/>
                  </a:cubicBezTo>
                  <a:cubicBezTo>
                    <a:pt x="1561369" y="183171"/>
                    <a:pt x="1571625" y="177800"/>
                    <a:pt x="1581150" y="171450"/>
                  </a:cubicBezTo>
                  <a:cubicBezTo>
                    <a:pt x="1599302" y="144222"/>
                    <a:pt x="1629388" y="95046"/>
                    <a:pt x="1657350" y="85725"/>
                  </a:cubicBezTo>
                  <a:lnTo>
                    <a:pt x="1714500" y="66675"/>
                  </a:lnTo>
                  <a:cubicBezTo>
                    <a:pt x="1724025" y="63500"/>
                    <a:pt x="1733230" y="59119"/>
                    <a:pt x="1743075" y="57150"/>
                  </a:cubicBezTo>
                  <a:lnTo>
                    <a:pt x="1838325" y="38100"/>
                  </a:lnTo>
                  <a:cubicBezTo>
                    <a:pt x="1854200" y="34925"/>
                    <a:pt x="1869860" y="30363"/>
                    <a:pt x="1885950" y="28575"/>
                  </a:cubicBezTo>
                  <a:cubicBezTo>
                    <a:pt x="1914525" y="25400"/>
                    <a:pt x="1943213" y="23116"/>
                    <a:pt x="1971675" y="19050"/>
                  </a:cubicBezTo>
                  <a:cubicBezTo>
                    <a:pt x="1987702" y="16760"/>
                    <a:pt x="2003222" y="11417"/>
                    <a:pt x="2019300" y="9525"/>
                  </a:cubicBezTo>
                  <a:cubicBezTo>
                    <a:pt x="2057270" y="5058"/>
                    <a:pt x="2095500" y="3175"/>
                    <a:pt x="2133600" y="0"/>
                  </a:cubicBezTo>
                  <a:cubicBezTo>
                    <a:pt x="2187575" y="3175"/>
                    <a:pt x="2241725" y="4145"/>
                    <a:pt x="2295525" y="9525"/>
                  </a:cubicBezTo>
                  <a:cubicBezTo>
                    <a:pt x="2305515" y="10524"/>
                    <a:pt x="2315323" y="14174"/>
                    <a:pt x="2324100" y="19050"/>
                  </a:cubicBezTo>
                  <a:cubicBezTo>
                    <a:pt x="2344114" y="30169"/>
                    <a:pt x="2381250" y="57150"/>
                    <a:pt x="2381250" y="57150"/>
                  </a:cubicBezTo>
                  <a:cubicBezTo>
                    <a:pt x="2415244" y="108141"/>
                    <a:pt x="2392205" y="77630"/>
                    <a:pt x="2457450" y="142875"/>
                  </a:cubicBezTo>
                  <a:cubicBezTo>
                    <a:pt x="2466975" y="152400"/>
                    <a:pt x="2478553" y="160242"/>
                    <a:pt x="2486025" y="171450"/>
                  </a:cubicBezTo>
                  <a:cubicBezTo>
                    <a:pt x="2492375" y="180975"/>
                    <a:pt x="2497470" y="191469"/>
                    <a:pt x="2505075" y="200025"/>
                  </a:cubicBezTo>
                  <a:cubicBezTo>
                    <a:pt x="2522973" y="220161"/>
                    <a:pt x="2550177" y="233078"/>
                    <a:pt x="2562225" y="257175"/>
                  </a:cubicBezTo>
                  <a:cubicBezTo>
                    <a:pt x="2587299" y="307323"/>
                    <a:pt x="2571235" y="285235"/>
                    <a:pt x="2609850" y="323850"/>
                  </a:cubicBezTo>
                  <a:cubicBezTo>
                    <a:pt x="2633791" y="395674"/>
                    <a:pt x="2601496" y="307142"/>
                    <a:pt x="2638425" y="381000"/>
                  </a:cubicBezTo>
                  <a:cubicBezTo>
                    <a:pt x="2642915" y="389980"/>
                    <a:pt x="2643460" y="400595"/>
                    <a:pt x="2647950" y="409575"/>
                  </a:cubicBezTo>
                  <a:cubicBezTo>
                    <a:pt x="2653070" y="419814"/>
                    <a:pt x="2661880" y="427911"/>
                    <a:pt x="2667000" y="438150"/>
                  </a:cubicBezTo>
                  <a:cubicBezTo>
                    <a:pt x="2671490" y="447130"/>
                    <a:pt x="2672035" y="457745"/>
                    <a:pt x="2676525" y="466725"/>
                  </a:cubicBezTo>
                  <a:cubicBezTo>
                    <a:pt x="2681645" y="476964"/>
                    <a:pt x="2690455" y="485061"/>
                    <a:pt x="2695575" y="495300"/>
                  </a:cubicBezTo>
                  <a:cubicBezTo>
                    <a:pt x="2707089" y="518327"/>
                    <a:pt x="2705470" y="537560"/>
                    <a:pt x="2714625" y="561975"/>
                  </a:cubicBezTo>
                  <a:cubicBezTo>
                    <a:pt x="2760239" y="683613"/>
                    <a:pt x="2708509" y="529165"/>
                    <a:pt x="2752725" y="628650"/>
                  </a:cubicBezTo>
                  <a:cubicBezTo>
                    <a:pt x="2798065" y="730665"/>
                    <a:pt x="2747712" y="649706"/>
                    <a:pt x="2790825" y="714375"/>
                  </a:cubicBezTo>
                  <a:cubicBezTo>
                    <a:pt x="2794000" y="727075"/>
                    <a:pt x="2795193" y="740443"/>
                    <a:pt x="2800350" y="752475"/>
                  </a:cubicBezTo>
                  <a:cubicBezTo>
                    <a:pt x="2830280" y="822311"/>
                    <a:pt x="2816234" y="727121"/>
                    <a:pt x="2838450" y="838200"/>
                  </a:cubicBezTo>
                  <a:cubicBezTo>
                    <a:pt x="2841625" y="854075"/>
                    <a:pt x="2844048" y="870119"/>
                    <a:pt x="2847975" y="885825"/>
                  </a:cubicBezTo>
                  <a:cubicBezTo>
                    <a:pt x="2850410" y="895565"/>
                    <a:pt x="2854742" y="904746"/>
                    <a:pt x="2857500" y="914400"/>
                  </a:cubicBezTo>
                  <a:cubicBezTo>
                    <a:pt x="2861096" y="926987"/>
                    <a:pt x="2864185" y="939721"/>
                    <a:pt x="2867025" y="952500"/>
                  </a:cubicBezTo>
                  <a:cubicBezTo>
                    <a:pt x="2870537" y="968304"/>
                    <a:pt x="2872290" y="984506"/>
                    <a:pt x="2876550" y="1000125"/>
                  </a:cubicBezTo>
                  <a:cubicBezTo>
                    <a:pt x="2881834" y="1019498"/>
                    <a:pt x="2889250" y="1038225"/>
                    <a:pt x="2895600" y="1057275"/>
                  </a:cubicBezTo>
                  <a:cubicBezTo>
                    <a:pt x="2898775" y="1066800"/>
                    <a:pt x="2902690" y="1076110"/>
                    <a:pt x="2905125" y="1085850"/>
                  </a:cubicBezTo>
                  <a:cubicBezTo>
                    <a:pt x="2907367" y="1094818"/>
                    <a:pt x="2917964" y="1141345"/>
                    <a:pt x="2924175" y="1152525"/>
                  </a:cubicBezTo>
                  <a:cubicBezTo>
                    <a:pt x="2935294" y="1172539"/>
                    <a:pt x="2955035" y="1187955"/>
                    <a:pt x="2962275" y="1209675"/>
                  </a:cubicBezTo>
                  <a:cubicBezTo>
                    <a:pt x="3011422" y="1357117"/>
                    <a:pt x="2955092" y="1204834"/>
                    <a:pt x="3000375" y="1295400"/>
                  </a:cubicBezTo>
                  <a:cubicBezTo>
                    <a:pt x="3004865" y="1304380"/>
                    <a:pt x="3005410" y="1314995"/>
                    <a:pt x="3009900" y="1323975"/>
                  </a:cubicBezTo>
                  <a:cubicBezTo>
                    <a:pt x="3015020" y="1334214"/>
                    <a:pt x="3023830" y="1342311"/>
                    <a:pt x="3028950" y="1352550"/>
                  </a:cubicBezTo>
                  <a:cubicBezTo>
                    <a:pt x="3033440" y="1361530"/>
                    <a:pt x="3033599" y="1372348"/>
                    <a:pt x="3038475" y="1381125"/>
                  </a:cubicBezTo>
                  <a:cubicBezTo>
                    <a:pt x="3049594" y="1401139"/>
                    <a:pt x="3069335" y="1416555"/>
                    <a:pt x="3076575" y="1438275"/>
                  </a:cubicBezTo>
                  <a:cubicBezTo>
                    <a:pt x="3090360" y="1479629"/>
                    <a:pt x="3079000" y="1459750"/>
                    <a:pt x="3114675" y="1495425"/>
                  </a:cubicBezTo>
                  <a:cubicBezTo>
                    <a:pt x="3132891" y="1550074"/>
                    <a:pt x="3111155" y="1499063"/>
                    <a:pt x="3152775" y="1552575"/>
                  </a:cubicBezTo>
                  <a:cubicBezTo>
                    <a:pt x="3166831" y="1570647"/>
                    <a:pt x="3178175" y="1590675"/>
                    <a:pt x="3190875" y="1609725"/>
                  </a:cubicBezTo>
                  <a:cubicBezTo>
                    <a:pt x="3197225" y="1619250"/>
                    <a:pt x="3201830" y="1630205"/>
                    <a:pt x="3209925" y="1638300"/>
                  </a:cubicBezTo>
                  <a:cubicBezTo>
                    <a:pt x="3219450" y="1647825"/>
                    <a:pt x="3229876" y="1656527"/>
                    <a:pt x="3238500" y="1666875"/>
                  </a:cubicBezTo>
                  <a:cubicBezTo>
                    <a:pt x="3245829" y="1675669"/>
                    <a:pt x="3249455" y="1687355"/>
                    <a:pt x="3257550" y="1695450"/>
                  </a:cubicBezTo>
                  <a:cubicBezTo>
                    <a:pt x="3332475" y="1770375"/>
                    <a:pt x="3236679" y="1649450"/>
                    <a:pt x="3314700" y="1743075"/>
                  </a:cubicBezTo>
                  <a:cubicBezTo>
                    <a:pt x="3322029" y="1751869"/>
                    <a:pt x="3325135" y="1764112"/>
                    <a:pt x="3333750" y="1771650"/>
                  </a:cubicBezTo>
                  <a:cubicBezTo>
                    <a:pt x="3350980" y="1786727"/>
                    <a:pt x="3371850" y="1797050"/>
                    <a:pt x="3390900" y="1809750"/>
                  </a:cubicBezTo>
                  <a:lnTo>
                    <a:pt x="3419475" y="1828800"/>
                  </a:lnTo>
                  <a:cubicBezTo>
                    <a:pt x="3429000" y="1835150"/>
                    <a:pt x="3437190" y="1844230"/>
                    <a:pt x="3448050" y="1847850"/>
                  </a:cubicBezTo>
                  <a:cubicBezTo>
                    <a:pt x="3457575" y="1851025"/>
                    <a:pt x="3467645" y="1852885"/>
                    <a:pt x="3476625" y="1857375"/>
                  </a:cubicBezTo>
                  <a:cubicBezTo>
                    <a:pt x="3523186" y="1880655"/>
                    <a:pt x="3485892" y="1873979"/>
                    <a:pt x="3533775" y="1885950"/>
                  </a:cubicBezTo>
                  <a:cubicBezTo>
                    <a:pt x="3549481" y="1889877"/>
                    <a:pt x="3565409" y="1892950"/>
                    <a:pt x="3581400" y="1895475"/>
                  </a:cubicBezTo>
                  <a:cubicBezTo>
                    <a:pt x="3711737" y="1916055"/>
                    <a:pt x="3699501" y="1913139"/>
                    <a:pt x="3819525" y="1924050"/>
                  </a:cubicBezTo>
                  <a:cubicBezTo>
                    <a:pt x="3866721" y="1933489"/>
                    <a:pt x="3891451" y="1939640"/>
                    <a:pt x="3943350" y="1943100"/>
                  </a:cubicBezTo>
                  <a:cubicBezTo>
                    <a:pt x="3965526" y="1944578"/>
                    <a:pt x="3987800" y="1943100"/>
                    <a:pt x="4010025" y="1943100"/>
                  </a:cubicBezTo>
                </a:path>
              </a:pathLst>
            </a:custGeom>
            <a:solidFill>
              <a:schemeClr val="accent4">
                <a:lumMod val="75000"/>
                <a:alpha val="2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1846135" y="4390139"/>
              <a:ext cx="3143250" cy="1610429"/>
            </a:xfrm>
            <a:custGeom>
              <a:avLst/>
              <a:gdLst>
                <a:gd name="connsiteX0" fmla="*/ 0 w 3143250"/>
                <a:gd name="connsiteY0" fmla="*/ 1571625 h 1619954"/>
                <a:gd name="connsiteX1" fmla="*/ 123825 w 3143250"/>
                <a:gd name="connsiteY1" fmla="*/ 1562100 h 1619954"/>
                <a:gd name="connsiteX2" fmla="*/ 190500 w 3143250"/>
                <a:gd name="connsiteY2" fmla="*/ 1543050 h 1619954"/>
                <a:gd name="connsiteX3" fmla="*/ 247650 w 3143250"/>
                <a:gd name="connsiteY3" fmla="*/ 1514475 h 1619954"/>
                <a:gd name="connsiteX4" fmla="*/ 304800 w 3143250"/>
                <a:gd name="connsiteY4" fmla="*/ 1457325 h 1619954"/>
                <a:gd name="connsiteX5" fmla="*/ 361950 w 3143250"/>
                <a:gd name="connsiteY5" fmla="*/ 1419225 h 1619954"/>
                <a:gd name="connsiteX6" fmla="*/ 419100 w 3143250"/>
                <a:gd name="connsiteY6" fmla="*/ 1371600 h 1619954"/>
                <a:gd name="connsiteX7" fmla="*/ 428625 w 3143250"/>
                <a:gd name="connsiteY7" fmla="*/ 1343025 h 1619954"/>
                <a:gd name="connsiteX8" fmla="*/ 466725 w 3143250"/>
                <a:gd name="connsiteY8" fmla="*/ 1285875 h 1619954"/>
                <a:gd name="connsiteX9" fmla="*/ 485775 w 3143250"/>
                <a:gd name="connsiteY9" fmla="*/ 1257300 h 1619954"/>
                <a:gd name="connsiteX10" fmla="*/ 504825 w 3143250"/>
                <a:gd name="connsiteY10" fmla="*/ 1219200 h 1619954"/>
                <a:gd name="connsiteX11" fmla="*/ 533400 w 3143250"/>
                <a:gd name="connsiteY11" fmla="*/ 1190625 h 1619954"/>
                <a:gd name="connsiteX12" fmla="*/ 590550 w 3143250"/>
                <a:gd name="connsiteY12" fmla="*/ 1104900 h 1619954"/>
                <a:gd name="connsiteX13" fmla="*/ 609600 w 3143250"/>
                <a:gd name="connsiteY13" fmla="*/ 1076325 h 1619954"/>
                <a:gd name="connsiteX14" fmla="*/ 638175 w 3143250"/>
                <a:gd name="connsiteY14" fmla="*/ 1047750 h 1619954"/>
                <a:gd name="connsiteX15" fmla="*/ 676275 w 3143250"/>
                <a:gd name="connsiteY15" fmla="*/ 990600 h 1619954"/>
                <a:gd name="connsiteX16" fmla="*/ 733425 w 3143250"/>
                <a:gd name="connsiteY16" fmla="*/ 885825 h 1619954"/>
                <a:gd name="connsiteX17" fmla="*/ 762000 w 3143250"/>
                <a:gd name="connsiteY17" fmla="*/ 857250 h 1619954"/>
                <a:gd name="connsiteX18" fmla="*/ 781050 w 3143250"/>
                <a:gd name="connsiteY18" fmla="*/ 828675 h 1619954"/>
                <a:gd name="connsiteX19" fmla="*/ 847725 w 3143250"/>
                <a:gd name="connsiteY19" fmla="*/ 742950 h 1619954"/>
                <a:gd name="connsiteX20" fmla="*/ 895350 w 3143250"/>
                <a:gd name="connsiteY20" fmla="*/ 666750 h 1619954"/>
                <a:gd name="connsiteX21" fmla="*/ 933450 w 3143250"/>
                <a:gd name="connsiteY21" fmla="*/ 609600 h 1619954"/>
                <a:gd name="connsiteX22" fmla="*/ 971550 w 3143250"/>
                <a:gd name="connsiteY22" fmla="*/ 542925 h 1619954"/>
                <a:gd name="connsiteX23" fmla="*/ 1000125 w 3143250"/>
                <a:gd name="connsiteY23" fmla="*/ 485775 h 1619954"/>
                <a:gd name="connsiteX24" fmla="*/ 1028700 w 3143250"/>
                <a:gd name="connsiteY24" fmla="*/ 457200 h 1619954"/>
                <a:gd name="connsiteX25" fmla="*/ 1057275 w 3143250"/>
                <a:gd name="connsiteY25" fmla="*/ 419100 h 1619954"/>
                <a:gd name="connsiteX26" fmla="*/ 1085850 w 3143250"/>
                <a:gd name="connsiteY26" fmla="*/ 390525 h 1619954"/>
                <a:gd name="connsiteX27" fmla="*/ 1123950 w 3143250"/>
                <a:gd name="connsiteY27" fmla="*/ 333375 h 1619954"/>
                <a:gd name="connsiteX28" fmla="*/ 1152525 w 3143250"/>
                <a:gd name="connsiteY28" fmla="*/ 304800 h 1619954"/>
                <a:gd name="connsiteX29" fmla="*/ 1171575 w 3143250"/>
                <a:gd name="connsiteY29" fmla="*/ 276225 h 1619954"/>
                <a:gd name="connsiteX30" fmla="*/ 1200150 w 3143250"/>
                <a:gd name="connsiteY30" fmla="*/ 257175 h 1619954"/>
                <a:gd name="connsiteX31" fmla="*/ 1238250 w 3143250"/>
                <a:gd name="connsiteY31" fmla="*/ 200025 h 1619954"/>
                <a:gd name="connsiteX32" fmla="*/ 1323975 w 3143250"/>
                <a:gd name="connsiteY32" fmla="*/ 123825 h 1619954"/>
                <a:gd name="connsiteX33" fmla="*/ 1381125 w 3143250"/>
                <a:gd name="connsiteY33" fmla="*/ 76200 h 1619954"/>
                <a:gd name="connsiteX34" fmla="*/ 1466850 w 3143250"/>
                <a:gd name="connsiteY34" fmla="*/ 28575 h 1619954"/>
                <a:gd name="connsiteX35" fmla="*/ 1524000 w 3143250"/>
                <a:gd name="connsiteY35" fmla="*/ 9525 h 1619954"/>
                <a:gd name="connsiteX36" fmla="*/ 1552575 w 3143250"/>
                <a:gd name="connsiteY36" fmla="*/ 0 h 1619954"/>
                <a:gd name="connsiteX37" fmla="*/ 1714500 w 3143250"/>
                <a:gd name="connsiteY37" fmla="*/ 9525 h 1619954"/>
                <a:gd name="connsiteX38" fmla="*/ 1771650 w 3143250"/>
                <a:gd name="connsiteY38" fmla="*/ 28575 h 1619954"/>
                <a:gd name="connsiteX39" fmla="*/ 1800225 w 3143250"/>
                <a:gd name="connsiteY39" fmla="*/ 38100 h 1619954"/>
                <a:gd name="connsiteX40" fmla="*/ 1857375 w 3143250"/>
                <a:gd name="connsiteY40" fmla="*/ 85725 h 1619954"/>
                <a:gd name="connsiteX41" fmla="*/ 1924050 w 3143250"/>
                <a:gd name="connsiteY41" fmla="*/ 161925 h 1619954"/>
                <a:gd name="connsiteX42" fmla="*/ 1943100 w 3143250"/>
                <a:gd name="connsiteY42" fmla="*/ 219075 h 1619954"/>
                <a:gd name="connsiteX43" fmla="*/ 1962150 w 3143250"/>
                <a:gd name="connsiteY43" fmla="*/ 247650 h 1619954"/>
                <a:gd name="connsiteX44" fmla="*/ 1971675 w 3143250"/>
                <a:gd name="connsiteY44" fmla="*/ 276225 h 1619954"/>
                <a:gd name="connsiteX45" fmla="*/ 1990725 w 3143250"/>
                <a:gd name="connsiteY45" fmla="*/ 304800 h 1619954"/>
                <a:gd name="connsiteX46" fmla="*/ 2000250 w 3143250"/>
                <a:gd name="connsiteY46" fmla="*/ 333375 h 1619954"/>
                <a:gd name="connsiteX47" fmla="*/ 2038350 w 3143250"/>
                <a:gd name="connsiteY47" fmla="*/ 390525 h 1619954"/>
                <a:gd name="connsiteX48" fmla="*/ 2066925 w 3143250"/>
                <a:gd name="connsiteY48" fmla="*/ 476250 h 1619954"/>
                <a:gd name="connsiteX49" fmla="*/ 2076450 w 3143250"/>
                <a:gd name="connsiteY49" fmla="*/ 504825 h 1619954"/>
                <a:gd name="connsiteX50" fmla="*/ 2105025 w 3143250"/>
                <a:gd name="connsiteY50" fmla="*/ 533400 h 1619954"/>
                <a:gd name="connsiteX51" fmla="*/ 2124075 w 3143250"/>
                <a:gd name="connsiteY51" fmla="*/ 590550 h 1619954"/>
                <a:gd name="connsiteX52" fmla="*/ 2133600 w 3143250"/>
                <a:gd name="connsiteY52" fmla="*/ 619125 h 1619954"/>
                <a:gd name="connsiteX53" fmla="*/ 2162175 w 3143250"/>
                <a:gd name="connsiteY53" fmla="*/ 676275 h 1619954"/>
                <a:gd name="connsiteX54" fmla="*/ 2181225 w 3143250"/>
                <a:gd name="connsiteY54" fmla="*/ 704850 h 1619954"/>
                <a:gd name="connsiteX55" fmla="*/ 2190750 w 3143250"/>
                <a:gd name="connsiteY55" fmla="*/ 733425 h 1619954"/>
                <a:gd name="connsiteX56" fmla="*/ 2228850 w 3143250"/>
                <a:gd name="connsiteY56" fmla="*/ 790575 h 1619954"/>
                <a:gd name="connsiteX57" fmla="*/ 2238375 w 3143250"/>
                <a:gd name="connsiteY57" fmla="*/ 819150 h 1619954"/>
                <a:gd name="connsiteX58" fmla="*/ 2276475 w 3143250"/>
                <a:gd name="connsiteY58" fmla="*/ 876300 h 1619954"/>
                <a:gd name="connsiteX59" fmla="*/ 2314575 w 3143250"/>
                <a:gd name="connsiteY59" fmla="*/ 933450 h 1619954"/>
                <a:gd name="connsiteX60" fmla="*/ 2333625 w 3143250"/>
                <a:gd name="connsiteY60" fmla="*/ 962025 h 1619954"/>
                <a:gd name="connsiteX61" fmla="*/ 2352675 w 3143250"/>
                <a:gd name="connsiteY61" fmla="*/ 990600 h 1619954"/>
                <a:gd name="connsiteX62" fmla="*/ 2362200 w 3143250"/>
                <a:gd name="connsiteY62" fmla="*/ 1019175 h 1619954"/>
                <a:gd name="connsiteX63" fmla="*/ 2381250 w 3143250"/>
                <a:gd name="connsiteY63" fmla="*/ 1047750 h 1619954"/>
                <a:gd name="connsiteX64" fmla="*/ 2400300 w 3143250"/>
                <a:gd name="connsiteY64" fmla="*/ 1104900 h 1619954"/>
                <a:gd name="connsiteX65" fmla="*/ 2409825 w 3143250"/>
                <a:gd name="connsiteY65" fmla="*/ 1133475 h 1619954"/>
                <a:gd name="connsiteX66" fmla="*/ 2447925 w 3143250"/>
                <a:gd name="connsiteY66" fmla="*/ 1190625 h 1619954"/>
                <a:gd name="connsiteX67" fmla="*/ 2495550 w 3143250"/>
                <a:gd name="connsiteY67" fmla="*/ 1276350 h 1619954"/>
                <a:gd name="connsiteX68" fmla="*/ 2514600 w 3143250"/>
                <a:gd name="connsiteY68" fmla="*/ 1304925 h 1619954"/>
                <a:gd name="connsiteX69" fmla="*/ 2533650 w 3143250"/>
                <a:gd name="connsiteY69" fmla="*/ 1333500 h 1619954"/>
                <a:gd name="connsiteX70" fmla="*/ 2562225 w 3143250"/>
                <a:gd name="connsiteY70" fmla="*/ 1352550 h 1619954"/>
                <a:gd name="connsiteX71" fmla="*/ 2581275 w 3143250"/>
                <a:gd name="connsiteY71" fmla="*/ 1381125 h 1619954"/>
                <a:gd name="connsiteX72" fmla="*/ 2638425 w 3143250"/>
                <a:gd name="connsiteY72" fmla="*/ 1419225 h 1619954"/>
                <a:gd name="connsiteX73" fmla="*/ 2686050 w 3143250"/>
                <a:gd name="connsiteY73" fmla="*/ 1457325 h 1619954"/>
                <a:gd name="connsiteX74" fmla="*/ 2743200 w 3143250"/>
                <a:gd name="connsiteY74" fmla="*/ 1495425 h 1619954"/>
                <a:gd name="connsiteX75" fmla="*/ 2762250 w 3143250"/>
                <a:gd name="connsiteY75" fmla="*/ 1524000 h 1619954"/>
                <a:gd name="connsiteX76" fmla="*/ 2847975 w 3143250"/>
                <a:gd name="connsiteY76" fmla="*/ 1571625 h 1619954"/>
                <a:gd name="connsiteX77" fmla="*/ 2876550 w 3143250"/>
                <a:gd name="connsiteY77" fmla="*/ 1590675 h 1619954"/>
                <a:gd name="connsiteX78" fmla="*/ 3067050 w 3143250"/>
                <a:gd name="connsiteY78" fmla="*/ 1619250 h 1619954"/>
                <a:gd name="connsiteX79" fmla="*/ 3143250 w 3143250"/>
                <a:gd name="connsiteY79" fmla="*/ 1619250 h 1619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3143250" h="1619954">
                  <a:moveTo>
                    <a:pt x="0" y="1571625"/>
                  </a:moveTo>
                  <a:cubicBezTo>
                    <a:pt x="41275" y="1568450"/>
                    <a:pt x="82712" y="1566937"/>
                    <a:pt x="123825" y="1562100"/>
                  </a:cubicBezTo>
                  <a:cubicBezTo>
                    <a:pt x="131807" y="1561161"/>
                    <a:pt x="180076" y="1548262"/>
                    <a:pt x="190500" y="1543050"/>
                  </a:cubicBezTo>
                  <a:cubicBezTo>
                    <a:pt x="264358" y="1506121"/>
                    <a:pt x="175826" y="1538416"/>
                    <a:pt x="247650" y="1514475"/>
                  </a:cubicBezTo>
                  <a:cubicBezTo>
                    <a:pt x="266700" y="1495425"/>
                    <a:pt x="282384" y="1472269"/>
                    <a:pt x="304800" y="1457325"/>
                  </a:cubicBezTo>
                  <a:cubicBezTo>
                    <a:pt x="323850" y="1444625"/>
                    <a:pt x="345761" y="1435414"/>
                    <a:pt x="361950" y="1419225"/>
                  </a:cubicBezTo>
                  <a:cubicBezTo>
                    <a:pt x="398620" y="1382555"/>
                    <a:pt x="379317" y="1398122"/>
                    <a:pt x="419100" y="1371600"/>
                  </a:cubicBezTo>
                  <a:cubicBezTo>
                    <a:pt x="422275" y="1362075"/>
                    <a:pt x="423749" y="1351802"/>
                    <a:pt x="428625" y="1343025"/>
                  </a:cubicBezTo>
                  <a:cubicBezTo>
                    <a:pt x="439744" y="1323011"/>
                    <a:pt x="454025" y="1304925"/>
                    <a:pt x="466725" y="1285875"/>
                  </a:cubicBezTo>
                  <a:cubicBezTo>
                    <a:pt x="473075" y="1276350"/>
                    <a:pt x="480655" y="1267539"/>
                    <a:pt x="485775" y="1257300"/>
                  </a:cubicBezTo>
                  <a:cubicBezTo>
                    <a:pt x="492125" y="1244600"/>
                    <a:pt x="496572" y="1230754"/>
                    <a:pt x="504825" y="1219200"/>
                  </a:cubicBezTo>
                  <a:cubicBezTo>
                    <a:pt x="512655" y="1208239"/>
                    <a:pt x="525130" y="1201258"/>
                    <a:pt x="533400" y="1190625"/>
                  </a:cubicBezTo>
                  <a:lnTo>
                    <a:pt x="590550" y="1104900"/>
                  </a:lnTo>
                  <a:cubicBezTo>
                    <a:pt x="596900" y="1095375"/>
                    <a:pt x="601505" y="1084420"/>
                    <a:pt x="609600" y="1076325"/>
                  </a:cubicBezTo>
                  <a:lnTo>
                    <a:pt x="638175" y="1047750"/>
                  </a:lnTo>
                  <a:cubicBezTo>
                    <a:pt x="662596" y="974488"/>
                    <a:pt x="626331" y="1069084"/>
                    <a:pt x="676275" y="990600"/>
                  </a:cubicBezTo>
                  <a:cubicBezTo>
                    <a:pt x="699632" y="953896"/>
                    <a:pt x="706630" y="917980"/>
                    <a:pt x="733425" y="885825"/>
                  </a:cubicBezTo>
                  <a:cubicBezTo>
                    <a:pt x="742049" y="875477"/>
                    <a:pt x="753376" y="867598"/>
                    <a:pt x="762000" y="857250"/>
                  </a:cubicBezTo>
                  <a:cubicBezTo>
                    <a:pt x="769329" y="848456"/>
                    <a:pt x="773721" y="837469"/>
                    <a:pt x="781050" y="828675"/>
                  </a:cubicBezTo>
                  <a:cubicBezTo>
                    <a:pt x="820248" y="781638"/>
                    <a:pt x="811614" y="815171"/>
                    <a:pt x="847725" y="742950"/>
                  </a:cubicBezTo>
                  <a:cubicBezTo>
                    <a:pt x="879404" y="679592"/>
                    <a:pt x="852073" y="728574"/>
                    <a:pt x="895350" y="666750"/>
                  </a:cubicBezTo>
                  <a:cubicBezTo>
                    <a:pt x="908480" y="647993"/>
                    <a:pt x="933450" y="609600"/>
                    <a:pt x="933450" y="609600"/>
                  </a:cubicBezTo>
                  <a:cubicBezTo>
                    <a:pt x="953595" y="529019"/>
                    <a:pt x="926152" y="611022"/>
                    <a:pt x="971550" y="542925"/>
                  </a:cubicBezTo>
                  <a:cubicBezTo>
                    <a:pt x="1028828" y="457008"/>
                    <a:pt x="925187" y="575701"/>
                    <a:pt x="1000125" y="485775"/>
                  </a:cubicBezTo>
                  <a:cubicBezTo>
                    <a:pt x="1008749" y="475427"/>
                    <a:pt x="1019934" y="467427"/>
                    <a:pt x="1028700" y="457200"/>
                  </a:cubicBezTo>
                  <a:cubicBezTo>
                    <a:pt x="1039031" y="445147"/>
                    <a:pt x="1046944" y="431153"/>
                    <a:pt x="1057275" y="419100"/>
                  </a:cubicBezTo>
                  <a:cubicBezTo>
                    <a:pt x="1066041" y="408873"/>
                    <a:pt x="1077580" y="401158"/>
                    <a:pt x="1085850" y="390525"/>
                  </a:cubicBezTo>
                  <a:cubicBezTo>
                    <a:pt x="1099906" y="372453"/>
                    <a:pt x="1107761" y="349564"/>
                    <a:pt x="1123950" y="333375"/>
                  </a:cubicBezTo>
                  <a:cubicBezTo>
                    <a:pt x="1133475" y="323850"/>
                    <a:pt x="1143901" y="315148"/>
                    <a:pt x="1152525" y="304800"/>
                  </a:cubicBezTo>
                  <a:cubicBezTo>
                    <a:pt x="1159854" y="296006"/>
                    <a:pt x="1163480" y="284320"/>
                    <a:pt x="1171575" y="276225"/>
                  </a:cubicBezTo>
                  <a:cubicBezTo>
                    <a:pt x="1179670" y="268130"/>
                    <a:pt x="1190625" y="263525"/>
                    <a:pt x="1200150" y="257175"/>
                  </a:cubicBezTo>
                  <a:cubicBezTo>
                    <a:pt x="1212850" y="238125"/>
                    <a:pt x="1222061" y="216214"/>
                    <a:pt x="1238250" y="200025"/>
                  </a:cubicBezTo>
                  <a:cubicBezTo>
                    <a:pt x="1303495" y="134780"/>
                    <a:pt x="1272984" y="157819"/>
                    <a:pt x="1323975" y="123825"/>
                  </a:cubicBezTo>
                  <a:cubicBezTo>
                    <a:pt x="1361530" y="67493"/>
                    <a:pt x="1319603" y="120145"/>
                    <a:pt x="1381125" y="76200"/>
                  </a:cubicBezTo>
                  <a:cubicBezTo>
                    <a:pt x="1455980" y="22732"/>
                    <a:pt x="1349098" y="67826"/>
                    <a:pt x="1466850" y="28575"/>
                  </a:cubicBezTo>
                  <a:lnTo>
                    <a:pt x="1524000" y="9525"/>
                  </a:lnTo>
                  <a:lnTo>
                    <a:pt x="1552575" y="0"/>
                  </a:lnTo>
                  <a:cubicBezTo>
                    <a:pt x="1606550" y="3175"/>
                    <a:pt x="1660886" y="2532"/>
                    <a:pt x="1714500" y="9525"/>
                  </a:cubicBezTo>
                  <a:cubicBezTo>
                    <a:pt x="1734412" y="12122"/>
                    <a:pt x="1752600" y="22225"/>
                    <a:pt x="1771650" y="28575"/>
                  </a:cubicBezTo>
                  <a:cubicBezTo>
                    <a:pt x="1781175" y="31750"/>
                    <a:pt x="1791871" y="32531"/>
                    <a:pt x="1800225" y="38100"/>
                  </a:cubicBezTo>
                  <a:cubicBezTo>
                    <a:pt x="1825625" y="55033"/>
                    <a:pt x="1837630" y="60338"/>
                    <a:pt x="1857375" y="85725"/>
                  </a:cubicBezTo>
                  <a:cubicBezTo>
                    <a:pt x="1917212" y="162658"/>
                    <a:pt x="1868732" y="125046"/>
                    <a:pt x="1924050" y="161925"/>
                  </a:cubicBezTo>
                  <a:cubicBezTo>
                    <a:pt x="1930400" y="180975"/>
                    <a:pt x="1931961" y="202367"/>
                    <a:pt x="1943100" y="219075"/>
                  </a:cubicBezTo>
                  <a:cubicBezTo>
                    <a:pt x="1949450" y="228600"/>
                    <a:pt x="1957030" y="237411"/>
                    <a:pt x="1962150" y="247650"/>
                  </a:cubicBezTo>
                  <a:cubicBezTo>
                    <a:pt x="1966640" y="256630"/>
                    <a:pt x="1967185" y="267245"/>
                    <a:pt x="1971675" y="276225"/>
                  </a:cubicBezTo>
                  <a:cubicBezTo>
                    <a:pt x="1976795" y="286464"/>
                    <a:pt x="1985605" y="294561"/>
                    <a:pt x="1990725" y="304800"/>
                  </a:cubicBezTo>
                  <a:cubicBezTo>
                    <a:pt x="1995215" y="313780"/>
                    <a:pt x="1995374" y="324598"/>
                    <a:pt x="2000250" y="333375"/>
                  </a:cubicBezTo>
                  <a:cubicBezTo>
                    <a:pt x="2011369" y="353389"/>
                    <a:pt x="2031110" y="368805"/>
                    <a:pt x="2038350" y="390525"/>
                  </a:cubicBezTo>
                  <a:lnTo>
                    <a:pt x="2066925" y="476250"/>
                  </a:lnTo>
                  <a:cubicBezTo>
                    <a:pt x="2070100" y="485775"/>
                    <a:pt x="2069350" y="497725"/>
                    <a:pt x="2076450" y="504825"/>
                  </a:cubicBezTo>
                  <a:lnTo>
                    <a:pt x="2105025" y="533400"/>
                  </a:lnTo>
                  <a:lnTo>
                    <a:pt x="2124075" y="590550"/>
                  </a:lnTo>
                  <a:cubicBezTo>
                    <a:pt x="2127250" y="600075"/>
                    <a:pt x="2128031" y="610771"/>
                    <a:pt x="2133600" y="619125"/>
                  </a:cubicBezTo>
                  <a:cubicBezTo>
                    <a:pt x="2188195" y="701017"/>
                    <a:pt x="2122740" y="597405"/>
                    <a:pt x="2162175" y="676275"/>
                  </a:cubicBezTo>
                  <a:cubicBezTo>
                    <a:pt x="2167295" y="686514"/>
                    <a:pt x="2176105" y="694611"/>
                    <a:pt x="2181225" y="704850"/>
                  </a:cubicBezTo>
                  <a:cubicBezTo>
                    <a:pt x="2185715" y="713830"/>
                    <a:pt x="2185874" y="724648"/>
                    <a:pt x="2190750" y="733425"/>
                  </a:cubicBezTo>
                  <a:cubicBezTo>
                    <a:pt x="2201869" y="753439"/>
                    <a:pt x="2221610" y="768855"/>
                    <a:pt x="2228850" y="790575"/>
                  </a:cubicBezTo>
                  <a:cubicBezTo>
                    <a:pt x="2232025" y="800100"/>
                    <a:pt x="2233499" y="810373"/>
                    <a:pt x="2238375" y="819150"/>
                  </a:cubicBezTo>
                  <a:cubicBezTo>
                    <a:pt x="2249494" y="839164"/>
                    <a:pt x="2263775" y="857250"/>
                    <a:pt x="2276475" y="876300"/>
                  </a:cubicBezTo>
                  <a:lnTo>
                    <a:pt x="2314575" y="933450"/>
                  </a:lnTo>
                  <a:lnTo>
                    <a:pt x="2333625" y="962025"/>
                  </a:lnTo>
                  <a:cubicBezTo>
                    <a:pt x="2339975" y="971550"/>
                    <a:pt x="2349055" y="979740"/>
                    <a:pt x="2352675" y="990600"/>
                  </a:cubicBezTo>
                  <a:cubicBezTo>
                    <a:pt x="2355850" y="1000125"/>
                    <a:pt x="2357710" y="1010195"/>
                    <a:pt x="2362200" y="1019175"/>
                  </a:cubicBezTo>
                  <a:cubicBezTo>
                    <a:pt x="2367320" y="1029414"/>
                    <a:pt x="2376601" y="1037289"/>
                    <a:pt x="2381250" y="1047750"/>
                  </a:cubicBezTo>
                  <a:cubicBezTo>
                    <a:pt x="2389405" y="1066100"/>
                    <a:pt x="2393950" y="1085850"/>
                    <a:pt x="2400300" y="1104900"/>
                  </a:cubicBezTo>
                  <a:cubicBezTo>
                    <a:pt x="2403475" y="1114425"/>
                    <a:pt x="2404256" y="1125121"/>
                    <a:pt x="2409825" y="1133475"/>
                  </a:cubicBezTo>
                  <a:cubicBezTo>
                    <a:pt x="2422525" y="1152525"/>
                    <a:pt x="2440685" y="1168905"/>
                    <a:pt x="2447925" y="1190625"/>
                  </a:cubicBezTo>
                  <a:cubicBezTo>
                    <a:pt x="2464690" y="1240920"/>
                    <a:pt x="2451881" y="1210846"/>
                    <a:pt x="2495550" y="1276350"/>
                  </a:cubicBezTo>
                  <a:lnTo>
                    <a:pt x="2514600" y="1304925"/>
                  </a:lnTo>
                  <a:cubicBezTo>
                    <a:pt x="2520950" y="1314450"/>
                    <a:pt x="2524125" y="1327150"/>
                    <a:pt x="2533650" y="1333500"/>
                  </a:cubicBezTo>
                  <a:lnTo>
                    <a:pt x="2562225" y="1352550"/>
                  </a:lnTo>
                  <a:cubicBezTo>
                    <a:pt x="2568575" y="1362075"/>
                    <a:pt x="2572660" y="1373587"/>
                    <a:pt x="2581275" y="1381125"/>
                  </a:cubicBezTo>
                  <a:cubicBezTo>
                    <a:pt x="2598505" y="1396202"/>
                    <a:pt x="2638425" y="1419225"/>
                    <a:pt x="2638425" y="1419225"/>
                  </a:cubicBezTo>
                  <a:cubicBezTo>
                    <a:pt x="2673624" y="1472023"/>
                    <a:pt x="2637336" y="1430262"/>
                    <a:pt x="2686050" y="1457325"/>
                  </a:cubicBezTo>
                  <a:cubicBezTo>
                    <a:pt x="2706064" y="1468444"/>
                    <a:pt x="2743200" y="1495425"/>
                    <a:pt x="2743200" y="1495425"/>
                  </a:cubicBezTo>
                  <a:cubicBezTo>
                    <a:pt x="2749550" y="1504950"/>
                    <a:pt x="2753635" y="1516462"/>
                    <a:pt x="2762250" y="1524000"/>
                  </a:cubicBezTo>
                  <a:cubicBezTo>
                    <a:pt x="2842337" y="1594076"/>
                    <a:pt x="2791285" y="1543280"/>
                    <a:pt x="2847975" y="1571625"/>
                  </a:cubicBezTo>
                  <a:cubicBezTo>
                    <a:pt x="2858214" y="1576745"/>
                    <a:pt x="2865489" y="1587725"/>
                    <a:pt x="2876550" y="1590675"/>
                  </a:cubicBezTo>
                  <a:cubicBezTo>
                    <a:pt x="2894846" y="1595554"/>
                    <a:pt x="3032879" y="1617114"/>
                    <a:pt x="3067050" y="1619250"/>
                  </a:cubicBezTo>
                  <a:cubicBezTo>
                    <a:pt x="3092401" y="1620834"/>
                    <a:pt x="3117850" y="1619250"/>
                    <a:pt x="3143250" y="1619250"/>
                  </a:cubicBezTo>
                </a:path>
              </a:pathLst>
            </a:custGeom>
            <a:solidFill>
              <a:schemeClr val="accent1">
                <a:lumMod val="75000"/>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3160317" y="3897030"/>
              <a:ext cx="514885" cy="369332"/>
            </a:xfrm>
            <a:prstGeom prst="rect">
              <a:avLst/>
            </a:prstGeom>
            <a:noFill/>
          </p:spPr>
          <p:txBody>
            <a:bodyPr wrap="none" rtlCol="0">
              <a:spAutoFit/>
            </a:bodyPr>
            <a:lstStyle/>
            <a:p>
              <a:r>
                <a:rPr lang="en-US" dirty="0" smtClean="0"/>
                <a:t>N+</a:t>
              </a:r>
              <a:endParaRPr lang="en-US" dirty="0"/>
            </a:p>
          </p:txBody>
        </p:sp>
        <p:sp>
          <p:nvSpPr>
            <p:cNvPr id="66" name="TextBox 65"/>
            <p:cNvSpPr txBox="1"/>
            <p:nvPr/>
          </p:nvSpPr>
          <p:spPr>
            <a:xfrm>
              <a:off x="5987634" y="3624023"/>
              <a:ext cx="439544" cy="369332"/>
            </a:xfrm>
            <a:prstGeom prst="rect">
              <a:avLst/>
            </a:prstGeom>
            <a:noFill/>
          </p:spPr>
          <p:txBody>
            <a:bodyPr wrap="none" rtlCol="0">
              <a:spAutoFit/>
            </a:bodyPr>
            <a:lstStyle/>
            <a:p>
              <a:r>
                <a:rPr lang="en-US" dirty="0" smtClean="0"/>
                <a:t>N-</a:t>
              </a:r>
              <a:endParaRPr lang="en-US" dirty="0"/>
            </a:p>
          </p:txBody>
        </p:sp>
      </p:grpSp>
    </p:spTree>
    <p:extLst>
      <p:ext uri="{BB962C8B-B14F-4D97-AF65-F5344CB8AC3E}">
        <p14:creationId xmlns:p14="http://schemas.microsoft.com/office/powerpoint/2010/main" val="2043083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71E340-12C2-8543-BDC2-676808D4D79F}" type="slidenum">
              <a:rPr lang="en-US" smtClean="0"/>
              <a:t>16</a:t>
            </a:fld>
            <a:endParaRPr lang="en-US"/>
          </a:p>
        </p:txBody>
      </p:sp>
      <p:grpSp>
        <p:nvGrpSpPr>
          <p:cNvPr id="1046" name="Group 1045"/>
          <p:cNvGrpSpPr/>
          <p:nvPr/>
        </p:nvGrpSpPr>
        <p:grpSpPr>
          <a:xfrm>
            <a:off x="1485900" y="416478"/>
            <a:ext cx="7248525" cy="2818331"/>
            <a:chOff x="1590675" y="2835591"/>
            <a:chExt cx="7248525" cy="2818331"/>
          </a:xfrm>
        </p:grpSpPr>
        <p:cxnSp>
          <p:nvCxnSpPr>
            <p:cNvPr id="6" name="Straight Connector 5"/>
            <p:cNvCxnSpPr/>
            <p:nvPr/>
          </p:nvCxnSpPr>
          <p:spPr>
            <a:xfrm>
              <a:off x="1590675" y="5219700"/>
              <a:ext cx="72485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9" name="Straight Connector 1028"/>
            <p:cNvCxnSpPr/>
            <p:nvPr/>
          </p:nvCxnSpPr>
          <p:spPr>
            <a:xfrm>
              <a:off x="4781548" y="3601015"/>
              <a:ext cx="2" cy="17520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34" name="Freeform 1033"/>
            <p:cNvSpPr/>
            <p:nvPr/>
          </p:nvSpPr>
          <p:spPr>
            <a:xfrm>
              <a:off x="2553392" y="3552825"/>
              <a:ext cx="3143250" cy="1619954"/>
            </a:xfrm>
            <a:custGeom>
              <a:avLst/>
              <a:gdLst>
                <a:gd name="connsiteX0" fmla="*/ 0 w 3143250"/>
                <a:gd name="connsiteY0" fmla="*/ 1571625 h 1619954"/>
                <a:gd name="connsiteX1" fmla="*/ 123825 w 3143250"/>
                <a:gd name="connsiteY1" fmla="*/ 1562100 h 1619954"/>
                <a:gd name="connsiteX2" fmla="*/ 190500 w 3143250"/>
                <a:gd name="connsiteY2" fmla="*/ 1543050 h 1619954"/>
                <a:gd name="connsiteX3" fmla="*/ 247650 w 3143250"/>
                <a:gd name="connsiteY3" fmla="*/ 1514475 h 1619954"/>
                <a:gd name="connsiteX4" fmla="*/ 304800 w 3143250"/>
                <a:gd name="connsiteY4" fmla="*/ 1457325 h 1619954"/>
                <a:gd name="connsiteX5" fmla="*/ 361950 w 3143250"/>
                <a:gd name="connsiteY5" fmla="*/ 1419225 h 1619954"/>
                <a:gd name="connsiteX6" fmla="*/ 419100 w 3143250"/>
                <a:gd name="connsiteY6" fmla="*/ 1371600 h 1619954"/>
                <a:gd name="connsiteX7" fmla="*/ 428625 w 3143250"/>
                <a:gd name="connsiteY7" fmla="*/ 1343025 h 1619954"/>
                <a:gd name="connsiteX8" fmla="*/ 466725 w 3143250"/>
                <a:gd name="connsiteY8" fmla="*/ 1285875 h 1619954"/>
                <a:gd name="connsiteX9" fmla="*/ 485775 w 3143250"/>
                <a:gd name="connsiteY9" fmla="*/ 1257300 h 1619954"/>
                <a:gd name="connsiteX10" fmla="*/ 504825 w 3143250"/>
                <a:gd name="connsiteY10" fmla="*/ 1219200 h 1619954"/>
                <a:gd name="connsiteX11" fmla="*/ 533400 w 3143250"/>
                <a:gd name="connsiteY11" fmla="*/ 1190625 h 1619954"/>
                <a:gd name="connsiteX12" fmla="*/ 590550 w 3143250"/>
                <a:gd name="connsiteY12" fmla="*/ 1104900 h 1619954"/>
                <a:gd name="connsiteX13" fmla="*/ 609600 w 3143250"/>
                <a:gd name="connsiteY13" fmla="*/ 1076325 h 1619954"/>
                <a:gd name="connsiteX14" fmla="*/ 638175 w 3143250"/>
                <a:gd name="connsiteY14" fmla="*/ 1047750 h 1619954"/>
                <a:gd name="connsiteX15" fmla="*/ 676275 w 3143250"/>
                <a:gd name="connsiteY15" fmla="*/ 990600 h 1619954"/>
                <a:gd name="connsiteX16" fmla="*/ 733425 w 3143250"/>
                <a:gd name="connsiteY16" fmla="*/ 885825 h 1619954"/>
                <a:gd name="connsiteX17" fmla="*/ 762000 w 3143250"/>
                <a:gd name="connsiteY17" fmla="*/ 857250 h 1619954"/>
                <a:gd name="connsiteX18" fmla="*/ 781050 w 3143250"/>
                <a:gd name="connsiteY18" fmla="*/ 828675 h 1619954"/>
                <a:gd name="connsiteX19" fmla="*/ 847725 w 3143250"/>
                <a:gd name="connsiteY19" fmla="*/ 742950 h 1619954"/>
                <a:gd name="connsiteX20" fmla="*/ 895350 w 3143250"/>
                <a:gd name="connsiteY20" fmla="*/ 666750 h 1619954"/>
                <a:gd name="connsiteX21" fmla="*/ 933450 w 3143250"/>
                <a:gd name="connsiteY21" fmla="*/ 609600 h 1619954"/>
                <a:gd name="connsiteX22" fmla="*/ 971550 w 3143250"/>
                <a:gd name="connsiteY22" fmla="*/ 542925 h 1619954"/>
                <a:gd name="connsiteX23" fmla="*/ 1000125 w 3143250"/>
                <a:gd name="connsiteY23" fmla="*/ 485775 h 1619954"/>
                <a:gd name="connsiteX24" fmla="*/ 1028700 w 3143250"/>
                <a:gd name="connsiteY24" fmla="*/ 457200 h 1619954"/>
                <a:gd name="connsiteX25" fmla="*/ 1057275 w 3143250"/>
                <a:gd name="connsiteY25" fmla="*/ 419100 h 1619954"/>
                <a:gd name="connsiteX26" fmla="*/ 1085850 w 3143250"/>
                <a:gd name="connsiteY26" fmla="*/ 390525 h 1619954"/>
                <a:gd name="connsiteX27" fmla="*/ 1123950 w 3143250"/>
                <a:gd name="connsiteY27" fmla="*/ 333375 h 1619954"/>
                <a:gd name="connsiteX28" fmla="*/ 1152525 w 3143250"/>
                <a:gd name="connsiteY28" fmla="*/ 304800 h 1619954"/>
                <a:gd name="connsiteX29" fmla="*/ 1171575 w 3143250"/>
                <a:gd name="connsiteY29" fmla="*/ 276225 h 1619954"/>
                <a:gd name="connsiteX30" fmla="*/ 1200150 w 3143250"/>
                <a:gd name="connsiteY30" fmla="*/ 257175 h 1619954"/>
                <a:gd name="connsiteX31" fmla="*/ 1238250 w 3143250"/>
                <a:gd name="connsiteY31" fmla="*/ 200025 h 1619954"/>
                <a:gd name="connsiteX32" fmla="*/ 1323975 w 3143250"/>
                <a:gd name="connsiteY32" fmla="*/ 123825 h 1619954"/>
                <a:gd name="connsiteX33" fmla="*/ 1381125 w 3143250"/>
                <a:gd name="connsiteY33" fmla="*/ 76200 h 1619954"/>
                <a:gd name="connsiteX34" fmla="*/ 1466850 w 3143250"/>
                <a:gd name="connsiteY34" fmla="*/ 28575 h 1619954"/>
                <a:gd name="connsiteX35" fmla="*/ 1524000 w 3143250"/>
                <a:gd name="connsiteY35" fmla="*/ 9525 h 1619954"/>
                <a:gd name="connsiteX36" fmla="*/ 1552575 w 3143250"/>
                <a:gd name="connsiteY36" fmla="*/ 0 h 1619954"/>
                <a:gd name="connsiteX37" fmla="*/ 1714500 w 3143250"/>
                <a:gd name="connsiteY37" fmla="*/ 9525 h 1619954"/>
                <a:gd name="connsiteX38" fmla="*/ 1771650 w 3143250"/>
                <a:gd name="connsiteY38" fmla="*/ 28575 h 1619954"/>
                <a:gd name="connsiteX39" fmla="*/ 1800225 w 3143250"/>
                <a:gd name="connsiteY39" fmla="*/ 38100 h 1619954"/>
                <a:gd name="connsiteX40" fmla="*/ 1857375 w 3143250"/>
                <a:gd name="connsiteY40" fmla="*/ 85725 h 1619954"/>
                <a:gd name="connsiteX41" fmla="*/ 1924050 w 3143250"/>
                <a:gd name="connsiteY41" fmla="*/ 161925 h 1619954"/>
                <a:gd name="connsiteX42" fmla="*/ 1943100 w 3143250"/>
                <a:gd name="connsiteY42" fmla="*/ 219075 h 1619954"/>
                <a:gd name="connsiteX43" fmla="*/ 1962150 w 3143250"/>
                <a:gd name="connsiteY43" fmla="*/ 247650 h 1619954"/>
                <a:gd name="connsiteX44" fmla="*/ 1971675 w 3143250"/>
                <a:gd name="connsiteY44" fmla="*/ 276225 h 1619954"/>
                <a:gd name="connsiteX45" fmla="*/ 1990725 w 3143250"/>
                <a:gd name="connsiteY45" fmla="*/ 304800 h 1619954"/>
                <a:gd name="connsiteX46" fmla="*/ 2000250 w 3143250"/>
                <a:gd name="connsiteY46" fmla="*/ 333375 h 1619954"/>
                <a:gd name="connsiteX47" fmla="*/ 2038350 w 3143250"/>
                <a:gd name="connsiteY47" fmla="*/ 390525 h 1619954"/>
                <a:gd name="connsiteX48" fmla="*/ 2066925 w 3143250"/>
                <a:gd name="connsiteY48" fmla="*/ 476250 h 1619954"/>
                <a:gd name="connsiteX49" fmla="*/ 2076450 w 3143250"/>
                <a:gd name="connsiteY49" fmla="*/ 504825 h 1619954"/>
                <a:gd name="connsiteX50" fmla="*/ 2105025 w 3143250"/>
                <a:gd name="connsiteY50" fmla="*/ 533400 h 1619954"/>
                <a:gd name="connsiteX51" fmla="*/ 2124075 w 3143250"/>
                <a:gd name="connsiteY51" fmla="*/ 590550 h 1619954"/>
                <a:gd name="connsiteX52" fmla="*/ 2133600 w 3143250"/>
                <a:gd name="connsiteY52" fmla="*/ 619125 h 1619954"/>
                <a:gd name="connsiteX53" fmla="*/ 2162175 w 3143250"/>
                <a:gd name="connsiteY53" fmla="*/ 676275 h 1619954"/>
                <a:gd name="connsiteX54" fmla="*/ 2181225 w 3143250"/>
                <a:gd name="connsiteY54" fmla="*/ 704850 h 1619954"/>
                <a:gd name="connsiteX55" fmla="*/ 2190750 w 3143250"/>
                <a:gd name="connsiteY55" fmla="*/ 733425 h 1619954"/>
                <a:gd name="connsiteX56" fmla="*/ 2228850 w 3143250"/>
                <a:gd name="connsiteY56" fmla="*/ 790575 h 1619954"/>
                <a:gd name="connsiteX57" fmla="*/ 2238375 w 3143250"/>
                <a:gd name="connsiteY57" fmla="*/ 819150 h 1619954"/>
                <a:gd name="connsiteX58" fmla="*/ 2276475 w 3143250"/>
                <a:gd name="connsiteY58" fmla="*/ 876300 h 1619954"/>
                <a:gd name="connsiteX59" fmla="*/ 2314575 w 3143250"/>
                <a:gd name="connsiteY59" fmla="*/ 933450 h 1619954"/>
                <a:gd name="connsiteX60" fmla="*/ 2333625 w 3143250"/>
                <a:gd name="connsiteY60" fmla="*/ 962025 h 1619954"/>
                <a:gd name="connsiteX61" fmla="*/ 2352675 w 3143250"/>
                <a:gd name="connsiteY61" fmla="*/ 990600 h 1619954"/>
                <a:gd name="connsiteX62" fmla="*/ 2362200 w 3143250"/>
                <a:gd name="connsiteY62" fmla="*/ 1019175 h 1619954"/>
                <a:gd name="connsiteX63" fmla="*/ 2381250 w 3143250"/>
                <a:gd name="connsiteY63" fmla="*/ 1047750 h 1619954"/>
                <a:gd name="connsiteX64" fmla="*/ 2400300 w 3143250"/>
                <a:gd name="connsiteY64" fmla="*/ 1104900 h 1619954"/>
                <a:gd name="connsiteX65" fmla="*/ 2409825 w 3143250"/>
                <a:gd name="connsiteY65" fmla="*/ 1133475 h 1619954"/>
                <a:gd name="connsiteX66" fmla="*/ 2447925 w 3143250"/>
                <a:gd name="connsiteY66" fmla="*/ 1190625 h 1619954"/>
                <a:gd name="connsiteX67" fmla="*/ 2495550 w 3143250"/>
                <a:gd name="connsiteY67" fmla="*/ 1276350 h 1619954"/>
                <a:gd name="connsiteX68" fmla="*/ 2514600 w 3143250"/>
                <a:gd name="connsiteY68" fmla="*/ 1304925 h 1619954"/>
                <a:gd name="connsiteX69" fmla="*/ 2533650 w 3143250"/>
                <a:gd name="connsiteY69" fmla="*/ 1333500 h 1619954"/>
                <a:gd name="connsiteX70" fmla="*/ 2562225 w 3143250"/>
                <a:gd name="connsiteY70" fmla="*/ 1352550 h 1619954"/>
                <a:gd name="connsiteX71" fmla="*/ 2581275 w 3143250"/>
                <a:gd name="connsiteY71" fmla="*/ 1381125 h 1619954"/>
                <a:gd name="connsiteX72" fmla="*/ 2638425 w 3143250"/>
                <a:gd name="connsiteY72" fmla="*/ 1419225 h 1619954"/>
                <a:gd name="connsiteX73" fmla="*/ 2686050 w 3143250"/>
                <a:gd name="connsiteY73" fmla="*/ 1457325 h 1619954"/>
                <a:gd name="connsiteX74" fmla="*/ 2743200 w 3143250"/>
                <a:gd name="connsiteY74" fmla="*/ 1495425 h 1619954"/>
                <a:gd name="connsiteX75" fmla="*/ 2762250 w 3143250"/>
                <a:gd name="connsiteY75" fmla="*/ 1524000 h 1619954"/>
                <a:gd name="connsiteX76" fmla="*/ 2847975 w 3143250"/>
                <a:gd name="connsiteY76" fmla="*/ 1571625 h 1619954"/>
                <a:gd name="connsiteX77" fmla="*/ 2876550 w 3143250"/>
                <a:gd name="connsiteY77" fmla="*/ 1590675 h 1619954"/>
                <a:gd name="connsiteX78" fmla="*/ 3067050 w 3143250"/>
                <a:gd name="connsiteY78" fmla="*/ 1619250 h 1619954"/>
                <a:gd name="connsiteX79" fmla="*/ 3143250 w 3143250"/>
                <a:gd name="connsiteY79" fmla="*/ 1619250 h 1619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3143250" h="1619954">
                  <a:moveTo>
                    <a:pt x="0" y="1571625"/>
                  </a:moveTo>
                  <a:cubicBezTo>
                    <a:pt x="41275" y="1568450"/>
                    <a:pt x="82712" y="1566937"/>
                    <a:pt x="123825" y="1562100"/>
                  </a:cubicBezTo>
                  <a:cubicBezTo>
                    <a:pt x="131807" y="1561161"/>
                    <a:pt x="180076" y="1548262"/>
                    <a:pt x="190500" y="1543050"/>
                  </a:cubicBezTo>
                  <a:cubicBezTo>
                    <a:pt x="264358" y="1506121"/>
                    <a:pt x="175826" y="1538416"/>
                    <a:pt x="247650" y="1514475"/>
                  </a:cubicBezTo>
                  <a:cubicBezTo>
                    <a:pt x="266700" y="1495425"/>
                    <a:pt x="282384" y="1472269"/>
                    <a:pt x="304800" y="1457325"/>
                  </a:cubicBezTo>
                  <a:cubicBezTo>
                    <a:pt x="323850" y="1444625"/>
                    <a:pt x="345761" y="1435414"/>
                    <a:pt x="361950" y="1419225"/>
                  </a:cubicBezTo>
                  <a:cubicBezTo>
                    <a:pt x="398620" y="1382555"/>
                    <a:pt x="379317" y="1398122"/>
                    <a:pt x="419100" y="1371600"/>
                  </a:cubicBezTo>
                  <a:cubicBezTo>
                    <a:pt x="422275" y="1362075"/>
                    <a:pt x="423749" y="1351802"/>
                    <a:pt x="428625" y="1343025"/>
                  </a:cubicBezTo>
                  <a:cubicBezTo>
                    <a:pt x="439744" y="1323011"/>
                    <a:pt x="454025" y="1304925"/>
                    <a:pt x="466725" y="1285875"/>
                  </a:cubicBezTo>
                  <a:cubicBezTo>
                    <a:pt x="473075" y="1276350"/>
                    <a:pt x="480655" y="1267539"/>
                    <a:pt x="485775" y="1257300"/>
                  </a:cubicBezTo>
                  <a:cubicBezTo>
                    <a:pt x="492125" y="1244600"/>
                    <a:pt x="496572" y="1230754"/>
                    <a:pt x="504825" y="1219200"/>
                  </a:cubicBezTo>
                  <a:cubicBezTo>
                    <a:pt x="512655" y="1208239"/>
                    <a:pt x="525130" y="1201258"/>
                    <a:pt x="533400" y="1190625"/>
                  </a:cubicBezTo>
                  <a:lnTo>
                    <a:pt x="590550" y="1104900"/>
                  </a:lnTo>
                  <a:cubicBezTo>
                    <a:pt x="596900" y="1095375"/>
                    <a:pt x="601505" y="1084420"/>
                    <a:pt x="609600" y="1076325"/>
                  </a:cubicBezTo>
                  <a:lnTo>
                    <a:pt x="638175" y="1047750"/>
                  </a:lnTo>
                  <a:cubicBezTo>
                    <a:pt x="662596" y="974488"/>
                    <a:pt x="626331" y="1069084"/>
                    <a:pt x="676275" y="990600"/>
                  </a:cubicBezTo>
                  <a:cubicBezTo>
                    <a:pt x="699632" y="953896"/>
                    <a:pt x="706630" y="917980"/>
                    <a:pt x="733425" y="885825"/>
                  </a:cubicBezTo>
                  <a:cubicBezTo>
                    <a:pt x="742049" y="875477"/>
                    <a:pt x="753376" y="867598"/>
                    <a:pt x="762000" y="857250"/>
                  </a:cubicBezTo>
                  <a:cubicBezTo>
                    <a:pt x="769329" y="848456"/>
                    <a:pt x="773721" y="837469"/>
                    <a:pt x="781050" y="828675"/>
                  </a:cubicBezTo>
                  <a:cubicBezTo>
                    <a:pt x="820248" y="781638"/>
                    <a:pt x="811614" y="815171"/>
                    <a:pt x="847725" y="742950"/>
                  </a:cubicBezTo>
                  <a:cubicBezTo>
                    <a:pt x="879404" y="679592"/>
                    <a:pt x="852073" y="728574"/>
                    <a:pt x="895350" y="666750"/>
                  </a:cubicBezTo>
                  <a:cubicBezTo>
                    <a:pt x="908480" y="647993"/>
                    <a:pt x="933450" y="609600"/>
                    <a:pt x="933450" y="609600"/>
                  </a:cubicBezTo>
                  <a:cubicBezTo>
                    <a:pt x="953595" y="529019"/>
                    <a:pt x="926152" y="611022"/>
                    <a:pt x="971550" y="542925"/>
                  </a:cubicBezTo>
                  <a:cubicBezTo>
                    <a:pt x="1028828" y="457008"/>
                    <a:pt x="925187" y="575701"/>
                    <a:pt x="1000125" y="485775"/>
                  </a:cubicBezTo>
                  <a:cubicBezTo>
                    <a:pt x="1008749" y="475427"/>
                    <a:pt x="1019934" y="467427"/>
                    <a:pt x="1028700" y="457200"/>
                  </a:cubicBezTo>
                  <a:cubicBezTo>
                    <a:pt x="1039031" y="445147"/>
                    <a:pt x="1046944" y="431153"/>
                    <a:pt x="1057275" y="419100"/>
                  </a:cubicBezTo>
                  <a:cubicBezTo>
                    <a:pt x="1066041" y="408873"/>
                    <a:pt x="1077580" y="401158"/>
                    <a:pt x="1085850" y="390525"/>
                  </a:cubicBezTo>
                  <a:cubicBezTo>
                    <a:pt x="1099906" y="372453"/>
                    <a:pt x="1107761" y="349564"/>
                    <a:pt x="1123950" y="333375"/>
                  </a:cubicBezTo>
                  <a:cubicBezTo>
                    <a:pt x="1133475" y="323850"/>
                    <a:pt x="1143901" y="315148"/>
                    <a:pt x="1152525" y="304800"/>
                  </a:cubicBezTo>
                  <a:cubicBezTo>
                    <a:pt x="1159854" y="296006"/>
                    <a:pt x="1163480" y="284320"/>
                    <a:pt x="1171575" y="276225"/>
                  </a:cubicBezTo>
                  <a:cubicBezTo>
                    <a:pt x="1179670" y="268130"/>
                    <a:pt x="1190625" y="263525"/>
                    <a:pt x="1200150" y="257175"/>
                  </a:cubicBezTo>
                  <a:cubicBezTo>
                    <a:pt x="1212850" y="238125"/>
                    <a:pt x="1222061" y="216214"/>
                    <a:pt x="1238250" y="200025"/>
                  </a:cubicBezTo>
                  <a:cubicBezTo>
                    <a:pt x="1303495" y="134780"/>
                    <a:pt x="1272984" y="157819"/>
                    <a:pt x="1323975" y="123825"/>
                  </a:cubicBezTo>
                  <a:cubicBezTo>
                    <a:pt x="1361530" y="67493"/>
                    <a:pt x="1319603" y="120145"/>
                    <a:pt x="1381125" y="76200"/>
                  </a:cubicBezTo>
                  <a:cubicBezTo>
                    <a:pt x="1455980" y="22732"/>
                    <a:pt x="1349098" y="67826"/>
                    <a:pt x="1466850" y="28575"/>
                  </a:cubicBezTo>
                  <a:lnTo>
                    <a:pt x="1524000" y="9525"/>
                  </a:lnTo>
                  <a:lnTo>
                    <a:pt x="1552575" y="0"/>
                  </a:lnTo>
                  <a:cubicBezTo>
                    <a:pt x="1606550" y="3175"/>
                    <a:pt x="1660886" y="2532"/>
                    <a:pt x="1714500" y="9525"/>
                  </a:cubicBezTo>
                  <a:cubicBezTo>
                    <a:pt x="1734412" y="12122"/>
                    <a:pt x="1752600" y="22225"/>
                    <a:pt x="1771650" y="28575"/>
                  </a:cubicBezTo>
                  <a:cubicBezTo>
                    <a:pt x="1781175" y="31750"/>
                    <a:pt x="1791871" y="32531"/>
                    <a:pt x="1800225" y="38100"/>
                  </a:cubicBezTo>
                  <a:cubicBezTo>
                    <a:pt x="1825625" y="55033"/>
                    <a:pt x="1837630" y="60338"/>
                    <a:pt x="1857375" y="85725"/>
                  </a:cubicBezTo>
                  <a:cubicBezTo>
                    <a:pt x="1917212" y="162658"/>
                    <a:pt x="1868732" y="125046"/>
                    <a:pt x="1924050" y="161925"/>
                  </a:cubicBezTo>
                  <a:cubicBezTo>
                    <a:pt x="1930400" y="180975"/>
                    <a:pt x="1931961" y="202367"/>
                    <a:pt x="1943100" y="219075"/>
                  </a:cubicBezTo>
                  <a:cubicBezTo>
                    <a:pt x="1949450" y="228600"/>
                    <a:pt x="1957030" y="237411"/>
                    <a:pt x="1962150" y="247650"/>
                  </a:cubicBezTo>
                  <a:cubicBezTo>
                    <a:pt x="1966640" y="256630"/>
                    <a:pt x="1967185" y="267245"/>
                    <a:pt x="1971675" y="276225"/>
                  </a:cubicBezTo>
                  <a:cubicBezTo>
                    <a:pt x="1976795" y="286464"/>
                    <a:pt x="1985605" y="294561"/>
                    <a:pt x="1990725" y="304800"/>
                  </a:cubicBezTo>
                  <a:cubicBezTo>
                    <a:pt x="1995215" y="313780"/>
                    <a:pt x="1995374" y="324598"/>
                    <a:pt x="2000250" y="333375"/>
                  </a:cubicBezTo>
                  <a:cubicBezTo>
                    <a:pt x="2011369" y="353389"/>
                    <a:pt x="2031110" y="368805"/>
                    <a:pt x="2038350" y="390525"/>
                  </a:cubicBezTo>
                  <a:lnTo>
                    <a:pt x="2066925" y="476250"/>
                  </a:lnTo>
                  <a:cubicBezTo>
                    <a:pt x="2070100" y="485775"/>
                    <a:pt x="2069350" y="497725"/>
                    <a:pt x="2076450" y="504825"/>
                  </a:cubicBezTo>
                  <a:lnTo>
                    <a:pt x="2105025" y="533400"/>
                  </a:lnTo>
                  <a:lnTo>
                    <a:pt x="2124075" y="590550"/>
                  </a:lnTo>
                  <a:cubicBezTo>
                    <a:pt x="2127250" y="600075"/>
                    <a:pt x="2128031" y="610771"/>
                    <a:pt x="2133600" y="619125"/>
                  </a:cubicBezTo>
                  <a:cubicBezTo>
                    <a:pt x="2188195" y="701017"/>
                    <a:pt x="2122740" y="597405"/>
                    <a:pt x="2162175" y="676275"/>
                  </a:cubicBezTo>
                  <a:cubicBezTo>
                    <a:pt x="2167295" y="686514"/>
                    <a:pt x="2176105" y="694611"/>
                    <a:pt x="2181225" y="704850"/>
                  </a:cubicBezTo>
                  <a:cubicBezTo>
                    <a:pt x="2185715" y="713830"/>
                    <a:pt x="2185874" y="724648"/>
                    <a:pt x="2190750" y="733425"/>
                  </a:cubicBezTo>
                  <a:cubicBezTo>
                    <a:pt x="2201869" y="753439"/>
                    <a:pt x="2221610" y="768855"/>
                    <a:pt x="2228850" y="790575"/>
                  </a:cubicBezTo>
                  <a:cubicBezTo>
                    <a:pt x="2232025" y="800100"/>
                    <a:pt x="2233499" y="810373"/>
                    <a:pt x="2238375" y="819150"/>
                  </a:cubicBezTo>
                  <a:cubicBezTo>
                    <a:pt x="2249494" y="839164"/>
                    <a:pt x="2263775" y="857250"/>
                    <a:pt x="2276475" y="876300"/>
                  </a:cubicBezTo>
                  <a:lnTo>
                    <a:pt x="2314575" y="933450"/>
                  </a:lnTo>
                  <a:lnTo>
                    <a:pt x="2333625" y="962025"/>
                  </a:lnTo>
                  <a:cubicBezTo>
                    <a:pt x="2339975" y="971550"/>
                    <a:pt x="2349055" y="979740"/>
                    <a:pt x="2352675" y="990600"/>
                  </a:cubicBezTo>
                  <a:cubicBezTo>
                    <a:pt x="2355850" y="1000125"/>
                    <a:pt x="2357710" y="1010195"/>
                    <a:pt x="2362200" y="1019175"/>
                  </a:cubicBezTo>
                  <a:cubicBezTo>
                    <a:pt x="2367320" y="1029414"/>
                    <a:pt x="2376601" y="1037289"/>
                    <a:pt x="2381250" y="1047750"/>
                  </a:cubicBezTo>
                  <a:cubicBezTo>
                    <a:pt x="2389405" y="1066100"/>
                    <a:pt x="2393950" y="1085850"/>
                    <a:pt x="2400300" y="1104900"/>
                  </a:cubicBezTo>
                  <a:cubicBezTo>
                    <a:pt x="2403475" y="1114425"/>
                    <a:pt x="2404256" y="1125121"/>
                    <a:pt x="2409825" y="1133475"/>
                  </a:cubicBezTo>
                  <a:cubicBezTo>
                    <a:pt x="2422525" y="1152525"/>
                    <a:pt x="2440685" y="1168905"/>
                    <a:pt x="2447925" y="1190625"/>
                  </a:cubicBezTo>
                  <a:cubicBezTo>
                    <a:pt x="2464690" y="1240920"/>
                    <a:pt x="2451881" y="1210846"/>
                    <a:pt x="2495550" y="1276350"/>
                  </a:cubicBezTo>
                  <a:lnTo>
                    <a:pt x="2514600" y="1304925"/>
                  </a:lnTo>
                  <a:cubicBezTo>
                    <a:pt x="2520950" y="1314450"/>
                    <a:pt x="2524125" y="1327150"/>
                    <a:pt x="2533650" y="1333500"/>
                  </a:cubicBezTo>
                  <a:lnTo>
                    <a:pt x="2562225" y="1352550"/>
                  </a:lnTo>
                  <a:cubicBezTo>
                    <a:pt x="2568575" y="1362075"/>
                    <a:pt x="2572660" y="1373587"/>
                    <a:pt x="2581275" y="1381125"/>
                  </a:cubicBezTo>
                  <a:cubicBezTo>
                    <a:pt x="2598505" y="1396202"/>
                    <a:pt x="2638425" y="1419225"/>
                    <a:pt x="2638425" y="1419225"/>
                  </a:cubicBezTo>
                  <a:cubicBezTo>
                    <a:pt x="2673624" y="1472023"/>
                    <a:pt x="2637336" y="1430262"/>
                    <a:pt x="2686050" y="1457325"/>
                  </a:cubicBezTo>
                  <a:cubicBezTo>
                    <a:pt x="2706064" y="1468444"/>
                    <a:pt x="2743200" y="1495425"/>
                    <a:pt x="2743200" y="1495425"/>
                  </a:cubicBezTo>
                  <a:cubicBezTo>
                    <a:pt x="2749550" y="1504950"/>
                    <a:pt x="2753635" y="1516462"/>
                    <a:pt x="2762250" y="1524000"/>
                  </a:cubicBezTo>
                  <a:cubicBezTo>
                    <a:pt x="2842337" y="1594076"/>
                    <a:pt x="2791285" y="1543280"/>
                    <a:pt x="2847975" y="1571625"/>
                  </a:cubicBezTo>
                  <a:cubicBezTo>
                    <a:pt x="2858214" y="1576745"/>
                    <a:pt x="2865489" y="1587725"/>
                    <a:pt x="2876550" y="1590675"/>
                  </a:cubicBezTo>
                  <a:cubicBezTo>
                    <a:pt x="2894846" y="1595554"/>
                    <a:pt x="3032879" y="1617114"/>
                    <a:pt x="3067050" y="1619250"/>
                  </a:cubicBezTo>
                  <a:cubicBezTo>
                    <a:pt x="3092401" y="1620834"/>
                    <a:pt x="3117850" y="1619250"/>
                    <a:pt x="3143250" y="1619250"/>
                  </a:cubicBezTo>
                </a:path>
              </a:pathLst>
            </a:custGeom>
            <a:solidFill>
              <a:schemeClr val="accent1">
                <a:lumMod val="75000"/>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Freeform 1038"/>
            <p:cNvSpPr/>
            <p:nvPr/>
          </p:nvSpPr>
          <p:spPr>
            <a:xfrm>
              <a:off x="3691630" y="3228975"/>
              <a:ext cx="4010025" cy="1943756"/>
            </a:xfrm>
            <a:custGeom>
              <a:avLst/>
              <a:gdLst>
                <a:gd name="connsiteX0" fmla="*/ 0 w 4010025"/>
                <a:gd name="connsiteY0" fmla="*/ 1943100 h 1943756"/>
                <a:gd name="connsiteX1" fmla="*/ 438150 w 4010025"/>
                <a:gd name="connsiteY1" fmla="*/ 1933575 h 1943756"/>
                <a:gd name="connsiteX2" fmla="*/ 476250 w 4010025"/>
                <a:gd name="connsiteY2" fmla="*/ 1914525 h 1943756"/>
                <a:gd name="connsiteX3" fmla="*/ 533400 w 4010025"/>
                <a:gd name="connsiteY3" fmla="*/ 1895475 h 1943756"/>
                <a:gd name="connsiteX4" fmla="*/ 619125 w 4010025"/>
                <a:gd name="connsiteY4" fmla="*/ 1828800 h 1943756"/>
                <a:gd name="connsiteX5" fmla="*/ 657225 w 4010025"/>
                <a:gd name="connsiteY5" fmla="*/ 1790700 h 1943756"/>
                <a:gd name="connsiteX6" fmla="*/ 666750 w 4010025"/>
                <a:gd name="connsiteY6" fmla="*/ 1762125 h 1943756"/>
                <a:gd name="connsiteX7" fmla="*/ 704850 w 4010025"/>
                <a:gd name="connsiteY7" fmla="*/ 1733550 h 1943756"/>
                <a:gd name="connsiteX8" fmla="*/ 733425 w 4010025"/>
                <a:gd name="connsiteY8" fmla="*/ 1695450 h 1943756"/>
                <a:gd name="connsiteX9" fmla="*/ 790575 w 4010025"/>
                <a:gd name="connsiteY9" fmla="*/ 1647825 h 1943756"/>
                <a:gd name="connsiteX10" fmla="*/ 857250 w 4010025"/>
                <a:gd name="connsiteY10" fmla="*/ 1571625 h 1943756"/>
                <a:gd name="connsiteX11" fmla="*/ 895350 w 4010025"/>
                <a:gd name="connsiteY11" fmla="*/ 1514475 h 1943756"/>
                <a:gd name="connsiteX12" fmla="*/ 914400 w 4010025"/>
                <a:gd name="connsiteY12" fmla="*/ 1485900 h 1943756"/>
                <a:gd name="connsiteX13" fmla="*/ 923925 w 4010025"/>
                <a:gd name="connsiteY13" fmla="*/ 1457325 h 1943756"/>
                <a:gd name="connsiteX14" fmla="*/ 952500 w 4010025"/>
                <a:gd name="connsiteY14" fmla="*/ 1438275 h 1943756"/>
                <a:gd name="connsiteX15" fmla="*/ 981075 w 4010025"/>
                <a:gd name="connsiteY15" fmla="*/ 1381125 h 1943756"/>
                <a:gd name="connsiteX16" fmla="*/ 1000125 w 4010025"/>
                <a:gd name="connsiteY16" fmla="*/ 1352550 h 1943756"/>
                <a:gd name="connsiteX17" fmla="*/ 1009650 w 4010025"/>
                <a:gd name="connsiteY17" fmla="*/ 1323975 h 1943756"/>
                <a:gd name="connsiteX18" fmla="*/ 1028700 w 4010025"/>
                <a:gd name="connsiteY18" fmla="*/ 1295400 h 1943756"/>
                <a:gd name="connsiteX19" fmla="*/ 1038225 w 4010025"/>
                <a:gd name="connsiteY19" fmla="*/ 1266825 h 1943756"/>
                <a:gd name="connsiteX20" fmla="*/ 1057275 w 4010025"/>
                <a:gd name="connsiteY20" fmla="*/ 1238250 h 1943756"/>
                <a:gd name="connsiteX21" fmla="*/ 1076325 w 4010025"/>
                <a:gd name="connsiteY21" fmla="*/ 1181100 h 1943756"/>
                <a:gd name="connsiteX22" fmla="*/ 1085850 w 4010025"/>
                <a:gd name="connsiteY22" fmla="*/ 1143000 h 1943756"/>
                <a:gd name="connsiteX23" fmla="*/ 1104900 w 4010025"/>
                <a:gd name="connsiteY23" fmla="*/ 1114425 h 1943756"/>
                <a:gd name="connsiteX24" fmla="*/ 1114425 w 4010025"/>
                <a:gd name="connsiteY24" fmla="*/ 1085850 h 1943756"/>
                <a:gd name="connsiteX25" fmla="*/ 1152525 w 4010025"/>
                <a:gd name="connsiteY25" fmla="*/ 1028700 h 1943756"/>
                <a:gd name="connsiteX26" fmla="*/ 1162050 w 4010025"/>
                <a:gd name="connsiteY26" fmla="*/ 1000125 h 1943756"/>
                <a:gd name="connsiteX27" fmla="*/ 1209675 w 4010025"/>
                <a:gd name="connsiteY27" fmla="*/ 933450 h 1943756"/>
                <a:gd name="connsiteX28" fmla="*/ 1219200 w 4010025"/>
                <a:gd name="connsiteY28" fmla="*/ 904875 h 1943756"/>
                <a:gd name="connsiteX29" fmla="*/ 1238250 w 4010025"/>
                <a:gd name="connsiteY29" fmla="*/ 876300 h 1943756"/>
                <a:gd name="connsiteX30" fmla="*/ 1266825 w 4010025"/>
                <a:gd name="connsiteY30" fmla="*/ 781050 h 1943756"/>
                <a:gd name="connsiteX31" fmla="*/ 1304925 w 4010025"/>
                <a:gd name="connsiteY31" fmla="*/ 723900 h 1943756"/>
                <a:gd name="connsiteX32" fmla="*/ 1333500 w 4010025"/>
                <a:gd name="connsiteY32" fmla="*/ 628650 h 1943756"/>
                <a:gd name="connsiteX33" fmla="*/ 1343025 w 4010025"/>
                <a:gd name="connsiteY33" fmla="*/ 600075 h 1943756"/>
                <a:gd name="connsiteX34" fmla="*/ 1371600 w 4010025"/>
                <a:gd name="connsiteY34" fmla="*/ 542925 h 1943756"/>
                <a:gd name="connsiteX35" fmla="*/ 1381125 w 4010025"/>
                <a:gd name="connsiteY35" fmla="*/ 504825 h 1943756"/>
                <a:gd name="connsiteX36" fmla="*/ 1409700 w 4010025"/>
                <a:gd name="connsiteY36" fmla="*/ 419100 h 1943756"/>
                <a:gd name="connsiteX37" fmla="*/ 1419225 w 4010025"/>
                <a:gd name="connsiteY37" fmla="*/ 390525 h 1943756"/>
                <a:gd name="connsiteX38" fmla="*/ 1428750 w 4010025"/>
                <a:gd name="connsiteY38" fmla="*/ 361950 h 1943756"/>
                <a:gd name="connsiteX39" fmla="*/ 1447800 w 4010025"/>
                <a:gd name="connsiteY39" fmla="*/ 333375 h 1943756"/>
                <a:gd name="connsiteX40" fmla="*/ 1457325 w 4010025"/>
                <a:gd name="connsiteY40" fmla="*/ 304800 h 1943756"/>
                <a:gd name="connsiteX41" fmla="*/ 1485900 w 4010025"/>
                <a:gd name="connsiteY41" fmla="*/ 276225 h 1943756"/>
                <a:gd name="connsiteX42" fmla="*/ 1552575 w 4010025"/>
                <a:gd name="connsiteY42" fmla="*/ 190500 h 1943756"/>
                <a:gd name="connsiteX43" fmla="*/ 1581150 w 4010025"/>
                <a:gd name="connsiteY43" fmla="*/ 171450 h 1943756"/>
                <a:gd name="connsiteX44" fmla="*/ 1657350 w 4010025"/>
                <a:gd name="connsiteY44" fmla="*/ 85725 h 1943756"/>
                <a:gd name="connsiteX45" fmla="*/ 1714500 w 4010025"/>
                <a:gd name="connsiteY45" fmla="*/ 66675 h 1943756"/>
                <a:gd name="connsiteX46" fmla="*/ 1743075 w 4010025"/>
                <a:gd name="connsiteY46" fmla="*/ 57150 h 1943756"/>
                <a:gd name="connsiteX47" fmla="*/ 1838325 w 4010025"/>
                <a:gd name="connsiteY47" fmla="*/ 38100 h 1943756"/>
                <a:gd name="connsiteX48" fmla="*/ 1885950 w 4010025"/>
                <a:gd name="connsiteY48" fmla="*/ 28575 h 1943756"/>
                <a:gd name="connsiteX49" fmla="*/ 1971675 w 4010025"/>
                <a:gd name="connsiteY49" fmla="*/ 19050 h 1943756"/>
                <a:gd name="connsiteX50" fmla="*/ 2019300 w 4010025"/>
                <a:gd name="connsiteY50" fmla="*/ 9525 h 1943756"/>
                <a:gd name="connsiteX51" fmla="*/ 2133600 w 4010025"/>
                <a:gd name="connsiteY51" fmla="*/ 0 h 1943756"/>
                <a:gd name="connsiteX52" fmla="*/ 2295525 w 4010025"/>
                <a:gd name="connsiteY52" fmla="*/ 9525 h 1943756"/>
                <a:gd name="connsiteX53" fmla="*/ 2324100 w 4010025"/>
                <a:gd name="connsiteY53" fmla="*/ 19050 h 1943756"/>
                <a:gd name="connsiteX54" fmla="*/ 2381250 w 4010025"/>
                <a:gd name="connsiteY54" fmla="*/ 57150 h 1943756"/>
                <a:gd name="connsiteX55" fmla="*/ 2457450 w 4010025"/>
                <a:gd name="connsiteY55" fmla="*/ 142875 h 1943756"/>
                <a:gd name="connsiteX56" fmla="*/ 2486025 w 4010025"/>
                <a:gd name="connsiteY56" fmla="*/ 171450 h 1943756"/>
                <a:gd name="connsiteX57" fmla="*/ 2505075 w 4010025"/>
                <a:gd name="connsiteY57" fmla="*/ 200025 h 1943756"/>
                <a:gd name="connsiteX58" fmla="*/ 2562225 w 4010025"/>
                <a:gd name="connsiteY58" fmla="*/ 257175 h 1943756"/>
                <a:gd name="connsiteX59" fmla="*/ 2609850 w 4010025"/>
                <a:gd name="connsiteY59" fmla="*/ 323850 h 1943756"/>
                <a:gd name="connsiteX60" fmla="*/ 2638425 w 4010025"/>
                <a:gd name="connsiteY60" fmla="*/ 381000 h 1943756"/>
                <a:gd name="connsiteX61" fmla="*/ 2647950 w 4010025"/>
                <a:gd name="connsiteY61" fmla="*/ 409575 h 1943756"/>
                <a:gd name="connsiteX62" fmla="*/ 2667000 w 4010025"/>
                <a:gd name="connsiteY62" fmla="*/ 438150 h 1943756"/>
                <a:gd name="connsiteX63" fmla="*/ 2676525 w 4010025"/>
                <a:gd name="connsiteY63" fmla="*/ 466725 h 1943756"/>
                <a:gd name="connsiteX64" fmla="*/ 2695575 w 4010025"/>
                <a:gd name="connsiteY64" fmla="*/ 495300 h 1943756"/>
                <a:gd name="connsiteX65" fmla="*/ 2714625 w 4010025"/>
                <a:gd name="connsiteY65" fmla="*/ 561975 h 1943756"/>
                <a:gd name="connsiteX66" fmla="*/ 2752725 w 4010025"/>
                <a:gd name="connsiteY66" fmla="*/ 628650 h 1943756"/>
                <a:gd name="connsiteX67" fmla="*/ 2790825 w 4010025"/>
                <a:gd name="connsiteY67" fmla="*/ 714375 h 1943756"/>
                <a:gd name="connsiteX68" fmla="*/ 2800350 w 4010025"/>
                <a:gd name="connsiteY68" fmla="*/ 752475 h 1943756"/>
                <a:gd name="connsiteX69" fmla="*/ 2838450 w 4010025"/>
                <a:gd name="connsiteY69" fmla="*/ 838200 h 1943756"/>
                <a:gd name="connsiteX70" fmla="*/ 2847975 w 4010025"/>
                <a:gd name="connsiteY70" fmla="*/ 885825 h 1943756"/>
                <a:gd name="connsiteX71" fmla="*/ 2857500 w 4010025"/>
                <a:gd name="connsiteY71" fmla="*/ 914400 h 1943756"/>
                <a:gd name="connsiteX72" fmla="*/ 2867025 w 4010025"/>
                <a:gd name="connsiteY72" fmla="*/ 952500 h 1943756"/>
                <a:gd name="connsiteX73" fmla="*/ 2876550 w 4010025"/>
                <a:gd name="connsiteY73" fmla="*/ 1000125 h 1943756"/>
                <a:gd name="connsiteX74" fmla="*/ 2895600 w 4010025"/>
                <a:gd name="connsiteY74" fmla="*/ 1057275 h 1943756"/>
                <a:gd name="connsiteX75" fmla="*/ 2905125 w 4010025"/>
                <a:gd name="connsiteY75" fmla="*/ 1085850 h 1943756"/>
                <a:gd name="connsiteX76" fmla="*/ 2924175 w 4010025"/>
                <a:gd name="connsiteY76" fmla="*/ 1152525 h 1943756"/>
                <a:gd name="connsiteX77" fmla="*/ 2962275 w 4010025"/>
                <a:gd name="connsiteY77" fmla="*/ 1209675 h 1943756"/>
                <a:gd name="connsiteX78" fmla="*/ 3000375 w 4010025"/>
                <a:gd name="connsiteY78" fmla="*/ 1295400 h 1943756"/>
                <a:gd name="connsiteX79" fmla="*/ 3009900 w 4010025"/>
                <a:gd name="connsiteY79" fmla="*/ 1323975 h 1943756"/>
                <a:gd name="connsiteX80" fmla="*/ 3028950 w 4010025"/>
                <a:gd name="connsiteY80" fmla="*/ 1352550 h 1943756"/>
                <a:gd name="connsiteX81" fmla="*/ 3038475 w 4010025"/>
                <a:gd name="connsiteY81" fmla="*/ 1381125 h 1943756"/>
                <a:gd name="connsiteX82" fmla="*/ 3076575 w 4010025"/>
                <a:gd name="connsiteY82" fmla="*/ 1438275 h 1943756"/>
                <a:gd name="connsiteX83" fmla="*/ 3114675 w 4010025"/>
                <a:gd name="connsiteY83" fmla="*/ 1495425 h 1943756"/>
                <a:gd name="connsiteX84" fmla="*/ 3152775 w 4010025"/>
                <a:gd name="connsiteY84" fmla="*/ 1552575 h 1943756"/>
                <a:gd name="connsiteX85" fmla="*/ 3190875 w 4010025"/>
                <a:gd name="connsiteY85" fmla="*/ 1609725 h 1943756"/>
                <a:gd name="connsiteX86" fmla="*/ 3209925 w 4010025"/>
                <a:gd name="connsiteY86" fmla="*/ 1638300 h 1943756"/>
                <a:gd name="connsiteX87" fmla="*/ 3238500 w 4010025"/>
                <a:gd name="connsiteY87" fmla="*/ 1666875 h 1943756"/>
                <a:gd name="connsiteX88" fmla="*/ 3257550 w 4010025"/>
                <a:gd name="connsiteY88" fmla="*/ 1695450 h 1943756"/>
                <a:gd name="connsiteX89" fmla="*/ 3314700 w 4010025"/>
                <a:gd name="connsiteY89" fmla="*/ 1743075 h 1943756"/>
                <a:gd name="connsiteX90" fmla="*/ 3333750 w 4010025"/>
                <a:gd name="connsiteY90" fmla="*/ 1771650 h 1943756"/>
                <a:gd name="connsiteX91" fmla="*/ 3390900 w 4010025"/>
                <a:gd name="connsiteY91" fmla="*/ 1809750 h 1943756"/>
                <a:gd name="connsiteX92" fmla="*/ 3419475 w 4010025"/>
                <a:gd name="connsiteY92" fmla="*/ 1828800 h 1943756"/>
                <a:gd name="connsiteX93" fmla="*/ 3448050 w 4010025"/>
                <a:gd name="connsiteY93" fmla="*/ 1847850 h 1943756"/>
                <a:gd name="connsiteX94" fmla="*/ 3476625 w 4010025"/>
                <a:gd name="connsiteY94" fmla="*/ 1857375 h 1943756"/>
                <a:gd name="connsiteX95" fmla="*/ 3533775 w 4010025"/>
                <a:gd name="connsiteY95" fmla="*/ 1885950 h 1943756"/>
                <a:gd name="connsiteX96" fmla="*/ 3581400 w 4010025"/>
                <a:gd name="connsiteY96" fmla="*/ 1895475 h 1943756"/>
                <a:gd name="connsiteX97" fmla="*/ 3819525 w 4010025"/>
                <a:gd name="connsiteY97" fmla="*/ 1924050 h 1943756"/>
                <a:gd name="connsiteX98" fmla="*/ 3943350 w 4010025"/>
                <a:gd name="connsiteY98" fmla="*/ 1943100 h 1943756"/>
                <a:gd name="connsiteX99" fmla="*/ 4010025 w 4010025"/>
                <a:gd name="connsiteY99" fmla="*/ 1943100 h 194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010025" h="1943756">
                  <a:moveTo>
                    <a:pt x="0" y="1943100"/>
                  </a:moveTo>
                  <a:cubicBezTo>
                    <a:pt x="146050" y="1939925"/>
                    <a:pt x="292328" y="1942324"/>
                    <a:pt x="438150" y="1933575"/>
                  </a:cubicBezTo>
                  <a:cubicBezTo>
                    <a:pt x="452324" y="1932725"/>
                    <a:pt x="463067" y="1919798"/>
                    <a:pt x="476250" y="1914525"/>
                  </a:cubicBezTo>
                  <a:cubicBezTo>
                    <a:pt x="494894" y="1907067"/>
                    <a:pt x="516692" y="1906614"/>
                    <a:pt x="533400" y="1895475"/>
                  </a:cubicBezTo>
                  <a:cubicBezTo>
                    <a:pt x="601758" y="1849903"/>
                    <a:pt x="574361" y="1873564"/>
                    <a:pt x="619125" y="1828800"/>
                  </a:cubicBezTo>
                  <a:cubicBezTo>
                    <a:pt x="644525" y="1752600"/>
                    <a:pt x="606425" y="1841500"/>
                    <a:pt x="657225" y="1790700"/>
                  </a:cubicBezTo>
                  <a:cubicBezTo>
                    <a:pt x="664325" y="1783600"/>
                    <a:pt x="660322" y="1769838"/>
                    <a:pt x="666750" y="1762125"/>
                  </a:cubicBezTo>
                  <a:cubicBezTo>
                    <a:pt x="676913" y="1749929"/>
                    <a:pt x="693625" y="1744775"/>
                    <a:pt x="704850" y="1733550"/>
                  </a:cubicBezTo>
                  <a:cubicBezTo>
                    <a:pt x="716075" y="1722325"/>
                    <a:pt x="722200" y="1706675"/>
                    <a:pt x="733425" y="1695450"/>
                  </a:cubicBezTo>
                  <a:cubicBezTo>
                    <a:pt x="788458" y="1640417"/>
                    <a:pt x="735960" y="1718044"/>
                    <a:pt x="790575" y="1647825"/>
                  </a:cubicBezTo>
                  <a:cubicBezTo>
                    <a:pt x="850412" y="1570892"/>
                    <a:pt x="801932" y="1608504"/>
                    <a:pt x="857250" y="1571625"/>
                  </a:cubicBezTo>
                  <a:lnTo>
                    <a:pt x="895350" y="1514475"/>
                  </a:lnTo>
                  <a:cubicBezTo>
                    <a:pt x="901700" y="1504950"/>
                    <a:pt x="910780" y="1496760"/>
                    <a:pt x="914400" y="1485900"/>
                  </a:cubicBezTo>
                  <a:cubicBezTo>
                    <a:pt x="917575" y="1476375"/>
                    <a:pt x="917653" y="1465165"/>
                    <a:pt x="923925" y="1457325"/>
                  </a:cubicBezTo>
                  <a:cubicBezTo>
                    <a:pt x="931076" y="1448386"/>
                    <a:pt x="942975" y="1444625"/>
                    <a:pt x="952500" y="1438275"/>
                  </a:cubicBezTo>
                  <a:cubicBezTo>
                    <a:pt x="1007095" y="1356383"/>
                    <a:pt x="941640" y="1459995"/>
                    <a:pt x="981075" y="1381125"/>
                  </a:cubicBezTo>
                  <a:cubicBezTo>
                    <a:pt x="986195" y="1370886"/>
                    <a:pt x="995005" y="1362789"/>
                    <a:pt x="1000125" y="1352550"/>
                  </a:cubicBezTo>
                  <a:cubicBezTo>
                    <a:pt x="1004615" y="1343570"/>
                    <a:pt x="1005160" y="1332955"/>
                    <a:pt x="1009650" y="1323975"/>
                  </a:cubicBezTo>
                  <a:cubicBezTo>
                    <a:pt x="1014770" y="1313736"/>
                    <a:pt x="1023580" y="1305639"/>
                    <a:pt x="1028700" y="1295400"/>
                  </a:cubicBezTo>
                  <a:cubicBezTo>
                    <a:pt x="1033190" y="1286420"/>
                    <a:pt x="1033735" y="1275805"/>
                    <a:pt x="1038225" y="1266825"/>
                  </a:cubicBezTo>
                  <a:cubicBezTo>
                    <a:pt x="1043345" y="1256586"/>
                    <a:pt x="1052626" y="1248711"/>
                    <a:pt x="1057275" y="1238250"/>
                  </a:cubicBezTo>
                  <a:cubicBezTo>
                    <a:pt x="1065430" y="1219900"/>
                    <a:pt x="1071455" y="1200581"/>
                    <a:pt x="1076325" y="1181100"/>
                  </a:cubicBezTo>
                  <a:cubicBezTo>
                    <a:pt x="1079500" y="1168400"/>
                    <a:pt x="1080693" y="1155032"/>
                    <a:pt x="1085850" y="1143000"/>
                  </a:cubicBezTo>
                  <a:cubicBezTo>
                    <a:pt x="1090359" y="1132478"/>
                    <a:pt x="1099780" y="1124664"/>
                    <a:pt x="1104900" y="1114425"/>
                  </a:cubicBezTo>
                  <a:cubicBezTo>
                    <a:pt x="1109390" y="1105445"/>
                    <a:pt x="1109549" y="1094627"/>
                    <a:pt x="1114425" y="1085850"/>
                  </a:cubicBezTo>
                  <a:cubicBezTo>
                    <a:pt x="1125544" y="1065836"/>
                    <a:pt x="1145285" y="1050420"/>
                    <a:pt x="1152525" y="1028700"/>
                  </a:cubicBezTo>
                  <a:cubicBezTo>
                    <a:pt x="1155700" y="1019175"/>
                    <a:pt x="1157560" y="1009105"/>
                    <a:pt x="1162050" y="1000125"/>
                  </a:cubicBezTo>
                  <a:cubicBezTo>
                    <a:pt x="1169014" y="986197"/>
                    <a:pt x="1203203" y="942079"/>
                    <a:pt x="1209675" y="933450"/>
                  </a:cubicBezTo>
                  <a:cubicBezTo>
                    <a:pt x="1212850" y="923925"/>
                    <a:pt x="1214710" y="913855"/>
                    <a:pt x="1219200" y="904875"/>
                  </a:cubicBezTo>
                  <a:cubicBezTo>
                    <a:pt x="1224320" y="894636"/>
                    <a:pt x="1233741" y="886822"/>
                    <a:pt x="1238250" y="876300"/>
                  </a:cubicBezTo>
                  <a:cubicBezTo>
                    <a:pt x="1254224" y="839028"/>
                    <a:pt x="1241214" y="819466"/>
                    <a:pt x="1266825" y="781050"/>
                  </a:cubicBezTo>
                  <a:lnTo>
                    <a:pt x="1304925" y="723900"/>
                  </a:lnTo>
                  <a:cubicBezTo>
                    <a:pt x="1319320" y="666319"/>
                    <a:pt x="1310310" y="698219"/>
                    <a:pt x="1333500" y="628650"/>
                  </a:cubicBezTo>
                  <a:cubicBezTo>
                    <a:pt x="1336675" y="619125"/>
                    <a:pt x="1337456" y="608429"/>
                    <a:pt x="1343025" y="600075"/>
                  </a:cubicBezTo>
                  <a:cubicBezTo>
                    <a:pt x="1363897" y="568766"/>
                    <a:pt x="1361741" y="577431"/>
                    <a:pt x="1371600" y="542925"/>
                  </a:cubicBezTo>
                  <a:cubicBezTo>
                    <a:pt x="1375196" y="530338"/>
                    <a:pt x="1377363" y="517364"/>
                    <a:pt x="1381125" y="504825"/>
                  </a:cubicBezTo>
                  <a:lnTo>
                    <a:pt x="1409700" y="419100"/>
                  </a:lnTo>
                  <a:lnTo>
                    <a:pt x="1419225" y="390525"/>
                  </a:lnTo>
                  <a:cubicBezTo>
                    <a:pt x="1422400" y="381000"/>
                    <a:pt x="1423181" y="370304"/>
                    <a:pt x="1428750" y="361950"/>
                  </a:cubicBezTo>
                  <a:cubicBezTo>
                    <a:pt x="1435100" y="352425"/>
                    <a:pt x="1442680" y="343614"/>
                    <a:pt x="1447800" y="333375"/>
                  </a:cubicBezTo>
                  <a:cubicBezTo>
                    <a:pt x="1452290" y="324395"/>
                    <a:pt x="1451756" y="313154"/>
                    <a:pt x="1457325" y="304800"/>
                  </a:cubicBezTo>
                  <a:cubicBezTo>
                    <a:pt x="1464797" y="293592"/>
                    <a:pt x="1477630" y="286858"/>
                    <a:pt x="1485900" y="276225"/>
                  </a:cubicBezTo>
                  <a:cubicBezTo>
                    <a:pt x="1525028" y="225918"/>
                    <a:pt x="1511602" y="224644"/>
                    <a:pt x="1552575" y="190500"/>
                  </a:cubicBezTo>
                  <a:cubicBezTo>
                    <a:pt x="1561369" y="183171"/>
                    <a:pt x="1571625" y="177800"/>
                    <a:pt x="1581150" y="171450"/>
                  </a:cubicBezTo>
                  <a:cubicBezTo>
                    <a:pt x="1599302" y="144222"/>
                    <a:pt x="1629388" y="95046"/>
                    <a:pt x="1657350" y="85725"/>
                  </a:cubicBezTo>
                  <a:lnTo>
                    <a:pt x="1714500" y="66675"/>
                  </a:lnTo>
                  <a:cubicBezTo>
                    <a:pt x="1724025" y="63500"/>
                    <a:pt x="1733230" y="59119"/>
                    <a:pt x="1743075" y="57150"/>
                  </a:cubicBezTo>
                  <a:lnTo>
                    <a:pt x="1838325" y="38100"/>
                  </a:lnTo>
                  <a:cubicBezTo>
                    <a:pt x="1854200" y="34925"/>
                    <a:pt x="1869860" y="30363"/>
                    <a:pt x="1885950" y="28575"/>
                  </a:cubicBezTo>
                  <a:cubicBezTo>
                    <a:pt x="1914525" y="25400"/>
                    <a:pt x="1943213" y="23116"/>
                    <a:pt x="1971675" y="19050"/>
                  </a:cubicBezTo>
                  <a:cubicBezTo>
                    <a:pt x="1987702" y="16760"/>
                    <a:pt x="2003222" y="11417"/>
                    <a:pt x="2019300" y="9525"/>
                  </a:cubicBezTo>
                  <a:cubicBezTo>
                    <a:pt x="2057270" y="5058"/>
                    <a:pt x="2095500" y="3175"/>
                    <a:pt x="2133600" y="0"/>
                  </a:cubicBezTo>
                  <a:cubicBezTo>
                    <a:pt x="2187575" y="3175"/>
                    <a:pt x="2241725" y="4145"/>
                    <a:pt x="2295525" y="9525"/>
                  </a:cubicBezTo>
                  <a:cubicBezTo>
                    <a:pt x="2305515" y="10524"/>
                    <a:pt x="2315323" y="14174"/>
                    <a:pt x="2324100" y="19050"/>
                  </a:cubicBezTo>
                  <a:cubicBezTo>
                    <a:pt x="2344114" y="30169"/>
                    <a:pt x="2381250" y="57150"/>
                    <a:pt x="2381250" y="57150"/>
                  </a:cubicBezTo>
                  <a:cubicBezTo>
                    <a:pt x="2415244" y="108141"/>
                    <a:pt x="2392205" y="77630"/>
                    <a:pt x="2457450" y="142875"/>
                  </a:cubicBezTo>
                  <a:cubicBezTo>
                    <a:pt x="2466975" y="152400"/>
                    <a:pt x="2478553" y="160242"/>
                    <a:pt x="2486025" y="171450"/>
                  </a:cubicBezTo>
                  <a:cubicBezTo>
                    <a:pt x="2492375" y="180975"/>
                    <a:pt x="2497470" y="191469"/>
                    <a:pt x="2505075" y="200025"/>
                  </a:cubicBezTo>
                  <a:cubicBezTo>
                    <a:pt x="2522973" y="220161"/>
                    <a:pt x="2550177" y="233078"/>
                    <a:pt x="2562225" y="257175"/>
                  </a:cubicBezTo>
                  <a:cubicBezTo>
                    <a:pt x="2587299" y="307323"/>
                    <a:pt x="2571235" y="285235"/>
                    <a:pt x="2609850" y="323850"/>
                  </a:cubicBezTo>
                  <a:cubicBezTo>
                    <a:pt x="2633791" y="395674"/>
                    <a:pt x="2601496" y="307142"/>
                    <a:pt x="2638425" y="381000"/>
                  </a:cubicBezTo>
                  <a:cubicBezTo>
                    <a:pt x="2642915" y="389980"/>
                    <a:pt x="2643460" y="400595"/>
                    <a:pt x="2647950" y="409575"/>
                  </a:cubicBezTo>
                  <a:cubicBezTo>
                    <a:pt x="2653070" y="419814"/>
                    <a:pt x="2661880" y="427911"/>
                    <a:pt x="2667000" y="438150"/>
                  </a:cubicBezTo>
                  <a:cubicBezTo>
                    <a:pt x="2671490" y="447130"/>
                    <a:pt x="2672035" y="457745"/>
                    <a:pt x="2676525" y="466725"/>
                  </a:cubicBezTo>
                  <a:cubicBezTo>
                    <a:pt x="2681645" y="476964"/>
                    <a:pt x="2690455" y="485061"/>
                    <a:pt x="2695575" y="495300"/>
                  </a:cubicBezTo>
                  <a:cubicBezTo>
                    <a:pt x="2707089" y="518327"/>
                    <a:pt x="2705470" y="537560"/>
                    <a:pt x="2714625" y="561975"/>
                  </a:cubicBezTo>
                  <a:cubicBezTo>
                    <a:pt x="2760239" y="683613"/>
                    <a:pt x="2708509" y="529165"/>
                    <a:pt x="2752725" y="628650"/>
                  </a:cubicBezTo>
                  <a:cubicBezTo>
                    <a:pt x="2798065" y="730665"/>
                    <a:pt x="2747712" y="649706"/>
                    <a:pt x="2790825" y="714375"/>
                  </a:cubicBezTo>
                  <a:cubicBezTo>
                    <a:pt x="2794000" y="727075"/>
                    <a:pt x="2795193" y="740443"/>
                    <a:pt x="2800350" y="752475"/>
                  </a:cubicBezTo>
                  <a:cubicBezTo>
                    <a:pt x="2830280" y="822311"/>
                    <a:pt x="2816234" y="727121"/>
                    <a:pt x="2838450" y="838200"/>
                  </a:cubicBezTo>
                  <a:cubicBezTo>
                    <a:pt x="2841625" y="854075"/>
                    <a:pt x="2844048" y="870119"/>
                    <a:pt x="2847975" y="885825"/>
                  </a:cubicBezTo>
                  <a:cubicBezTo>
                    <a:pt x="2850410" y="895565"/>
                    <a:pt x="2854742" y="904746"/>
                    <a:pt x="2857500" y="914400"/>
                  </a:cubicBezTo>
                  <a:cubicBezTo>
                    <a:pt x="2861096" y="926987"/>
                    <a:pt x="2864185" y="939721"/>
                    <a:pt x="2867025" y="952500"/>
                  </a:cubicBezTo>
                  <a:cubicBezTo>
                    <a:pt x="2870537" y="968304"/>
                    <a:pt x="2872290" y="984506"/>
                    <a:pt x="2876550" y="1000125"/>
                  </a:cubicBezTo>
                  <a:cubicBezTo>
                    <a:pt x="2881834" y="1019498"/>
                    <a:pt x="2889250" y="1038225"/>
                    <a:pt x="2895600" y="1057275"/>
                  </a:cubicBezTo>
                  <a:cubicBezTo>
                    <a:pt x="2898775" y="1066800"/>
                    <a:pt x="2902690" y="1076110"/>
                    <a:pt x="2905125" y="1085850"/>
                  </a:cubicBezTo>
                  <a:cubicBezTo>
                    <a:pt x="2907367" y="1094818"/>
                    <a:pt x="2917964" y="1141345"/>
                    <a:pt x="2924175" y="1152525"/>
                  </a:cubicBezTo>
                  <a:cubicBezTo>
                    <a:pt x="2935294" y="1172539"/>
                    <a:pt x="2955035" y="1187955"/>
                    <a:pt x="2962275" y="1209675"/>
                  </a:cubicBezTo>
                  <a:cubicBezTo>
                    <a:pt x="3011422" y="1357117"/>
                    <a:pt x="2955092" y="1204834"/>
                    <a:pt x="3000375" y="1295400"/>
                  </a:cubicBezTo>
                  <a:cubicBezTo>
                    <a:pt x="3004865" y="1304380"/>
                    <a:pt x="3005410" y="1314995"/>
                    <a:pt x="3009900" y="1323975"/>
                  </a:cubicBezTo>
                  <a:cubicBezTo>
                    <a:pt x="3015020" y="1334214"/>
                    <a:pt x="3023830" y="1342311"/>
                    <a:pt x="3028950" y="1352550"/>
                  </a:cubicBezTo>
                  <a:cubicBezTo>
                    <a:pt x="3033440" y="1361530"/>
                    <a:pt x="3033599" y="1372348"/>
                    <a:pt x="3038475" y="1381125"/>
                  </a:cubicBezTo>
                  <a:cubicBezTo>
                    <a:pt x="3049594" y="1401139"/>
                    <a:pt x="3069335" y="1416555"/>
                    <a:pt x="3076575" y="1438275"/>
                  </a:cubicBezTo>
                  <a:cubicBezTo>
                    <a:pt x="3090360" y="1479629"/>
                    <a:pt x="3079000" y="1459750"/>
                    <a:pt x="3114675" y="1495425"/>
                  </a:cubicBezTo>
                  <a:cubicBezTo>
                    <a:pt x="3132891" y="1550074"/>
                    <a:pt x="3111155" y="1499063"/>
                    <a:pt x="3152775" y="1552575"/>
                  </a:cubicBezTo>
                  <a:cubicBezTo>
                    <a:pt x="3166831" y="1570647"/>
                    <a:pt x="3178175" y="1590675"/>
                    <a:pt x="3190875" y="1609725"/>
                  </a:cubicBezTo>
                  <a:cubicBezTo>
                    <a:pt x="3197225" y="1619250"/>
                    <a:pt x="3201830" y="1630205"/>
                    <a:pt x="3209925" y="1638300"/>
                  </a:cubicBezTo>
                  <a:cubicBezTo>
                    <a:pt x="3219450" y="1647825"/>
                    <a:pt x="3229876" y="1656527"/>
                    <a:pt x="3238500" y="1666875"/>
                  </a:cubicBezTo>
                  <a:cubicBezTo>
                    <a:pt x="3245829" y="1675669"/>
                    <a:pt x="3249455" y="1687355"/>
                    <a:pt x="3257550" y="1695450"/>
                  </a:cubicBezTo>
                  <a:cubicBezTo>
                    <a:pt x="3332475" y="1770375"/>
                    <a:pt x="3236679" y="1649450"/>
                    <a:pt x="3314700" y="1743075"/>
                  </a:cubicBezTo>
                  <a:cubicBezTo>
                    <a:pt x="3322029" y="1751869"/>
                    <a:pt x="3325135" y="1764112"/>
                    <a:pt x="3333750" y="1771650"/>
                  </a:cubicBezTo>
                  <a:cubicBezTo>
                    <a:pt x="3350980" y="1786727"/>
                    <a:pt x="3371850" y="1797050"/>
                    <a:pt x="3390900" y="1809750"/>
                  </a:cubicBezTo>
                  <a:lnTo>
                    <a:pt x="3419475" y="1828800"/>
                  </a:lnTo>
                  <a:cubicBezTo>
                    <a:pt x="3429000" y="1835150"/>
                    <a:pt x="3437190" y="1844230"/>
                    <a:pt x="3448050" y="1847850"/>
                  </a:cubicBezTo>
                  <a:cubicBezTo>
                    <a:pt x="3457575" y="1851025"/>
                    <a:pt x="3467645" y="1852885"/>
                    <a:pt x="3476625" y="1857375"/>
                  </a:cubicBezTo>
                  <a:cubicBezTo>
                    <a:pt x="3523186" y="1880655"/>
                    <a:pt x="3485892" y="1873979"/>
                    <a:pt x="3533775" y="1885950"/>
                  </a:cubicBezTo>
                  <a:cubicBezTo>
                    <a:pt x="3549481" y="1889877"/>
                    <a:pt x="3565409" y="1892950"/>
                    <a:pt x="3581400" y="1895475"/>
                  </a:cubicBezTo>
                  <a:cubicBezTo>
                    <a:pt x="3711737" y="1916055"/>
                    <a:pt x="3699501" y="1913139"/>
                    <a:pt x="3819525" y="1924050"/>
                  </a:cubicBezTo>
                  <a:cubicBezTo>
                    <a:pt x="3866721" y="1933489"/>
                    <a:pt x="3891451" y="1939640"/>
                    <a:pt x="3943350" y="1943100"/>
                  </a:cubicBezTo>
                  <a:cubicBezTo>
                    <a:pt x="3965526" y="1944578"/>
                    <a:pt x="3987800" y="1943100"/>
                    <a:pt x="4010025" y="1943100"/>
                  </a:cubicBezTo>
                </a:path>
              </a:pathLst>
            </a:custGeom>
            <a:solidFill>
              <a:schemeClr val="accent4">
                <a:lumMod val="75000"/>
                <a:alpha val="2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TextBox 1039"/>
            <p:cNvSpPr txBox="1"/>
            <p:nvPr/>
          </p:nvSpPr>
          <p:spPr>
            <a:xfrm>
              <a:off x="4260503" y="5284590"/>
              <a:ext cx="1042094" cy="369332"/>
            </a:xfrm>
            <a:prstGeom prst="rect">
              <a:avLst/>
            </a:prstGeom>
            <a:noFill/>
          </p:spPr>
          <p:txBody>
            <a:bodyPr wrap="square" rtlCol="0">
              <a:spAutoFit/>
            </a:bodyPr>
            <a:lstStyle/>
            <a:p>
              <a:r>
                <a:rPr lang="en-US" b="1" dirty="0" smtClean="0"/>
                <a:t>Income</a:t>
              </a:r>
              <a:r>
                <a:rPr lang="en-US" dirty="0" smtClean="0"/>
                <a:t> </a:t>
              </a:r>
              <a:endParaRPr lang="en-US" dirty="0"/>
            </a:p>
          </p:txBody>
        </p:sp>
        <p:sp>
          <p:nvSpPr>
            <p:cNvPr id="1041" name="TextBox 1040"/>
            <p:cNvSpPr txBox="1"/>
            <p:nvPr/>
          </p:nvSpPr>
          <p:spPr>
            <a:xfrm>
              <a:off x="3867574" y="3174205"/>
              <a:ext cx="514885" cy="369332"/>
            </a:xfrm>
            <a:prstGeom prst="rect">
              <a:avLst/>
            </a:prstGeom>
            <a:noFill/>
          </p:spPr>
          <p:txBody>
            <a:bodyPr wrap="none" rtlCol="0">
              <a:spAutoFit/>
            </a:bodyPr>
            <a:lstStyle/>
            <a:p>
              <a:r>
                <a:rPr lang="en-US" dirty="0" smtClean="0"/>
                <a:t>N+</a:t>
              </a:r>
              <a:endParaRPr lang="en-US" dirty="0"/>
            </a:p>
          </p:txBody>
        </p:sp>
        <p:sp>
          <p:nvSpPr>
            <p:cNvPr id="50" name="TextBox 49"/>
            <p:cNvSpPr txBox="1"/>
            <p:nvPr/>
          </p:nvSpPr>
          <p:spPr>
            <a:xfrm>
              <a:off x="5476870" y="2835591"/>
              <a:ext cx="439544" cy="369332"/>
            </a:xfrm>
            <a:prstGeom prst="rect">
              <a:avLst/>
            </a:prstGeom>
            <a:noFill/>
          </p:spPr>
          <p:txBody>
            <a:bodyPr wrap="none" rtlCol="0">
              <a:spAutoFit/>
            </a:bodyPr>
            <a:lstStyle/>
            <a:p>
              <a:r>
                <a:rPr lang="en-US" dirty="0" smtClean="0"/>
                <a:t>N-</a:t>
              </a:r>
              <a:endParaRPr lang="en-US" dirty="0"/>
            </a:p>
          </p:txBody>
        </p:sp>
        <p:sp>
          <p:nvSpPr>
            <p:cNvPr id="1042" name="TextBox 1041"/>
            <p:cNvSpPr txBox="1"/>
            <p:nvPr/>
          </p:nvSpPr>
          <p:spPr>
            <a:xfrm>
              <a:off x="4315937" y="3231683"/>
              <a:ext cx="1000125" cy="369332"/>
            </a:xfrm>
            <a:prstGeom prst="rect">
              <a:avLst/>
            </a:prstGeom>
            <a:noFill/>
          </p:spPr>
          <p:txBody>
            <a:bodyPr wrap="square" rtlCol="0">
              <a:spAutoFit/>
            </a:bodyPr>
            <a:lstStyle/>
            <a:p>
              <a:r>
                <a:rPr lang="en-US" dirty="0" smtClean="0"/>
                <a:t>$25,000</a:t>
              </a:r>
              <a:endParaRPr lang="en-US" dirty="0"/>
            </a:p>
          </p:txBody>
        </p:sp>
      </p:grpSp>
      <p:grpSp>
        <p:nvGrpSpPr>
          <p:cNvPr id="43" name="Group 42"/>
          <p:cNvGrpSpPr/>
          <p:nvPr/>
        </p:nvGrpSpPr>
        <p:grpSpPr>
          <a:xfrm>
            <a:off x="1365123" y="3527698"/>
            <a:ext cx="7248525" cy="3012286"/>
            <a:chOff x="1365123" y="3527698"/>
            <a:chExt cx="7248525" cy="3012286"/>
          </a:xfrm>
        </p:grpSpPr>
        <p:grpSp>
          <p:nvGrpSpPr>
            <p:cNvPr id="1050" name="Group 1049"/>
            <p:cNvGrpSpPr/>
            <p:nvPr/>
          </p:nvGrpSpPr>
          <p:grpSpPr>
            <a:xfrm>
              <a:off x="1365123" y="3527698"/>
              <a:ext cx="7248525" cy="3012286"/>
              <a:chOff x="1365123" y="3527698"/>
              <a:chExt cx="7248525" cy="3012286"/>
            </a:xfrm>
          </p:grpSpPr>
          <p:cxnSp>
            <p:nvCxnSpPr>
              <p:cNvPr id="56" name="Straight Connector 55"/>
              <p:cNvCxnSpPr/>
              <p:nvPr/>
            </p:nvCxnSpPr>
            <p:spPr>
              <a:xfrm>
                <a:off x="1365123" y="6039087"/>
                <a:ext cx="72485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155727" y="6170652"/>
                <a:ext cx="1042094" cy="369332"/>
              </a:xfrm>
              <a:prstGeom prst="rect">
                <a:avLst/>
              </a:prstGeom>
              <a:noFill/>
            </p:spPr>
            <p:txBody>
              <a:bodyPr wrap="square" rtlCol="0">
                <a:spAutoFit/>
              </a:bodyPr>
              <a:lstStyle/>
              <a:p>
                <a:r>
                  <a:rPr lang="en-US" b="1" dirty="0" smtClean="0"/>
                  <a:t>Income</a:t>
                </a:r>
                <a:r>
                  <a:rPr lang="en-US" dirty="0" smtClean="0"/>
                  <a:t> </a:t>
                </a:r>
                <a:endParaRPr lang="en-US" dirty="0"/>
              </a:p>
            </p:txBody>
          </p:sp>
          <p:cxnSp>
            <p:nvCxnSpPr>
              <p:cNvPr id="58" name="Straight Connector 57"/>
              <p:cNvCxnSpPr/>
              <p:nvPr/>
            </p:nvCxnSpPr>
            <p:spPr>
              <a:xfrm>
                <a:off x="4591050" y="4544784"/>
                <a:ext cx="0" cy="160842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4086225" y="4138190"/>
                <a:ext cx="1000125" cy="369332"/>
              </a:xfrm>
              <a:prstGeom prst="rect">
                <a:avLst/>
              </a:prstGeom>
              <a:noFill/>
            </p:spPr>
            <p:txBody>
              <a:bodyPr wrap="square" rtlCol="0">
                <a:spAutoFit/>
              </a:bodyPr>
              <a:lstStyle/>
              <a:p>
                <a:r>
                  <a:rPr lang="en-US" dirty="0" smtClean="0"/>
                  <a:t>$25,000</a:t>
                </a:r>
                <a:endParaRPr lang="en-US" dirty="0"/>
              </a:p>
            </p:txBody>
          </p:sp>
          <p:sp>
            <p:nvSpPr>
              <p:cNvPr id="65" name="TextBox 64"/>
              <p:cNvSpPr txBox="1"/>
              <p:nvPr/>
            </p:nvSpPr>
            <p:spPr>
              <a:xfrm>
                <a:off x="3553672" y="4175452"/>
                <a:ext cx="514885" cy="369332"/>
              </a:xfrm>
              <a:prstGeom prst="rect">
                <a:avLst/>
              </a:prstGeom>
              <a:noFill/>
            </p:spPr>
            <p:txBody>
              <a:bodyPr wrap="none" rtlCol="0">
                <a:spAutoFit/>
              </a:bodyPr>
              <a:lstStyle/>
              <a:p>
                <a:r>
                  <a:rPr lang="en-US" dirty="0" smtClean="0"/>
                  <a:t>N+</a:t>
                </a:r>
                <a:endParaRPr lang="en-US" dirty="0"/>
              </a:p>
            </p:txBody>
          </p:sp>
          <p:sp>
            <p:nvSpPr>
              <p:cNvPr id="66" name="TextBox 65"/>
              <p:cNvSpPr txBox="1"/>
              <p:nvPr/>
            </p:nvSpPr>
            <p:spPr>
              <a:xfrm>
                <a:off x="5457820" y="3527698"/>
                <a:ext cx="439544" cy="369332"/>
              </a:xfrm>
              <a:prstGeom prst="rect">
                <a:avLst/>
              </a:prstGeom>
              <a:noFill/>
            </p:spPr>
            <p:txBody>
              <a:bodyPr wrap="none" rtlCol="0">
                <a:spAutoFit/>
              </a:bodyPr>
              <a:lstStyle/>
              <a:p>
                <a:r>
                  <a:rPr lang="en-US" dirty="0" smtClean="0"/>
                  <a:t>N-</a:t>
                </a:r>
                <a:endParaRPr lang="en-US" dirty="0"/>
              </a:p>
            </p:txBody>
          </p:sp>
        </p:grpSp>
        <p:sp>
          <p:nvSpPr>
            <p:cNvPr id="15" name="Freeform 14"/>
            <p:cNvSpPr/>
            <p:nvPr/>
          </p:nvSpPr>
          <p:spPr>
            <a:xfrm>
              <a:off x="1695450" y="4507522"/>
              <a:ext cx="3133725" cy="1476375"/>
            </a:xfrm>
            <a:custGeom>
              <a:avLst/>
              <a:gdLst>
                <a:gd name="connsiteX0" fmla="*/ 0 w 3133725"/>
                <a:gd name="connsiteY0" fmla="*/ 1476375 h 1476375"/>
                <a:gd name="connsiteX1" fmla="*/ 114300 w 3133725"/>
                <a:gd name="connsiteY1" fmla="*/ 1466850 h 1476375"/>
                <a:gd name="connsiteX2" fmla="*/ 428625 w 3133725"/>
                <a:gd name="connsiteY2" fmla="*/ 1447800 h 1476375"/>
                <a:gd name="connsiteX3" fmla="*/ 485775 w 3133725"/>
                <a:gd name="connsiteY3" fmla="*/ 1438275 h 1476375"/>
                <a:gd name="connsiteX4" fmla="*/ 542925 w 3133725"/>
                <a:gd name="connsiteY4" fmla="*/ 1419225 h 1476375"/>
                <a:gd name="connsiteX5" fmla="*/ 571500 w 3133725"/>
                <a:gd name="connsiteY5" fmla="*/ 1409700 h 1476375"/>
                <a:gd name="connsiteX6" fmla="*/ 609600 w 3133725"/>
                <a:gd name="connsiteY6" fmla="*/ 1400175 h 1476375"/>
                <a:gd name="connsiteX7" fmla="*/ 666750 w 3133725"/>
                <a:gd name="connsiteY7" fmla="*/ 1381125 h 1476375"/>
                <a:gd name="connsiteX8" fmla="*/ 704850 w 3133725"/>
                <a:gd name="connsiteY8" fmla="*/ 1371600 h 1476375"/>
                <a:gd name="connsiteX9" fmla="*/ 866775 w 3133725"/>
                <a:gd name="connsiteY9" fmla="*/ 1343025 h 1476375"/>
                <a:gd name="connsiteX10" fmla="*/ 971550 w 3133725"/>
                <a:gd name="connsiteY10" fmla="*/ 1314450 h 1476375"/>
                <a:gd name="connsiteX11" fmla="*/ 1009650 w 3133725"/>
                <a:gd name="connsiteY11" fmla="*/ 1304925 h 1476375"/>
                <a:gd name="connsiteX12" fmla="*/ 1066800 w 3133725"/>
                <a:gd name="connsiteY12" fmla="*/ 1276350 h 1476375"/>
                <a:gd name="connsiteX13" fmla="*/ 1104900 w 3133725"/>
                <a:gd name="connsiteY13" fmla="*/ 1257300 h 1476375"/>
                <a:gd name="connsiteX14" fmla="*/ 1190625 w 3133725"/>
                <a:gd name="connsiteY14" fmla="*/ 1209675 h 1476375"/>
                <a:gd name="connsiteX15" fmla="*/ 1266825 w 3133725"/>
                <a:gd name="connsiteY15" fmla="*/ 1152525 h 1476375"/>
                <a:gd name="connsiteX16" fmla="*/ 1295400 w 3133725"/>
                <a:gd name="connsiteY16" fmla="*/ 1123950 h 1476375"/>
                <a:gd name="connsiteX17" fmla="*/ 1323975 w 3133725"/>
                <a:gd name="connsiteY17" fmla="*/ 1104900 h 1476375"/>
                <a:gd name="connsiteX18" fmla="*/ 1381125 w 3133725"/>
                <a:gd name="connsiteY18" fmla="*/ 1038225 h 1476375"/>
                <a:gd name="connsiteX19" fmla="*/ 1447800 w 3133725"/>
                <a:gd name="connsiteY19" fmla="*/ 962025 h 1476375"/>
                <a:gd name="connsiteX20" fmla="*/ 1466850 w 3133725"/>
                <a:gd name="connsiteY20" fmla="*/ 933450 h 1476375"/>
                <a:gd name="connsiteX21" fmla="*/ 1552575 w 3133725"/>
                <a:gd name="connsiteY21" fmla="*/ 857250 h 1476375"/>
                <a:gd name="connsiteX22" fmla="*/ 1600200 w 3133725"/>
                <a:gd name="connsiteY22" fmla="*/ 790575 h 1476375"/>
                <a:gd name="connsiteX23" fmla="*/ 1628775 w 3133725"/>
                <a:gd name="connsiteY23" fmla="*/ 771525 h 1476375"/>
                <a:gd name="connsiteX24" fmla="*/ 1666875 w 3133725"/>
                <a:gd name="connsiteY24" fmla="*/ 714375 h 1476375"/>
                <a:gd name="connsiteX25" fmla="*/ 1695450 w 3133725"/>
                <a:gd name="connsiteY25" fmla="*/ 695325 h 1476375"/>
                <a:gd name="connsiteX26" fmla="*/ 1743075 w 3133725"/>
                <a:gd name="connsiteY26" fmla="*/ 628650 h 1476375"/>
                <a:gd name="connsiteX27" fmla="*/ 1771650 w 3133725"/>
                <a:gd name="connsiteY27" fmla="*/ 600075 h 1476375"/>
                <a:gd name="connsiteX28" fmla="*/ 1790700 w 3133725"/>
                <a:gd name="connsiteY28" fmla="*/ 571500 h 1476375"/>
                <a:gd name="connsiteX29" fmla="*/ 1819275 w 3133725"/>
                <a:gd name="connsiteY29" fmla="*/ 542925 h 1476375"/>
                <a:gd name="connsiteX30" fmla="*/ 1857375 w 3133725"/>
                <a:gd name="connsiteY30" fmla="*/ 485775 h 1476375"/>
                <a:gd name="connsiteX31" fmla="*/ 1895475 w 3133725"/>
                <a:gd name="connsiteY31" fmla="*/ 428625 h 1476375"/>
                <a:gd name="connsiteX32" fmla="*/ 1914525 w 3133725"/>
                <a:gd name="connsiteY32" fmla="*/ 400050 h 1476375"/>
                <a:gd name="connsiteX33" fmla="*/ 1943100 w 3133725"/>
                <a:gd name="connsiteY33" fmla="*/ 371475 h 1476375"/>
                <a:gd name="connsiteX34" fmla="*/ 1981200 w 3133725"/>
                <a:gd name="connsiteY34" fmla="*/ 304800 h 1476375"/>
                <a:gd name="connsiteX35" fmla="*/ 2047875 w 3133725"/>
                <a:gd name="connsiteY35" fmla="*/ 209550 h 1476375"/>
                <a:gd name="connsiteX36" fmla="*/ 2133600 w 3133725"/>
                <a:gd name="connsiteY36" fmla="*/ 133350 h 1476375"/>
                <a:gd name="connsiteX37" fmla="*/ 2152650 w 3133725"/>
                <a:gd name="connsiteY37" fmla="*/ 104775 h 1476375"/>
                <a:gd name="connsiteX38" fmla="*/ 2181225 w 3133725"/>
                <a:gd name="connsiteY38" fmla="*/ 95250 h 1476375"/>
                <a:gd name="connsiteX39" fmla="*/ 2209800 w 3133725"/>
                <a:gd name="connsiteY39" fmla="*/ 76200 h 1476375"/>
                <a:gd name="connsiteX40" fmla="*/ 2276475 w 3133725"/>
                <a:gd name="connsiteY40" fmla="*/ 57150 h 1476375"/>
                <a:gd name="connsiteX41" fmla="*/ 2305050 w 3133725"/>
                <a:gd name="connsiteY41" fmla="*/ 38100 h 1476375"/>
                <a:gd name="connsiteX42" fmla="*/ 2343150 w 3133725"/>
                <a:gd name="connsiteY42" fmla="*/ 28575 h 1476375"/>
                <a:gd name="connsiteX43" fmla="*/ 2371725 w 3133725"/>
                <a:gd name="connsiteY43" fmla="*/ 19050 h 1476375"/>
                <a:gd name="connsiteX44" fmla="*/ 2466975 w 3133725"/>
                <a:gd name="connsiteY44" fmla="*/ 0 h 1476375"/>
                <a:gd name="connsiteX45" fmla="*/ 2657475 w 3133725"/>
                <a:gd name="connsiteY45" fmla="*/ 9525 h 1476375"/>
                <a:gd name="connsiteX46" fmla="*/ 2695575 w 3133725"/>
                <a:gd name="connsiteY46" fmla="*/ 19050 h 1476375"/>
                <a:gd name="connsiteX47" fmla="*/ 2752725 w 3133725"/>
                <a:gd name="connsiteY47" fmla="*/ 38100 h 1476375"/>
                <a:gd name="connsiteX48" fmla="*/ 2819400 w 3133725"/>
                <a:gd name="connsiteY48" fmla="*/ 114300 h 1476375"/>
                <a:gd name="connsiteX49" fmla="*/ 2838450 w 3133725"/>
                <a:gd name="connsiteY49" fmla="*/ 171450 h 1476375"/>
                <a:gd name="connsiteX50" fmla="*/ 2857500 w 3133725"/>
                <a:gd name="connsiteY50" fmla="*/ 200025 h 1476375"/>
                <a:gd name="connsiteX51" fmla="*/ 2867025 w 3133725"/>
                <a:gd name="connsiteY51" fmla="*/ 228600 h 1476375"/>
                <a:gd name="connsiteX52" fmla="*/ 2886075 w 3133725"/>
                <a:gd name="connsiteY52" fmla="*/ 257175 h 1476375"/>
                <a:gd name="connsiteX53" fmla="*/ 2905125 w 3133725"/>
                <a:gd name="connsiteY53" fmla="*/ 314325 h 1476375"/>
                <a:gd name="connsiteX54" fmla="*/ 2914650 w 3133725"/>
                <a:gd name="connsiteY54" fmla="*/ 342900 h 1476375"/>
                <a:gd name="connsiteX55" fmla="*/ 2924175 w 3133725"/>
                <a:gd name="connsiteY55" fmla="*/ 419100 h 1476375"/>
                <a:gd name="connsiteX56" fmla="*/ 2933700 w 3133725"/>
                <a:gd name="connsiteY56" fmla="*/ 447675 h 1476375"/>
                <a:gd name="connsiteX57" fmla="*/ 2943225 w 3133725"/>
                <a:gd name="connsiteY57" fmla="*/ 533400 h 1476375"/>
                <a:gd name="connsiteX58" fmla="*/ 2962275 w 3133725"/>
                <a:gd name="connsiteY58" fmla="*/ 657225 h 1476375"/>
                <a:gd name="connsiteX59" fmla="*/ 2971800 w 3133725"/>
                <a:gd name="connsiteY59" fmla="*/ 685800 h 1476375"/>
                <a:gd name="connsiteX60" fmla="*/ 2981325 w 3133725"/>
                <a:gd name="connsiteY60" fmla="*/ 752475 h 1476375"/>
                <a:gd name="connsiteX61" fmla="*/ 2990850 w 3133725"/>
                <a:gd name="connsiteY61" fmla="*/ 828675 h 1476375"/>
                <a:gd name="connsiteX62" fmla="*/ 3000375 w 3133725"/>
                <a:gd name="connsiteY62" fmla="*/ 876300 h 1476375"/>
                <a:gd name="connsiteX63" fmla="*/ 3009900 w 3133725"/>
                <a:gd name="connsiteY63" fmla="*/ 952500 h 1476375"/>
                <a:gd name="connsiteX64" fmla="*/ 3038475 w 3133725"/>
                <a:gd name="connsiteY64" fmla="*/ 1076325 h 1476375"/>
                <a:gd name="connsiteX65" fmla="*/ 3048000 w 3133725"/>
                <a:gd name="connsiteY65" fmla="*/ 1114425 h 1476375"/>
                <a:gd name="connsiteX66" fmla="*/ 3076575 w 3133725"/>
                <a:gd name="connsiteY66" fmla="*/ 1219200 h 1476375"/>
                <a:gd name="connsiteX67" fmla="*/ 3086100 w 3133725"/>
                <a:gd name="connsiteY67" fmla="*/ 1247775 h 1476375"/>
                <a:gd name="connsiteX68" fmla="*/ 3095625 w 3133725"/>
                <a:gd name="connsiteY68" fmla="*/ 1276350 h 1476375"/>
                <a:gd name="connsiteX69" fmla="*/ 3105150 w 3133725"/>
                <a:gd name="connsiteY69" fmla="*/ 1323975 h 1476375"/>
                <a:gd name="connsiteX70" fmla="*/ 3114675 w 3133725"/>
                <a:gd name="connsiteY70" fmla="*/ 1400175 h 1476375"/>
                <a:gd name="connsiteX71" fmla="*/ 3124200 w 3133725"/>
                <a:gd name="connsiteY71" fmla="*/ 1428750 h 1476375"/>
                <a:gd name="connsiteX72" fmla="*/ 3133725 w 3133725"/>
                <a:gd name="connsiteY72" fmla="*/ 1466850 h 147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3133725" h="1476375">
                  <a:moveTo>
                    <a:pt x="0" y="1476375"/>
                  </a:moveTo>
                  <a:cubicBezTo>
                    <a:pt x="38100" y="1473200"/>
                    <a:pt x="76134" y="1469095"/>
                    <a:pt x="114300" y="1466850"/>
                  </a:cubicBezTo>
                  <a:cubicBezTo>
                    <a:pt x="256403" y="1458491"/>
                    <a:pt x="305613" y="1462272"/>
                    <a:pt x="428625" y="1447800"/>
                  </a:cubicBezTo>
                  <a:cubicBezTo>
                    <a:pt x="447805" y="1445543"/>
                    <a:pt x="467039" y="1442959"/>
                    <a:pt x="485775" y="1438275"/>
                  </a:cubicBezTo>
                  <a:cubicBezTo>
                    <a:pt x="505256" y="1433405"/>
                    <a:pt x="523875" y="1425575"/>
                    <a:pt x="542925" y="1419225"/>
                  </a:cubicBezTo>
                  <a:cubicBezTo>
                    <a:pt x="552450" y="1416050"/>
                    <a:pt x="561760" y="1412135"/>
                    <a:pt x="571500" y="1409700"/>
                  </a:cubicBezTo>
                  <a:cubicBezTo>
                    <a:pt x="584200" y="1406525"/>
                    <a:pt x="597061" y="1403937"/>
                    <a:pt x="609600" y="1400175"/>
                  </a:cubicBezTo>
                  <a:cubicBezTo>
                    <a:pt x="628834" y="1394405"/>
                    <a:pt x="647269" y="1385995"/>
                    <a:pt x="666750" y="1381125"/>
                  </a:cubicBezTo>
                  <a:cubicBezTo>
                    <a:pt x="679450" y="1377950"/>
                    <a:pt x="691983" y="1374012"/>
                    <a:pt x="704850" y="1371600"/>
                  </a:cubicBezTo>
                  <a:cubicBezTo>
                    <a:pt x="752780" y="1362613"/>
                    <a:pt x="815786" y="1354792"/>
                    <a:pt x="866775" y="1343025"/>
                  </a:cubicBezTo>
                  <a:cubicBezTo>
                    <a:pt x="1043350" y="1302277"/>
                    <a:pt x="883380" y="1339641"/>
                    <a:pt x="971550" y="1314450"/>
                  </a:cubicBezTo>
                  <a:cubicBezTo>
                    <a:pt x="984137" y="1310854"/>
                    <a:pt x="997063" y="1308521"/>
                    <a:pt x="1009650" y="1304925"/>
                  </a:cubicBezTo>
                  <a:cubicBezTo>
                    <a:pt x="1053309" y="1292451"/>
                    <a:pt x="1025055" y="1300204"/>
                    <a:pt x="1066800" y="1276350"/>
                  </a:cubicBezTo>
                  <a:cubicBezTo>
                    <a:pt x="1079128" y="1269305"/>
                    <a:pt x="1092724" y="1264605"/>
                    <a:pt x="1104900" y="1257300"/>
                  </a:cubicBezTo>
                  <a:cubicBezTo>
                    <a:pt x="1186780" y="1208172"/>
                    <a:pt x="1133148" y="1228834"/>
                    <a:pt x="1190625" y="1209675"/>
                  </a:cubicBezTo>
                  <a:cubicBezTo>
                    <a:pt x="1290150" y="1110150"/>
                    <a:pt x="1172037" y="1220230"/>
                    <a:pt x="1266825" y="1152525"/>
                  </a:cubicBezTo>
                  <a:cubicBezTo>
                    <a:pt x="1277786" y="1144695"/>
                    <a:pt x="1285052" y="1132574"/>
                    <a:pt x="1295400" y="1123950"/>
                  </a:cubicBezTo>
                  <a:cubicBezTo>
                    <a:pt x="1304194" y="1116621"/>
                    <a:pt x="1314450" y="1111250"/>
                    <a:pt x="1323975" y="1104900"/>
                  </a:cubicBezTo>
                  <a:cubicBezTo>
                    <a:pt x="1382431" y="1017216"/>
                    <a:pt x="1288736" y="1153712"/>
                    <a:pt x="1381125" y="1038225"/>
                  </a:cubicBezTo>
                  <a:cubicBezTo>
                    <a:pt x="1444625" y="958850"/>
                    <a:pt x="1390650" y="1000125"/>
                    <a:pt x="1447800" y="962025"/>
                  </a:cubicBezTo>
                  <a:cubicBezTo>
                    <a:pt x="1454150" y="952500"/>
                    <a:pt x="1458755" y="941545"/>
                    <a:pt x="1466850" y="933450"/>
                  </a:cubicBezTo>
                  <a:cubicBezTo>
                    <a:pt x="1524111" y="876189"/>
                    <a:pt x="1472574" y="977252"/>
                    <a:pt x="1552575" y="857250"/>
                  </a:cubicBezTo>
                  <a:cubicBezTo>
                    <a:pt x="1563392" y="841025"/>
                    <a:pt x="1588385" y="802390"/>
                    <a:pt x="1600200" y="790575"/>
                  </a:cubicBezTo>
                  <a:cubicBezTo>
                    <a:pt x="1608295" y="782480"/>
                    <a:pt x="1619250" y="777875"/>
                    <a:pt x="1628775" y="771525"/>
                  </a:cubicBezTo>
                  <a:cubicBezTo>
                    <a:pt x="1641475" y="752475"/>
                    <a:pt x="1647825" y="727075"/>
                    <a:pt x="1666875" y="714375"/>
                  </a:cubicBezTo>
                  <a:cubicBezTo>
                    <a:pt x="1676400" y="708025"/>
                    <a:pt x="1687355" y="703420"/>
                    <a:pt x="1695450" y="695325"/>
                  </a:cubicBezTo>
                  <a:cubicBezTo>
                    <a:pt x="1729765" y="661010"/>
                    <a:pt x="1716033" y="661100"/>
                    <a:pt x="1743075" y="628650"/>
                  </a:cubicBezTo>
                  <a:cubicBezTo>
                    <a:pt x="1751699" y="618302"/>
                    <a:pt x="1763026" y="610423"/>
                    <a:pt x="1771650" y="600075"/>
                  </a:cubicBezTo>
                  <a:cubicBezTo>
                    <a:pt x="1778979" y="591281"/>
                    <a:pt x="1783371" y="580294"/>
                    <a:pt x="1790700" y="571500"/>
                  </a:cubicBezTo>
                  <a:cubicBezTo>
                    <a:pt x="1799324" y="561152"/>
                    <a:pt x="1811005" y="553558"/>
                    <a:pt x="1819275" y="542925"/>
                  </a:cubicBezTo>
                  <a:cubicBezTo>
                    <a:pt x="1833331" y="524853"/>
                    <a:pt x="1844675" y="504825"/>
                    <a:pt x="1857375" y="485775"/>
                  </a:cubicBezTo>
                  <a:lnTo>
                    <a:pt x="1895475" y="428625"/>
                  </a:lnTo>
                  <a:cubicBezTo>
                    <a:pt x="1901825" y="419100"/>
                    <a:pt x="1906430" y="408145"/>
                    <a:pt x="1914525" y="400050"/>
                  </a:cubicBezTo>
                  <a:lnTo>
                    <a:pt x="1943100" y="371475"/>
                  </a:lnTo>
                  <a:cubicBezTo>
                    <a:pt x="1958971" y="323861"/>
                    <a:pt x="1944504" y="357223"/>
                    <a:pt x="1981200" y="304800"/>
                  </a:cubicBezTo>
                  <a:cubicBezTo>
                    <a:pt x="1995943" y="283738"/>
                    <a:pt x="2027864" y="231785"/>
                    <a:pt x="2047875" y="209550"/>
                  </a:cubicBezTo>
                  <a:cubicBezTo>
                    <a:pt x="2096809" y="155179"/>
                    <a:pt x="2089540" y="162723"/>
                    <a:pt x="2133600" y="133350"/>
                  </a:cubicBezTo>
                  <a:cubicBezTo>
                    <a:pt x="2139950" y="123825"/>
                    <a:pt x="2143711" y="111926"/>
                    <a:pt x="2152650" y="104775"/>
                  </a:cubicBezTo>
                  <a:cubicBezTo>
                    <a:pt x="2160490" y="98503"/>
                    <a:pt x="2172245" y="99740"/>
                    <a:pt x="2181225" y="95250"/>
                  </a:cubicBezTo>
                  <a:cubicBezTo>
                    <a:pt x="2191464" y="90130"/>
                    <a:pt x="2199561" y="81320"/>
                    <a:pt x="2209800" y="76200"/>
                  </a:cubicBezTo>
                  <a:cubicBezTo>
                    <a:pt x="2223465" y="69368"/>
                    <a:pt x="2264268" y="60202"/>
                    <a:pt x="2276475" y="57150"/>
                  </a:cubicBezTo>
                  <a:cubicBezTo>
                    <a:pt x="2286000" y="50800"/>
                    <a:pt x="2294528" y="42609"/>
                    <a:pt x="2305050" y="38100"/>
                  </a:cubicBezTo>
                  <a:cubicBezTo>
                    <a:pt x="2317082" y="32943"/>
                    <a:pt x="2330563" y="32171"/>
                    <a:pt x="2343150" y="28575"/>
                  </a:cubicBezTo>
                  <a:cubicBezTo>
                    <a:pt x="2352804" y="25817"/>
                    <a:pt x="2361942" y="21308"/>
                    <a:pt x="2371725" y="19050"/>
                  </a:cubicBezTo>
                  <a:cubicBezTo>
                    <a:pt x="2403275" y="11769"/>
                    <a:pt x="2466975" y="0"/>
                    <a:pt x="2466975" y="0"/>
                  </a:cubicBezTo>
                  <a:cubicBezTo>
                    <a:pt x="2530475" y="3175"/>
                    <a:pt x="2594115" y="4245"/>
                    <a:pt x="2657475" y="9525"/>
                  </a:cubicBezTo>
                  <a:cubicBezTo>
                    <a:pt x="2670521" y="10612"/>
                    <a:pt x="2683036" y="15288"/>
                    <a:pt x="2695575" y="19050"/>
                  </a:cubicBezTo>
                  <a:cubicBezTo>
                    <a:pt x="2714809" y="24820"/>
                    <a:pt x="2752725" y="38100"/>
                    <a:pt x="2752725" y="38100"/>
                  </a:cubicBezTo>
                  <a:cubicBezTo>
                    <a:pt x="2797175" y="104775"/>
                    <a:pt x="2771775" y="82550"/>
                    <a:pt x="2819400" y="114300"/>
                  </a:cubicBezTo>
                  <a:cubicBezTo>
                    <a:pt x="2825750" y="133350"/>
                    <a:pt x="2827311" y="154742"/>
                    <a:pt x="2838450" y="171450"/>
                  </a:cubicBezTo>
                  <a:cubicBezTo>
                    <a:pt x="2844800" y="180975"/>
                    <a:pt x="2852380" y="189786"/>
                    <a:pt x="2857500" y="200025"/>
                  </a:cubicBezTo>
                  <a:cubicBezTo>
                    <a:pt x="2861990" y="209005"/>
                    <a:pt x="2862535" y="219620"/>
                    <a:pt x="2867025" y="228600"/>
                  </a:cubicBezTo>
                  <a:cubicBezTo>
                    <a:pt x="2872145" y="238839"/>
                    <a:pt x="2881426" y="246714"/>
                    <a:pt x="2886075" y="257175"/>
                  </a:cubicBezTo>
                  <a:cubicBezTo>
                    <a:pt x="2894230" y="275525"/>
                    <a:pt x="2898775" y="295275"/>
                    <a:pt x="2905125" y="314325"/>
                  </a:cubicBezTo>
                  <a:lnTo>
                    <a:pt x="2914650" y="342900"/>
                  </a:lnTo>
                  <a:cubicBezTo>
                    <a:pt x="2917825" y="368300"/>
                    <a:pt x="2919596" y="393915"/>
                    <a:pt x="2924175" y="419100"/>
                  </a:cubicBezTo>
                  <a:cubicBezTo>
                    <a:pt x="2925971" y="428978"/>
                    <a:pt x="2932049" y="437771"/>
                    <a:pt x="2933700" y="447675"/>
                  </a:cubicBezTo>
                  <a:cubicBezTo>
                    <a:pt x="2938427" y="476035"/>
                    <a:pt x="2939659" y="504871"/>
                    <a:pt x="2943225" y="533400"/>
                  </a:cubicBezTo>
                  <a:cubicBezTo>
                    <a:pt x="2945395" y="550762"/>
                    <a:pt x="2957735" y="636797"/>
                    <a:pt x="2962275" y="657225"/>
                  </a:cubicBezTo>
                  <a:cubicBezTo>
                    <a:pt x="2964453" y="667026"/>
                    <a:pt x="2968625" y="676275"/>
                    <a:pt x="2971800" y="685800"/>
                  </a:cubicBezTo>
                  <a:cubicBezTo>
                    <a:pt x="2974975" y="708025"/>
                    <a:pt x="2978358" y="730221"/>
                    <a:pt x="2981325" y="752475"/>
                  </a:cubicBezTo>
                  <a:cubicBezTo>
                    <a:pt x="2984708" y="777848"/>
                    <a:pt x="2986958" y="803375"/>
                    <a:pt x="2990850" y="828675"/>
                  </a:cubicBezTo>
                  <a:cubicBezTo>
                    <a:pt x="2993312" y="844676"/>
                    <a:pt x="2997913" y="860299"/>
                    <a:pt x="3000375" y="876300"/>
                  </a:cubicBezTo>
                  <a:cubicBezTo>
                    <a:pt x="3004267" y="901600"/>
                    <a:pt x="3006008" y="927200"/>
                    <a:pt x="3009900" y="952500"/>
                  </a:cubicBezTo>
                  <a:cubicBezTo>
                    <a:pt x="3015764" y="990615"/>
                    <a:pt x="3029723" y="1041318"/>
                    <a:pt x="3038475" y="1076325"/>
                  </a:cubicBezTo>
                  <a:cubicBezTo>
                    <a:pt x="3041650" y="1089025"/>
                    <a:pt x="3045433" y="1101588"/>
                    <a:pt x="3048000" y="1114425"/>
                  </a:cubicBezTo>
                  <a:cubicBezTo>
                    <a:pt x="3061463" y="1181741"/>
                    <a:pt x="3052405" y="1146691"/>
                    <a:pt x="3076575" y="1219200"/>
                  </a:cubicBezTo>
                  <a:lnTo>
                    <a:pt x="3086100" y="1247775"/>
                  </a:lnTo>
                  <a:cubicBezTo>
                    <a:pt x="3089275" y="1257300"/>
                    <a:pt x="3093656" y="1266505"/>
                    <a:pt x="3095625" y="1276350"/>
                  </a:cubicBezTo>
                  <a:cubicBezTo>
                    <a:pt x="3098800" y="1292225"/>
                    <a:pt x="3102688" y="1307974"/>
                    <a:pt x="3105150" y="1323975"/>
                  </a:cubicBezTo>
                  <a:cubicBezTo>
                    <a:pt x="3109042" y="1349275"/>
                    <a:pt x="3110096" y="1374990"/>
                    <a:pt x="3114675" y="1400175"/>
                  </a:cubicBezTo>
                  <a:cubicBezTo>
                    <a:pt x="3116471" y="1410053"/>
                    <a:pt x="3121442" y="1419096"/>
                    <a:pt x="3124200" y="1428750"/>
                  </a:cubicBezTo>
                  <a:cubicBezTo>
                    <a:pt x="3127796" y="1441337"/>
                    <a:pt x="3133725" y="1466850"/>
                    <a:pt x="3133725" y="1466850"/>
                  </a:cubicBezTo>
                </a:path>
              </a:pathLst>
            </a:custGeom>
            <a:solidFill>
              <a:schemeClr val="accent1">
                <a:lumMod val="75000"/>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4448175" y="3574072"/>
              <a:ext cx="3848100" cy="2409825"/>
            </a:xfrm>
            <a:custGeom>
              <a:avLst/>
              <a:gdLst>
                <a:gd name="connsiteX0" fmla="*/ 0 w 3848100"/>
                <a:gd name="connsiteY0" fmla="*/ 2409825 h 2409825"/>
                <a:gd name="connsiteX1" fmla="*/ 19050 w 3848100"/>
                <a:gd name="connsiteY1" fmla="*/ 2314575 h 2409825"/>
                <a:gd name="connsiteX2" fmla="*/ 28575 w 3848100"/>
                <a:gd name="connsiteY2" fmla="*/ 2219325 h 2409825"/>
                <a:gd name="connsiteX3" fmla="*/ 38100 w 3848100"/>
                <a:gd name="connsiteY3" fmla="*/ 2162175 h 2409825"/>
                <a:gd name="connsiteX4" fmla="*/ 47625 w 3848100"/>
                <a:gd name="connsiteY4" fmla="*/ 2085975 h 2409825"/>
                <a:gd name="connsiteX5" fmla="*/ 66675 w 3848100"/>
                <a:gd name="connsiteY5" fmla="*/ 2009775 h 2409825"/>
                <a:gd name="connsiteX6" fmla="*/ 76200 w 3848100"/>
                <a:gd name="connsiteY6" fmla="*/ 1924050 h 2409825"/>
                <a:gd name="connsiteX7" fmla="*/ 85725 w 3848100"/>
                <a:gd name="connsiteY7" fmla="*/ 1885950 h 2409825"/>
                <a:gd name="connsiteX8" fmla="*/ 95250 w 3848100"/>
                <a:gd name="connsiteY8" fmla="*/ 1819275 h 2409825"/>
                <a:gd name="connsiteX9" fmla="*/ 114300 w 3848100"/>
                <a:gd name="connsiteY9" fmla="*/ 1638300 h 2409825"/>
                <a:gd name="connsiteX10" fmla="*/ 123825 w 3848100"/>
                <a:gd name="connsiteY10" fmla="*/ 1009650 h 2409825"/>
                <a:gd name="connsiteX11" fmla="*/ 142875 w 3848100"/>
                <a:gd name="connsiteY11" fmla="*/ 895350 h 2409825"/>
                <a:gd name="connsiteX12" fmla="*/ 161925 w 3848100"/>
                <a:gd name="connsiteY12" fmla="*/ 676275 h 2409825"/>
                <a:gd name="connsiteX13" fmla="*/ 180975 w 3848100"/>
                <a:gd name="connsiteY13" fmla="*/ 523875 h 2409825"/>
                <a:gd name="connsiteX14" fmla="*/ 190500 w 3848100"/>
                <a:gd name="connsiteY14" fmla="*/ 438150 h 2409825"/>
                <a:gd name="connsiteX15" fmla="*/ 200025 w 3848100"/>
                <a:gd name="connsiteY15" fmla="*/ 342900 h 2409825"/>
                <a:gd name="connsiteX16" fmla="*/ 228600 w 3848100"/>
                <a:gd name="connsiteY16" fmla="*/ 285750 h 2409825"/>
                <a:gd name="connsiteX17" fmla="*/ 238125 w 3848100"/>
                <a:gd name="connsiteY17" fmla="*/ 257175 h 2409825"/>
                <a:gd name="connsiteX18" fmla="*/ 247650 w 3848100"/>
                <a:gd name="connsiteY18" fmla="*/ 219075 h 2409825"/>
                <a:gd name="connsiteX19" fmla="*/ 285750 w 3848100"/>
                <a:gd name="connsiteY19" fmla="*/ 161925 h 2409825"/>
                <a:gd name="connsiteX20" fmla="*/ 295275 w 3848100"/>
                <a:gd name="connsiteY20" fmla="*/ 133350 h 2409825"/>
                <a:gd name="connsiteX21" fmla="*/ 333375 w 3848100"/>
                <a:gd name="connsiteY21" fmla="*/ 76200 h 2409825"/>
                <a:gd name="connsiteX22" fmla="*/ 409575 w 3848100"/>
                <a:gd name="connsiteY22" fmla="*/ 9525 h 2409825"/>
                <a:gd name="connsiteX23" fmla="*/ 466725 w 3848100"/>
                <a:gd name="connsiteY23" fmla="*/ 0 h 2409825"/>
                <a:gd name="connsiteX24" fmla="*/ 666750 w 3848100"/>
                <a:gd name="connsiteY24" fmla="*/ 9525 h 2409825"/>
                <a:gd name="connsiteX25" fmla="*/ 733425 w 3848100"/>
                <a:gd name="connsiteY25" fmla="*/ 38100 h 2409825"/>
                <a:gd name="connsiteX26" fmla="*/ 790575 w 3848100"/>
                <a:gd name="connsiteY26" fmla="*/ 57150 h 2409825"/>
                <a:gd name="connsiteX27" fmla="*/ 847725 w 3848100"/>
                <a:gd name="connsiteY27" fmla="*/ 85725 h 2409825"/>
                <a:gd name="connsiteX28" fmla="*/ 904875 w 3848100"/>
                <a:gd name="connsiteY28" fmla="*/ 133350 h 2409825"/>
                <a:gd name="connsiteX29" fmla="*/ 933450 w 3848100"/>
                <a:gd name="connsiteY29" fmla="*/ 152400 h 2409825"/>
                <a:gd name="connsiteX30" fmla="*/ 990600 w 3848100"/>
                <a:gd name="connsiteY30" fmla="*/ 238125 h 2409825"/>
                <a:gd name="connsiteX31" fmla="*/ 1009650 w 3848100"/>
                <a:gd name="connsiteY31" fmla="*/ 266700 h 2409825"/>
                <a:gd name="connsiteX32" fmla="*/ 1028700 w 3848100"/>
                <a:gd name="connsiteY32" fmla="*/ 342900 h 2409825"/>
                <a:gd name="connsiteX33" fmla="*/ 1038225 w 3848100"/>
                <a:gd name="connsiteY33" fmla="*/ 381000 h 2409825"/>
                <a:gd name="connsiteX34" fmla="*/ 1057275 w 3848100"/>
                <a:gd name="connsiteY34" fmla="*/ 409575 h 2409825"/>
                <a:gd name="connsiteX35" fmla="*/ 1076325 w 3848100"/>
                <a:gd name="connsiteY35" fmla="*/ 485775 h 2409825"/>
                <a:gd name="connsiteX36" fmla="*/ 1085850 w 3848100"/>
                <a:gd name="connsiteY36" fmla="*/ 523875 h 2409825"/>
                <a:gd name="connsiteX37" fmla="*/ 1104900 w 3848100"/>
                <a:gd name="connsiteY37" fmla="*/ 581025 h 2409825"/>
                <a:gd name="connsiteX38" fmla="*/ 1143000 w 3848100"/>
                <a:gd name="connsiteY38" fmla="*/ 714375 h 2409825"/>
                <a:gd name="connsiteX39" fmla="*/ 1171575 w 3848100"/>
                <a:gd name="connsiteY39" fmla="*/ 771525 h 2409825"/>
                <a:gd name="connsiteX40" fmla="*/ 1190625 w 3848100"/>
                <a:gd name="connsiteY40" fmla="*/ 809625 h 2409825"/>
                <a:gd name="connsiteX41" fmla="*/ 1200150 w 3848100"/>
                <a:gd name="connsiteY41" fmla="*/ 838200 h 2409825"/>
                <a:gd name="connsiteX42" fmla="*/ 1219200 w 3848100"/>
                <a:gd name="connsiteY42" fmla="*/ 885825 h 2409825"/>
                <a:gd name="connsiteX43" fmla="*/ 1238250 w 3848100"/>
                <a:gd name="connsiteY43" fmla="*/ 942975 h 2409825"/>
                <a:gd name="connsiteX44" fmla="*/ 1247775 w 3848100"/>
                <a:gd name="connsiteY44" fmla="*/ 971550 h 2409825"/>
                <a:gd name="connsiteX45" fmla="*/ 1266825 w 3848100"/>
                <a:gd name="connsiteY45" fmla="*/ 1009650 h 2409825"/>
                <a:gd name="connsiteX46" fmla="*/ 1285875 w 3848100"/>
                <a:gd name="connsiteY46" fmla="*/ 1066800 h 2409825"/>
                <a:gd name="connsiteX47" fmla="*/ 1304925 w 3848100"/>
                <a:gd name="connsiteY47" fmla="*/ 1104900 h 2409825"/>
                <a:gd name="connsiteX48" fmla="*/ 1314450 w 3848100"/>
                <a:gd name="connsiteY48" fmla="*/ 1143000 h 2409825"/>
                <a:gd name="connsiteX49" fmla="*/ 1333500 w 3848100"/>
                <a:gd name="connsiteY49" fmla="*/ 1171575 h 2409825"/>
                <a:gd name="connsiteX50" fmla="*/ 1381125 w 3848100"/>
                <a:gd name="connsiteY50" fmla="*/ 1266825 h 2409825"/>
                <a:gd name="connsiteX51" fmla="*/ 1390650 w 3848100"/>
                <a:gd name="connsiteY51" fmla="*/ 1295400 h 2409825"/>
                <a:gd name="connsiteX52" fmla="*/ 1400175 w 3848100"/>
                <a:gd name="connsiteY52" fmla="*/ 1333500 h 2409825"/>
                <a:gd name="connsiteX53" fmla="*/ 1419225 w 3848100"/>
                <a:gd name="connsiteY53" fmla="*/ 1362075 h 2409825"/>
                <a:gd name="connsiteX54" fmla="*/ 1438275 w 3848100"/>
                <a:gd name="connsiteY54" fmla="*/ 1419225 h 2409825"/>
                <a:gd name="connsiteX55" fmla="*/ 1457325 w 3848100"/>
                <a:gd name="connsiteY55" fmla="*/ 1447800 h 2409825"/>
                <a:gd name="connsiteX56" fmla="*/ 1476375 w 3848100"/>
                <a:gd name="connsiteY56" fmla="*/ 1504950 h 2409825"/>
                <a:gd name="connsiteX57" fmla="*/ 1495425 w 3848100"/>
                <a:gd name="connsiteY57" fmla="*/ 1533525 h 2409825"/>
                <a:gd name="connsiteX58" fmla="*/ 1514475 w 3848100"/>
                <a:gd name="connsiteY58" fmla="*/ 1590675 h 2409825"/>
                <a:gd name="connsiteX59" fmla="*/ 1533525 w 3848100"/>
                <a:gd name="connsiteY59" fmla="*/ 1619250 h 2409825"/>
                <a:gd name="connsiteX60" fmla="*/ 1552575 w 3848100"/>
                <a:gd name="connsiteY60" fmla="*/ 1676400 h 2409825"/>
                <a:gd name="connsiteX61" fmla="*/ 1590675 w 3848100"/>
                <a:gd name="connsiteY61" fmla="*/ 1743075 h 2409825"/>
                <a:gd name="connsiteX62" fmla="*/ 1609725 w 3848100"/>
                <a:gd name="connsiteY62" fmla="*/ 1771650 h 2409825"/>
                <a:gd name="connsiteX63" fmla="*/ 1619250 w 3848100"/>
                <a:gd name="connsiteY63" fmla="*/ 1800225 h 2409825"/>
                <a:gd name="connsiteX64" fmla="*/ 1657350 w 3848100"/>
                <a:gd name="connsiteY64" fmla="*/ 1857375 h 2409825"/>
                <a:gd name="connsiteX65" fmla="*/ 1676400 w 3848100"/>
                <a:gd name="connsiteY65" fmla="*/ 1895475 h 2409825"/>
                <a:gd name="connsiteX66" fmla="*/ 1704975 w 3848100"/>
                <a:gd name="connsiteY66" fmla="*/ 1914525 h 2409825"/>
                <a:gd name="connsiteX67" fmla="*/ 1752600 w 3848100"/>
                <a:gd name="connsiteY67" fmla="*/ 1962150 h 2409825"/>
                <a:gd name="connsiteX68" fmla="*/ 1771650 w 3848100"/>
                <a:gd name="connsiteY68" fmla="*/ 1990725 h 2409825"/>
                <a:gd name="connsiteX69" fmla="*/ 1828800 w 3848100"/>
                <a:gd name="connsiteY69" fmla="*/ 2038350 h 2409825"/>
                <a:gd name="connsiteX70" fmla="*/ 1866900 w 3848100"/>
                <a:gd name="connsiteY70" fmla="*/ 2105025 h 2409825"/>
                <a:gd name="connsiteX71" fmla="*/ 1895475 w 3848100"/>
                <a:gd name="connsiteY71" fmla="*/ 2114550 h 2409825"/>
                <a:gd name="connsiteX72" fmla="*/ 1924050 w 3848100"/>
                <a:gd name="connsiteY72" fmla="*/ 2133600 h 2409825"/>
                <a:gd name="connsiteX73" fmla="*/ 1981200 w 3848100"/>
                <a:gd name="connsiteY73" fmla="*/ 2152650 h 2409825"/>
                <a:gd name="connsiteX74" fmla="*/ 2009775 w 3848100"/>
                <a:gd name="connsiteY74" fmla="*/ 2162175 h 2409825"/>
                <a:gd name="connsiteX75" fmla="*/ 2038350 w 3848100"/>
                <a:gd name="connsiteY75" fmla="*/ 2171700 h 2409825"/>
                <a:gd name="connsiteX76" fmla="*/ 2066925 w 3848100"/>
                <a:gd name="connsiteY76" fmla="*/ 2181225 h 2409825"/>
                <a:gd name="connsiteX77" fmla="*/ 2124075 w 3848100"/>
                <a:gd name="connsiteY77" fmla="*/ 2209800 h 2409825"/>
                <a:gd name="connsiteX78" fmla="*/ 2152650 w 3848100"/>
                <a:gd name="connsiteY78" fmla="*/ 2228850 h 2409825"/>
                <a:gd name="connsiteX79" fmla="*/ 2181225 w 3848100"/>
                <a:gd name="connsiteY79" fmla="*/ 2238375 h 2409825"/>
                <a:gd name="connsiteX80" fmla="*/ 2257425 w 3848100"/>
                <a:gd name="connsiteY80" fmla="*/ 2276475 h 2409825"/>
                <a:gd name="connsiteX81" fmla="*/ 2409825 w 3848100"/>
                <a:gd name="connsiteY81" fmla="*/ 2295525 h 2409825"/>
                <a:gd name="connsiteX82" fmla="*/ 2543175 w 3848100"/>
                <a:gd name="connsiteY82" fmla="*/ 2314575 h 2409825"/>
                <a:gd name="connsiteX83" fmla="*/ 3267075 w 3848100"/>
                <a:gd name="connsiteY83" fmla="*/ 2343150 h 2409825"/>
                <a:gd name="connsiteX84" fmla="*/ 3600450 w 3848100"/>
                <a:gd name="connsiteY84" fmla="*/ 2352675 h 2409825"/>
                <a:gd name="connsiteX85" fmla="*/ 3848100 w 3848100"/>
                <a:gd name="connsiteY85" fmla="*/ 2362200 h 240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3848100" h="2409825">
                  <a:moveTo>
                    <a:pt x="0" y="2409825"/>
                  </a:moveTo>
                  <a:cubicBezTo>
                    <a:pt x="6350" y="2378075"/>
                    <a:pt x="14247" y="2346596"/>
                    <a:pt x="19050" y="2314575"/>
                  </a:cubicBezTo>
                  <a:cubicBezTo>
                    <a:pt x="23783" y="2283020"/>
                    <a:pt x="24617" y="2250987"/>
                    <a:pt x="28575" y="2219325"/>
                  </a:cubicBezTo>
                  <a:cubicBezTo>
                    <a:pt x="30970" y="2200161"/>
                    <a:pt x="35369" y="2181294"/>
                    <a:pt x="38100" y="2162175"/>
                  </a:cubicBezTo>
                  <a:cubicBezTo>
                    <a:pt x="41720" y="2136835"/>
                    <a:pt x="42908" y="2111134"/>
                    <a:pt x="47625" y="2085975"/>
                  </a:cubicBezTo>
                  <a:cubicBezTo>
                    <a:pt x="52450" y="2060242"/>
                    <a:pt x="66675" y="2009775"/>
                    <a:pt x="66675" y="2009775"/>
                  </a:cubicBezTo>
                  <a:cubicBezTo>
                    <a:pt x="69850" y="1981200"/>
                    <a:pt x="71828" y="1952467"/>
                    <a:pt x="76200" y="1924050"/>
                  </a:cubicBezTo>
                  <a:cubicBezTo>
                    <a:pt x="78191" y="1911111"/>
                    <a:pt x="83383" y="1898830"/>
                    <a:pt x="85725" y="1885950"/>
                  </a:cubicBezTo>
                  <a:cubicBezTo>
                    <a:pt x="89741" y="1863861"/>
                    <a:pt x="92283" y="1841529"/>
                    <a:pt x="95250" y="1819275"/>
                  </a:cubicBezTo>
                  <a:cubicBezTo>
                    <a:pt x="107143" y="1730080"/>
                    <a:pt x="105173" y="1738697"/>
                    <a:pt x="114300" y="1638300"/>
                  </a:cubicBezTo>
                  <a:cubicBezTo>
                    <a:pt x="117475" y="1428750"/>
                    <a:pt x="118163" y="1219148"/>
                    <a:pt x="123825" y="1009650"/>
                  </a:cubicBezTo>
                  <a:cubicBezTo>
                    <a:pt x="125176" y="959650"/>
                    <a:pt x="132152" y="938242"/>
                    <a:pt x="142875" y="895350"/>
                  </a:cubicBezTo>
                  <a:cubicBezTo>
                    <a:pt x="165623" y="554134"/>
                    <a:pt x="140302" y="892509"/>
                    <a:pt x="161925" y="676275"/>
                  </a:cubicBezTo>
                  <a:cubicBezTo>
                    <a:pt x="176075" y="534780"/>
                    <a:pt x="160966" y="603910"/>
                    <a:pt x="180975" y="523875"/>
                  </a:cubicBezTo>
                  <a:cubicBezTo>
                    <a:pt x="184150" y="495300"/>
                    <a:pt x="187490" y="466743"/>
                    <a:pt x="190500" y="438150"/>
                  </a:cubicBezTo>
                  <a:cubicBezTo>
                    <a:pt x="193840" y="406417"/>
                    <a:pt x="195173" y="374437"/>
                    <a:pt x="200025" y="342900"/>
                  </a:cubicBezTo>
                  <a:cubicBezTo>
                    <a:pt x="205345" y="308318"/>
                    <a:pt x="212902" y="317145"/>
                    <a:pt x="228600" y="285750"/>
                  </a:cubicBezTo>
                  <a:cubicBezTo>
                    <a:pt x="233090" y="276770"/>
                    <a:pt x="235367" y="266829"/>
                    <a:pt x="238125" y="257175"/>
                  </a:cubicBezTo>
                  <a:cubicBezTo>
                    <a:pt x="241721" y="244588"/>
                    <a:pt x="241796" y="230784"/>
                    <a:pt x="247650" y="219075"/>
                  </a:cubicBezTo>
                  <a:cubicBezTo>
                    <a:pt x="257889" y="198597"/>
                    <a:pt x="278510" y="183645"/>
                    <a:pt x="285750" y="161925"/>
                  </a:cubicBezTo>
                  <a:cubicBezTo>
                    <a:pt x="288925" y="152400"/>
                    <a:pt x="290399" y="142127"/>
                    <a:pt x="295275" y="133350"/>
                  </a:cubicBezTo>
                  <a:cubicBezTo>
                    <a:pt x="306394" y="113336"/>
                    <a:pt x="320675" y="95250"/>
                    <a:pt x="333375" y="76200"/>
                  </a:cubicBezTo>
                  <a:cubicBezTo>
                    <a:pt x="352623" y="47327"/>
                    <a:pt x="367903" y="16470"/>
                    <a:pt x="409575" y="9525"/>
                  </a:cubicBezTo>
                  <a:lnTo>
                    <a:pt x="466725" y="0"/>
                  </a:lnTo>
                  <a:cubicBezTo>
                    <a:pt x="533400" y="3175"/>
                    <a:pt x="600212" y="4202"/>
                    <a:pt x="666750" y="9525"/>
                  </a:cubicBezTo>
                  <a:cubicBezTo>
                    <a:pt x="720523" y="13827"/>
                    <a:pt x="689964" y="18784"/>
                    <a:pt x="733425" y="38100"/>
                  </a:cubicBezTo>
                  <a:cubicBezTo>
                    <a:pt x="751775" y="46255"/>
                    <a:pt x="773867" y="46011"/>
                    <a:pt x="790575" y="57150"/>
                  </a:cubicBezTo>
                  <a:cubicBezTo>
                    <a:pt x="872467" y="111745"/>
                    <a:pt x="768855" y="46290"/>
                    <a:pt x="847725" y="85725"/>
                  </a:cubicBezTo>
                  <a:cubicBezTo>
                    <a:pt x="883198" y="103462"/>
                    <a:pt x="873277" y="107018"/>
                    <a:pt x="904875" y="133350"/>
                  </a:cubicBezTo>
                  <a:cubicBezTo>
                    <a:pt x="913669" y="140679"/>
                    <a:pt x="923925" y="146050"/>
                    <a:pt x="933450" y="152400"/>
                  </a:cubicBezTo>
                  <a:lnTo>
                    <a:pt x="990600" y="238125"/>
                  </a:lnTo>
                  <a:lnTo>
                    <a:pt x="1009650" y="266700"/>
                  </a:lnTo>
                  <a:cubicBezTo>
                    <a:pt x="1029015" y="363526"/>
                    <a:pt x="1009174" y="274559"/>
                    <a:pt x="1028700" y="342900"/>
                  </a:cubicBezTo>
                  <a:cubicBezTo>
                    <a:pt x="1032296" y="355487"/>
                    <a:pt x="1033068" y="368968"/>
                    <a:pt x="1038225" y="381000"/>
                  </a:cubicBezTo>
                  <a:cubicBezTo>
                    <a:pt x="1042734" y="391522"/>
                    <a:pt x="1050925" y="400050"/>
                    <a:pt x="1057275" y="409575"/>
                  </a:cubicBezTo>
                  <a:cubicBezTo>
                    <a:pt x="1076640" y="506401"/>
                    <a:pt x="1056799" y="417434"/>
                    <a:pt x="1076325" y="485775"/>
                  </a:cubicBezTo>
                  <a:cubicBezTo>
                    <a:pt x="1079921" y="498362"/>
                    <a:pt x="1082088" y="511336"/>
                    <a:pt x="1085850" y="523875"/>
                  </a:cubicBezTo>
                  <a:cubicBezTo>
                    <a:pt x="1091620" y="543109"/>
                    <a:pt x="1100030" y="561544"/>
                    <a:pt x="1104900" y="581025"/>
                  </a:cubicBezTo>
                  <a:cubicBezTo>
                    <a:pt x="1107440" y="591186"/>
                    <a:pt x="1132068" y="697977"/>
                    <a:pt x="1143000" y="714375"/>
                  </a:cubicBezTo>
                  <a:cubicBezTo>
                    <a:pt x="1179609" y="769289"/>
                    <a:pt x="1147914" y="716316"/>
                    <a:pt x="1171575" y="771525"/>
                  </a:cubicBezTo>
                  <a:cubicBezTo>
                    <a:pt x="1177168" y="784576"/>
                    <a:pt x="1185032" y="796574"/>
                    <a:pt x="1190625" y="809625"/>
                  </a:cubicBezTo>
                  <a:cubicBezTo>
                    <a:pt x="1194580" y="818853"/>
                    <a:pt x="1196625" y="828799"/>
                    <a:pt x="1200150" y="838200"/>
                  </a:cubicBezTo>
                  <a:cubicBezTo>
                    <a:pt x="1206153" y="854209"/>
                    <a:pt x="1213357" y="869757"/>
                    <a:pt x="1219200" y="885825"/>
                  </a:cubicBezTo>
                  <a:cubicBezTo>
                    <a:pt x="1226062" y="904696"/>
                    <a:pt x="1231900" y="923925"/>
                    <a:pt x="1238250" y="942975"/>
                  </a:cubicBezTo>
                  <a:cubicBezTo>
                    <a:pt x="1241425" y="952500"/>
                    <a:pt x="1243285" y="962570"/>
                    <a:pt x="1247775" y="971550"/>
                  </a:cubicBezTo>
                  <a:cubicBezTo>
                    <a:pt x="1254125" y="984250"/>
                    <a:pt x="1261552" y="996467"/>
                    <a:pt x="1266825" y="1009650"/>
                  </a:cubicBezTo>
                  <a:cubicBezTo>
                    <a:pt x="1274283" y="1028294"/>
                    <a:pt x="1276895" y="1048839"/>
                    <a:pt x="1285875" y="1066800"/>
                  </a:cubicBezTo>
                  <a:cubicBezTo>
                    <a:pt x="1292225" y="1079500"/>
                    <a:pt x="1299939" y="1091605"/>
                    <a:pt x="1304925" y="1104900"/>
                  </a:cubicBezTo>
                  <a:cubicBezTo>
                    <a:pt x="1309522" y="1117157"/>
                    <a:pt x="1309293" y="1130968"/>
                    <a:pt x="1314450" y="1143000"/>
                  </a:cubicBezTo>
                  <a:cubicBezTo>
                    <a:pt x="1318959" y="1153522"/>
                    <a:pt x="1328851" y="1161114"/>
                    <a:pt x="1333500" y="1171575"/>
                  </a:cubicBezTo>
                  <a:cubicBezTo>
                    <a:pt x="1377264" y="1270044"/>
                    <a:pt x="1324932" y="1191902"/>
                    <a:pt x="1381125" y="1266825"/>
                  </a:cubicBezTo>
                  <a:cubicBezTo>
                    <a:pt x="1384300" y="1276350"/>
                    <a:pt x="1387892" y="1285746"/>
                    <a:pt x="1390650" y="1295400"/>
                  </a:cubicBezTo>
                  <a:cubicBezTo>
                    <a:pt x="1394246" y="1307987"/>
                    <a:pt x="1395018" y="1321468"/>
                    <a:pt x="1400175" y="1333500"/>
                  </a:cubicBezTo>
                  <a:cubicBezTo>
                    <a:pt x="1404684" y="1344022"/>
                    <a:pt x="1414576" y="1351614"/>
                    <a:pt x="1419225" y="1362075"/>
                  </a:cubicBezTo>
                  <a:cubicBezTo>
                    <a:pt x="1427380" y="1380425"/>
                    <a:pt x="1427136" y="1402517"/>
                    <a:pt x="1438275" y="1419225"/>
                  </a:cubicBezTo>
                  <a:cubicBezTo>
                    <a:pt x="1444625" y="1428750"/>
                    <a:pt x="1452676" y="1437339"/>
                    <a:pt x="1457325" y="1447800"/>
                  </a:cubicBezTo>
                  <a:cubicBezTo>
                    <a:pt x="1465480" y="1466150"/>
                    <a:pt x="1465236" y="1488242"/>
                    <a:pt x="1476375" y="1504950"/>
                  </a:cubicBezTo>
                  <a:cubicBezTo>
                    <a:pt x="1482725" y="1514475"/>
                    <a:pt x="1490776" y="1523064"/>
                    <a:pt x="1495425" y="1533525"/>
                  </a:cubicBezTo>
                  <a:cubicBezTo>
                    <a:pt x="1503580" y="1551875"/>
                    <a:pt x="1503336" y="1573967"/>
                    <a:pt x="1514475" y="1590675"/>
                  </a:cubicBezTo>
                  <a:cubicBezTo>
                    <a:pt x="1520825" y="1600200"/>
                    <a:pt x="1528876" y="1608789"/>
                    <a:pt x="1533525" y="1619250"/>
                  </a:cubicBezTo>
                  <a:cubicBezTo>
                    <a:pt x="1541680" y="1637600"/>
                    <a:pt x="1541436" y="1659692"/>
                    <a:pt x="1552575" y="1676400"/>
                  </a:cubicBezTo>
                  <a:cubicBezTo>
                    <a:pt x="1598987" y="1746018"/>
                    <a:pt x="1542336" y="1658482"/>
                    <a:pt x="1590675" y="1743075"/>
                  </a:cubicBezTo>
                  <a:cubicBezTo>
                    <a:pt x="1596355" y="1753014"/>
                    <a:pt x="1604605" y="1761411"/>
                    <a:pt x="1609725" y="1771650"/>
                  </a:cubicBezTo>
                  <a:cubicBezTo>
                    <a:pt x="1614215" y="1780630"/>
                    <a:pt x="1614374" y="1791448"/>
                    <a:pt x="1619250" y="1800225"/>
                  </a:cubicBezTo>
                  <a:cubicBezTo>
                    <a:pt x="1630369" y="1820239"/>
                    <a:pt x="1647111" y="1836897"/>
                    <a:pt x="1657350" y="1857375"/>
                  </a:cubicBezTo>
                  <a:cubicBezTo>
                    <a:pt x="1663700" y="1870075"/>
                    <a:pt x="1667310" y="1884567"/>
                    <a:pt x="1676400" y="1895475"/>
                  </a:cubicBezTo>
                  <a:cubicBezTo>
                    <a:pt x="1683729" y="1904269"/>
                    <a:pt x="1695450" y="1908175"/>
                    <a:pt x="1704975" y="1914525"/>
                  </a:cubicBezTo>
                  <a:cubicBezTo>
                    <a:pt x="1755775" y="1990725"/>
                    <a:pt x="1689100" y="1898650"/>
                    <a:pt x="1752600" y="1962150"/>
                  </a:cubicBezTo>
                  <a:cubicBezTo>
                    <a:pt x="1760695" y="1970245"/>
                    <a:pt x="1763555" y="1982630"/>
                    <a:pt x="1771650" y="1990725"/>
                  </a:cubicBezTo>
                  <a:cubicBezTo>
                    <a:pt x="1813422" y="2032497"/>
                    <a:pt x="1789790" y="1983735"/>
                    <a:pt x="1828800" y="2038350"/>
                  </a:cubicBezTo>
                  <a:cubicBezTo>
                    <a:pt x="1838175" y="2051475"/>
                    <a:pt x="1851902" y="2093026"/>
                    <a:pt x="1866900" y="2105025"/>
                  </a:cubicBezTo>
                  <a:cubicBezTo>
                    <a:pt x="1874740" y="2111297"/>
                    <a:pt x="1886495" y="2110060"/>
                    <a:pt x="1895475" y="2114550"/>
                  </a:cubicBezTo>
                  <a:cubicBezTo>
                    <a:pt x="1905714" y="2119670"/>
                    <a:pt x="1913589" y="2128951"/>
                    <a:pt x="1924050" y="2133600"/>
                  </a:cubicBezTo>
                  <a:cubicBezTo>
                    <a:pt x="1942400" y="2141755"/>
                    <a:pt x="1962150" y="2146300"/>
                    <a:pt x="1981200" y="2152650"/>
                  </a:cubicBezTo>
                  <a:lnTo>
                    <a:pt x="2009775" y="2162175"/>
                  </a:lnTo>
                  <a:lnTo>
                    <a:pt x="2038350" y="2171700"/>
                  </a:lnTo>
                  <a:cubicBezTo>
                    <a:pt x="2047875" y="2174875"/>
                    <a:pt x="2058571" y="2175656"/>
                    <a:pt x="2066925" y="2181225"/>
                  </a:cubicBezTo>
                  <a:cubicBezTo>
                    <a:pt x="2148817" y="2235820"/>
                    <a:pt x="2045205" y="2170365"/>
                    <a:pt x="2124075" y="2209800"/>
                  </a:cubicBezTo>
                  <a:cubicBezTo>
                    <a:pt x="2134314" y="2214920"/>
                    <a:pt x="2142411" y="2223730"/>
                    <a:pt x="2152650" y="2228850"/>
                  </a:cubicBezTo>
                  <a:cubicBezTo>
                    <a:pt x="2161630" y="2233340"/>
                    <a:pt x="2172085" y="2234220"/>
                    <a:pt x="2181225" y="2238375"/>
                  </a:cubicBezTo>
                  <a:cubicBezTo>
                    <a:pt x="2207078" y="2250126"/>
                    <a:pt x="2229413" y="2271806"/>
                    <a:pt x="2257425" y="2276475"/>
                  </a:cubicBezTo>
                  <a:cubicBezTo>
                    <a:pt x="2346049" y="2291246"/>
                    <a:pt x="2295358" y="2284078"/>
                    <a:pt x="2409825" y="2295525"/>
                  </a:cubicBezTo>
                  <a:cubicBezTo>
                    <a:pt x="2479926" y="2313050"/>
                    <a:pt x="2432351" y="2303110"/>
                    <a:pt x="2543175" y="2314575"/>
                  </a:cubicBezTo>
                  <a:cubicBezTo>
                    <a:pt x="2922562" y="2353822"/>
                    <a:pt x="2608586" y="2328835"/>
                    <a:pt x="3267075" y="2343150"/>
                  </a:cubicBezTo>
                  <a:lnTo>
                    <a:pt x="3600450" y="2352675"/>
                  </a:lnTo>
                  <a:cubicBezTo>
                    <a:pt x="3888673" y="2362614"/>
                    <a:pt x="3738660" y="2362200"/>
                    <a:pt x="3848100" y="2362200"/>
                  </a:cubicBezTo>
                </a:path>
              </a:pathLst>
            </a:custGeom>
            <a:solidFill>
              <a:schemeClr val="accent4">
                <a:lumMod val="75000"/>
                <a:alpha val="2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9629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Two-stage classification challenge</a:t>
            </a:r>
            <a:endParaRPr lang="en-US" dirty="0"/>
          </a:p>
        </p:txBody>
      </p:sp>
      <p:sp>
        <p:nvSpPr>
          <p:cNvPr id="4" name="Slide Number Placeholder 3"/>
          <p:cNvSpPr>
            <a:spLocks noGrp="1"/>
          </p:cNvSpPr>
          <p:nvPr>
            <p:ph type="sldNum" sz="quarter" idx="12"/>
          </p:nvPr>
        </p:nvSpPr>
        <p:spPr/>
        <p:txBody>
          <a:bodyPr/>
          <a:lstStyle/>
          <a:p>
            <a:fld id="{A371E340-12C2-8543-BDC2-676808D4D79F}" type="slidenum">
              <a:rPr lang="en-US" smtClean="0"/>
              <a:t>17</a:t>
            </a:fld>
            <a:endParaRPr lang="en-US"/>
          </a:p>
        </p:txBody>
      </p:sp>
      <p:sp>
        <p:nvSpPr>
          <p:cNvPr id="6" name="Oval 5"/>
          <p:cNvSpPr/>
          <p:nvPr/>
        </p:nvSpPr>
        <p:spPr>
          <a:xfrm>
            <a:off x="2495550" y="3543300"/>
            <a:ext cx="55245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772025" y="2438400"/>
            <a:ext cx="533400"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781550" y="4476749"/>
            <a:ext cx="523875" cy="523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3048000" y="2809876"/>
            <a:ext cx="1581150" cy="73342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48000" y="4076700"/>
            <a:ext cx="1581150" cy="66198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467350" y="1819276"/>
            <a:ext cx="1581150" cy="73342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5467350" y="4005262"/>
            <a:ext cx="1581150" cy="73342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67350" y="2686050"/>
            <a:ext cx="1581150" cy="66198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467350" y="4846106"/>
            <a:ext cx="1581150" cy="66198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a:xfrm>
            <a:off x="1435608" y="4200526"/>
            <a:ext cx="1250441" cy="1238183"/>
            <a:chOff x="1435608" y="4200526"/>
            <a:chExt cx="1250441" cy="1238183"/>
          </a:xfrm>
        </p:grpSpPr>
        <p:sp>
          <p:nvSpPr>
            <p:cNvPr id="19" name="TextBox 18"/>
            <p:cNvSpPr txBox="1"/>
            <p:nvPr/>
          </p:nvSpPr>
          <p:spPr>
            <a:xfrm>
              <a:off x="1435608" y="4915489"/>
              <a:ext cx="1152525" cy="523220"/>
            </a:xfrm>
            <a:prstGeom prst="rect">
              <a:avLst/>
            </a:prstGeom>
            <a:noFill/>
          </p:spPr>
          <p:txBody>
            <a:bodyPr wrap="square" rtlCol="0">
              <a:spAutoFit/>
            </a:bodyPr>
            <a:lstStyle/>
            <a:p>
              <a:pPr algn="ctr"/>
              <a:r>
                <a:rPr lang="en-US" sz="1400" dirty="0" smtClean="0"/>
                <a:t>Eligibility chance node</a:t>
              </a:r>
              <a:endParaRPr lang="en-US" sz="1400" dirty="0"/>
            </a:p>
          </p:txBody>
        </p:sp>
        <p:cxnSp>
          <p:nvCxnSpPr>
            <p:cNvPr id="25" name="Curved Connector 24"/>
            <p:cNvCxnSpPr>
              <a:stCxn id="19" idx="0"/>
            </p:cNvCxnSpPr>
            <p:nvPr/>
          </p:nvCxnSpPr>
          <p:spPr>
            <a:xfrm rot="5400000" flipH="1" flipV="1">
              <a:off x="1991478" y="4220918"/>
              <a:ext cx="714964" cy="674179"/>
            </a:xfrm>
            <a:prstGeom prst="curved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33" name="Group 32"/>
          <p:cNvGrpSpPr/>
          <p:nvPr/>
        </p:nvGrpSpPr>
        <p:grpSpPr>
          <a:xfrm>
            <a:off x="3581400" y="2933700"/>
            <a:ext cx="1462087" cy="3382442"/>
            <a:chOff x="3581400" y="2933700"/>
            <a:chExt cx="1462087" cy="3382442"/>
          </a:xfrm>
        </p:grpSpPr>
        <p:sp>
          <p:nvSpPr>
            <p:cNvPr id="21" name="TextBox 20"/>
            <p:cNvSpPr txBox="1"/>
            <p:nvPr/>
          </p:nvSpPr>
          <p:spPr>
            <a:xfrm>
              <a:off x="3581400" y="5577478"/>
              <a:ext cx="1152525" cy="738664"/>
            </a:xfrm>
            <a:prstGeom prst="rect">
              <a:avLst/>
            </a:prstGeom>
            <a:noFill/>
          </p:spPr>
          <p:txBody>
            <a:bodyPr wrap="square" rtlCol="0">
              <a:spAutoFit/>
            </a:bodyPr>
            <a:lstStyle/>
            <a:p>
              <a:pPr algn="ctr"/>
              <a:r>
                <a:rPr lang="en-US" sz="1400" dirty="0" smtClean="0"/>
                <a:t>Enrollment decision nodes</a:t>
              </a:r>
              <a:endParaRPr lang="en-US" sz="1400" dirty="0"/>
            </a:p>
          </p:txBody>
        </p:sp>
        <p:cxnSp>
          <p:nvCxnSpPr>
            <p:cNvPr id="29" name="Curved Connector 28"/>
            <p:cNvCxnSpPr>
              <a:stCxn id="21" idx="0"/>
              <a:endCxn id="8" idx="2"/>
            </p:cNvCxnSpPr>
            <p:nvPr/>
          </p:nvCxnSpPr>
          <p:spPr>
            <a:xfrm rot="5400000" flipH="1" flipV="1">
              <a:off x="4312148" y="4846139"/>
              <a:ext cx="576854" cy="885825"/>
            </a:xfrm>
            <a:prstGeom prst="curved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urved Connector 30"/>
            <p:cNvCxnSpPr>
              <a:stCxn id="21" idx="0"/>
              <a:endCxn id="7" idx="2"/>
            </p:cNvCxnSpPr>
            <p:nvPr/>
          </p:nvCxnSpPr>
          <p:spPr>
            <a:xfrm rot="5400000" flipH="1" flipV="1">
              <a:off x="3276305" y="3815058"/>
              <a:ext cx="2643778" cy="881062"/>
            </a:xfrm>
            <a:prstGeom prst="curved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TextBox 33"/>
          <p:cNvSpPr txBox="1"/>
          <p:nvPr/>
        </p:nvSpPr>
        <p:spPr>
          <a:xfrm>
            <a:off x="3762374" y="2749034"/>
            <a:ext cx="581025" cy="369332"/>
          </a:xfrm>
          <a:prstGeom prst="rect">
            <a:avLst/>
          </a:prstGeom>
          <a:noFill/>
        </p:spPr>
        <p:txBody>
          <a:bodyPr wrap="square" rtlCol="0">
            <a:spAutoFit/>
          </a:bodyPr>
          <a:lstStyle/>
          <a:p>
            <a:r>
              <a:rPr lang="en-US" dirty="0" smtClean="0"/>
              <a:t>L+</a:t>
            </a:r>
            <a:endParaRPr lang="en-US" dirty="0"/>
          </a:p>
        </p:txBody>
      </p:sp>
      <p:sp>
        <p:nvSpPr>
          <p:cNvPr id="35" name="TextBox 34"/>
          <p:cNvSpPr txBox="1"/>
          <p:nvPr/>
        </p:nvSpPr>
        <p:spPr>
          <a:xfrm>
            <a:off x="3762375" y="4040981"/>
            <a:ext cx="581025" cy="369332"/>
          </a:xfrm>
          <a:prstGeom prst="rect">
            <a:avLst/>
          </a:prstGeom>
          <a:noFill/>
        </p:spPr>
        <p:txBody>
          <a:bodyPr wrap="square" rtlCol="0">
            <a:spAutoFit/>
          </a:bodyPr>
          <a:lstStyle/>
          <a:p>
            <a:r>
              <a:rPr lang="en-US" dirty="0" smtClean="0"/>
              <a:t>L-</a:t>
            </a:r>
            <a:endParaRPr lang="en-US" dirty="0"/>
          </a:p>
        </p:txBody>
      </p:sp>
      <p:sp>
        <p:nvSpPr>
          <p:cNvPr id="36" name="TextBox 35"/>
          <p:cNvSpPr txBox="1"/>
          <p:nvPr/>
        </p:nvSpPr>
        <p:spPr>
          <a:xfrm>
            <a:off x="5967412" y="1748910"/>
            <a:ext cx="581025" cy="369332"/>
          </a:xfrm>
          <a:prstGeom prst="rect">
            <a:avLst/>
          </a:prstGeom>
          <a:noFill/>
        </p:spPr>
        <p:txBody>
          <a:bodyPr wrap="square" rtlCol="0">
            <a:spAutoFit/>
          </a:bodyPr>
          <a:lstStyle/>
          <a:p>
            <a:r>
              <a:rPr lang="en-US" dirty="0"/>
              <a:t>N</a:t>
            </a:r>
            <a:r>
              <a:rPr lang="en-US" dirty="0" smtClean="0"/>
              <a:t>+</a:t>
            </a:r>
            <a:endParaRPr lang="en-US" dirty="0"/>
          </a:p>
        </p:txBody>
      </p:sp>
      <p:sp>
        <p:nvSpPr>
          <p:cNvPr id="38" name="TextBox 37"/>
          <p:cNvSpPr txBox="1"/>
          <p:nvPr/>
        </p:nvSpPr>
        <p:spPr>
          <a:xfrm>
            <a:off x="5967412" y="4002642"/>
            <a:ext cx="581025" cy="369332"/>
          </a:xfrm>
          <a:prstGeom prst="rect">
            <a:avLst/>
          </a:prstGeom>
          <a:noFill/>
        </p:spPr>
        <p:txBody>
          <a:bodyPr wrap="square" rtlCol="0">
            <a:spAutoFit/>
          </a:bodyPr>
          <a:lstStyle/>
          <a:p>
            <a:r>
              <a:rPr lang="en-US" dirty="0"/>
              <a:t>N</a:t>
            </a:r>
            <a:r>
              <a:rPr lang="en-US" dirty="0" smtClean="0"/>
              <a:t>+</a:t>
            </a:r>
            <a:endParaRPr lang="en-US" dirty="0"/>
          </a:p>
        </p:txBody>
      </p:sp>
      <p:sp>
        <p:nvSpPr>
          <p:cNvPr id="39" name="TextBox 38"/>
          <p:cNvSpPr txBox="1"/>
          <p:nvPr/>
        </p:nvSpPr>
        <p:spPr>
          <a:xfrm>
            <a:off x="5967412" y="3017043"/>
            <a:ext cx="581025" cy="369332"/>
          </a:xfrm>
          <a:prstGeom prst="rect">
            <a:avLst/>
          </a:prstGeom>
          <a:noFill/>
        </p:spPr>
        <p:txBody>
          <a:bodyPr wrap="square" rtlCol="0">
            <a:spAutoFit/>
          </a:bodyPr>
          <a:lstStyle/>
          <a:p>
            <a:r>
              <a:rPr lang="en-US" dirty="0" smtClean="0"/>
              <a:t>N</a:t>
            </a:r>
            <a:r>
              <a:rPr lang="en-US" dirty="0"/>
              <a:t>-</a:t>
            </a:r>
          </a:p>
        </p:txBody>
      </p:sp>
      <p:sp>
        <p:nvSpPr>
          <p:cNvPr id="40" name="TextBox 39"/>
          <p:cNvSpPr txBox="1"/>
          <p:nvPr/>
        </p:nvSpPr>
        <p:spPr>
          <a:xfrm>
            <a:off x="5967411" y="5178761"/>
            <a:ext cx="581025" cy="369332"/>
          </a:xfrm>
          <a:prstGeom prst="rect">
            <a:avLst/>
          </a:prstGeom>
          <a:noFill/>
        </p:spPr>
        <p:txBody>
          <a:bodyPr wrap="square" rtlCol="0">
            <a:spAutoFit/>
          </a:bodyPr>
          <a:lstStyle/>
          <a:p>
            <a:r>
              <a:rPr lang="en-US" dirty="0" smtClean="0"/>
              <a:t>N</a:t>
            </a:r>
            <a:r>
              <a:rPr lang="en-US" dirty="0"/>
              <a:t>-</a:t>
            </a:r>
          </a:p>
        </p:txBody>
      </p:sp>
      <p:sp>
        <p:nvSpPr>
          <p:cNvPr id="41" name="TextBox 40"/>
          <p:cNvSpPr txBox="1"/>
          <p:nvPr/>
        </p:nvSpPr>
        <p:spPr>
          <a:xfrm>
            <a:off x="7048500" y="1634610"/>
            <a:ext cx="913583" cy="369332"/>
          </a:xfrm>
          <a:prstGeom prst="rect">
            <a:avLst/>
          </a:prstGeom>
          <a:noFill/>
        </p:spPr>
        <p:txBody>
          <a:bodyPr wrap="none" rtlCol="0">
            <a:spAutoFit/>
          </a:bodyPr>
          <a:lstStyle/>
          <a:p>
            <a:r>
              <a:rPr lang="en-US" dirty="0" smtClean="0"/>
              <a:t>Take-up</a:t>
            </a:r>
            <a:endParaRPr lang="en-US" dirty="0"/>
          </a:p>
        </p:txBody>
      </p:sp>
      <p:sp>
        <p:nvSpPr>
          <p:cNvPr id="42" name="TextBox 41"/>
          <p:cNvSpPr txBox="1"/>
          <p:nvPr/>
        </p:nvSpPr>
        <p:spPr>
          <a:xfrm>
            <a:off x="7048500" y="3163373"/>
            <a:ext cx="591829" cy="369332"/>
          </a:xfrm>
          <a:prstGeom prst="rect">
            <a:avLst/>
          </a:prstGeom>
          <a:noFill/>
        </p:spPr>
        <p:txBody>
          <a:bodyPr wrap="none" rtlCol="0">
            <a:spAutoFit/>
          </a:bodyPr>
          <a:lstStyle/>
          <a:p>
            <a:r>
              <a:rPr lang="en-US" dirty="0" smtClean="0"/>
              <a:t>Miss</a:t>
            </a:r>
            <a:endParaRPr lang="en-US" dirty="0"/>
          </a:p>
        </p:txBody>
      </p:sp>
      <p:sp>
        <p:nvSpPr>
          <p:cNvPr id="43" name="TextBox 42"/>
          <p:cNvSpPr txBox="1"/>
          <p:nvPr/>
        </p:nvSpPr>
        <p:spPr>
          <a:xfrm>
            <a:off x="7048500" y="3856315"/>
            <a:ext cx="715260" cy="369332"/>
          </a:xfrm>
          <a:prstGeom prst="rect">
            <a:avLst/>
          </a:prstGeom>
          <a:noFill/>
        </p:spPr>
        <p:txBody>
          <a:bodyPr wrap="none" rtlCol="0">
            <a:spAutoFit/>
          </a:bodyPr>
          <a:lstStyle/>
          <a:p>
            <a:r>
              <a:rPr lang="en-US" dirty="0" smtClean="0"/>
              <a:t>Fraud</a:t>
            </a:r>
            <a:endParaRPr lang="en-US" dirty="0"/>
          </a:p>
        </p:txBody>
      </p:sp>
      <p:sp>
        <p:nvSpPr>
          <p:cNvPr id="44" name="TextBox 43"/>
          <p:cNvSpPr txBox="1"/>
          <p:nvPr/>
        </p:nvSpPr>
        <p:spPr>
          <a:xfrm>
            <a:off x="7048500" y="5323426"/>
            <a:ext cx="1720343" cy="369332"/>
          </a:xfrm>
          <a:prstGeom prst="rect">
            <a:avLst/>
          </a:prstGeom>
          <a:noFill/>
        </p:spPr>
        <p:txBody>
          <a:bodyPr wrap="none" rtlCol="0">
            <a:spAutoFit/>
          </a:bodyPr>
          <a:lstStyle/>
          <a:p>
            <a:r>
              <a:rPr lang="en-US" dirty="0" smtClean="0"/>
              <a:t>Other insurance</a:t>
            </a:r>
            <a:endParaRPr lang="en-US" dirty="0"/>
          </a:p>
        </p:txBody>
      </p:sp>
    </p:spTree>
    <p:extLst>
      <p:ext uri="{BB962C8B-B14F-4D97-AF65-F5344CB8AC3E}">
        <p14:creationId xmlns:p14="http://schemas.microsoft.com/office/powerpoint/2010/main" val="354126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hlinkClick r:id="rId3"/>
              </a:rPr>
              <a:t>https://</a:t>
            </a:r>
            <a:r>
              <a:rPr lang="en-US" dirty="0" smtClean="0">
                <a:hlinkClick r:id="rId3"/>
              </a:rPr>
              <a:t>www.census.gov/popest/data/maps/2012/popsize-2012.html</a:t>
            </a:r>
            <a:r>
              <a:rPr lang="en-US" dirty="0" smtClean="0"/>
              <a:t> (state pop estimates)</a:t>
            </a:r>
          </a:p>
          <a:p>
            <a:endParaRPr lang="en-US" dirty="0"/>
          </a:p>
        </p:txBody>
      </p:sp>
      <p:sp>
        <p:nvSpPr>
          <p:cNvPr id="4" name="Slide Number Placeholder 3"/>
          <p:cNvSpPr>
            <a:spLocks noGrp="1"/>
          </p:cNvSpPr>
          <p:nvPr>
            <p:ph type="sldNum" sz="quarter" idx="12"/>
          </p:nvPr>
        </p:nvSpPr>
        <p:spPr/>
        <p:txBody>
          <a:bodyPr/>
          <a:lstStyle/>
          <a:p>
            <a:fld id="{A371E340-12C2-8543-BDC2-676808D4D79F}" type="slidenum">
              <a:rPr lang="en-US" smtClean="0"/>
              <a:t>18</a:t>
            </a:fld>
            <a:endParaRPr lang="en-US"/>
          </a:p>
        </p:txBody>
      </p:sp>
    </p:spTree>
    <p:extLst>
      <p:ext uri="{BB962C8B-B14F-4D97-AF65-F5344CB8AC3E}">
        <p14:creationId xmlns:p14="http://schemas.microsoft.com/office/powerpoint/2010/main" val="1010212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lnSpcReduction="10000"/>
          </a:bodyPr>
          <a:lstStyle/>
          <a:p>
            <a:r>
              <a:rPr lang="en-US" dirty="0" smtClean="0"/>
              <a:t>Enrollment numbers in entitlement programs are not equal to the eligibility numbers</a:t>
            </a:r>
          </a:p>
          <a:p>
            <a:pPr marL="365760" lvl="1" indent="-283464">
              <a:spcBef>
                <a:spcPts val="600"/>
              </a:spcBef>
              <a:buSzPct val="80000"/>
              <a:buFont typeface="Wingdings 2"/>
              <a:buChar char=""/>
            </a:pPr>
            <a:r>
              <a:rPr lang="en-US" sz="3200" dirty="0"/>
              <a:t>L</a:t>
            </a:r>
            <a:r>
              <a:rPr lang="en-US" sz="3200" dirty="0" smtClean="0"/>
              <a:t>oss in program enrollment system (</a:t>
            </a:r>
            <a:r>
              <a:rPr lang="en-US" sz="3200" i="1" dirty="0" smtClean="0"/>
              <a:t>take-up, fraud, misses, churn</a:t>
            </a:r>
            <a:r>
              <a:rPr lang="en-US" sz="3200" dirty="0" smtClean="0"/>
              <a:t>) modeled as separate functions; many measurement issues</a:t>
            </a:r>
          </a:p>
          <a:p>
            <a:pPr marL="365760" lvl="1" indent="-283464">
              <a:spcBef>
                <a:spcPts val="600"/>
              </a:spcBef>
              <a:buSzPct val="80000"/>
              <a:buFont typeface="Wingdings 2"/>
              <a:buChar char=""/>
            </a:pPr>
            <a:r>
              <a:rPr lang="en-US" sz="3200" dirty="0" smtClean="0"/>
              <a:t>A cohesive model of sorting citizens into Medicaid classes to shed light on performance</a:t>
            </a:r>
            <a:endParaRPr lang="en-US" sz="3200" dirty="0"/>
          </a:p>
        </p:txBody>
      </p:sp>
      <p:sp>
        <p:nvSpPr>
          <p:cNvPr id="4" name="Slide Number Placeholder 3"/>
          <p:cNvSpPr>
            <a:spLocks noGrp="1"/>
          </p:cNvSpPr>
          <p:nvPr>
            <p:ph type="sldNum" sz="quarter" idx="12"/>
          </p:nvPr>
        </p:nvSpPr>
        <p:spPr/>
        <p:txBody>
          <a:bodyPr/>
          <a:lstStyle/>
          <a:p>
            <a:fld id="{A371E340-12C2-8543-BDC2-676808D4D79F}" type="slidenum">
              <a:rPr lang="en-US" smtClean="0"/>
              <a:t>2</a:t>
            </a:fld>
            <a:endParaRPr lang="en-US"/>
          </a:p>
        </p:txBody>
      </p:sp>
    </p:spTree>
    <p:extLst>
      <p:ext uri="{BB962C8B-B14F-4D97-AF65-F5344CB8AC3E}">
        <p14:creationId xmlns:p14="http://schemas.microsoft.com/office/powerpoint/2010/main" val="2276648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964" y="41563"/>
            <a:ext cx="8188036" cy="758537"/>
          </a:xfrm>
        </p:spPr>
        <p:txBody>
          <a:bodyPr>
            <a:normAutofit/>
          </a:bodyPr>
          <a:lstStyle/>
          <a:p>
            <a:r>
              <a:rPr lang="en-US" sz="3000" b="1" dirty="0" smtClean="0"/>
              <a:t>Sorting mechanism for program enrollment </a:t>
            </a:r>
            <a:endParaRPr lang="en-US" sz="3000" b="1"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1444106948"/>
              </p:ext>
            </p:extLst>
          </p:nvPr>
        </p:nvGraphicFramePr>
        <p:xfrm>
          <a:off x="1977737" y="1974273"/>
          <a:ext cx="6106390" cy="2878282"/>
        </p:xfrm>
        <a:graphic>
          <a:graphicData uri="http://schemas.openxmlformats.org/drawingml/2006/table">
            <a:tbl>
              <a:tblPr bandRow="1">
                <a:tableStyleId>{00A15C55-8517-42AA-B614-E9B94910E393}</a:tableStyleId>
              </a:tblPr>
              <a:tblGrid>
                <a:gridCol w="1222663"/>
                <a:gridCol w="976745"/>
                <a:gridCol w="2015837"/>
                <a:gridCol w="1891145"/>
              </a:tblGrid>
              <a:tr h="623454">
                <a:tc rowSpan="4">
                  <a:txBody>
                    <a:bodyPr/>
                    <a:lstStyle/>
                    <a:p>
                      <a:pPr algn="ctr"/>
                      <a:endParaRPr lang="en-US" dirty="0" smtClean="0"/>
                    </a:p>
                    <a:p>
                      <a:pPr algn="ctr"/>
                      <a:endParaRPr lang="en-US" dirty="0" smtClean="0"/>
                    </a:p>
                    <a:p>
                      <a:pPr algn="ctr"/>
                      <a:r>
                        <a:rPr lang="en-US" dirty="0" smtClean="0"/>
                        <a:t>Eligibility</a:t>
                      </a:r>
                      <a:endParaRPr lang="en-US" dirty="0"/>
                    </a:p>
                  </a:txBody>
                  <a:tcPr anchor="ctr"/>
                </a:tc>
                <a:tc>
                  <a:txBody>
                    <a:bodyPr/>
                    <a:lstStyle/>
                    <a:p>
                      <a:endParaRPr lang="en-US" dirty="0"/>
                    </a:p>
                  </a:txBody>
                  <a:tcPr/>
                </a:tc>
                <a:tc gridSpan="2">
                  <a:txBody>
                    <a:bodyPr/>
                    <a:lstStyle/>
                    <a:p>
                      <a:pPr algn="ctr"/>
                      <a:r>
                        <a:rPr lang="en-US" dirty="0" smtClean="0"/>
                        <a:t>Enrollment</a:t>
                      </a:r>
                      <a:endParaRPr lang="en-US" dirty="0"/>
                    </a:p>
                  </a:txBody>
                  <a:tcPr/>
                </a:tc>
                <a:tc hMerge="1">
                  <a:txBody>
                    <a:bodyPr/>
                    <a:lstStyle/>
                    <a:p>
                      <a:endParaRPr lang="en-US" dirty="0"/>
                    </a:p>
                  </a:txBody>
                  <a:tcPr/>
                </a:tc>
              </a:tr>
              <a:tr h="426028">
                <a:tc vMerge="1">
                  <a:txBody>
                    <a:bodyPr/>
                    <a:lstStyle/>
                    <a:p>
                      <a:endParaRPr lang="en-US" dirty="0"/>
                    </a:p>
                  </a:txBody>
                  <a:tcPr/>
                </a:tc>
                <a:tc>
                  <a:txBody>
                    <a:bodyPr/>
                    <a:lstStyle/>
                    <a:p>
                      <a:endParaRPr lang="en-US" dirty="0"/>
                    </a:p>
                  </a:txBody>
                  <a:tcPr>
                    <a:solidFill>
                      <a:schemeClr val="accent4">
                        <a:lumMod val="20000"/>
                        <a:lumOff val="80000"/>
                      </a:schemeClr>
                    </a:solidFill>
                  </a:tcPr>
                </a:tc>
                <a:tc>
                  <a:txBody>
                    <a:bodyPr/>
                    <a:lstStyle/>
                    <a:p>
                      <a:pPr algn="ctr"/>
                      <a:r>
                        <a:rPr lang="en-US" dirty="0" smtClean="0"/>
                        <a:t>N+</a:t>
                      </a:r>
                      <a:endParaRPr lang="en-US" dirty="0"/>
                    </a:p>
                  </a:txBody>
                  <a:tcPr>
                    <a:solidFill>
                      <a:schemeClr val="accent4">
                        <a:lumMod val="20000"/>
                        <a:lumOff val="80000"/>
                      </a:schemeClr>
                    </a:solidFill>
                  </a:tcPr>
                </a:tc>
                <a:tc>
                  <a:txBody>
                    <a:bodyPr/>
                    <a:lstStyle/>
                    <a:p>
                      <a:pPr algn="ctr"/>
                      <a:r>
                        <a:rPr lang="en-US" dirty="0" smtClean="0"/>
                        <a:t>N-</a:t>
                      </a:r>
                      <a:endParaRPr lang="en-US" dirty="0"/>
                    </a:p>
                  </a:txBody>
                  <a:tcPr>
                    <a:solidFill>
                      <a:schemeClr val="accent4">
                        <a:lumMod val="20000"/>
                        <a:lumOff val="80000"/>
                      </a:schemeClr>
                    </a:solidFill>
                  </a:tcPr>
                </a:tc>
              </a:tr>
              <a:tr h="849051">
                <a:tc vMerge="1">
                  <a:txBody>
                    <a:bodyPr/>
                    <a:lstStyle/>
                    <a:p>
                      <a:endParaRPr lang="en-US" dirty="0"/>
                    </a:p>
                  </a:txBody>
                  <a:tcPr/>
                </a:tc>
                <a:tc>
                  <a:txBody>
                    <a:bodyPr/>
                    <a:lstStyle/>
                    <a:p>
                      <a:pPr algn="ctr"/>
                      <a:r>
                        <a:rPr lang="en-US" dirty="0" smtClean="0"/>
                        <a:t>L+</a:t>
                      </a:r>
                      <a:endParaRPr lang="en-US" dirty="0"/>
                    </a:p>
                  </a:txBody>
                  <a:tcPr anchor="ctr">
                    <a:solidFill>
                      <a:schemeClr val="accent4">
                        <a:lumMod val="20000"/>
                        <a:lumOff val="80000"/>
                      </a:schemeClr>
                    </a:solidFill>
                  </a:tcPr>
                </a:tc>
                <a:tc>
                  <a:txBody>
                    <a:bodyPr/>
                    <a:lstStyle/>
                    <a:p>
                      <a:pPr algn="ctr"/>
                      <a:r>
                        <a:rPr lang="en-US" dirty="0" smtClean="0"/>
                        <a:t>(N+|L+)</a:t>
                      </a:r>
                    </a:p>
                    <a:p>
                      <a:pPr algn="ctr"/>
                      <a:endParaRPr lang="en-US" dirty="0" smtClean="0"/>
                    </a:p>
                    <a:p>
                      <a:pPr algn="r"/>
                      <a:r>
                        <a:rPr lang="en-US" dirty="0" smtClean="0"/>
                        <a:t>a</a:t>
                      </a:r>
                    </a:p>
                  </a:txBody>
                  <a:tcPr>
                    <a:solidFill>
                      <a:schemeClr val="accent5">
                        <a:lumMod val="20000"/>
                        <a:lumOff val="80000"/>
                      </a:schemeClr>
                    </a:solidFill>
                  </a:tcPr>
                </a:tc>
                <a:tc>
                  <a:txBody>
                    <a:bodyPr/>
                    <a:lstStyle/>
                    <a:p>
                      <a:pPr algn="ctr"/>
                      <a:r>
                        <a:rPr lang="en-US" dirty="0" smtClean="0"/>
                        <a:t>(N-|L+)</a:t>
                      </a:r>
                    </a:p>
                    <a:p>
                      <a:endParaRPr lang="en-US" dirty="0" smtClean="0"/>
                    </a:p>
                    <a:p>
                      <a:r>
                        <a:rPr lang="en-US" dirty="0" smtClean="0"/>
                        <a:t>b</a:t>
                      </a:r>
                      <a:endParaRPr lang="en-US" dirty="0"/>
                    </a:p>
                  </a:txBody>
                  <a:tcPr>
                    <a:solidFill>
                      <a:schemeClr val="accent5">
                        <a:lumMod val="20000"/>
                        <a:lumOff val="80000"/>
                      </a:schemeClr>
                    </a:solidFill>
                  </a:tcPr>
                </a:tc>
              </a:tr>
              <a:tr h="836036">
                <a:tc vMerge="1">
                  <a:txBody>
                    <a:bodyPr/>
                    <a:lstStyle/>
                    <a:p>
                      <a:endParaRPr lang="en-US" dirty="0"/>
                    </a:p>
                  </a:txBody>
                  <a:tcPr/>
                </a:tc>
                <a:tc>
                  <a:txBody>
                    <a:bodyPr/>
                    <a:lstStyle/>
                    <a:p>
                      <a:pPr algn="ctr"/>
                      <a:r>
                        <a:rPr lang="en-US" dirty="0" smtClean="0"/>
                        <a:t>L-</a:t>
                      </a:r>
                      <a:endParaRPr lang="en-US" dirty="0"/>
                    </a:p>
                  </a:txBody>
                  <a:tcPr anchor="ctr">
                    <a:solidFill>
                      <a:schemeClr val="accent4">
                        <a:lumMod val="20000"/>
                        <a:lumOff val="80000"/>
                      </a:schemeClr>
                    </a:solidFill>
                  </a:tcPr>
                </a:tc>
                <a:tc>
                  <a:txBody>
                    <a:bodyPr/>
                    <a:lstStyle/>
                    <a:p>
                      <a:pPr algn="ctr"/>
                      <a:r>
                        <a:rPr lang="en-US" dirty="0" smtClean="0"/>
                        <a:t>(N+|L-)</a:t>
                      </a:r>
                    </a:p>
                    <a:p>
                      <a:pPr algn="r"/>
                      <a:endParaRPr lang="en-US" dirty="0" smtClean="0"/>
                    </a:p>
                    <a:p>
                      <a:pPr algn="r"/>
                      <a:r>
                        <a:rPr lang="en-US" dirty="0" smtClean="0"/>
                        <a:t>c</a:t>
                      </a:r>
                      <a:endParaRPr lang="en-US" dirty="0"/>
                    </a:p>
                  </a:txBody>
                  <a:tcPr>
                    <a:solidFill>
                      <a:schemeClr val="accent5">
                        <a:lumMod val="20000"/>
                        <a:lumOff val="80000"/>
                      </a:schemeClr>
                    </a:solidFill>
                  </a:tcPr>
                </a:tc>
                <a:tc>
                  <a:txBody>
                    <a:bodyPr/>
                    <a:lstStyle/>
                    <a:p>
                      <a:pPr algn="ctr"/>
                      <a:r>
                        <a:rPr lang="en-US" dirty="0" smtClean="0"/>
                        <a:t>(N-|L-)</a:t>
                      </a:r>
                    </a:p>
                    <a:p>
                      <a:pPr algn="l"/>
                      <a:endParaRPr lang="en-US" dirty="0" smtClean="0"/>
                    </a:p>
                    <a:p>
                      <a:pPr algn="l"/>
                      <a:r>
                        <a:rPr lang="en-US" dirty="0" smtClean="0"/>
                        <a:t>d</a:t>
                      </a:r>
                      <a:endParaRPr lang="en-US" dirty="0"/>
                    </a:p>
                  </a:txBody>
                  <a:tcPr>
                    <a:solidFill>
                      <a:schemeClr val="accent5">
                        <a:lumMod val="20000"/>
                        <a:lumOff val="80000"/>
                      </a:schemeClr>
                    </a:solidFill>
                  </a:tcPr>
                </a:tc>
              </a:tr>
            </a:tbl>
          </a:graphicData>
        </a:graphic>
      </p:graphicFrame>
      <p:sp>
        <p:nvSpPr>
          <p:cNvPr id="5" name="Slide Number Placeholder 4"/>
          <p:cNvSpPr>
            <a:spLocks noGrp="1"/>
          </p:cNvSpPr>
          <p:nvPr>
            <p:ph type="sldNum" sz="quarter" idx="12"/>
          </p:nvPr>
        </p:nvSpPr>
        <p:spPr/>
        <p:txBody>
          <a:bodyPr/>
          <a:lstStyle/>
          <a:p>
            <a:fld id="{A371E340-12C2-8543-BDC2-676808D4D79F}" type="slidenum">
              <a:rPr lang="en-US" smtClean="0"/>
              <a:t>3</a:t>
            </a:fld>
            <a:endParaRPr lang="en-US"/>
          </a:p>
        </p:txBody>
      </p:sp>
      <p:sp>
        <p:nvSpPr>
          <p:cNvPr id="9" name="Oval 8"/>
          <p:cNvSpPr/>
          <p:nvPr/>
        </p:nvSpPr>
        <p:spPr>
          <a:xfrm>
            <a:off x="5465616" y="1859973"/>
            <a:ext cx="1361209" cy="59228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866898" y="3467101"/>
            <a:ext cx="1361209" cy="59228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412668" y="2686052"/>
            <a:ext cx="3467101" cy="216650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3483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964" y="41563"/>
            <a:ext cx="8188036" cy="758537"/>
          </a:xfrm>
        </p:spPr>
        <p:txBody>
          <a:bodyPr>
            <a:normAutofit/>
          </a:bodyPr>
          <a:lstStyle/>
          <a:p>
            <a:r>
              <a:rPr lang="en-US" sz="3000" b="1" dirty="0" smtClean="0"/>
              <a:t>Sorting mechanism for program enrollment </a:t>
            </a:r>
            <a:endParaRPr lang="en-US" sz="3000" b="1"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000917465"/>
              </p:ext>
            </p:extLst>
          </p:nvPr>
        </p:nvGraphicFramePr>
        <p:xfrm>
          <a:off x="1977737" y="1974273"/>
          <a:ext cx="6106390" cy="2899063"/>
        </p:xfrm>
        <a:graphic>
          <a:graphicData uri="http://schemas.openxmlformats.org/drawingml/2006/table">
            <a:tbl>
              <a:tblPr bandRow="1">
                <a:tableStyleId>{00A15C55-8517-42AA-B614-E9B94910E393}</a:tableStyleId>
              </a:tblPr>
              <a:tblGrid>
                <a:gridCol w="1222663"/>
                <a:gridCol w="976745"/>
                <a:gridCol w="2015837"/>
                <a:gridCol w="1891145"/>
              </a:tblGrid>
              <a:tr h="623454">
                <a:tc rowSpan="4">
                  <a:txBody>
                    <a:bodyPr/>
                    <a:lstStyle/>
                    <a:p>
                      <a:pPr algn="ctr"/>
                      <a:endParaRPr lang="en-US" dirty="0" smtClean="0"/>
                    </a:p>
                    <a:p>
                      <a:pPr algn="ctr"/>
                      <a:endParaRPr lang="en-US" dirty="0" smtClean="0"/>
                    </a:p>
                    <a:p>
                      <a:pPr algn="ctr"/>
                      <a:r>
                        <a:rPr lang="en-US" dirty="0" smtClean="0"/>
                        <a:t>Eligibility</a:t>
                      </a:r>
                      <a:endParaRPr lang="en-US" dirty="0"/>
                    </a:p>
                  </a:txBody>
                  <a:tcPr anchor="ctr"/>
                </a:tc>
                <a:tc>
                  <a:txBody>
                    <a:bodyPr/>
                    <a:lstStyle/>
                    <a:p>
                      <a:endParaRPr lang="en-US" dirty="0"/>
                    </a:p>
                  </a:txBody>
                  <a:tcPr/>
                </a:tc>
                <a:tc gridSpan="2">
                  <a:txBody>
                    <a:bodyPr/>
                    <a:lstStyle/>
                    <a:p>
                      <a:pPr algn="ctr"/>
                      <a:r>
                        <a:rPr lang="en-US" dirty="0" smtClean="0"/>
                        <a:t>Enrollment</a:t>
                      </a:r>
                      <a:endParaRPr lang="en-US" dirty="0"/>
                    </a:p>
                  </a:txBody>
                  <a:tcPr/>
                </a:tc>
                <a:tc hMerge="1">
                  <a:txBody>
                    <a:bodyPr/>
                    <a:lstStyle/>
                    <a:p>
                      <a:endParaRPr lang="en-US" dirty="0"/>
                    </a:p>
                  </a:txBody>
                  <a:tcPr/>
                </a:tc>
              </a:tr>
              <a:tr h="446809">
                <a:tc vMerge="1">
                  <a:txBody>
                    <a:bodyPr/>
                    <a:lstStyle/>
                    <a:p>
                      <a:endParaRPr lang="en-US" dirty="0"/>
                    </a:p>
                  </a:txBody>
                  <a:tcPr/>
                </a:tc>
                <a:tc>
                  <a:txBody>
                    <a:bodyPr/>
                    <a:lstStyle/>
                    <a:p>
                      <a:endParaRPr lang="en-US" dirty="0"/>
                    </a:p>
                  </a:txBody>
                  <a:tcPr>
                    <a:solidFill>
                      <a:schemeClr val="accent4">
                        <a:lumMod val="20000"/>
                        <a:lumOff val="80000"/>
                      </a:schemeClr>
                    </a:solidFill>
                  </a:tcPr>
                </a:tc>
                <a:tc>
                  <a:txBody>
                    <a:bodyPr/>
                    <a:lstStyle/>
                    <a:p>
                      <a:pPr algn="ctr"/>
                      <a:r>
                        <a:rPr lang="en-US" dirty="0" smtClean="0"/>
                        <a:t>N+</a:t>
                      </a:r>
                      <a:endParaRPr lang="en-US" dirty="0"/>
                    </a:p>
                  </a:txBody>
                  <a:tcPr>
                    <a:solidFill>
                      <a:schemeClr val="accent4">
                        <a:lumMod val="20000"/>
                        <a:lumOff val="80000"/>
                      </a:schemeClr>
                    </a:solidFill>
                  </a:tcPr>
                </a:tc>
                <a:tc>
                  <a:txBody>
                    <a:bodyPr/>
                    <a:lstStyle/>
                    <a:p>
                      <a:pPr algn="ctr"/>
                      <a:r>
                        <a:rPr lang="en-US" dirty="0" smtClean="0"/>
                        <a:t>N-</a:t>
                      </a:r>
                      <a:endParaRPr lang="en-US" dirty="0"/>
                    </a:p>
                  </a:txBody>
                  <a:tcPr>
                    <a:solidFill>
                      <a:schemeClr val="accent4">
                        <a:lumMod val="20000"/>
                        <a:lumOff val="80000"/>
                      </a:schemeClr>
                    </a:solidFill>
                  </a:tcPr>
                </a:tc>
              </a:tr>
              <a:tr h="849051">
                <a:tc vMerge="1">
                  <a:txBody>
                    <a:bodyPr/>
                    <a:lstStyle/>
                    <a:p>
                      <a:endParaRPr lang="en-US" dirty="0"/>
                    </a:p>
                  </a:txBody>
                  <a:tcPr/>
                </a:tc>
                <a:tc>
                  <a:txBody>
                    <a:bodyPr/>
                    <a:lstStyle/>
                    <a:p>
                      <a:pPr algn="ctr"/>
                      <a:r>
                        <a:rPr lang="en-US" dirty="0" smtClean="0"/>
                        <a:t>L+</a:t>
                      </a:r>
                      <a:endParaRPr lang="en-US" dirty="0"/>
                    </a:p>
                  </a:txBody>
                  <a:tcPr anchor="ctr">
                    <a:solidFill>
                      <a:schemeClr val="accent4">
                        <a:lumMod val="20000"/>
                        <a:lumOff val="80000"/>
                      </a:schemeClr>
                    </a:solidFill>
                  </a:tcPr>
                </a:tc>
                <a:tc>
                  <a:txBody>
                    <a:bodyPr/>
                    <a:lstStyle/>
                    <a:p>
                      <a:pPr algn="ctr"/>
                      <a:r>
                        <a:rPr lang="en-US" dirty="0" smtClean="0"/>
                        <a:t>(N+|L+)</a:t>
                      </a:r>
                    </a:p>
                    <a:p>
                      <a:pPr algn="r"/>
                      <a:endParaRPr lang="en-US" dirty="0" smtClean="0"/>
                    </a:p>
                    <a:p>
                      <a:pPr algn="r"/>
                      <a:r>
                        <a:rPr lang="en-US" dirty="0" smtClean="0"/>
                        <a:t>a</a:t>
                      </a:r>
                    </a:p>
                  </a:txBody>
                  <a:tcPr>
                    <a:solidFill>
                      <a:schemeClr val="accent5">
                        <a:lumMod val="20000"/>
                        <a:lumOff val="80000"/>
                      </a:schemeClr>
                    </a:solidFill>
                  </a:tcPr>
                </a:tc>
                <a:tc>
                  <a:txBody>
                    <a:bodyPr/>
                    <a:lstStyle/>
                    <a:p>
                      <a:pPr algn="ctr"/>
                      <a:r>
                        <a:rPr lang="en-US" dirty="0" smtClean="0"/>
                        <a:t>(N-|L+)</a:t>
                      </a:r>
                    </a:p>
                    <a:p>
                      <a:pPr algn="ctr"/>
                      <a:endParaRPr lang="en-US" dirty="0" smtClean="0">
                        <a:solidFill>
                          <a:schemeClr val="accent6"/>
                        </a:solidFill>
                      </a:endParaRPr>
                    </a:p>
                    <a:p>
                      <a:r>
                        <a:rPr lang="en-US" dirty="0" smtClean="0"/>
                        <a:t>b</a:t>
                      </a:r>
                      <a:endParaRPr lang="en-US" dirty="0"/>
                    </a:p>
                  </a:txBody>
                  <a:tcPr>
                    <a:solidFill>
                      <a:schemeClr val="accent5">
                        <a:lumMod val="20000"/>
                        <a:lumOff val="80000"/>
                      </a:schemeClr>
                    </a:solidFill>
                  </a:tcPr>
                </a:tc>
              </a:tr>
              <a:tr h="836036">
                <a:tc vMerge="1">
                  <a:txBody>
                    <a:bodyPr/>
                    <a:lstStyle/>
                    <a:p>
                      <a:endParaRPr lang="en-US" dirty="0"/>
                    </a:p>
                  </a:txBody>
                  <a:tcPr/>
                </a:tc>
                <a:tc>
                  <a:txBody>
                    <a:bodyPr/>
                    <a:lstStyle/>
                    <a:p>
                      <a:pPr algn="ctr"/>
                      <a:r>
                        <a:rPr lang="en-US" dirty="0" smtClean="0"/>
                        <a:t>L-</a:t>
                      </a:r>
                      <a:endParaRPr lang="en-US" dirty="0"/>
                    </a:p>
                  </a:txBody>
                  <a:tcPr anchor="ctr">
                    <a:solidFill>
                      <a:schemeClr val="accent4">
                        <a:lumMod val="20000"/>
                        <a:lumOff val="80000"/>
                      </a:schemeClr>
                    </a:solidFill>
                  </a:tcPr>
                </a:tc>
                <a:tc>
                  <a:txBody>
                    <a:bodyPr/>
                    <a:lstStyle/>
                    <a:p>
                      <a:pPr algn="ctr"/>
                      <a:r>
                        <a:rPr lang="en-US" dirty="0" smtClean="0"/>
                        <a:t>(N+|L-)</a:t>
                      </a:r>
                    </a:p>
                    <a:p>
                      <a:pPr algn="ctr"/>
                      <a:endParaRPr lang="en-US" dirty="0" smtClean="0">
                        <a:solidFill>
                          <a:schemeClr val="accent6"/>
                        </a:solidFill>
                      </a:endParaRPr>
                    </a:p>
                    <a:p>
                      <a:pPr algn="r"/>
                      <a:r>
                        <a:rPr lang="en-US" dirty="0" smtClean="0"/>
                        <a:t>c</a:t>
                      </a:r>
                      <a:endParaRPr lang="en-US" dirty="0"/>
                    </a:p>
                  </a:txBody>
                  <a:tcPr>
                    <a:solidFill>
                      <a:schemeClr val="accent5">
                        <a:lumMod val="20000"/>
                        <a:lumOff val="80000"/>
                      </a:schemeClr>
                    </a:solidFill>
                  </a:tcPr>
                </a:tc>
                <a:tc>
                  <a:txBody>
                    <a:bodyPr/>
                    <a:lstStyle/>
                    <a:p>
                      <a:pPr algn="ctr"/>
                      <a:r>
                        <a:rPr lang="en-US" dirty="0" smtClean="0"/>
                        <a:t>(N-|L-)</a:t>
                      </a:r>
                    </a:p>
                    <a:p>
                      <a:pPr algn="ctr"/>
                      <a:endParaRPr lang="en-US" dirty="0" smtClean="0">
                        <a:solidFill>
                          <a:schemeClr val="accent6"/>
                        </a:solidFill>
                      </a:endParaRPr>
                    </a:p>
                    <a:p>
                      <a:pPr algn="l"/>
                      <a:r>
                        <a:rPr lang="en-US" dirty="0" smtClean="0"/>
                        <a:t>d</a:t>
                      </a:r>
                      <a:endParaRPr lang="en-US" dirty="0"/>
                    </a:p>
                  </a:txBody>
                  <a:tcPr>
                    <a:solidFill>
                      <a:schemeClr val="accent5">
                        <a:lumMod val="20000"/>
                        <a:lumOff val="80000"/>
                      </a:schemeClr>
                    </a:solidFill>
                  </a:tcPr>
                </a:tc>
              </a:tr>
            </a:tbl>
          </a:graphicData>
        </a:graphic>
      </p:graphicFrame>
      <p:sp>
        <p:nvSpPr>
          <p:cNvPr id="5" name="Slide Number Placeholder 4"/>
          <p:cNvSpPr>
            <a:spLocks noGrp="1"/>
          </p:cNvSpPr>
          <p:nvPr>
            <p:ph type="sldNum" sz="quarter" idx="12"/>
          </p:nvPr>
        </p:nvSpPr>
        <p:spPr/>
        <p:txBody>
          <a:bodyPr/>
          <a:lstStyle/>
          <a:p>
            <a:fld id="{A371E340-12C2-8543-BDC2-676808D4D79F}" type="slidenum">
              <a:rPr lang="en-US" smtClean="0"/>
              <a:t>4</a:t>
            </a:fld>
            <a:endParaRPr lang="en-US"/>
          </a:p>
        </p:txBody>
      </p:sp>
      <p:sp>
        <p:nvSpPr>
          <p:cNvPr id="32" name="TextBox 31"/>
          <p:cNvSpPr txBox="1"/>
          <p:nvPr/>
        </p:nvSpPr>
        <p:spPr>
          <a:xfrm>
            <a:off x="4743450" y="3374246"/>
            <a:ext cx="890453" cy="369332"/>
          </a:xfrm>
          <a:prstGeom prst="rect">
            <a:avLst/>
          </a:prstGeom>
          <a:noFill/>
        </p:spPr>
        <p:txBody>
          <a:bodyPr wrap="square" rtlCol="0">
            <a:spAutoFit/>
          </a:bodyPr>
          <a:lstStyle/>
          <a:p>
            <a:r>
              <a:rPr lang="en-US" dirty="0" smtClean="0">
                <a:solidFill>
                  <a:schemeClr val="accent6"/>
                </a:solidFill>
              </a:rPr>
              <a:t>take-up</a:t>
            </a:r>
            <a:endParaRPr lang="en-US" dirty="0">
              <a:solidFill>
                <a:schemeClr val="accent6"/>
              </a:solidFill>
            </a:endParaRPr>
          </a:p>
        </p:txBody>
      </p:sp>
      <p:sp>
        <p:nvSpPr>
          <p:cNvPr id="33" name="TextBox 32"/>
          <p:cNvSpPr txBox="1"/>
          <p:nvPr/>
        </p:nvSpPr>
        <p:spPr>
          <a:xfrm>
            <a:off x="6755757" y="3332455"/>
            <a:ext cx="890453" cy="369332"/>
          </a:xfrm>
          <a:prstGeom prst="rect">
            <a:avLst/>
          </a:prstGeom>
          <a:noFill/>
        </p:spPr>
        <p:txBody>
          <a:bodyPr wrap="square" rtlCol="0">
            <a:spAutoFit/>
          </a:bodyPr>
          <a:lstStyle/>
          <a:p>
            <a:r>
              <a:rPr lang="en-US" dirty="0" smtClean="0">
                <a:solidFill>
                  <a:schemeClr val="accent6"/>
                </a:solidFill>
              </a:rPr>
              <a:t>misses</a:t>
            </a:r>
            <a:endParaRPr lang="en-US" dirty="0">
              <a:solidFill>
                <a:schemeClr val="accent6"/>
              </a:solidFill>
            </a:endParaRPr>
          </a:p>
        </p:txBody>
      </p:sp>
      <p:sp>
        <p:nvSpPr>
          <p:cNvPr id="34" name="TextBox 33"/>
          <p:cNvSpPr txBox="1"/>
          <p:nvPr/>
        </p:nvSpPr>
        <p:spPr>
          <a:xfrm>
            <a:off x="4819650" y="4231496"/>
            <a:ext cx="723631" cy="369332"/>
          </a:xfrm>
          <a:prstGeom prst="rect">
            <a:avLst/>
          </a:prstGeom>
          <a:noFill/>
        </p:spPr>
        <p:txBody>
          <a:bodyPr wrap="square" rtlCol="0">
            <a:spAutoFit/>
          </a:bodyPr>
          <a:lstStyle/>
          <a:p>
            <a:r>
              <a:rPr lang="en-US" dirty="0" smtClean="0">
                <a:solidFill>
                  <a:schemeClr val="accent6"/>
                </a:solidFill>
              </a:rPr>
              <a:t>fraud</a:t>
            </a:r>
            <a:endParaRPr lang="en-US" dirty="0">
              <a:solidFill>
                <a:schemeClr val="accent6"/>
              </a:solidFill>
            </a:endParaRPr>
          </a:p>
        </p:txBody>
      </p:sp>
      <p:sp>
        <p:nvSpPr>
          <p:cNvPr id="35" name="TextBox 34"/>
          <p:cNvSpPr txBox="1"/>
          <p:nvPr/>
        </p:nvSpPr>
        <p:spPr>
          <a:xfrm>
            <a:off x="6376620" y="4230201"/>
            <a:ext cx="1707507" cy="369332"/>
          </a:xfrm>
          <a:prstGeom prst="rect">
            <a:avLst/>
          </a:prstGeom>
          <a:noFill/>
        </p:spPr>
        <p:txBody>
          <a:bodyPr wrap="square" rtlCol="0">
            <a:spAutoFit/>
          </a:bodyPr>
          <a:lstStyle/>
          <a:p>
            <a:r>
              <a:rPr lang="en-US" dirty="0">
                <a:solidFill>
                  <a:schemeClr val="accent6"/>
                </a:solidFill>
              </a:rPr>
              <a:t>o</a:t>
            </a:r>
            <a:r>
              <a:rPr lang="en-US" dirty="0" smtClean="0">
                <a:solidFill>
                  <a:schemeClr val="accent6"/>
                </a:solidFill>
              </a:rPr>
              <a:t>ther insurance</a:t>
            </a:r>
            <a:endParaRPr lang="en-US" dirty="0">
              <a:solidFill>
                <a:schemeClr val="accent6"/>
              </a:solidFill>
            </a:endParaRPr>
          </a:p>
        </p:txBody>
      </p:sp>
    </p:spTree>
    <p:extLst>
      <p:ext uri="{BB962C8B-B14F-4D97-AF65-F5344CB8AC3E}">
        <p14:creationId xmlns:p14="http://schemas.microsoft.com/office/powerpoint/2010/main" val="250089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78945"/>
            <a:ext cx="7498080" cy="1143000"/>
          </a:xfrm>
        </p:spPr>
        <p:txBody>
          <a:bodyPr/>
          <a:lstStyle/>
          <a:p>
            <a:r>
              <a:rPr lang="en-US" dirty="0" smtClean="0"/>
              <a:t>State of Glenn</a:t>
            </a:r>
            <a:endParaRPr lang="en-US" dirty="0"/>
          </a:p>
        </p:txBody>
      </p:sp>
      <p:sp>
        <p:nvSpPr>
          <p:cNvPr id="3" name="Content Placeholder 2"/>
          <p:cNvSpPr>
            <a:spLocks noGrp="1"/>
          </p:cNvSpPr>
          <p:nvPr>
            <p:ph idx="1"/>
          </p:nvPr>
        </p:nvSpPr>
        <p:spPr>
          <a:xfrm>
            <a:off x="1435608" y="1321945"/>
            <a:ext cx="7389415" cy="5132018"/>
          </a:xfrm>
        </p:spPr>
        <p:txBody>
          <a:bodyPr/>
          <a:lstStyle/>
          <a:p>
            <a:r>
              <a:rPr lang="en-US" dirty="0"/>
              <a:t>A</a:t>
            </a:r>
            <a:r>
              <a:rPr lang="en-US" dirty="0" smtClean="0"/>
              <a:t> non-elderly adult population of 10,000,000</a:t>
            </a:r>
          </a:p>
          <a:p>
            <a:r>
              <a:rPr lang="en-US" dirty="0" smtClean="0"/>
              <a:t>A simple eligibility threshold (e.g., 100% FPL)</a:t>
            </a:r>
          </a:p>
          <a:p>
            <a:r>
              <a:rPr lang="en-US" dirty="0" smtClean="0"/>
              <a:t>Average annual Medicaid enrollment among Glenn’s non-elderly adult population is 12%</a:t>
            </a:r>
          </a:p>
          <a:p>
            <a:r>
              <a:rPr lang="en-US" dirty="0" smtClean="0"/>
              <a:t>Estimates on eligible population, fraud, take-up come from Medicaid literature</a:t>
            </a:r>
            <a:endParaRPr lang="en-US" dirty="0"/>
          </a:p>
        </p:txBody>
      </p:sp>
      <p:sp>
        <p:nvSpPr>
          <p:cNvPr id="4" name="Slide Number Placeholder 3"/>
          <p:cNvSpPr>
            <a:spLocks noGrp="1"/>
          </p:cNvSpPr>
          <p:nvPr>
            <p:ph type="sldNum" sz="quarter" idx="12"/>
          </p:nvPr>
        </p:nvSpPr>
        <p:spPr/>
        <p:txBody>
          <a:bodyPr/>
          <a:lstStyle/>
          <a:p>
            <a:fld id="{A371E340-12C2-8543-BDC2-676808D4D79F}" type="slidenum">
              <a:rPr lang="en-US" smtClean="0"/>
              <a:t>5</a:t>
            </a:fld>
            <a:endParaRPr lang="en-US"/>
          </a:p>
        </p:txBody>
      </p:sp>
    </p:spTree>
    <p:extLst>
      <p:ext uri="{BB962C8B-B14F-4D97-AF65-F5344CB8AC3E}">
        <p14:creationId xmlns:p14="http://schemas.microsoft.com/office/powerpoint/2010/main" val="393389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92253066"/>
              </p:ext>
            </p:extLst>
          </p:nvPr>
        </p:nvGraphicFramePr>
        <p:xfrm>
          <a:off x="1435100" y="1692349"/>
          <a:ext cx="6985886" cy="3017874"/>
        </p:xfrm>
        <a:graphic>
          <a:graphicData uri="http://schemas.openxmlformats.org/drawingml/2006/table">
            <a:tbl>
              <a:tblPr firstRow="1" bandRow="1">
                <a:tableStyleId>{5C22544A-7EE6-4342-B048-85BDC9FD1C3A}</a:tableStyleId>
              </a:tblPr>
              <a:tblGrid>
                <a:gridCol w="1397177"/>
                <a:gridCol w="1159384"/>
                <a:gridCol w="1139273"/>
                <a:gridCol w="1554522"/>
                <a:gridCol w="1735530"/>
              </a:tblGrid>
              <a:tr h="502979">
                <a:tc>
                  <a:txBody>
                    <a:bodyPr/>
                    <a:lstStyle/>
                    <a:p>
                      <a:pPr algn="ctr"/>
                      <a:r>
                        <a:rPr lang="en-US" dirty="0" smtClean="0"/>
                        <a:t>State</a:t>
                      </a:r>
                      <a:endParaRPr lang="en-US" dirty="0"/>
                    </a:p>
                  </a:txBody>
                  <a:tcPr/>
                </a:tc>
                <a:tc>
                  <a:txBody>
                    <a:bodyPr/>
                    <a:lstStyle/>
                    <a:p>
                      <a:pPr algn="ctr"/>
                      <a:r>
                        <a:rPr lang="en-US" dirty="0" smtClean="0"/>
                        <a:t>N+</a:t>
                      </a:r>
                      <a:endParaRPr lang="en-US" dirty="0"/>
                    </a:p>
                  </a:txBody>
                  <a:tcPr/>
                </a:tc>
                <a:tc>
                  <a:txBody>
                    <a:bodyPr/>
                    <a:lstStyle/>
                    <a:p>
                      <a:pPr algn="ctr"/>
                      <a:r>
                        <a:rPr lang="en-US" dirty="0" smtClean="0"/>
                        <a:t>L+</a:t>
                      </a:r>
                      <a:endParaRPr lang="en-US" dirty="0"/>
                    </a:p>
                  </a:txBody>
                  <a:tcPr/>
                </a:tc>
                <a:tc>
                  <a:txBody>
                    <a:bodyPr/>
                    <a:lstStyle/>
                    <a:p>
                      <a:pPr algn="ctr"/>
                      <a:r>
                        <a:rPr lang="en-US" dirty="0" smtClean="0"/>
                        <a:t>Case type</a:t>
                      </a:r>
                      <a:endParaRPr lang="en-US" dirty="0"/>
                    </a:p>
                  </a:txBody>
                  <a:tcPr/>
                </a:tc>
                <a:tc>
                  <a:txBody>
                    <a:bodyPr/>
                    <a:lstStyle/>
                    <a:p>
                      <a:pPr algn="ctr"/>
                      <a:r>
                        <a:rPr lang="en-US" dirty="0" smtClean="0"/>
                        <a:t>Population</a:t>
                      </a:r>
                      <a:endParaRPr lang="en-US" dirty="0"/>
                    </a:p>
                  </a:txBody>
                  <a:tcPr/>
                </a:tc>
              </a:tr>
              <a:tr h="502979">
                <a:tc>
                  <a:txBody>
                    <a:bodyPr/>
                    <a:lstStyle/>
                    <a:p>
                      <a:r>
                        <a:rPr lang="en-US" dirty="0" smtClean="0"/>
                        <a:t>GL</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take-up*</a:t>
                      </a:r>
                      <a:endParaRPr lang="en-US" dirty="0"/>
                    </a:p>
                  </a:txBody>
                  <a:tcPr/>
                </a:tc>
                <a:tc>
                  <a:txBody>
                    <a:bodyPr/>
                    <a:lstStyle/>
                    <a:p>
                      <a:r>
                        <a:rPr lang="en-US" dirty="0" smtClean="0"/>
                        <a:t>875,000*</a:t>
                      </a:r>
                    </a:p>
                  </a:txBody>
                  <a:tcPr/>
                </a:tc>
              </a:tr>
              <a:tr h="502979">
                <a:tc>
                  <a:txBody>
                    <a:bodyPr/>
                    <a:lstStyle/>
                    <a:p>
                      <a:endParaRPr lang="en-US"/>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miss</a:t>
                      </a:r>
                      <a:endParaRPr lang="en-US" dirty="0"/>
                    </a:p>
                  </a:txBody>
                  <a:tcPr/>
                </a:tc>
                <a:tc>
                  <a:txBody>
                    <a:bodyPr/>
                    <a:lstStyle/>
                    <a:p>
                      <a:r>
                        <a:rPr lang="en-US" i="1" dirty="0" smtClean="0"/>
                        <a:t>375,000</a:t>
                      </a:r>
                      <a:endParaRPr lang="en-US" i="1" dirty="0"/>
                    </a:p>
                  </a:txBody>
                  <a:tcPr/>
                </a:tc>
              </a:tr>
              <a:tr h="502979">
                <a:tc>
                  <a:txBody>
                    <a:bodyPr/>
                    <a:lstStyle/>
                    <a:p>
                      <a:endParaRPr lang="en-US"/>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fraud</a:t>
                      </a:r>
                      <a:endParaRPr lang="en-US" dirty="0"/>
                    </a:p>
                  </a:txBody>
                  <a:tcPr/>
                </a:tc>
                <a:tc>
                  <a:txBody>
                    <a:bodyPr/>
                    <a:lstStyle/>
                    <a:p>
                      <a:r>
                        <a:rPr lang="en-US" i="1" dirty="0" smtClean="0"/>
                        <a:t>325,000</a:t>
                      </a:r>
                      <a:endParaRPr lang="en-US" i="1" dirty="0"/>
                    </a:p>
                  </a:txBody>
                  <a:tcPr/>
                </a:tc>
              </a:tr>
              <a:tr h="502979">
                <a:tc>
                  <a:txBody>
                    <a:bodyPr/>
                    <a:lstStyle/>
                    <a:p>
                      <a:endParaRPr lang="en-US"/>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other</a:t>
                      </a:r>
                      <a:r>
                        <a:rPr lang="en-US" baseline="0" dirty="0" smtClean="0"/>
                        <a:t> </a:t>
                      </a:r>
                      <a:r>
                        <a:rPr lang="en-US" baseline="0" dirty="0" err="1" smtClean="0"/>
                        <a:t>insur</a:t>
                      </a:r>
                      <a:r>
                        <a:rPr lang="en-US" baseline="0" dirty="0" smtClean="0"/>
                        <a:t>.</a:t>
                      </a:r>
                      <a:endParaRPr lang="en-US" dirty="0"/>
                    </a:p>
                  </a:txBody>
                  <a:tcPr/>
                </a:tc>
                <a:tc>
                  <a:txBody>
                    <a:bodyPr/>
                    <a:lstStyle/>
                    <a:p>
                      <a:r>
                        <a:rPr lang="en-US" i="1" dirty="0" smtClean="0"/>
                        <a:t>8,425,000</a:t>
                      </a:r>
                      <a:endParaRPr lang="en-US" i="1" dirty="0"/>
                    </a:p>
                  </a:txBody>
                  <a:tcPr/>
                </a:tc>
              </a:tr>
              <a:tr h="502979">
                <a:tc>
                  <a:txBody>
                    <a:bodyPr/>
                    <a:lstStyle/>
                    <a:p>
                      <a:endParaRPr lang="en-US" dirty="0"/>
                    </a:p>
                  </a:txBody>
                  <a:tcPr/>
                </a:tc>
                <a:tc>
                  <a:txBody>
                    <a:bodyPr/>
                    <a:lstStyle/>
                    <a:p>
                      <a:r>
                        <a:rPr lang="en-US" dirty="0" smtClean="0"/>
                        <a:t>1,200,000</a:t>
                      </a:r>
                      <a:endParaRPr lang="en-US" dirty="0"/>
                    </a:p>
                  </a:txBody>
                  <a:tcPr/>
                </a:tc>
                <a:tc>
                  <a:txBody>
                    <a:bodyPr/>
                    <a:lstStyle/>
                    <a:p>
                      <a:r>
                        <a:rPr lang="en-US" dirty="0" smtClean="0"/>
                        <a:t>1,250,000</a:t>
                      </a:r>
                      <a:endParaRPr lang="en-US" dirty="0"/>
                    </a:p>
                  </a:txBody>
                  <a:tcPr/>
                </a:tc>
                <a:tc>
                  <a:txBody>
                    <a:bodyPr/>
                    <a:lstStyle/>
                    <a:p>
                      <a:endParaRPr lang="en-US" dirty="0"/>
                    </a:p>
                  </a:txBody>
                  <a:tcPr/>
                </a:tc>
                <a:tc>
                  <a:txBody>
                    <a:bodyPr/>
                    <a:lstStyle/>
                    <a:p>
                      <a:r>
                        <a:rPr lang="en-US" dirty="0" smtClean="0"/>
                        <a:t>10,000,000</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A371E340-12C2-8543-BDC2-676808D4D79F}" type="slidenum">
              <a:rPr lang="en-US" smtClean="0"/>
              <a:t>6</a:t>
            </a:fld>
            <a:endParaRPr lang="en-US"/>
          </a:p>
        </p:txBody>
      </p:sp>
      <p:sp>
        <p:nvSpPr>
          <p:cNvPr id="6" name="TextBox 5"/>
          <p:cNvSpPr txBox="1"/>
          <p:nvPr/>
        </p:nvSpPr>
        <p:spPr>
          <a:xfrm>
            <a:off x="5695949" y="6013162"/>
            <a:ext cx="3114675" cy="584775"/>
          </a:xfrm>
          <a:prstGeom prst="rect">
            <a:avLst/>
          </a:prstGeom>
          <a:noFill/>
        </p:spPr>
        <p:txBody>
          <a:bodyPr wrap="square" rtlCol="0">
            <a:spAutoFit/>
          </a:bodyPr>
          <a:lstStyle/>
          <a:p>
            <a:r>
              <a:rPr lang="en-US" sz="1600" dirty="0" smtClean="0"/>
              <a:t>Note:  “Churn” is captured over time (at system level)</a:t>
            </a:r>
            <a:endParaRPr lang="en-US" sz="1600" dirty="0"/>
          </a:p>
        </p:txBody>
      </p:sp>
    </p:spTree>
    <p:extLst>
      <p:ext uri="{BB962C8B-B14F-4D97-AF65-F5344CB8AC3E}">
        <p14:creationId xmlns:p14="http://schemas.microsoft.com/office/powerpoint/2010/main" val="1413195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71E340-12C2-8543-BDC2-676808D4D79F}" type="slidenum">
              <a:rPr lang="en-US" smtClean="0"/>
              <a:t>7</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079" y="363067"/>
            <a:ext cx="6541991" cy="4787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1012" y="5176590"/>
            <a:ext cx="6304200" cy="114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5204" y="5009275"/>
            <a:ext cx="6304200" cy="147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85850" y="116846"/>
            <a:ext cx="6878806" cy="246221"/>
          </a:xfrm>
          <a:prstGeom prst="rect">
            <a:avLst/>
          </a:prstGeom>
          <a:noFill/>
        </p:spPr>
        <p:txBody>
          <a:bodyPr wrap="none" rtlCol="0">
            <a:spAutoFit/>
          </a:bodyPr>
          <a:lstStyle/>
          <a:p>
            <a:r>
              <a:rPr lang="en-US" sz="1000" dirty="0" smtClean="0">
                <a:latin typeface="Courier New" pitchFamily="49" charset="0"/>
                <a:cs typeface="Courier New" pitchFamily="49" charset="0"/>
              </a:rPr>
              <a:t>. </a:t>
            </a:r>
            <a:r>
              <a:rPr lang="en-US" sz="1000" dirty="0" err="1" smtClean="0">
                <a:latin typeface="Courier New" pitchFamily="49" charset="0"/>
                <a:cs typeface="Courier New" pitchFamily="49" charset="0"/>
              </a:rPr>
              <a:t>roccomp</a:t>
            </a:r>
            <a:r>
              <a:rPr lang="en-US" sz="1000" dirty="0" smtClean="0">
                <a:latin typeface="Courier New" pitchFamily="49" charset="0"/>
                <a:cs typeface="Courier New" pitchFamily="49" charset="0"/>
              </a:rPr>
              <a:t> </a:t>
            </a:r>
            <a:r>
              <a:rPr lang="en-US" sz="1000" dirty="0">
                <a:latin typeface="Courier New" pitchFamily="49" charset="0"/>
                <a:cs typeface="Courier New" pitchFamily="49" charset="0"/>
              </a:rPr>
              <a:t>enrolled eligible if state &lt;=2 [</a:t>
            </a:r>
            <a:r>
              <a:rPr lang="en-US" sz="1000" dirty="0" err="1">
                <a:latin typeface="Courier New" pitchFamily="49" charset="0"/>
                <a:cs typeface="Courier New" pitchFamily="49" charset="0"/>
              </a:rPr>
              <a:t>fweight</a:t>
            </a:r>
            <a:r>
              <a:rPr lang="en-US" sz="1000" dirty="0">
                <a:latin typeface="Courier New" pitchFamily="49" charset="0"/>
                <a:cs typeface="Courier New" pitchFamily="49" charset="0"/>
              </a:rPr>
              <a:t>=population], by(state) graph </a:t>
            </a:r>
            <a:r>
              <a:rPr lang="en-US" sz="1000" dirty="0" smtClean="0">
                <a:latin typeface="Courier New" pitchFamily="49" charset="0"/>
                <a:cs typeface="Courier New" pitchFamily="49" charset="0"/>
              </a:rPr>
              <a:t>separate</a:t>
            </a:r>
            <a:endParaRPr lang="en-US" sz="1000" dirty="0">
              <a:latin typeface="Courier New" pitchFamily="49" charset="0"/>
              <a:cs typeface="Courier New" pitchFamily="49" charset="0"/>
            </a:endParaRPr>
          </a:p>
        </p:txBody>
      </p:sp>
      <p:sp>
        <p:nvSpPr>
          <p:cNvPr id="3" name="TextBox 2"/>
          <p:cNvSpPr txBox="1"/>
          <p:nvPr/>
        </p:nvSpPr>
        <p:spPr>
          <a:xfrm>
            <a:off x="1162050" y="6402705"/>
            <a:ext cx="6534150" cy="246221"/>
          </a:xfrm>
          <a:prstGeom prst="rect">
            <a:avLst/>
          </a:prstGeom>
          <a:noFill/>
        </p:spPr>
        <p:txBody>
          <a:bodyPr wrap="square" rtlCol="0">
            <a:spAutoFit/>
          </a:bodyPr>
          <a:lstStyle/>
          <a:p>
            <a:r>
              <a:rPr lang="en-US" sz="1000" dirty="0" smtClean="0">
                <a:latin typeface="Courier New" pitchFamily="49" charset="0"/>
                <a:cs typeface="Courier New" pitchFamily="49" charset="0"/>
              </a:rPr>
              <a:t>. tab </a:t>
            </a:r>
            <a:r>
              <a:rPr lang="en-US" sz="1000" dirty="0">
                <a:latin typeface="Courier New" pitchFamily="49" charset="0"/>
                <a:cs typeface="Courier New" pitchFamily="49" charset="0"/>
              </a:rPr>
              <a:t>enrolled eligible [</a:t>
            </a:r>
            <a:r>
              <a:rPr lang="en-US" sz="1000" dirty="0" err="1">
                <a:latin typeface="Courier New" pitchFamily="49" charset="0"/>
                <a:cs typeface="Courier New" pitchFamily="49" charset="0"/>
              </a:rPr>
              <a:t>fweight</a:t>
            </a:r>
            <a:r>
              <a:rPr lang="en-US" sz="1000" dirty="0">
                <a:latin typeface="Courier New" pitchFamily="49" charset="0"/>
                <a:cs typeface="Courier New" pitchFamily="49" charset="0"/>
              </a:rPr>
              <a:t>=population] if state==</a:t>
            </a:r>
            <a:r>
              <a:rPr lang="en-US" sz="1000" dirty="0" smtClean="0">
                <a:latin typeface="Courier New" pitchFamily="49" charset="0"/>
                <a:cs typeface="Courier New" pitchFamily="49" charset="0"/>
              </a:rPr>
              <a:t>1</a:t>
            </a:r>
            <a:endParaRPr lang="en-US" sz="1000" dirty="0">
              <a:latin typeface="Courier New" pitchFamily="49" charset="0"/>
              <a:cs typeface="Courier New" pitchFamily="49" charset="0"/>
            </a:endParaRPr>
          </a:p>
        </p:txBody>
      </p:sp>
      <p:sp>
        <p:nvSpPr>
          <p:cNvPr id="5" name="TextBox 4"/>
          <p:cNvSpPr txBox="1"/>
          <p:nvPr/>
        </p:nvSpPr>
        <p:spPr>
          <a:xfrm>
            <a:off x="3232298" y="584513"/>
            <a:ext cx="1041991" cy="276999"/>
          </a:xfrm>
          <a:prstGeom prst="rect">
            <a:avLst/>
          </a:prstGeom>
          <a:solidFill>
            <a:schemeClr val="accent4">
              <a:lumMod val="20000"/>
              <a:lumOff val="80000"/>
            </a:schemeClr>
          </a:solidFill>
        </p:spPr>
        <p:txBody>
          <a:bodyPr wrap="square" rtlCol="0">
            <a:spAutoFit/>
          </a:bodyPr>
          <a:lstStyle/>
          <a:p>
            <a:r>
              <a:rPr lang="en-US" sz="1200" dirty="0" smtClean="0">
                <a:latin typeface="Arial" pitchFamily="34" charset="0"/>
                <a:cs typeface="Arial" pitchFamily="34" charset="0"/>
              </a:rPr>
              <a:t>15% eligible</a:t>
            </a:r>
            <a:endParaRPr lang="en-US" sz="1200" dirty="0">
              <a:latin typeface="Arial" pitchFamily="34" charset="0"/>
              <a:cs typeface="Arial" pitchFamily="34" charset="0"/>
            </a:endParaRPr>
          </a:p>
        </p:txBody>
      </p:sp>
      <p:sp>
        <p:nvSpPr>
          <p:cNvPr id="9" name="TextBox 8"/>
          <p:cNvSpPr txBox="1"/>
          <p:nvPr/>
        </p:nvSpPr>
        <p:spPr>
          <a:xfrm>
            <a:off x="6021573" y="587777"/>
            <a:ext cx="1041991" cy="276999"/>
          </a:xfrm>
          <a:prstGeom prst="rect">
            <a:avLst/>
          </a:prstGeom>
          <a:solidFill>
            <a:schemeClr val="accent4">
              <a:lumMod val="20000"/>
              <a:lumOff val="80000"/>
            </a:schemeClr>
          </a:solidFill>
        </p:spPr>
        <p:txBody>
          <a:bodyPr wrap="square" rtlCol="0">
            <a:spAutoFit/>
          </a:bodyPr>
          <a:lstStyle/>
          <a:p>
            <a:r>
              <a:rPr lang="en-US" sz="1200" dirty="0" smtClean="0">
                <a:latin typeface="Arial" pitchFamily="34" charset="0"/>
                <a:cs typeface="Arial" pitchFamily="34" charset="0"/>
              </a:rPr>
              <a:t>10% eligible</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3210495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71E340-12C2-8543-BDC2-676808D4D79F}" type="slidenum">
              <a:rPr lang="en-US" smtClean="0"/>
              <a:t>8</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6688" y="281097"/>
            <a:ext cx="6839583" cy="5005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9509" y="5158351"/>
            <a:ext cx="6304200" cy="130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5157241" y="5148379"/>
            <a:ext cx="6304200" cy="147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232298" y="520715"/>
            <a:ext cx="1041991" cy="276999"/>
          </a:xfrm>
          <a:prstGeom prst="rect">
            <a:avLst/>
          </a:prstGeom>
          <a:solidFill>
            <a:schemeClr val="accent4">
              <a:lumMod val="20000"/>
              <a:lumOff val="80000"/>
            </a:schemeClr>
          </a:solidFill>
        </p:spPr>
        <p:txBody>
          <a:bodyPr wrap="square" rtlCol="0">
            <a:spAutoFit/>
          </a:bodyPr>
          <a:lstStyle/>
          <a:p>
            <a:r>
              <a:rPr lang="en-US" sz="1200" dirty="0" smtClean="0">
                <a:latin typeface="Arial" pitchFamily="34" charset="0"/>
                <a:cs typeface="Arial" pitchFamily="34" charset="0"/>
              </a:rPr>
              <a:t>80% take-up</a:t>
            </a:r>
            <a:endParaRPr lang="en-US" sz="1200" dirty="0">
              <a:latin typeface="Arial" pitchFamily="34" charset="0"/>
              <a:cs typeface="Arial" pitchFamily="34" charset="0"/>
            </a:endParaRPr>
          </a:p>
        </p:txBody>
      </p:sp>
      <p:sp>
        <p:nvSpPr>
          <p:cNvPr id="7" name="TextBox 6"/>
          <p:cNvSpPr txBox="1"/>
          <p:nvPr/>
        </p:nvSpPr>
        <p:spPr>
          <a:xfrm>
            <a:off x="6181061" y="531347"/>
            <a:ext cx="1041991" cy="276999"/>
          </a:xfrm>
          <a:prstGeom prst="rect">
            <a:avLst/>
          </a:prstGeom>
          <a:solidFill>
            <a:schemeClr val="accent4">
              <a:lumMod val="20000"/>
              <a:lumOff val="80000"/>
            </a:schemeClr>
          </a:solidFill>
        </p:spPr>
        <p:txBody>
          <a:bodyPr wrap="square" rtlCol="0">
            <a:spAutoFit/>
          </a:bodyPr>
          <a:lstStyle/>
          <a:p>
            <a:r>
              <a:rPr lang="en-US" sz="1200" dirty="0">
                <a:latin typeface="Arial" pitchFamily="34" charset="0"/>
                <a:cs typeface="Arial" pitchFamily="34" charset="0"/>
              </a:rPr>
              <a:t>6</a:t>
            </a:r>
            <a:r>
              <a:rPr lang="en-US" sz="1200" dirty="0" smtClean="0">
                <a:latin typeface="Arial" pitchFamily="34" charset="0"/>
                <a:cs typeface="Arial" pitchFamily="34" charset="0"/>
              </a:rPr>
              <a:t>5% take-up</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2615125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371E340-12C2-8543-BDC2-676808D4D79F}" type="slidenum">
              <a:rPr lang="en-US" smtClean="0"/>
              <a:t>9</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8060" y="5273310"/>
            <a:ext cx="6304200" cy="147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1068" y="5120912"/>
            <a:ext cx="6304200" cy="130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2488" y="304797"/>
            <a:ext cx="6789038" cy="496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327993" y="552614"/>
            <a:ext cx="839972" cy="276999"/>
          </a:xfrm>
          <a:prstGeom prst="rect">
            <a:avLst/>
          </a:prstGeom>
          <a:solidFill>
            <a:schemeClr val="accent4">
              <a:lumMod val="20000"/>
              <a:lumOff val="80000"/>
            </a:schemeClr>
          </a:solidFill>
        </p:spPr>
        <p:txBody>
          <a:bodyPr wrap="square" rtlCol="0">
            <a:spAutoFit/>
          </a:bodyPr>
          <a:lstStyle/>
          <a:p>
            <a:r>
              <a:rPr lang="en-US" sz="1200" dirty="0" smtClean="0">
                <a:latin typeface="Arial" pitchFamily="34" charset="0"/>
                <a:cs typeface="Arial" pitchFamily="34" charset="0"/>
              </a:rPr>
              <a:t>5% fraud</a:t>
            </a:r>
          </a:p>
        </p:txBody>
      </p:sp>
      <p:sp>
        <p:nvSpPr>
          <p:cNvPr id="7" name="TextBox 6"/>
          <p:cNvSpPr txBox="1"/>
          <p:nvPr/>
        </p:nvSpPr>
        <p:spPr>
          <a:xfrm>
            <a:off x="6085368" y="545248"/>
            <a:ext cx="1187302" cy="276999"/>
          </a:xfrm>
          <a:prstGeom prst="rect">
            <a:avLst/>
          </a:prstGeom>
          <a:solidFill>
            <a:schemeClr val="accent4">
              <a:lumMod val="20000"/>
              <a:lumOff val="80000"/>
            </a:schemeClr>
          </a:solidFill>
        </p:spPr>
        <p:txBody>
          <a:bodyPr wrap="square" rtlCol="0">
            <a:spAutoFit/>
          </a:bodyPr>
          <a:lstStyle/>
          <a:p>
            <a:r>
              <a:rPr lang="en-US" sz="1200" dirty="0" smtClean="0">
                <a:latin typeface="Arial" pitchFamily="34" charset="0"/>
                <a:cs typeface="Arial" pitchFamily="34" charset="0"/>
              </a:rPr>
              <a:t>0.0005% fraud</a:t>
            </a:r>
          </a:p>
        </p:txBody>
      </p:sp>
    </p:spTree>
    <p:extLst>
      <p:ext uri="{BB962C8B-B14F-4D97-AF65-F5344CB8AC3E}">
        <p14:creationId xmlns:p14="http://schemas.microsoft.com/office/powerpoint/2010/main" val="30858400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1716</TotalTime>
  <Words>2517</Words>
  <Application>Microsoft Office PowerPoint</Application>
  <PresentationFormat>On-screen Show (4:3)</PresentationFormat>
  <Paragraphs>286</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Courier New</vt:lpstr>
      <vt:lpstr>Gill Sans MT</vt:lpstr>
      <vt:lpstr>Verdana</vt:lpstr>
      <vt:lpstr>Wingdings</vt:lpstr>
      <vt:lpstr>Wingdings 2</vt:lpstr>
      <vt:lpstr>Solstice</vt:lpstr>
      <vt:lpstr>PowerPoint Presentation</vt:lpstr>
      <vt:lpstr>Motivation</vt:lpstr>
      <vt:lpstr>Sorting mechanism for program enrollment </vt:lpstr>
      <vt:lpstr>Sorting mechanism for program enrollment </vt:lpstr>
      <vt:lpstr>State of Glenn</vt:lpstr>
      <vt:lpstr>PowerPoint Presentation</vt:lpstr>
      <vt:lpstr>PowerPoint Presentation</vt:lpstr>
      <vt:lpstr>PowerPoint Presentation</vt:lpstr>
      <vt:lpstr>PowerPoint Presentation</vt:lpstr>
      <vt:lpstr>PowerPoint Presentation</vt:lpstr>
      <vt:lpstr>Limitations </vt:lpstr>
      <vt:lpstr>Goals</vt:lpstr>
      <vt:lpstr>PowerPoint Presentation</vt:lpstr>
      <vt:lpstr>Sorting mechanism for program enrollment </vt:lpstr>
      <vt:lpstr>PowerPoint Presentation</vt:lpstr>
      <vt:lpstr>PowerPoint Presentation</vt:lpstr>
      <vt:lpstr>Two-stage classification challenge</vt:lpstr>
      <vt:lpstr>References</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 John Glenn School of Public Affairs</dc:creator>
  <cp:lastModifiedBy>Lisa Frazier</cp:lastModifiedBy>
  <cp:revision>80</cp:revision>
  <cp:lastPrinted>2015-07-29T20:01:11Z</cp:lastPrinted>
  <dcterms:created xsi:type="dcterms:W3CDTF">2015-07-21T16:50:05Z</dcterms:created>
  <dcterms:modified xsi:type="dcterms:W3CDTF">2015-07-30T01:38:52Z</dcterms:modified>
</cp:coreProperties>
</file>