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4" r:id="rId2"/>
    <p:sldId id="280" r:id="rId3"/>
    <p:sldId id="285" r:id="rId4"/>
    <p:sldId id="292" r:id="rId5"/>
    <p:sldId id="296" r:id="rId6"/>
    <p:sldId id="286" r:id="rId7"/>
    <p:sldId id="287" r:id="rId8"/>
    <p:sldId id="290" r:id="rId9"/>
    <p:sldId id="291" r:id="rId10"/>
    <p:sldId id="288" r:id="rId11"/>
    <p:sldId id="289" r:id="rId12"/>
    <p:sldId id="294" r:id="rId13"/>
    <p:sldId id="293" r:id="rId14"/>
    <p:sldId id="295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1E"/>
    <a:srgbClr val="00A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6781" autoAdjust="0"/>
  </p:normalViewPr>
  <p:slideViewPr>
    <p:cSldViewPr snapToGrid="0" snapToObjects="1">
      <p:cViewPr varScale="1">
        <p:scale>
          <a:sx n="104" d="100"/>
          <a:sy n="104" d="100"/>
        </p:scale>
        <p:origin x="11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7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8D70D4-2EDD-4BAE-A515-885F75E9E677}" type="datetimeFigureOut">
              <a:rPr lang="en-US"/>
              <a:pPr>
                <a:defRPr/>
              </a:pPr>
              <a:t>07/15/2015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1C531D-2F7E-46D2-85C3-0C57F812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96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9A5E2D-DC5A-41D2-BF0C-7799045090BE}" type="datetimeFigureOut">
              <a:rPr lang="en-US"/>
              <a:pPr>
                <a:defRPr/>
              </a:pPr>
              <a:t>07/15/2015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C24699-385E-45D8-B1E6-8FA7BCA0D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8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1440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1392238" y="5456238"/>
            <a:ext cx="638016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420843"/>
            <a:ext cx="9144000" cy="2035077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5632548"/>
            <a:ext cx="6400800" cy="1042572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524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3813497-4E16-49EB-AC19-A465AD0B9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3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E4B5D67-E024-44C9-82B3-B270C6D4CF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5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BFC4B3CB-2107-4CA4-85BD-78861B00DF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8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58F6686-36EF-4EA9-AF0C-4411E41B94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9A73874-3418-4422-BFE4-C1A67622C1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2014 Virginia Mason Medical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13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0088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0A413805-CAE6-4C73-B404-9CE1D75036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2014 Virginia Mason Medical Center</a:t>
            </a:r>
          </a:p>
        </p:txBody>
      </p:sp>
      <p:pic>
        <p:nvPicPr>
          <p:cNvPr id="7" name="Picture 6" descr="OrganizationalGoals_Infographic1_2014_FNL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6" b="5873"/>
          <a:stretch/>
        </p:blipFill>
        <p:spPr>
          <a:xfrm>
            <a:off x="0" y="1154590"/>
            <a:ext cx="9144000" cy="530061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2440" y="146119"/>
            <a:ext cx="6995826" cy="707886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0000">
                <a:alpha val="5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Organizational Goals</a:t>
            </a:r>
            <a:endParaRPr lang="en-US" sz="40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9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26740"/>
            <a:ext cx="7772400" cy="1362075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t"/>
          <a:lstStyle>
            <a:lvl1pPr algn="ctr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9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7745" r="55974" b="57397"/>
          <a:stretch>
            <a:fillRect/>
          </a:stretch>
        </p:blipFill>
        <p:spPr bwMode="auto">
          <a:xfrm>
            <a:off x="539750" y="722313"/>
            <a:ext cx="311308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6075" y="6543675"/>
            <a:ext cx="3260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2014 Virginia Mason Medical Center</a:t>
            </a:r>
          </a:p>
        </p:txBody>
      </p:sp>
      <p:pic>
        <p:nvPicPr>
          <p:cNvPr id="6" name="Picture 5" descr="StrategyPyramid_201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41" y="545368"/>
            <a:ext cx="6489889" cy="56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6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M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2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03A02EAA-7497-4239-8804-F6D0880995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4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D3FEDB6-0AA9-4D1A-8AF9-DA904B6CA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7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E846E934-EB40-4D33-99EE-80536A16F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20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0" y="3453839"/>
            <a:ext cx="9144000" cy="2035175"/>
          </a:xfrm>
          <a:effectLst>
            <a:outerShdw blurRad="50800" dist="38100" dir="2700000" algn="tl" rotWithShape="0">
              <a:schemeClr val="bg2">
                <a:lumMod val="1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mtClean="0"/>
              <a:t>Statistical Process </a:t>
            </a:r>
            <a:br>
              <a:rPr lang="en-US" smtClean="0"/>
            </a:br>
            <a:r>
              <a:rPr lang="en-US" smtClean="0"/>
              <a:t>Control Charts</a:t>
            </a:r>
            <a:br>
              <a:rPr lang="en-US" smtClean="0"/>
            </a:br>
            <a:r>
              <a:rPr lang="en-US" sz="2800" b="0" smtClean="0"/>
              <a:t>Barbara Williams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1443317" y="5489014"/>
            <a:ext cx="6400800" cy="1368985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Stata Conference</a:t>
            </a:r>
          </a:p>
          <a:p>
            <a:r>
              <a:rPr lang="en-US" smtClean="0"/>
              <a:t>Columbus, OH</a:t>
            </a:r>
          </a:p>
          <a:p>
            <a:r>
              <a:rPr lang="en-US" smtClean="0"/>
              <a:t>July 31, 2015</a:t>
            </a:r>
          </a:p>
        </p:txBody>
      </p:sp>
    </p:spTree>
    <p:extLst>
      <p:ext uri="{BB962C8B-B14F-4D97-AF65-F5344CB8AC3E}">
        <p14:creationId xmlns:p14="http://schemas.microsoft.com/office/powerpoint/2010/main" val="6671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C-Charts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72988"/>
          </a:xfrm>
        </p:spPr>
        <p:txBody>
          <a:bodyPr/>
          <a:lstStyle/>
          <a:p>
            <a:r>
              <a:rPr lang="en-US" sz="1600" b="1" dirty="0"/>
              <a:t>Default Stata </a:t>
            </a:r>
            <a:r>
              <a:rPr lang="en-US" sz="1600" b="1" dirty="0" smtClean="0"/>
              <a:t>C-Chart </a:t>
            </a:r>
            <a:endParaRPr lang="en-US" sz="1600" b="1" dirty="0"/>
          </a:p>
          <a:p>
            <a:r>
              <a:rPr lang="en-US" sz="1600" dirty="0" smtClean="0"/>
              <a:t>(Count </a:t>
            </a:r>
            <a:r>
              <a:rPr lang="en-US" sz="1600" dirty="0"/>
              <a:t>of </a:t>
            </a:r>
            <a:r>
              <a:rPr lang="en-US" sz="1600" dirty="0" smtClean="0"/>
              <a:t>antibiotic prescriptions </a:t>
            </a:r>
            <a:r>
              <a:rPr lang="en-US" sz="1600" dirty="0" smtClean="0"/>
              <a:t>in first </a:t>
            </a:r>
            <a:r>
              <a:rPr lang="en-US" sz="1600" dirty="0" smtClean="0"/>
              <a:t>100 </a:t>
            </a:r>
            <a:r>
              <a:rPr lang="en-US" sz="1600" dirty="0" smtClean="0"/>
              <a:t>visits by month)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. </a:t>
            </a:r>
            <a:r>
              <a:rPr lang="en-US" sz="1600" dirty="0" err="1"/>
              <a:t>cchart</a:t>
            </a:r>
            <a:r>
              <a:rPr lang="en-US" sz="1600" dirty="0"/>
              <a:t> </a:t>
            </a:r>
            <a:r>
              <a:rPr lang="en-US" sz="1600" dirty="0" err="1"/>
              <a:t>AbxSum</a:t>
            </a:r>
            <a:r>
              <a:rPr lang="en-US" sz="1600" dirty="0"/>
              <a:t> </a:t>
            </a:r>
            <a:r>
              <a:rPr lang="en-US" sz="1600" dirty="0" err="1"/>
              <a:t>ServiceMonthYear</a:t>
            </a:r>
            <a:r>
              <a:rPr lang="en-US" sz="1600" dirty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86" y="2590778"/>
            <a:ext cx="5116027" cy="37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C-Charts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565" y="1041816"/>
            <a:ext cx="73958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Before Intervention</a:t>
            </a:r>
          </a:p>
          <a:p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preserve</a:t>
            </a:r>
            <a:endParaRPr lang="en-US" sz="1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collapse (sum)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AbxSum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AbxYes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(first)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///</a:t>
            </a: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en-US" sz="1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by(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sz="1200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</a:t>
            </a:r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Average = mean(</a:t>
            </a:r>
            <a:r>
              <a:rPr lang="en-US" sz="1200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AbxSum</a:t>
            </a:r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generate LCL = Average - 3*(</a:t>
            </a:r>
            <a:r>
              <a:rPr lang="en-US" sz="1200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sqrt</a:t>
            </a:r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(Average))</a:t>
            </a:r>
          </a:p>
          <a:p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generate UCL = Average + 3*(</a:t>
            </a:r>
            <a:r>
              <a:rPr lang="en-US" sz="1200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sqrt</a:t>
            </a:r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(Average))</a:t>
            </a:r>
          </a:p>
          <a:p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twoway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(connected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AbxSum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||  ///</a:t>
            </a: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(line LCL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||  ///</a:t>
            </a: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(line UCL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 "P:\My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Documents\temp1.dta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 replace</a:t>
            </a:r>
          </a:p>
          <a:p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restore</a:t>
            </a:r>
          </a:p>
          <a:p>
            <a:endParaRPr lang="en-US" sz="1200" b="1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Intervention</a:t>
            </a: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preserve</a:t>
            </a: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collapse (sum)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AbxSum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AbxYes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(first)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///</a:t>
            </a: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en-US" sz="1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&gt;=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by(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sz="1200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</a:t>
            </a:r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Average = mean(</a:t>
            </a:r>
            <a:r>
              <a:rPr lang="en-US" sz="1200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AbxSum</a:t>
            </a:r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generate LCL = Average - 3*(</a:t>
            </a:r>
            <a:r>
              <a:rPr lang="en-US" sz="1200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sqrt</a:t>
            </a:r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(Average))</a:t>
            </a:r>
          </a:p>
          <a:p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generate UCL = Average + 3*(</a:t>
            </a:r>
            <a:r>
              <a:rPr lang="en-US" sz="1200" b="1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sqrt</a:t>
            </a:r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(Average))</a:t>
            </a:r>
          </a:p>
          <a:p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twoway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(connected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AbxSum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||  ///</a:t>
            </a: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(line LCL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||  ///</a:t>
            </a: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(line UCL </a:t>
            </a:r>
            <a:r>
              <a:rPr lang="en-US" sz="1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US" sz="1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 "P:\My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Documents\temp2.dta</a:t>
            </a:r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 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replace</a:t>
            </a:r>
          </a:p>
          <a:p>
            <a:endParaRPr lang="en-US" sz="1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Merge </a:t>
            </a:r>
          </a:p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 using "P:\My Documents\temp1.dta</a:t>
            </a:r>
            <a:r>
              <a:rPr lang="en-US" sz="1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endParaRPr lang="en-US" sz="1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C-Charts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79" y="1136073"/>
            <a:ext cx="6939042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C-Charts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328957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sort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beforemean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mean(Average) if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aftermean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mean(Average) if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&gt;=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twoway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beforemean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(gray)) || 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(line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aftermean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&gt;=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(gray)) || 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(line LCL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(gray)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lpattern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(dash) connect(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stairstep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)) || 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(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UCL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(gray)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lpattern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(dash) connect(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stairstep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)) || 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(line LCL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&gt;=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(gray)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lpattern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(dash) connect(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stairstep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)) || 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(line UCL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&gt;=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(gray)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lpattern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(dash) connect(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stairstep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)) || 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(connected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AbxSum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(black)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(black)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mfcolor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(white)) || 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(connected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AbxSum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&gt;=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InterveneMonthYear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(black)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mcolor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(black)), 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text(68 618 "Mean = 57" ,size(medium))  text(47 640 "Mean = 37" ,size(medium))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text(76 602 "UCL" ,size(small))  text(40 602 "LCL" ,size(small))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ytitle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(Number of Antibiotic Prescriptions)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ylabel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(0(10)100, angle(horizontal) format(%5.0f)) ///</a:t>
            </a: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xtitle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(Encounter Month Year)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xlabel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(#5, format(%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tm_m_Y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))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xmtick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(##12) legend(off) 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xsc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titlegap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(1))</a:t>
            </a:r>
          </a:p>
          <a:p>
            <a:endParaRPr lang="en-US" sz="1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17" y="1873623"/>
            <a:ext cx="4184073" cy="3063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8" y="1873623"/>
            <a:ext cx="4144499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55089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/>
              <a:t>Statistical Process Control (SPC) Charts are used to assess outcomes measured over time, usually with the purpose of detecting improvement or maintaining a high level of performance</a:t>
            </a:r>
            <a:r>
              <a:rPr lang="en-US" sz="180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smtClean="0"/>
              <a:t>Traditionally </a:t>
            </a:r>
            <a:r>
              <a:rPr lang="en-US" sz="1800"/>
              <a:t>used in industrial engineering for quality </a:t>
            </a:r>
            <a:r>
              <a:rPr lang="en-US" sz="1800" smtClean="0"/>
              <a:t>control.</a:t>
            </a:r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70095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33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SPC Charts </a:t>
            </a:r>
            <a:r>
              <a:rPr lang="en-US" sz="1800" dirty="0"/>
              <a:t>are </a:t>
            </a:r>
            <a:r>
              <a:rPr lang="en-US" sz="1800" dirty="0" smtClean="0"/>
              <a:t>now the </a:t>
            </a:r>
            <a:r>
              <a:rPr lang="en-US" sz="1800" dirty="0"/>
              <a:t>standard </a:t>
            </a:r>
            <a:r>
              <a:rPr lang="en-US" sz="1800" dirty="0" smtClean="0"/>
              <a:t>for </a:t>
            </a:r>
            <a:r>
              <a:rPr lang="en-US" sz="1800" dirty="0"/>
              <a:t>quality improvement </a:t>
            </a:r>
            <a:r>
              <a:rPr lang="en-US" sz="1800" dirty="0" smtClean="0"/>
              <a:t>work in healthcare 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Stata options for creating reader-friendly SPC charts are limited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Objective: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generate </a:t>
            </a:r>
            <a:r>
              <a:rPr lang="en-US" sz="1600" dirty="0"/>
              <a:t>useful and </a:t>
            </a:r>
            <a:r>
              <a:rPr lang="en-US" sz="1600" dirty="0" smtClean="0"/>
              <a:t>easy-to-read SPC charts in Stata.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build </a:t>
            </a:r>
            <a:r>
              <a:rPr lang="en-US" sz="1600" dirty="0"/>
              <a:t>on existing Stata </a:t>
            </a:r>
            <a:r>
              <a:rPr lang="en-US" sz="1600" b="1" dirty="0" err="1"/>
              <a:t>cchart</a:t>
            </a:r>
            <a:r>
              <a:rPr lang="en-US" sz="1600" dirty="0"/>
              <a:t> (count</a:t>
            </a:r>
            <a:r>
              <a:rPr lang="en-US" sz="1600" dirty="0" smtClean="0"/>
              <a:t>) and </a:t>
            </a:r>
            <a:r>
              <a:rPr lang="en-US" sz="1600" b="1" dirty="0" err="1"/>
              <a:t>pchart</a:t>
            </a:r>
            <a:r>
              <a:rPr lang="en-US" sz="1600" dirty="0"/>
              <a:t> (</a:t>
            </a:r>
            <a:r>
              <a:rPr lang="en-US" sz="1600" dirty="0" smtClean="0"/>
              <a:t>proportion) commands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R</a:t>
            </a:r>
            <a:r>
              <a:rPr lang="en-US" sz="1800" dirty="0" smtClean="0"/>
              <a:t>eplace </a:t>
            </a:r>
            <a:r>
              <a:rPr lang="en-US" sz="1800" dirty="0"/>
              <a:t>current SPC chart </a:t>
            </a:r>
            <a:r>
              <a:rPr lang="en-US" sz="1800" dirty="0" smtClean="0"/>
              <a:t>generators in Excel </a:t>
            </a:r>
            <a:r>
              <a:rPr lang="en-US" sz="1800" dirty="0"/>
              <a:t>and stand-alone </a:t>
            </a:r>
            <a:r>
              <a:rPr lang="en-US" sz="1800" dirty="0" smtClean="0"/>
              <a:t>programs</a:t>
            </a:r>
          </a:p>
          <a:p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I am using Stata MP12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4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Our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5014"/>
            <a:ext cx="8229600" cy="51547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Acute respiratory infection </a:t>
            </a:r>
            <a:r>
              <a:rPr lang="en-US" sz="1800" dirty="0" smtClean="0"/>
              <a:t>is a common </a:t>
            </a:r>
            <a:r>
              <a:rPr lang="en-US" sz="1800" dirty="0"/>
              <a:t>reason for </a:t>
            </a:r>
            <a:r>
              <a:rPr lang="en-US" sz="1800" dirty="0" smtClean="0"/>
              <a:t>medical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Most are </a:t>
            </a:r>
            <a:r>
              <a:rPr lang="en-US" sz="1800" dirty="0"/>
              <a:t>self-limited viral </a:t>
            </a:r>
            <a:r>
              <a:rPr lang="en-US" sz="1800" dirty="0" smtClean="0"/>
              <a:t>illnesses not </a:t>
            </a:r>
            <a:r>
              <a:rPr lang="en-US" sz="1800" dirty="0"/>
              <a:t>responsive to </a:t>
            </a:r>
            <a:r>
              <a:rPr lang="en-US" sz="1800" dirty="0" smtClean="0"/>
              <a:t>antibiotics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ntibiotic </a:t>
            </a:r>
            <a:r>
              <a:rPr lang="en-US" sz="1800" dirty="0"/>
              <a:t>prescription </a:t>
            </a:r>
            <a:r>
              <a:rPr lang="en-US" sz="1800" dirty="0" smtClean="0"/>
              <a:t>is common (up </a:t>
            </a:r>
            <a:r>
              <a:rPr lang="en-US" sz="1800" dirty="0"/>
              <a:t>to 46</a:t>
            </a:r>
            <a:r>
              <a:rPr lang="en-US" sz="1800" dirty="0" smtClean="0"/>
              <a:t>%) adding high </a:t>
            </a:r>
            <a:r>
              <a:rPr lang="en-US" sz="1800" dirty="0"/>
              <a:t>cost </a:t>
            </a:r>
            <a:r>
              <a:rPr lang="en-US" sz="1800" dirty="0" smtClean="0"/>
              <a:t>and contributing </a:t>
            </a:r>
            <a:r>
              <a:rPr lang="en-US" sz="1800" dirty="0"/>
              <a:t>to </a:t>
            </a:r>
            <a:r>
              <a:rPr lang="en-US" sz="1800" dirty="0" smtClean="0"/>
              <a:t>antibiotic </a:t>
            </a:r>
            <a:r>
              <a:rPr lang="en-US" sz="1800" dirty="0"/>
              <a:t>resistant </a:t>
            </a:r>
            <a:r>
              <a:rPr lang="en-US" sz="1800" dirty="0" smtClean="0"/>
              <a:t>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New respiratory infection </a:t>
            </a:r>
            <a:r>
              <a:rPr lang="en-US" sz="1800" dirty="0"/>
              <a:t>care </a:t>
            </a:r>
            <a:r>
              <a:rPr lang="en-US" sz="1800" dirty="0" smtClean="0"/>
              <a:t>pathway of nurse telephone care coupled with provider education instead </a:t>
            </a:r>
            <a:r>
              <a:rPr lang="en-US" sz="1800" dirty="0"/>
              <a:t>of a </a:t>
            </a:r>
            <a:r>
              <a:rPr lang="en-US" sz="1800" dirty="0" smtClean="0"/>
              <a:t>doctor </a:t>
            </a:r>
            <a:r>
              <a:rPr lang="en-US" sz="1800" dirty="0"/>
              <a:t>office </a:t>
            </a:r>
            <a:r>
              <a:rPr lang="en-US" sz="1800" dirty="0" smtClean="0"/>
              <a:t>visit 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Determine </a:t>
            </a:r>
            <a:r>
              <a:rPr lang="en-US" sz="1800" dirty="0"/>
              <a:t>the </a:t>
            </a:r>
            <a:r>
              <a:rPr lang="en-US" sz="1800" dirty="0" smtClean="0"/>
              <a:t>impact </a:t>
            </a:r>
            <a:r>
              <a:rPr lang="en-US" sz="1800" dirty="0"/>
              <a:t>of this </a:t>
            </a:r>
            <a:r>
              <a:rPr lang="en-US" sz="1800" dirty="0" smtClean="0"/>
              <a:t>new pathway on the number of visits with a prescription for </a:t>
            </a:r>
            <a:r>
              <a:rPr lang="en-US" sz="1800" dirty="0" smtClean="0"/>
              <a:t>antibiotics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1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Data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726"/>
            <a:ext cx="4428836" cy="5264729"/>
          </a:xfrm>
        </p:spPr>
        <p:txBody>
          <a:bodyPr/>
          <a:lstStyle/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list, clean noobs</a:t>
            </a:r>
          </a:p>
          <a:p>
            <a:endParaRPr lang="en-US" sz="1400" b="1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VisitID</a:t>
            </a:r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MonthYear</a:t>
            </a:r>
            <a:r>
              <a:rPr lang="en-US" sz="1400" b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AbxYes</a:t>
            </a:r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1     2013m5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2    2013m11        1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3     2010m8        1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4     2012m8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5     2011m2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6     2011m5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7     2012m5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8     2012m9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9     2013m2        1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10     2013m5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11     2010m7        1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12     2012m3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13     2012m2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14    2012m11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15     2013m2        0 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16     2013m5        0  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13805-CAE6-4C73-B404-9CE1D75036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5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P-Charts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1357745"/>
          </a:xfrm>
        </p:spPr>
        <p:txBody>
          <a:bodyPr/>
          <a:lstStyle/>
          <a:p>
            <a:r>
              <a:rPr lang="en-US" sz="1600" b="1" smtClean="0"/>
              <a:t>Default Stata P-Chart </a:t>
            </a:r>
          </a:p>
          <a:p>
            <a:r>
              <a:rPr lang="en-US" sz="1400" smtClean="0"/>
              <a:t>(Proportion of visits with a prescription)</a:t>
            </a:r>
          </a:p>
          <a:p>
            <a:endParaRPr lang="en-US" sz="1400"/>
          </a:p>
          <a:p>
            <a:r>
              <a:rPr lang="en-US" sz="1400"/>
              <a:t>. </a:t>
            </a:r>
            <a:r>
              <a:rPr lang="en-US" sz="1400" smtClean="0"/>
              <a:t>collapse </a:t>
            </a:r>
            <a:r>
              <a:rPr lang="en-US" sz="1400"/>
              <a:t>(sum) </a:t>
            </a:r>
            <a:r>
              <a:rPr lang="en-US" sz="1400" err="1"/>
              <a:t>AbxSum</a:t>
            </a:r>
            <a:r>
              <a:rPr lang="en-US" sz="1400"/>
              <a:t>= </a:t>
            </a:r>
            <a:r>
              <a:rPr lang="en-US" sz="1400" err="1"/>
              <a:t>AbxYes</a:t>
            </a:r>
            <a:r>
              <a:rPr lang="en-US" sz="1400"/>
              <a:t> (count) </a:t>
            </a:r>
            <a:r>
              <a:rPr lang="en-US" sz="1400" err="1"/>
              <a:t>VisitSum</a:t>
            </a:r>
            <a:r>
              <a:rPr lang="en-US" sz="1400"/>
              <a:t> = </a:t>
            </a:r>
            <a:r>
              <a:rPr lang="en-US" sz="1400" err="1"/>
              <a:t>AbxYes</a:t>
            </a:r>
            <a:r>
              <a:rPr lang="en-US" sz="1400"/>
              <a:t>, by(</a:t>
            </a:r>
            <a:r>
              <a:rPr lang="en-US" sz="1400" err="1"/>
              <a:t>ServiceMonthYear</a:t>
            </a:r>
            <a:r>
              <a:rPr lang="en-US" sz="1400"/>
              <a:t>) </a:t>
            </a:r>
            <a:endParaRPr lang="en-US" sz="1400" smtClean="0"/>
          </a:p>
          <a:p>
            <a:r>
              <a:rPr lang="en-US" sz="1400" smtClean="0"/>
              <a:t>. </a:t>
            </a:r>
            <a:r>
              <a:rPr lang="en-US" sz="1400" err="1" smtClean="0"/>
              <a:t>pchart</a:t>
            </a:r>
            <a:r>
              <a:rPr lang="en-US" sz="1400" smtClean="0"/>
              <a:t> </a:t>
            </a:r>
            <a:r>
              <a:rPr lang="en-US" sz="1400"/>
              <a:t>AbxSum ServiceMonthYear </a:t>
            </a:r>
            <a:r>
              <a:rPr lang="en-US" sz="1400" smtClean="0"/>
              <a:t>VisitSum</a:t>
            </a:r>
            <a:endParaRPr lang="en-US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245" y="2438400"/>
            <a:ext cx="5421509" cy="39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P-Charts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9891"/>
            <a:ext cx="8229600" cy="5403273"/>
          </a:xfrm>
        </p:spPr>
        <p:txBody>
          <a:bodyPr/>
          <a:lstStyle/>
          <a:p>
            <a:r>
              <a:rPr lang="en-US" sz="1200" b="1">
                <a:solidFill>
                  <a:schemeClr val="accent6"/>
                </a:solidFill>
              </a:rPr>
              <a:t>* intervention to reduce antibiotic prescriptions was carried out in March 2012</a:t>
            </a:r>
          </a:p>
          <a:p>
            <a:r>
              <a:rPr lang="en-US" sz="1200">
                <a:solidFill>
                  <a:schemeClr val="accent6"/>
                </a:solidFill>
              </a:rPr>
              <a:t>generate </a:t>
            </a:r>
            <a:r>
              <a:rPr lang="en-US" sz="1200" err="1">
                <a:solidFill>
                  <a:schemeClr val="accent6"/>
                </a:solidFill>
              </a:rPr>
              <a:t>InterveneMonthYear</a:t>
            </a:r>
            <a:r>
              <a:rPr lang="en-US" sz="1200">
                <a:solidFill>
                  <a:schemeClr val="accent6"/>
                </a:solidFill>
              </a:rPr>
              <a:t> = tm(2012m3)</a:t>
            </a:r>
            <a:endParaRPr lang="en-US" sz="1200" smtClean="0">
              <a:solidFill>
                <a:schemeClr val="accent6"/>
              </a:solidFill>
            </a:endParaRPr>
          </a:p>
          <a:p>
            <a:endParaRPr lang="en-US" sz="1200">
              <a:solidFill>
                <a:schemeClr val="accent6"/>
              </a:solidFill>
            </a:endParaRPr>
          </a:p>
          <a:p>
            <a:r>
              <a:rPr lang="en-US" sz="1200" b="1" smtClean="0">
                <a:solidFill>
                  <a:schemeClr val="accent6"/>
                </a:solidFill>
              </a:rPr>
              <a:t>* </a:t>
            </a:r>
            <a:r>
              <a:rPr lang="en-US" sz="1200" b="1">
                <a:solidFill>
                  <a:schemeClr val="accent6"/>
                </a:solidFill>
              </a:rPr>
              <a:t>Before Intervention</a:t>
            </a:r>
          </a:p>
          <a:p>
            <a:r>
              <a:rPr lang="en-US" sz="1200">
                <a:solidFill>
                  <a:schemeClr val="accent6"/>
                </a:solidFill>
              </a:rPr>
              <a:t>preserve</a:t>
            </a:r>
          </a:p>
          <a:p>
            <a:r>
              <a:rPr lang="en-US" sz="1200">
                <a:solidFill>
                  <a:schemeClr val="accent6"/>
                </a:solidFill>
              </a:rPr>
              <a:t>collapse (sum) </a:t>
            </a:r>
            <a:r>
              <a:rPr lang="en-US" sz="1200" err="1">
                <a:solidFill>
                  <a:schemeClr val="accent6"/>
                </a:solidFill>
              </a:rPr>
              <a:t>AbxSum</a:t>
            </a:r>
            <a:r>
              <a:rPr lang="en-US" sz="1200">
                <a:solidFill>
                  <a:schemeClr val="accent6"/>
                </a:solidFill>
              </a:rPr>
              <a:t>= </a:t>
            </a:r>
            <a:r>
              <a:rPr lang="en-US" sz="1200" err="1">
                <a:solidFill>
                  <a:schemeClr val="accent6"/>
                </a:solidFill>
              </a:rPr>
              <a:t>AbxYes</a:t>
            </a:r>
            <a:r>
              <a:rPr lang="en-US" sz="1200">
                <a:solidFill>
                  <a:schemeClr val="accent6"/>
                </a:solidFill>
              </a:rPr>
              <a:t> (count) </a:t>
            </a:r>
            <a:r>
              <a:rPr lang="en-US" sz="1200" err="1">
                <a:solidFill>
                  <a:schemeClr val="accent6"/>
                </a:solidFill>
              </a:rPr>
              <a:t>VisitSum</a:t>
            </a:r>
            <a:r>
              <a:rPr lang="en-US" sz="1200">
                <a:solidFill>
                  <a:schemeClr val="accent6"/>
                </a:solidFill>
              </a:rPr>
              <a:t>= </a:t>
            </a:r>
            <a:r>
              <a:rPr lang="en-US" sz="1200" err="1">
                <a:solidFill>
                  <a:schemeClr val="accent6"/>
                </a:solidFill>
              </a:rPr>
              <a:t>AbxYes</a:t>
            </a:r>
            <a:r>
              <a:rPr lang="en-US" sz="1200">
                <a:solidFill>
                  <a:schemeClr val="accent6"/>
                </a:solidFill>
              </a:rPr>
              <a:t> (first) </a:t>
            </a:r>
            <a:r>
              <a:rPr lang="en-US" sz="1200" err="1">
                <a:solidFill>
                  <a:schemeClr val="accent6"/>
                </a:solidFill>
              </a:rPr>
              <a:t>InterveneMonthYear</a:t>
            </a:r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smtClean="0">
                <a:solidFill>
                  <a:schemeClr val="accent6"/>
                </a:solidFill>
              </a:rPr>
              <a:t> ///</a:t>
            </a:r>
          </a:p>
          <a:p>
            <a:r>
              <a:rPr lang="en-US" sz="1200" smtClean="0">
                <a:solidFill>
                  <a:schemeClr val="accent6"/>
                </a:solidFill>
              </a:rPr>
              <a:t>      if </a:t>
            </a:r>
            <a:r>
              <a:rPr lang="en-US" sz="1200" err="1">
                <a:solidFill>
                  <a:schemeClr val="accent6"/>
                </a:solidFill>
              </a:rPr>
              <a:t>ServiceMonthYear</a:t>
            </a:r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smtClean="0">
                <a:solidFill>
                  <a:schemeClr val="accent6"/>
                </a:solidFill>
              </a:rPr>
              <a:t> &lt;  </a:t>
            </a:r>
            <a:r>
              <a:rPr lang="en-US" sz="1200" err="1">
                <a:solidFill>
                  <a:schemeClr val="accent6"/>
                </a:solidFill>
              </a:rPr>
              <a:t>InterveneMonthYear</a:t>
            </a:r>
            <a:r>
              <a:rPr lang="en-US" sz="1200">
                <a:solidFill>
                  <a:schemeClr val="accent6"/>
                </a:solidFill>
              </a:rPr>
              <a:t>, by(</a:t>
            </a:r>
            <a:r>
              <a:rPr lang="en-US" sz="1200" err="1">
                <a:solidFill>
                  <a:schemeClr val="accent6"/>
                </a:solidFill>
              </a:rPr>
              <a:t>ServiceMonthYear</a:t>
            </a:r>
            <a:r>
              <a:rPr lang="en-US" sz="1200">
                <a:solidFill>
                  <a:schemeClr val="accent6"/>
                </a:solidFill>
              </a:rPr>
              <a:t>)</a:t>
            </a:r>
          </a:p>
          <a:p>
            <a:r>
              <a:rPr lang="en-US" sz="1200" err="1">
                <a:solidFill>
                  <a:schemeClr val="accent6"/>
                </a:solidFill>
              </a:rPr>
              <a:t>pchart</a:t>
            </a:r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err="1">
                <a:solidFill>
                  <a:schemeClr val="accent6"/>
                </a:solidFill>
              </a:rPr>
              <a:t>AbxSum</a:t>
            </a:r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err="1">
                <a:solidFill>
                  <a:schemeClr val="accent6"/>
                </a:solidFill>
              </a:rPr>
              <a:t>ServiceMonthYear</a:t>
            </a:r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err="1">
                <a:solidFill>
                  <a:schemeClr val="accent6"/>
                </a:solidFill>
              </a:rPr>
              <a:t>VisitSum</a:t>
            </a:r>
            <a:r>
              <a:rPr lang="en-US" sz="1200">
                <a:solidFill>
                  <a:schemeClr val="accent6"/>
                </a:solidFill>
              </a:rPr>
              <a:t>,  ///</a:t>
            </a:r>
          </a:p>
          <a:p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smtClean="0">
                <a:solidFill>
                  <a:schemeClr val="accent6"/>
                </a:solidFill>
              </a:rPr>
              <a:t>     </a:t>
            </a:r>
            <a:r>
              <a:rPr lang="en-US" sz="1200">
                <a:solidFill>
                  <a:schemeClr val="accent6"/>
                </a:solidFill>
              </a:rPr>
              <a:t>generate(Average LCL UCL) ///</a:t>
            </a:r>
          </a:p>
          <a:p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smtClean="0">
                <a:solidFill>
                  <a:schemeClr val="accent6"/>
                </a:solidFill>
              </a:rPr>
              <a:t>     </a:t>
            </a:r>
            <a:r>
              <a:rPr lang="en-US" sz="1200" err="1">
                <a:solidFill>
                  <a:schemeClr val="accent6"/>
                </a:solidFill>
              </a:rPr>
              <a:t>nograph</a:t>
            </a:r>
            <a:endParaRPr lang="en-US" sz="1200">
              <a:solidFill>
                <a:schemeClr val="accent6"/>
              </a:solidFill>
            </a:endParaRPr>
          </a:p>
          <a:p>
            <a:r>
              <a:rPr lang="en-US" sz="1200">
                <a:solidFill>
                  <a:schemeClr val="accent6"/>
                </a:solidFill>
              </a:rPr>
              <a:t>save "P:\My </a:t>
            </a:r>
            <a:r>
              <a:rPr lang="en-US" sz="1200" smtClean="0">
                <a:solidFill>
                  <a:schemeClr val="accent6"/>
                </a:solidFill>
              </a:rPr>
              <a:t>Documents\temp1.dta</a:t>
            </a:r>
            <a:r>
              <a:rPr lang="en-US" sz="1200">
                <a:solidFill>
                  <a:schemeClr val="accent6"/>
                </a:solidFill>
              </a:rPr>
              <a:t>", replace</a:t>
            </a:r>
          </a:p>
          <a:p>
            <a:r>
              <a:rPr lang="en-US" sz="1200" smtClean="0">
                <a:solidFill>
                  <a:schemeClr val="accent6"/>
                </a:solidFill>
              </a:rPr>
              <a:t>restore</a:t>
            </a:r>
          </a:p>
          <a:p>
            <a:endParaRPr lang="en-US" sz="1200">
              <a:solidFill>
                <a:schemeClr val="accent6"/>
              </a:solidFill>
            </a:endParaRPr>
          </a:p>
          <a:p>
            <a:r>
              <a:rPr lang="en-US" sz="1200" b="1">
                <a:solidFill>
                  <a:schemeClr val="accent6"/>
                </a:solidFill>
              </a:rPr>
              <a:t>* After Intervention</a:t>
            </a:r>
          </a:p>
          <a:p>
            <a:r>
              <a:rPr lang="en-US" sz="1200">
                <a:solidFill>
                  <a:schemeClr val="accent6"/>
                </a:solidFill>
              </a:rPr>
              <a:t>preserve</a:t>
            </a:r>
          </a:p>
          <a:p>
            <a:r>
              <a:rPr lang="en-US" sz="1200">
                <a:solidFill>
                  <a:schemeClr val="accent6"/>
                </a:solidFill>
              </a:rPr>
              <a:t>collapse (sum) </a:t>
            </a:r>
            <a:r>
              <a:rPr lang="en-US" sz="1200" err="1">
                <a:solidFill>
                  <a:schemeClr val="accent6"/>
                </a:solidFill>
              </a:rPr>
              <a:t>AbxSum</a:t>
            </a:r>
            <a:r>
              <a:rPr lang="en-US" sz="1200">
                <a:solidFill>
                  <a:schemeClr val="accent6"/>
                </a:solidFill>
              </a:rPr>
              <a:t>= </a:t>
            </a:r>
            <a:r>
              <a:rPr lang="en-US" sz="1200" err="1">
                <a:solidFill>
                  <a:schemeClr val="accent6"/>
                </a:solidFill>
              </a:rPr>
              <a:t>AbxYes</a:t>
            </a:r>
            <a:r>
              <a:rPr lang="en-US" sz="1200">
                <a:solidFill>
                  <a:schemeClr val="accent6"/>
                </a:solidFill>
              </a:rPr>
              <a:t> (count) </a:t>
            </a:r>
            <a:r>
              <a:rPr lang="en-US" sz="1200" err="1">
                <a:solidFill>
                  <a:schemeClr val="accent6"/>
                </a:solidFill>
              </a:rPr>
              <a:t>VisitSum</a:t>
            </a:r>
            <a:r>
              <a:rPr lang="en-US" sz="1200">
                <a:solidFill>
                  <a:schemeClr val="accent6"/>
                </a:solidFill>
              </a:rPr>
              <a:t>= </a:t>
            </a:r>
            <a:r>
              <a:rPr lang="en-US" sz="1200" err="1">
                <a:solidFill>
                  <a:schemeClr val="accent6"/>
                </a:solidFill>
              </a:rPr>
              <a:t>AbxYes</a:t>
            </a:r>
            <a:r>
              <a:rPr lang="en-US" sz="1200">
                <a:solidFill>
                  <a:schemeClr val="accent6"/>
                </a:solidFill>
              </a:rPr>
              <a:t> (first) </a:t>
            </a:r>
            <a:r>
              <a:rPr lang="en-US" sz="1200" err="1" smtClean="0">
                <a:solidFill>
                  <a:schemeClr val="accent6"/>
                </a:solidFill>
              </a:rPr>
              <a:t>InterveneMonthYear</a:t>
            </a:r>
            <a:r>
              <a:rPr lang="en-US" sz="1200" smtClean="0">
                <a:solidFill>
                  <a:schemeClr val="accent6"/>
                </a:solidFill>
              </a:rPr>
              <a:t>  ///</a:t>
            </a:r>
          </a:p>
          <a:p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smtClean="0">
                <a:solidFill>
                  <a:schemeClr val="accent6"/>
                </a:solidFill>
              </a:rPr>
              <a:t>     </a:t>
            </a:r>
            <a:r>
              <a:rPr lang="en-US" sz="1200">
                <a:solidFill>
                  <a:schemeClr val="accent6"/>
                </a:solidFill>
              </a:rPr>
              <a:t>if </a:t>
            </a:r>
            <a:r>
              <a:rPr lang="en-US" sz="1200" err="1">
                <a:solidFill>
                  <a:schemeClr val="accent6"/>
                </a:solidFill>
              </a:rPr>
              <a:t>ServiceMonthYear</a:t>
            </a:r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smtClean="0">
                <a:solidFill>
                  <a:schemeClr val="accent6"/>
                </a:solidFill>
              </a:rPr>
              <a:t>&gt;= </a:t>
            </a:r>
            <a:r>
              <a:rPr lang="en-US" sz="1200" err="1">
                <a:solidFill>
                  <a:schemeClr val="accent6"/>
                </a:solidFill>
              </a:rPr>
              <a:t>InterveneMonthYear</a:t>
            </a:r>
            <a:r>
              <a:rPr lang="en-US" sz="1200">
                <a:solidFill>
                  <a:schemeClr val="accent6"/>
                </a:solidFill>
              </a:rPr>
              <a:t>, by(</a:t>
            </a:r>
            <a:r>
              <a:rPr lang="en-US" sz="1200" err="1">
                <a:solidFill>
                  <a:schemeClr val="accent6"/>
                </a:solidFill>
              </a:rPr>
              <a:t>ServiceMonthYear</a:t>
            </a:r>
            <a:r>
              <a:rPr lang="en-US" sz="1200">
                <a:solidFill>
                  <a:schemeClr val="accent6"/>
                </a:solidFill>
              </a:rPr>
              <a:t>)</a:t>
            </a:r>
          </a:p>
          <a:p>
            <a:r>
              <a:rPr lang="en-US" sz="1200" err="1" smtClean="0">
                <a:solidFill>
                  <a:schemeClr val="accent6"/>
                </a:solidFill>
              </a:rPr>
              <a:t>pchart</a:t>
            </a:r>
            <a:r>
              <a:rPr lang="en-US" sz="1200" smtClean="0">
                <a:solidFill>
                  <a:schemeClr val="accent6"/>
                </a:solidFill>
              </a:rPr>
              <a:t> </a:t>
            </a:r>
            <a:r>
              <a:rPr lang="en-US" sz="1200" err="1">
                <a:solidFill>
                  <a:schemeClr val="accent6"/>
                </a:solidFill>
              </a:rPr>
              <a:t>AbxSum</a:t>
            </a:r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err="1">
                <a:solidFill>
                  <a:schemeClr val="accent6"/>
                </a:solidFill>
              </a:rPr>
              <a:t>ServiceMonthYear</a:t>
            </a:r>
            <a:r>
              <a:rPr lang="en-US" sz="1200">
                <a:solidFill>
                  <a:schemeClr val="accent6"/>
                </a:solidFill>
              </a:rPr>
              <a:t> </a:t>
            </a:r>
            <a:r>
              <a:rPr lang="en-US" sz="1200" err="1">
                <a:solidFill>
                  <a:schemeClr val="accent6"/>
                </a:solidFill>
              </a:rPr>
              <a:t>VisitSum</a:t>
            </a:r>
            <a:r>
              <a:rPr lang="en-US" sz="1200">
                <a:solidFill>
                  <a:schemeClr val="accent6"/>
                </a:solidFill>
              </a:rPr>
              <a:t>,  ///</a:t>
            </a:r>
          </a:p>
          <a:p>
            <a:r>
              <a:rPr lang="en-US" sz="1200" smtClean="0">
                <a:solidFill>
                  <a:schemeClr val="accent6"/>
                </a:solidFill>
              </a:rPr>
              <a:t>      </a:t>
            </a:r>
            <a:r>
              <a:rPr lang="en-US" sz="1200">
                <a:solidFill>
                  <a:schemeClr val="accent6"/>
                </a:solidFill>
              </a:rPr>
              <a:t>generate(Average LCL UCL) ///</a:t>
            </a:r>
          </a:p>
          <a:p>
            <a:r>
              <a:rPr lang="en-US" sz="1200">
                <a:solidFill>
                  <a:schemeClr val="accent6"/>
                </a:solidFill>
              </a:rPr>
              <a:t>  </a:t>
            </a:r>
            <a:r>
              <a:rPr lang="en-US" sz="1200" smtClean="0">
                <a:solidFill>
                  <a:schemeClr val="accent6"/>
                </a:solidFill>
              </a:rPr>
              <a:t>    </a:t>
            </a:r>
            <a:r>
              <a:rPr lang="en-US" sz="1200" err="1" smtClean="0">
                <a:solidFill>
                  <a:schemeClr val="accent6"/>
                </a:solidFill>
              </a:rPr>
              <a:t>nograph</a:t>
            </a:r>
            <a:endParaRPr lang="en-US" sz="1200">
              <a:solidFill>
                <a:schemeClr val="accent6"/>
              </a:solidFill>
            </a:endParaRPr>
          </a:p>
          <a:p>
            <a:r>
              <a:rPr lang="en-US" sz="1200">
                <a:solidFill>
                  <a:schemeClr val="accent6"/>
                </a:solidFill>
              </a:rPr>
              <a:t>save "P:\My </a:t>
            </a:r>
            <a:r>
              <a:rPr lang="en-US" sz="1200" smtClean="0">
                <a:solidFill>
                  <a:schemeClr val="accent6"/>
                </a:solidFill>
              </a:rPr>
              <a:t>Documents\temp2.dta</a:t>
            </a:r>
            <a:r>
              <a:rPr lang="en-US" sz="1200">
                <a:solidFill>
                  <a:schemeClr val="accent6"/>
                </a:solidFill>
              </a:rPr>
              <a:t>", </a:t>
            </a:r>
            <a:r>
              <a:rPr lang="en-US" sz="1200" smtClean="0">
                <a:solidFill>
                  <a:schemeClr val="accent6"/>
                </a:solidFill>
              </a:rPr>
              <a:t>replace</a:t>
            </a:r>
          </a:p>
          <a:p>
            <a:endParaRPr lang="en-US" sz="1200">
              <a:solidFill>
                <a:schemeClr val="accent6"/>
              </a:solidFill>
            </a:endParaRPr>
          </a:p>
          <a:p>
            <a:r>
              <a:rPr lang="en-US" sz="1200" b="1">
                <a:solidFill>
                  <a:schemeClr val="accent6"/>
                </a:solidFill>
              </a:rPr>
              <a:t>* Merge</a:t>
            </a:r>
          </a:p>
          <a:p>
            <a:r>
              <a:rPr lang="en-US" sz="1200">
                <a:solidFill>
                  <a:schemeClr val="accent6"/>
                </a:solidFill>
              </a:rPr>
              <a:t>append using "P:\My Documents\temp1.dta"</a:t>
            </a:r>
          </a:p>
          <a:p>
            <a:endParaRPr lang="en-US" sz="1200"/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6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P-Charts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06" y="1278398"/>
            <a:ext cx="6788788" cy="49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r>
              <a:rPr lang="en-US" smtClean="0"/>
              <a:t>P-Charts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47" y="1219200"/>
            <a:ext cx="8964706" cy="4078941"/>
          </a:xfrm>
        </p:spPr>
        <p:txBody>
          <a:bodyPr/>
          <a:lstStyle/>
          <a:p>
            <a:r>
              <a:rPr lang="en-US" sz="1000" smtClean="0">
                <a:solidFill>
                  <a:schemeClr val="accent6"/>
                </a:solidFill>
              </a:rPr>
              <a:t>sort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endParaRPr lang="en-US" sz="1000">
              <a:solidFill>
                <a:schemeClr val="accent6"/>
              </a:solidFill>
            </a:endParaRPr>
          </a:p>
          <a:p>
            <a:endParaRPr lang="en-US" sz="1000">
              <a:solidFill>
                <a:schemeClr val="accent6"/>
              </a:solidFill>
            </a:endParaRPr>
          </a:p>
          <a:p>
            <a:r>
              <a:rPr lang="en-US" sz="1000" err="1">
                <a:solidFill>
                  <a:schemeClr val="accent6"/>
                </a:solidFill>
              </a:rPr>
              <a:t>egen</a:t>
            </a:r>
            <a:r>
              <a:rPr lang="en-US" sz="1000">
                <a:solidFill>
                  <a:schemeClr val="accent6"/>
                </a:solidFill>
              </a:rPr>
              <a:t> </a:t>
            </a:r>
            <a:r>
              <a:rPr lang="en-US" sz="1000" err="1">
                <a:solidFill>
                  <a:schemeClr val="accent6"/>
                </a:solidFill>
              </a:rPr>
              <a:t>beforemean</a:t>
            </a:r>
            <a:r>
              <a:rPr lang="en-US" sz="1000">
                <a:solidFill>
                  <a:schemeClr val="accent6"/>
                </a:solidFill>
              </a:rPr>
              <a:t> = mean(Average) if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&lt; </a:t>
            </a:r>
            <a:r>
              <a:rPr lang="en-US" sz="1000" err="1">
                <a:solidFill>
                  <a:schemeClr val="accent6"/>
                </a:solidFill>
              </a:rPr>
              <a:t>InterveneMonthYear</a:t>
            </a:r>
            <a:endParaRPr lang="en-US" sz="1000">
              <a:solidFill>
                <a:schemeClr val="accent6"/>
              </a:solidFill>
            </a:endParaRPr>
          </a:p>
          <a:p>
            <a:r>
              <a:rPr lang="en-US" sz="1000" err="1">
                <a:solidFill>
                  <a:schemeClr val="accent6"/>
                </a:solidFill>
              </a:rPr>
              <a:t>egen</a:t>
            </a:r>
            <a:r>
              <a:rPr lang="en-US" sz="1000">
                <a:solidFill>
                  <a:schemeClr val="accent6"/>
                </a:solidFill>
              </a:rPr>
              <a:t> </a:t>
            </a:r>
            <a:r>
              <a:rPr lang="en-US" sz="1000" err="1">
                <a:solidFill>
                  <a:schemeClr val="accent6"/>
                </a:solidFill>
              </a:rPr>
              <a:t>aftermean</a:t>
            </a:r>
            <a:r>
              <a:rPr lang="en-US" sz="1000">
                <a:solidFill>
                  <a:schemeClr val="accent6"/>
                </a:solidFill>
              </a:rPr>
              <a:t>  </a:t>
            </a:r>
            <a:r>
              <a:rPr lang="en-US" sz="1000" smtClean="0">
                <a:solidFill>
                  <a:schemeClr val="accent6"/>
                </a:solidFill>
              </a:rPr>
              <a:t> = </a:t>
            </a:r>
            <a:r>
              <a:rPr lang="en-US" sz="1000">
                <a:solidFill>
                  <a:schemeClr val="accent6"/>
                </a:solidFill>
              </a:rPr>
              <a:t>mean(Average) if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&gt;=</a:t>
            </a:r>
            <a:r>
              <a:rPr lang="en-US" sz="1000" err="1">
                <a:solidFill>
                  <a:schemeClr val="accent6"/>
                </a:solidFill>
              </a:rPr>
              <a:t>InterveneMonthYear</a:t>
            </a:r>
            <a:endParaRPr lang="en-US" sz="1000">
              <a:solidFill>
                <a:schemeClr val="accent6"/>
              </a:solidFill>
            </a:endParaRPr>
          </a:p>
          <a:p>
            <a:endParaRPr lang="en-US" sz="1000">
              <a:solidFill>
                <a:schemeClr val="accent6"/>
              </a:solidFill>
            </a:endParaRPr>
          </a:p>
          <a:p>
            <a:r>
              <a:rPr lang="en-US" sz="1000" err="1">
                <a:solidFill>
                  <a:schemeClr val="accent6"/>
                </a:solidFill>
              </a:rPr>
              <a:t>twoway</a:t>
            </a:r>
            <a:r>
              <a:rPr lang="en-US" sz="1000">
                <a:solidFill>
                  <a:schemeClr val="accent6"/>
                </a:solidFill>
              </a:rPr>
              <a:t> (line </a:t>
            </a:r>
            <a:r>
              <a:rPr lang="en-US" sz="1000" err="1">
                <a:solidFill>
                  <a:schemeClr val="accent6"/>
                </a:solidFill>
              </a:rPr>
              <a:t>beforemean</a:t>
            </a:r>
            <a:r>
              <a:rPr lang="en-US" sz="1000">
                <a:solidFill>
                  <a:schemeClr val="accent6"/>
                </a:solidFill>
              </a:rPr>
              <a:t>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if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&lt;  </a:t>
            </a:r>
            <a:r>
              <a:rPr lang="en-US" sz="1000" err="1">
                <a:solidFill>
                  <a:schemeClr val="accent6"/>
                </a:solidFill>
              </a:rPr>
              <a:t>InterveneMonthYear</a:t>
            </a:r>
            <a:r>
              <a:rPr lang="en-US" sz="1000">
                <a:solidFill>
                  <a:schemeClr val="accent6"/>
                </a:solidFill>
              </a:rPr>
              <a:t>, </a:t>
            </a:r>
            <a:r>
              <a:rPr lang="en-US" sz="1000" err="1">
                <a:solidFill>
                  <a:schemeClr val="accent6"/>
                </a:solidFill>
              </a:rPr>
              <a:t>lcolor</a:t>
            </a:r>
            <a:r>
              <a:rPr lang="en-US" sz="1000">
                <a:solidFill>
                  <a:schemeClr val="accent6"/>
                </a:solidFill>
              </a:rPr>
              <a:t>(gray)) || </a:t>
            </a:r>
            <a:r>
              <a:rPr lang="en-US" sz="1000" smtClean="0">
                <a:solidFill>
                  <a:schemeClr val="accent6"/>
                </a:solidFill>
              </a:rPr>
              <a:t>  </a:t>
            </a:r>
            <a:r>
              <a:rPr lang="en-US" sz="1000">
                <a:solidFill>
                  <a:schemeClr val="accent6"/>
                </a:solidFill>
              </a:rPr>
              <a:t>///</a:t>
            </a:r>
          </a:p>
          <a:p>
            <a:r>
              <a:rPr lang="en-US" sz="1000">
                <a:solidFill>
                  <a:schemeClr val="accent6"/>
                </a:solidFill>
              </a:rPr>
              <a:t>   </a:t>
            </a:r>
            <a:r>
              <a:rPr lang="en-US" sz="1000" smtClean="0">
                <a:solidFill>
                  <a:schemeClr val="accent6"/>
                </a:solidFill>
              </a:rPr>
              <a:t>         </a:t>
            </a:r>
            <a:r>
              <a:rPr lang="en-US" sz="1000">
                <a:solidFill>
                  <a:schemeClr val="accent6"/>
                </a:solidFill>
              </a:rPr>
              <a:t>(line </a:t>
            </a:r>
            <a:r>
              <a:rPr lang="en-US" sz="1000" err="1">
                <a:solidFill>
                  <a:schemeClr val="accent6"/>
                </a:solidFill>
              </a:rPr>
              <a:t>aftermean</a:t>
            </a:r>
            <a:r>
              <a:rPr lang="en-US" sz="1000">
                <a:solidFill>
                  <a:schemeClr val="accent6"/>
                </a:solidFill>
              </a:rPr>
              <a:t> 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if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&gt;= </a:t>
            </a:r>
            <a:r>
              <a:rPr lang="en-US" sz="1000" err="1">
                <a:solidFill>
                  <a:schemeClr val="accent6"/>
                </a:solidFill>
              </a:rPr>
              <a:t>InterveneMonthYear</a:t>
            </a:r>
            <a:r>
              <a:rPr lang="en-US" sz="1000">
                <a:solidFill>
                  <a:schemeClr val="accent6"/>
                </a:solidFill>
              </a:rPr>
              <a:t>, </a:t>
            </a:r>
            <a:r>
              <a:rPr lang="en-US" sz="1000" err="1">
                <a:solidFill>
                  <a:schemeClr val="accent6"/>
                </a:solidFill>
              </a:rPr>
              <a:t>lcolor</a:t>
            </a:r>
            <a:r>
              <a:rPr lang="en-US" sz="1000">
                <a:solidFill>
                  <a:schemeClr val="accent6"/>
                </a:solidFill>
              </a:rPr>
              <a:t>(gray)) || </a:t>
            </a:r>
            <a:r>
              <a:rPr lang="en-US" sz="1000" smtClean="0">
                <a:solidFill>
                  <a:schemeClr val="accent6"/>
                </a:solidFill>
              </a:rPr>
              <a:t>  </a:t>
            </a:r>
            <a:r>
              <a:rPr lang="en-US" sz="1000">
                <a:solidFill>
                  <a:schemeClr val="accent6"/>
                </a:solidFill>
              </a:rPr>
              <a:t>///</a:t>
            </a:r>
          </a:p>
          <a:p>
            <a:r>
              <a:rPr lang="en-US" sz="1000">
                <a:solidFill>
                  <a:schemeClr val="accent6"/>
                </a:solidFill>
              </a:rPr>
              <a:t>	</a:t>
            </a:r>
            <a:r>
              <a:rPr lang="en-US" sz="1000" smtClean="0">
                <a:solidFill>
                  <a:schemeClr val="accent6"/>
                </a:solidFill>
              </a:rPr>
              <a:t>  </a:t>
            </a:r>
            <a:r>
              <a:rPr lang="en-US" sz="1000">
                <a:solidFill>
                  <a:schemeClr val="accent6"/>
                </a:solidFill>
              </a:rPr>
              <a:t>(line LCL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if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&lt; </a:t>
            </a:r>
            <a:r>
              <a:rPr lang="en-US" sz="1000" err="1">
                <a:solidFill>
                  <a:schemeClr val="accent6"/>
                </a:solidFill>
              </a:rPr>
              <a:t>InterveneMonthYear</a:t>
            </a:r>
            <a:r>
              <a:rPr lang="en-US" sz="1000">
                <a:solidFill>
                  <a:schemeClr val="accent6"/>
                </a:solidFill>
              </a:rPr>
              <a:t>, </a:t>
            </a:r>
            <a:r>
              <a:rPr lang="en-US" sz="1000" err="1">
                <a:solidFill>
                  <a:schemeClr val="accent6"/>
                </a:solidFill>
              </a:rPr>
              <a:t>lcolor</a:t>
            </a:r>
            <a:r>
              <a:rPr lang="en-US" sz="1000">
                <a:solidFill>
                  <a:schemeClr val="accent6"/>
                </a:solidFill>
              </a:rPr>
              <a:t>(gray) </a:t>
            </a:r>
            <a:r>
              <a:rPr lang="en-US" sz="1000" err="1">
                <a:solidFill>
                  <a:schemeClr val="accent6"/>
                </a:solidFill>
              </a:rPr>
              <a:t>lpattern</a:t>
            </a:r>
            <a:r>
              <a:rPr lang="en-US" sz="1000">
                <a:solidFill>
                  <a:schemeClr val="accent6"/>
                </a:solidFill>
              </a:rPr>
              <a:t>(dash) connect(</a:t>
            </a:r>
            <a:r>
              <a:rPr lang="en-US" sz="1000" err="1">
                <a:solidFill>
                  <a:schemeClr val="accent6"/>
                </a:solidFill>
              </a:rPr>
              <a:t>stairstep</a:t>
            </a:r>
            <a:r>
              <a:rPr lang="en-US" sz="1000">
                <a:solidFill>
                  <a:schemeClr val="accent6"/>
                </a:solidFill>
              </a:rPr>
              <a:t>)) ||  ///</a:t>
            </a:r>
          </a:p>
          <a:p>
            <a:r>
              <a:rPr lang="en-US" sz="1000">
                <a:solidFill>
                  <a:schemeClr val="accent6"/>
                </a:solidFill>
              </a:rPr>
              <a:t>      </a:t>
            </a:r>
            <a:r>
              <a:rPr lang="en-US" sz="1000" smtClean="0">
                <a:solidFill>
                  <a:schemeClr val="accent6"/>
                </a:solidFill>
              </a:rPr>
              <a:t>      </a:t>
            </a:r>
            <a:r>
              <a:rPr lang="en-US" sz="1000">
                <a:solidFill>
                  <a:schemeClr val="accent6"/>
                </a:solidFill>
              </a:rPr>
              <a:t>(line UCL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if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&lt; </a:t>
            </a:r>
            <a:r>
              <a:rPr lang="en-US" sz="1000" err="1">
                <a:solidFill>
                  <a:schemeClr val="accent6"/>
                </a:solidFill>
              </a:rPr>
              <a:t>InterveneMonthYear</a:t>
            </a:r>
            <a:r>
              <a:rPr lang="en-US" sz="1000">
                <a:solidFill>
                  <a:schemeClr val="accent6"/>
                </a:solidFill>
              </a:rPr>
              <a:t>, </a:t>
            </a:r>
            <a:r>
              <a:rPr lang="en-US" sz="1000" err="1">
                <a:solidFill>
                  <a:schemeClr val="accent6"/>
                </a:solidFill>
              </a:rPr>
              <a:t>lcolor</a:t>
            </a:r>
            <a:r>
              <a:rPr lang="en-US" sz="1000">
                <a:solidFill>
                  <a:schemeClr val="accent6"/>
                </a:solidFill>
              </a:rPr>
              <a:t>(gray) </a:t>
            </a:r>
            <a:r>
              <a:rPr lang="en-US" sz="1000" err="1">
                <a:solidFill>
                  <a:schemeClr val="accent6"/>
                </a:solidFill>
              </a:rPr>
              <a:t>lpattern</a:t>
            </a:r>
            <a:r>
              <a:rPr lang="en-US" sz="1000">
                <a:solidFill>
                  <a:schemeClr val="accent6"/>
                </a:solidFill>
              </a:rPr>
              <a:t>(dash) connect(</a:t>
            </a:r>
            <a:r>
              <a:rPr lang="en-US" sz="1000" err="1">
                <a:solidFill>
                  <a:schemeClr val="accent6"/>
                </a:solidFill>
              </a:rPr>
              <a:t>stairstep</a:t>
            </a:r>
            <a:r>
              <a:rPr lang="en-US" sz="1000">
                <a:solidFill>
                  <a:schemeClr val="accent6"/>
                </a:solidFill>
              </a:rPr>
              <a:t>)) ||  ///</a:t>
            </a:r>
          </a:p>
          <a:p>
            <a:r>
              <a:rPr lang="en-US" sz="1000">
                <a:solidFill>
                  <a:schemeClr val="accent6"/>
                </a:solidFill>
              </a:rPr>
              <a:t>	 </a:t>
            </a:r>
            <a:r>
              <a:rPr lang="en-US" sz="1000" smtClean="0">
                <a:solidFill>
                  <a:schemeClr val="accent6"/>
                </a:solidFill>
              </a:rPr>
              <a:t> </a:t>
            </a:r>
            <a:r>
              <a:rPr lang="en-US" sz="1000">
                <a:solidFill>
                  <a:schemeClr val="accent6"/>
                </a:solidFill>
              </a:rPr>
              <a:t>(line LCL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if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</a:t>
            </a:r>
            <a:r>
              <a:rPr lang="en-US" sz="1000" smtClean="0">
                <a:solidFill>
                  <a:schemeClr val="accent6"/>
                </a:solidFill>
              </a:rPr>
              <a:t>&gt;=</a:t>
            </a:r>
            <a:r>
              <a:rPr lang="en-US" sz="1000" err="1" smtClean="0">
                <a:solidFill>
                  <a:schemeClr val="accent6"/>
                </a:solidFill>
              </a:rPr>
              <a:t>InterveneMonthYear</a:t>
            </a:r>
            <a:r>
              <a:rPr lang="en-US" sz="1000">
                <a:solidFill>
                  <a:schemeClr val="accent6"/>
                </a:solidFill>
              </a:rPr>
              <a:t>, </a:t>
            </a:r>
            <a:r>
              <a:rPr lang="en-US" sz="1000" err="1">
                <a:solidFill>
                  <a:schemeClr val="accent6"/>
                </a:solidFill>
              </a:rPr>
              <a:t>lcolor</a:t>
            </a:r>
            <a:r>
              <a:rPr lang="en-US" sz="1000">
                <a:solidFill>
                  <a:schemeClr val="accent6"/>
                </a:solidFill>
              </a:rPr>
              <a:t>(gray) </a:t>
            </a:r>
            <a:r>
              <a:rPr lang="en-US" sz="1000" err="1">
                <a:solidFill>
                  <a:schemeClr val="accent6"/>
                </a:solidFill>
              </a:rPr>
              <a:t>lpattern</a:t>
            </a:r>
            <a:r>
              <a:rPr lang="en-US" sz="1000">
                <a:solidFill>
                  <a:schemeClr val="accent6"/>
                </a:solidFill>
              </a:rPr>
              <a:t>(dash) connect(</a:t>
            </a:r>
            <a:r>
              <a:rPr lang="en-US" sz="1000" err="1">
                <a:solidFill>
                  <a:schemeClr val="accent6"/>
                </a:solidFill>
              </a:rPr>
              <a:t>stairstep</a:t>
            </a:r>
            <a:r>
              <a:rPr lang="en-US" sz="1000">
                <a:solidFill>
                  <a:schemeClr val="accent6"/>
                </a:solidFill>
              </a:rPr>
              <a:t>)) ||  ///</a:t>
            </a:r>
          </a:p>
          <a:p>
            <a:r>
              <a:rPr lang="en-US" sz="1000">
                <a:solidFill>
                  <a:schemeClr val="accent6"/>
                </a:solidFill>
              </a:rPr>
              <a:t>       </a:t>
            </a:r>
            <a:r>
              <a:rPr lang="en-US" sz="1000" smtClean="0">
                <a:solidFill>
                  <a:schemeClr val="accent6"/>
                </a:solidFill>
              </a:rPr>
              <a:t>     (</a:t>
            </a:r>
            <a:r>
              <a:rPr lang="en-US" sz="1000">
                <a:solidFill>
                  <a:schemeClr val="accent6"/>
                </a:solidFill>
              </a:rPr>
              <a:t>line UCL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if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</a:t>
            </a:r>
            <a:r>
              <a:rPr lang="en-US" sz="1000" smtClean="0">
                <a:solidFill>
                  <a:schemeClr val="accent6"/>
                </a:solidFill>
              </a:rPr>
              <a:t>&gt;=</a:t>
            </a:r>
            <a:r>
              <a:rPr lang="en-US" sz="1000" err="1" smtClean="0">
                <a:solidFill>
                  <a:schemeClr val="accent6"/>
                </a:solidFill>
              </a:rPr>
              <a:t>InterveneMonthYear</a:t>
            </a:r>
            <a:r>
              <a:rPr lang="en-US" sz="1000">
                <a:solidFill>
                  <a:schemeClr val="accent6"/>
                </a:solidFill>
              </a:rPr>
              <a:t>, </a:t>
            </a:r>
            <a:r>
              <a:rPr lang="en-US" sz="1000" err="1">
                <a:solidFill>
                  <a:schemeClr val="accent6"/>
                </a:solidFill>
              </a:rPr>
              <a:t>lcolor</a:t>
            </a:r>
            <a:r>
              <a:rPr lang="en-US" sz="1000">
                <a:solidFill>
                  <a:schemeClr val="accent6"/>
                </a:solidFill>
              </a:rPr>
              <a:t>(gray) </a:t>
            </a:r>
            <a:r>
              <a:rPr lang="en-US" sz="1000" err="1">
                <a:solidFill>
                  <a:schemeClr val="accent6"/>
                </a:solidFill>
              </a:rPr>
              <a:t>lpattern</a:t>
            </a:r>
            <a:r>
              <a:rPr lang="en-US" sz="1000">
                <a:solidFill>
                  <a:schemeClr val="accent6"/>
                </a:solidFill>
              </a:rPr>
              <a:t>(dash) connect(</a:t>
            </a:r>
            <a:r>
              <a:rPr lang="en-US" sz="1000" err="1">
                <a:solidFill>
                  <a:schemeClr val="accent6"/>
                </a:solidFill>
              </a:rPr>
              <a:t>stairstep</a:t>
            </a:r>
            <a:r>
              <a:rPr lang="en-US" sz="1000">
                <a:solidFill>
                  <a:schemeClr val="accent6"/>
                </a:solidFill>
              </a:rPr>
              <a:t>)) ||  ///</a:t>
            </a:r>
          </a:p>
          <a:p>
            <a:r>
              <a:rPr lang="en-US" sz="1000">
                <a:solidFill>
                  <a:schemeClr val="accent6"/>
                </a:solidFill>
              </a:rPr>
              <a:t>  </a:t>
            </a:r>
            <a:r>
              <a:rPr lang="en-US" sz="1000" smtClean="0">
                <a:solidFill>
                  <a:schemeClr val="accent6"/>
                </a:solidFill>
              </a:rPr>
              <a:t> </a:t>
            </a:r>
            <a:r>
              <a:rPr lang="en-US" sz="1000">
                <a:solidFill>
                  <a:schemeClr val="accent6"/>
                </a:solidFill>
              </a:rPr>
              <a:t>(connected Average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if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</a:t>
            </a:r>
            <a:r>
              <a:rPr lang="en-US" sz="1000" smtClean="0">
                <a:solidFill>
                  <a:schemeClr val="accent6"/>
                </a:solidFill>
              </a:rPr>
              <a:t>&lt;=</a:t>
            </a:r>
            <a:r>
              <a:rPr lang="en-US" sz="1000" err="1" smtClean="0">
                <a:solidFill>
                  <a:schemeClr val="accent6"/>
                </a:solidFill>
              </a:rPr>
              <a:t>InterveneMonthYear</a:t>
            </a:r>
            <a:r>
              <a:rPr lang="en-US" sz="1000">
                <a:solidFill>
                  <a:schemeClr val="accent6"/>
                </a:solidFill>
              </a:rPr>
              <a:t>, </a:t>
            </a:r>
            <a:r>
              <a:rPr lang="en-US" sz="1000" err="1">
                <a:solidFill>
                  <a:schemeClr val="accent6"/>
                </a:solidFill>
              </a:rPr>
              <a:t>lcolor</a:t>
            </a:r>
            <a:r>
              <a:rPr lang="en-US" sz="1000">
                <a:solidFill>
                  <a:schemeClr val="accent6"/>
                </a:solidFill>
              </a:rPr>
              <a:t>(black) </a:t>
            </a:r>
            <a:r>
              <a:rPr lang="en-US" sz="1000" err="1">
                <a:solidFill>
                  <a:schemeClr val="accent6"/>
                </a:solidFill>
              </a:rPr>
              <a:t>mcolor</a:t>
            </a:r>
            <a:r>
              <a:rPr lang="en-US" sz="1000">
                <a:solidFill>
                  <a:schemeClr val="accent6"/>
                </a:solidFill>
              </a:rPr>
              <a:t>(black) </a:t>
            </a:r>
            <a:r>
              <a:rPr lang="en-US" sz="1000" err="1">
                <a:solidFill>
                  <a:schemeClr val="accent6"/>
                </a:solidFill>
              </a:rPr>
              <a:t>mfcolor</a:t>
            </a:r>
            <a:r>
              <a:rPr lang="en-US" sz="1000">
                <a:solidFill>
                  <a:schemeClr val="accent6"/>
                </a:solidFill>
              </a:rPr>
              <a:t>(white)) ||  ///</a:t>
            </a:r>
          </a:p>
          <a:p>
            <a:r>
              <a:rPr lang="en-US" sz="1000">
                <a:solidFill>
                  <a:schemeClr val="accent6"/>
                </a:solidFill>
              </a:rPr>
              <a:t>   </a:t>
            </a:r>
            <a:r>
              <a:rPr lang="en-US" sz="1000" smtClean="0">
                <a:solidFill>
                  <a:schemeClr val="accent6"/>
                </a:solidFill>
              </a:rPr>
              <a:t>(</a:t>
            </a:r>
            <a:r>
              <a:rPr lang="en-US" sz="1000">
                <a:solidFill>
                  <a:schemeClr val="accent6"/>
                </a:solidFill>
              </a:rPr>
              <a:t>connected Average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if </a:t>
            </a:r>
            <a:r>
              <a:rPr lang="en-US" sz="1000" err="1">
                <a:solidFill>
                  <a:schemeClr val="accent6"/>
                </a:solidFill>
              </a:rPr>
              <a:t>ServiceMonthYear</a:t>
            </a:r>
            <a:r>
              <a:rPr lang="en-US" sz="1000">
                <a:solidFill>
                  <a:schemeClr val="accent6"/>
                </a:solidFill>
              </a:rPr>
              <a:t> &gt;= </a:t>
            </a:r>
            <a:r>
              <a:rPr lang="en-US" sz="1000" err="1">
                <a:solidFill>
                  <a:schemeClr val="accent6"/>
                </a:solidFill>
              </a:rPr>
              <a:t>InterveneMonthYear</a:t>
            </a:r>
            <a:r>
              <a:rPr lang="en-US" sz="1000">
                <a:solidFill>
                  <a:schemeClr val="accent6"/>
                </a:solidFill>
              </a:rPr>
              <a:t>, </a:t>
            </a:r>
            <a:r>
              <a:rPr lang="en-US" sz="1000" err="1">
                <a:solidFill>
                  <a:schemeClr val="accent6"/>
                </a:solidFill>
              </a:rPr>
              <a:t>lcolor</a:t>
            </a:r>
            <a:r>
              <a:rPr lang="en-US" sz="1000">
                <a:solidFill>
                  <a:schemeClr val="accent6"/>
                </a:solidFill>
              </a:rPr>
              <a:t>(black) </a:t>
            </a:r>
            <a:r>
              <a:rPr lang="en-US" sz="1000" err="1">
                <a:solidFill>
                  <a:schemeClr val="accent6"/>
                </a:solidFill>
              </a:rPr>
              <a:t>mcolor</a:t>
            </a:r>
            <a:r>
              <a:rPr lang="en-US" sz="1000">
                <a:solidFill>
                  <a:schemeClr val="accent6"/>
                </a:solidFill>
              </a:rPr>
              <a:t>(black)),  ///</a:t>
            </a:r>
          </a:p>
          <a:p>
            <a:r>
              <a:rPr lang="en-US" sz="1000">
                <a:solidFill>
                  <a:schemeClr val="accent6"/>
                </a:solidFill>
              </a:rPr>
              <a:t>  text(.57 630 "Mean = .57" ,size(medium))  text(.365 620 "Mean = .36" ,size(medium</a:t>
            </a:r>
            <a:r>
              <a:rPr lang="en-US" sz="1000" smtClean="0">
                <a:solidFill>
                  <a:schemeClr val="accent6"/>
                </a:solidFill>
              </a:rPr>
              <a:t>))  </a:t>
            </a:r>
            <a:r>
              <a:rPr lang="en-US" sz="1000">
                <a:solidFill>
                  <a:schemeClr val="accent6"/>
                </a:solidFill>
              </a:rPr>
              <a:t>///</a:t>
            </a:r>
          </a:p>
          <a:p>
            <a:r>
              <a:rPr lang="en-US" sz="1000">
                <a:solidFill>
                  <a:schemeClr val="accent6"/>
                </a:solidFill>
              </a:rPr>
              <a:t>  text(.64 602 "UCL" ,size(small))  text(.51 602 "LCL" ,size(small)) </a:t>
            </a:r>
            <a:r>
              <a:rPr lang="en-US" sz="1000" smtClean="0">
                <a:solidFill>
                  <a:schemeClr val="accent6"/>
                </a:solidFill>
              </a:rPr>
              <a:t> ///</a:t>
            </a:r>
            <a:endParaRPr lang="en-US" sz="1000">
              <a:solidFill>
                <a:schemeClr val="accent6"/>
              </a:solidFill>
            </a:endParaRPr>
          </a:p>
          <a:p>
            <a:r>
              <a:rPr lang="en-US" sz="1000">
                <a:solidFill>
                  <a:schemeClr val="accent6"/>
                </a:solidFill>
              </a:rPr>
              <a:t>  </a:t>
            </a:r>
            <a:r>
              <a:rPr lang="en-US" sz="1000" err="1">
                <a:solidFill>
                  <a:schemeClr val="accent6"/>
                </a:solidFill>
              </a:rPr>
              <a:t>ytitle</a:t>
            </a:r>
            <a:r>
              <a:rPr lang="en-US" sz="1000">
                <a:solidFill>
                  <a:schemeClr val="accent6"/>
                </a:solidFill>
              </a:rPr>
              <a:t>(Proportion of Encounters with Antibiotics) </a:t>
            </a:r>
            <a:r>
              <a:rPr lang="en-US" sz="1000" err="1">
                <a:solidFill>
                  <a:schemeClr val="accent6"/>
                </a:solidFill>
              </a:rPr>
              <a:t>ylabel</a:t>
            </a:r>
            <a:r>
              <a:rPr lang="en-US" sz="1000">
                <a:solidFill>
                  <a:schemeClr val="accent6"/>
                </a:solidFill>
              </a:rPr>
              <a:t>(.0(.1)1.0, angle(horizontal) format(%5.1f)) ///</a:t>
            </a:r>
          </a:p>
          <a:p>
            <a:r>
              <a:rPr lang="en-US" sz="1000">
                <a:solidFill>
                  <a:schemeClr val="accent6"/>
                </a:solidFill>
              </a:rPr>
              <a:t>  </a:t>
            </a:r>
            <a:r>
              <a:rPr lang="en-US" sz="1000" err="1">
                <a:solidFill>
                  <a:schemeClr val="accent6"/>
                </a:solidFill>
              </a:rPr>
              <a:t>xtitle</a:t>
            </a:r>
            <a:r>
              <a:rPr lang="en-US" sz="1000">
                <a:solidFill>
                  <a:schemeClr val="accent6"/>
                </a:solidFill>
              </a:rPr>
              <a:t>(Encounter Month Year) </a:t>
            </a:r>
            <a:r>
              <a:rPr lang="en-US" sz="1000" err="1">
                <a:solidFill>
                  <a:schemeClr val="accent6"/>
                </a:solidFill>
              </a:rPr>
              <a:t>xlabel</a:t>
            </a:r>
            <a:r>
              <a:rPr lang="en-US" sz="1000">
                <a:solidFill>
                  <a:schemeClr val="accent6"/>
                </a:solidFill>
              </a:rPr>
              <a:t>(#5, format(%</a:t>
            </a:r>
            <a:r>
              <a:rPr lang="en-US" sz="1000" err="1">
                <a:solidFill>
                  <a:schemeClr val="accent6"/>
                </a:solidFill>
              </a:rPr>
              <a:t>tm_m_Y</a:t>
            </a:r>
            <a:r>
              <a:rPr lang="en-US" sz="1000">
                <a:solidFill>
                  <a:schemeClr val="accent6"/>
                </a:solidFill>
              </a:rPr>
              <a:t>)) </a:t>
            </a:r>
            <a:r>
              <a:rPr lang="en-US" sz="1000" err="1">
                <a:solidFill>
                  <a:schemeClr val="accent6"/>
                </a:solidFill>
              </a:rPr>
              <a:t>xmtick</a:t>
            </a:r>
            <a:r>
              <a:rPr lang="en-US" sz="1000">
                <a:solidFill>
                  <a:schemeClr val="accent6"/>
                </a:solidFill>
              </a:rPr>
              <a:t>(##12) legend(off) </a:t>
            </a:r>
            <a:r>
              <a:rPr lang="en-US" sz="1000" err="1">
                <a:solidFill>
                  <a:schemeClr val="accent6"/>
                </a:solidFill>
              </a:rPr>
              <a:t>xsc</a:t>
            </a:r>
            <a:r>
              <a:rPr lang="en-US" sz="1000">
                <a:solidFill>
                  <a:schemeClr val="accent6"/>
                </a:solidFill>
              </a:rPr>
              <a:t>(</a:t>
            </a:r>
            <a:r>
              <a:rPr lang="en-US" sz="1000" err="1">
                <a:solidFill>
                  <a:schemeClr val="accent6"/>
                </a:solidFill>
              </a:rPr>
              <a:t>titlegap</a:t>
            </a:r>
            <a:r>
              <a:rPr lang="en-US" sz="1000">
                <a:solidFill>
                  <a:schemeClr val="accent6"/>
                </a:solidFill>
              </a:rPr>
              <a:t>(1))</a:t>
            </a:r>
          </a:p>
          <a:p>
            <a:r>
              <a:rPr lang="en-US" sz="1000">
                <a:solidFill>
                  <a:schemeClr val="accent6"/>
                </a:solidFill>
              </a:rPr>
              <a:t>restore </a:t>
            </a:r>
          </a:p>
        </p:txBody>
      </p:sp>
    </p:spTree>
    <p:extLst>
      <p:ext uri="{BB962C8B-B14F-4D97-AF65-F5344CB8AC3E}">
        <p14:creationId xmlns:p14="http://schemas.microsoft.com/office/powerpoint/2010/main" val="21076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rginia Mason">
      <a:dk1>
        <a:srgbClr val="5F6062"/>
      </a:dk1>
      <a:lt1>
        <a:sysClr val="window" lastClr="FFFFFF"/>
      </a:lt1>
      <a:dk2>
        <a:srgbClr val="5F6062"/>
      </a:dk2>
      <a:lt2>
        <a:srgbClr val="F8F8F8"/>
      </a:lt2>
      <a:accent1>
        <a:srgbClr val="00B6DE"/>
      </a:accent1>
      <a:accent2>
        <a:srgbClr val="83D2E4"/>
      </a:accent2>
      <a:accent3>
        <a:srgbClr val="00A160"/>
      </a:accent3>
      <a:accent4>
        <a:srgbClr val="A0CF67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720</Words>
  <Application>Microsoft Office PowerPoint</Application>
  <PresentationFormat>On-screen Show (4:3)</PresentationFormat>
  <Paragraphs>157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Courier New</vt:lpstr>
      <vt:lpstr>Verdana</vt:lpstr>
      <vt:lpstr>Office Theme</vt:lpstr>
      <vt:lpstr>Statistical Process  Control Charts Barbara Williams</vt:lpstr>
      <vt:lpstr>Introduction</vt:lpstr>
      <vt:lpstr>Introduction</vt:lpstr>
      <vt:lpstr>Our Research</vt:lpstr>
      <vt:lpstr>Our Data</vt:lpstr>
      <vt:lpstr>P-Charts</vt:lpstr>
      <vt:lpstr>P-Charts</vt:lpstr>
      <vt:lpstr>P-Charts</vt:lpstr>
      <vt:lpstr>P-Charts</vt:lpstr>
      <vt:lpstr>C-Charts</vt:lpstr>
      <vt:lpstr>C-Charts</vt:lpstr>
      <vt:lpstr>C-Charts</vt:lpstr>
      <vt:lpstr>C-Charts</vt:lpstr>
      <vt:lpstr>Summary</vt:lpstr>
    </vt:vector>
  </TitlesOfParts>
  <Company>Milkshake Media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Auderer</dc:creator>
  <cp:lastModifiedBy>Williams, Barbara</cp:lastModifiedBy>
  <cp:revision>167</cp:revision>
  <dcterms:created xsi:type="dcterms:W3CDTF">2013-11-07T18:40:02Z</dcterms:created>
  <dcterms:modified xsi:type="dcterms:W3CDTF">2015-07-15T19:50:23Z</dcterms:modified>
</cp:coreProperties>
</file>