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3"/>
  </p:notesMasterIdLst>
  <p:sldIdLst>
    <p:sldId id="256" r:id="rId2"/>
    <p:sldId id="264" r:id="rId3"/>
    <p:sldId id="257" r:id="rId4"/>
    <p:sldId id="258" r:id="rId5"/>
    <p:sldId id="265" r:id="rId6"/>
    <p:sldId id="259" r:id="rId7"/>
    <p:sldId id="266" r:id="rId8"/>
    <p:sldId id="260" r:id="rId9"/>
    <p:sldId id="267" r:id="rId10"/>
    <p:sldId id="261" r:id="rId11"/>
    <p:sldId id="262"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nowman" initials="Snow" lastIdx="1" clrIdx="0">
    <p:extLst>
      <p:ext uri="{19B8F6BF-5375-455C-9EA6-DF929625EA0E}">
        <p15:presenceInfo xmlns:p15="http://schemas.microsoft.com/office/powerpoint/2012/main" userId="Snowma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81" d="100"/>
          <a:sy n="81" d="100"/>
        </p:scale>
        <p:origin x="75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26078B-BCFC-4996-9545-04CEB4CBCFA1}" type="datetimeFigureOut">
              <a:rPr lang="zh-CN" altLang="en-US" smtClean="0"/>
              <a:t>2019/6/8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F91D95-6209-40AD-AA62-8177E1E5EBC5}" type="slidenum">
              <a:rPr lang="zh-CN" altLang="en-US" smtClean="0"/>
              <a:t>‹#›</a:t>
            </a:fld>
            <a:endParaRPr lang="zh-CN" altLang="en-US"/>
          </a:p>
        </p:txBody>
      </p:sp>
    </p:spTree>
    <p:extLst>
      <p:ext uri="{BB962C8B-B14F-4D97-AF65-F5344CB8AC3E}">
        <p14:creationId xmlns:p14="http://schemas.microsoft.com/office/powerpoint/2010/main" val="2057640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总体一个小时的时长，包括  </a:t>
            </a:r>
            <a:r>
              <a:rPr lang="en-US" altLang="zh-CN" dirty="0"/>
              <a:t>【</a:t>
            </a:r>
            <a:r>
              <a:rPr lang="zh-CN" altLang="en-US" dirty="0"/>
              <a:t>我们为什么要使用百度地图帮助我们给出新数据</a:t>
            </a:r>
            <a:r>
              <a:rPr lang="en-US" altLang="zh-CN" dirty="0"/>
              <a:t>】10</a:t>
            </a:r>
            <a:r>
              <a:rPr lang="zh-CN" altLang="en-US" dirty="0"/>
              <a:t>分钟   </a:t>
            </a:r>
            <a:r>
              <a:rPr lang="en-US" altLang="zh-CN" dirty="0"/>
              <a:t>【</a:t>
            </a:r>
            <a:r>
              <a:rPr lang="zh-CN" altLang="en-US" dirty="0"/>
              <a:t>介绍</a:t>
            </a:r>
            <a:r>
              <a:rPr lang="en-US" altLang="zh-CN" dirty="0"/>
              <a:t>cntraveltime】7</a:t>
            </a:r>
            <a:r>
              <a:rPr lang="zh-CN" altLang="en-US" dirty="0"/>
              <a:t>分钟   </a:t>
            </a:r>
            <a:r>
              <a:rPr lang="en-US" altLang="zh-CN" dirty="0"/>
              <a:t>【</a:t>
            </a:r>
            <a:r>
              <a:rPr lang="zh-CN" altLang="en-US" dirty="0"/>
              <a:t>介绍</a:t>
            </a:r>
            <a:r>
              <a:rPr lang="en-US" altLang="zh-CN" dirty="0"/>
              <a:t>cnmapsearch】8</a:t>
            </a:r>
            <a:r>
              <a:rPr lang="zh-CN" altLang="en-US" dirty="0"/>
              <a:t>分钟  </a:t>
            </a:r>
            <a:r>
              <a:rPr lang="en-US" altLang="zh-CN" dirty="0"/>
              <a:t>【</a:t>
            </a:r>
            <a:r>
              <a:rPr lang="zh-CN" altLang="en-US" dirty="0"/>
              <a:t>介绍百度地图</a:t>
            </a:r>
            <a:r>
              <a:rPr lang="zh-CN" altLang="en-US"/>
              <a:t>开放平台及其应用前景</a:t>
            </a:r>
            <a:r>
              <a:rPr lang="en-US" altLang="zh-CN"/>
              <a:t>】</a:t>
            </a:r>
            <a:r>
              <a:rPr lang="en-US" altLang="zh-CN" dirty="0"/>
              <a:t>10</a:t>
            </a:r>
            <a:r>
              <a:rPr lang="zh-CN" altLang="en-US" dirty="0"/>
              <a:t>分钟</a:t>
            </a:r>
            <a:r>
              <a:rPr lang="en-US" altLang="zh-CN" dirty="0"/>
              <a:t>【Python</a:t>
            </a:r>
            <a:r>
              <a:rPr lang="zh-CN" altLang="en-US" dirty="0"/>
              <a:t>封装函数</a:t>
            </a:r>
            <a:r>
              <a:rPr lang="en-US" altLang="zh-CN" dirty="0"/>
              <a:t>4</a:t>
            </a:r>
            <a:r>
              <a:rPr lang="zh-CN" altLang="en-US" dirty="0"/>
              <a:t>个</a:t>
            </a:r>
            <a:r>
              <a:rPr lang="en-US" altLang="zh-CN" dirty="0"/>
              <a:t>/4</a:t>
            </a:r>
            <a:r>
              <a:rPr lang="zh-CN" altLang="en-US" dirty="0"/>
              <a:t>个附属</a:t>
            </a:r>
            <a:r>
              <a:rPr lang="en-US" altLang="zh-CN" dirty="0"/>
              <a:t>】</a:t>
            </a:r>
            <a:r>
              <a:rPr lang="zh-CN" altLang="en-US" dirty="0"/>
              <a:t>每个</a:t>
            </a:r>
            <a:r>
              <a:rPr lang="en-US" altLang="zh-CN" dirty="0"/>
              <a:t>2</a:t>
            </a:r>
            <a:r>
              <a:rPr lang="zh-CN" altLang="en-US" dirty="0"/>
              <a:t>分钟一共</a:t>
            </a:r>
            <a:r>
              <a:rPr lang="en-US" altLang="zh-CN" dirty="0"/>
              <a:t>10</a:t>
            </a:r>
            <a:r>
              <a:rPr lang="zh-CN" altLang="en-US" dirty="0"/>
              <a:t>分钟。  一个具体的案例：潜在的机遇，使用这个数据替代哪个论文。</a:t>
            </a:r>
            <a:r>
              <a:rPr lang="en-US" altLang="zh-CN" dirty="0"/>
              <a:t>10</a:t>
            </a:r>
            <a:r>
              <a:rPr lang="zh-CN" altLang="en-US" dirty="0"/>
              <a:t>分钟  还剩下</a:t>
            </a:r>
            <a:r>
              <a:rPr lang="en-US" altLang="zh-CN" dirty="0"/>
              <a:t>5</a:t>
            </a:r>
            <a:r>
              <a:rPr lang="zh-CN" altLang="en-US" dirty="0"/>
              <a:t>分钟空白时间留作互动。</a:t>
            </a:r>
          </a:p>
        </p:txBody>
      </p:sp>
      <p:sp>
        <p:nvSpPr>
          <p:cNvPr id="4" name="灯片编号占位符 3"/>
          <p:cNvSpPr>
            <a:spLocks noGrp="1"/>
          </p:cNvSpPr>
          <p:nvPr>
            <p:ph type="sldNum" sz="quarter" idx="5"/>
          </p:nvPr>
        </p:nvSpPr>
        <p:spPr/>
        <p:txBody>
          <a:bodyPr/>
          <a:lstStyle/>
          <a:p>
            <a:fld id="{C0F91D95-6209-40AD-AA62-8177E1E5EBC5}" type="slidenum">
              <a:rPr lang="zh-CN" altLang="en-US" smtClean="0"/>
              <a:t>1</a:t>
            </a:fld>
            <a:endParaRPr lang="zh-CN" altLang="en-US"/>
          </a:p>
        </p:txBody>
      </p:sp>
    </p:spTree>
    <p:extLst>
      <p:ext uri="{BB962C8B-B14F-4D97-AF65-F5344CB8AC3E}">
        <p14:creationId xmlns:p14="http://schemas.microsoft.com/office/powerpoint/2010/main" val="618886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许多经济数据都涉及一定的空间位置。比如，研究全国各省的国内生产总值、投资贸易等数据。常识告诉我们，各省经济有着广泛的联系，而且距离越近的省份联系越密切。</a:t>
            </a:r>
            <a:r>
              <a:rPr lang="en-US" altLang="zh-CN" dirty="0"/>
              <a:t>Everything is related to </a:t>
            </a:r>
            <a:r>
              <a:rPr lang="en-US" altLang="zh-CN" sz="1200" b="0" i="0" kern="1200" dirty="0">
                <a:solidFill>
                  <a:schemeClr val="tx1"/>
                </a:solidFill>
                <a:effectLst/>
                <a:latin typeface="+mn-lt"/>
                <a:ea typeface="+mn-ea"/>
                <a:cs typeface="+mn-cs"/>
              </a:rPr>
              <a:t>everything else, but near things are more related than distant things. </a:t>
            </a:r>
            <a:r>
              <a:rPr lang="zh-CN" altLang="en-US" sz="1200" b="0" i="0" kern="1200" dirty="0">
                <a:solidFill>
                  <a:schemeClr val="tx1"/>
                </a:solidFill>
                <a:effectLst/>
                <a:latin typeface="+mn-lt"/>
                <a:ea typeface="+mn-ea"/>
                <a:cs typeface="+mn-cs"/>
              </a:rPr>
              <a:t>地理学第一定律。  在经济领域，如何处理空间数据的分支，称为空间计量经济学。在空间计量里面，当涉及到距离测度时，往往我们使用两地之间的球面距离或者直线距离，还有一些比较特殊的会使用曼哈顿距离等等。但是当使用该种方式的时候，是会存在一定问题的。</a:t>
            </a:r>
            <a:r>
              <a:rPr lang="en-US" altLang="zh-CN" sz="1200" b="0" i="0" kern="1200" dirty="0">
                <a:solidFill>
                  <a:schemeClr val="tx1"/>
                </a:solidFill>
                <a:effectLst/>
                <a:latin typeface="+mn-lt"/>
                <a:ea typeface="+mn-ea"/>
                <a:cs typeface="+mn-cs"/>
              </a:rPr>
              <a:t>1. </a:t>
            </a:r>
            <a:r>
              <a:rPr lang="zh-CN" altLang="en-US" sz="1200" b="0" i="0" kern="1200" dirty="0">
                <a:solidFill>
                  <a:schemeClr val="tx1"/>
                </a:solidFill>
                <a:effectLst/>
                <a:latin typeface="+mn-lt"/>
                <a:ea typeface="+mn-ea"/>
                <a:cs typeface="+mn-cs"/>
              </a:rPr>
              <a:t>兰州市微观距离   </a:t>
            </a:r>
            <a:r>
              <a:rPr lang="en-US" altLang="zh-CN" sz="1200" b="0" i="0" kern="1200" dirty="0">
                <a:solidFill>
                  <a:schemeClr val="tx1"/>
                </a:solidFill>
                <a:effectLst/>
                <a:latin typeface="+mn-lt"/>
                <a:ea typeface="+mn-ea"/>
                <a:cs typeface="+mn-cs"/>
              </a:rPr>
              <a:t>2. </a:t>
            </a:r>
            <a:r>
              <a:rPr lang="zh-CN" altLang="en-US" sz="1200" b="0" i="0" kern="1200" dirty="0">
                <a:solidFill>
                  <a:schemeClr val="tx1"/>
                </a:solidFill>
                <a:effectLst/>
                <a:latin typeface="+mn-lt"/>
                <a:ea typeface="+mn-ea"/>
                <a:cs typeface="+mn-cs"/>
              </a:rPr>
              <a:t>北京与天津的距离笑话  </a:t>
            </a:r>
            <a:r>
              <a:rPr lang="en-US" altLang="zh-CN" sz="1200" b="0" i="0" kern="1200" dirty="0">
                <a:solidFill>
                  <a:schemeClr val="tx1"/>
                </a:solidFill>
                <a:effectLst/>
                <a:latin typeface="+mn-lt"/>
                <a:ea typeface="+mn-ea"/>
                <a:cs typeface="+mn-cs"/>
              </a:rPr>
              <a:t>3. </a:t>
            </a:r>
            <a:r>
              <a:rPr lang="zh-CN" altLang="en-US" sz="1200" b="0" i="0" kern="1200" dirty="0">
                <a:solidFill>
                  <a:schemeClr val="tx1"/>
                </a:solidFill>
                <a:effectLst/>
                <a:latin typeface="+mn-lt"/>
                <a:ea typeface="+mn-ea"/>
                <a:cs typeface="+mn-cs"/>
              </a:rPr>
              <a:t>苏州到上海与武汉市内</a:t>
            </a:r>
            <a:endParaRPr lang="zh-CN" altLang="en-US" dirty="0"/>
          </a:p>
        </p:txBody>
      </p:sp>
      <p:sp>
        <p:nvSpPr>
          <p:cNvPr id="4" name="灯片编号占位符 3"/>
          <p:cNvSpPr>
            <a:spLocks noGrp="1"/>
          </p:cNvSpPr>
          <p:nvPr>
            <p:ph type="sldNum" sz="quarter" idx="5"/>
          </p:nvPr>
        </p:nvSpPr>
        <p:spPr/>
        <p:txBody>
          <a:bodyPr/>
          <a:lstStyle/>
          <a:p>
            <a:fld id="{C0F91D95-6209-40AD-AA62-8177E1E5EBC5}" type="slidenum">
              <a:rPr lang="zh-CN" altLang="en-US" smtClean="0"/>
              <a:t>2</a:t>
            </a:fld>
            <a:endParaRPr lang="zh-CN" altLang="en-US"/>
          </a:p>
        </p:txBody>
      </p:sp>
    </p:spTree>
    <p:extLst>
      <p:ext uri="{BB962C8B-B14F-4D97-AF65-F5344CB8AC3E}">
        <p14:creationId xmlns:p14="http://schemas.microsoft.com/office/powerpoint/2010/main" val="16623702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最明显的表现就是东部地区相比于西部地区，跨市相同距离下到达时间普遍更快，而</a:t>
            </a:r>
          </a:p>
        </p:txBody>
      </p:sp>
      <p:sp>
        <p:nvSpPr>
          <p:cNvPr id="4" name="灯片编号占位符 3"/>
          <p:cNvSpPr>
            <a:spLocks noGrp="1"/>
          </p:cNvSpPr>
          <p:nvPr>
            <p:ph type="sldNum" sz="quarter" idx="5"/>
          </p:nvPr>
        </p:nvSpPr>
        <p:spPr/>
        <p:txBody>
          <a:bodyPr/>
          <a:lstStyle/>
          <a:p>
            <a:fld id="{C0F91D95-6209-40AD-AA62-8177E1E5EBC5}" type="slidenum">
              <a:rPr lang="zh-CN" altLang="en-US" smtClean="0"/>
              <a:t>5</a:t>
            </a:fld>
            <a:endParaRPr lang="zh-CN" altLang="en-US"/>
          </a:p>
        </p:txBody>
      </p:sp>
    </p:spTree>
    <p:extLst>
      <p:ext uri="{BB962C8B-B14F-4D97-AF65-F5344CB8AC3E}">
        <p14:creationId xmlns:p14="http://schemas.microsoft.com/office/powerpoint/2010/main" val="3910800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百度地图</a:t>
            </a:r>
            <a:r>
              <a:rPr lang="en-US" altLang="zh-CN" dirty="0" err="1"/>
              <a:t>api</a:t>
            </a:r>
            <a:r>
              <a:rPr lang="zh-CN" altLang="en-US" dirty="0"/>
              <a:t>平台并非直接面向普通大众使用，给普通大众使用的是百度地图，</a:t>
            </a:r>
            <a:r>
              <a:rPr lang="en-US" altLang="zh-CN" dirty="0" err="1"/>
              <a:t>api</a:t>
            </a:r>
            <a:r>
              <a:rPr lang="zh-CN" altLang="en-US" dirty="0"/>
              <a:t>平台主要提供给</a:t>
            </a:r>
            <a:r>
              <a:rPr lang="en-US" altLang="zh-CN" dirty="0" err="1"/>
              <a:t>ios</a:t>
            </a:r>
            <a:r>
              <a:rPr lang="zh-CN" altLang="en-US" dirty="0"/>
              <a:t>，安卓，以及</a:t>
            </a:r>
            <a:r>
              <a:rPr lang="en-US" altLang="zh-CN" dirty="0"/>
              <a:t>web</a:t>
            </a:r>
            <a:r>
              <a:rPr lang="zh-CN" altLang="en-US" dirty="0"/>
              <a:t>开发者使用，</a:t>
            </a:r>
            <a:endParaRPr lang="en-US" altLang="zh-CN" dirty="0"/>
          </a:p>
          <a:p>
            <a:r>
              <a:rPr lang="zh-CN" altLang="en-US" dirty="0"/>
              <a:t>通俗的说，是给开发网站，安卓，</a:t>
            </a:r>
            <a:r>
              <a:rPr lang="en-US" altLang="zh-CN" dirty="0" err="1"/>
              <a:t>ios</a:t>
            </a:r>
            <a:r>
              <a:rPr lang="zh-CN" altLang="en-US" dirty="0"/>
              <a:t>应用的人。这里是它们完整的应用授权（打开页面）</a:t>
            </a:r>
          </a:p>
        </p:txBody>
      </p:sp>
      <p:sp>
        <p:nvSpPr>
          <p:cNvPr id="4" name="灯片编号占位符 3"/>
          <p:cNvSpPr>
            <a:spLocks noGrp="1"/>
          </p:cNvSpPr>
          <p:nvPr>
            <p:ph type="sldNum" sz="quarter" idx="5"/>
          </p:nvPr>
        </p:nvSpPr>
        <p:spPr/>
        <p:txBody>
          <a:bodyPr/>
          <a:lstStyle/>
          <a:p>
            <a:fld id="{C0F91D95-6209-40AD-AA62-8177E1E5EBC5}" type="slidenum">
              <a:rPr lang="zh-CN" altLang="en-US" smtClean="0"/>
              <a:t>10</a:t>
            </a:fld>
            <a:endParaRPr lang="zh-CN" altLang="en-US"/>
          </a:p>
        </p:txBody>
      </p:sp>
    </p:spTree>
    <p:extLst>
      <p:ext uri="{BB962C8B-B14F-4D97-AF65-F5344CB8AC3E}">
        <p14:creationId xmlns:p14="http://schemas.microsoft.com/office/powerpoint/2010/main" val="14458980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zh-CN" altLang="en-US"/>
              <a:t>单击此处编辑母版标题样式</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tx1">
                    <a:lumMod val="7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带描述的全景图片">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48A87A34-81AB-432B-8DAE-1953F412C126}" type="datetimeFigureOut">
              <a:rPr lang="en-US" dirty="0"/>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48A87A34-81AB-432B-8DAE-1953F412C126}" type="datetimeFigureOut">
              <a:rPr lang="en-US" dirty="0"/>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zh-CN" altLang="en-US"/>
              <a:t>单击此处编辑母版标题样式</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48A87A34-81AB-432B-8DAE-1953F412C126}" type="datetimeFigureOut">
              <a:rPr lang="en-US" dirty="0"/>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48A87A34-81AB-432B-8DAE-1953F412C126}" type="datetimeFigureOut">
              <a:rPr lang="en-US" dirty="0"/>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栏">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zh-CN" altLang="en-US"/>
              <a:t>单击此处编辑母版标题样式</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48A87A34-81AB-432B-8DAE-1953F412C126}" type="datetimeFigureOut">
              <a:rPr lang="en-US" dirty="0"/>
              <a:t>6/8/2019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图片栏">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zh-CN" altLang="en-US"/>
              <a:t>单击此处编辑母版标题样式</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3" name="Date Placeholder 2"/>
          <p:cNvSpPr>
            <a:spLocks noGrp="1"/>
          </p:cNvSpPr>
          <p:nvPr>
            <p:ph type="dt" sz="half" idx="10"/>
          </p:nvPr>
        </p:nvSpPr>
        <p:spPr/>
        <p:txBody>
          <a:bodyPr/>
          <a:lstStyle/>
          <a:p>
            <a:fld id="{48A87A34-81AB-432B-8DAE-1953F412C126}" type="datetimeFigureOut">
              <a:rPr lang="en-US" dirty="0"/>
              <a:t>6/8/2019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zh-CN" altLang="en-US"/>
              <a:t>单击此处编辑母版标题样式</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zh-CN" altLang="en-US"/>
              <a:t>单击此处编辑母版标题样式</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tx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48A87A34-81AB-432B-8DAE-1953F412C126}" type="datetimeFigureOut">
              <a:rPr lang="en-US" dirty="0"/>
              <a:t>6/8/2019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zh-CN" altLang="en-US"/>
              <a:t>单击此处编辑母版标题样式</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2" name="Content Placeholder 3"/>
          <p:cNvSpPr>
            <a:spLocks noGrp="1"/>
          </p:cNvSpPr>
          <p:nvPr>
            <p:ph sz="quarter" idx="13"/>
          </p:nvPr>
        </p:nvSpPr>
        <p:spPr>
          <a:xfrm>
            <a:off x="913774" y="3051012"/>
            <a:ext cx="5106027" cy="274018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3" name="Content Placeholder 5"/>
          <p:cNvSpPr>
            <a:spLocks noGrp="1"/>
          </p:cNvSpPr>
          <p:nvPr>
            <p:ph sz="quarter" idx="14"/>
          </p:nvPr>
        </p:nvSpPr>
        <p:spPr>
          <a:xfrm>
            <a:off x="6172200" y="3051012"/>
            <a:ext cx="5105401" cy="2740187"/>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6/8/2019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6/8/2019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zh-CN" altLang="en-US"/>
              <a:t>单击此处编辑母版标题样式</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48A87A34-81AB-432B-8DAE-1953F412C126}" type="datetimeFigureOut">
              <a:rPr lang="en-US" dirty="0"/>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48A87A34-81AB-432B-8DAE-1953F412C126}" type="datetimeFigureOut">
              <a:rPr lang="en-US" dirty="0"/>
              <a:t>6/8/2019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4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6/8/2019</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outerShdw blurRad="47625" dist="12700" dir="2700000" algn="tl" rotWithShape="0">
              <a:srgbClr val="000000">
                <a:alpha val="36000"/>
              </a:srgbClr>
            </a:outerShdw>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outerShdw blurRad="47625" dist="12700" dir="2700000" algn="tl" rotWithShape="0">
              <a:srgbClr val="000000">
                <a:alpha val="36000"/>
              </a:srgbClr>
            </a:outerShdw>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outerShdw blurRad="47625" dist="12700" dir="2700000" algn="tl" rotWithShape="0">
              <a:srgbClr val="000000">
                <a:alpha val="36000"/>
              </a:srgbClr>
            </a:outerShdw>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outerShdw blurRad="47625" dist="12700" dir="2700000" algn="tl" rotWithShape="0">
              <a:srgbClr val="000000">
                <a:alpha val="36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lbsyun.baidu.com/"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95BD2FB-7A50-4BA9-A76D-7AFCFC1214B0}"/>
              </a:ext>
            </a:extLst>
          </p:cNvPr>
          <p:cNvSpPr>
            <a:spLocks noGrp="1"/>
          </p:cNvSpPr>
          <p:nvPr>
            <p:ph type="ctrTitle"/>
          </p:nvPr>
        </p:nvSpPr>
        <p:spPr>
          <a:xfrm>
            <a:off x="1751012" y="590571"/>
            <a:ext cx="8689976" cy="2509213"/>
          </a:xfrm>
        </p:spPr>
        <p:txBody>
          <a:bodyPr/>
          <a:lstStyle/>
          <a:p>
            <a:r>
              <a:rPr lang="zh-CN" altLang="en-US" dirty="0"/>
              <a:t>百度地图上的数据</a:t>
            </a:r>
          </a:p>
        </p:txBody>
      </p:sp>
      <p:sp>
        <p:nvSpPr>
          <p:cNvPr id="3" name="副标题 2">
            <a:extLst>
              <a:ext uri="{FF2B5EF4-FFF2-40B4-BE49-F238E27FC236}">
                <a16:creationId xmlns:a16="http://schemas.microsoft.com/office/drawing/2014/main" id="{B2777736-A971-4178-8CB2-B456685A75A0}"/>
              </a:ext>
            </a:extLst>
          </p:cNvPr>
          <p:cNvSpPr>
            <a:spLocks noGrp="1"/>
          </p:cNvSpPr>
          <p:nvPr>
            <p:ph type="subTitle" idx="1"/>
          </p:nvPr>
        </p:nvSpPr>
        <p:spPr/>
        <p:txBody>
          <a:bodyPr>
            <a:normAutofit/>
          </a:bodyPr>
          <a:lstStyle/>
          <a:p>
            <a:r>
              <a:rPr lang="zh-CN" altLang="en-US" sz="2800" dirty="0"/>
              <a:t>用精准数据解释现实问题</a:t>
            </a:r>
            <a:endParaRPr lang="en-US" altLang="zh-CN" sz="2800" dirty="0"/>
          </a:p>
        </p:txBody>
      </p:sp>
      <p:sp>
        <p:nvSpPr>
          <p:cNvPr id="4" name="文本框 3">
            <a:extLst>
              <a:ext uri="{FF2B5EF4-FFF2-40B4-BE49-F238E27FC236}">
                <a16:creationId xmlns:a16="http://schemas.microsoft.com/office/drawing/2014/main" id="{9C39C030-968E-4E1C-863C-B437D89A488A}"/>
              </a:ext>
            </a:extLst>
          </p:cNvPr>
          <p:cNvSpPr txBox="1"/>
          <p:nvPr/>
        </p:nvSpPr>
        <p:spPr>
          <a:xfrm>
            <a:off x="5004046" y="5257799"/>
            <a:ext cx="2183907" cy="369332"/>
          </a:xfrm>
          <a:prstGeom prst="rect">
            <a:avLst/>
          </a:prstGeom>
          <a:noFill/>
        </p:spPr>
        <p:txBody>
          <a:bodyPr wrap="square" rtlCol="0">
            <a:spAutoFit/>
          </a:bodyPr>
          <a:lstStyle/>
          <a:p>
            <a:r>
              <a:rPr lang="zh-CN" altLang="en-US" dirty="0"/>
              <a:t>张学人    </a:t>
            </a:r>
            <a:r>
              <a:rPr lang="en-US" altLang="zh-CN" dirty="0"/>
              <a:t>2019.6</a:t>
            </a:r>
            <a:endParaRPr lang="zh-CN" altLang="en-US" dirty="0"/>
          </a:p>
        </p:txBody>
      </p:sp>
    </p:spTree>
    <p:extLst>
      <p:ext uri="{BB962C8B-B14F-4D97-AF65-F5344CB8AC3E}">
        <p14:creationId xmlns:p14="http://schemas.microsoft.com/office/powerpoint/2010/main" val="27437500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7E4AB11-08FF-49AB-8F23-945F791C455D}"/>
              </a:ext>
            </a:extLst>
          </p:cNvPr>
          <p:cNvSpPr>
            <a:spLocks noGrp="1"/>
          </p:cNvSpPr>
          <p:nvPr>
            <p:ph type="title"/>
          </p:nvPr>
        </p:nvSpPr>
        <p:spPr/>
        <p:txBody>
          <a:bodyPr/>
          <a:lstStyle/>
          <a:p>
            <a:r>
              <a:rPr lang="zh-CN" altLang="en-US" dirty="0"/>
              <a:t>百度地图</a:t>
            </a:r>
            <a:r>
              <a:rPr lang="en-US" altLang="zh-CN" dirty="0"/>
              <a:t>API</a:t>
            </a:r>
            <a:r>
              <a:rPr lang="zh-CN" altLang="en-US" dirty="0"/>
              <a:t>开放平台</a:t>
            </a:r>
            <a:br>
              <a:rPr lang="en-US" altLang="zh-CN" dirty="0"/>
            </a:br>
            <a:r>
              <a:rPr lang="en-US" altLang="zh-CN" dirty="0">
                <a:hlinkClick r:id="rId3"/>
              </a:rPr>
              <a:t>http://lbsyun.baidu.com/</a:t>
            </a:r>
            <a:endParaRPr lang="zh-CN" altLang="en-US" dirty="0"/>
          </a:p>
        </p:txBody>
      </p:sp>
      <p:sp>
        <p:nvSpPr>
          <p:cNvPr id="3" name="内容占位符 2">
            <a:extLst>
              <a:ext uri="{FF2B5EF4-FFF2-40B4-BE49-F238E27FC236}">
                <a16:creationId xmlns:a16="http://schemas.microsoft.com/office/drawing/2014/main" id="{A54BC93F-83C0-46C6-897D-504ED45E8DBA}"/>
              </a:ext>
            </a:extLst>
          </p:cNvPr>
          <p:cNvSpPr>
            <a:spLocks noGrp="1"/>
          </p:cNvSpPr>
          <p:nvPr>
            <p:ph sz="quarter" idx="13"/>
          </p:nvPr>
        </p:nvSpPr>
        <p:spPr/>
        <p:txBody>
          <a:bodyPr/>
          <a:lstStyle/>
          <a:p>
            <a:r>
              <a:rPr lang="en-US" altLang="zh-CN" dirty="0" err="1"/>
              <a:t>Api</a:t>
            </a:r>
            <a:r>
              <a:rPr lang="zh-CN" altLang="en-US" dirty="0"/>
              <a:t>开放平台为开发者提供了种类繁多的地图数据显示，例如</a:t>
            </a:r>
            <a:endParaRPr lang="en-US" altLang="zh-CN" dirty="0"/>
          </a:p>
          <a:p>
            <a:endParaRPr lang="en-US" altLang="zh-CN" dirty="0"/>
          </a:p>
          <a:p>
            <a:r>
              <a:rPr lang="zh-CN" altLang="en-US" dirty="0"/>
              <a:t>地图调取授权</a:t>
            </a:r>
            <a:endParaRPr lang="en-US" altLang="zh-CN" dirty="0"/>
          </a:p>
          <a:p>
            <a:r>
              <a:rPr lang="zh-CN" altLang="en-US" dirty="0"/>
              <a:t>路径查询授权</a:t>
            </a:r>
            <a:endParaRPr lang="en-US" altLang="zh-CN" dirty="0"/>
          </a:p>
          <a:p>
            <a:r>
              <a:rPr lang="zh-CN" altLang="en-US" dirty="0"/>
              <a:t>地点查询授权</a:t>
            </a:r>
            <a:endParaRPr lang="en-US" altLang="zh-CN" dirty="0"/>
          </a:p>
          <a:p>
            <a:r>
              <a:rPr lang="zh-CN" altLang="en-US" dirty="0"/>
              <a:t>导航服务授权</a:t>
            </a:r>
            <a:endParaRPr lang="en-US" altLang="zh-CN" dirty="0"/>
          </a:p>
        </p:txBody>
      </p:sp>
    </p:spTree>
    <p:extLst>
      <p:ext uri="{BB962C8B-B14F-4D97-AF65-F5344CB8AC3E}">
        <p14:creationId xmlns:p14="http://schemas.microsoft.com/office/powerpoint/2010/main" val="2799797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C2C5008-0115-4DDC-90EF-1DE19660E579}"/>
              </a:ext>
            </a:extLst>
          </p:cNvPr>
          <p:cNvSpPr>
            <a:spLocks noGrp="1"/>
          </p:cNvSpPr>
          <p:nvPr>
            <p:ph type="title"/>
          </p:nvPr>
        </p:nvSpPr>
        <p:spPr/>
        <p:txBody>
          <a:bodyPr/>
          <a:lstStyle/>
          <a:p>
            <a:r>
              <a:rPr lang="en-US" altLang="zh-CN" dirty="0"/>
              <a:t>Python</a:t>
            </a:r>
            <a:r>
              <a:rPr lang="zh-CN" altLang="en-US" dirty="0"/>
              <a:t> 封装函数</a:t>
            </a:r>
          </a:p>
        </p:txBody>
      </p:sp>
      <p:sp>
        <p:nvSpPr>
          <p:cNvPr id="3" name="内容占位符 2">
            <a:extLst>
              <a:ext uri="{FF2B5EF4-FFF2-40B4-BE49-F238E27FC236}">
                <a16:creationId xmlns:a16="http://schemas.microsoft.com/office/drawing/2014/main" id="{F144C546-89C9-4D3A-A4D2-E19B2811D035}"/>
              </a:ext>
            </a:extLst>
          </p:cNvPr>
          <p:cNvSpPr>
            <a:spLocks noGrp="1"/>
          </p:cNvSpPr>
          <p:nvPr>
            <p:ph sz="quarter" idx="13"/>
          </p:nvPr>
        </p:nvSpPr>
        <p:spPr/>
        <p:txBody>
          <a:bodyPr/>
          <a:lstStyle/>
          <a:p>
            <a:pPr marL="0" indent="0">
              <a:buNone/>
            </a:pPr>
            <a:endParaRPr lang="en-US" altLang="zh-CN" dirty="0">
              <a:latin typeface="+mj-ea"/>
              <a:ea typeface="+mj-ea"/>
            </a:endParaRPr>
          </a:p>
        </p:txBody>
      </p:sp>
      <p:sp>
        <p:nvSpPr>
          <p:cNvPr id="4" name="矩形 3">
            <a:extLst>
              <a:ext uri="{FF2B5EF4-FFF2-40B4-BE49-F238E27FC236}">
                <a16:creationId xmlns:a16="http://schemas.microsoft.com/office/drawing/2014/main" id="{389ECCCE-2DCC-47DE-AD1B-BDB37E887E0C}"/>
              </a:ext>
            </a:extLst>
          </p:cNvPr>
          <p:cNvSpPr/>
          <p:nvPr/>
        </p:nvSpPr>
        <p:spPr>
          <a:xfrm>
            <a:off x="913774" y="2690336"/>
            <a:ext cx="10363826" cy="1754326"/>
          </a:xfrm>
          <a:prstGeom prst="rect">
            <a:avLst/>
          </a:prstGeom>
        </p:spPr>
        <p:txBody>
          <a:bodyPr wrap="square">
            <a:spAutoFit/>
          </a:bodyPr>
          <a:lstStyle/>
          <a:p>
            <a:r>
              <a:rPr lang="en-US" altLang="zh-CN" dirty="0" err="1">
                <a:latin typeface="+mj-ea"/>
              </a:rPr>
              <a:t>Baidumap</a:t>
            </a:r>
            <a:r>
              <a:rPr lang="en-US" altLang="zh-CN" dirty="0">
                <a:latin typeface="+mj-ea"/>
              </a:rPr>
              <a:t>(</a:t>
            </a:r>
            <a:r>
              <a:rPr lang="en-US" altLang="zh-CN" dirty="0" err="1">
                <a:latin typeface="+mj-ea"/>
              </a:rPr>
              <a:t>ak</a:t>
            </a:r>
            <a:r>
              <a:rPr lang="en-US" altLang="zh-CN" dirty="0">
                <a:latin typeface="+mj-ea"/>
              </a:rPr>
              <a:t>)</a:t>
            </a:r>
          </a:p>
          <a:p>
            <a:r>
              <a:rPr lang="en-US" altLang="zh-CN" dirty="0">
                <a:latin typeface="+mj-ea"/>
              </a:rPr>
              <a:t>	methods</a:t>
            </a:r>
          </a:p>
          <a:p>
            <a:pPr lvl="1"/>
            <a:r>
              <a:rPr lang="en-US" altLang="zh-CN" dirty="0" err="1">
                <a:latin typeface="+mj-ea"/>
              </a:rPr>
              <a:t>find_coord</a:t>
            </a:r>
            <a:r>
              <a:rPr lang="en-US" altLang="zh-CN" dirty="0">
                <a:latin typeface="+mj-ea"/>
              </a:rPr>
              <a:t>(keyword)</a:t>
            </a:r>
          </a:p>
          <a:p>
            <a:pPr lvl="1"/>
            <a:r>
              <a:rPr lang="en-US" altLang="zh-CN" dirty="0" err="1">
                <a:latin typeface="+mj-ea"/>
              </a:rPr>
              <a:t>find_address</a:t>
            </a:r>
            <a:r>
              <a:rPr lang="en-US" altLang="zh-CN" dirty="0">
                <a:latin typeface="+mj-ea"/>
              </a:rPr>
              <a:t>(keyword)</a:t>
            </a:r>
          </a:p>
          <a:p>
            <a:pPr lvl="1"/>
            <a:r>
              <a:rPr lang="en-US" altLang="zh-CN" dirty="0" err="1">
                <a:latin typeface="+mj-ea"/>
              </a:rPr>
              <a:t>find_element</a:t>
            </a:r>
            <a:r>
              <a:rPr lang="en-US" altLang="zh-CN" dirty="0">
                <a:latin typeface="+mj-ea"/>
              </a:rPr>
              <a:t>(</a:t>
            </a:r>
            <a:r>
              <a:rPr lang="en-US" altLang="zh-CN" dirty="0" err="1">
                <a:latin typeface="+mj-ea"/>
              </a:rPr>
              <a:t>keyword,module</a:t>
            </a:r>
            <a:r>
              <a:rPr lang="en-US" altLang="zh-CN" dirty="0">
                <a:latin typeface="+mj-ea"/>
              </a:rPr>
              <a:t>)</a:t>
            </a:r>
          </a:p>
          <a:p>
            <a:pPr lvl="1"/>
            <a:r>
              <a:rPr lang="en-US" altLang="zh-CN" dirty="0" err="1">
                <a:latin typeface="+mj-ea"/>
              </a:rPr>
              <a:t>find_route</a:t>
            </a:r>
            <a:r>
              <a:rPr lang="en-US" altLang="zh-CN" dirty="0">
                <a:latin typeface="+mj-ea"/>
              </a:rPr>
              <a:t>(</a:t>
            </a:r>
            <a:r>
              <a:rPr lang="en-US" altLang="zh-CN" dirty="0" err="1">
                <a:latin typeface="+mj-ea"/>
              </a:rPr>
              <a:t>startxy,endxy,module</a:t>
            </a:r>
            <a:r>
              <a:rPr lang="en-US" altLang="zh-CN" dirty="0">
                <a:latin typeface="+mj-ea"/>
              </a:rPr>
              <a:t>)</a:t>
            </a:r>
          </a:p>
        </p:txBody>
      </p:sp>
    </p:spTree>
    <p:extLst>
      <p:ext uri="{BB962C8B-B14F-4D97-AF65-F5344CB8AC3E}">
        <p14:creationId xmlns:p14="http://schemas.microsoft.com/office/powerpoint/2010/main" val="542249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7047EEF-F087-4C96-AE81-4E861960CCEA}"/>
              </a:ext>
            </a:extLst>
          </p:cNvPr>
          <p:cNvSpPr>
            <a:spLocks noGrp="1"/>
          </p:cNvSpPr>
          <p:nvPr>
            <p:ph type="title"/>
          </p:nvPr>
        </p:nvSpPr>
        <p:spPr/>
        <p:txBody>
          <a:bodyPr/>
          <a:lstStyle/>
          <a:p>
            <a:endParaRPr lang="zh-CN" altLang="en-US" dirty="0"/>
          </a:p>
        </p:txBody>
      </p:sp>
      <p:sp>
        <p:nvSpPr>
          <p:cNvPr id="3" name="内容占位符 2">
            <a:extLst>
              <a:ext uri="{FF2B5EF4-FFF2-40B4-BE49-F238E27FC236}">
                <a16:creationId xmlns:a16="http://schemas.microsoft.com/office/drawing/2014/main" id="{253F3BE1-A8B9-4922-8620-3BCC3AAF28D5}"/>
              </a:ext>
            </a:extLst>
          </p:cNvPr>
          <p:cNvSpPr>
            <a:spLocks noGrp="1"/>
          </p:cNvSpPr>
          <p:nvPr>
            <p:ph sz="quarter" idx="13"/>
          </p:nvPr>
        </p:nvSpPr>
        <p:spPr/>
        <p:txBody>
          <a:bodyPr/>
          <a:lstStyle/>
          <a:p>
            <a:endParaRPr lang="en-US" altLang="zh-CN" dirty="0">
              <a:effectLst/>
            </a:endParaRPr>
          </a:p>
        </p:txBody>
      </p:sp>
      <p:sp>
        <p:nvSpPr>
          <p:cNvPr id="4" name="文本框 3">
            <a:extLst>
              <a:ext uri="{FF2B5EF4-FFF2-40B4-BE49-F238E27FC236}">
                <a16:creationId xmlns:a16="http://schemas.microsoft.com/office/drawing/2014/main" id="{AB372573-B9DB-4255-AE11-5A5B46B488F2}"/>
              </a:ext>
            </a:extLst>
          </p:cNvPr>
          <p:cNvSpPr txBox="1"/>
          <p:nvPr/>
        </p:nvSpPr>
        <p:spPr>
          <a:xfrm>
            <a:off x="913774" y="2740317"/>
            <a:ext cx="10363826" cy="3046988"/>
          </a:xfrm>
          <a:prstGeom prst="rect">
            <a:avLst/>
          </a:prstGeom>
          <a:noFill/>
        </p:spPr>
        <p:txBody>
          <a:bodyPr wrap="square" rtlCol="0">
            <a:spAutoFit/>
          </a:bodyPr>
          <a:lstStyle/>
          <a:p>
            <a:r>
              <a:rPr lang="en-US" altLang="zh-CN" sz="2400" dirty="0"/>
              <a:t>1. </a:t>
            </a:r>
            <a:r>
              <a:rPr lang="zh-CN" altLang="en-US" sz="2400" dirty="0"/>
              <a:t>万事之间皆有联系，但是更加临近的事情存在更加强的联系。</a:t>
            </a:r>
            <a:r>
              <a:rPr lang="en-US" altLang="zh-CN" sz="2400" dirty="0"/>
              <a:t>Everything is related to everything else, but near things are more related than distant things.  </a:t>
            </a:r>
          </a:p>
          <a:p>
            <a:r>
              <a:rPr lang="en-US" altLang="zh-CN" sz="2400" dirty="0"/>
              <a:t>2. </a:t>
            </a:r>
            <a:r>
              <a:rPr lang="zh-CN" altLang="en-US" sz="2400" dirty="0"/>
              <a:t>在计量经济学领域，如何处理空间数据的分支，称为空间计量经济学。空间计量经济学通过引入距离矩阵来观察研究对象在空间上的溢出效应，或者藉此控制溢出效应。</a:t>
            </a:r>
            <a:endParaRPr lang="en-US" altLang="zh-CN" sz="2400" dirty="0"/>
          </a:p>
          <a:p>
            <a:r>
              <a:rPr lang="en-US" altLang="zh-CN" sz="2400" dirty="0"/>
              <a:t>3. </a:t>
            </a:r>
            <a:r>
              <a:rPr lang="zh-CN" altLang="en-US" sz="2400" dirty="0"/>
              <a:t>在空间计量里面，当涉及到距离测度时，往往我们使用两地之间的球面距离</a:t>
            </a:r>
            <a:r>
              <a:rPr lang="en-US" altLang="zh-CN" sz="2400" dirty="0"/>
              <a:t>(</a:t>
            </a:r>
            <a:r>
              <a:rPr lang="en-US" altLang="zh-CN" sz="2400" dirty="0" err="1"/>
              <a:t>geodist</a:t>
            </a:r>
            <a:r>
              <a:rPr lang="en-US" altLang="zh-CN" sz="2400" dirty="0"/>
              <a:t>)</a:t>
            </a:r>
            <a:r>
              <a:rPr lang="zh-CN" altLang="en-US" sz="2400" dirty="0"/>
              <a:t>或者直线距离，还有一些比较特殊的情况下会使用曼哈顿距离等等。</a:t>
            </a:r>
            <a:endParaRPr lang="en-US" altLang="zh-CN" sz="2400" dirty="0"/>
          </a:p>
        </p:txBody>
      </p:sp>
    </p:spTree>
    <p:extLst>
      <p:ext uri="{BB962C8B-B14F-4D97-AF65-F5344CB8AC3E}">
        <p14:creationId xmlns:p14="http://schemas.microsoft.com/office/powerpoint/2010/main" val="15350167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7934A03-936E-41A3-AEF5-48D9F8CE404B}"/>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535ECAD7-2DA6-42FF-BEF4-5E250018E633}"/>
              </a:ext>
            </a:extLst>
          </p:cNvPr>
          <p:cNvSpPr>
            <a:spLocks noGrp="1"/>
          </p:cNvSpPr>
          <p:nvPr>
            <p:ph sz="quarter" idx="13"/>
          </p:nvPr>
        </p:nvSpPr>
        <p:spPr/>
        <p:txBody>
          <a:bodyPr/>
          <a:lstStyle/>
          <a:p>
            <a:endParaRPr lang="zh-CN" altLang="en-US"/>
          </a:p>
        </p:txBody>
      </p:sp>
      <p:pic>
        <p:nvPicPr>
          <p:cNvPr id="4" name="图片 3">
            <a:extLst>
              <a:ext uri="{FF2B5EF4-FFF2-40B4-BE49-F238E27FC236}">
                <a16:creationId xmlns:a16="http://schemas.microsoft.com/office/drawing/2014/main" id="{DC5E6671-1910-47AB-A670-CFB8B19FC08F}"/>
              </a:ext>
            </a:extLst>
          </p:cNvPr>
          <p:cNvPicPr>
            <a:picLocks noChangeAspect="1"/>
          </p:cNvPicPr>
          <p:nvPr/>
        </p:nvPicPr>
        <p:blipFill>
          <a:blip r:embed="rId2"/>
          <a:stretch>
            <a:fillRect/>
          </a:stretch>
        </p:blipFill>
        <p:spPr>
          <a:xfrm>
            <a:off x="1615736" y="824566"/>
            <a:ext cx="8577170" cy="5208867"/>
          </a:xfrm>
          <a:prstGeom prst="rect">
            <a:avLst/>
          </a:prstGeom>
        </p:spPr>
      </p:pic>
    </p:spTree>
    <p:extLst>
      <p:ext uri="{BB962C8B-B14F-4D97-AF65-F5344CB8AC3E}">
        <p14:creationId xmlns:p14="http://schemas.microsoft.com/office/powerpoint/2010/main" val="2821361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C36684E-CA99-492A-AE39-4AE760A81628}"/>
              </a:ext>
            </a:extLst>
          </p:cNvPr>
          <p:cNvSpPr>
            <a:spLocks noGrp="1"/>
          </p:cNvSpPr>
          <p:nvPr>
            <p:ph type="title"/>
          </p:nvPr>
        </p:nvSpPr>
        <p:spPr/>
        <p:txBody>
          <a:bodyPr/>
          <a:lstStyle/>
          <a:p>
            <a:endParaRPr lang="zh-CN" altLang="en-US"/>
          </a:p>
        </p:txBody>
      </p:sp>
      <p:sp>
        <p:nvSpPr>
          <p:cNvPr id="3" name="内容占位符 2">
            <a:extLst>
              <a:ext uri="{FF2B5EF4-FFF2-40B4-BE49-F238E27FC236}">
                <a16:creationId xmlns:a16="http://schemas.microsoft.com/office/drawing/2014/main" id="{ED30EC74-C4F3-488A-A6FB-444767E0CD4D}"/>
              </a:ext>
            </a:extLst>
          </p:cNvPr>
          <p:cNvSpPr>
            <a:spLocks noGrp="1"/>
          </p:cNvSpPr>
          <p:nvPr>
            <p:ph sz="quarter" idx="13"/>
          </p:nvPr>
        </p:nvSpPr>
        <p:spPr/>
        <p:txBody>
          <a:bodyPr/>
          <a:lstStyle/>
          <a:p>
            <a:endParaRPr lang="zh-CN" altLang="en-US"/>
          </a:p>
        </p:txBody>
      </p:sp>
      <p:pic>
        <p:nvPicPr>
          <p:cNvPr id="4" name="图片 3">
            <a:extLst>
              <a:ext uri="{FF2B5EF4-FFF2-40B4-BE49-F238E27FC236}">
                <a16:creationId xmlns:a16="http://schemas.microsoft.com/office/drawing/2014/main" id="{EB446672-A9C6-445D-B334-1C5D44158EFA}"/>
              </a:ext>
            </a:extLst>
          </p:cNvPr>
          <p:cNvPicPr>
            <a:picLocks noChangeAspect="1"/>
          </p:cNvPicPr>
          <p:nvPr/>
        </p:nvPicPr>
        <p:blipFill>
          <a:blip r:embed="rId2"/>
          <a:stretch>
            <a:fillRect/>
          </a:stretch>
        </p:blipFill>
        <p:spPr>
          <a:xfrm>
            <a:off x="687186" y="505105"/>
            <a:ext cx="10817628" cy="5847790"/>
          </a:xfrm>
          <a:prstGeom prst="rect">
            <a:avLst/>
          </a:prstGeom>
        </p:spPr>
      </p:pic>
      <p:pic>
        <p:nvPicPr>
          <p:cNvPr id="5" name="图片 4">
            <a:extLst>
              <a:ext uri="{FF2B5EF4-FFF2-40B4-BE49-F238E27FC236}">
                <a16:creationId xmlns:a16="http://schemas.microsoft.com/office/drawing/2014/main" id="{935ED0CA-1F2E-4CBC-A07A-FBF9819C6B9C}"/>
              </a:ext>
            </a:extLst>
          </p:cNvPr>
          <p:cNvPicPr>
            <a:picLocks noChangeAspect="1"/>
          </p:cNvPicPr>
          <p:nvPr/>
        </p:nvPicPr>
        <p:blipFill>
          <a:blip r:embed="rId3"/>
          <a:stretch>
            <a:fillRect/>
          </a:stretch>
        </p:blipFill>
        <p:spPr>
          <a:xfrm>
            <a:off x="573955" y="844469"/>
            <a:ext cx="11043463" cy="5847790"/>
          </a:xfrm>
          <a:prstGeom prst="rect">
            <a:avLst/>
          </a:prstGeom>
        </p:spPr>
      </p:pic>
    </p:spTree>
    <p:extLst>
      <p:ext uri="{BB962C8B-B14F-4D97-AF65-F5344CB8AC3E}">
        <p14:creationId xmlns:p14="http://schemas.microsoft.com/office/powerpoint/2010/main" val="1527928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C99583-536C-494F-86E5-4134D42FBBF8}"/>
              </a:ext>
            </a:extLst>
          </p:cNvPr>
          <p:cNvSpPr>
            <a:spLocks noGrp="1"/>
          </p:cNvSpPr>
          <p:nvPr>
            <p:ph type="title"/>
          </p:nvPr>
        </p:nvSpPr>
        <p:spPr/>
        <p:txBody>
          <a:bodyPr/>
          <a:lstStyle/>
          <a:p>
            <a:endParaRPr lang="zh-CN" altLang="en-US" dirty="0"/>
          </a:p>
        </p:txBody>
      </p:sp>
      <p:sp>
        <p:nvSpPr>
          <p:cNvPr id="3" name="内容占位符 2">
            <a:extLst>
              <a:ext uri="{FF2B5EF4-FFF2-40B4-BE49-F238E27FC236}">
                <a16:creationId xmlns:a16="http://schemas.microsoft.com/office/drawing/2014/main" id="{0ABBAD0F-DBC9-4127-864B-09A68E648A3F}"/>
              </a:ext>
            </a:extLst>
          </p:cNvPr>
          <p:cNvSpPr>
            <a:spLocks noGrp="1"/>
          </p:cNvSpPr>
          <p:nvPr>
            <p:ph sz="quarter" idx="13"/>
          </p:nvPr>
        </p:nvSpPr>
        <p:spPr/>
        <p:txBody>
          <a:bodyPr/>
          <a:lstStyle/>
          <a:p>
            <a:r>
              <a:rPr lang="zh-CN" altLang="en-US" dirty="0"/>
              <a:t>所以当使用球面距离作为衡量两个地点之间“距离”的时候，有可能因为实际地理环境的因素失去真实性。</a:t>
            </a:r>
            <a:endParaRPr lang="en-US" altLang="zh-CN" dirty="0"/>
          </a:p>
          <a:p>
            <a:r>
              <a:rPr lang="zh-CN" altLang="en-US" dirty="0"/>
              <a:t>既然我们要使用的指标是表达了两地之间“距离”的概念，那么我们就需要一个更加贴近现实的指标。</a:t>
            </a:r>
          </a:p>
        </p:txBody>
      </p:sp>
    </p:spTree>
    <p:extLst>
      <p:ext uri="{BB962C8B-B14F-4D97-AF65-F5344CB8AC3E}">
        <p14:creationId xmlns:p14="http://schemas.microsoft.com/office/powerpoint/2010/main" val="3903807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AB0B96F-6740-4CB8-BE62-7331F73E2904}"/>
              </a:ext>
            </a:extLst>
          </p:cNvPr>
          <p:cNvSpPr>
            <a:spLocks noGrp="1"/>
          </p:cNvSpPr>
          <p:nvPr>
            <p:ph type="title"/>
          </p:nvPr>
        </p:nvSpPr>
        <p:spPr/>
        <p:txBody>
          <a:bodyPr/>
          <a:lstStyle/>
          <a:p>
            <a:r>
              <a:rPr lang="en-US" altLang="zh-CN" dirty="0" err="1"/>
              <a:t>CnTRAVELTIME</a:t>
            </a:r>
            <a:br>
              <a:rPr lang="en-US" altLang="zh-CN" dirty="0"/>
            </a:br>
            <a:r>
              <a:rPr lang="zh-CN" altLang="en-US" sz="2400" dirty="0"/>
              <a:t>李春涛  薛原  张学人</a:t>
            </a:r>
            <a:br>
              <a:rPr lang="en-US" altLang="zh-CN" sz="2400" dirty="0"/>
            </a:br>
            <a:r>
              <a:rPr lang="en-US" altLang="zh-CN" sz="2400" dirty="0"/>
              <a:t>Stata-CLUB</a:t>
            </a:r>
            <a:endParaRPr lang="zh-CN" altLang="en-US" dirty="0"/>
          </a:p>
        </p:txBody>
      </p:sp>
      <p:sp>
        <p:nvSpPr>
          <p:cNvPr id="3" name="内容占位符 2">
            <a:extLst>
              <a:ext uri="{FF2B5EF4-FFF2-40B4-BE49-F238E27FC236}">
                <a16:creationId xmlns:a16="http://schemas.microsoft.com/office/drawing/2014/main" id="{7CEB3322-97D3-4F16-8ACC-1C25BAD493DA}"/>
              </a:ext>
            </a:extLst>
          </p:cNvPr>
          <p:cNvSpPr>
            <a:spLocks noGrp="1"/>
          </p:cNvSpPr>
          <p:nvPr>
            <p:ph sz="quarter" idx="13"/>
          </p:nvPr>
        </p:nvSpPr>
        <p:spPr/>
        <p:txBody>
          <a:bodyPr/>
          <a:lstStyle/>
          <a:p>
            <a:endParaRPr lang="zh-CN" altLang="en-US" dirty="0"/>
          </a:p>
        </p:txBody>
      </p:sp>
      <p:sp>
        <p:nvSpPr>
          <p:cNvPr id="4" name="文本框 3">
            <a:extLst>
              <a:ext uri="{FF2B5EF4-FFF2-40B4-BE49-F238E27FC236}">
                <a16:creationId xmlns:a16="http://schemas.microsoft.com/office/drawing/2014/main" id="{3372B117-5435-4B01-BDCB-7B326748D81C}"/>
              </a:ext>
            </a:extLst>
          </p:cNvPr>
          <p:cNvSpPr txBox="1"/>
          <p:nvPr/>
        </p:nvSpPr>
        <p:spPr>
          <a:xfrm>
            <a:off x="847786" y="2367092"/>
            <a:ext cx="10363826" cy="3785652"/>
          </a:xfrm>
          <a:prstGeom prst="rect">
            <a:avLst/>
          </a:prstGeom>
          <a:noFill/>
        </p:spPr>
        <p:txBody>
          <a:bodyPr wrap="square" rtlCol="0">
            <a:spAutoFit/>
          </a:bodyPr>
          <a:lstStyle/>
          <a:p>
            <a:r>
              <a:rPr lang="en-US" altLang="zh-CN" sz="2400" dirty="0" err="1"/>
              <a:t>cntraveltime</a:t>
            </a:r>
            <a:r>
              <a:rPr lang="en-US" altLang="zh-CN" sz="2400" dirty="0"/>
              <a:t> </a:t>
            </a:r>
            <a:r>
              <a:rPr lang="zh-CN" altLang="en-US" sz="2400" dirty="0"/>
              <a:t>命令通过调取百度地图</a:t>
            </a:r>
            <a:r>
              <a:rPr lang="en-US" altLang="zh-CN" sz="2400" dirty="0"/>
              <a:t>API</a:t>
            </a:r>
            <a:r>
              <a:rPr lang="zh-CN" altLang="en-US" sz="2400" dirty="0"/>
              <a:t>，可以求得两地之间</a:t>
            </a:r>
            <a:r>
              <a:rPr lang="en-US" altLang="zh-CN" sz="2400" dirty="0"/>
              <a:t>(</a:t>
            </a:r>
            <a:r>
              <a:rPr lang="zh-CN" altLang="en-US" sz="2400" dirty="0"/>
              <a:t>中国境内</a:t>
            </a:r>
            <a:r>
              <a:rPr lang="en-US" altLang="zh-CN" sz="2400" dirty="0"/>
              <a:t>)</a:t>
            </a:r>
            <a:r>
              <a:rPr lang="zh-CN" altLang="en-US" sz="2400" dirty="0"/>
              <a:t>各种交通出行方式所耗时间。通过输入两地的经纬度坐标以及出行偏好，将返回相应的结果，包括所耗时间、实际行驶里程，如果原始数据是中文描述，如“北京市海淀区清华大学”，可以先使用命令</a:t>
            </a:r>
            <a:r>
              <a:rPr lang="en-US" altLang="zh-CN" sz="2400" dirty="0" err="1"/>
              <a:t>chinagcode</a:t>
            </a:r>
            <a:r>
              <a:rPr lang="zh-CN" altLang="en-US" sz="2400" dirty="0"/>
              <a:t>将中文地址转化为相应经纬度。</a:t>
            </a:r>
            <a:endParaRPr lang="en-US" altLang="zh-CN" sz="2400" dirty="0"/>
          </a:p>
          <a:p>
            <a:endParaRPr lang="en-US" altLang="zh-CN" sz="2400" dirty="0"/>
          </a:p>
          <a:p>
            <a:r>
              <a:rPr lang="zh-CN" altLang="en-US" sz="2400" dirty="0"/>
              <a:t>安装方式：</a:t>
            </a:r>
            <a:endParaRPr lang="en-US" altLang="zh-CN" sz="2400" dirty="0"/>
          </a:p>
          <a:p>
            <a:r>
              <a:rPr lang="en-US" altLang="zh-CN" sz="2400" dirty="0"/>
              <a:t>1. </a:t>
            </a:r>
            <a:r>
              <a:rPr lang="en-US" altLang="zh-CN" sz="2400" dirty="0" err="1"/>
              <a:t>ssc</a:t>
            </a:r>
            <a:r>
              <a:rPr lang="en-US" altLang="zh-CN" sz="2400" dirty="0"/>
              <a:t> install </a:t>
            </a:r>
            <a:r>
              <a:rPr lang="en-US" altLang="zh-CN" sz="2400" dirty="0" err="1"/>
              <a:t>cntraveltime</a:t>
            </a:r>
            <a:endParaRPr lang="en-US" altLang="zh-CN" sz="2400" dirty="0"/>
          </a:p>
          <a:p>
            <a:r>
              <a:rPr lang="en-US" altLang="zh-CN" sz="2400" dirty="0"/>
              <a:t>2. net install</a:t>
            </a:r>
          </a:p>
          <a:p>
            <a:endParaRPr lang="zh-CN" altLang="en-US" sz="2400" dirty="0"/>
          </a:p>
        </p:txBody>
      </p:sp>
    </p:spTree>
    <p:extLst>
      <p:ext uri="{BB962C8B-B14F-4D97-AF65-F5344CB8AC3E}">
        <p14:creationId xmlns:p14="http://schemas.microsoft.com/office/powerpoint/2010/main" val="2706151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DE07F9E-576A-46EB-A723-004A4887774B}"/>
              </a:ext>
            </a:extLst>
          </p:cNvPr>
          <p:cNvSpPr>
            <a:spLocks noGrp="1"/>
          </p:cNvSpPr>
          <p:nvPr>
            <p:ph type="title"/>
          </p:nvPr>
        </p:nvSpPr>
        <p:spPr/>
        <p:txBody>
          <a:bodyPr/>
          <a:lstStyle/>
          <a:p>
            <a:r>
              <a:rPr lang="en-US" altLang="zh-CN" dirty="0" err="1"/>
              <a:t>cntraveltime</a:t>
            </a:r>
            <a:endParaRPr lang="zh-CN" altLang="en-US" dirty="0"/>
          </a:p>
        </p:txBody>
      </p:sp>
      <p:sp>
        <p:nvSpPr>
          <p:cNvPr id="3" name="内容占位符 2">
            <a:extLst>
              <a:ext uri="{FF2B5EF4-FFF2-40B4-BE49-F238E27FC236}">
                <a16:creationId xmlns:a16="http://schemas.microsoft.com/office/drawing/2014/main" id="{25CAD294-E16C-4B4D-85C5-2A5DE24890FB}"/>
              </a:ext>
            </a:extLst>
          </p:cNvPr>
          <p:cNvSpPr>
            <a:spLocks noGrp="1"/>
          </p:cNvSpPr>
          <p:nvPr>
            <p:ph sz="quarter" idx="13"/>
          </p:nvPr>
        </p:nvSpPr>
        <p:spPr/>
        <p:txBody>
          <a:bodyPr/>
          <a:lstStyle/>
          <a:p>
            <a:r>
              <a:rPr lang="zh-CN" altLang="en-US" dirty="0"/>
              <a:t>优势：构建全面的更贴近现实的衡量距离的指标，时间距离</a:t>
            </a:r>
            <a:r>
              <a:rPr lang="en-US" altLang="zh-CN" dirty="0"/>
              <a:t>/</a:t>
            </a:r>
            <a:r>
              <a:rPr lang="zh-CN" altLang="en-US" dirty="0"/>
              <a:t>空间距离。同时命令也提供了丰富的出行偏好：自驾车</a:t>
            </a:r>
            <a:r>
              <a:rPr lang="en-US" altLang="zh-CN" dirty="0"/>
              <a:t>/</a:t>
            </a:r>
            <a:r>
              <a:rPr lang="zh-CN" altLang="en-US" dirty="0"/>
              <a:t>公交</a:t>
            </a:r>
            <a:r>
              <a:rPr lang="en-US" altLang="zh-CN" dirty="0"/>
              <a:t>/</a:t>
            </a:r>
            <a:r>
              <a:rPr lang="zh-CN" altLang="en-US" dirty="0"/>
              <a:t>骑行</a:t>
            </a:r>
            <a:r>
              <a:rPr lang="en-US" altLang="zh-CN" dirty="0"/>
              <a:t>/</a:t>
            </a:r>
            <a:r>
              <a:rPr lang="zh-CN" altLang="en-US" dirty="0"/>
              <a:t>坐火车</a:t>
            </a:r>
            <a:r>
              <a:rPr lang="en-US" altLang="zh-CN" dirty="0"/>
              <a:t>or</a:t>
            </a:r>
            <a:r>
              <a:rPr lang="zh-CN" altLang="en-US" dirty="0"/>
              <a:t>飞机</a:t>
            </a:r>
            <a:endParaRPr lang="en-US" altLang="zh-CN" dirty="0"/>
          </a:p>
          <a:p>
            <a:endParaRPr lang="en-US" altLang="zh-CN" dirty="0"/>
          </a:p>
          <a:p>
            <a:r>
              <a:rPr lang="zh-CN" altLang="en-US" dirty="0"/>
              <a:t>不足之处：由于百度地图是实时数据，并不能直接计算得出历史行车距离。但可以通过查询确认铁路车次、公路开通时间来间接确定。</a:t>
            </a:r>
          </a:p>
        </p:txBody>
      </p:sp>
    </p:spTree>
    <p:extLst>
      <p:ext uri="{BB962C8B-B14F-4D97-AF65-F5344CB8AC3E}">
        <p14:creationId xmlns:p14="http://schemas.microsoft.com/office/powerpoint/2010/main" val="279037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28D713C-5E5F-40E5-BB88-D3E300278352}"/>
              </a:ext>
            </a:extLst>
          </p:cNvPr>
          <p:cNvSpPr>
            <a:spLocks noGrp="1"/>
          </p:cNvSpPr>
          <p:nvPr>
            <p:ph type="title"/>
          </p:nvPr>
        </p:nvSpPr>
        <p:spPr/>
        <p:txBody>
          <a:bodyPr/>
          <a:lstStyle/>
          <a:p>
            <a:r>
              <a:rPr lang="en-US" altLang="zh-CN" dirty="0" err="1"/>
              <a:t>CnMAPSEARCH</a:t>
            </a:r>
            <a:br>
              <a:rPr lang="en-US" altLang="zh-CN" dirty="0"/>
            </a:br>
            <a:r>
              <a:rPr lang="zh-CN" altLang="en-US" sz="2400" dirty="0"/>
              <a:t>李春涛  薛原  张学人</a:t>
            </a:r>
            <a:br>
              <a:rPr lang="en-US" altLang="zh-CN" sz="2400" dirty="0"/>
            </a:br>
            <a:r>
              <a:rPr lang="en-US" altLang="zh-CN" sz="2400" dirty="0"/>
              <a:t>Stata-CLUB</a:t>
            </a:r>
            <a:endParaRPr lang="zh-CN" altLang="en-US" dirty="0"/>
          </a:p>
        </p:txBody>
      </p:sp>
      <p:sp>
        <p:nvSpPr>
          <p:cNvPr id="3" name="内容占位符 2">
            <a:extLst>
              <a:ext uri="{FF2B5EF4-FFF2-40B4-BE49-F238E27FC236}">
                <a16:creationId xmlns:a16="http://schemas.microsoft.com/office/drawing/2014/main" id="{528EB1DB-9350-4D58-AF22-3E7571B234DC}"/>
              </a:ext>
            </a:extLst>
          </p:cNvPr>
          <p:cNvSpPr>
            <a:spLocks noGrp="1"/>
          </p:cNvSpPr>
          <p:nvPr>
            <p:ph sz="quarter" idx="13"/>
          </p:nvPr>
        </p:nvSpPr>
        <p:spPr/>
        <p:txBody>
          <a:bodyPr/>
          <a:lstStyle/>
          <a:p>
            <a:endParaRPr lang="zh-CN" altLang="en-US" dirty="0"/>
          </a:p>
        </p:txBody>
      </p:sp>
      <p:sp>
        <p:nvSpPr>
          <p:cNvPr id="4" name="矩形 3">
            <a:extLst>
              <a:ext uri="{FF2B5EF4-FFF2-40B4-BE49-F238E27FC236}">
                <a16:creationId xmlns:a16="http://schemas.microsoft.com/office/drawing/2014/main" id="{16605ACD-8526-4798-BB1A-4F04BEC2203D}"/>
              </a:ext>
            </a:extLst>
          </p:cNvPr>
          <p:cNvSpPr/>
          <p:nvPr/>
        </p:nvSpPr>
        <p:spPr>
          <a:xfrm>
            <a:off x="913774" y="2928877"/>
            <a:ext cx="10134440" cy="2677656"/>
          </a:xfrm>
          <a:prstGeom prst="rect">
            <a:avLst/>
          </a:prstGeom>
        </p:spPr>
        <p:txBody>
          <a:bodyPr wrap="square">
            <a:spAutoFit/>
          </a:bodyPr>
          <a:lstStyle/>
          <a:p>
            <a:r>
              <a:rPr lang="en-US" altLang="zh-CN" sz="2400" dirty="0" err="1"/>
              <a:t>cnmapsearch</a:t>
            </a:r>
            <a:r>
              <a:rPr lang="en-US" altLang="zh-CN" sz="2400" dirty="0"/>
              <a:t> </a:t>
            </a:r>
            <a:r>
              <a:rPr lang="zh-CN" altLang="en-US" sz="2400" dirty="0"/>
              <a:t>命令通过调取百度地图</a:t>
            </a:r>
            <a:r>
              <a:rPr lang="en-US" altLang="zh-CN" sz="2400" dirty="0"/>
              <a:t>API</a:t>
            </a:r>
            <a:r>
              <a:rPr lang="zh-CN" altLang="en-US" sz="2400" dirty="0"/>
              <a:t>，获取并返回某个地点一定范围内指定关键词地点的信息，</a:t>
            </a:r>
            <a:endParaRPr lang="en-US" altLang="zh-CN" sz="2400" dirty="0"/>
          </a:p>
          <a:p>
            <a:endParaRPr lang="en-US" altLang="zh-CN" sz="2400" dirty="0"/>
          </a:p>
          <a:p>
            <a:r>
              <a:rPr lang="zh-CN" altLang="en-US" sz="2400" dirty="0"/>
              <a:t>安装方式：</a:t>
            </a:r>
            <a:endParaRPr lang="en-US" altLang="zh-CN" sz="2400" dirty="0"/>
          </a:p>
          <a:p>
            <a:r>
              <a:rPr lang="en-US" altLang="zh-CN" sz="2400" dirty="0"/>
              <a:t>1. </a:t>
            </a:r>
            <a:r>
              <a:rPr lang="en-US" altLang="zh-CN" sz="2400" dirty="0" err="1"/>
              <a:t>ssc</a:t>
            </a:r>
            <a:r>
              <a:rPr lang="en-US" altLang="zh-CN" sz="2400" dirty="0"/>
              <a:t> install </a:t>
            </a:r>
            <a:r>
              <a:rPr lang="en-US" altLang="zh-CN" sz="2400" dirty="0" err="1"/>
              <a:t>cnmapsearch</a:t>
            </a:r>
            <a:endParaRPr lang="en-US" altLang="zh-CN" sz="2400" dirty="0"/>
          </a:p>
          <a:p>
            <a:r>
              <a:rPr lang="en-US" altLang="zh-CN" sz="2400" dirty="0"/>
              <a:t>2. net install</a:t>
            </a:r>
          </a:p>
          <a:p>
            <a:endParaRPr lang="zh-CN" altLang="en-US" sz="2400" dirty="0"/>
          </a:p>
        </p:txBody>
      </p:sp>
    </p:spTree>
    <p:extLst>
      <p:ext uri="{BB962C8B-B14F-4D97-AF65-F5344CB8AC3E}">
        <p14:creationId xmlns:p14="http://schemas.microsoft.com/office/powerpoint/2010/main" val="2370196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1DEFF5F-E9C0-42DF-821D-437092AB6D34}"/>
              </a:ext>
            </a:extLst>
          </p:cNvPr>
          <p:cNvSpPr>
            <a:spLocks noGrp="1"/>
          </p:cNvSpPr>
          <p:nvPr>
            <p:ph type="title"/>
          </p:nvPr>
        </p:nvSpPr>
        <p:spPr/>
        <p:txBody>
          <a:bodyPr/>
          <a:lstStyle/>
          <a:p>
            <a:r>
              <a:rPr lang="en-US" altLang="zh-CN" dirty="0" err="1"/>
              <a:t>cnmapsearch</a:t>
            </a:r>
            <a:endParaRPr lang="zh-CN" altLang="en-US" dirty="0"/>
          </a:p>
        </p:txBody>
      </p:sp>
      <p:sp>
        <p:nvSpPr>
          <p:cNvPr id="3" name="内容占位符 2">
            <a:extLst>
              <a:ext uri="{FF2B5EF4-FFF2-40B4-BE49-F238E27FC236}">
                <a16:creationId xmlns:a16="http://schemas.microsoft.com/office/drawing/2014/main" id="{0DE3ABE3-7578-4CC3-8E8C-7A7AA8EBB981}"/>
              </a:ext>
            </a:extLst>
          </p:cNvPr>
          <p:cNvSpPr>
            <a:spLocks noGrp="1"/>
          </p:cNvSpPr>
          <p:nvPr>
            <p:ph sz="quarter" idx="13"/>
          </p:nvPr>
        </p:nvSpPr>
        <p:spPr/>
        <p:txBody>
          <a:bodyPr/>
          <a:lstStyle/>
          <a:p>
            <a:pPr marL="0" indent="0">
              <a:buNone/>
            </a:pPr>
            <a:endParaRPr lang="en-US" altLang="zh-CN" dirty="0"/>
          </a:p>
        </p:txBody>
      </p:sp>
      <p:sp>
        <p:nvSpPr>
          <p:cNvPr id="4" name="矩形 3">
            <a:extLst>
              <a:ext uri="{FF2B5EF4-FFF2-40B4-BE49-F238E27FC236}">
                <a16:creationId xmlns:a16="http://schemas.microsoft.com/office/drawing/2014/main" id="{CFDE7417-D996-4CA0-BFFA-74CDCEB618EA}"/>
              </a:ext>
            </a:extLst>
          </p:cNvPr>
          <p:cNvSpPr/>
          <p:nvPr/>
        </p:nvSpPr>
        <p:spPr>
          <a:xfrm>
            <a:off x="913774" y="2367092"/>
            <a:ext cx="10363826" cy="2246769"/>
          </a:xfrm>
          <a:prstGeom prst="rect">
            <a:avLst/>
          </a:prstGeom>
        </p:spPr>
        <p:txBody>
          <a:bodyPr wrap="square">
            <a:spAutoFit/>
          </a:bodyPr>
          <a:lstStyle/>
          <a:p>
            <a:pPr marL="457200" indent="-457200">
              <a:buAutoNum type="arabicPeriod"/>
            </a:pPr>
            <a:r>
              <a:rPr lang="zh-CN" altLang="en-US" sz="2800" dirty="0"/>
              <a:t>城市门店数量是衡量一个地区经济、文化繁荣程度的直接指标，通过</a:t>
            </a:r>
            <a:r>
              <a:rPr lang="en-US" altLang="zh-CN" sz="2800" dirty="0" err="1"/>
              <a:t>cnmapsearch</a:t>
            </a:r>
            <a:r>
              <a:rPr lang="zh-CN" altLang="en-US" sz="2800" dirty="0"/>
              <a:t>可以直接获得相应指标。</a:t>
            </a:r>
            <a:endParaRPr lang="en-US" altLang="zh-CN" sz="2800" dirty="0"/>
          </a:p>
          <a:p>
            <a:pPr marL="457200" indent="-457200">
              <a:buAutoNum type="arabicPeriod"/>
            </a:pPr>
            <a:r>
              <a:rPr lang="zh-CN" altLang="en-US" sz="2800" dirty="0"/>
              <a:t>特殊的门店往往能反应行业竞争程度，如银行网点数量作为银行业区域竞争程度。</a:t>
            </a:r>
            <a:endParaRPr lang="en-US" altLang="zh-CN" sz="2800" dirty="0"/>
          </a:p>
          <a:p>
            <a:endParaRPr lang="en-US" altLang="zh-CN" sz="2800" dirty="0"/>
          </a:p>
        </p:txBody>
      </p:sp>
    </p:spTree>
    <p:extLst>
      <p:ext uri="{BB962C8B-B14F-4D97-AF65-F5344CB8AC3E}">
        <p14:creationId xmlns:p14="http://schemas.microsoft.com/office/powerpoint/2010/main" val="1735054084"/>
      </p:ext>
    </p:extLst>
  </p:cSld>
  <p:clrMapOvr>
    <a:masterClrMapping/>
  </p:clrMapOvr>
</p:sld>
</file>

<file path=ppt/theme/theme1.xml><?xml version="1.0" encoding="utf-8"?>
<a:theme xmlns:a="http://schemas.openxmlformats.org/drawingml/2006/main" name="水滴">
  <a:themeElements>
    <a:clrScheme name="Droplet">
      <a:dk1>
        <a:sysClr val="windowText" lastClr="000000"/>
      </a:dk1>
      <a:lt1>
        <a:sysClr val="window" lastClr="FFFFFF"/>
      </a:lt1>
      <a:dk2>
        <a:srgbClr val="4B4B4B"/>
      </a:dk2>
      <a:lt2>
        <a:srgbClr val="B5B5B5"/>
      </a:lt2>
      <a:accent1>
        <a:srgbClr val="9AC43E"/>
      </a:accent1>
      <a:accent2>
        <a:srgbClr val="44BA98"/>
      </a:accent2>
      <a:accent3>
        <a:srgbClr val="43A9D9"/>
      </a:accent3>
      <a:accent4>
        <a:srgbClr val="6274D8"/>
      </a:accent4>
      <a:accent5>
        <a:srgbClr val="AB54D7"/>
      </a:accent5>
      <a:accent6>
        <a:srgbClr val="D15B37"/>
      </a:accent6>
      <a:hlink>
        <a:srgbClr val="BFE962"/>
      </a:hlink>
      <a:folHlink>
        <a:srgbClr val="C0D591"/>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892FADA9-420D-4323-A7A4-C1060166525B}"/>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TM04033925[[fn=水滴]]</Template>
  <TotalTime>305</TotalTime>
  <Words>820</Words>
  <Application>Microsoft Office PowerPoint</Application>
  <PresentationFormat>宽屏</PresentationFormat>
  <Paragraphs>50</Paragraphs>
  <Slides>11</Slides>
  <Notes>4</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11</vt:i4>
      </vt:variant>
    </vt:vector>
  </HeadingPairs>
  <TitlesOfParts>
    <vt:vector size="16" baseType="lpstr">
      <vt:lpstr>等线</vt:lpstr>
      <vt:lpstr>宋体</vt:lpstr>
      <vt:lpstr>Arial</vt:lpstr>
      <vt:lpstr>Tw Cen MT</vt:lpstr>
      <vt:lpstr>水滴</vt:lpstr>
      <vt:lpstr>百度地图上的数据</vt:lpstr>
      <vt:lpstr>PowerPoint 演示文稿</vt:lpstr>
      <vt:lpstr>PowerPoint 演示文稿</vt:lpstr>
      <vt:lpstr>PowerPoint 演示文稿</vt:lpstr>
      <vt:lpstr>PowerPoint 演示文稿</vt:lpstr>
      <vt:lpstr>CnTRAVELTIME 李春涛  薛原  张学人 Stata-CLUB</vt:lpstr>
      <vt:lpstr>cntraveltime</vt:lpstr>
      <vt:lpstr>CnMAPSEARCH 李春涛  薛原  张学人 Stata-CLUB</vt:lpstr>
      <vt:lpstr>cnmapsearch</vt:lpstr>
      <vt:lpstr>百度地图API开放平台 http://lbsyun.baidu.com/</vt:lpstr>
      <vt:lpstr>Python 封装函数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百度地图上的数据</dc:title>
  <dc:creator>Snowman</dc:creator>
  <cp:lastModifiedBy>Snowman</cp:lastModifiedBy>
  <cp:revision>56</cp:revision>
  <dcterms:created xsi:type="dcterms:W3CDTF">2019-06-05T13:17:57Z</dcterms:created>
  <dcterms:modified xsi:type="dcterms:W3CDTF">2019-06-08T01:37:53Z</dcterms:modified>
</cp:coreProperties>
</file>