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3"/>
  </p:notesMasterIdLst>
  <p:sldIdLst>
    <p:sldId id="265" r:id="rId3"/>
    <p:sldId id="368" r:id="rId4"/>
    <p:sldId id="430" r:id="rId5"/>
    <p:sldId id="431" r:id="rId6"/>
    <p:sldId id="432" r:id="rId7"/>
    <p:sldId id="433" r:id="rId8"/>
    <p:sldId id="435" r:id="rId9"/>
    <p:sldId id="436" r:id="rId10"/>
    <p:sldId id="439" r:id="rId11"/>
    <p:sldId id="438" r:id="rId12"/>
    <p:sldId id="437" r:id="rId13"/>
    <p:sldId id="443" r:id="rId14"/>
    <p:sldId id="404" r:id="rId15"/>
    <p:sldId id="446" r:id="rId16"/>
    <p:sldId id="447" r:id="rId17"/>
    <p:sldId id="453" r:id="rId18"/>
    <p:sldId id="491" r:id="rId19"/>
    <p:sldId id="458" r:id="rId20"/>
    <p:sldId id="462" r:id="rId21"/>
    <p:sldId id="427" r:id="rId22"/>
    <p:sldId id="465" r:id="rId23"/>
    <p:sldId id="467" r:id="rId24"/>
    <p:sldId id="479" r:id="rId25"/>
    <p:sldId id="256" r:id="rId26"/>
    <p:sldId id="259" r:id="rId27"/>
    <p:sldId id="258" r:id="rId28"/>
    <p:sldId id="260" r:id="rId29"/>
    <p:sldId id="428" r:id="rId30"/>
    <p:sldId id="492" r:id="rId31"/>
    <p:sldId id="493"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2" autoAdjust="0"/>
    <p:restoredTop sz="94660"/>
  </p:normalViewPr>
  <p:slideViewPr>
    <p:cSldViewPr snapToGrid="0">
      <p:cViewPr varScale="1">
        <p:scale>
          <a:sx n="86" d="100"/>
          <a:sy n="86" d="100"/>
        </p:scale>
        <p:origin x="514"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C64556-B8D4-4A23-889A-F65E7579DF72}" type="datetimeFigureOut">
              <a:rPr lang="zh-CN" altLang="en-US" smtClean="0"/>
              <a:t>2019/6/16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4F9B11-506A-4369-A746-2B62B3C99122}" type="slidenum">
              <a:rPr lang="zh-CN" altLang="en-US" smtClean="0"/>
              <a:t>‹#›</a:t>
            </a:fld>
            <a:endParaRPr lang="zh-CN" altLang="en-US"/>
          </a:p>
        </p:txBody>
      </p:sp>
    </p:spTree>
    <p:extLst>
      <p:ext uri="{BB962C8B-B14F-4D97-AF65-F5344CB8AC3E}">
        <p14:creationId xmlns:p14="http://schemas.microsoft.com/office/powerpoint/2010/main" val="32905132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幻灯片图像占位符 1"/>
          <p:cNvSpPr>
            <a:spLocks noGrp="1" noRot="1" noChangeAspect="1" noTextEdit="1"/>
          </p:cNvSpPr>
          <p:nvPr>
            <p:ph type="sldImg"/>
          </p:nvPr>
        </p:nvSpPr>
        <p:spPr/>
      </p:sp>
      <p:sp>
        <p:nvSpPr>
          <p:cNvPr id="7170" name="备注占位符 2"/>
          <p:cNvSpPr>
            <a:spLocks noGrp="1"/>
          </p:cNvSpPr>
          <p:nvPr>
            <p:ph type="body"/>
          </p:nvPr>
        </p:nvSpPr>
        <p:spPr/>
        <p:txBody>
          <a:bodyPr wrap="square" lIns="99048" tIns="49524" rIns="99048" bIns="49524" anchor="t"/>
          <a:lstStyle/>
          <a:p>
            <a:pPr lvl="0"/>
            <a:endParaRPr lang="zh-CN" altLang="en-US" dirty="0"/>
          </a:p>
        </p:txBody>
      </p:sp>
      <p:sp>
        <p:nvSpPr>
          <p:cNvPr id="7171" name="灯片编号占位符 3"/>
          <p:cNvSpPr txBox="1">
            <a:spLocks noGrp="1"/>
          </p:cNvSpPr>
          <p:nvPr>
            <p:ph type="sldNum" sz="quarter"/>
          </p:nvPr>
        </p:nvSpPr>
        <p:spPr>
          <a:xfrm>
            <a:off x="4021138" y="9721850"/>
            <a:ext cx="3076575" cy="511175"/>
          </a:xfrm>
          <a:prstGeom prst="rect">
            <a:avLst/>
          </a:prstGeom>
          <a:noFill/>
          <a:ln w="9525">
            <a:noFill/>
          </a:ln>
        </p:spPr>
        <p:txBody>
          <a:bodyPr wrap="square" lIns="99048" tIns="49524" rIns="99048" bIns="49524" anchor="b"/>
          <a:lstStyle/>
          <a:p>
            <a:pPr lvl="0" indent="0" algn="r"/>
            <a:fld id="{9A0DB2DC-4C9A-4742-B13C-FB6460FD3503}" type="slidenum">
              <a:rPr lang="en-US" altLang="zh-CN" sz="1300" dirty="0">
                <a:solidFill>
                  <a:schemeClr val="tx1"/>
                </a:solidFill>
                <a:latin typeface="Arial" panose="020B0604020202020204" pitchFamily="34" charset="0"/>
                <a:ea typeface="宋体" panose="02010600030101010101" pitchFamily="2" charset="-122"/>
              </a:rPr>
              <a:t>1</a:t>
            </a:fld>
            <a:endParaRPr lang="en-US" altLang="zh-CN" sz="1300" dirty="0">
              <a:solidFill>
                <a:schemeClr val="tx1"/>
              </a:solidFill>
              <a:latin typeface="Arial" panose="020B0604020202020204" pitchFamily="34" charset="0"/>
              <a:ea typeface="宋体"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幻灯片图像占位符 1"/>
          <p:cNvSpPr>
            <a:spLocks noGrp="1" noRot="1" noChangeAspect="1" noTextEdit="1"/>
          </p:cNvSpPr>
          <p:nvPr>
            <p:ph type="sldImg"/>
          </p:nvPr>
        </p:nvSpPr>
        <p:spPr/>
      </p:sp>
      <p:sp>
        <p:nvSpPr>
          <p:cNvPr id="9218" name="备注占位符 2"/>
          <p:cNvSpPr>
            <a:spLocks noGrp="1"/>
          </p:cNvSpPr>
          <p:nvPr>
            <p:ph type="body"/>
          </p:nvPr>
        </p:nvSpPr>
        <p:spPr/>
        <p:txBody>
          <a:bodyPr wrap="square" lIns="99048" tIns="49524" rIns="99048" bIns="49524" anchor="t"/>
          <a:lstStyle/>
          <a:p>
            <a:pPr lvl="0" eaLnBrk="1" hangingPunct="1">
              <a:spcBef>
                <a:spcPct val="0"/>
              </a:spcBef>
            </a:pPr>
            <a:endParaRPr lang="zh-CN" altLang="en-US" dirty="0"/>
          </a:p>
        </p:txBody>
      </p:sp>
      <p:sp>
        <p:nvSpPr>
          <p:cNvPr id="9219" name="灯片编号占位符 3"/>
          <p:cNvSpPr txBox="1">
            <a:spLocks noGrp="1"/>
          </p:cNvSpPr>
          <p:nvPr>
            <p:ph type="sldNum" sz="quarter"/>
          </p:nvPr>
        </p:nvSpPr>
        <p:spPr>
          <a:xfrm>
            <a:off x="4021138" y="9721850"/>
            <a:ext cx="3076575" cy="511175"/>
          </a:xfrm>
          <a:prstGeom prst="rect">
            <a:avLst/>
          </a:prstGeom>
          <a:noFill/>
          <a:ln w="9525">
            <a:noFill/>
          </a:ln>
        </p:spPr>
        <p:txBody>
          <a:bodyPr wrap="square" lIns="99048" tIns="49524" rIns="99048" bIns="49524" anchor="b"/>
          <a:lstStyle/>
          <a:p>
            <a:pPr marL="0" marR="0" lvl="0" indent="0" algn="r" defTabSz="914400" rtl="0" eaLnBrk="1" fontAlgn="base" latinLnBrk="0" hangingPunct="1">
              <a:lnSpc>
                <a:spcPct val="100000"/>
              </a:lnSpc>
              <a:spcBef>
                <a:spcPct val="0"/>
              </a:spcBef>
              <a:spcAft>
                <a:spcPct val="0"/>
              </a:spcAft>
              <a:buClrTx/>
              <a:buSzTx/>
              <a:buFontTx/>
              <a:buNone/>
              <a:tabLst/>
              <a:defRPr/>
            </a:pPr>
            <a:fld id="{9A0DB2DC-4C9A-4742-B13C-FB6460FD3503}" type="slidenum">
              <a:rPr kumimoji="0" lang="zh-CN" altLang="en-US" sz="13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a:t>
            </a:fld>
            <a:endParaRPr kumimoji="0" lang="zh-CN" altLang="en-US" sz="13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幻灯片图像占位符 1"/>
          <p:cNvSpPr>
            <a:spLocks noGrp="1" noRot="1" noChangeAspect="1" noTextEdit="1"/>
          </p:cNvSpPr>
          <p:nvPr>
            <p:ph type="sldImg"/>
          </p:nvPr>
        </p:nvSpPr>
        <p:spPr/>
      </p:sp>
      <p:sp>
        <p:nvSpPr>
          <p:cNvPr id="11266" name="备注占位符 2"/>
          <p:cNvSpPr>
            <a:spLocks noGrp="1"/>
          </p:cNvSpPr>
          <p:nvPr>
            <p:ph type="body"/>
          </p:nvPr>
        </p:nvSpPr>
        <p:spPr/>
        <p:txBody>
          <a:bodyPr wrap="square" lIns="99048" tIns="49524" rIns="99048" bIns="49524" anchor="t"/>
          <a:lstStyle/>
          <a:p>
            <a:pPr lvl="0" eaLnBrk="1" hangingPunct="1">
              <a:spcBef>
                <a:spcPct val="0"/>
              </a:spcBef>
            </a:pPr>
            <a:endParaRPr lang="zh-CN" altLang="en-US" dirty="0"/>
          </a:p>
        </p:txBody>
      </p:sp>
      <p:sp>
        <p:nvSpPr>
          <p:cNvPr id="11267" name="灯片编号占位符 3"/>
          <p:cNvSpPr txBox="1">
            <a:spLocks noGrp="1"/>
          </p:cNvSpPr>
          <p:nvPr>
            <p:ph type="sldNum" sz="quarter"/>
          </p:nvPr>
        </p:nvSpPr>
        <p:spPr>
          <a:xfrm>
            <a:off x="4021138" y="9721850"/>
            <a:ext cx="3076575" cy="511175"/>
          </a:xfrm>
          <a:prstGeom prst="rect">
            <a:avLst/>
          </a:prstGeom>
          <a:noFill/>
          <a:ln w="9525">
            <a:noFill/>
          </a:ln>
        </p:spPr>
        <p:txBody>
          <a:bodyPr wrap="square" lIns="99048" tIns="49524" rIns="99048" bIns="49524" anchor="b"/>
          <a:lstStyle/>
          <a:p>
            <a:pPr marL="0" marR="0" lvl="0" indent="0" algn="r" defTabSz="914400" rtl="0" eaLnBrk="1" fontAlgn="base" latinLnBrk="0" hangingPunct="1">
              <a:lnSpc>
                <a:spcPct val="100000"/>
              </a:lnSpc>
              <a:spcBef>
                <a:spcPct val="0"/>
              </a:spcBef>
              <a:spcAft>
                <a:spcPct val="0"/>
              </a:spcAft>
              <a:buClrTx/>
              <a:buSzTx/>
              <a:buFontTx/>
              <a:buNone/>
              <a:tabLst/>
              <a:defRPr/>
            </a:pPr>
            <a:fld id="{9A0DB2DC-4C9A-4742-B13C-FB6460FD3503}" type="slidenum">
              <a:rPr kumimoji="0" lang="zh-CN" altLang="en-US" sz="13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0" lang="zh-CN" altLang="en-US" sz="13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幻灯片图像占位符 1"/>
          <p:cNvSpPr>
            <a:spLocks noGrp="1" noRot="1" noChangeAspect="1" noTextEdit="1"/>
          </p:cNvSpPr>
          <p:nvPr>
            <p:ph type="sldImg"/>
          </p:nvPr>
        </p:nvSpPr>
        <p:spPr/>
      </p:sp>
      <p:sp>
        <p:nvSpPr>
          <p:cNvPr id="13314" name="备注占位符 2"/>
          <p:cNvSpPr>
            <a:spLocks noGrp="1"/>
          </p:cNvSpPr>
          <p:nvPr>
            <p:ph type="body"/>
          </p:nvPr>
        </p:nvSpPr>
        <p:spPr/>
        <p:txBody>
          <a:bodyPr wrap="square" lIns="99048" tIns="49524" rIns="99048" bIns="49524" anchor="t"/>
          <a:lstStyle/>
          <a:p>
            <a:pPr lvl="0" eaLnBrk="1" hangingPunct="1">
              <a:spcBef>
                <a:spcPct val="0"/>
              </a:spcBef>
            </a:pPr>
            <a:endParaRPr lang="zh-CN" altLang="en-US" dirty="0"/>
          </a:p>
        </p:txBody>
      </p:sp>
      <p:sp>
        <p:nvSpPr>
          <p:cNvPr id="13315" name="灯片编号占位符 3"/>
          <p:cNvSpPr txBox="1">
            <a:spLocks noGrp="1"/>
          </p:cNvSpPr>
          <p:nvPr>
            <p:ph type="sldNum" sz="quarter"/>
          </p:nvPr>
        </p:nvSpPr>
        <p:spPr>
          <a:xfrm>
            <a:off x="4021138" y="9721850"/>
            <a:ext cx="3076575" cy="511175"/>
          </a:xfrm>
          <a:prstGeom prst="rect">
            <a:avLst/>
          </a:prstGeom>
          <a:noFill/>
          <a:ln w="9525">
            <a:noFill/>
          </a:ln>
        </p:spPr>
        <p:txBody>
          <a:bodyPr wrap="square" lIns="99048" tIns="49524" rIns="99048" bIns="49524" anchor="b"/>
          <a:lstStyle/>
          <a:p>
            <a:pPr marL="0" marR="0" lvl="0" indent="0" algn="r" defTabSz="914400" rtl="0" eaLnBrk="1" fontAlgn="base" latinLnBrk="0" hangingPunct="1">
              <a:lnSpc>
                <a:spcPct val="100000"/>
              </a:lnSpc>
              <a:spcBef>
                <a:spcPct val="0"/>
              </a:spcBef>
              <a:spcAft>
                <a:spcPct val="0"/>
              </a:spcAft>
              <a:buClrTx/>
              <a:buSzTx/>
              <a:buFontTx/>
              <a:buNone/>
              <a:tabLst/>
              <a:defRPr/>
            </a:pPr>
            <a:fld id="{9A0DB2DC-4C9A-4742-B13C-FB6460FD3503}" type="slidenum">
              <a:rPr kumimoji="0" lang="zh-CN" altLang="en-US" sz="13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20</a:t>
            </a:fld>
            <a:endParaRPr kumimoji="0" lang="zh-CN" altLang="en-US" sz="13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幻灯片图像占位符 1"/>
          <p:cNvSpPr>
            <a:spLocks noGrp="1" noRot="1" noChangeAspect="1" noTextEdit="1"/>
          </p:cNvSpPr>
          <p:nvPr>
            <p:ph type="sldImg"/>
          </p:nvPr>
        </p:nvSpPr>
        <p:spPr/>
      </p:sp>
      <p:sp>
        <p:nvSpPr>
          <p:cNvPr id="15362" name="备注占位符 2"/>
          <p:cNvSpPr>
            <a:spLocks noGrp="1"/>
          </p:cNvSpPr>
          <p:nvPr>
            <p:ph type="body"/>
          </p:nvPr>
        </p:nvSpPr>
        <p:spPr/>
        <p:txBody>
          <a:bodyPr wrap="square" lIns="99048" tIns="49524" rIns="99048" bIns="49524" anchor="t"/>
          <a:lstStyle/>
          <a:p>
            <a:pPr lvl="0" eaLnBrk="1" hangingPunct="1">
              <a:spcBef>
                <a:spcPct val="0"/>
              </a:spcBef>
            </a:pPr>
            <a:endParaRPr lang="zh-CN" altLang="en-US" dirty="0"/>
          </a:p>
        </p:txBody>
      </p:sp>
      <p:sp>
        <p:nvSpPr>
          <p:cNvPr id="15363" name="灯片编号占位符 3"/>
          <p:cNvSpPr txBox="1">
            <a:spLocks noGrp="1"/>
          </p:cNvSpPr>
          <p:nvPr>
            <p:ph type="sldNum" sz="quarter"/>
          </p:nvPr>
        </p:nvSpPr>
        <p:spPr>
          <a:xfrm>
            <a:off x="4021138" y="9721850"/>
            <a:ext cx="3076575" cy="511175"/>
          </a:xfrm>
          <a:prstGeom prst="rect">
            <a:avLst/>
          </a:prstGeom>
          <a:noFill/>
          <a:ln w="9525">
            <a:noFill/>
          </a:ln>
        </p:spPr>
        <p:txBody>
          <a:bodyPr wrap="square" lIns="99048" tIns="49524" rIns="99048" bIns="49524" anchor="b"/>
          <a:lstStyle/>
          <a:p>
            <a:pPr marL="0" marR="0" lvl="0" indent="0" algn="r" defTabSz="914400" rtl="0" eaLnBrk="1" fontAlgn="base" latinLnBrk="0" hangingPunct="1">
              <a:lnSpc>
                <a:spcPct val="100000"/>
              </a:lnSpc>
              <a:spcBef>
                <a:spcPct val="0"/>
              </a:spcBef>
              <a:spcAft>
                <a:spcPct val="0"/>
              </a:spcAft>
              <a:buClrTx/>
              <a:buSzTx/>
              <a:buFontTx/>
              <a:buNone/>
              <a:tabLst/>
              <a:defRPr/>
            </a:pPr>
            <a:fld id="{9A0DB2DC-4C9A-4742-B13C-FB6460FD3503}" type="slidenum">
              <a:rPr kumimoji="0" lang="zh-CN" altLang="en-US" sz="13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28</a:t>
            </a:fld>
            <a:endParaRPr kumimoji="0" lang="zh-CN" altLang="en-US" sz="1300" b="0" i="0" u="none" strike="noStrike" kern="1200" cap="none" spc="0" normalizeH="0" baseline="0" noProof="0" dirty="0">
              <a:ln>
                <a:noFill/>
              </a:ln>
              <a:solidFill>
                <a:srgbClr val="000000"/>
              </a:solidFill>
              <a:effectLst/>
              <a:uLnTx/>
              <a:uFillTx/>
              <a:latin typeface="Arial" panose="020B0604020202020204" pitchFamily="34" charset="0"/>
              <a:ea typeface="宋体" panose="02010600030101010101" pitchFamily="2" charset="-122"/>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15783950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63A1C593-65D0-4073-BCC9-577B9352EA97}" type="datetimeFigureOut">
              <a:rPr lang="en-US" smtClean="0"/>
              <a:t>6/16/2019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t>‹#›</a:t>
            </a:fld>
            <a:endParaRPr lang="en-US"/>
          </a:p>
        </p:txBody>
      </p:sp>
    </p:spTree>
    <p:extLst>
      <p:ext uri="{BB962C8B-B14F-4D97-AF65-F5344CB8AC3E}">
        <p14:creationId xmlns:p14="http://schemas.microsoft.com/office/powerpoint/2010/main" val="40012493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3A1C593-65D0-4073-BCC9-577B9352EA97}" type="datetimeFigureOut">
              <a:rPr lang="en-US" smtClean="0"/>
              <a:t>6/16/2019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t>‹#›</a:t>
            </a:fld>
            <a:endParaRPr lang="en-US"/>
          </a:p>
        </p:txBody>
      </p:sp>
    </p:spTree>
    <p:extLst>
      <p:ext uri="{BB962C8B-B14F-4D97-AF65-F5344CB8AC3E}">
        <p14:creationId xmlns:p14="http://schemas.microsoft.com/office/powerpoint/2010/main" val="6825600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3A1C593-65D0-4073-BCC9-577B9352EA97}" type="datetimeFigureOut">
              <a:rPr lang="en-US" smtClean="0"/>
              <a:t>6/16/2019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t>‹#›</a:t>
            </a:fld>
            <a:endParaRPr lang="en-US"/>
          </a:p>
        </p:txBody>
      </p:sp>
    </p:spTree>
    <p:extLst>
      <p:ext uri="{BB962C8B-B14F-4D97-AF65-F5344CB8AC3E}">
        <p14:creationId xmlns:p14="http://schemas.microsoft.com/office/powerpoint/2010/main" val="34352867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
        <p:nvSpPr>
          <p:cNvPr id="7" name="矩形 6"/>
          <p:cNvSpPr/>
          <p:nvPr/>
        </p:nvSpPr>
        <p:spPr>
          <a:xfrm>
            <a:off x="1" y="1857376"/>
            <a:ext cx="12189884" cy="2500313"/>
          </a:xfrm>
          <a:prstGeom prst="rect">
            <a:avLst/>
          </a:prstGeom>
          <a:solidFill>
            <a:srgbClr val="9B9B9B"/>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900" b="0" i="0" u="none" strike="noStrike" kern="1200" cap="none" spc="0" normalizeH="0" baseline="0" noProof="0">
              <a:ln>
                <a:noFill/>
              </a:ln>
              <a:solidFill>
                <a:schemeClr val="lt1"/>
              </a:solidFill>
              <a:effectLst/>
              <a:uLnTx/>
              <a:uFillTx/>
              <a:latin typeface="+mn-lt"/>
              <a:ea typeface="+mn-ea"/>
              <a:cs typeface="+mn-cs"/>
            </a:endParaRPr>
          </a:p>
        </p:txBody>
      </p:sp>
      <p:pic>
        <p:nvPicPr>
          <p:cNvPr id="8" name="图片 7" descr="AW视觉符号.jpg"/>
          <p:cNvPicPr>
            <a:picLocks noChangeAspect="1"/>
          </p:cNvPicPr>
          <p:nvPr/>
        </p:nvPicPr>
        <p:blipFill>
          <a:blip r:embed="rId2" cstate="print"/>
          <a:stretch>
            <a:fillRect/>
          </a:stretch>
        </p:blipFill>
        <p:spPr>
          <a:xfrm>
            <a:off x="165358" y="2628031"/>
            <a:ext cx="5195743" cy="205598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日期占位符 1"/>
          <p:cNvSpPr>
            <a:spLocks noGrp="1"/>
          </p:cNvSpPr>
          <p:nvPr>
            <p:ph type="dt" sz="half" idx="10"/>
          </p:nvPr>
        </p:nvSpPr>
        <p:spPr>
          <a:xfrm>
            <a:off x="609600" y="6356351"/>
            <a:ext cx="2844800" cy="365125"/>
          </a:xfrm>
          <a:prstGeom prst="rect">
            <a:avLst/>
          </a:prstGeom>
        </p:spPr>
        <p:txBody>
          <a:bodyPr vert="horz" lIns="91440" tIns="45720" rIns="91440" bIns="45720" rtlCol="0" anchor="ctr"/>
          <a:lstStyle/>
          <a:p>
            <a:pPr fontAlgn="base">
              <a:spcBef>
                <a:spcPct val="0"/>
              </a:spcBef>
              <a:spcAft>
                <a:spcPct val="0"/>
              </a:spcAft>
              <a:defRPr/>
            </a:pPr>
            <a:fld id="{37522EC2-E0AA-4F70-A214-70942D7CF4B7}" type="datetimeFigureOut">
              <a:rPr lang="zh-CN" altLang="en-US" smtClean="0">
                <a:latin typeface="Arial" panose="020B0604020202020204" pitchFamily="34" charset="0"/>
              </a:rPr>
              <a:pPr fontAlgn="base">
                <a:spcBef>
                  <a:spcPct val="0"/>
                </a:spcBef>
                <a:spcAft>
                  <a:spcPct val="0"/>
                </a:spcAft>
                <a:defRPr/>
              </a:pPr>
              <a:t>2019/6/16</a:t>
            </a:fld>
            <a:endParaRPr lang="zh-CN" altLang="en-US">
              <a:latin typeface="Arial" panose="020B0604020202020204" pitchFamily="34" charset="0"/>
            </a:endParaRPr>
          </a:p>
        </p:txBody>
      </p:sp>
      <p:sp>
        <p:nvSpPr>
          <p:cNvPr id="3" name="页脚占位符 2"/>
          <p:cNvSpPr>
            <a:spLocks noGrp="1"/>
          </p:cNvSpPr>
          <p:nvPr>
            <p:ph type="ftr" sz="quarter" idx="11"/>
          </p:nvPr>
        </p:nvSpPr>
        <p:spPr>
          <a:xfrm>
            <a:off x="4165600" y="6356351"/>
            <a:ext cx="3860800" cy="365125"/>
          </a:xfrm>
          <a:prstGeom prst="rect">
            <a:avLst/>
          </a:prstGeom>
        </p:spPr>
        <p:txBody>
          <a:bodyPr vert="horz" lIns="91440" tIns="45720" rIns="91440" bIns="45720" rtlCol="0" anchor="ctr"/>
          <a:lstStyle/>
          <a:p>
            <a:pPr fontAlgn="base">
              <a:spcBef>
                <a:spcPct val="0"/>
              </a:spcBef>
              <a:spcAft>
                <a:spcPct val="0"/>
              </a:spcAft>
              <a:defRPr/>
            </a:pPr>
            <a:endParaRPr lang="zh-CN" altLang="en-US">
              <a:latin typeface="Arial" panose="020B0604020202020204" pitchFamily="34" charset="0"/>
            </a:endParaRPr>
          </a:p>
        </p:txBody>
      </p:sp>
      <p:sp>
        <p:nvSpPr>
          <p:cNvPr id="4" name="灯片编号占位符 3"/>
          <p:cNvSpPr>
            <a:spLocks noGrp="1"/>
          </p:cNvSpPr>
          <p:nvPr>
            <p:ph type="sldNum" sz="quarter" idx="12"/>
          </p:nvPr>
        </p:nvSpPr>
        <p:spPr>
          <a:xfrm>
            <a:off x="8737600" y="6356351"/>
            <a:ext cx="2844800" cy="365125"/>
          </a:xfrm>
          <a:prstGeom prst="rect">
            <a:avLst/>
          </a:prstGeom>
        </p:spPr>
        <p:txBody>
          <a:bodyPr vert="horz" wrap="square" lIns="91440" tIns="45720" rIns="91440" bIns="45720" numCol="1" anchor="ctr" anchorCtr="0" compatLnSpc="1"/>
          <a:lstStyle/>
          <a:p>
            <a:pPr lvl="0" eaLnBrk="1" fontAlgn="base" hangingPunct="1"/>
            <a:fld id="{9A0DB2DC-4C9A-4742-B13C-FB6460FD3503}" type="slidenum">
              <a:rPr lang="zh-CN" altLang="en-US" strike="noStrike" noProof="1" dirty="0">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extLst>
      <p:ext uri="{BB962C8B-B14F-4D97-AF65-F5344CB8AC3E}">
        <p14:creationId xmlns:p14="http://schemas.microsoft.com/office/powerpoint/2010/main" val="4478441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7" name="矩形 6"/>
          <p:cNvSpPr/>
          <p:nvPr/>
        </p:nvSpPr>
        <p:spPr>
          <a:xfrm>
            <a:off x="1" y="1857376"/>
            <a:ext cx="12189884" cy="2500313"/>
          </a:xfrm>
          <a:prstGeom prst="rect">
            <a:avLst/>
          </a:prstGeom>
          <a:solidFill>
            <a:srgbClr val="9B9B9B"/>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900" b="0" i="0" u="none" strike="noStrike" kern="1200" cap="none" spc="0" normalizeH="0" baseline="0" noProof="0">
              <a:ln>
                <a:noFill/>
              </a:ln>
              <a:solidFill>
                <a:schemeClr val="lt1"/>
              </a:solidFill>
              <a:effectLst/>
              <a:uLnTx/>
              <a:uFillTx/>
              <a:latin typeface="+mn-lt"/>
              <a:ea typeface="+mn-ea"/>
              <a:cs typeface="+mn-cs"/>
            </a:endParaRPr>
          </a:p>
        </p:txBody>
      </p:sp>
      <p:pic>
        <p:nvPicPr>
          <p:cNvPr id="8" name="图片 7" descr="AW视觉符号.jpg"/>
          <p:cNvPicPr>
            <a:picLocks noChangeAspect="1"/>
          </p:cNvPicPr>
          <p:nvPr/>
        </p:nvPicPr>
        <p:blipFill>
          <a:blip r:embed="rId2" cstate="print"/>
          <a:stretch>
            <a:fillRect/>
          </a:stretch>
        </p:blipFill>
        <p:spPr>
          <a:xfrm>
            <a:off x="165358" y="2628031"/>
            <a:ext cx="5195743" cy="205598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日期占位符 1"/>
          <p:cNvSpPr>
            <a:spLocks noGrp="1"/>
          </p:cNvSpPr>
          <p:nvPr>
            <p:ph type="dt" sz="half" idx="10"/>
          </p:nvPr>
        </p:nvSpPr>
        <p:spPr>
          <a:xfrm>
            <a:off x="609600" y="6356351"/>
            <a:ext cx="2844800" cy="365125"/>
          </a:xfrm>
          <a:prstGeom prst="rect">
            <a:avLst/>
          </a:prstGeom>
        </p:spPr>
        <p:txBody>
          <a:bodyPr vert="horz" lIns="91440" tIns="45720" rIns="91440" bIns="45720" rtlCol="0" anchor="ctr"/>
          <a:lstStyle/>
          <a:p>
            <a:pPr fontAlgn="base">
              <a:spcBef>
                <a:spcPct val="0"/>
              </a:spcBef>
              <a:spcAft>
                <a:spcPct val="0"/>
              </a:spcAft>
              <a:defRPr/>
            </a:pPr>
            <a:fld id="{37522EC2-E0AA-4F70-A214-70942D7CF4B7}" type="datetimeFigureOut">
              <a:rPr lang="zh-CN" altLang="en-US" smtClean="0"/>
              <a:pPr fontAlgn="base">
                <a:spcBef>
                  <a:spcPct val="0"/>
                </a:spcBef>
                <a:spcAft>
                  <a:spcPct val="0"/>
                </a:spcAft>
                <a:defRPr/>
              </a:pPr>
              <a:t>2019/6/16</a:t>
            </a:fld>
            <a:endParaRPr lang="zh-CN" altLang="en-US"/>
          </a:p>
        </p:txBody>
      </p:sp>
      <p:sp>
        <p:nvSpPr>
          <p:cNvPr id="3" name="页脚占位符 2"/>
          <p:cNvSpPr>
            <a:spLocks noGrp="1"/>
          </p:cNvSpPr>
          <p:nvPr>
            <p:ph type="ftr" sz="quarter" idx="11"/>
          </p:nvPr>
        </p:nvSpPr>
        <p:spPr>
          <a:xfrm>
            <a:off x="4165600" y="6356351"/>
            <a:ext cx="3860800" cy="365125"/>
          </a:xfrm>
          <a:prstGeom prst="rect">
            <a:avLst/>
          </a:prstGeom>
        </p:spPr>
        <p:txBody>
          <a:bodyPr vert="horz" lIns="91440" tIns="45720" rIns="91440" bIns="45720" rtlCol="0" anchor="ctr"/>
          <a:lstStyle/>
          <a:p>
            <a:pPr fontAlgn="base">
              <a:spcBef>
                <a:spcPct val="0"/>
              </a:spcBef>
              <a:spcAft>
                <a:spcPct val="0"/>
              </a:spcAft>
              <a:defRPr/>
            </a:pPr>
            <a:endParaRPr lang="zh-CN" altLang="en-US"/>
          </a:p>
        </p:txBody>
      </p:sp>
      <p:sp>
        <p:nvSpPr>
          <p:cNvPr id="4" name="灯片编号占位符 3"/>
          <p:cNvSpPr>
            <a:spLocks noGrp="1"/>
          </p:cNvSpPr>
          <p:nvPr>
            <p:ph type="sldNum" sz="quarter" idx="12"/>
          </p:nvPr>
        </p:nvSpPr>
        <p:spPr>
          <a:xfrm>
            <a:off x="8737600" y="6356351"/>
            <a:ext cx="2844800" cy="365125"/>
          </a:xfrm>
          <a:prstGeom prst="rect">
            <a:avLst/>
          </a:prstGeom>
        </p:spPr>
        <p:txBody>
          <a:bodyPr vert="horz" wrap="square" lIns="91440" tIns="45720" rIns="91440" bIns="45720" numCol="1" anchor="ctr" anchorCtr="0" compatLnSpc="1"/>
          <a:lstStyle/>
          <a:p>
            <a:pPr lvl="0" eaLnBrk="1" fontAlgn="base" hangingPunct="1"/>
            <a:fld id="{9A0DB2DC-4C9A-4742-B13C-FB6460FD3503}" type="slidenum">
              <a:rPr lang="zh-CN" altLang="en-US" strike="noStrike" noProof="1" dirty="0">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extLst>
      <p:ext uri="{BB962C8B-B14F-4D97-AF65-F5344CB8AC3E}">
        <p14:creationId xmlns:p14="http://schemas.microsoft.com/office/powerpoint/2010/main" val="15974082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7" name="AutoShape 22"/>
          <p:cNvSpPr>
            <a:spLocks noChangeArrowheads="1"/>
          </p:cNvSpPr>
          <p:nvPr/>
        </p:nvSpPr>
        <p:spPr bwMode="auto">
          <a:xfrm>
            <a:off x="9745134" y="657226"/>
            <a:ext cx="1919817" cy="17463"/>
          </a:xfrm>
          <a:prstGeom prst="roundRect">
            <a:avLst>
              <a:gd name="adj" fmla="val 35898"/>
            </a:avLst>
          </a:prstGeom>
          <a:solidFill>
            <a:srgbClr val="F5A000"/>
          </a:solidFill>
          <a:ln>
            <a:noFill/>
          </a:ln>
        </p:spPr>
        <p:txBody>
          <a:bodyPr wrap="none" anchor="ctr"/>
          <a:lstStyle>
            <a:lvl1pPr>
              <a:defRPr sz="900">
                <a:solidFill>
                  <a:srgbClr val="000000"/>
                </a:solidFill>
                <a:latin typeface="Arial" panose="020B0604020202020204" pitchFamily="34" charset="0"/>
                <a:ea typeface="宋体" panose="02010600030101010101" pitchFamily="2" charset="-122"/>
              </a:defRPr>
            </a:lvl1pPr>
            <a:lvl2pPr marL="742950" indent="-285750">
              <a:defRPr sz="900">
                <a:solidFill>
                  <a:srgbClr val="000000"/>
                </a:solidFill>
                <a:latin typeface="Arial" panose="020B0604020202020204" pitchFamily="34" charset="0"/>
                <a:ea typeface="宋体" panose="02010600030101010101" pitchFamily="2" charset="-122"/>
              </a:defRPr>
            </a:lvl2pPr>
            <a:lvl3pPr marL="1143000" indent="-228600">
              <a:defRPr sz="900">
                <a:solidFill>
                  <a:srgbClr val="000000"/>
                </a:solidFill>
                <a:latin typeface="Arial" panose="020B0604020202020204" pitchFamily="34" charset="0"/>
                <a:ea typeface="宋体" panose="02010600030101010101" pitchFamily="2" charset="-122"/>
              </a:defRPr>
            </a:lvl3pPr>
            <a:lvl4pPr marL="1600200" indent="-228600">
              <a:defRPr sz="900">
                <a:solidFill>
                  <a:srgbClr val="000000"/>
                </a:solidFill>
                <a:latin typeface="Arial" panose="020B0604020202020204" pitchFamily="34" charset="0"/>
                <a:ea typeface="宋体" panose="02010600030101010101" pitchFamily="2" charset="-122"/>
              </a:defRPr>
            </a:lvl4pPr>
            <a:lvl5pPr marL="2057400" indent="-228600">
              <a:defRPr sz="900">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50000"/>
              </a:spcBef>
              <a:spcAft>
                <a:spcPct val="0"/>
              </a:spcAft>
              <a:buClrTx/>
              <a:buSzTx/>
              <a:buFontTx/>
              <a:buNone/>
              <a:defRPr/>
            </a:pPr>
            <a:endParaRPr kumimoji="0" lang="zh-CN" altLang="en-US" sz="9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8" name="AutoShape 23"/>
          <p:cNvSpPr>
            <a:spLocks noChangeArrowheads="1"/>
          </p:cNvSpPr>
          <p:nvPr/>
        </p:nvSpPr>
        <p:spPr bwMode="auto">
          <a:xfrm>
            <a:off x="529167" y="657226"/>
            <a:ext cx="9120717" cy="17463"/>
          </a:xfrm>
          <a:prstGeom prst="roundRect">
            <a:avLst>
              <a:gd name="adj" fmla="val 50000"/>
            </a:avLst>
          </a:prstGeom>
          <a:solidFill>
            <a:srgbClr val="031D89"/>
          </a:solidFill>
          <a:ln>
            <a:noFill/>
          </a:ln>
        </p:spPr>
        <p:txBody>
          <a:bodyPr wrap="none" anchor="ctr"/>
          <a:lstStyle>
            <a:lvl1pPr>
              <a:defRPr sz="900">
                <a:solidFill>
                  <a:srgbClr val="000000"/>
                </a:solidFill>
                <a:latin typeface="Arial" panose="020B0604020202020204" pitchFamily="34" charset="0"/>
                <a:ea typeface="宋体" panose="02010600030101010101" pitchFamily="2" charset="-122"/>
              </a:defRPr>
            </a:lvl1pPr>
            <a:lvl2pPr marL="742950" indent="-285750">
              <a:defRPr sz="900">
                <a:solidFill>
                  <a:srgbClr val="000000"/>
                </a:solidFill>
                <a:latin typeface="Arial" panose="020B0604020202020204" pitchFamily="34" charset="0"/>
                <a:ea typeface="宋体" panose="02010600030101010101" pitchFamily="2" charset="-122"/>
              </a:defRPr>
            </a:lvl2pPr>
            <a:lvl3pPr marL="1143000" indent="-228600">
              <a:defRPr sz="900">
                <a:solidFill>
                  <a:srgbClr val="000000"/>
                </a:solidFill>
                <a:latin typeface="Arial" panose="020B0604020202020204" pitchFamily="34" charset="0"/>
                <a:ea typeface="宋体" panose="02010600030101010101" pitchFamily="2" charset="-122"/>
              </a:defRPr>
            </a:lvl3pPr>
            <a:lvl4pPr marL="1600200" indent="-228600">
              <a:defRPr sz="900">
                <a:solidFill>
                  <a:srgbClr val="000000"/>
                </a:solidFill>
                <a:latin typeface="Arial" panose="020B0604020202020204" pitchFamily="34" charset="0"/>
                <a:ea typeface="宋体" panose="02010600030101010101" pitchFamily="2" charset="-122"/>
              </a:defRPr>
            </a:lvl4pPr>
            <a:lvl5pPr marL="2057400" indent="-228600">
              <a:defRPr sz="900">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50000"/>
              </a:spcBef>
              <a:spcAft>
                <a:spcPct val="0"/>
              </a:spcAft>
              <a:buClrTx/>
              <a:buSzTx/>
              <a:buFontTx/>
              <a:buNone/>
              <a:defRPr/>
            </a:pPr>
            <a:endParaRPr kumimoji="0" lang="zh-CN" altLang="en-US" sz="900" b="0" i="0" u="none" strike="noStrike" kern="1200" cap="none" spc="0" normalizeH="0" baseline="0" noProof="0">
              <a:ln>
                <a:noFill/>
              </a:ln>
              <a:solidFill>
                <a:srgbClr val="000000"/>
              </a:solidFill>
              <a:effectLst/>
              <a:uLnTx/>
              <a:uFillTx/>
              <a:latin typeface="Arial" panose="020B0604020202020204" pitchFamily="34" charset="0"/>
              <a:ea typeface="宋体" panose="02010600030101010101" pitchFamily="2" charset="-122"/>
              <a:cs typeface="+mn-cs"/>
            </a:endParaRPr>
          </a:p>
        </p:txBody>
      </p:sp>
      <p:sp>
        <p:nvSpPr>
          <p:cNvPr id="3076" name="Rectangle 12"/>
          <p:cNvSpPr/>
          <p:nvPr userDrawn="1"/>
        </p:nvSpPr>
        <p:spPr>
          <a:xfrm>
            <a:off x="10572751" y="6484939"/>
            <a:ext cx="571500" cy="231775"/>
          </a:xfrm>
          <a:prstGeom prst="rect">
            <a:avLst/>
          </a:prstGeom>
          <a:noFill/>
          <a:ln w="9525">
            <a:noFill/>
          </a:ln>
        </p:spPr>
        <p:txBody>
          <a:bodyPr anchor="t"/>
          <a:lstStyle/>
          <a:p>
            <a:pPr lvl="0" indent="0" algn="ctr"/>
            <a:r>
              <a:rPr lang="en-US" altLang="zh-CN" sz="1000" dirty="0">
                <a:solidFill>
                  <a:srgbClr val="7F7F7F"/>
                </a:solidFill>
                <a:latin typeface="Arial" panose="020B0604020202020204" pitchFamily="34" charset="0"/>
                <a:ea typeface="黑体" panose="02010609060101010101" pitchFamily="49" charset="-122"/>
              </a:rPr>
              <a:t> </a:t>
            </a:r>
            <a:fld id="{9A0DB2DC-4C9A-4742-B13C-FB6460FD3503}" type="slidenum">
              <a:rPr lang="en-US" altLang="zh-CN" sz="1000" dirty="0">
                <a:solidFill>
                  <a:srgbClr val="7F7F7F"/>
                </a:solidFill>
                <a:latin typeface="Arial" panose="020B0604020202020204" pitchFamily="34" charset="0"/>
                <a:ea typeface="黑体" panose="02010609060101010101" pitchFamily="49" charset="-122"/>
              </a:rPr>
              <a:pPr lvl="0" indent="0" algn="ctr"/>
              <a:t>‹#›</a:t>
            </a:fld>
            <a:endParaRPr lang="en-US" altLang="zh-CN" sz="1000" dirty="0">
              <a:solidFill>
                <a:srgbClr val="7F7F7F"/>
              </a:solidFill>
              <a:latin typeface="Arial" panose="020B0604020202020204" pitchFamily="34" charset="0"/>
              <a:ea typeface="黑体" panose="02010609060101010101" pitchFamily="49" charset="-122"/>
            </a:endParaRPr>
          </a:p>
        </p:txBody>
      </p:sp>
      <p:cxnSp>
        <p:nvCxnSpPr>
          <p:cNvPr id="10" name="直接连接符 9"/>
          <p:cNvCxnSpPr/>
          <p:nvPr/>
        </p:nvCxnSpPr>
        <p:spPr>
          <a:xfrm>
            <a:off x="3333750" y="6642100"/>
            <a:ext cx="7334251" cy="1588"/>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11114617" y="6629400"/>
            <a:ext cx="527051"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 name="矩形 11"/>
          <p:cNvSpPr>
            <a:spLocks noChangeArrowheads="1"/>
          </p:cNvSpPr>
          <p:nvPr/>
        </p:nvSpPr>
        <p:spPr bwMode="auto">
          <a:xfrm>
            <a:off x="2071794" y="6440488"/>
            <a:ext cx="825867" cy="287066"/>
          </a:xfrm>
          <a:prstGeom prst="rect">
            <a:avLst/>
          </a:prstGeom>
          <a:noFill/>
          <a:ln>
            <a:noFill/>
          </a:ln>
        </p:spPr>
        <p:txBody>
          <a:bodyPr wrap="none">
            <a:spAutoFit/>
          </a:bodyPr>
          <a:lstStyle>
            <a:lvl1pPr eaLnBrk="0" hangingPunct="0">
              <a:defRPr sz="900">
                <a:solidFill>
                  <a:srgbClr val="000000"/>
                </a:solidFill>
                <a:latin typeface="Arial" panose="020B0604020202020204" pitchFamily="34" charset="0"/>
                <a:ea typeface="宋体" panose="02010600030101010101" pitchFamily="2" charset="-122"/>
              </a:defRPr>
            </a:lvl1pPr>
            <a:lvl2pPr marL="742950" indent="-285750" eaLnBrk="0" hangingPunct="0">
              <a:defRPr sz="900">
                <a:solidFill>
                  <a:srgbClr val="000000"/>
                </a:solidFill>
                <a:latin typeface="Arial" panose="020B0604020202020204" pitchFamily="34" charset="0"/>
                <a:ea typeface="宋体" panose="02010600030101010101" pitchFamily="2" charset="-122"/>
              </a:defRPr>
            </a:lvl2pPr>
            <a:lvl3pPr marL="1143000" indent="-228600" eaLnBrk="0" hangingPunct="0">
              <a:defRPr sz="900">
                <a:solidFill>
                  <a:srgbClr val="000000"/>
                </a:solidFill>
                <a:latin typeface="Arial" panose="020B0604020202020204" pitchFamily="34" charset="0"/>
                <a:ea typeface="宋体" panose="02010600030101010101" pitchFamily="2" charset="-122"/>
              </a:defRPr>
            </a:lvl3pPr>
            <a:lvl4pPr marL="1600200" indent="-228600" eaLnBrk="0" hangingPunct="0">
              <a:defRPr sz="900">
                <a:solidFill>
                  <a:srgbClr val="000000"/>
                </a:solidFill>
                <a:latin typeface="Arial" panose="020B0604020202020204" pitchFamily="34" charset="0"/>
                <a:ea typeface="宋体" panose="02010600030101010101" pitchFamily="2" charset="-122"/>
              </a:defRPr>
            </a:lvl4pPr>
            <a:lvl5pPr marL="2057400" indent="-228600" eaLnBrk="0" hangingPunct="0">
              <a:defRPr sz="900">
                <a:solidFill>
                  <a:srgbClr val="000000"/>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900">
                <a:solidFill>
                  <a:srgbClr val="000000"/>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50000"/>
              </a:lnSpc>
              <a:spcBef>
                <a:spcPts val="600"/>
              </a:spcBef>
              <a:spcAft>
                <a:spcPct val="0"/>
              </a:spcAft>
              <a:buClrTx/>
              <a:buSzTx/>
              <a:buFontTx/>
              <a:buNone/>
              <a:defRPr/>
            </a:pPr>
            <a:r>
              <a:rPr kumimoji="0" lang="zh-CN" altLang="en-US" sz="1000" b="0" i="0" u="none" strike="noStrike" kern="1200" cap="none" spc="0" normalizeH="0" baseline="0" noProof="0" dirty="0">
                <a:ln>
                  <a:noFill/>
                </a:ln>
                <a:solidFill>
                  <a:srgbClr val="404040"/>
                </a:solidFill>
                <a:effectLst/>
                <a:uLnTx/>
                <a:uFillTx/>
                <a:latin typeface="黑体" panose="02010609060101010101" pitchFamily="49" charset="-122"/>
                <a:ea typeface="黑体" panose="02010609060101010101" pitchFamily="49" charset="-122"/>
                <a:cs typeface="+mn-cs"/>
              </a:rPr>
              <a:t>爬虫俱乐部</a:t>
            </a:r>
            <a:endParaRPr kumimoji="0" lang="zh-CN" altLang="en-US" sz="1000" b="0" i="0" u="none" strike="noStrike" kern="1200" cap="none" spc="0" normalizeH="0" baseline="0" noProof="0" dirty="0">
              <a:ln>
                <a:noFill/>
              </a:ln>
              <a:solidFill>
                <a:srgbClr val="404040"/>
              </a:solidFill>
              <a:effectLst/>
              <a:uLnTx/>
              <a:uFillTx/>
              <a:latin typeface="黑体" panose="02010609060101010101" pitchFamily="49" charset="-122"/>
              <a:ea typeface="黑体" panose="02010609060101010101" pitchFamily="49" charset="-122"/>
              <a:cs typeface="Arial" panose="020B0604020202020204" pitchFamily="34" charset="0"/>
            </a:endParaRPr>
          </a:p>
        </p:txBody>
      </p:sp>
      <p:sp>
        <p:nvSpPr>
          <p:cNvPr id="2" name="标题 1"/>
          <p:cNvSpPr>
            <a:spLocks noGrp="1"/>
          </p:cNvSpPr>
          <p:nvPr>
            <p:ph type="title"/>
          </p:nvPr>
        </p:nvSpPr>
        <p:spPr>
          <a:xfrm>
            <a:off x="190459" y="154379"/>
            <a:ext cx="11090159" cy="432048"/>
          </a:xfrm>
        </p:spPr>
        <p:txBody>
          <a:bodyPr>
            <a:noAutofit/>
          </a:bodyPr>
          <a:lstStyle>
            <a:lvl1pPr algn="l">
              <a:defRPr sz="2200" b="1">
                <a:latin typeface="Arial" panose="020B0604020202020204" pitchFamily="34" charset="0"/>
                <a:ea typeface="微软雅黑" panose="020B0503020204020204" pitchFamily="34" charset="-122"/>
                <a:cs typeface="Arial" panose="020B0604020202020204" pitchFamily="34" charset="0"/>
              </a:defRPr>
            </a:lvl1pPr>
          </a:lstStyle>
          <a:p>
            <a:pPr fontAlgn="base"/>
            <a:r>
              <a:rPr lang="zh-CN" altLang="en-US" strike="noStrike" noProof="1"/>
              <a:t>单击此处编辑母版标题样式</a:t>
            </a:r>
          </a:p>
        </p:txBody>
      </p:sp>
      <p:sp>
        <p:nvSpPr>
          <p:cNvPr id="3" name="内容占位符 2"/>
          <p:cNvSpPr>
            <a:spLocks noGrp="1"/>
          </p:cNvSpPr>
          <p:nvPr>
            <p:ph idx="1"/>
          </p:nvPr>
        </p:nvSpPr>
        <p:spPr>
          <a:xfrm>
            <a:off x="322437" y="775246"/>
            <a:ext cx="11488604" cy="1285603"/>
          </a:xfrm>
        </p:spPr>
        <p:txBody>
          <a:bodyPr>
            <a:noAutofit/>
          </a:bodyPr>
          <a:lstStyle>
            <a:lvl1pPr>
              <a:buClr>
                <a:srgbClr val="032089"/>
              </a:buClr>
              <a:buFont typeface="Wingdings" panose="05000000000000000000" pitchFamily="2" charset="2"/>
              <a:buChar char="n"/>
              <a:defRPr sz="2200" b="0" baseline="0">
                <a:latin typeface="微软雅黑" panose="020B0503020204020204" pitchFamily="34" charset="-122"/>
                <a:ea typeface="微软雅黑" panose="020B0503020204020204" pitchFamily="34" charset="-122"/>
              </a:defRPr>
            </a:lvl1pPr>
            <a:lvl2pPr>
              <a:buClr>
                <a:srgbClr val="032089"/>
              </a:buClr>
              <a:buFont typeface="Wingdings" panose="05000000000000000000" pitchFamily="2" charset="2"/>
              <a:buChar char="l"/>
              <a:defRPr sz="2200" b="0" baseline="0">
                <a:latin typeface="微软雅黑" panose="020B0503020204020204" pitchFamily="34" charset="-122"/>
                <a:ea typeface="微软雅黑" panose="020B0503020204020204" pitchFamily="34" charset="-122"/>
              </a:defRPr>
            </a:lvl2pPr>
            <a:lvl3pPr>
              <a:defRPr sz="1600" b="0">
                <a:latin typeface="微软雅黑" panose="020B0503020204020204" pitchFamily="34" charset="-122"/>
                <a:ea typeface="微软雅黑" panose="020B0503020204020204" pitchFamily="34" charset="-122"/>
              </a:defRPr>
            </a:lvl3pPr>
            <a:lvl4pPr>
              <a:defRPr sz="1600" b="0">
                <a:latin typeface="微软雅黑" panose="020B0503020204020204" pitchFamily="34" charset="-122"/>
                <a:ea typeface="微软雅黑" panose="020B0503020204020204" pitchFamily="34" charset="-122"/>
              </a:defRPr>
            </a:lvl4pPr>
            <a:lvl5pPr>
              <a:defRPr sz="1600" b="0">
                <a:latin typeface="微软雅黑" panose="020B0503020204020204" pitchFamily="34" charset="-122"/>
                <a:ea typeface="微软雅黑" panose="020B0503020204020204" pitchFamily="34" charset="-122"/>
              </a:defRPr>
            </a:lvl5p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5" name="页脚占位符 4"/>
          <p:cNvSpPr>
            <a:spLocks noGrp="1"/>
          </p:cNvSpPr>
          <p:nvPr>
            <p:ph type="ftr" sz="quarter" idx="11"/>
          </p:nvPr>
        </p:nvSpPr>
        <p:spPr>
          <a:xfrm>
            <a:off x="4165600" y="6356351"/>
            <a:ext cx="3860800" cy="365125"/>
          </a:xfrm>
          <a:prstGeom prst="rect">
            <a:avLst/>
          </a:prstGeom>
        </p:spPr>
        <p:txBody>
          <a:bodyPr vert="horz" lIns="91440" tIns="45720" rIns="91440" bIns="45720" rtlCol="0" anchor="ctr"/>
          <a:lstStyle/>
          <a:p>
            <a:pPr fontAlgn="base">
              <a:spcBef>
                <a:spcPct val="0"/>
              </a:spcBef>
              <a:spcAft>
                <a:spcPct val="0"/>
              </a:spcAft>
              <a:defRPr/>
            </a:pPr>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vert="horz" wrap="square" lIns="91440" tIns="45720" rIns="91440" bIns="45720" numCol="1" anchor="ctr" anchorCtr="0" compatLnSpc="1"/>
          <a:lstStyle/>
          <a:p>
            <a:pPr lvl="0" eaLnBrk="1" fontAlgn="base" hangingPunct="1"/>
            <a:fld id="{9A0DB2DC-4C9A-4742-B13C-FB6460FD3503}" type="slidenum">
              <a:rPr lang="zh-CN" altLang="en-US" strike="noStrike" noProof="1" dirty="0">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pic>
        <p:nvPicPr>
          <p:cNvPr id="9" name="图片 8" descr="爬虫俱乐部logo"/>
          <p:cNvPicPr>
            <a:picLocks noChangeAspect="1"/>
          </p:cNvPicPr>
          <p:nvPr userDrawn="1"/>
        </p:nvPicPr>
        <p:blipFill>
          <a:blip r:embed="rId2"/>
          <a:stretch>
            <a:fillRect/>
          </a:stretch>
        </p:blipFill>
        <p:spPr>
          <a:xfrm>
            <a:off x="529167" y="6485256"/>
            <a:ext cx="1371600" cy="277495"/>
          </a:xfrm>
          <a:prstGeom prst="rect">
            <a:avLst/>
          </a:prstGeom>
        </p:spPr>
      </p:pic>
      <p:pic>
        <p:nvPicPr>
          <p:cNvPr id="14" name="图片 13">
            <a:extLst>
              <a:ext uri="{FF2B5EF4-FFF2-40B4-BE49-F238E27FC236}">
                <a16:creationId xmlns:a16="http://schemas.microsoft.com/office/drawing/2014/main" id="{6024AB66-7DCB-44DB-8501-689C82A3486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800863" y="74626"/>
            <a:ext cx="768350" cy="650341"/>
          </a:xfrm>
          <a:prstGeom prst="rect">
            <a:avLst/>
          </a:prstGeom>
        </p:spPr>
      </p:pic>
    </p:spTree>
    <p:extLst>
      <p:ext uri="{BB962C8B-B14F-4D97-AF65-F5344CB8AC3E}">
        <p14:creationId xmlns:p14="http://schemas.microsoft.com/office/powerpoint/2010/main" val="38093908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cSld name="1_空白">
    <p:spTree>
      <p:nvGrpSpPr>
        <p:cNvPr id="1" name=""/>
        <p:cNvGrpSpPr/>
        <p:nvPr/>
      </p:nvGrpSpPr>
      <p:grpSpPr>
        <a:xfrm>
          <a:off x="0" y="0"/>
          <a:ext cx="0" cy="0"/>
          <a:chOff x="0" y="0"/>
          <a:chExt cx="0" cy="0"/>
        </a:xfrm>
      </p:grpSpPr>
      <p:sp>
        <p:nvSpPr>
          <p:cNvPr id="7"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defRPr>
                <a:latin typeface="Arial" panose="020B0604020202020204" pitchFamily="34" charset="0"/>
                <a:ea typeface="宋体" panose="02010600030101010101" pitchFamily="2" charset="-122"/>
              </a:defRPr>
            </a:lvl1pPr>
          </a:lstStyle>
          <a:p>
            <a:pPr fontAlgn="base">
              <a:spcBef>
                <a:spcPct val="0"/>
              </a:spcBef>
              <a:spcAft>
                <a:spcPct val="0"/>
              </a:spcAft>
              <a:defRPr/>
            </a:pPr>
            <a:fld id="{B55D1A3C-C8E7-47CC-A03D-8F170F71F827}" type="datetimeFigureOut">
              <a:rPr lang="zh-CN" altLang="en-US" smtClean="0"/>
              <a:pPr fontAlgn="base">
                <a:spcBef>
                  <a:spcPct val="0"/>
                </a:spcBef>
                <a:spcAft>
                  <a:spcPct val="0"/>
                </a:spcAft>
                <a:defRPr/>
              </a:pPr>
              <a:t>2019/6/16</a:t>
            </a:fld>
            <a:endParaRPr lang="zh-CN" altLang="en-US"/>
          </a:p>
        </p:txBody>
      </p:sp>
      <p:sp>
        <p:nvSpPr>
          <p:cNvPr id="8"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defRPr>
                <a:latin typeface="Arial" panose="020B0604020202020204" pitchFamily="34" charset="0"/>
                <a:ea typeface="宋体" panose="02010600030101010101" pitchFamily="2" charset="-122"/>
              </a:defRPr>
            </a:lvl1pPr>
          </a:lstStyle>
          <a:p>
            <a:pPr fontAlgn="base">
              <a:spcBef>
                <a:spcPct val="0"/>
              </a:spcBef>
              <a:spcAft>
                <a:spcPct val="0"/>
              </a:spcAft>
              <a:defRPr/>
            </a:pPr>
            <a:endParaRPr lang="zh-CN" altLang="en-US"/>
          </a:p>
        </p:txBody>
      </p:sp>
      <p:sp>
        <p:nvSpPr>
          <p:cNvPr id="9" name="灯片编号占位符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lstStyle/>
          <a:p>
            <a:pPr algn="r" fontAlgn="base"/>
            <a:fld id="{9A0DB2DC-4C9A-4742-B13C-FB6460FD3503}" type="slidenum">
              <a:rPr lang="zh-CN" altLang="en-US" strike="noStrike" noProof="1" dirty="0">
                <a:latin typeface="Arial" panose="020B0604020202020204" pitchFamily="34" charset="0"/>
                <a:ea typeface="宋体" panose="02010600030101010101" pitchFamily="2" charset="-122"/>
                <a:cs typeface="+mn-cs"/>
              </a:rPr>
              <a:t>‹#›</a:t>
            </a:fld>
            <a:endParaRPr lang="zh-CN" altLang="en-US" strike="noStrike" noProof="1"/>
          </a:p>
        </p:txBody>
      </p:sp>
    </p:spTree>
    <p:extLst>
      <p:ext uri="{BB962C8B-B14F-4D97-AF65-F5344CB8AC3E}">
        <p14:creationId xmlns:p14="http://schemas.microsoft.com/office/powerpoint/2010/main" val="920648520"/>
      </p:ext>
    </p:extLst>
  </p:cSld>
  <p:clrMapOvr>
    <a:masterClrMapping/>
  </p:clrMapOvr>
  <p:transition spd="slow" advClick="0" advTm="1000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3A1C593-65D0-4073-BCC9-577B9352EA97}" type="datetimeFigureOut">
              <a:rPr lang="en-US" smtClean="0"/>
              <a:t>6/16/2019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t>‹#›</a:t>
            </a:fld>
            <a:endParaRPr lang="en-US"/>
          </a:p>
        </p:txBody>
      </p:sp>
    </p:spTree>
    <p:extLst>
      <p:ext uri="{BB962C8B-B14F-4D97-AF65-F5344CB8AC3E}">
        <p14:creationId xmlns:p14="http://schemas.microsoft.com/office/powerpoint/2010/main" val="1402064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3A1C593-65D0-4073-BCC9-577B9352EA97}" type="datetimeFigureOut">
              <a:rPr lang="en-US" smtClean="0"/>
              <a:t>6/16/2019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618960-8005-486C-9A75-10CB2AAC16F9}" type="slidenum">
              <a:rPr lang="en-US" smtClean="0"/>
              <a:t>‹#›</a:t>
            </a:fld>
            <a:endParaRPr lang="en-US"/>
          </a:p>
        </p:txBody>
      </p:sp>
    </p:spTree>
    <p:extLst>
      <p:ext uri="{BB962C8B-B14F-4D97-AF65-F5344CB8AC3E}">
        <p14:creationId xmlns:p14="http://schemas.microsoft.com/office/powerpoint/2010/main" val="19655473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3A1C593-65D0-4073-BCC9-577B9352EA97}" type="datetimeFigureOut">
              <a:rPr lang="en-US" smtClean="0"/>
              <a:t>6/16/2019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t>‹#›</a:t>
            </a:fld>
            <a:endParaRPr lang="en-US"/>
          </a:p>
        </p:txBody>
      </p:sp>
    </p:spTree>
    <p:extLst>
      <p:ext uri="{BB962C8B-B14F-4D97-AF65-F5344CB8AC3E}">
        <p14:creationId xmlns:p14="http://schemas.microsoft.com/office/powerpoint/2010/main" val="2375149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3A1C593-65D0-4073-BCC9-577B9352EA97}" type="datetimeFigureOut">
              <a:rPr lang="en-US" smtClean="0"/>
              <a:t>6/16/2019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618960-8005-486C-9A75-10CB2AAC16F9}" type="slidenum">
              <a:rPr lang="en-US" smtClean="0"/>
              <a:t>‹#›</a:t>
            </a:fld>
            <a:endParaRPr lang="en-US"/>
          </a:p>
        </p:txBody>
      </p:sp>
    </p:spTree>
    <p:extLst>
      <p:ext uri="{BB962C8B-B14F-4D97-AF65-F5344CB8AC3E}">
        <p14:creationId xmlns:p14="http://schemas.microsoft.com/office/powerpoint/2010/main" val="412943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3A1C593-65D0-4073-BCC9-577B9352EA97}" type="datetimeFigureOut">
              <a:rPr lang="en-US" smtClean="0"/>
              <a:t>6/16/2019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618960-8005-486C-9A75-10CB2AAC16F9}" type="slidenum">
              <a:rPr lang="en-US" smtClean="0"/>
              <a:t>‹#›</a:t>
            </a:fld>
            <a:endParaRPr lang="en-US"/>
          </a:p>
        </p:txBody>
      </p:sp>
    </p:spTree>
    <p:extLst>
      <p:ext uri="{BB962C8B-B14F-4D97-AF65-F5344CB8AC3E}">
        <p14:creationId xmlns:p14="http://schemas.microsoft.com/office/powerpoint/2010/main" val="35580844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A1C593-65D0-4073-BCC9-577B9352EA97}" type="datetimeFigureOut">
              <a:rPr lang="en-US" smtClean="0"/>
              <a:t>6/16/2019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618960-8005-486C-9A75-10CB2AAC16F9}" type="slidenum">
              <a:rPr lang="en-US" smtClean="0"/>
              <a:t>‹#›</a:t>
            </a:fld>
            <a:endParaRPr lang="en-US"/>
          </a:p>
        </p:txBody>
      </p:sp>
    </p:spTree>
    <p:extLst>
      <p:ext uri="{BB962C8B-B14F-4D97-AF65-F5344CB8AC3E}">
        <p14:creationId xmlns:p14="http://schemas.microsoft.com/office/powerpoint/2010/main" val="24540631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3A1C593-65D0-4073-BCC9-577B9352EA97}" type="datetimeFigureOut">
              <a:rPr lang="en-US" smtClean="0"/>
              <a:t>6/16/2019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t>‹#›</a:t>
            </a:fld>
            <a:endParaRPr lang="en-US"/>
          </a:p>
        </p:txBody>
      </p:sp>
    </p:spTree>
    <p:extLst>
      <p:ext uri="{BB962C8B-B14F-4D97-AF65-F5344CB8AC3E}">
        <p14:creationId xmlns:p14="http://schemas.microsoft.com/office/powerpoint/2010/main" val="33005379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3A1C593-65D0-4073-BCC9-577B9352EA97}" type="datetimeFigureOut">
              <a:rPr lang="en-US" smtClean="0"/>
              <a:t>6/16/2019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618960-8005-486C-9A75-10CB2AAC16F9}" type="slidenum">
              <a:rPr lang="en-US" smtClean="0"/>
              <a:t>‹#›</a:t>
            </a:fld>
            <a:endParaRPr lang="en-US"/>
          </a:p>
        </p:txBody>
      </p:sp>
    </p:spTree>
    <p:extLst>
      <p:ext uri="{BB962C8B-B14F-4D97-AF65-F5344CB8AC3E}">
        <p14:creationId xmlns:p14="http://schemas.microsoft.com/office/powerpoint/2010/main" val="5858763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A1C593-65D0-4073-BCC9-577B9352EA97}" type="datetimeFigureOut">
              <a:rPr lang="en-US" smtClean="0"/>
              <a:t>6/16/2019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618960-8005-486C-9A75-10CB2AAC16F9}" type="slidenum">
              <a:rPr lang="en-US" smtClean="0"/>
              <a:t>‹#›</a:t>
            </a:fld>
            <a:endParaRPr lang="en-US"/>
          </a:p>
        </p:txBody>
      </p:sp>
    </p:spTree>
    <p:extLst>
      <p:ext uri="{BB962C8B-B14F-4D97-AF65-F5344CB8AC3E}">
        <p14:creationId xmlns:p14="http://schemas.microsoft.com/office/powerpoint/2010/main" val="35973008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a:xfrm>
            <a:off x="609600" y="274638"/>
            <a:ext cx="10972800" cy="1143000"/>
          </a:xfrm>
          <a:prstGeom prst="rect">
            <a:avLst/>
          </a:prstGeom>
          <a:noFill/>
          <a:ln w="9525">
            <a:noFill/>
          </a:ln>
        </p:spPr>
        <p:txBody>
          <a:bodyPr anchor="ctr"/>
          <a:lstStyle/>
          <a:p>
            <a:pPr lvl="0"/>
            <a:r>
              <a:rPr lang="zh-CN" altLang="en-US" dirty="0"/>
              <a:t>单击此处编辑母版标题样式</a:t>
            </a:r>
          </a:p>
        </p:txBody>
      </p:sp>
      <p:sp>
        <p:nvSpPr>
          <p:cNvPr id="1027" name="文本占位符 2"/>
          <p:cNvSpPr>
            <a:spLocks noGrp="1"/>
          </p:cNvSpPr>
          <p:nvPr>
            <p:ph type="body"/>
          </p:nvPr>
        </p:nvSpPr>
        <p:spPr>
          <a:xfrm>
            <a:off x="609600" y="1600201"/>
            <a:ext cx="10972800" cy="4525963"/>
          </a:xfrm>
          <a:prstGeom prst="rect">
            <a:avLst/>
          </a:prstGeom>
          <a:noFill/>
          <a:ln w="9525">
            <a:noFill/>
          </a:ln>
        </p:spPr>
        <p:txBody>
          <a:bodyPr anchor="t"/>
          <a:lstStyle/>
          <a:p>
            <a:pPr lvl="0" indent="-342900"/>
            <a:r>
              <a:rPr lang="zh-CN" altLang="en-US" dirty="0"/>
              <a:t>单击此处编辑母版文本样式</a:t>
            </a:r>
          </a:p>
          <a:p>
            <a:pPr lvl="1" indent="-285750"/>
            <a:r>
              <a:rPr lang="zh-CN" altLang="en-US" dirty="0"/>
              <a:t>第二级</a:t>
            </a:r>
          </a:p>
          <a:p>
            <a:pPr lvl="2" indent="-228600"/>
            <a:r>
              <a:rPr lang="zh-CN" altLang="en-US" dirty="0"/>
              <a:t>第三级</a:t>
            </a:r>
          </a:p>
          <a:p>
            <a:pPr lvl="3" indent="-228600"/>
            <a:r>
              <a:rPr lang="zh-CN" altLang="en-US" dirty="0"/>
              <a:t>第四级</a:t>
            </a:r>
          </a:p>
          <a:p>
            <a:pPr lvl="4" indent="-228600"/>
            <a:r>
              <a:rPr lang="zh-CN" altLang="en-US" dirty="0"/>
              <a:t>第五级</a:t>
            </a:r>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eaLnBrk="1" hangingPunct="1">
              <a:defRPr sz="1200">
                <a:solidFill>
                  <a:schemeClr val="tx1">
                    <a:tint val="75000"/>
                  </a:schemeClr>
                </a:solidFill>
                <a:latin typeface="Arial" panose="020B0604020202020204" pitchFamily="34" charset="0"/>
                <a:ea typeface="宋体" panose="02010600030101010101" pitchFamily="2" charset="-122"/>
              </a:defRPr>
            </a:lvl1pPr>
          </a:lstStyle>
          <a:p>
            <a:pPr fontAlgn="base">
              <a:spcBef>
                <a:spcPct val="0"/>
              </a:spcBef>
              <a:spcAft>
                <a:spcPct val="0"/>
              </a:spcAft>
              <a:defRPr/>
            </a:pPr>
            <a:fld id="{37522EC2-E0AA-4F70-A214-70942D7CF4B7}" type="datetimeFigureOut">
              <a:rPr lang="zh-CN" altLang="en-US" smtClean="0"/>
              <a:pPr fontAlgn="base">
                <a:spcBef>
                  <a:spcPct val="0"/>
                </a:spcBef>
                <a:spcAft>
                  <a:spcPct val="0"/>
                </a:spcAft>
                <a:defRPr/>
              </a:pPr>
              <a:t>2019/6/16</a:t>
            </a:fld>
            <a:endParaRPr lang="zh-CN" altLang="en-US"/>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hangingPunct="1">
              <a:defRPr sz="1200">
                <a:solidFill>
                  <a:schemeClr val="tx1">
                    <a:tint val="75000"/>
                  </a:schemeClr>
                </a:solidFill>
                <a:latin typeface="Arial" panose="020B0604020202020204" pitchFamily="34" charset="0"/>
                <a:ea typeface="宋体" panose="02010600030101010101" pitchFamily="2" charset="-122"/>
              </a:defRPr>
            </a:lvl1pPr>
          </a:lstStyle>
          <a:p>
            <a:pPr fontAlgn="base">
              <a:spcBef>
                <a:spcPct val="0"/>
              </a:spcBef>
              <a:spcAft>
                <a:spcPct val="0"/>
              </a:spcAft>
              <a:defRPr/>
            </a:pPr>
            <a:endParaRPr lang="zh-CN" altLang="en-US"/>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fontAlgn="base" hangingPunct="1"/>
            <a:fld id="{9A0DB2DC-4C9A-4742-B13C-FB6460FD3503}" type="slidenum">
              <a:rPr lang="zh-CN" altLang="en-US" strike="noStrike" noProof="1" dirty="0">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extLst>
      <p:ext uri="{BB962C8B-B14F-4D97-AF65-F5344CB8AC3E}">
        <p14:creationId xmlns:p14="http://schemas.microsoft.com/office/powerpoint/2010/main" val="193600397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4.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1.xml"/><Relationship Id="rId6" Type="http://schemas.openxmlformats.org/officeDocument/2006/relationships/image" Target="../media/image11.jpg"/><Relationship Id="rId5" Type="http://schemas.openxmlformats.org/officeDocument/2006/relationships/image" Target="../media/image10.jpg"/><Relationship Id="rId4" Type="http://schemas.openxmlformats.org/officeDocument/2006/relationships/image" Target="../media/image9.jpg"/></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45" name="组合 34"/>
          <p:cNvGrpSpPr/>
          <p:nvPr/>
        </p:nvGrpSpPr>
        <p:grpSpPr>
          <a:xfrm>
            <a:off x="7932738" y="1524000"/>
            <a:ext cx="1878012" cy="90488"/>
            <a:chOff x="2483768" y="6213195"/>
            <a:chExt cx="1877958" cy="90000"/>
          </a:xfrm>
        </p:grpSpPr>
        <p:sp>
          <p:nvSpPr>
            <p:cNvPr id="13" name="椭圆 12"/>
            <p:cNvSpPr>
              <a:spLocks noChangeAspect="1"/>
            </p:cNvSpPr>
            <p:nvPr/>
          </p:nvSpPr>
          <p:spPr>
            <a:xfrm>
              <a:off x="2483768" y="6213195"/>
              <a:ext cx="90484" cy="9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600" b="1">
                <a:solidFill>
                  <a:schemeClr val="tx1"/>
                </a:solidFill>
                <a:latin typeface="Arial" panose="020B0604020202020204" pitchFamily="34" charset="0"/>
                <a:cs typeface="Arial" panose="020B0604020202020204" pitchFamily="34" charset="0"/>
              </a:endParaRPr>
            </a:p>
          </p:txBody>
        </p:sp>
        <p:sp>
          <p:nvSpPr>
            <p:cNvPr id="15" name="椭圆 14"/>
            <p:cNvSpPr>
              <a:spLocks noChangeAspect="1"/>
            </p:cNvSpPr>
            <p:nvPr/>
          </p:nvSpPr>
          <p:spPr>
            <a:xfrm>
              <a:off x="4271242" y="6213195"/>
              <a:ext cx="90484" cy="9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600" b="1">
                <a:solidFill>
                  <a:schemeClr val="tx1"/>
                </a:solidFill>
                <a:latin typeface="Arial" panose="020B0604020202020204" pitchFamily="34" charset="0"/>
                <a:cs typeface="Arial" panose="020B0604020202020204" pitchFamily="34" charset="0"/>
              </a:endParaRPr>
            </a:p>
          </p:txBody>
        </p:sp>
      </p:grpSp>
      <p:grpSp>
        <p:nvGrpSpPr>
          <p:cNvPr id="6149" name="组合 33"/>
          <p:cNvGrpSpPr/>
          <p:nvPr/>
        </p:nvGrpSpPr>
        <p:grpSpPr>
          <a:xfrm>
            <a:off x="7896225" y="609601"/>
            <a:ext cx="1836738" cy="34925"/>
            <a:chOff x="2555776" y="6488961"/>
            <a:chExt cx="1836200" cy="36000"/>
          </a:xfrm>
        </p:grpSpPr>
        <p:sp>
          <p:nvSpPr>
            <p:cNvPr id="17" name="椭圆 16"/>
            <p:cNvSpPr>
              <a:spLocks noChangeAspect="1"/>
            </p:cNvSpPr>
            <p:nvPr/>
          </p:nvSpPr>
          <p:spPr>
            <a:xfrm>
              <a:off x="4355474" y="6488961"/>
              <a:ext cx="36502" cy="36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600" b="1">
                <a:solidFill>
                  <a:schemeClr val="tx1"/>
                </a:solidFill>
                <a:latin typeface="Arial" panose="020B0604020202020204" pitchFamily="34" charset="0"/>
                <a:cs typeface="Arial" panose="020B0604020202020204" pitchFamily="34" charset="0"/>
              </a:endParaRPr>
            </a:p>
          </p:txBody>
        </p:sp>
        <p:sp>
          <p:nvSpPr>
            <p:cNvPr id="18" name="椭圆 17"/>
            <p:cNvSpPr>
              <a:spLocks noChangeAspect="1"/>
            </p:cNvSpPr>
            <p:nvPr/>
          </p:nvSpPr>
          <p:spPr>
            <a:xfrm>
              <a:off x="3455625" y="6488961"/>
              <a:ext cx="36501" cy="36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600" b="1">
                <a:solidFill>
                  <a:schemeClr val="tx1"/>
                </a:solidFill>
                <a:latin typeface="Arial" panose="020B0604020202020204" pitchFamily="34" charset="0"/>
                <a:cs typeface="Arial" panose="020B0604020202020204" pitchFamily="34" charset="0"/>
              </a:endParaRPr>
            </a:p>
          </p:txBody>
        </p:sp>
        <p:sp>
          <p:nvSpPr>
            <p:cNvPr id="19" name="椭圆 18"/>
            <p:cNvSpPr>
              <a:spLocks noChangeAspect="1"/>
            </p:cNvSpPr>
            <p:nvPr/>
          </p:nvSpPr>
          <p:spPr>
            <a:xfrm>
              <a:off x="2555776" y="6488961"/>
              <a:ext cx="36502" cy="36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600" b="1">
                <a:solidFill>
                  <a:schemeClr val="tx1"/>
                </a:solidFill>
                <a:latin typeface="Arial" panose="020B0604020202020204" pitchFamily="34" charset="0"/>
                <a:cs typeface="Arial" panose="020B0604020202020204" pitchFamily="34" charset="0"/>
              </a:endParaRPr>
            </a:p>
          </p:txBody>
        </p:sp>
      </p:grpSp>
      <p:sp>
        <p:nvSpPr>
          <p:cNvPr id="6153" name="TextBox 10"/>
          <p:cNvSpPr txBox="1"/>
          <p:nvPr/>
        </p:nvSpPr>
        <p:spPr>
          <a:xfrm>
            <a:off x="5808664" y="2873375"/>
            <a:ext cx="4859337" cy="1477328"/>
          </a:xfrm>
          <a:prstGeom prst="rect">
            <a:avLst/>
          </a:prstGeom>
          <a:noFill/>
          <a:ln w="9525">
            <a:noFill/>
          </a:ln>
        </p:spPr>
        <p:txBody>
          <a:bodyPr anchor="t">
            <a:spAutoFit/>
          </a:bodyPr>
          <a:lstStyle/>
          <a:p>
            <a:pPr algn="ctr">
              <a:lnSpc>
                <a:spcPts val="3200"/>
              </a:lnSpc>
              <a:spcBef>
                <a:spcPts val="600"/>
              </a:spcBef>
            </a:pPr>
            <a:r>
              <a:rPr lang="zh-CN" altLang="en-US" sz="2800" b="1"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如何运用</a:t>
            </a:r>
            <a:r>
              <a:rPr lang="en-US" altLang="zh-CN" sz="2800" b="1"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stata</a:t>
            </a:r>
            <a:r>
              <a:rPr lang="zh-CN" altLang="en-US" sz="2800" b="1"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进行文本分析</a:t>
            </a:r>
            <a:endParaRPr lang="en-US" altLang="zh-CN" sz="2800" b="1"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algn="ctr">
              <a:lnSpc>
                <a:spcPts val="3200"/>
              </a:lnSpc>
              <a:spcBef>
                <a:spcPts val="600"/>
              </a:spcBef>
            </a:pPr>
            <a:r>
              <a:rPr lang="en-US" altLang="zh-CN" sz="2800" b="1"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  </a:t>
            </a:r>
          </a:p>
          <a:p>
            <a:pPr algn="ctr">
              <a:lnSpc>
                <a:spcPts val="3200"/>
              </a:lnSpc>
              <a:spcBef>
                <a:spcPts val="600"/>
              </a:spcBef>
            </a:pPr>
            <a:r>
              <a:rPr lang="en-US" altLang="zh-CN" sz="2800" b="1"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          </a:t>
            </a:r>
            <a:r>
              <a:rPr lang="zh-CN" altLang="en-US" sz="2800" b="1"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主讲人：张计宝</a:t>
            </a:r>
          </a:p>
        </p:txBody>
      </p:sp>
      <p:pic>
        <p:nvPicPr>
          <p:cNvPr id="3" name="图片 2" descr="爬虫俱乐部logo"/>
          <p:cNvPicPr>
            <a:picLocks noChangeAspect="1"/>
          </p:cNvPicPr>
          <p:nvPr/>
        </p:nvPicPr>
        <p:blipFill>
          <a:blip r:embed="rId3"/>
          <a:stretch>
            <a:fillRect/>
          </a:stretch>
        </p:blipFill>
        <p:spPr>
          <a:xfrm>
            <a:off x="7708266" y="64136"/>
            <a:ext cx="2959735" cy="832485"/>
          </a:xfrm>
          <a:prstGeom prst="rect">
            <a:avLst/>
          </a:prstGeom>
        </p:spPr>
      </p:pic>
      <p:sp>
        <p:nvSpPr>
          <p:cNvPr id="4" name="文本框 3"/>
          <p:cNvSpPr txBox="1"/>
          <p:nvPr/>
        </p:nvSpPr>
        <p:spPr>
          <a:xfrm>
            <a:off x="6662420" y="6381115"/>
            <a:ext cx="3862070" cy="398780"/>
          </a:xfrm>
          <a:prstGeom prst="rect">
            <a:avLst/>
          </a:prstGeom>
          <a:noFill/>
        </p:spPr>
        <p:txBody>
          <a:bodyPr wrap="square" rtlCol="0">
            <a:spAutoFit/>
          </a:bodyPr>
          <a:lstStyle/>
          <a:p>
            <a:pPr algn="ctr"/>
            <a:r>
              <a:rPr lang="zh-CN" altLang="en-US" sz="2000" b="1" dirty="0">
                <a:solidFill>
                  <a:srgbClr val="FF0000"/>
                </a:solidFill>
                <a:latin typeface="Times New Roman" panose="02020603050405020304" charset="0"/>
              </a:rPr>
              <a:t>官方网站   </a:t>
            </a:r>
            <a:r>
              <a:rPr lang="zh-CN" altLang="en-US" sz="2000" dirty="0">
                <a:solidFill>
                  <a:srgbClr val="FF0000"/>
                </a:solidFill>
                <a:latin typeface="Times New Roman" panose="02020603050405020304" charset="0"/>
              </a:rPr>
              <a:t>stata-club.github.io</a:t>
            </a:r>
          </a:p>
        </p:txBody>
      </p:sp>
      <p:pic>
        <p:nvPicPr>
          <p:cNvPr id="6" name="图片 5">
            <a:extLst>
              <a:ext uri="{FF2B5EF4-FFF2-40B4-BE49-F238E27FC236}">
                <a16:creationId xmlns:a16="http://schemas.microsoft.com/office/drawing/2014/main" id="{2C488E06-087E-4B62-B651-38622D90BFE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46215" y="4704839"/>
            <a:ext cx="2068491" cy="1676276"/>
          </a:xfrm>
          <a:prstGeom prst="rect">
            <a:avLst/>
          </a:prstGeom>
        </p:spPr>
      </p:pic>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双向匹配法</a:t>
            </a:r>
          </a:p>
        </p:txBody>
      </p:sp>
      <p:sp>
        <p:nvSpPr>
          <p:cNvPr id="3" name="内容占位符 2"/>
          <p:cNvSpPr>
            <a:spLocks noGrp="1"/>
          </p:cNvSpPr>
          <p:nvPr>
            <p:ph idx="1"/>
          </p:nvPr>
        </p:nvSpPr>
        <p:spPr>
          <a:xfrm>
            <a:off x="1666876" y="1223010"/>
            <a:ext cx="8616315" cy="4582254"/>
          </a:xfrm>
        </p:spPr>
        <p:txBody>
          <a:bodyPr/>
          <a:lstStyle/>
          <a:p>
            <a:r>
              <a:rPr lang="zh-CN" altLang="en-US" sz="2400" dirty="0">
                <a:latin typeface="华文楷体" panose="02010600040101010101" pitchFamily="2" charset="-122"/>
                <a:ea typeface="华文楷体" panose="02010600040101010101" pitchFamily="2" charset="-122"/>
              </a:rPr>
              <a:t>将正向最大匹配法与逆向最大匹配法组合。</a:t>
            </a:r>
          </a:p>
          <a:p>
            <a:endParaRPr lang="zh-CN" altLang="en-US" sz="2400" dirty="0">
              <a:latin typeface="华文楷体" panose="02010600040101010101" pitchFamily="2" charset="-122"/>
              <a:ea typeface="华文楷体" panose="02010600040101010101" pitchFamily="2" charset="-122"/>
            </a:endParaRPr>
          </a:p>
          <a:p>
            <a:r>
              <a:rPr lang="zh-CN" altLang="en-US" sz="2400" dirty="0">
                <a:latin typeface="华文楷体" panose="02010600040101010101" pitchFamily="2" charset="-122"/>
                <a:ea typeface="华文楷体" panose="02010600040101010101" pitchFamily="2" charset="-122"/>
              </a:rPr>
              <a:t>先根据标点对文档进行粗切分，把文档分解成若干个句子。</a:t>
            </a:r>
          </a:p>
          <a:p>
            <a:endParaRPr lang="zh-CN" altLang="en-US" sz="2400" dirty="0">
              <a:latin typeface="华文楷体" panose="02010600040101010101" pitchFamily="2" charset="-122"/>
              <a:ea typeface="华文楷体" panose="02010600040101010101" pitchFamily="2" charset="-122"/>
            </a:endParaRPr>
          </a:p>
          <a:p>
            <a:r>
              <a:rPr lang="zh-CN" altLang="en-US" sz="2400" dirty="0">
                <a:latin typeface="华文楷体" panose="02010600040101010101" pitchFamily="2" charset="-122"/>
                <a:ea typeface="华文楷体" panose="02010600040101010101" pitchFamily="2" charset="-122"/>
              </a:rPr>
              <a:t>然后再对这些句子用正向最大匹配法和逆向最大匹配法进行扫描切分。如果两种分词方法得到的匹配结果相同，则认为分词正确。</a:t>
            </a:r>
            <a:endParaRPr lang="en-US" altLang="zh-CN" sz="2400" dirty="0">
              <a:latin typeface="华文楷体" panose="02010600040101010101" pitchFamily="2" charset="-122"/>
              <a:ea typeface="华文楷体" panose="02010600040101010101" pitchFamily="2" charset="-122"/>
            </a:endParaRPr>
          </a:p>
          <a:p>
            <a:endParaRPr lang="en-US" altLang="zh-CN" sz="2400" dirty="0">
              <a:latin typeface="华文楷体" panose="02010600040101010101" pitchFamily="2" charset="-122"/>
              <a:ea typeface="华文楷体" panose="02010600040101010101" pitchFamily="2" charset="-122"/>
            </a:endParaRPr>
          </a:p>
          <a:p>
            <a:endParaRPr lang="en-US" altLang="zh-CN" sz="2400" dirty="0">
              <a:latin typeface="华文楷体" panose="02010600040101010101" pitchFamily="2" charset="-122"/>
              <a:ea typeface="华文楷体" panose="02010600040101010101" pitchFamily="2" charset="-122"/>
            </a:endParaRPr>
          </a:p>
          <a:p>
            <a:r>
              <a:rPr lang="en-US" altLang="zh-CN" sz="2400" dirty="0" err="1">
                <a:latin typeface="华文楷体" panose="02010600040101010101" pitchFamily="2" charset="-122"/>
                <a:ea typeface="华文楷体" panose="02010600040101010101" pitchFamily="2" charset="-122"/>
              </a:rPr>
              <a:t>SunM.S</a:t>
            </a:r>
            <a:r>
              <a:rPr lang="zh-CN" altLang="en-US" sz="2400" dirty="0">
                <a:latin typeface="华文楷体" panose="02010600040101010101" pitchFamily="2" charset="-122"/>
                <a:ea typeface="华文楷体" panose="02010600040101010101" pitchFamily="2" charset="-122"/>
              </a:rPr>
              <a:t>和</a:t>
            </a:r>
            <a:r>
              <a:rPr lang="en-US" altLang="zh-CN" sz="2400" dirty="0">
                <a:latin typeface="华文楷体" panose="02010600040101010101" pitchFamily="2" charset="-122"/>
                <a:ea typeface="华文楷体" panose="02010600040101010101" pitchFamily="2" charset="-122"/>
              </a:rPr>
              <a:t>Benjamin K.T(1995)</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a:sym typeface="+mn-ea"/>
              </a:rPr>
              <a:t>基于词</a:t>
            </a:r>
            <a:r>
              <a:rPr lang="zh-CN" altLang="en-US">
                <a:sym typeface="+mn-ea"/>
              </a:rPr>
              <a:t>的</a:t>
            </a:r>
            <a:r>
              <a:rPr lang="en-US" altLang="zh-CN">
                <a:sym typeface="+mn-ea"/>
              </a:rPr>
              <a:t>频度统计的分词方法</a:t>
            </a:r>
            <a:endParaRPr lang="zh-CN" altLang="en-US"/>
          </a:p>
        </p:txBody>
      </p:sp>
      <p:sp>
        <p:nvSpPr>
          <p:cNvPr id="3" name="内容占位符 2"/>
          <p:cNvSpPr>
            <a:spLocks noGrp="1"/>
          </p:cNvSpPr>
          <p:nvPr>
            <p:ph idx="1"/>
          </p:nvPr>
        </p:nvSpPr>
        <p:spPr>
          <a:xfrm>
            <a:off x="1765936" y="775336"/>
            <a:ext cx="8616315" cy="6510655"/>
          </a:xfrm>
        </p:spPr>
        <p:txBody>
          <a:bodyPr/>
          <a:lstStyle/>
          <a:p>
            <a:r>
              <a:rPr lang="zh-CN" altLang="en-US" sz="2400" dirty="0">
                <a:latin typeface="华文楷体" panose="02010600040101010101" pitchFamily="2" charset="-122"/>
                <a:ea typeface="华文楷体" panose="02010600040101010101" pitchFamily="2" charset="-122"/>
              </a:rPr>
              <a:t> 基于词的频度统计的分词方法是一种全切分方法。</a:t>
            </a:r>
          </a:p>
          <a:p>
            <a:r>
              <a:rPr lang="zh-CN" altLang="en-US" sz="2800" b="1" dirty="0">
                <a:latin typeface="华文楷体" panose="02010600040101010101" pitchFamily="2" charset="-122"/>
                <a:ea typeface="华文楷体" panose="02010600040101010101" pitchFamily="2" charset="-122"/>
              </a:rPr>
              <a:t>全切分</a:t>
            </a:r>
          </a:p>
          <a:p>
            <a:r>
              <a:rPr lang="zh-CN" altLang="en-US" sz="2400" b="1" dirty="0">
                <a:latin typeface="华文楷体" panose="02010600040101010101" pitchFamily="2" charset="-122"/>
                <a:ea typeface="华文楷体" panose="02010600040101010101" pitchFamily="2" charset="-122"/>
              </a:rPr>
              <a:t>基本思想</a:t>
            </a:r>
            <a:r>
              <a:rPr lang="zh-CN" altLang="en-US" sz="2400" dirty="0">
                <a:latin typeface="华文楷体" panose="02010600040101010101" pitchFamily="2" charset="-122"/>
                <a:ea typeface="华文楷体" panose="02010600040101010101" pitchFamily="2" charset="-122"/>
              </a:rPr>
              <a:t>：要求获得输入序列的所有可接受的切分形式，而部分切分只取得一种或几种可接受的切分形式，由于部分切分忽略了可能的其他切分形式，所以建立在部分切分基础上的分词方法不管采取何种歧义纠正策略，都可能会遗漏正确的切分，造成分词错误或失败。而建立在全切分基础上的分词方法，由于全切分取得了所有可能的切分形式，因而从根本上避免了可能切分形式的遗漏，克服了部分切分方法的缺陷。</a:t>
            </a:r>
          </a:p>
          <a:p>
            <a:r>
              <a:rPr lang="zh-CN" altLang="en-US" sz="2400" b="1" dirty="0">
                <a:latin typeface="华文楷体" panose="02010600040101010101" pitchFamily="2" charset="-122"/>
                <a:ea typeface="华文楷体" panose="02010600040101010101" pitchFamily="2" charset="-122"/>
                <a:sym typeface="+mn-ea"/>
              </a:rPr>
              <a:t>全切分缺点</a:t>
            </a:r>
            <a:r>
              <a:rPr lang="zh-CN" altLang="en-US" sz="2400" dirty="0">
                <a:latin typeface="华文楷体" panose="02010600040101010101" pitchFamily="2" charset="-122"/>
                <a:ea typeface="华文楷体" panose="02010600040101010101" pitchFamily="2" charset="-122"/>
                <a:sym typeface="+mn-ea"/>
              </a:rPr>
              <a:t>：不具有歧义检测功能、导致庞大的无用数据充斥于存储数据库、,造成分词效率严重下降。</a:t>
            </a:r>
            <a:endParaRPr lang="en-US" altLang="zh-CN" sz="2000" dirty="0">
              <a:sym typeface="+mn-ea"/>
            </a:endParaRPr>
          </a:p>
          <a:p>
            <a:endParaRPr lang="zh-CN" altLang="en-US" sz="2000" dirty="0"/>
          </a:p>
          <a:p>
            <a:endParaRPr lang="en-US" altLang="zh-CN" sz="2000" dirty="0">
              <a:sym typeface="+mn-ea"/>
            </a:endParaRPr>
          </a:p>
          <a:p>
            <a:endParaRPr lang="en-US" altLang="zh-CN" dirty="0">
              <a:sym typeface="+mn-e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a:sym typeface="+mn-ea"/>
              </a:rPr>
              <a:t>基于词</a:t>
            </a:r>
            <a:r>
              <a:rPr lang="zh-CN" altLang="en-US">
                <a:sym typeface="+mn-ea"/>
              </a:rPr>
              <a:t>的</a:t>
            </a:r>
            <a:r>
              <a:rPr lang="en-US" altLang="zh-CN">
                <a:sym typeface="+mn-ea"/>
              </a:rPr>
              <a:t>频度统计的分词方法</a:t>
            </a:r>
            <a:endParaRPr lang="zh-CN" altLang="en-US"/>
          </a:p>
        </p:txBody>
      </p:sp>
      <p:sp>
        <p:nvSpPr>
          <p:cNvPr id="3" name="内容占位符 2"/>
          <p:cNvSpPr>
            <a:spLocks noGrp="1"/>
          </p:cNvSpPr>
          <p:nvPr>
            <p:ph idx="1"/>
          </p:nvPr>
        </p:nvSpPr>
        <p:spPr>
          <a:xfrm>
            <a:off x="1787526" y="998855"/>
            <a:ext cx="8616315" cy="3733800"/>
          </a:xfrm>
        </p:spPr>
        <p:txBody>
          <a:bodyPr/>
          <a:lstStyle/>
          <a:p>
            <a:r>
              <a:rPr lang="zh-CN" altLang="en-US" sz="2400" b="1" dirty="0">
                <a:latin typeface="华文楷体" panose="02010600040101010101" pitchFamily="2" charset="-122"/>
                <a:ea typeface="华文楷体" panose="02010600040101010101" pitchFamily="2" charset="-122"/>
              </a:rPr>
              <a:t> </a:t>
            </a:r>
            <a:r>
              <a:rPr lang="zh-CN" altLang="en-US" sz="2400" b="1" dirty="0">
                <a:latin typeface="华文楷体" panose="02010600040101010101" pitchFamily="2" charset="-122"/>
                <a:ea typeface="华文楷体" panose="02010600040101010101" pitchFamily="2" charset="-122"/>
                <a:sym typeface="+mn-ea"/>
              </a:rPr>
              <a:t>频度统计的分词方法的基本思想</a:t>
            </a:r>
            <a:r>
              <a:rPr lang="zh-CN" altLang="en-US" sz="2400" dirty="0">
                <a:latin typeface="华文楷体" panose="02010600040101010101" pitchFamily="2" charset="-122"/>
                <a:ea typeface="华文楷体" panose="02010600040101010101" pitchFamily="2" charset="-122"/>
                <a:sym typeface="+mn-ea"/>
              </a:rPr>
              <a:t>:在上下文中，相邻的字同时出现的次数越多，就越可能构成一个词。因此字与字相邻出现的概率或频率能较好的反映词的可信度。</a:t>
            </a:r>
          </a:p>
          <a:p>
            <a:pPr marL="0" indent="0">
              <a:buNone/>
            </a:pPr>
            <a:r>
              <a:rPr lang="zh-CN" altLang="en-US" sz="2400" dirty="0">
                <a:latin typeface="华文楷体" panose="02010600040101010101" pitchFamily="2" charset="-122"/>
                <a:ea typeface="华文楷体" panose="02010600040101010101" pitchFamily="2" charset="-122"/>
              </a:rPr>
              <a:t> </a:t>
            </a:r>
          </a:p>
          <a:p>
            <a:r>
              <a:rPr lang="zh-CN" altLang="en-US" sz="2400" dirty="0">
                <a:latin typeface="华文楷体" panose="02010600040101010101" pitchFamily="2" charset="-122"/>
                <a:ea typeface="华文楷体" panose="02010600040101010101" pitchFamily="2" charset="-122"/>
              </a:rPr>
              <a:t> </a:t>
            </a:r>
            <a:r>
              <a:rPr lang="zh-CN" altLang="en-US" sz="2400" b="1" dirty="0">
                <a:latin typeface="华文楷体" panose="02010600040101010101" pitchFamily="2" charset="-122"/>
                <a:ea typeface="华文楷体" panose="02010600040101010101" pitchFamily="2" charset="-122"/>
              </a:rPr>
              <a:t>这是一种全切分方法</a:t>
            </a:r>
            <a:r>
              <a:rPr lang="zh-CN" altLang="en-US" sz="2400" dirty="0">
                <a:latin typeface="华文楷体" panose="02010600040101010101" pitchFamily="2" charset="-122"/>
                <a:ea typeface="华文楷体" panose="02010600040101010101" pitchFamily="2" charset="-122"/>
              </a:rPr>
              <a:t>。它不依靠词典,而是将文章中任意两个字同时出现的频率进行统计,次数越高的就可能是一个词。它首先切分出与词表匹配的所有可能的词,运用统计语言模型和决策算法决定最优的切分结果。它的优点在于可以发现所有的切分歧义并且容易将新词提取出来。</a:t>
            </a:r>
            <a:endParaRPr lang="zh-CN" altLang="en-US"/>
          </a:p>
          <a:p>
            <a:endParaRPr lang="zh-CN"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rot="5400000">
            <a:off x="1881189" y="3357563"/>
            <a:ext cx="3571875" cy="0"/>
          </a:xfrm>
          <a:prstGeom prst="line">
            <a:avLst/>
          </a:prstGeom>
        </p:spPr>
        <p:style>
          <a:lnRef idx="1">
            <a:schemeClr val="dk1"/>
          </a:lnRef>
          <a:fillRef idx="2">
            <a:schemeClr val="dk1"/>
          </a:fillRef>
          <a:effectRef idx="1">
            <a:schemeClr val="dk1"/>
          </a:effectRef>
          <a:fontRef idx="minor">
            <a:schemeClr val="dk1"/>
          </a:fontRef>
        </p:style>
      </p:cxnSp>
      <p:sp>
        <p:nvSpPr>
          <p:cNvPr id="5" name="Line 2"/>
          <p:cNvSpPr>
            <a:spLocks noChangeShapeType="1"/>
          </p:cNvSpPr>
          <p:nvPr/>
        </p:nvSpPr>
        <p:spPr bwMode="auto">
          <a:xfrm>
            <a:off x="3000375" y="3000375"/>
            <a:ext cx="6242050" cy="0"/>
          </a:xfrm>
          <a:prstGeom prst="line">
            <a:avLst/>
          </a:prstGeom>
        </p:spPr>
        <p:style>
          <a:lnRef idx="1">
            <a:schemeClr val="dk1"/>
          </a:lnRef>
          <a:fillRef idx="2">
            <a:schemeClr val="dk1"/>
          </a:fillRef>
          <a:effectRef idx="1">
            <a:schemeClr val="dk1"/>
          </a:effectRef>
          <a:fontRef idx="minor">
            <a:schemeClr val="dk1"/>
          </a:fontRef>
        </p:style>
        <p:txBody>
          <a:bodyPr/>
          <a:lstStyle/>
          <a:p>
            <a:pPr algn="ctr">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6" name="AutoShape 12">
            <a:hlinkClick r:id="" action="ppaction://noaction" highlightClick="1"/>
          </p:cNvPr>
          <p:cNvSpPr>
            <a:spLocks noChangeArrowheads="1"/>
          </p:cNvSpPr>
          <p:nvPr/>
        </p:nvSpPr>
        <p:spPr bwMode="auto">
          <a:xfrm>
            <a:off x="4368801" y="3444876"/>
            <a:ext cx="4602163" cy="576263"/>
          </a:xfrm>
          <a:prstGeom prst="actionButtonBlank">
            <a:avLst/>
          </a:prstGeom>
        </p:spPr>
        <p:style>
          <a:lnRef idx="1">
            <a:schemeClr val="dk1"/>
          </a:lnRef>
          <a:fillRef idx="2">
            <a:schemeClr val="dk1"/>
          </a:fillRef>
          <a:effectRef idx="1">
            <a:schemeClr val="dk1"/>
          </a:effectRef>
          <a:fontRef idx="minor">
            <a:schemeClr val="dk1"/>
          </a:fontRef>
        </p:style>
        <p:txBody>
          <a:bodyPr wrap="none" anchor="ctr"/>
          <a:lstStyle/>
          <a:p>
            <a:pPr algn="ctr" fontAlgn="base">
              <a:spcBef>
                <a:spcPct val="0"/>
              </a:spcBef>
              <a:spcAft>
                <a:spcPct val="0"/>
              </a:spcAft>
              <a:defRPr/>
            </a:pPr>
            <a:r>
              <a:rPr lang="zh-CN" altLang="en-US" b="1" dirty="0">
                <a:solidFill>
                  <a:srgbClr val="FEFFFF"/>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dirty="0">
                <a:solidFill>
                  <a:prstClr val="black"/>
                </a:solidFill>
                <a:latin typeface="微软雅黑" panose="020B0503020204020204" pitchFamily="34" charset="-122"/>
                <a:ea typeface="微软雅黑" panose="020B0503020204020204" pitchFamily="34" charset="-122"/>
                <a:sym typeface="微软雅黑" panose="020B0503020204020204" pitchFamily="34" charset="-122"/>
              </a:rPr>
              <a:t>文本可视化</a:t>
            </a:r>
          </a:p>
        </p:txBody>
      </p:sp>
      <p:sp>
        <p:nvSpPr>
          <p:cNvPr id="7" name="Oval 13">
            <a:hlinkClick r:id="" action="ppaction://noaction" highlightClick="1"/>
          </p:cNvPr>
          <p:cNvSpPr>
            <a:spLocks noChangeArrowheads="1"/>
          </p:cNvSpPr>
          <p:nvPr/>
        </p:nvSpPr>
        <p:spPr bwMode="auto">
          <a:xfrm>
            <a:off x="3379788" y="3444876"/>
            <a:ext cx="623888" cy="576263"/>
          </a:xfrm>
          <a:prstGeom prst="ellipse">
            <a:avLst/>
          </a:prstGeom>
        </p:spPr>
        <p:style>
          <a:lnRef idx="1">
            <a:schemeClr val="dk1"/>
          </a:lnRef>
          <a:fillRef idx="2">
            <a:schemeClr val="dk1"/>
          </a:fillRef>
          <a:effectRef idx="1">
            <a:schemeClr val="dk1"/>
          </a:effectRef>
          <a:fontRef idx="minor">
            <a:schemeClr val="dk1"/>
          </a:fontRef>
        </p:style>
        <p:txBody>
          <a:bodyPr wrap="none" anchor="ctr"/>
          <a:lstStyle/>
          <a:p>
            <a:pPr algn="ctr" fontAlgn="base">
              <a:spcBef>
                <a:spcPct val="0"/>
              </a:spcBef>
              <a:spcAft>
                <a:spcPct val="0"/>
              </a:spcAft>
              <a:defRPr/>
            </a:pPr>
            <a:r>
              <a:rPr lang="en-US" altLang="zh-CN">
                <a:solidFill>
                  <a:srgbClr val="000000"/>
                </a:solidFill>
                <a:latin typeface="微软雅黑" panose="020B0503020204020204" pitchFamily="34" charset="-122"/>
                <a:ea typeface="微软雅黑" panose="020B0503020204020204" pitchFamily="34" charset="-122"/>
              </a:rPr>
              <a:t>3</a:t>
            </a:r>
          </a:p>
        </p:txBody>
      </p:sp>
      <p:sp>
        <p:nvSpPr>
          <p:cNvPr id="8" name="Oval 15">
            <a:hlinkClick r:id="" action="ppaction://noaction" highlightClick="1"/>
          </p:cNvPr>
          <p:cNvSpPr>
            <a:spLocks noChangeArrowheads="1"/>
          </p:cNvSpPr>
          <p:nvPr/>
        </p:nvSpPr>
        <p:spPr bwMode="auto">
          <a:xfrm>
            <a:off x="3379788" y="2714626"/>
            <a:ext cx="623888" cy="576263"/>
          </a:xfrm>
          <a:prstGeom prst="ellipse">
            <a:avLst/>
          </a:prstGeom>
        </p:spPr>
        <p:style>
          <a:lnRef idx="0">
            <a:schemeClr val="dk1"/>
          </a:lnRef>
          <a:fillRef idx="3">
            <a:schemeClr val="dk1"/>
          </a:fillRef>
          <a:effectRef idx="3">
            <a:schemeClr val="dk1"/>
          </a:effectRef>
          <a:fontRef idx="minor">
            <a:schemeClr val="lt1"/>
          </a:fontRef>
        </p:style>
        <p:txBody>
          <a:bodyPr wrap="none" anchor="ctr"/>
          <a:lstStyle/>
          <a:p>
            <a:pPr algn="ctr" fontAlgn="base">
              <a:spcBef>
                <a:spcPct val="0"/>
              </a:spcBef>
              <a:spcAft>
                <a:spcPct val="0"/>
              </a:spcAft>
              <a:defRPr/>
            </a:pPr>
            <a:r>
              <a:rPr lang="en-US" altLang="zh-CN">
                <a:solidFill>
                  <a:prstClr val="white"/>
                </a:solidFill>
                <a:latin typeface="微软雅黑" panose="020B0503020204020204" pitchFamily="34" charset="-122"/>
                <a:ea typeface="微软雅黑" panose="020B0503020204020204" pitchFamily="34" charset="-122"/>
              </a:rPr>
              <a:t>2</a:t>
            </a:r>
          </a:p>
        </p:txBody>
      </p:sp>
      <p:sp>
        <p:nvSpPr>
          <p:cNvPr id="9" name="AutoShape 17">
            <a:hlinkClick r:id="" action="ppaction://noaction" highlightClick="1"/>
          </p:cNvPr>
          <p:cNvSpPr>
            <a:spLocks noChangeArrowheads="1"/>
          </p:cNvSpPr>
          <p:nvPr/>
        </p:nvSpPr>
        <p:spPr bwMode="auto">
          <a:xfrm>
            <a:off x="4368801" y="2714626"/>
            <a:ext cx="4602163" cy="576263"/>
          </a:xfrm>
          <a:prstGeom prst="actionButtonBlank">
            <a:avLst/>
          </a:prstGeom>
        </p:spPr>
        <p:style>
          <a:lnRef idx="0">
            <a:schemeClr val="dk1"/>
          </a:lnRef>
          <a:fillRef idx="3">
            <a:schemeClr val="dk1"/>
          </a:fillRef>
          <a:effectRef idx="3">
            <a:schemeClr val="dk1"/>
          </a:effectRef>
          <a:fontRef idx="minor">
            <a:schemeClr val="lt1"/>
          </a:fontRef>
        </p:style>
        <p:txBody>
          <a:bodyPr wrap="none" anchor="ctr"/>
          <a:lstStyle/>
          <a:p>
            <a:pPr algn="ctr" fontAlgn="base">
              <a:spcBef>
                <a:spcPct val="0"/>
              </a:spcBef>
              <a:spcAft>
                <a:spcPct val="0"/>
              </a:spcAft>
              <a:defRPr/>
            </a:pPr>
            <a:r>
              <a:rPr lang="zh-CN" altLang="en-US" dirty="0">
                <a:solidFill>
                  <a:prstClr val="white"/>
                </a:solidFill>
                <a:latin typeface="微软雅黑" panose="020B0503020204020204" pitchFamily="34" charset="-122"/>
                <a:ea typeface="微软雅黑" panose="020B0503020204020204" pitchFamily="34" charset="-122"/>
              </a:rPr>
              <a:t>分词的实现</a:t>
            </a:r>
          </a:p>
        </p:txBody>
      </p:sp>
      <p:sp>
        <p:nvSpPr>
          <p:cNvPr id="10" name="Oval 13">
            <a:hlinkClick r:id="" action="ppaction://noaction" highlightClick="1"/>
          </p:cNvPr>
          <p:cNvSpPr>
            <a:spLocks noChangeArrowheads="1"/>
          </p:cNvSpPr>
          <p:nvPr/>
        </p:nvSpPr>
        <p:spPr bwMode="auto">
          <a:xfrm>
            <a:off x="3379788" y="4217989"/>
            <a:ext cx="623888" cy="576263"/>
          </a:xfrm>
          <a:prstGeom prst="ellipse">
            <a:avLst/>
          </a:prstGeom>
        </p:spPr>
        <p:style>
          <a:lnRef idx="1">
            <a:schemeClr val="dk1"/>
          </a:lnRef>
          <a:fillRef idx="2">
            <a:schemeClr val="dk1"/>
          </a:fillRef>
          <a:effectRef idx="1">
            <a:schemeClr val="dk1"/>
          </a:effectRef>
          <a:fontRef idx="minor">
            <a:schemeClr val="dk1"/>
          </a:fontRef>
        </p:style>
        <p:txBody>
          <a:bodyPr wrap="none" anchor="ctr"/>
          <a:lstStyle/>
          <a:p>
            <a:pPr algn="ctr" fontAlgn="base">
              <a:spcBef>
                <a:spcPct val="0"/>
              </a:spcBef>
              <a:spcAft>
                <a:spcPct val="0"/>
              </a:spcAft>
              <a:defRPr/>
            </a:pPr>
            <a:r>
              <a:rPr lang="en-US" altLang="zh-CN" dirty="0">
                <a:solidFill>
                  <a:srgbClr val="000000"/>
                </a:solidFill>
                <a:latin typeface="微软雅黑" panose="020B0503020204020204" pitchFamily="34" charset="-122"/>
                <a:ea typeface="微软雅黑" panose="020B0503020204020204" pitchFamily="34" charset="-122"/>
              </a:rPr>
              <a:t>4</a:t>
            </a:r>
          </a:p>
        </p:txBody>
      </p:sp>
      <p:sp>
        <p:nvSpPr>
          <p:cNvPr id="11" name="AutoShape 12">
            <a:hlinkClick r:id="" action="ppaction://noaction" highlightClick="1"/>
          </p:cNvPr>
          <p:cNvSpPr>
            <a:spLocks noChangeArrowheads="1"/>
          </p:cNvSpPr>
          <p:nvPr/>
        </p:nvSpPr>
        <p:spPr bwMode="auto">
          <a:xfrm>
            <a:off x="4368801" y="1982789"/>
            <a:ext cx="4602163" cy="576263"/>
          </a:xfrm>
          <a:prstGeom prst="actionButtonBlank">
            <a:avLst/>
          </a:prstGeom>
        </p:spPr>
        <p:style>
          <a:lnRef idx="1">
            <a:schemeClr val="dk1"/>
          </a:lnRef>
          <a:fillRef idx="2">
            <a:schemeClr val="dk1"/>
          </a:fillRef>
          <a:effectRef idx="1">
            <a:schemeClr val="dk1"/>
          </a:effectRef>
          <a:fontRef idx="minor">
            <a:schemeClr val="dk1"/>
          </a:fontRef>
        </p:style>
        <p:txBody>
          <a:bodyPr wrap="none" anchor="ctr"/>
          <a:lstStyle/>
          <a:p>
            <a:pPr algn="ctr" fontAlgn="base">
              <a:spcBef>
                <a:spcPct val="0"/>
              </a:spcBef>
              <a:spcAft>
                <a:spcPct val="0"/>
              </a:spcAft>
              <a:defRPr/>
            </a:pPr>
            <a:r>
              <a:rPr lang="zh-CN" altLang="en-US" dirty="0">
                <a:solidFill>
                  <a:prstClr val="black"/>
                </a:solidFill>
                <a:latin typeface="微软雅黑" panose="020B0503020204020204" pitchFamily="34" charset="-122"/>
                <a:ea typeface="微软雅黑" panose="020B0503020204020204" pitchFamily="34" charset="-122"/>
                <a:sym typeface="微软雅黑" panose="020B0503020204020204" pitchFamily="34" charset="-122"/>
              </a:rPr>
              <a:t>分词原理</a:t>
            </a:r>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12" name="Oval 13">
            <a:hlinkClick r:id="" action="ppaction://noaction" highlightClick="1"/>
          </p:cNvPr>
          <p:cNvSpPr>
            <a:spLocks noChangeArrowheads="1"/>
          </p:cNvSpPr>
          <p:nvPr/>
        </p:nvSpPr>
        <p:spPr bwMode="auto">
          <a:xfrm>
            <a:off x="3379788" y="1982789"/>
            <a:ext cx="623888" cy="576263"/>
          </a:xfrm>
          <a:prstGeom prst="ellipse">
            <a:avLst/>
          </a:prstGeom>
        </p:spPr>
        <p:style>
          <a:lnRef idx="1">
            <a:schemeClr val="dk1"/>
          </a:lnRef>
          <a:fillRef idx="2">
            <a:schemeClr val="dk1"/>
          </a:fillRef>
          <a:effectRef idx="1">
            <a:schemeClr val="dk1"/>
          </a:effectRef>
          <a:fontRef idx="minor">
            <a:schemeClr val="dk1"/>
          </a:fontRef>
        </p:style>
        <p:txBody>
          <a:bodyPr wrap="none" anchor="ctr"/>
          <a:lstStyle/>
          <a:p>
            <a:pPr algn="ctr" fontAlgn="base">
              <a:spcBef>
                <a:spcPct val="0"/>
              </a:spcBef>
              <a:spcAft>
                <a:spcPct val="0"/>
              </a:spcAft>
              <a:defRPr/>
            </a:pPr>
            <a:r>
              <a:rPr lang="en-US" altLang="zh-CN">
                <a:solidFill>
                  <a:srgbClr val="000000"/>
                </a:solidFill>
                <a:latin typeface="微软雅黑" panose="020B0503020204020204" pitchFamily="34" charset="-122"/>
                <a:ea typeface="微软雅黑" panose="020B0503020204020204" pitchFamily="34" charset="-122"/>
              </a:rPr>
              <a:t>1</a:t>
            </a:r>
          </a:p>
        </p:txBody>
      </p:sp>
      <p:sp>
        <p:nvSpPr>
          <p:cNvPr id="13" name="AutoShape 12">
            <a:hlinkClick r:id="" action="ppaction://noaction" highlightClick="1"/>
          </p:cNvPr>
          <p:cNvSpPr>
            <a:spLocks noChangeArrowheads="1"/>
          </p:cNvSpPr>
          <p:nvPr/>
        </p:nvSpPr>
        <p:spPr bwMode="auto">
          <a:xfrm>
            <a:off x="4381501" y="4210051"/>
            <a:ext cx="4602163" cy="576263"/>
          </a:xfrm>
          <a:prstGeom prst="actionButtonBlank">
            <a:avLst/>
          </a:prstGeom>
        </p:spPr>
        <p:style>
          <a:lnRef idx="1">
            <a:schemeClr val="dk1"/>
          </a:lnRef>
          <a:fillRef idx="2">
            <a:schemeClr val="dk1"/>
          </a:fillRef>
          <a:effectRef idx="1">
            <a:schemeClr val="dk1"/>
          </a:effectRef>
          <a:fontRef idx="minor">
            <a:schemeClr val="dk1"/>
          </a:fontRef>
        </p:style>
        <p:txBody>
          <a:bodyPr wrap="none" anchor="ctr"/>
          <a:lstStyle/>
          <a:p>
            <a:pPr algn="ctr" fontAlgn="base">
              <a:spcBef>
                <a:spcPct val="0"/>
              </a:spcBef>
              <a:spcAft>
                <a:spcPct val="0"/>
              </a:spcAft>
              <a:defRPr/>
            </a:pPr>
            <a:r>
              <a:rPr lang="zh-CN" altLang="en-US" dirty="0">
                <a:solidFill>
                  <a:prstClr val="black"/>
                </a:solidFill>
                <a:latin typeface="微软雅黑" panose="020B0503020204020204" pitchFamily="34" charset="-122"/>
                <a:ea typeface="微软雅黑" panose="020B0503020204020204" pitchFamily="34" charset="-122"/>
              </a:rPr>
              <a:t>语调分析及实现</a:t>
            </a:r>
          </a:p>
        </p:txBody>
      </p:sp>
      <p:sp>
        <p:nvSpPr>
          <p:cNvPr id="10251" name="标题 13"/>
          <p:cNvSpPr>
            <a:spLocks noGrp="1"/>
          </p:cNvSpPr>
          <p:nvPr>
            <p:ph type="title"/>
          </p:nvPr>
        </p:nvSpPr>
        <p:spPr>
          <a:xfrm>
            <a:off x="1666876" y="153988"/>
            <a:ext cx="8316913" cy="431800"/>
          </a:xfrm>
        </p:spPr>
        <p:txBody>
          <a:bodyPr wrap="square" lIns="91440" tIns="45720" rIns="91440" bIns="45720" anchor="ctr">
            <a:noAutofit/>
          </a:bodyPr>
          <a:lstStyle/>
          <a:p>
            <a:r>
              <a:rPr lang="zh-CN" altLang="en-US" kern="1200" dirty="0">
                <a:latin typeface="Arial" panose="020B0604020202020204" pitchFamily="34" charset="0"/>
                <a:ea typeface="微软雅黑" panose="020B0503020204020204" pitchFamily="34" charset="-122"/>
                <a:cs typeface="+mj-cs"/>
              </a:rPr>
              <a:t>目录</a:t>
            </a: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二、分词的实现</a:t>
            </a:r>
          </a:p>
        </p:txBody>
      </p:sp>
      <p:sp>
        <p:nvSpPr>
          <p:cNvPr id="3" name="内容占位符 2"/>
          <p:cNvSpPr>
            <a:spLocks noGrp="1"/>
          </p:cNvSpPr>
          <p:nvPr>
            <p:ph idx="1"/>
          </p:nvPr>
        </p:nvSpPr>
        <p:spPr>
          <a:xfrm>
            <a:off x="1765936" y="775336"/>
            <a:ext cx="8616315" cy="3825875"/>
          </a:xfrm>
        </p:spPr>
        <p:txBody>
          <a:bodyPr/>
          <a:lstStyle/>
          <a:p>
            <a:r>
              <a:rPr lang="zh-CN" altLang="en-US" dirty="0"/>
              <a:t>分词工具</a:t>
            </a:r>
          </a:p>
          <a:p>
            <a:pPr marL="0" indent="0">
              <a:buNone/>
            </a:pPr>
            <a:endParaRPr lang="zh-CN" altLang="en-US" dirty="0"/>
          </a:p>
          <a:p>
            <a:pPr indent="0">
              <a:spcBef>
                <a:spcPts val="0"/>
              </a:spcBef>
              <a:buNone/>
            </a:pPr>
            <a:endParaRPr lang="en-US" altLang="zh-CN" dirty="0" err="1">
              <a:latin typeface="Times New Roman" panose="02020603050405020304" charset="0"/>
              <a:sym typeface="+mn-ea"/>
            </a:endParaRPr>
          </a:p>
          <a:p>
            <a:pPr indent="720090">
              <a:spcBef>
                <a:spcPts val="0"/>
              </a:spcBef>
              <a:buFont typeface="Wingdings" panose="05000000000000000000" charset="0"/>
              <a:buChar char=""/>
            </a:pPr>
            <a:r>
              <a:rPr lang="en-US" dirty="0" err="1">
                <a:latin typeface="Times New Roman" panose="02020603050405020304" charset="0"/>
                <a:sym typeface="+mn-ea"/>
              </a:rPr>
              <a:t>Stata</a:t>
            </a:r>
            <a:r>
              <a:rPr lang="zh-CN" altLang="en-US" dirty="0" err="1">
                <a:latin typeface="Times New Roman" panose="02020603050405020304" charset="0"/>
                <a:sym typeface="+mn-ea"/>
              </a:rPr>
              <a:t>中文分词系统</a:t>
            </a:r>
            <a:endParaRPr lang="en-US" altLang="zh-CN" dirty="0">
              <a:latin typeface="Times New Roman" panose="02020603050405020304" charset="0"/>
              <a:sym typeface="+mn-ea"/>
            </a:endParaRPr>
          </a:p>
          <a:p>
            <a:pPr indent="720090">
              <a:spcBef>
                <a:spcPts val="0"/>
              </a:spcBef>
              <a:buFont typeface="Wingdings" panose="05000000000000000000" charset="0"/>
              <a:buChar char=""/>
            </a:pPr>
            <a:endParaRPr lang="en-US" altLang="zh-CN" dirty="0">
              <a:latin typeface="Times New Roman" panose="02020603050405020304" charset="0"/>
            </a:endParaRPr>
          </a:p>
          <a:p>
            <a:pPr indent="720090">
              <a:spcBef>
                <a:spcPts val="0"/>
              </a:spcBef>
              <a:buFont typeface="Wingdings" panose="05000000000000000000" charset="0"/>
              <a:buChar char=""/>
            </a:pPr>
            <a:r>
              <a:rPr lang="en-US" altLang="zh-CN" dirty="0" err="1">
                <a:latin typeface="Times New Roman" panose="02020603050405020304" charset="0"/>
                <a:sym typeface="+mn-ea"/>
              </a:rPr>
              <a:t>Stata</a:t>
            </a:r>
            <a:r>
              <a:rPr lang="zh-CN" altLang="en-US" dirty="0" err="1">
                <a:latin typeface="Times New Roman" panose="02020603050405020304" charset="0"/>
                <a:sym typeface="+mn-ea"/>
              </a:rPr>
              <a:t>与</a:t>
            </a:r>
            <a:r>
              <a:rPr lang="en-US" altLang="zh-CN" dirty="0" err="1">
                <a:latin typeface="Times New Roman" panose="02020603050405020304" charset="0"/>
                <a:sym typeface="+mn-ea"/>
              </a:rPr>
              <a:t>python</a:t>
            </a:r>
            <a:r>
              <a:rPr lang="zh-CN" altLang="en-US" dirty="0" err="1">
                <a:latin typeface="Times New Roman" panose="02020603050405020304" charset="0"/>
                <a:sym typeface="+mn-ea"/>
              </a:rPr>
              <a:t>交互的中文分词系统</a:t>
            </a:r>
          </a:p>
          <a:p>
            <a:pPr indent="0">
              <a:spcBef>
                <a:spcPts val="0"/>
              </a:spcBef>
              <a:buNone/>
            </a:pPr>
            <a:endParaRPr lang="zh-CN" altLang="en-US" dirty="0">
              <a:latin typeface="华文楷体" panose="02010600040101010101" pitchFamily="2" charset="-122"/>
              <a:ea typeface="华文楷体" panose="02010600040101010101" pitchFamily="2" charset="-122"/>
            </a:endParaRPr>
          </a:p>
          <a:p>
            <a:pPr indent="720090">
              <a:spcBef>
                <a:spcPts val="0"/>
              </a:spcBef>
            </a:pPr>
            <a:endParaRPr lang="en-US" altLang="zh-CN"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a:t>Stata</a:t>
            </a:r>
            <a:r>
              <a:rPr lang="zh-CN" altLang="en-US"/>
              <a:t>自定义分词程序</a:t>
            </a:r>
          </a:p>
        </p:txBody>
      </p:sp>
      <p:sp>
        <p:nvSpPr>
          <p:cNvPr id="3" name="内容占位符 2"/>
          <p:cNvSpPr>
            <a:spLocks noGrp="1"/>
          </p:cNvSpPr>
          <p:nvPr>
            <p:ph idx="1"/>
          </p:nvPr>
        </p:nvSpPr>
        <p:spPr>
          <a:xfrm>
            <a:off x="1765936" y="775335"/>
            <a:ext cx="8616315" cy="5190490"/>
          </a:xfrm>
        </p:spPr>
        <p:txBody>
          <a:bodyPr/>
          <a:lstStyle/>
          <a:p>
            <a:r>
              <a:rPr lang="zh-CN" altLang="en-US" sz="2400" dirty="0">
                <a:latin typeface="华文楷体" panose="02010600040101010101" pitchFamily="2" charset="-122"/>
                <a:ea typeface="华文楷体" panose="02010600040101010101" pitchFamily="2" charset="-122"/>
              </a:rPr>
              <a:t> moss命令的使用，主要运用匹配以及词频统计</a:t>
            </a:r>
          </a:p>
          <a:p>
            <a:pPr marL="457200" lvl="1" indent="0">
              <a:buNone/>
            </a:pPr>
            <a:r>
              <a:rPr lang="zh-CN" altLang="en-US" sz="2400" dirty="0">
                <a:latin typeface="华文楷体" panose="02010600040101010101" pitchFamily="2" charset="-122"/>
                <a:ea typeface="华文楷体" panose="02010600040101010101" pitchFamily="2" charset="-122"/>
              </a:rPr>
              <a:t>clear</a:t>
            </a:r>
          </a:p>
          <a:p>
            <a:pPr marL="457200" lvl="1" indent="0">
              <a:buNone/>
            </a:pPr>
            <a:r>
              <a:rPr lang="zh-CN" altLang="en-US" sz="2400" dirty="0">
                <a:latin typeface="华文楷体" panose="02010600040101010101" pitchFamily="2" charset="-122"/>
                <a:ea typeface="华文楷体" panose="02010600040101010101" pitchFamily="2" charset="-122"/>
              </a:rPr>
              <a:t>set obs 1</a:t>
            </a:r>
          </a:p>
          <a:p>
            <a:pPr marL="457200" lvl="1" indent="0">
              <a:buNone/>
            </a:pPr>
            <a:r>
              <a:rPr lang="zh-CN" altLang="en-US" sz="2400" dirty="0">
                <a:latin typeface="华文楷体" panose="02010600040101010101" pitchFamily="2" charset="-122"/>
                <a:ea typeface="华文楷体" panose="02010600040101010101" pitchFamily="2" charset="-122"/>
              </a:rPr>
              <a:t>gen v = "this is a book"</a:t>
            </a:r>
          </a:p>
          <a:p>
            <a:pPr marL="457200" lvl="1" indent="0">
              <a:buNone/>
            </a:pPr>
            <a:r>
              <a:rPr lang="zh-CN" altLang="en-US" sz="2400" dirty="0">
                <a:latin typeface="华文楷体" panose="02010600040101010101" pitchFamily="2" charset="-122"/>
                <a:ea typeface="华文楷体" panose="02010600040101010101" pitchFamily="2" charset="-122"/>
              </a:rPr>
              <a:t>moss v, match("is") //直接用is匹配，会匹配到两处。</a:t>
            </a:r>
          </a:p>
          <a:p>
            <a:pPr marL="457200" lvl="1" indent="0">
              <a:buNone/>
            </a:pPr>
            <a:r>
              <a:rPr lang="zh-CN" altLang="en-US" sz="2400" dirty="0">
                <a:latin typeface="华文楷体" panose="02010600040101010101" pitchFamily="2" charset="-122"/>
                <a:ea typeface="华文楷体" panose="02010600040101010101" pitchFamily="2" charset="-122"/>
              </a:rPr>
              <a:t>moss v, match(" is ") prefix(a_) //is前后加空格会导致位置出错</a:t>
            </a:r>
          </a:p>
          <a:p>
            <a:pPr marL="457200" lvl="1" indent="0">
              <a:buNone/>
            </a:pPr>
            <a:r>
              <a:rPr lang="zh-CN" altLang="en-US" sz="2400" dirty="0">
                <a:latin typeface="华文楷体" panose="02010600040101010101" pitchFamily="2" charset="-122"/>
                <a:ea typeface="华文楷体" panose="02010600040101010101" pitchFamily="2" charset="-122"/>
              </a:rPr>
              <a:t>moss v, match("(\bis\b)") regex unicode prefix(b_) //加上\b匹配单词边界，就不会出现错误</a:t>
            </a:r>
          </a:p>
          <a:p>
            <a:pPr marL="457200" lvl="1" indent="0">
              <a:buNone/>
            </a:pPr>
            <a:endParaRPr lang="zh-CN" altLang="en-US" sz="2400" dirty="0">
              <a:latin typeface="华文楷体" panose="02010600040101010101" pitchFamily="2" charset="-122"/>
              <a:ea typeface="华文楷体" panose="02010600040101010101" pitchFamily="2" charset="-122"/>
            </a:endParaRPr>
          </a:p>
          <a:p>
            <a:pPr marL="457200" lvl="1" indent="0">
              <a:buNone/>
            </a:pPr>
            <a:r>
              <a:rPr lang="zh-CN" altLang="en-US" sz="2400" dirty="0">
                <a:latin typeface="华文楷体" panose="02010600040101010101" pitchFamily="2" charset="-122"/>
                <a:ea typeface="华文楷体" panose="02010600040101010101" pitchFamily="2" charset="-122"/>
              </a:rPr>
              <a:t>相对于中文有弊端，因为中文没有明显的分界符</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a:t>Stata</a:t>
            </a:r>
            <a:r>
              <a:rPr lang="zh-CN" altLang="en-US"/>
              <a:t>中文分词系统</a:t>
            </a:r>
          </a:p>
        </p:txBody>
      </p:sp>
      <p:sp>
        <p:nvSpPr>
          <p:cNvPr id="3" name="内容占位符 2"/>
          <p:cNvSpPr>
            <a:spLocks noGrp="1"/>
          </p:cNvSpPr>
          <p:nvPr>
            <p:ph idx="1"/>
          </p:nvPr>
        </p:nvSpPr>
        <p:spPr>
          <a:xfrm>
            <a:off x="1765936" y="775335"/>
            <a:ext cx="8616315" cy="5007610"/>
          </a:xfrm>
        </p:spPr>
        <p:txBody>
          <a:bodyPr/>
          <a:lstStyle/>
          <a:p>
            <a:pPr marL="0" indent="0">
              <a:buNone/>
            </a:pPr>
            <a:r>
              <a:rPr lang="zh-CN" altLang="en-US" sz="2400" b="1" dirty="0">
                <a:latin typeface="华文楷体" panose="02010600040101010101" pitchFamily="2" charset="-122"/>
                <a:ea typeface="华文楷体" panose="02010600040101010101" pitchFamily="2" charset="-122"/>
              </a:rPr>
              <a:t>主要使用函数 </a:t>
            </a:r>
            <a:r>
              <a:rPr lang="zh-CN" altLang="en-US" sz="2400" b="1" dirty="0">
                <a:latin typeface="华文楷体" panose="02010600040101010101" pitchFamily="2" charset="-122"/>
                <a:ea typeface="华文楷体" panose="02010600040101010101" pitchFamily="2" charset="-122"/>
                <a:sym typeface="+mn-ea"/>
              </a:rPr>
              <a:t> </a:t>
            </a:r>
            <a:r>
              <a:rPr lang="zh-CN" altLang="en-US" sz="2800" b="1" dirty="0">
                <a:latin typeface="华文楷体" panose="02010600040101010101" pitchFamily="2" charset="-122"/>
                <a:ea typeface="华文楷体" panose="02010600040101010101" pitchFamily="2" charset="-122"/>
                <a:sym typeface="+mn-ea"/>
              </a:rPr>
              <a:t> ustrwordcount() </a:t>
            </a:r>
            <a:r>
              <a:rPr lang="en-US" altLang="zh-CN" sz="2800" b="1" dirty="0">
                <a:latin typeface="华文楷体" panose="02010600040101010101" pitchFamily="2" charset="-122"/>
                <a:ea typeface="华文楷体" panose="02010600040101010101" pitchFamily="2" charset="-122"/>
                <a:sym typeface="+mn-ea"/>
              </a:rPr>
              <a:t>	</a:t>
            </a:r>
            <a:r>
              <a:rPr lang="zh-CN" altLang="en-US" sz="2800" b="1" dirty="0">
                <a:latin typeface="华文楷体" panose="02010600040101010101" pitchFamily="2" charset="-122"/>
                <a:ea typeface="华文楷体" panose="02010600040101010101" pitchFamily="2" charset="-122"/>
                <a:sym typeface="+mn-ea"/>
              </a:rPr>
              <a:t>ustrword()  </a:t>
            </a:r>
            <a:r>
              <a:rPr lang="zh-CN" altLang="en-US" sz="2400" b="1" dirty="0">
                <a:latin typeface="华文楷体" panose="02010600040101010101" pitchFamily="2" charset="-122"/>
                <a:ea typeface="华文楷体" panose="02010600040101010101" pitchFamily="2" charset="-122"/>
                <a:sym typeface="+mn-ea"/>
              </a:rPr>
              <a:t> </a:t>
            </a:r>
          </a:p>
          <a:p>
            <a:pPr marL="0" indent="0">
              <a:buNone/>
            </a:pPr>
            <a:endParaRPr lang="zh-CN" altLang="en-US" sz="2400" dirty="0">
              <a:latin typeface="华文楷体" panose="02010600040101010101" pitchFamily="2" charset="-122"/>
              <a:ea typeface="华文楷体" panose="02010600040101010101" pitchFamily="2" charset="-122"/>
              <a:sym typeface="+mn-ea"/>
            </a:endParaRPr>
          </a:p>
          <a:p>
            <a:r>
              <a:rPr lang="zh-CN" altLang="en-US" sz="2800" b="1" dirty="0">
                <a:latin typeface="华文楷体" panose="02010600040101010101" pitchFamily="2" charset="-122"/>
                <a:ea typeface="华文楷体" panose="02010600040101010101" pitchFamily="2" charset="-122"/>
                <a:sym typeface="+mn-ea"/>
              </a:rPr>
              <a:t>ustrwordcount(s[,loc])</a:t>
            </a:r>
          </a:p>
          <a:p>
            <a:pPr marL="0" indent="0">
              <a:buNone/>
            </a:pPr>
            <a:r>
              <a:rPr lang="zh-CN" altLang="en-US" sz="2400" dirty="0">
                <a:latin typeface="华文楷体" panose="02010600040101010101" pitchFamily="2" charset="-122"/>
                <a:ea typeface="华文楷体" panose="02010600040101010101" pitchFamily="2" charset="-122"/>
                <a:sym typeface="+mn-ea"/>
              </a:rPr>
              <a:t> </a:t>
            </a:r>
            <a:r>
              <a:rPr lang="zh-CN" altLang="en-US" sz="2400" b="1" dirty="0">
                <a:latin typeface="华文楷体" panose="02010600040101010101" pitchFamily="2" charset="-122"/>
                <a:ea typeface="华文楷体" panose="02010600040101010101" pitchFamily="2" charset="-122"/>
                <a:sym typeface="+mn-ea"/>
              </a:rPr>
              <a:t>其中：</a:t>
            </a:r>
            <a:r>
              <a:rPr lang="zh-CN" altLang="en-US" sz="2400" dirty="0">
                <a:latin typeface="华文楷体" panose="02010600040101010101" pitchFamily="2" charset="-122"/>
                <a:ea typeface="华文楷体" panose="02010600040101010101" pitchFamily="2" charset="-122"/>
                <a:sym typeface="+mn-ea"/>
              </a:rPr>
              <a:t>s为字符串；locale 表示程序运行的不同语言环境</a:t>
            </a:r>
          </a:p>
          <a:p>
            <a:pPr marL="0" indent="0">
              <a:buNone/>
            </a:pPr>
            <a:r>
              <a:rPr lang="zh-CN" altLang="en-US" sz="2400" b="1" dirty="0">
                <a:latin typeface="华文楷体" panose="02010600040101010101" pitchFamily="2" charset="-122"/>
                <a:ea typeface="华文楷体" panose="02010600040101010101" pitchFamily="2" charset="-122"/>
                <a:sym typeface="+mn-ea"/>
              </a:rPr>
              <a:t> 例如：</a:t>
            </a:r>
            <a:r>
              <a:rPr lang="zh-CN" altLang="en-US" sz="2400" dirty="0">
                <a:latin typeface="华文楷体" panose="02010600040101010101" pitchFamily="2" charset="-122"/>
                <a:ea typeface="华文楷体" panose="02010600040101010101" pitchFamily="2" charset="-122"/>
                <a:sym typeface="+mn-ea"/>
              </a:rPr>
              <a:t>“en”表示英文，“cn”表示中文，</a:t>
            </a:r>
          </a:p>
          <a:p>
            <a:pPr marL="0" indent="0">
              <a:buNone/>
            </a:pPr>
            <a:r>
              <a:rPr lang="zh-CN" altLang="en-US" sz="2400" dirty="0">
                <a:latin typeface="华文楷体" panose="02010600040101010101" pitchFamily="2" charset="-122"/>
                <a:ea typeface="华文楷体" panose="02010600040101010101" pitchFamily="2" charset="-122"/>
                <a:sym typeface="+mn-ea"/>
              </a:rPr>
              <a:t> 每一个locale对象都代表了一个特定的地理、政治和文化地区。如果未指定locale，则使用默认语言环境，</a:t>
            </a:r>
          </a:p>
          <a:p>
            <a:pPr marL="0" indent="0">
              <a:buNone/>
            </a:pPr>
            <a:r>
              <a:rPr lang="zh-CN" altLang="en-US" sz="2400" b="1" dirty="0">
                <a:latin typeface="华文楷体" panose="02010600040101010101" pitchFamily="2" charset="-122"/>
                <a:ea typeface="华文楷体" panose="02010600040101010101" pitchFamily="2" charset="-122"/>
                <a:sym typeface="+mn-ea"/>
              </a:rPr>
              <a:t> 例如：</a:t>
            </a:r>
            <a:r>
              <a:rPr lang="zh-CN" altLang="en-US" sz="2400" dirty="0">
                <a:latin typeface="华文楷体" panose="02010600040101010101" pitchFamily="2" charset="-122"/>
                <a:ea typeface="华文楷体" panose="02010600040101010101" pitchFamily="2" charset="-122"/>
                <a:sym typeface="+mn-ea"/>
              </a:rPr>
              <a:t>这台电脑的操作系统是Microsoft Windows中文版，则系统默认语言环境设置为“cn”。</a:t>
            </a:r>
            <a:endParaRPr lang="zh-CN" altLang="en-US" sz="2400" dirty="0">
              <a:latin typeface="华文楷体" panose="02010600040101010101" pitchFamily="2" charset="-122"/>
              <a:ea typeface="华文楷体" panose="02010600040101010101" pitchFamily="2" charset="-122"/>
            </a:endParaRPr>
          </a:p>
          <a:p>
            <a:pPr marL="0" indent="0">
              <a:buNone/>
            </a:pPr>
            <a:endParaRPr lang="zh-CN" altLang="en-US" sz="2400" dirty="0">
              <a:latin typeface="华文楷体" panose="02010600040101010101" pitchFamily="2" charset="-122"/>
              <a:ea typeface="华文楷体" panose="02010600040101010101" pitchFamily="2" charset="-122"/>
              <a:sym typeface="+mn-ea"/>
            </a:endParaRPr>
          </a:p>
          <a:p>
            <a:r>
              <a:rPr lang="zh-CN" altLang="en-US" sz="2400" dirty="0">
                <a:latin typeface="华文楷体" panose="02010600040101010101" pitchFamily="2" charset="-122"/>
                <a:ea typeface="华文楷体" panose="02010600040101010101" pitchFamily="2" charset="-122"/>
                <a:sym typeface="+mn-ea"/>
              </a:rPr>
              <a:t>该函数返回的是字符串s中非空的unicode单词个数。</a:t>
            </a:r>
            <a:endParaRPr lang="zh-CN" altLang="en-US" sz="2000"/>
          </a:p>
          <a:p>
            <a:pPr marL="0" indent="0">
              <a:buNone/>
            </a:pPr>
            <a:r>
              <a:rPr lang="zh-CN" altLang="en-US"/>
              <a:t>    </a:t>
            </a:r>
          </a:p>
          <a:p>
            <a:pPr marL="0" indent="0">
              <a:buNone/>
            </a:pPr>
            <a:endParaRPr lang="zh-CN" altLang="en-US"/>
          </a:p>
          <a:p>
            <a:endParaRPr lang="zh-CN"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1765936" y="775336"/>
            <a:ext cx="8616315" cy="5103495"/>
          </a:xfrm>
        </p:spPr>
        <p:txBody>
          <a:bodyPr/>
          <a:lstStyle/>
          <a:p>
            <a:endParaRPr lang="zh-CN" altLang="en-US">
              <a:sym typeface="+mn-ea"/>
            </a:endParaRPr>
          </a:p>
          <a:p>
            <a:r>
              <a:rPr lang="zh-CN" altLang="en-US" sz="2800" b="1" dirty="0">
                <a:latin typeface="华文楷体" panose="02010600040101010101" pitchFamily="2" charset="-122"/>
                <a:ea typeface="华文楷体" panose="02010600040101010101" pitchFamily="2" charset="-122"/>
                <a:sym typeface="+mn-ea"/>
              </a:rPr>
              <a:t>ustrword(s,n[,loc])</a:t>
            </a:r>
          </a:p>
          <a:p>
            <a:pPr marL="0" indent="0">
              <a:buNone/>
            </a:pPr>
            <a:r>
              <a:rPr lang="zh-CN" altLang="en-US" sz="2400" dirty="0">
                <a:latin typeface="华文楷体" panose="02010600040101010101" pitchFamily="2" charset="-122"/>
                <a:ea typeface="华文楷体" panose="02010600040101010101" pitchFamily="2" charset="-122"/>
                <a:sym typeface="+mn-ea"/>
              </a:rPr>
              <a:t>该函数返回的是字符串s中第n个位置的unicode单词。</a:t>
            </a:r>
            <a:endParaRPr lang="zh-CN" altLang="en-US" sz="2400" dirty="0">
              <a:latin typeface="华文楷体" panose="02010600040101010101" pitchFamily="2" charset="-122"/>
              <a:ea typeface="华文楷体" panose="02010600040101010101" pitchFamily="2" charset="-122"/>
            </a:endParaRPr>
          </a:p>
          <a:p>
            <a:pPr marL="0" indent="0">
              <a:buNone/>
            </a:pPr>
            <a:r>
              <a:rPr lang="zh-CN" altLang="en-US" sz="2400" b="1" dirty="0">
                <a:latin typeface="华文楷体" panose="02010600040101010101" pitchFamily="2" charset="-122"/>
                <a:ea typeface="华文楷体" panose="02010600040101010101" pitchFamily="2" charset="-122"/>
                <a:sym typeface="+mn-ea"/>
              </a:rPr>
              <a:t>其中：</a:t>
            </a:r>
            <a:r>
              <a:rPr lang="zh-CN" altLang="en-US" sz="2400" dirty="0">
                <a:latin typeface="华文楷体" panose="02010600040101010101" pitchFamily="2" charset="-122"/>
                <a:ea typeface="华文楷体" panose="02010600040101010101" pitchFamily="2" charset="-122"/>
                <a:sym typeface="+mn-ea"/>
              </a:rPr>
              <a:t>n为正数表示的是从s开头数第n个unicode单词，</a:t>
            </a:r>
            <a:endParaRPr lang="zh-CN" altLang="en-US" sz="2400" dirty="0">
              <a:latin typeface="华文楷体" panose="02010600040101010101" pitchFamily="2" charset="-122"/>
              <a:ea typeface="华文楷体" panose="02010600040101010101" pitchFamily="2" charset="-122"/>
            </a:endParaRPr>
          </a:p>
          <a:p>
            <a:pPr marL="0" indent="0">
              <a:buNone/>
            </a:pPr>
            <a:r>
              <a:rPr lang="zh-CN" altLang="en-US" sz="2400" dirty="0">
                <a:latin typeface="华文楷体" panose="02010600040101010101" pitchFamily="2" charset="-122"/>
                <a:ea typeface="华文楷体" panose="02010600040101010101" pitchFamily="2" charset="-122"/>
                <a:sym typeface="+mn-ea"/>
              </a:rPr>
              <a:t>            n为负数表示的是从s结尾数第n个unicode单词。</a:t>
            </a:r>
            <a:endParaRPr lang="zh-CN" altLang="en-US" sz="2400" dirty="0">
              <a:latin typeface="华文楷体" panose="02010600040101010101" pitchFamily="2" charset="-122"/>
              <a:ea typeface="华文楷体" panose="02010600040101010101" pitchFamily="2" charset="-122"/>
            </a:endParaRPr>
          </a:p>
          <a:p>
            <a:pPr marL="0" indent="0">
              <a:buNone/>
            </a:pPr>
            <a:endParaRPr lang="zh-CN" altLang="en-US" sz="2400" dirty="0">
              <a:latin typeface="华文楷体" panose="02010600040101010101" pitchFamily="2" charset="-122"/>
              <a:ea typeface="华文楷体" panose="02010600040101010101" pitchFamily="2" charset="-122"/>
            </a:endParaRPr>
          </a:p>
          <a:p>
            <a:pPr marL="0" indent="0">
              <a:buNone/>
            </a:pPr>
            <a:r>
              <a:rPr lang="zh-CN" altLang="en-US" sz="2400" b="1" dirty="0">
                <a:latin typeface="华文楷体" panose="02010600040101010101" pitchFamily="2" charset="-122"/>
                <a:ea typeface="华文楷体" panose="02010600040101010101" pitchFamily="2" charset="-122"/>
                <a:sym typeface="+mn-ea"/>
              </a:rPr>
              <a:t>例如：</a:t>
            </a:r>
            <a:r>
              <a:rPr lang="zh-CN" altLang="en-US" sz="2400" dirty="0">
                <a:latin typeface="华文楷体" panose="02010600040101010101" pitchFamily="2" charset="-122"/>
                <a:ea typeface="华文楷体" panose="02010600040101010101" pitchFamily="2" charset="-122"/>
                <a:sym typeface="+mn-ea"/>
              </a:rPr>
              <a:t>n为1表示的是返回s的第一个unicode单词，</a:t>
            </a:r>
            <a:endParaRPr lang="zh-CN" altLang="en-US" sz="2400" dirty="0">
              <a:latin typeface="华文楷体" panose="02010600040101010101" pitchFamily="2" charset="-122"/>
              <a:ea typeface="华文楷体" panose="02010600040101010101" pitchFamily="2" charset="-122"/>
            </a:endParaRPr>
          </a:p>
          <a:p>
            <a:pPr marL="0" indent="0">
              <a:buNone/>
            </a:pPr>
            <a:r>
              <a:rPr lang="zh-CN" altLang="en-US" sz="2400" dirty="0">
                <a:latin typeface="华文楷体" panose="02010600040101010101" pitchFamily="2" charset="-122"/>
                <a:ea typeface="华文楷体" panose="02010600040101010101" pitchFamily="2" charset="-122"/>
                <a:sym typeface="+mn-ea"/>
              </a:rPr>
              <a:t>            n为-1表示的是返回s的最后一个unicode单词。</a:t>
            </a:r>
            <a:endParaRPr lang="zh-CN" altLang="en-US" sz="2400" dirty="0">
              <a:latin typeface="华文楷体" panose="02010600040101010101" pitchFamily="2" charset="-122"/>
              <a:ea typeface="华文楷体" panose="02010600040101010101" pitchFamily="2" charset="-122"/>
            </a:endParaRPr>
          </a:p>
          <a:p>
            <a:pPr marL="0" indent="0">
              <a:buNone/>
            </a:pPr>
            <a:r>
              <a:rPr lang="zh-CN" altLang="en-US" sz="2400" dirty="0">
                <a:latin typeface="华文楷体" panose="02010600040101010101" pitchFamily="2" charset="-122"/>
                <a:ea typeface="华文楷体" panose="02010600040101010101" pitchFamily="2" charset="-122"/>
                <a:sym typeface="+mn-ea"/>
              </a:rPr>
              <a:t>           如果n大于cnt或小于-cnt，则该函数返回缺失值</a:t>
            </a:r>
            <a:endParaRPr lang="zh-CN" altLang="en-US" sz="2400" dirty="0">
              <a:latin typeface="华文楷体" panose="02010600040101010101" pitchFamily="2" charset="-122"/>
              <a:ea typeface="华文楷体" panose="02010600040101010101" pitchFamily="2" charset="-122"/>
            </a:endParaRPr>
          </a:p>
          <a:p>
            <a:pPr marL="0" indent="0">
              <a:buNone/>
            </a:pPr>
            <a:r>
              <a:rPr lang="zh-CN" altLang="en-US" sz="2400" dirty="0">
                <a:latin typeface="华文楷体" panose="02010600040101010101" pitchFamily="2" charset="-122"/>
                <a:ea typeface="华文楷体" panose="02010600040101010101" pitchFamily="2" charset="-122"/>
                <a:sym typeface="+mn-ea"/>
              </a:rPr>
              <a:t>           其中cnt是s所包含的unicode单词数</a:t>
            </a:r>
            <a:endParaRPr lang="zh-CN" altLang="en-US" sz="2400" dirty="0">
              <a:latin typeface="华文楷体" panose="02010600040101010101" pitchFamily="2" charset="-122"/>
              <a:ea typeface="华文楷体" panose="02010600040101010101" pitchFamily="2" charset="-122"/>
            </a:endParaRPr>
          </a:p>
          <a:p>
            <a:pPr marL="0" indent="0">
              <a:buNone/>
            </a:pPr>
            <a:endParaRPr lang="zh-CN" altLang="en-US" sz="2400" dirty="0">
              <a:latin typeface="华文楷体" panose="02010600040101010101" pitchFamily="2" charset="-122"/>
              <a:ea typeface="华文楷体" panose="02010600040101010101" pitchFamily="2"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a:t>Stata</a:t>
            </a:r>
            <a:r>
              <a:rPr lang="zh-CN" altLang="en-US"/>
              <a:t>与</a:t>
            </a:r>
            <a:r>
              <a:rPr lang="en-US" altLang="zh-CN"/>
              <a:t>python</a:t>
            </a:r>
            <a:r>
              <a:rPr lang="zh-CN" altLang="en-US"/>
              <a:t>交互调用</a:t>
            </a:r>
            <a:r>
              <a:rPr lang="en-US" altLang="zh-CN"/>
              <a:t>jieba</a:t>
            </a:r>
            <a:r>
              <a:rPr lang="zh-CN" altLang="en-US"/>
              <a:t>进行分词</a:t>
            </a:r>
          </a:p>
        </p:txBody>
      </p:sp>
      <p:sp>
        <p:nvSpPr>
          <p:cNvPr id="3" name="内容占位符 2"/>
          <p:cNvSpPr>
            <a:spLocks noGrp="1"/>
          </p:cNvSpPr>
          <p:nvPr>
            <p:ph idx="1"/>
          </p:nvPr>
        </p:nvSpPr>
        <p:spPr>
          <a:xfrm>
            <a:off x="1765936" y="775335"/>
            <a:ext cx="8616315" cy="5337810"/>
          </a:xfrm>
        </p:spPr>
        <p:txBody>
          <a:bodyPr/>
          <a:lstStyle/>
          <a:p>
            <a:pPr>
              <a:lnSpc>
                <a:spcPct val="200000"/>
              </a:lnSpc>
            </a:pPr>
            <a:r>
              <a:rPr lang="zh-CN" altLang="en-US" sz="3200" b="1" dirty="0">
                <a:latin typeface="华文楷体" panose="02010600040101010101" pitchFamily="2" charset="-122"/>
                <a:ea typeface="华文楷体" panose="02010600040101010101" pitchFamily="2" charset="-122"/>
                <a:sym typeface="+mn-ea"/>
              </a:rPr>
              <a:t>jieba</a:t>
            </a:r>
          </a:p>
          <a:p>
            <a:pPr marL="0" indent="0">
              <a:lnSpc>
                <a:spcPct val="150000"/>
              </a:lnSpc>
              <a:spcBef>
                <a:spcPts val="0"/>
              </a:spcBef>
              <a:buNone/>
            </a:pPr>
            <a:r>
              <a:rPr lang="zh-CN" altLang="en-US" sz="2400" dirty="0">
                <a:latin typeface="华文楷体" panose="02010600040101010101" pitchFamily="2" charset="-122"/>
                <a:ea typeface="华文楷体" panose="02010600040101010101" pitchFamily="2" charset="-122"/>
                <a:sym typeface="+mn-ea"/>
              </a:rPr>
              <a:t>             </a:t>
            </a:r>
            <a:r>
              <a:rPr lang="zh-CN" altLang="en-US" sz="2800" b="1" dirty="0">
                <a:latin typeface="华文楷体" panose="02010600040101010101" pitchFamily="2" charset="-122"/>
                <a:ea typeface="华文楷体" panose="02010600040101010101" pitchFamily="2" charset="-122"/>
                <a:sym typeface="+mn-ea"/>
              </a:rPr>
              <a:t>jieba:</a:t>
            </a:r>
            <a:r>
              <a:rPr lang="zh-CN" altLang="en-US" sz="2400" dirty="0">
                <a:latin typeface="华文楷体" panose="02010600040101010101" pitchFamily="2" charset="-122"/>
                <a:ea typeface="华文楷体" panose="02010600040101010101" pitchFamily="2" charset="-122"/>
                <a:sym typeface="+mn-ea"/>
              </a:rPr>
              <a:t> 结巴(jieba)是国人出的一个精品插件，可以对一段中文进行分词，有三种分词模式，目前已有Python、JAVA、C++和Nodejs等版本。</a:t>
            </a:r>
          </a:p>
          <a:p>
            <a:pPr marL="0" indent="0">
              <a:lnSpc>
                <a:spcPct val="150000"/>
              </a:lnSpc>
              <a:spcBef>
                <a:spcPts val="0"/>
              </a:spcBef>
              <a:buNone/>
            </a:pPr>
            <a:r>
              <a:rPr lang="zh-CN" altLang="en-US" sz="2400" dirty="0">
                <a:latin typeface="华文楷体" panose="02010600040101010101" pitchFamily="2" charset="-122"/>
                <a:ea typeface="华文楷体" panose="02010600040101010101" pitchFamily="2" charset="-122"/>
                <a:sym typeface="+mn-ea"/>
              </a:rPr>
              <a:t>	</a:t>
            </a:r>
            <a:r>
              <a:rPr lang="zh-CN" altLang="en-US" sz="2800" b="1" dirty="0">
                <a:latin typeface="华文楷体" panose="02010600040101010101" pitchFamily="2" charset="-122"/>
                <a:ea typeface="华文楷体" panose="02010600040101010101" pitchFamily="2" charset="-122"/>
                <a:sym typeface="+mn-ea"/>
              </a:rPr>
              <a:t>jieba：</a:t>
            </a:r>
            <a:r>
              <a:rPr lang="zh-CN" altLang="en-US" sz="2400" dirty="0">
                <a:latin typeface="华文楷体" panose="02010600040101010101" pitchFamily="2" charset="-122"/>
                <a:ea typeface="华文楷体" panose="02010600040101010101" pitchFamily="2" charset="-122"/>
                <a:sym typeface="+mn-ea"/>
              </a:rPr>
              <a:t>https://github.com/fxsjy/jieba</a:t>
            </a:r>
          </a:p>
          <a:p>
            <a:pPr>
              <a:lnSpc>
                <a:spcPct val="150000"/>
              </a:lnSpc>
              <a:spcBef>
                <a:spcPts val="0"/>
              </a:spcBef>
            </a:pPr>
            <a:r>
              <a:rPr lang="zh-CN" altLang="en-US" sz="2400" dirty="0">
                <a:latin typeface="华文楷体" panose="02010600040101010101" pitchFamily="2" charset="-122"/>
                <a:ea typeface="华文楷体" panose="02010600040101010101" pitchFamily="2" charset="-122"/>
              </a:rPr>
              <a:t>全模式</a:t>
            </a:r>
          </a:p>
          <a:p>
            <a:pPr>
              <a:lnSpc>
                <a:spcPct val="150000"/>
              </a:lnSpc>
              <a:spcBef>
                <a:spcPts val="0"/>
              </a:spcBef>
            </a:pPr>
            <a:r>
              <a:rPr lang="zh-CN" altLang="en-US" sz="2400" dirty="0">
                <a:latin typeface="华文楷体" panose="02010600040101010101" pitchFamily="2" charset="-122"/>
                <a:ea typeface="华文楷体" panose="02010600040101010101" pitchFamily="2" charset="-122"/>
              </a:rPr>
              <a:t>精确模式</a:t>
            </a:r>
          </a:p>
          <a:p>
            <a:pPr>
              <a:lnSpc>
                <a:spcPct val="150000"/>
              </a:lnSpc>
              <a:spcBef>
                <a:spcPts val="0"/>
              </a:spcBef>
            </a:pPr>
            <a:r>
              <a:rPr lang="zh-CN" altLang="en-US" sz="2400" dirty="0">
                <a:latin typeface="华文楷体" panose="02010600040101010101" pitchFamily="2" charset="-122"/>
                <a:ea typeface="华文楷体" panose="02010600040101010101" pitchFamily="2" charset="-122"/>
              </a:rPr>
              <a:t>搜索引擎模式</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a:sym typeface="+mn-ea"/>
              </a:rPr>
              <a:t>Stata</a:t>
            </a:r>
            <a:r>
              <a:rPr lang="zh-CN" altLang="en-US">
                <a:sym typeface="+mn-ea"/>
              </a:rPr>
              <a:t>与</a:t>
            </a:r>
            <a:r>
              <a:rPr lang="en-US" altLang="zh-CN">
                <a:sym typeface="+mn-ea"/>
              </a:rPr>
              <a:t>python</a:t>
            </a:r>
            <a:r>
              <a:rPr lang="zh-CN" altLang="en-US">
                <a:sym typeface="+mn-ea"/>
              </a:rPr>
              <a:t>交互调用</a:t>
            </a:r>
            <a:r>
              <a:rPr lang="en-US" altLang="zh-CN">
                <a:sym typeface="+mn-ea"/>
              </a:rPr>
              <a:t>jieba</a:t>
            </a:r>
            <a:r>
              <a:rPr lang="zh-CN" altLang="en-US">
                <a:sym typeface="+mn-ea"/>
              </a:rPr>
              <a:t>进行分词</a:t>
            </a:r>
            <a:endParaRPr lang="zh-CN" altLang="en-US"/>
          </a:p>
        </p:txBody>
      </p:sp>
      <p:sp>
        <p:nvSpPr>
          <p:cNvPr id="3" name="内容占位符 2"/>
          <p:cNvSpPr>
            <a:spLocks noGrp="1"/>
          </p:cNvSpPr>
          <p:nvPr>
            <p:ph idx="1"/>
          </p:nvPr>
        </p:nvSpPr>
        <p:spPr>
          <a:xfrm>
            <a:off x="1765936" y="775335"/>
            <a:ext cx="8616315" cy="5655310"/>
          </a:xfrm>
        </p:spPr>
        <p:txBody>
          <a:bodyPr/>
          <a:lstStyle/>
          <a:p>
            <a:r>
              <a:rPr lang="zh-CN" altLang="en-US" sz="2400" b="1" dirty="0">
                <a:latin typeface="华文楷体" panose="02010600040101010101" pitchFamily="2" charset="-122"/>
                <a:ea typeface="华文楷体" panose="02010600040101010101" pitchFamily="2" charset="-122"/>
              </a:rPr>
              <a:t>全模式：</a:t>
            </a:r>
            <a:r>
              <a:rPr lang="zh-CN" altLang="en-US" sz="2400" dirty="0">
                <a:latin typeface="华文楷体" panose="02010600040101010101" pitchFamily="2" charset="-122"/>
                <a:ea typeface="华文楷体" panose="02010600040101010101" pitchFamily="2" charset="-122"/>
              </a:rPr>
              <a:t>将句子中所有的可以成词的词语都输出</a:t>
            </a:r>
          </a:p>
          <a:p>
            <a:r>
              <a:rPr lang="zh-CN" altLang="en-US" sz="2400" b="1" dirty="0">
                <a:latin typeface="华文楷体" panose="02010600040101010101" pitchFamily="2" charset="-122"/>
                <a:ea typeface="华文楷体" panose="02010600040101010101" pitchFamily="2" charset="-122"/>
              </a:rPr>
              <a:t>例如：</a:t>
            </a:r>
            <a:r>
              <a:rPr lang="zh-CN" altLang="en-US" sz="2400" dirty="0">
                <a:latin typeface="华文楷体" panose="02010600040101010101" pitchFamily="2" charset="-122"/>
                <a:ea typeface="华文楷体" panose="02010600040101010101" pitchFamily="2" charset="-122"/>
              </a:rPr>
              <a:t>输入文本“皮革厂”</a:t>
            </a:r>
          </a:p>
          <a:p>
            <a:pPr marL="457200" lvl="1" indent="0">
              <a:buNone/>
            </a:pPr>
            <a:r>
              <a:rPr lang="zh-CN" altLang="en-US" sz="2400" dirty="0">
                <a:latin typeface="华文楷体" panose="02010600040101010101" pitchFamily="2" charset="-122"/>
                <a:ea typeface="华文楷体" panose="02010600040101010101" pitchFamily="2" charset="-122"/>
              </a:rPr>
              <a:t> 全模式下会将 “皮革”、“皮革厂”都列出，速度非常快，但是不能解决歧义</a:t>
            </a:r>
          </a:p>
          <a:p>
            <a:pPr marL="457200" lvl="1" indent="0">
              <a:buNone/>
            </a:pPr>
            <a:r>
              <a:rPr lang="zh-CN" altLang="en-US" sz="2400" b="1" dirty="0">
                <a:latin typeface="华文楷体" panose="02010600040101010101" pitchFamily="2" charset="-122"/>
                <a:ea typeface="华文楷体" panose="02010600040101010101" pitchFamily="2" charset="-122"/>
              </a:rPr>
              <a:t>例如：</a:t>
            </a:r>
            <a:r>
              <a:rPr lang="zh-CN" altLang="en-US" sz="2400" dirty="0">
                <a:latin typeface="华文楷体" panose="02010600040101010101" pitchFamily="2" charset="-122"/>
                <a:ea typeface="华文楷体" panose="02010600040101010101" pitchFamily="2" charset="-122"/>
              </a:rPr>
              <a:t>“武汉市/长江大桥”和“武汉/市长/江大桥”。</a:t>
            </a:r>
          </a:p>
          <a:p>
            <a:pPr marL="914400" lvl="2" indent="0">
              <a:buNone/>
            </a:pPr>
            <a:endParaRPr lang="zh-CN" altLang="en-US" sz="2400" dirty="0">
              <a:latin typeface="华文楷体" panose="02010600040101010101" pitchFamily="2" charset="-122"/>
              <a:ea typeface="华文楷体" panose="02010600040101010101" pitchFamily="2" charset="-122"/>
            </a:endParaRPr>
          </a:p>
          <a:p>
            <a:r>
              <a:rPr lang="zh-CN" altLang="en-US" sz="2400" b="1" dirty="0">
                <a:latin typeface="华文楷体" panose="02010600040101010101" pitchFamily="2" charset="-122"/>
                <a:ea typeface="华文楷体" panose="02010600040101010101" pitchFamily="2" charset="-122"/>
              </a:rPr>
              <a:t>精确模式：</a:t>
            </a:r>
            <a:r>
              <a:rPr lang="zh-CN" altLang="en-US" sz="2400" dirty="0">
                <a:latin typeface="华文楷体" panose="02010600040101010101" pitchFamily="2" charset="-122"/>
                <a:ea typeface="华文楷体" panose="02010600040101010101" pitchFamily="2" charset="-122"/>
              </a:rPr>
              <a:t>试图将句子最精确地切开，会列出不重复的所有词，适合进行文本分析。</a:t>
            </a:r>
          </a:p>
          <a:p>
            <a:endParaRPr lang="zh-CN" altLang="en-US" sz="2400" dirty="0">
              <a:latin typeface="华文楷体" panose="02010600040101010101" pitchFamily="2" charset="-122"/>
              <a:ea typeface="华文楷体" panose="02010600040101010101" pitchFamily="2" charset="-122"/>
            </a:endParaRPr>
          </a:p>
          <a:p>
            <a:r>
              <a:rPr lang="zh-CN" altLang="en-US" sz="2400" b="1" dirty="0">
                <a:latin typeface="华文楷体" panose="02010600040101010101" pitchFamily="2" charset="-122"/>
                <a:ea typeface="华文楷体" panose="02010600040101010101" pitchFamily="2" charset="-122"/>
              </a:rPr>
              <a:t>搜索引擎模式</a:t>
            </a:r>
            <a:r>
              <a:rPr lang="zh-CN" altLang="en-US" sz="2400" dirty="0">
                <a:latin typeface="华文楷体" panose="02010600040101010101" pitchFamily="2" charset="-122"/>
                <a:ea typeface="华文楷体" panose="02010600040101010101" pitchFamily="2" charset="-122"/>
              </a:rPr>
              <a:t>在</a:t>
            </a:r>
            <a:r>
              <a:rPr lang="zh-CN" altLang="en-US" sz="2400" b="1" dirty="0">
                <a:latin typeface="华文楷体" panose="02010600040101010101" pitchFamily="2" charset="-122"/>
                <a:ea typeface="华文楷体" panose="02010600040101010101" pitchFamily="2" charset="-122"/>
              </a:rPr>
              <a:t>精确模式</a:t>
            </a:r>
            <a:r>
              <a:rPr lang="zh-CN" altLang="en-US" sz="2400" dirty="0">
                <a:latin typeface="华文楷体" panose="02010600040101010101" pitchFamily="2" charset="-122"/>
                <a:ea typeface="华文楷体" panose="02010600040101010101" pitchFamily="2" charset="-122"/>
              </a:rPr>
              <a:t>的基础上，对长词再次切分，适合用于搜索引擎分词。</a:t>
            </a:r>
          </a:p>
          <a:p>
            <a:endParaRPr lang="zh-CN" altLang="en-US" sz="2400" dirty="0">
              <a:latin typeface="华文楷体" panose="02010600040101010101" pitchFamily="2" charset="-122"/>
              <a:ea typeface="华文楷体" panose="02010600040101010101" pitchFamily="2" charset="-122"/>
            </a:endParaRPr>
          </a:p>
          <a:p>
            <a:r>
              <a:rPr lang="zh-CN" altLang="en-US" sz="2400" dirty="0">
                <a:latin typeface="Times New Roman" panose="02020603050405020304" charset="0"/>
                <a:ea typeface="华文楷体" panose="02010600040101010101" pitchFamily="2" charset="-122"/>
              </a:rPr>
              <a:t>!pip install  </a:t>
            </a:r>
            <a:r>
              <a:rPr lang="zh-CN" altLang="en-US" sz="2400" dirty="0">
                <a:latin typeface="Times New Roman" panose="02020603050405020304" charset="0"/>
                <a:ea typeface="华文楷体" panose="02010600040101010101" pitchFamily="2" charset="-122"/>
                <a:sym typeface="+mn-ea"/>
              </a:rPr>
              <a:t>jieba</a:t>
            </a:r>
            <a:endParaRPr lang="zh-CN" altLang="en-US" sz="2400" dirty="0">
              <a:latin typeface="Times New Roman" panose="02020603050405020304" charset="0"/>
              <a:ea typeface="华文楷体" panose="02010600040101010101" pitchFamily="2"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3667126" y="1571626"/>
            <a:ext cx="52705" cy="3585845"/>
          </a:xfrm>
          <a:prstGeom prst="line">
            <a:avLst/>
          </a:prstGeom>
        </p:spPr>
        <p:style>
          <a:lnRef idx="1">
            <a:schemeClr val="dk1"/>
          </a:lnRef>
          <a:fillRef idx="2">
            <a:schemeClr val="dk1"/>
          </a:fillRef>
          <a:effectRef idx="1">
            <a:schemeClr val="dk1"/>
          </a:effectRef>
          <a:fontRef idx="minor">
            <a:schemeClr val="dk1"/>
          </a:fontRef>
        </p:style>
      </p:cxnSp>
      <p:sp>
        <p:nvSpPr>
          <p:cNvPr id="5" name="Line 2"/>
          <p:cNvSpPr>
            <a:spLocks noChangeShapeType="1"/>
          </p:cNvSpPr>
          <p:nvPr/>
        </p:nvSpPr>
        <p:spPr bwMode="auto">
          <a:xfrm>
            <a:off x="3000375" y="2286000"/>
            <a:ext cx="6242050" cy="0"/>
          </a:xfrm>
          <a:prstGeom prst="line">
            <a:avLst/>
          </a:prstGeom>
        </p:spPr>
        <p:style>
          <a:lnRef idx="1">
            <a:schemeClr val="dk1"/>
          </a:lnRef>
          <a:fillRef idx="2">
            <a:schemeClr val="dk1"/>
          </a:fillRef>
          <a:effectRef idx="1">
            <a:schemeClr val="dk1"/>
          </a:effectRef>
          <a:fontRef idx="minor">
            <a:schemeClr val="dk1"/>
          </a:fontRef>
        </p:style>
        <p:txBody>
          <a:bodyPr/>
          <a:lstStyle/>
          <a:p>
            <a:pPr algn="ctr">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6" name="AutoShape 12">
            <a:hlinkClick r:id="" action="ppaction://noaction" highlightClick="1"/>
          </p:cNvPr>
          <p:cNvSpPr>
            <a:spLocks noChangeArrowheads="1"/>
          </p:cNvSpPr>
          <p:nvPr/>
        </p:nvSpPr>
        <p:spPr bwMode="auto">
          <a:xfrm>
            <a:off x="4368801" y="3444876"/>
            <a:ext cx="4602163" cy="576263"/>
          </a:xfrm>
          <a:prstGeom prst="actionButtonBlank">
            <a:avLst/>
          </a:prstGeom>
        </p:spPr>
        <p:style>
          <a:lnRef idx="1">
            <a:schemeClr val="dk1"/>
          </a:lnRef>
          <a:fillRef idx="2">
            <a:schemeClr val="dk1"/>
          </a:fillRef>
          <a:effectRef idx="1">
            <a:schemeClr val="dk1"/>
          </a:effectRef>
          <a:fontRef idx="minor">
            <a:schemeClr val="dk1"/>
          </a:fontRef>
        </p:style>
        <p:txBody>
          <a:bodyPr wrap="none" anchor="ctr"/>
          <a:lstStyle/>
          <a:p>
            <a:pPr algn="ctr" fontAlgn="base">
              <a:spcBef>
                <a:spcPct val="0"/>
              </a:spcBef>
              <a:spcAft>
                <a:spcPct val="0"/>
              </a:spcAft>
              <a:defRPr/>
            </a:pPr>
            <a:r>
              <a:rPr lang="zh-CN" altLang="en-US" dirty="0">
                <a:solidFill>
                  <a:prstClr val="black"/>
                </a:solidFill>
                <a:latin typeface="微软雅黑" panose="020B0503020204020204" pitchFamily="34" charset="-122"/>
                <a:ea typeface="微软雅黑" panose="020B0503020204020204" pitchFamily="34" charset="-122"/>
                <a:sym typeface="微软雅黑" panose="020B0503020204020204" pitchFamily="34" charset="-122"/>
              </a:rPr>
              <a:t>文本可视化</a:t>
            </a:r>
          </a:p>
        </p:txBody>
      </p:sp>
      <p:sp>
        <p:nvSpPr>
          <p:cNvPr id="7" name="Oval 13">
            <a:hlinkClick r:id="" action="ppaction://noaction" highlightClick="1"/>
          </p:cNvPr>
          <p:cNvSpPr>
            <a:spLocks noChangeArrowheads="1"/>
          </p:cNvSpPr>
          <p:nvPr/>
        </p:nvSpPr>
        <p:spPr bwMode="auto">
          <a:xfrm>
            <a:off x="3379788" y="3444876"/>
            <a:ext cx="623888" cy="576263"/>
          </a:xfrm>
          <a:prstGeom prst="ellipse">
            <a:avLst/>
          </a:prstGeom>
        </p:spPr>
        <p:style>
          <a:lnRef idx="1">
            <a:schemeClr val="dk1"/>
          </a:lnRef>
          <a:fillRef idx="2">
            <a:schemeClr val="dk1"/>
          </a:fillRef>
          <a:effectRef idx="1">
            <a:schemeClr val="dk1"/>
          </a:effectRef>
          <a:fontRef idx="minor">
            <a:schemeClr val="dk1"/>
          </a:fontRef>
        </p:style>
        <p:txBody>
          <a:bodyPr wrap="none" anchor="ctr"/>
          <a:lstStyle/>
          <a:p>
            <a:pPr algn="ctr" fontAlgn="base">
              <a:spcBef>
                <a:spcPct val="0"/>
              </a:spcBef>
              <a:spcAft>
                <a:spcPct val="0"/>
              </a:spcAft>
              <a:defRPr/>
            </a:pPr>
            <a:r>
              <a:rPr lang="en-US" altLang="zh-CN">
                <a:solidFill>
                  <a:srgbClr val="000000"/>
                </a:solidFill>
                <a:latin typeface="微软雅黑" panose="020B0503020204020204" pitchFamily="34" charset="-122"/>
                <a:ea typeface="微软雅黑" panose="020B0503020204020204" pitchFamily="34" charset="-122"/>
              </a:rPr>
              <a:t>3</a:t>
            </a:r>
          </a:p>
        </p:txBody>
      </p:sp>
      <p:sp>
        <p:nvSpPr>
          <p:cNvPr id="8" name="Oval 15">
            <a:hlinkClick r:id="" action="ppaction://noaction" highlightClick="1"/>
          </p:cNvPr>
          <p:cNvSpPr>
            <a:spLocks noChangeArrowheads="1"/>
          </p:cNvSpPr>
          <p:nvPr/>
        </p:nvSpPr>
        <p:spPr bwMode="auto">
          <a:xfrm>
            <a:off x="3379788" y="2003426"/>
            <a:ext cx="623888" cy="576263"/>
          </a:xfrm>
          <a:prstGeom prst="ellipse">
            <a:avLst/>
          </a:prstGeom>
        </p:spPr>
        <p:style>
          <a:lnRef idx="0">
            <a:schemeClr val="dk1"/>
          </a:lnRef>
          <a:fillRef idx="3">
            <a:schemeClr val="dk1"/>
          </a:fillRef>
          <a:effectRef idx="3">
            <a:schemeClr val="dk1"/>
          </a:effectRef>
          <a:fontRef idx="minor">
            <a:schemeClr val="lt1"/>
          </a:fontRef>
        </p:style>
        <p:txBody>
          <a:bodyPr wrap="none" anchor="ctr"/>
          <a:lstStyle/>
          <a:p>
            <a:pPr algn="ctr" fontAlgn="base">
              <a:spcBef>
                <a:spcPct val="0"/>
              </a:spcBef>
              <a:spcAft>
                <a:spcPct val="0"/>
              </a:spcAft>
              <a:defRPr/>
            </a:pPr>
            <a:r>
              <a:rPr lang="en-US" altLang="zh-CN">
                <a:solidFill>
                  <a:prstClr val="white"/>
                </a:solidFill>
                <a:latin typeface="微软雅黑" panose="020B0503020204020204" pitchFamily="34" charset="-122"/>
                <a:ea typeface="微软雅黑" panose="020B0503020204020204" pitchFamily="34" charset="-122"/>
              </a:rPr>
              <a:t>1</a:t>
            </a:r>
          </a:p>
        </p:txBody>
      </p:sp>
      <p:sp>
        <p:nvSpPr>
          <p:cNvPr id="9" name="AutoShape 17">
            <a:hlinkClick r:id="" action="ppaction://noaction" highlightClick="1"/>
          </p:cNvPr>
          <p:cNvSpPr>
            <a:spLocks noChangeArrowheads="1"/>
          </p:cNvSpPr>
          <p:nvPr/>
        </p:nvSpPr>
        <p:spPr bwMode="auto">
          <a:xfrm>
            <a:off x="4368801" y="2003426"/>
            <a:ext cx="4602163" cy="576263"/>
          </a:xfrm>
          <a:prstGeom prst="actionButtonBlank">
            <a:avLst/>
          </a:prstGeom>
        </p:spPr>
        <p:style>
          <a:lnRef idx="0">
            <a:schemeClr val="dk1"/>
          </a:lnRef>
          <a:fillRef idx="3">
            <a:schemeClr val="dk1"/>
          </a:fillRef>
          <a:effectRef idx="3">
            <a:schemeClr val="dk1"/>
          </a:effectRef>
          <a:fontRef idx="minor">
            <a:schemeClr val="lt1"/>
          </a:fontRef>
        </p:style>
        <p:txBody>
          <a:bodyPr wrap="none" anchor="ctr"/>
          <a:lstStyle/>
          <a:p>
            <a:pPr algn="ctr" fontAlgn="base">
              <a:spcBef>
                <a:spcPct val="0"/>
              </a:spcBef>
              <a:spcAft>
                <a:spcPct val="0"/>
              </a:spcAft>
              <a:defRPr/>
            </a:pPr>
            <a:r>
              <a:rPr lang="zh-CN" altLang="en-US" dirty="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分词原理</a:t>
            </a:r>
          </a:p>
        </p:txBody>
      </p:sp>
      <p:sp>
        <p:nvSpPr>
          <p:cNvPr id="10" name="Oval 13">
            <a:hlinkClick r:id="" action="ppaction://noaction" highlightClick="1"/>
          </p:cNvPr>
          <p:cNvSpPr>
            <a:spLocks noChangeArrowheads="1"/>
          </p:cNvSpPr>
          <p:nvPr/>
        </p:nvSpPr>
        <p:spPr bwMode="auto">
          <a:xfrm>
            <a:off x="3379788" y="4217989"/>
            <a:ext cx="623888" cy="576263"/>
          </a:xfrm>
          <a:prstGeom prst="ellipse">
            <a:avLst/>
          </a:prstGeom>
        </p:spPr>
        <p:style>
          <a:lnRef idx="1">
            <a:schemeClr val="dk1"/>
          </a:lnRef>
          <a:fillRef idx="2">
            <a:schemeClr val="dk1"/>
          </a:fillRef>
          <a:effectRef idx="1">
            <a:schemeClr val="dk1"/>
          </a:effectRef>
          <a:fontRef idx="minor">
            <a:schemeClr val="dk1"/>
          </a:fontRef>
        </p:style>
        <p:txBody>
          <a:bodyPr wrap="none" anchor="ctr"/>
          <a:lstStyle/>
          <a:p>
            <a:pPr algn="ctr" fontAlgn="base">
              <a:spcBef>
                <a:spcPct val="0"/>
              </a:spcBef>
              <a:spcAft>
                <a:spcPct val="0"/>
              </a:spcAft>
              <a:defRPr/>
            </a:pPr>
            <a:r>
              <a:rPr lang="en-US" altLang="zh-CN">
                <a:solidFill>
                  <a:srgbClr val="000000"/>
                </a:solidFill>
                <a:latin typeface="微软雅黑" panose="020B0503020204020204" pitchFamily="34" charset="-122"/>
                <a:ea typeface="微软雅黑" panose="020B0503020204020204" pitchFamily="34" charset="-122"/>
              </a:rPr>
              <a:t>4</a:t>
            </a:r>
          </a:p>
        </p:txBody>
      </p:sp>
      <p:sp>
        <p:nvSpPr>
          <p:cNvPr id="11" name="AutoShape 12">
            <a:hlinkClick r:id="" action="ppaction://noaction" highlightClick="1"/>
          </p:cNvPr>
          <p:cNvSpPr>
            <a:spLocks noChangeArrowheads="1"/>
          </p:cNvSpPr>
          <p:nvPr/>
        </p:nvSpPr>
        <p:spPr bwMode="auto">
          <a:xfrm>
            <a:off x="4368801" y="2714626"/>
            <a:ext cx="4602163" cy="576263"/>
          </a:xfrm>
          <a:prstGeom prst="actionButtonBlank">
            <a:avLst/>
          </a:prstGeom>
        </p:spPr>
        <p:style>
          <a:lnRef idx="1">
            <a:schemeClr val="dk1"/>
          </a:lnRef>
          <a:fillRef idx="2">
            <a:schemeClr val="dk1"/>
          </a:fillRef>
          <a:effectRef idx="1">
            <a:schemeClr val="dk1"/>
          </a:effectRef>
          <a:fontRef idx="minor">
            <a:schemeClr val="dk1"/>
          </a:fontRef>
        </p:style>
        <p:txBody>
          <a:bodyPr wrap="none" anchor="ctr"/>
          <a:lstStyle/>
          <a:p>
            <a:pPr algn="ctr" fontAlgn="base">
              <a:spcBef>
                <a:spcPct val="0"/>
              </a:spcBef>
              <a:spcAft>
                <a:spcPct val="0"/>
              </a:spcAft>
              <a:defRPr/>
            </a:pPr>
            <a:r>
              <a:rPr lang="zh-CN" altLang="en-US" dirty="0">
                <a:solidFill>
                  <a:prstClr val="black"/>
                </a:solidFill>
                <a:latin typeface="微软雅黑" panose="020B0503020204020204" pitchFamily="34" charset="-122"/>
                <a:ea typeface="微软雅黑" panose="020B0503020204020204" pitchFamily="34" charset="-122"/>
                <a:sym typeface="微软雅黑" panose="020B0503020204020204" pitchFamily="34" charset="-122"/>
              </a:rPr>
              <a:t>分词的实现</a:t>
            </a:r>
          </a:p>
        </p:txBody>
      </p:sp>
      <p:sp>
        <p:nvSpPr>
          <p:cNvPr id="12" name="Oval 13">
            <a:hlinkClick r:id="" action="ppaction://noaction" highlightClick="1"/>
          </p:cNvPr>
          <p:cNvSpPr>
            <a:spLocks noChangeArrowheads="1"/>
          </p:cNvSpPr>
          <p:nvPr/>
        </p:nvSpPr>
        <p:spPr bwMode="auto">
          <a:xfrm>
            <a:off x="3379788" y="2714626"/>
            <a:ext cx="623888" cy="576263"/>
          </a:xfrm>
          <a:prstGeom prst="ellipse">
            <a:avLst/>
          </a:prstGeom>
        </p:spPr>
        <p:style>
          <a:lnRef idx="1">
            <a:schemeClr val="dk1"/>
          </a:lnRef>
          <a:fillRef idx="2">
            <a:schemeClr val="dk1"/>
          </a:fillRef>
          <a:effectRef idx="1">
            <a:schemeClr val="dk1"/>
          </a:effectRef>
          <a:fontRef idx="minor">
            <a:schemeClr val="dk1"/>
          </a:fontRef>
        </p:style>
        <p:txBody>
          <a:bodyPr wrap="none" anchor="ctr"/>
          <a:lstStyle/>
          <a:p>
            <a:pPr algn="ctr" fontAlgn="base">
              <a:spcBef>
                <a:spcPct val="0"/>
              </a:spcBef>
              <a:spcAft>
                <a:spcPct val="0"/>
              </a:spcAft>
              <a:defRPr/>
            </a:pPr>
            <a:r>
              <a:rPr lang="en-US" altLang="zh-CN">
                <a:solidFill>
                  <a:srgbClr val="000000"/>
                </a:solidFill>
                <a:latin typeface="微软雅黑" panose="020B0503020204020204" pitchFamily="34" charset="-122"/>
                <a:ea typeface="微软雅黑" panose="020B0503020204020204" pitchFamily="34" charset="-122"/>
              </a:rPr>
              <a:t>2</a:t>
            </a:r>
          </a:p>
        </p:txBody>
      </p:sp>
      <p:sp>
        <p:nvSpPr>
          <p:cNvPr id="13" name="AutoShape 12">
            <a:hlinkClick r:id="" action="ppaction://noaction" highlightClick="1"/>
          </p:cNvPr>
          <p:cNvSpPr>
            <a:spLocks noChangeArrowheads="1"/>
          </p:cNvSpPr>
          <p:nvPr/>
        </p:nvSpPr>
        <p:spPr bwMode="auto">
          <a:xfrm>
            <a:off x="4381501" y="4210051"/>
            <a:ext cx="4602163" cy="576263"/>
          </a:xfrm>
          <a:prstGeom prst="actionButtonBlank">
            <a:avLst/>
          </a:prstGeom>
        </p:spPr>
        <p:style>
          <a:lnRef idx="1">
            <a:schemeClr val="dk1"/>
          </a:lnRef>
          <a:fillRef idx="2">
            <a:schemeClr val="dk1"/>
          </a:fillRef>
          <a:effectRef idx="1">
            <a:schemeClr val="dk1"/>
          </a:effectRef>
          <a:fontRef idx="minor">
            <a:schemeClr val="dk1"/>
          </a:fontRef>
        </p:style>
        <p:txBody>
          <a:bodyPr wrap="none" anchor="ctr"/>
          <a:lstStyle/>
          <a:p>
            <a:pPr algn="ctr" fontAlgn="base">
              <a:spcBef>
                <a:spcPct val="0"/>
              </a:spcBef>
              <a:spcAft>
                <a:spcPct val="0"/>
              </a:spcAft>
              <a:defRPr/>
            </a:pPr>
            <a:r>
              <a:rPr lang="zh-CN" altLang="en-US" dirty="0">
                <a:solidFill>
                  <a:prstClr val="black"/>
                </a:solidFill>
                <a:latin typeface="微软雅黑" panose="020B0503020204020204" pitchFamily="34" charset="-122"/>
                <a:ea typeface="微软雅黑" panose="020B0503020204020204" pitchFamily="34" charset="-122"/>
              </a:rPr>
              <a:t>语调分析及实现</a:t>
            </a:r>
          </a:p>
        </p:txBody>
      </p:sp>
      <p:sp>
        <p:nvSpPr>
          <p:cNvPr id="8203" name="标题 13"/>
          <p:cNvSpPr>
            <a:spLocks noGrp="1"/>
          </p:cNvSpPr>
          <p:nvPr>
            <p:ph type="title"/>
          </p:nvPr>
        </p:nvSpPr>
        <p:spPr>
          <a:xfrm>
            <a:off x="1666876" y="153988"/>
            <a:ext cx="8316913" cy="431800"/>
          </a:xfrm>
        </p:spPr>
        <p:txBody>
          <a:bodyPr wrap="square" lIns="91440" tIns="45720" rIns="91440" bIns="45720" anchor="ctr">
            <a:noAutofit/>
          </a:bodyPr>
          <a:lstStyle/>
          <a:p>
            <a:r>
              <a:rPr lang="zh-CN" altLang="en-US" kern="1200" dirty="0">
                <a:latin typeface="Arial" panose="020B0604020202020204" pitchFamily="34" charset="0"/>
                <a:ea typeface="微软雅黑" panose="020B0503020204020204" pitchFamily="34" charset="-122"/>
                <a:cs typeface="+mj-cs"/>
              </a:rPr>
              <a:t>目录</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rot="5400000">
            <a:off x="1881189" y="3357563"/>
            <a:ext cx="3571875" cy="0"/>
          </a:xfrm>
          <a:prstGeom prst="line">
            <a:avLst/>
          </a:prstGeom>
        </p:spPr>
        <p:style>
          <a:lnRef idx="1">
            <a:schemeClr val="dk1"/>
          </a:lnRef>
          <a:fillRef idx="2">
            <a:schemeClr val="dk1"/>
          </a:fillRef>
          <a:effectRef idx="1">
            <a:schemeClr val="dk1"/>
          </a:effectRef>
          <a:fontRef idx="minor">
            <a:schemeClr val="dk1"/>
          </a:fontRef>
        </p:style>
      </p:cxnSp>
      <p:sp>
        <p:nvSpPr>
          <p:cNvPr id="5" name="Line 2"/>
          <p:cNvSpPr>
            <a:spLocks noChangeShapeType="1"/>
          </p:cNvSpPr>
          <p:nvPr/>
        </p:nvSpPr>
        <p:spPr bwMode="auto">
          <a:xfrm>
            <a:off x="3000375" y="3768725"/>
            <a:ext cx="6242050" cy="0"/>
          </a:xfrm>
          <a:prstGeom prst="line">
            <a:avLst/>
          </a:prstGeom>
        </p:spPr>
        <p:style>
          <a:lnRef idx="1">
            <a:schemeClr val="dk1"/>
          </a:lnRef>
          <a:fillRef idx="2">
            <a:schemeClr val="dk1"/>
          </a:fillRef>
          <a:effectRef idx="1">
            <a:schemeClr val="dk1"/>
          </a:effectRef>
          <a:fontRef idx="minor">
            <a:schemeClr val="dk1"/>
          </a:fontRef>
        </p:style>
        <p:txBody>
          <a:bodyPr/>
          <a:lstStyle/>
          <a:p>
            <a:pPr algn="ctr">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6" name="AutoShape 12">
            <a:hlinkClick r:id="" action="ppaction://noaction" highlightClick="1"/>
          </p:cNvPr>
          <p:cNvSpPr>
            <a:spLocks noChangeArrowheads="1"/>
          </p:cNvSpPr>
          <p:nvPr/>
        </p:nvSpPr>
        <p:spPr bwMode="auto">
          <a:xfrm>
            <a:off x="4368801" y="2740026"/>
            <a:ext cx="4602163" cy="576263"/>
          </a:xfrm>
          <a:prstGeom prst="actionButtonBlank">
            <a:avLst/>
          </a:prstGeom>
        </p:spPr>
        <p:style>
          <a:lnRef idx="1">
            <a:schemeClr val="dk1"/>
          </a:lnRef>
          <a:fillRef idx="2">
            <a:schemeClr val="dk1"/>
          </a:fillRef>
          <a:effectRef idx="1">
            <a:schemeClr val="dk1"/>
          </a:effectRef>
          <a:fontRef idx="minor">
            <a:schemeClr val="dk1"/>
          </a:fontRef>
        </p:style>
        <p:txBody>
          <a:bodyPr wrap="none" anchor="ctr"/>
          <a:lstStyle/>
          <a:p>
            <a:pPr algn="ctr" fontAlgn="base">
              <a:spcBef>
                <a:spcPct val="0"/>
              </a:spcBef>
              <a:spcAft>
                <a:spcPct val="0"/>
              </a:spcAft>
              <a:defRPr/>
            </a:pPr>
            <a:r>
              <a:rPr lang="zh-CN" altLang="en-US" b="1" dirty="0">
                <a:solidFill>
                  <a:srgbClr val="FEFFFF"/>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dirty="0">
                <a:solidFill>
                  <a:prstClr val="black"/>
                </a:solidFill>
                <a:latin typeface="微软雅黑" panose="020B0503020204020204" pitchFamily="34" charset="-122"/>
                <a:ea typeface="微软雅黑" panose="020B0503020204020204" pitchFamily="34" charset="-122"/>
                <a:sym typeface="微软雅黑" panose="020B0503020204020204" pitchFamily="34" charset="-122"/>
              </a:rPr>
              <a:t>分词的实现</a:t>
            </a:r>
          </a:p>
        </p:txBody>
      </p:sp>
      <p:sp>
        <p:nvSpPr>
          <p:cNvPr id="7" name="Oval 13">
            <a:hlinkClick r:id="" action="ppaction://noaction" highlightClick="1"/>
          </p:cNvPr>
          <p:cNvSpPr>
            <a:spLocks noChangeArrowheads="1"/>
          </p:cNvSpPr>
          <p:nvPr/>
        </p:nvSpPr>
        <p:spPr bwMode="auto">
          <a:xfrm>
            <a:off x="3379788" y="2740026"/>
            <a:ext cx="623888" cy="576263"/>
          </a:xfrm>
          <a:prstGeom prst="ellipse">
            <a:avLst/>
          </a:prstGeom>
        </p:spPr>
        <p:style>
          <a:lnRef idx="1">
            <a:schemeClr val="dk1"/>
          </a:lnRef>
          <a:fillRef idx="2">
            <a:schemeClr val="dk1"/>
          </a:fillRef>
          <a:effectRef idx="1">
            <a:schemeClr val="dk1"/>
          </a:effectRef>
          <a:fontRef idx="minor">
            <a:schemeClr val="dk1"/>
          </a:fontRef>
        </p:style>
        <p:txBody>
          <a:bodyPr wrap="none" anchor="ctr"/>
          <a:lstStyle/>
          <a:p>
            <a:pPr algn="ctr" fontAlgn="base">
              <a:spcBef>
                <a:spcPct val="0"/>
              </a:spcBef>
              <a:spcAft>
                <a:spcPct val="0"/>
              </a:spcAft>
              <a:defRPr/>
            </a:pPr>
            <a:r>
              <a:rPr lang="en-US" altLang="zh-CN">
                <a:solidFill>
                  <a:srgbClr val="000000"/>
                </a:solidFill>
                <a:latin typeface="微软雅黑" panose="020B0503020204020204" pitchFamily="34" charset="-122"/>
                <a:ea typeface="微软雅黑" panose="020B0503020204020204" pitchFamily="34" charset="-122"/>
              </a:rPr>
              <a:t>2</a:t>
            </a:r>
          </a:p>
        </p:txBody>
      </p:sp>
      <p:sp>
        <p:nvSpPr>
          <p:cNvPr id="8" name="Oval 15">
            <a:hlinkClick r:id="" action="ppaction://noaction" highlightClick="1"/>
          </p:cNvPr>
          <p:cNvSpPr>
            <a:spLocks noChangeArrowheads="1"/>
          </p:cNvSpPr>
          <p:nvPr/>
        </p:nvSpPr>
        <p:spPr bwMode="auto">
          <a:xfrm>
            <a:off x="3379788" y="3482976"/>
            <a:ext cx="623888" cy="576263"/>
          </a:xfrm>
          <a:prstGeom prst="ellipse">
            <a:avLst/>
          </a:prstGeom>
        </p:spPr>
        <p:style>
          <a:lnRef idx="0">
            <a:schemeClr val="dk1"/>
          </a:lnRef>
          <a:fillRef idx="3">
            <a:schemeClr val="dk1"/>
          </a:fillRef>
          <a:effectRef idx="3">
            <a:schemeClr val="dk1"/>
          </a:effectRef>
          <a:fontRef idx="minor">
            <a:schemeClr val="lt1"/>
          </a:fontRef>
        </p:style>
        <p:txBody>
          <a:bodyPr wrap="none" anchor="ctr"/>
          <a:lstStyle/>
          <a:p>
            <a:pPr algn="ctr" fontAlgn="base">
              <a:spcBef>
                <a:spcPct val="0"/>
              </a:spcBef>
              <a:spcAft>
                <a:spcPct val="0"/>
              </a:spcAft>
              <a:defRPr/>
            </a:pPr>
            <a:r>
              <a:rPr lang="en-US" altLang="zh-CN">
                <a:solidFill>
                  <a:prstClr val="white"/>
                </a:solidFill>
                <a:latin typeface="微软雅黑" panose="020B0503020204020204" pitchFamily="34" charset="-122"/>
                <a:ea typeface="微软雅黑" panose="020B0503020204020204" pitchFamily="34" charset="-122"/>
              </a:rPr>
              <a:t>3</a:t>
            </a:r>
          </a:p>
        </p:txBody>
      </p:sp>
      <p:sp>
        <p:nvSpPr>
          <p:cNvPr id="9" name="AutoShape 17">
            <a:hlinkClick r:id="" action="ppaction://noaction" highlightClick="1"/>
          </p:cNvPr>
          <p:cNvSpPr>
            <a:spLocks noChangeArrowheads="1"/>
          </p:cNvSpPr>
          <p:nvPr/>
        </p:nvSpPr>
        <p:spPr bwMode="auto">
          <a:xfrm>
            <a:off x="4368801" y="3482976"/>
            <a:ext cx="4602163" cy="576263"/>
          </a:xfrm>
          <a:prstGeom prst="actionButtonBlank">
            <a:avLst/>
          </a:prstGeom>
        </p:spPr>
        <p:style>
          <a:lnRef idx="0">
            <a:schemeClr val="dk1"/>
          </a:lnRef>
          <a:fillRef idx="3">
            <a:schemeClr val="dk1"/>
          </a:fillRef>
          <a:effectRef idx="3">
            <a:schemeClr val="dk1"/>
          </a:effectRef>
          <a:fontRef idx="minor">
            <a:schemeClr val="lt1"/>
          </a:fontRef>
        </p:style>
        <p:txBody>
          <a:bodyPr wrap="none" anchor="ctr"/>
          <a:lstStyle/>
          <a:p>
            <a:pPr algn="ctr" fontAlgn="base">
              <a:spcBef>
                <a:spcPct val="0"/>
              </a:spcBef>
              <a:spcAft>
                <a:spcPct val="0"/>
              </a:spcAft>
              <a:defRPr/>
            </a:pPr>
            <a:r>
              <a:rPr lang="zh-CN" altLang="en-US" dirty="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文本可视化</a:t>
            </a:r>
            <a:endParaRPr lang="zh-CN" altLang="en-US" dirty="0">
              <a:solidFill>
                <a:prstClr val="white"/>
              </a:solidFill>
              <a:latin typeface="微软雅黑" panose="020B0503020204020204" pitchFamily="34" charset="-122"/>
              <a:ea typeface="微软雅黑" panose="020B0503020204020204" pitchFamily="34" charset="-122"/>
            </a:endParaRPr>
          </a:p>
        </p:txBody>
      </p:sp>
      <p:sp>
        <p:nvSpPr>
          <p:cNvPr id="10" name="Oval 13">
            <a:hlinkClick r:id="" action="ppaction://noaction" highlightClick="1"/>
          </p:cNvPr>
          <p:cNvSpPr>
            <a:spLocks noChangeArrowheads="1"/>
          </p:cNvSpPr>
          <p:nvPr/>
        </p:nvSpPr>
        <p:spPr bwMode="auto">
          <a:xfrm>
            <a:off x="3379788" y="4217989"/>
            <a:ext cx="623888" cy="576263"/>
          </a:xfrm>
          <a:prstGeom prst="ellipse">
            <a:avLst/>
          </a:prstGeom>
        </p:spPr>
        <p:style>
          <a:lnRef idx="1">
            <a:schemeClr val="dk1"/>
          </a:lnRef>
          <a:fillRef idx="2">
            <a:schemeClr val="dk1"/>
          </a:fillRef>
          <a:effectRef idx="1">
            <a:schemeClr val="dk1"/>
          </a:effectRef>
          <a:fontRef idx="minor">
            <a:schemeClr val="dk1"/>
          </a:fontRef>
        </p:style>
        <p:txBody>
          <a:bodyPr wrap="none" anchor="ctr"/>
          <a:lstStyle/>
          <a:p>
            <a:pPr algn="ctr" fontAlgn="base">
              <a:spcBef>
                <a:spcPct val="0"/>
              </a:spcBef>
              <a:spcAft>
                <a:spcPct val="0"/>
              </a:spcAft>
              <a:defRPr/>
            </a:pPr>
            <a:r>
              <a:rPr lang="en-US" altLang="zh-CN">
                <a:solidFill>
                  <a:srgbClr val="000000"/>
                </a:solidFill>
                <a:latin typeface="微软雅黑" panose="020B0503020204020204" pitchFamily="34" charset="-122"/>
                <a:ea typeface="微软雅黑" panose="020B0503020204020204" pitchFamily="34" charset="-122"/>
              </a:rPr>
              <a:t>4</a:t>
            </a:r>
          </a:p>
        </p:txBody>
      </p:sp>
      <p:sp>
        <p:nvSpPr>
          <p:cNvPr id="11" name="AutoShape 12">
            <a:hlinkClick r:id="" action="ppaction://noaction" highlightClick="1"/>
          </p:cNvPr>
          <p:cNvSpPr>
            <a:spLocks noChangeArrowheads="1"/>
          </p:cNvSpPr>
          <p:nvPr/>
        </p:nvSpPr>
        <p:spPr bwMode="auto">
          <a:xfrm>
            <a:off x="4368801" y="1982789"/>
            <a:ext cx="4602163" cy="576263"/>
          </a:xfrm>
          <a:prstGeom prst="actionButtonBlank">
            <a:avLst/>
          </a:prstGeom>
        </p:spPr>
        <p:style>
          <a:lnRef idx="1">
            <a:schemeClr val="dk1"/>
          </a:lnRef>
          <a:fillRef idx="2">
            <a:schemeClr val="dk1"/>
          </a:fillRef>
          <a:effectRef idx="1">
            <a:schemeClr val="dk1"/>
          </a:effectRef>
          <a:fontRef idx="minor">
            <a:schemeClr val="dk1"/>
          </a:fontRef>
        </p:style>
        <p:txBody>
          <a:bodyPr wrap="none" anchor="ctr"/>
          <a:lstStyle/>
          <a:p>
            <a:pPr algn="ctr" fontAlgn="base">
              <a:spcBef>
                <a:spcPct val="0"/>
              </a:spcBef>
              <a:spcAft>
                <a:spcPct val="0"/>
              </a:spcAft>
              <a:defRPr/>
            </a:pPr>
            <a:r>
              <a:rPr lang="zh-CN" altLang="en-US" dirty="0">
                <a:solidFill>
                  <a:prstClr val="black"/>
                </a:solidFill>
                <a:latin typeface="微软雅黑" panose="020B0503020204020204" pitchFamily="34" charset="-122"/>
                <a:ea typeface="微软雅黑" panose="020B0503020204020204" pitchFamily="34" charset="-122"/>
                <a:sym typeface="微软雅黑" panose="020B0503020204020204" pitchFamily="34" charset="-122"/>
              </a:rPr>
              <a:t>分词原理</a:t>
            </a:r>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12" name="Oval 13">
            <a:hlinkClick r:id="" action="ppaction://noaction" highlightClick="1"/>
          </p:cNvPr>
          <p:cNvSpPr>
            <a:spLocks noChangeArrowheads="1"/>
          </p:cNvSpPr>
          <p:nvPr/>
        </p:nvSpPr>
        <p:spPr bwMode="auto">
          <a:xfrm>
            <a:off x="3379788" y="1982789"/>
            <a:ext cx="623888" cy="576263"/>
          </a:xfrm>
          <a:prstGeom prst="ellipse">
            <a:avLst/>
          </a:prstGeom>
        </p:spPr>
        <p:style>
          <a:lnRef idx="1">
            <a:schemeClr val="dk1"/>
          </a:lnRef>
          <a:fillRef idx="2">
            <a:schemeClr val="dk1"/>
          </a:fillRef>
          <a:effectRef idx="1">
            <a:schemeClr val="dk1"/>
          </a:effectRef>
          <a:fontRef idx="minor">
            <a:schemeClr val="dk1"/>
          </a:fontRef>
        </p:style>
        <p:txBody>
          <a:bodyPr wrap="none" anchor="ctr"/>
          <a:lstStyle/>
          <a:p>
            <a:pPr algn="ctr" fontAlgn="base">
              <a:spcBef>
                <a:spcPct val="0"/>
              </a:spcBef>
              <a:spcAft>
                <a:spcPct val="0"/>
              </a:spcAft>
              <a:defRPr/>
            </a:pPr>
            <a:r>
              <a:rPr lang="en-US" altLang="zh-CN">
                <a:solidFill>
                  <a:srgbClr val="000000"/>
                </a:solidFill>
                <a:latin typeface="微软雅黑" panose="020B0503020204020204" pitchFamily="34" charset="-122"/>
                <a:ea typeface="微软雅黑" panose="020B0503020204020204" pitchFamily="34" charset="-122"/>
              </a:rPr>
              <a:t>1</a:t>
            </a:r>
          </a:p>
        </p:txBody>
      </p:sp>
      <p:sp>
        <p:nvSpPr>
          <p:cNvPr id="13" name="AutoShape 12">
            <a:hlinkClick r:id="" action="ppaction://noaction" highlightClick="1"/>
          </p:cNvPr>
          <p:cNvSpPr>
            <a:spLocks noChangeArrowheads="1"/>
          </p:cNvSpPr>
          <p:nvPr/>
        </p:nvSpPr>
        <p:spPr bwMode="auto">
          <a:xfrm>
            <a:off x="4381501" y="4210051"/>
            <a:ext cx="4602163" cy="576263"/>
          </a:xfrm>
          <a:prstGeom prst="actionButtonBlank">
            <a:avLst/>
          </a:prstGeom>
        </p:spPr>
        <p:style>
          <a:lnRef idx="1">
            <a:schemeClr val="dk1"/>
          </a:lnRef>
          <a:fillRef idx="2">
            <a:schemeClr val="dk1"/>
          </a:fillRef>
          <a:effectRef idx="1">
            <a:schemeClr val="dk1"/>
          </a:effectRef>
          <a:fontRef idx="minor">
            <a:schemeClr val="dk1"/>
          </a:fontRef>
        </p:style>
        <p:txBody>
          <a:bodyPr wrap="none" anchor="ctr"/>
          <a:lstStyle/>
          <a:p>
            <a:pPr algn="ctr" fontAlgn="base">
              <a:spcBef>
                <a:spcPct val="0"/>
              </a:spcBef>
              <a:spcAft>
                <a:spcPct val="0"/>
              </a:spcAft>
              <a:defRPr/>
            </a:pPr>
            <a:r>
              <a:rPr lang="zh-CN" altLang="en-US" dirty="0">
                <a:solidFill>
                  <a:prstClr val="black"/>
                </a:solidFill>
                <a:latin typeface="微软雅黑" panose="020B0503020204020204" pitchFamily="34" charset="-122"/>
                <a:ea typeface="微软雅黑" panose="020B0503020204020204" pitchFamily="34" charset="-122"/>
              </a:rPr>
              <a:t>语调分析及实现</a:t>
            </a:r>
          </a:p>
        </p:txBody>
      </p:sp>
      <p:sp>
        <p:nvSpPr>
          <p:cNvPr id="12299" name="标题 13"/>
          <p:cNvSpPr>
            <a:spLocks noGrp="1"/>
          </p:cNvSpPr>
          <p:nvPr>
            <p:ph type="title"/>
          </p:nvPr>
        </p:nvSpPr>
        <p:spPr>
          <a:xfrm>
            <a:off x="1666876" y="153988"/>
            <a:ext cx="8316913" cy="431800"/>
          </a:xfrm>
        </p:spPr>
        <p:txBody>
          <a:bodyPr wrap="square" lIns="91440" tIns="45720" rIns="91440" bIns="45720" anchor="ctr">
            <a:noAutofit/>
          </a:bodyPr>
          <a:lstStyle/>
          <a:p>
            <a:r>
              <a:rPr lang="zh-CN" altLang="en-US" kern="1200" dirty="0">
                <a:latin typeface="Arial" panose="020B0604020202020204" pitchFamily="34" charset="0"/>
                <a:ea typeface="微软雅黑" panose="020B0503020204020204" pitchFamily="34" charset="-122"/>
                <a:cs typeface="+mj-cs"/>
              </a:rPr>
              <a:t>目录</a:t>
            </a: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三、文本可视化</a:t>
            </a:r>
          </a:p>
        </p:txBody>
      </p:sp>
      <p:sp>
        <p:nvSpPr>
          <p:cNvPr id="3" name="内容占位符 2"/>
          <p:cNvSpPr>
            <a:spLocks noGrp="1"/>
          </p:cNvSpPr>
          <p:nvPr>
            <p:ph idx="1"/>
          </p:nvPr>
        </p:nvSpPr>
        <p:spPr>
          <a:xfrm>
            <a:off x="1666876" y="972820"/>
            <a:ext cx="8616315" cy="4391660"/>
          </a:xfrm>
        </p:spPr>
        <p:txBody>
          <a:bodyPr/>
          <a:lstStyle/>
          <a:p>
            <a:endParaRPr lang="zh-CN" altLang="en-US" sz="2400" dirty="0">
              <a:latin typeface="华文楷体" panose="02010600040101010101" pitchFamily="2" charset="-122"/>
              <a:ea typeface="华文楷体" panose="02010600040101010101" pitchFamily="2" charset="-122"/>
            </a:endParaRPr>
          </a:p>
          <a:p>
            <a:r>
              <a:rPr lang="zh-CN" altLang="en-US" sz="2400" b="1" dirty="0">
                <a:latin typeface="华文楷体" panose="02010600040101010101" pitchFamily="2" charset="-122"/>
                <a:ea typeface="华文楷体" panose="02010600040101010101" pitchFamily="2" charset="-122"/>
              </a:rPr>
              <a:t>词云图的实现</a:t>
            </a:r>
          </a:p>
          <a:p>
            <a:endParaRPr lang="zh-CN" altLang="en-US" sz="2400" dirty="0">
              <a:latin typeface="华文楷体" panose="02010600040101010101" pitchFamily="2" charset="-122"/>
              <a:ea typeface="华文楷体" panose="02010600040101010101" pitchFamily="2" charset="-122"/>
            </a:endParaRPr>
          </a:p>
          <a:p>
            <a:pPr indent="720090">
              <a:spcBef>
                <a:spcPts val="0"/>
              </a:spcBef>
              <a:buFont typeface="Wingdings" panose="05000000000000000000" charset="0"/>
              <a:buChar char=""/>
            </a:pPr>
            <a:r>
              <a:rPr lang="zh-CN" altLang="en-US" sz="2400" dirty="0">
                <a:latin typeface="华文楷体" panose="02010600040101010101" pitchFamily="2" charset="-122"/>
                <a:ea typeface="华文楷体" panose="02010600040101010101" pitchFamily="2" charset="-122"/>
              </a:rPr>
              <a:t>利用中文分词系统对文档分析</a:t>
            </a:r>
          </a:p>
          <a:p>
            <a:pPr indent="720090">
              <a:spcBef>
                <a:spcPts val="0"/>
              </a:spcBef>
              <a:buFont typeface="Wingdings" panose="05000000000000000000" charset="0"/>
              <a:buChar char=""/>
            </a:pPr>
            <a:r>
              <a:rPr lang="zh-CN" altLang="en-US" sz="2400" dirty="0">
                <a:latin typeface="华文楷体" panose="02010600040101010101" pitchFamily="2" charset="-122"/>
                <a:ea typeface="华文楷体" panose="02010600040101010101" pitchFamily="2" charset="-122"/>
              </a:rPr>
              <a:t>去除停用词</a:t>
            </a:r>
          </a:p>
          <a:p>
            <a:pPr indent="720090">
              <a:spcBef>
                <a:spcPts val="0"/>
              </a:spcBef>
              <a:buFont typeface="Wingdings" panose="05000000000000000000" charset="0"/>
              <a:buChar char=""/>
            </a:pPr>
            <a:r>
              <a:rPr lang="zh-CN" altLang="en-US" sz="2400" dirty="0">
                <a:latin typeface="华文楷体" panose="02010600040101010101" pitchFamily="2" charset="-122"/>
                <a:ea typeface="华文楷体" panose="02010600040101010101" pitchFamily="2" charset="-122"/>
                <a:sym typeface="+mn-ea"/>
              </a:rPr>
              <a:t>结合</a:t>
            </a:r>
            <a:r>
              <a:rPr lang="zh-CN" altLang="en-US" sz="2400" dirty="0">
                <a:latin typeface="华文楷体" panose="02010600040101010101" pitchFamily="2" charset="-122"/>
                <a:ea typeface="华文楷体" panose="02010600040101010101" pitchFamily="2" charset="-122"/>
              </a:rPr>
              <a:t>echart绘制词云图</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词云图</a:t>
            </a:r>
            <a:r>
              <a:rPr lang="en-US" altLang="zh-CN"/>
              <a:t>-</a:t>
            </a:r>
            <a:r>
              <a:rPr lang="zh-CN" altLang="en-US"/>
              <a:t>剔除停用词</a:t>
            </a:r>
          </a:p>
        </p:txBody>
      </p:sp>
      <p:sp>
        <p:nvSpPr>
          <p:cNvPr id="3" name="内容占位符 2"/>
          <p:cNvSpPr>
            <a:spLocks noGrp="1"/>
          </p:cNvSpPr>
          <p:nvPr>
            <p:ph idx="1"/>
          </p:nvPr>
        </p:nvSpPr>
        <p:spPr>
          <a:xfrm>
            <a:off x="1765935" y="775336"/>
            <a:ext cx="8445500" cy="5550535"/>
          </a:xfrm>
        </p:spPr>
        <p:txBody>
          <a:bodyPr/>
          <a:lstStyle/>
          <a:p>
            <a:pPr>
              <a:lnSpc>
                <a:spcPct val="150000"/>
              </a:lnSpc>
            </a:pPr>
            <a:r>
              <a:rPr lang="zh-CN" altLang="en-US" sz="2400" b="1" dirty="0">
                <a:latin typeface="华文楷体" panose="02010600040101010101" pitchFamily="2" charset="-122"/>
                <a:ea typeface="华文楷体" panose="02010600040101010101" pitchFamily="2" charset="-122"/>
                <a:sym typeface="+mn-ea"/>
              </a:rPr>
              <a:t>定义停用词表</a:t>
            </a:r>
            <a:endParaRPr lang="en-US" altLang="zh-CN" dirty="0"/>
          </a:p>
          <a:p>
            <a:pPr marL="457200" lvl="1" indent="0">
              <a:lnSpc>
                <a:spcPct val="150000"/>
              </a:lnSpc>
              <a:buNone/>
            </a:pPr>
            <a:r>
              <a:rPr lang="zh-CN" altLang="en-US" sz="2400" dirty="0">
                <a:latin typeface="华文楷体" panose="02010600040101010101" pitchFamily="2" charset="-122"/>
                <a:ea typeface="华文楷体" panose="02010600040101010101" pitchFamily="2" charset="-122"/>
                <a:sym typeface="+mn-ea"/>
              </a:rPr>
              <a:t>常用停用词表：网上下载，包括标点符号、连词、介词、语气词等，项目停用词表：</a:t>
            </a:r>
          </a:p>
          <a:p>
            <a:pPr marL="457200" lvl="1" indent="0">
              <a:lnSpc>
                <a:spcPct val="150000"/>
              </a:lnSpc>
              <a:buNone/>
            </a:pPr>
            <a:r>
              <a:rPr lang="zh-CN" altLang="en-US" sz="2400" dirty="0">
                <a:latin typeface="华文楷体" panose="02010600040101010101" pitchFamily="2" charset="-122"/>
                <a:ea typeface="华文楷体" panose="02010600040101010101" pitchFamily="2" charset="-122"/>
                <a:sym typeface="+mn-ea"/>
              </a:rPr>
              <a:t>根据项目需要添加</a:t>
            </a:r>
          </a:p>
          <a:p>
            <a:pPr marL="457200" lvl="1" indent="0">
              <a:lnSpc>
                <a:spcPct val="150000"/>
              </a:lnSpc>
              <a:buNone/>
            </a:pPr>
            <a:endParaRPr lang="zh-CN" altLang="en-US" sz="2400" dirty="0">
              <a:latin typeface="华文楷体" panose="02010600040101010101" pitchFamily="2" charset="-122"/>
              <a:ea typeface="华文楷体" panose="02010600040101010101" pitchFamily="2" charset="-122"/>
              <a:sym typeface="+mn-ea"/>
            </a:endParaRPr>
          </a:p>
          <a:p>
            <a:pPr marL="457200" lvl="1" indent="720090">
              <a:lnSpc>
                <a:spcPct val="150000"/>
              </a:lnSpc>
              <a:spcBef>
                <a:spcPts val="0"/>
              </a:spcBef>
              <a:buFont typeface="Arial" panose="020B0604020202020204" pitchFamily="34" charset="0"/>
              <a:buChar char="•"/>
            </a:pPr>
            <a:r>
              <a:rPr lang="zh-CN" altLang="en-US" sz="2400" dirty="0">
                <a:latin typeface="华文楷体" panose="02010600040101010101" pitchFamily="2" charset="-122"/>
                <a:ea typeface="华文楷体" panose="02010600040101010101" pitchFamily="2" charset="-122"/>
              </a:rPr>
              <a:t>! # $ % &amp; ' ( ) *</a:t>
            </a:r>
          </a:p>
          <a:p>
            <a:pPr marL="457200" lvl="1" indent="720090">
              <a:lnSpc>
                <a:spcPct val="150000"/>
              </a:lnSpc>
              <a:spcBef>
                <a:spcPts val="0"/>
              </a:spcBef>
              <a:buFont typeface="Arial" panose="020B0604020202020204" pitchFamily="34" charset="0"/>
              <a:buChar char="•"/>
            </a:pPr>
            <a:r>
              <a:rPr lang="zh-CN" altLang="en-US" sz="2400" dirty="0">
                <a:latin typeface="华文楷体" panose="02010600040101010101" pitchFamily="2" charset="-122"/>
                <a:ea typeface="华文楷体" panose="02010600040101010101" pitchFamily="2" charset="-122"/>
              </a:rPr>
              <a:t>上 上下 上前 上升 上去</a:t>
            </a:r>
          </a:p>
          <a:p>
            <a:pPr marL="457200" lvl="1" indent="720090">
              <a:lnSpc>
                <a:spcPct val="150000"/>
              </a:lnSpc>
              <a:spcBef>
                <a:spcPts val="0"/>
              </a:spcBef>
              <a:buFont typeface="Arial" panose="020B0604020202020204" pitchFamily="34" charset="0"/>
              <a:buChar char="•"/>
            </a:pPr>
            <a:r>
              <a:rPr lang="zh-CN" altLang="en-US" sz="2400" dirty="0">
                <a:latin typeface="华文楷体" panose="02010600040101010101" pitchFamily="2" charset="-122"/>
                <a:ea typeface="华文楷体" panose="02010600040101010101" pitchFamily="2" charset="-122"/>
              </a:rPr>
              <a:t>不仅...而且 不仅仅 不但...而且</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sym typeface="+mn-ea"/>
              </a:rPr>
              <a:t>词云图再现</a:t>
            </a:r>
            <a:endParaRPr lang="zh-CN" altLang="en-US"/>
          </a:p>
        </p:txBody>
      </p:sp>
      <p:pic>
        <p:nvPicPr>
          <p:cNvPr id="4" name="图片 3"/>
          <p:cNvPicPr>
            <a:picLocks noChangeAspect="1"/>
          </p:cNvPicPr>
          <p:nvPr/>
        </p:nvPicPr>
        <p:blipFill>
          <a:blip r:embed="rId2"/>
          <a:stretch>
            <a:fillRect/>
          </a:stretch>
        </p:blipFill>
        <p:spPr>
          <a:xfrm>
            <a:off x="2876551" y="1333501"/>
            <a:ext cx="6438265" cy="4190365"/>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a16="http://schemas.microsoft.com/office/drawing/2014/main" id="{9030149B-9D6A-4ECE-9283-36E02F72A2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0524" y="1000124"/>
            <a:ext cx="4482361" cy="3381376"/>
          </a:xfrm>
          <a:prstGeom prst="rect">
            <a:avLst/>
          </a:prstGeom>
        </p:spPr>
      </p:pic>
      <p:pic>
        <p:nvPicPr>
          <p:cNvPr id="19" name="图片 18">
            <a:extLst>
              <a:ext uri="{FF2B5EF4-FFF2-40B4-BE49-F238E27FC236}">
                <a16:creationId xmlns:a16="http://schemas.microsoft.com/office/drawing/2014/main" id="{12146C44-B37F-452E-9AC9-4A7E679DEFD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85109" y="1033186"/>
            <a:ext cx="4716116" cy="2771774"/>
          </a:xfrm>
          <a:prstGeom prst="rect">
            <a:avLst/>
          </a:prstGeom>
        </p:spPr>
      </p:pic>
      <p:pic>
        <p:nvPicPr>
          <p:cNvPr id="21" name="图片 20">
            <a:extLst>
              <a:ext uri="{FF2B5EF4-FFF2-40B4-BE49-F238E27FC236}">
                <a16:creationId xmlns:a16="http://schemas.microsoft.com/office/drawing/2014/main" id="{CB7C6BD4-6927-49E0-8F28-DB9D01C6211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0138" y="4000501"/>
            <a:ext cx="4482361" cy="2381250"/>
          </a:xfrm>
          <a:prstGeom prst="rect">
            <a:avLst/>
          </a:prstGeom>
        </p:spPr>
      </p:pic>
      <p:pic>
        <p:nvPicPr>
          <p:cNvPr id="25" name="图片 24">
            <a:extLst>
              <a:ext uri="{FF2B5EF4-FFF2-40B4-BE49-F238E27FC236}">
                <a16:creationId xmlns:a16="http://schemas.microsoft.com/office/drawing/2014/main" id="{BAC6CF4C-B61D-4412-8331-3204EF8365A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96761" y="3428999"/>
            <a:ext cx="4404464" cy="3000375"/>
          </a:xfrm>
          <a:prstGeom prst="rect">
            <a:avLst/>
          </a:prstGeom>
        </p:spPr>
      </p:pic>
      <p:pic>
        <p:nvPicPr>
          <p:cNvPr id="23" name="图片 22">
            <a:extLst>
              <a:ext uri="{FF2B5EF4-FFF2-40B4-BE49-F238E27FC236}">
                <a16:creationId xmlns:a16="http://schemas.microsoft.com/office/drawing/2014/main" id="{4569B4E4-B13F-413C-B867-1EB26467600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72711" y="3000374"/>
            <a:ext cx="3562350" cy="3000375"/>
          </a:xfrm>
          <a:prstGeom prst="rect">
            <a:avLst/>
          </a:prstGeom>
        </p:spPr>
      </p:pic>
      <p:sp>
        <p:nvSpPr>
          <p:cNvPr id="26" name="文本框 25">
            <a:extLst>
              <a:ext uri="{FF2B5EF4-FFF2-40B4-BE49-F238E27FC236}">
                <a16:creationId xmlns:a16="http://schemas.microsoft.com/office/drawing/2014/main" id="{3061AA24-8D10-42E3-8150-B97F339A7AFB}"/>
              </a:ext>
            </a:extLst>
          </p:cNvPr>
          <p:cNvSpPr txBox="1"/>
          <p:nvPr/>
        </p:nvSpPr>
        <p:spPr>
          <a:xfrm>
            <a:off x="50756" y="129760"/>
            <a:ext cx="8141266" cy="707886"/>
          </a:xfrm>
          <a:prstGeom prst="rect">
            <a:avLst/>
          </a:prstGeom>
          <a:noFill/>
        </p:spPr>
        <p:txBody>
          <a:bodyPr wrap="square" rtlCol="0">
            <a:spAutoFit/>
          </a:bodyPr>
          <a:lstStyle/>
          <a:p>
            <a:r>
              <a:rPr lang="zh-CN" altLang="en-US" sz="4000" b="1" dirty="0">
                <a:latin typeface="黑体" panose="02010609060101010101" pitchFamily="49" charset="-122"/>
                <a:ea typeface="黑体" panose="02010609060101010101" pitchFamily="49" charset="-122"/>
              </a:rPr>
              <a:t>文本案例分析</a:t>
            </a:r>
          </a:p>
        </p:txBody>
      </p:sp>
    </p:spTree>
    <p:extLst>
      <p:ext uri="{BB962C8B-B14F-4D97-AF65-F5344CB8AC3E}">
        <p14:creationId xmlns:p14="http://schemas.microsoft.com/office/powerpoint/2010/main" val="30720133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7B173D6-10FA-410F-B903-A35F3130BD2B}"/>
              </a:ext>
            </a:extLst>
          </p:cNvPr>
          <p:cNvSpPr>
            <a:spLocks noGrp="1"/>
          </p:cNvSpPr>
          <p:nvPr>
            <p:ph type="title"/>
          </p:nvPr>
        </p:nvSpPr>
        <p:spPr/>
        <p:txBody>
          <a:bodyPr/>
          <a:lstStyle/>
          <a:p>
            <a:r>
              <a:rPr lang="zh-CN" altLang="en-US" dirty="0"/>
              <a:t>寻找地名</a:t>
            </a:r>
            <a:r>
              <a:rPr lang="en-US" altLang="zh-CN" dirty="0"/>
              <a:t>——</a:t>
            </a:r>
            <a:r>
              <a:rPr lang="zh-CN" altLang="en-US" dirty="0"/>
              <a:t>文本分析</a:t>
            </a:r>
          </a:p>
        </p:txBody>
      </p:sp>
      <p:pic>
        <p:nvPicPr>
          <p:cNvPr id="4" name="内容占位符 3">
            <a:extLst>
              <a:ext uri="{FF2B5EF4-FFF2-40B4-BE49-F238E27FC236}">
                <a16:creationId xmlns:a16="http://schemas.microsoft.com/office/drawing/2014/main" id="{6DE9841E-5581-4969-864F-38B49660172E}"/>
              </a:ext>
            </a:extLst>
          </p:cNvPr>
          <p:cNvPicPr>
            <a:picLocks noGrp="1" noChangeAspect="1"/>
          </p:cNvPicPr>
          <p:nvPr>
            <p:ph idx="1"/>
          </p:nvPr>
        </p:nvPicPr>
        <p:blipFill>
          <a:blip r:embed="rId2"/>
          <a:stretch>
            <a:fillRect/>
          </a:stretch>
        </p:blipFill>
        <p:spPr>
          <a:xfrm>
            <a:off x="415534" y="1690688"/>
            <a:ext cx="4179081" cy="4351338"/>
          </a:xfrm>
          <a:prstGeom prst="rect">
            <a:avLst/>
          </a:prstGeom>
        </p:spPr>
      </p:pic>
      <p:pic>
        <p:nvPicPr>
          <p:cNvPr id="5" name="图片 4">
            <a:extLst>
              <a:ext uri="{FF2B5EF4-FFF2-40B4-BE49-F238E27FC236}">
                <a16:creationId xmlns:a16="http://schemas.microsoft.com/office/drawing/2014/main" id="{AD2BF9FA-271D-4CAF-A147-1672AAA44195}"/>
              </a:ext>
            </a:extLst>
          </p:cNvPr>
          <p:cNvPicPr>
            <a:picLocks noChangeAspect="1"/>
          </p:cNvPicPr>
          <p:nvPr/>
        </p:nvPicPr>
        <p:blipFill>
          <a:blip r:embed="rId3"/>
          <a:stretch>
            <a:fillRect/>
          </a:stretch>
        </p:blipFill>
        <p:spPr>
          <a:xfrm>
            <a:off x="5507846" y="1690688"/>
            <a:ext cx="4179081" cy="4351338"/>
          </a:xfrm>
          <a:prstGeom prst="rect">
            <a:avLst/>
          </a:prstGeom>
        </p:spPr>
      </p:pic>
      <p:sp>
        <p:nvSpPr>
          <p:cNvPr id="6" name="矩形 5">
            <a:extLst>
              <a:ext uri="{FF2B5EF4-FFF2-40B4-BE49-F238E27FC236}">
                <a16:creationId xmlns:a16="http://schemas.microsoft.com/office/drawing/2014/main" id="{AEFCC069-B2C5-44C1-B195-DE2E96A315A2}"/>
              </a:ext>
            </a:extLst>
          </p:cNvPr>
          <p:cNvSpPr/>
          <p:nvPr/>
        </p:nvSpPr>
        <p:spPr>
          <a:xfrm>
            <a:off x="3371850" y="5391150"/>
            <a:ext cx="552450" cy="20002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a:extLst>
              <a:ext uri="{FF2B5EF4-FFF2-40B4-BE49-F238E27FC236}">
                <a16:creationId xmlns:a16="http://schemas.microsoft.com/office/drawing/2014/main" id="{CF819E41-EE0A-487C-8C7A-36E7117F9B16}"/>
              </a:ext>
            </a:extLst>
          </p:cNvPr>
          <p:cNvSpPr/>
          <p:nvPr/>
        </p:nvSpPr>
        <p:spPr>
          <a:xfrm>
            <a:off x="7067550" y="1690688"/>
            <a:ext cx="704850" cy="27146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a:extLst>
              <a:ext uri="{FF2B5EF4-FFF2-40B4-BE49-F238E27FC236}">
                <a16:creationId xmlns:a16="http://schemas.microsoft.com/office/drawing/2014/main" id="{51B8D048-8C8B-428C-89BC-0E38977145FF}"/>
              </a:ext>
            </a:extLst>
          </p:cNvPr>
          <p:cNvSpPr/>
          <p:nvPr/>
        </p:nvSpPr>
        <p:spPr>
          <a:xfrm>
            <a:off x="7067550" y="5119687"/>
            <a:ext cx="704850" cy="27146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2030440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0C3830E-5A3C-4E0A-AC27-2B2B29FF6E40}"/>
              </a:ext>
            </a:extLst>
          </p:cNvPr>
          <p:cNvSpPr>
            <a:spLocks noGrp="1"/>
          </p:cNvSpPr>
          <p:nvPr>
            <p:ph type="title"/>
          </p:nvPr>
        </p:nvSpPr>
        <p:spPr/>
        <p:txBody>
          <a:bodyPr/>
          <a:lstStyle/>
          <a:p>
            <a:r>
              <a:rPr lang="zh-CN" altLang="en-US" dirty="0"/>
              <a:t>部分程序</a:t>
            </a:r>
          </a:p>
        </p:txBody>
      </p:sp>
      <p:pic>
        <p:nvPicPr>
          <p:cNvPr id="5" name="图片 4">
            <a:extLst>
              <a:ext uri="{FF2B5EF4-FFF2-40B4-BE49-F238E27FC236}">
                <a16:creationId xmlns:a16="http://schemas.microsoft.com/office/drawing/2014/main" id="{93BC0F95-BD6C-4676-B23E-F1B93BC79E08}"/>
              </a:ext>
            </a:extLst>
          </p:cNvPr>
          <p:cNvPicPr>
            <a:picLocks noChangeAspect="1"/>
          </p:cNvPicPr>
          <p:nvPr/>
        </p:nvPicPr>
        <p:blipFill>
          <a:blip r:embed="rId2"/>
          <a:stretch>
            <a:fillRect/>
          </a:stretch>
        </p:blipFill>
        <p:spPr>
          <a:xfrm>
            <a:off x="981075" y="1690688"/>
            <a:ext cx="9801225" cy="4262437"/>
          </a:xfrm>
          <a:prstGeom prst="rect">
            <a:avLst/>
          </a:prstGeom>
        </p:spPr>
      </p:pic>
    </p:spTree>
    <p:extLst>
      <p:ext uri="{BB962C8B-B14F-4D97-AF65-F5344CB8AC3E}">
        <p14:creationId xmlns:p14="http://schemas.microsoft.com/office/powerpoint/2010/main" val="33796415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10FF234-A56A-4E44-A02A-2EE476734B93}"/>
              </a:ext>
            </a:extLst>
          </p:cNvPr>
          <p:cNvSpPr>
            <a:spLocks noGrp="1"/>
          </p:cNvSpPr>
          <p:nvPr>
            <p:ph type="title"/>
          </p:nvPr>
        </p:nvSpPr>
        <p:spPr/>
        <p:txBody>
          <a:bodyPr/>
          <a:lstStyle/>
          <a:p>
            <a:r>
              <a:rPr lang="zh-CN" altLang="en-US" dirty="0"/>
              <a:t>地点词云图</a:t>
            </a:r>
          </a:p>
        </p:txBody>
      </p:sp>
      <p:pic>
        <p:nvPicPr>
          <p:cNvPr id="5" name="图片 4">
            <a:extLst>
              <a:ext uri="{FF2B5EF4-FFF2-40B4-BE49-F238E27FC236}">
                <a16:creationId xmlns:a16="http://schemas.microsoft.com/office/drawing/2014/main" id="{C7BAC170-642D-4DE0-ABD0-3D0D9B8BE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43200" y="1847849"/>
            <a:ext cx="6896100" cy="3362325"/>
          </a:xfrm>
          <a:prstGeom prst="rect">
            <a:avLst/>
          </a:prstGeom>
        </p:spPr>
      </p:pic>
    </p:spTree>
    <p:extLst>
      <p:ext uri="{BB962C8B-B14F-4D97-AF65-F5344CB8AC3E}">
        <p14:creationId xmlns:p14="http://schemas.microsoft.com/office/powerpoint/2010/main" val="41424284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rot="5400000">
            <a:off x="1881189" y="3357563"/>
            <a:ext cx="3571875" cy="0"/>
          </a:xfrm>
          <a:prstGeom prst="line">
            <a:avLst/>
          </a:prstGeom>
        </p:spPr>
        <p:style>
          <a:lnRef idx="1">
            <a:schemeClr val="dk1"/>
          </a:lnRef>
          <a:fillRef idx="2">
            <a:schemeClr val="dk1"/>
          </a:fillRef>
          <a:effectRef idx="1">
            <a:schemeClr val="dk1"/>
          </a:effectRef>
          <a:fontRef idx="minor">
            <a:schemeClr val="dk1"/>
          </a:fontRef>
        </p:style>
      </p:cxnSp>
      <p:sp>
        <p:nvSpPr>
          <p:cNvPr id="5" name="Line 2"/>
          <p:cNvSpPr>
            <a:spLocks noChangeShapeType="1"/>
          </p:cNvSpPr>
          <p:nvPr/>
        </p:nvSpPr>
        <p:spPr bwMode="auto">
          <a:xfrm>
            <a:off x="3000375" y="4567238"/>
            <a:ext cx="6242050" cy="0"/>
          </a:xfrm>
          <a:prstGeom prst="line">
            <a:avLst/>
          </a:prstGeom>
        </p:spPr>
        <p:style>
          <a:lnRef idx="1">
            <a:schemeClr val="dk1"/>
          </a:lnRef>
          <a:fillRef idx="2">
            <a:schemeClr val="dk1"/>
          </a:fillRef>
          <a:effectRef idx="1">
            <a:schemeClr val="dk1"/>
          </a:effectRef>
          <a:fontRef idx="minor">
            <a:schemeClr val="dk1"/>
          </a:fontRef>
        </p:style>
        <p:txBody>
          <a:bodyPr/>
          <a:lstStyle/>
          <a:p>
            <a:pPr algn="ctr">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6" name="AutoShape 12">
            <a:hlinkClick r:id="" action="ppaction://noaction" highlightClick="1"/>
          </p:cNvPr>
          <p:cNvSpPr>
            <a:spLocks noChangeArrowheads="1"/>
          </p:cNvSpPr>
          <p:nvPr/>
        </p:nvSpPr>
        <p:spPr bwMode="auto">
          <a:xfrm>
            <a:off x="4368801" y="2740026"/>
            <a:ext cx="4602163" cy="576263"/>
          </a:xfrm>
          <a:prstGeom prst="actionButtonBlank">
            <a:avLst/>
          </a:prstGeom>
        </p:spPr>
        <p:style>
          <a:lnRef idx="1">
            <a:schemeClr val="dk1"/>
          </a:lnRef>
          <a:fillRef idx="2">
            <a:schemeClr val="dk1"/>
          </a:fillRef>
          <a:effectRef idx="1">
            <a:schemeClr val="dk1"/>
          </a:effectRef>
          <a:fontRef idx="minor">
            <a:schemeClr val="dk1"/>
          </a:fontRef>
        </p:style>
        <p:txBody>
          <a:bodyPr wrap="none" anchor="ctr"/>
          <a:lstStyle/>
          <a:p>
            <a:pPr algn="ctr" fontAlgn="base">
              <a:spcBef>
                <a:spcPct val="0"/>
              </a:spcBef>
              <a:spcAft>
                <a:spcPct val="0"/>
              </a:spcAft>
              <a:defRPr/>
            </a:pPr>
            <a:r>
              <a:rPr lang="zh-CN" altLang="en-US" b="1" dirty="0">
                <a:solidFill>
                  <a:srgbClr val="FEFFFF"/>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dirty="0">
                <a:solidFill>
                  <a:prstClr val="black"/>
                </a:solidFill>
                <a:latin typeface="微软雅黑" panose="020B0503020204020204" pitchFamily="34" charset="-122"/>
                <a:ea typeface="微软雅黑" panose="020B0503020204020204" pitchFamily="34" charset="-122"/>
                <a:sym typeface="微软雅黑" panose="020B0503020204020204" pitchFamily="34" charset="-122"/>
              </a:rPr>
              <a:t>分词的实现</a:t>
            </a:r>
          </a:p>
        </p:txBody>
      </p:sp>
      <p:sp>
        <p:nvSpPr>
          <p:cNvPr id="7" name="Oval 13">
            <a:hlinkClick r:id="" action="ppaction://noaction" highlightClick="1"/>
          </p:cNvPr>
          <p:cNvSpPr>
            <a:spLocks noChangeArrowheads="1"/>
          </p:cNvSpPr>
          <p:nvPr/>
        </p:nvSpPr>
        <p:spPr bwMode="auto">
          <a:xfrm>
            <a:off x="3379788" y="2740026"/>
            <a:ext cx="623888" cy="576263"/>
          </a:xfrm>
          <a:prstGeom prst="ellipse">
            <a:avLst/>
          </a:prstGeom>
        </p:spPr>
        <p:style>
          <a:lnRef idx="1">
            <a:schemeClr val="dk1"/>
          </a:lnRef>
          <a:fillRef idx="2">
            <a:schemeClr val="dk1"/>
          </a:fillRef>
          <a:effectRef idx="1">
            <a:schemeClr val="dk1"/>
          </a:effectRef>
          <a:fontRef idx="minor">
            <a:schemeClr val="dk1"/>
          </a:fontRef>
        </p:style>
        <p:txBody>
          <a:bodyPr wrap="none" anchor="ctr"/>
          <a:lstStyle/>
          <a:p>
            <a:pPr algn="ctr" fontAlgn="base">
              <a:spcBef>
                <a:spcPct val="0"/>
              </a:spcBef>
              <a:spcAft>
                <a:spcPct val="0"/>
              </a:spcAft>
              <a:defRPr/>
            </a:pPr>
            <a:r>
              <a:rPr lang="en-US" altLang="zh-CN">
                <a:solidFill>
                  <a:srgbClr val="000000"/>
                </a:solidFill>
                <a:latin typeface="微软雅黑" panose="020B0503020204020204" pitchFamily="34" charset="-122"/>
                <a:ea typeface="微软雅黑" panose="020B0503020204020204" pitchFamily="34" charset="-122"/>
              </a:rPr>
              <a:t>2</a:t>
            </a:r>
          </a:p>
        </p:txBody>
      </p:sp>
      <p:sp>
        <p:nvSpPr>
          <p:cNvPr id="8" name="Oval 15">
            <a:hlinkClick r:id="" action="ppaction://noaction" highlightClick="1"/>
          </p:cNvPr>
          <p:cNvSpPr>
            <a:spLocks noChangeArrowheads="1"/>
          </p:cNvSpPr>
          <p:nvPr/>
        </p:nvSpPr>
        <p:spPr bwMode="auto">
          <a:xfrm>
            <a:off x="3379788" y="4281489"/>
            <a:ext cx="623888" cy="576263"/>
          </a:xfrm>
          <a:prstGeom prst="ellipse">
            <a:avLst/>
          </a:prstGeom>
        </p:spPr>
        <p:style>
          <a:lnRef idx="0">
            <a:schemeClr val="dk1"/>
          </a:lnRef>
          <a:fillRef idx="3">
            <a:schemeClr val="dk1"/>
          </a:fillRef>
          <a:effectRef idx="3">
            <a:schemeClr val="dk1"/>
          </a:effectRef>
          <a:fontRef idx="minor">
            <a:schemeClr val="lt1"/>
          </a:fontRef>
        </p:style>
        <p:txBody>
          <a:bodyPr wrap="none" anchor="ctr"/>
          <a:lstStyle/>
          <a:p>
            <a:pPr algn="ctr" fontAlgn="base">
              <a:spcBef>
                <a:spcPct val="0"/>
              </a:spcBef>
              <a:spcAft>
                <a:spcPct val="0"/>
              </a:spcAft>
              <a:defRPr/>
            </a:pPr>
            <a:r>
              <a:rPr lang="en-US" altLang="zh-CN">
                <a:solidFill>
                  <a:prstClr val="white"/>
                </a:solidFill>
                <a:latin typeface="微软雅黑" panose="020B0503020204020204" pitchFamily="34" charset="-122"/>
                <a:ea typeface="微软雅黑" panose="020B0503020204020204" pitchFamily="34" charset="-122"/>
              </a:rPr>
              <a:t>4</a:t>
            </a:r>
          </a:p>
        </p:txBody>
      </p:sp>
      <p:sp>
        <p:nvSpPr>
          <p:cNvPr id="9" name="AutoShape 17">
            <a:hlinkClick r:id="" action="ppaction://noaction" highlightClick="1"/>
          </p:cNvPr>
          <p:cNvSpPr>
            <a:spLocks noChangeArrowheads="1"/>
          </p:cNvSpPr>
          <p:nvPr/>
        </p:nvSpPr>
        <p:spPr bwMode="auto">
          <a:xfrm>
            <a:off x="4368801" y="4281489"/>
            <a:ext cx="4602163" cy="576263"/>
          </a:xfrm>
          <a:prstGeom prst="actionButtonBlank">
            <a:avLst/>
          </a:prstGeom>
        </p:spPr>
        <p:style>
          <a:lnRef idx="0">
            <a:schemeClr val="dk1"/>
          </a:lnRef>
          <a:fillRef idx="3">
            <a:schemeClr val="dk1"/>
          </a:fillRef>
          <a:effectRef idx="3">
            <a:schemeClr val="dk1"/>
          </a:effectRef>
          <a:fontRef idx="minor">
            <a:schemeClr val="lt1"/>
          </a:fontRef>
        </p:style>
        <p:txBody>
          <a:bodyPr wrap="none" anchor="ctr"/>
          <a:lstStyle/>
          <a:p>
            <a:pPr algn="ctr" fontAlgn="base">
              <a:spcBef>
                <a:spcPct val="0"/>
              </a:spcBef>
              <a:spcAft>
                <a:spcPct val="0"/>
              </a:spcAft>
              <a:defRPr/>
            </a:pPr>
            <a:r>
              <a:rPr lang="zh-CN" altLang="en-US" dirty="0">
                <a:solidFill>
                  <a:prstClr val="white"/>
                </a:solidFill>
                <a:latin typeface="微软雅黑" panose="020B0503020204020204" pitchFamily="34" charset="-122"/>
                <a:ea typeface="微软雅黑" panose="020B0503020204020204" pitchFamily="34" charset="-122"/>
                <a:sym typeface="微软雅黑" panose="020B0503020204020204" pitchFamily="34" charset="-122"/>
              </a:rPr>
              <a:t>语调分析及实现</a:t>
            </a:r>
            <a:endParaRPr lang="zh-CN" altLang="en-US" dirty="0">
              <a:solidFill>
                <a:prstClr val="white"/>
              </a:solidFill>
              <a:latin typeface="微软雅黑" panose="020B0503020204020204" pitchFamily="34" charset="-122"/>
              <a:ea typeface="微软雅黑" panose="020B0503020204020204" pitchFamily="34" charset="-122"/>
            </a:endParaRPr>
          </a:p>
        </p:txBody>
      </p:sp>
      <p:sp>
        <p:nvSpPr>
          <p:cNvPr id="10" name="Oval 13">
            <a:hlinkClick r:id="" action="ppaction://noaction" highlightClick="1"/>
          </p:cNvPr>
          <p:cNvSpPr>
            <a:spLocks noChangeArrowheads="1"/>
          </p:cNvSpPr>
          <p:nvPr/>
        </p:nvSpPr>
        <p:spPr bwMode="auto">
          <a:xfrm>
            <a:off x="3379788" y="3508376"/>
            <a:ext cx="623888" cy="576263"/>
          </a:xfrm>
          <a:prstGeom prst="ellipse">
            <a:avLst/>
          </a:prstGeom>
        </p:spPr>
        <p:style>
          <a:lnRef idx="1">
            <a:schemeClr val="dk1"/>
          </a:lnRef>
          <a:fillRef idx="2">
            <a:schemeClr val="dk1"/>
          </a:fillRef>
          <a:effectRef idx="1">
            <a:schemeClr val="dk1"/>
          </a:effectRef>
          <a:fontRef idx="minor">
            <a:schemeClr val="dk1"/>
          </a:fontRef>
        </p:style>
        <p:txBody>
          <a:bodyPr wrap="none" anchor="ctr"/>
          <a:lstStyle/>
          <a:p>
            <a:pPr algn="ctr" fontAlgn="base">
              <a:spcBef>
                <a:spcPct val="0"/>
              </a:spcBef>
              <a:spcAft>
                <a:spcPct val="0"/>
              </a:spcAft>
              <a:defRPr/>
            </a:pPr>
            <a:r>
              <a:rPr lang="en-US" altLang="zh-CN">
                <a:solidFill>
                  <a:srgbClr val="000000"/>
                </a:solidFill>
                <a:latin typeface="微软雅黑" panose="020B0503020204020204" pitchFamily="34" charset="-122"/>
                <a:ea typeface="微软雅黑" panose="020B0503020204020204" pitchFamily="34" charset="-122"/>
              </a:rPr>
              <a:t>3</a:t>
            </a:r>
          </a:p>
        </p:txBody>
      </p:sp>
      <p:sp>
        <p:nvSpPr>
          <p:cNvPr id="11" name="AutoShape 12">
            <a:hlinkClick r:id="" action="ppaction://noaction" highlightClick="1"/>
          </p:cNvPr>
          <p:cNvSpPr>
            <a:spLocks noChangeArrowheads="1"/>
          </p:cNvSpPr>
          <p:nvPr/>
        </p:nvSpPr>
        <p:spPr bwMode="auto">
          <a:xfrm>
            <a:off x="4368801" y="1982789"/>
            <a:ext cx="4602163" cy="576263"/>
          </a:xfrm>
          <a:prstGeom prst="actionButtonBlank">
            <a:avLst/>
          </a:prstGeom>
        </p:spPr>
        <p:style>
          <a:lnRef idx="1">
            <a:schemeClr val="dk1"/>
          </a:lnRef>
          <a:fillRef idx="2">
            <a:schemeClr val="dk1"/>
          </a:fillRef>
          <a:effectRef idx="1">
            <a:schemeClr val="dk1"/>
          </a:effectRef>
          <a:fontRef idx="minor">
            <a:schemeClr val="dk1"/>
          </a:fontRef>
        </p:style>
        <p:txBody>
          <a:bodyPr wrap="none" anchor="ctr"/>
          <a:lstStyle/>
          <a:p>
            <a:pPr algn="ctr" fontAlgn="base">
              <a:spcBef>
                <a:spcPct val="0"/>
              </a:spcBef>
              <a:spcAft>
                <a:spcPct val="0"/>
              </a:spcAft>
              <a:defRPr/>
            </a:pPr>
            <a:r>
              <a:rPr lang="zh-CN" altLang="en-US" dirty="0">
                <a:solidFill>
                  <a:prstClr val="black"/>
                </a:solidFill>
                <a:latin typeface="微软雅黑" panose="020B0503020204020204" pitchFamily="34" charset="-122"/>
                <a:ea typeface="微软雅黑" panose="020B0503020204020204" pitchFamily="34" charset="-122"/>
                <a:sym typeface="微软雅黑" panose="020B0503020204020204" pitchFamily="34" charset="-122"/>
              </a:rPr>
              <a:t>分词原理</a:t>
            </a:r>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12" name="Oval 13">
            <a:hlinkClick r:id="" action="ppaction://noaction" highlightClick="1"/>
          </p:cNvPr>
          <p:cNvSpPr>
            <a:spLocks noChangeArrowheads="1"/>
          </p:cNvSpPr>
          <p:nvPr/>
        </p:nvSpPr>
        <p:spPr bwMode="auto">
          <a:xfrm>
            <a:off x="3379788" y="1982789"/>
            <a:ext cx="623888" cy="576263"/>
          </a:xfrm>
          <a:prstGeom prst="ellipse">
            <a:avLst/>
          </a:prstGeom>
        </p:spPr>
        <p:style>
          <a:lnRef idx="1">
            <a:schemeClr val="dk1"/>
          </a:lnRef>
          <a:fillRef idx="2">
            <a:schemeClr val="dk1"/>
          </a:fillRef>
          <a:effectRef idx="1">
            <a:schemeClr val="dk1"/>
          </a:effectRef>
          <a:fontRef idx="minor">
            <a:schemeClr val="dk1"/>
          </a:fontRef>
        </p:style>
        <p:txBody>
          <a:bodyPr wrap="none" anchor="ctr"/>
          <a:lstStyle/>
          <a:p>
            <a:pPr algn="ctr" fontAlgn="base">
              <a:spcBef>
                <a:spcPct val="0"/>
              </a:spcBef>
              <a:spcAft>
                <a:spcPct val="0"/>
              </a:spcAft>
              <a:defRPr/>
            </a:pPr>
            <a:r>
              <a:rPr lang="en-US" altLang="zh-CN">
                <a:solidFill>
                  <a:srgbClr val="000000"/>
                </a:solidFill>
                <a:latin typeface="微软雅黑" panose="020B0503020204020204" pitchFamily="34" charset="-122"/>
                <a:ea typeface="微软雅黑" panose="020B0503020204020204" pitchFamily="34" charset="-122"/>
              </a:rPr>
              <a:t>1</a:t>
            </a:r>
          </a:p>
        </p:txBody>
      </p:sp>
      <p:sp>
        <p:nvSpPr>
          <p:cNvPr id="13" name="AutoShape 12">
            <a:hlinkClick r:id="" action="ppaction://noaction" highlightClick="1"/>
          </p:cNvPr>
          <p:cNvSpPr>
            <a:spLocks noChangeArrowheads="1"/>
          </p:cNvSpPr>
          <p:nvPr/>
        </p:nvSpPr>
        <p:spPr bwMode="auto">
          <a:xfrm>
            <a:off x="4381501" y="3500439"/>
            <a:ext cx="4602163" cy="576263"/>
          </a:xfrm>
          <a:prstGeom prst="actionButtonBlank">
            <a:avLst/>
          </a:prstGeom>
        </p:spPr>
        <p:style>
          <a:lnRef idx="1">
            <a:schemeClr val="dk1"/>
          </a:lnRef>
          <a:fillRef idx="2">
            <a:schemeClr val="dk1"/>
          </a:fillRef>
          <a:effectRef idx="1">
            <a:schemeClr val="dk1"/>
          </a:effectRef>
          <a:fontRef idx="minor">
            <a:schemeClr val="dk1"/>
          </a:fontRef>
        </p:style>
        <p:txBody>
          <a:bodyPr wrap="none" anchor="ctr"/>
          <a:lstStyle/>
          <a:p>
            <a:pPr algn="ctr" fontAlgn="base">
              <a:spcBef>
                <a:spcPct val="0"/>
              </a:spcBef>
              <a:spcAft>
                <a:spcPct val="0"/>
              </a:spcAft>
              <a:defRPr/>
            </a:pPr>
            <a:r>
              <a:rPr lang="zh-CN" altLang="en-US" dirty="0">
                <a:solidFill>
                  <a:prstClr val="black"/>
                </a:solidFill>
                <a:latin typeface="微软雅黑" panose="020B0503020204020204" pitchFamily="34" charset="-122"/>
                <a:ea typeface="微软雅黑" panose="020B0503020204020204" pitchFamily="34" charset="-122"/>
              </a:rPr>
              <a:t>文本可视化</a:t>
            </a:r>
          </a:p>
        </p:txBody>
      </p:sp>
      <p:sp>
        <p:nvSpPr>
          <p:cNvPr id="14347" name="标题 13"/>
          <p:cNvSpPr>
            <a:spLocks noGrp="1"/>
          </p:cNvSpPr>
          <p:nvPr>
            <p:ph type="title"/>
          </p:nvPr>
        </p:nvSpPr>
        <p:spPr>
          <a:xfrm>
            <a:off x="1666876" y="153988"/>
            <a:ext cx="8316913" cy="431800"/>
          </a:xfrm>
        </p:spPr>
        <p:txBody>
          <a:bodyPr wrap="square" lIns="91440" tIns="45720" rIns="91440" bIns="45720" anchor="ctr">
            <a:noAutofit/>
          </a:bodyPr>
          <a:lstStyle/>
          <a:p>
            <a:r>
              <a:rPr lang="zh-CN" altLang="en-US" kern="1200" dirty="0">
                <a:latin typeface="Arial" panose="020B0604020202020204" pitchFamily="34" charset="0"/>
                <a:ea typeface="微软雅黑" panose="020B0503020204020204" pitchFamily="34" charset="-122"/>
                <a:cs typeface="+mj-cs"/>
              </a:rPr>
              <a:t>目录</a:t>
            </a:r>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EF851EF-C881-4970-8894-DC2913E4070F}"/>
              </a:ext>
            </a:extLst>
          </p:cNvPr>
          <p:cNvSpPr>
            <a:spLocks noGrp="1"/>
          </p:cNvSpPr>
          <p:nvPr>
            <p:ph type="title"/>
          </p:nvPr>
        </p:nvSpPr>
        <p:spPr/>
        <p:txBody>
          <a:bodyPr/>
          <a:lstStyle/>
          <a:p>
            <a:r>
              <a:rPr lang="zh-CN" altLang="en-US" dirty="0">
                <a:sym typeface="+mn-ea"/>
              </a:rPr>
              <a:t>基于语调词典</a:t>
            </a:r>
            <a:endParaRPr lang="zh-CN" altLang="en-US" dirty="0"/>
          </a:p>
        </p:txBody>
      </p:sp>
      <mc:AlternateContent xmlns:mc="http://schemas.openxmlformats.org/markup-compatibility/2006" xmlns:a14="http://schemas.microsoft.com/office/drawing/2010/main">
        <mc:Choice Requires="a14">
          <p:sp>
            <p:nvSpPr>
              <p:cNvPr id="3" name="内容占位符 2">
                <a:extLst>
                  <a:ext uri="{FF2B5EF4-FFF2-40B4-BE49-F238E27FC236}">
                    <a16:creationId xmlns:a16="http://schemas.microsoft.com/office/drawing/2014/main" id="{5B84D553-E1A6-4F30-9C9B-E2E6E7BD8096}"/>
                  </a:ext>
                </a:extLst>
              </p:cNvPr>
              <p:cNvSpPr>
                <a:spLocks noGrp="1"/>
              </p:cNvSpPr>
              <p:nvPr>
                <p:ph idx="1"/>
              </p:nvPr>
            </p:nvSpPr>
            <p:spPr>
              <a:xfrm>
                <a:off x="1765828" y="775246"/>
                <a:ext cx="8616453" cy="5606083"/>
              </a:xfrm>
            </p:spPr>
            <p:txBody>
              <a:bodyPr/>
              <a:lstStyle/>
              <a:p>
                <a:r>
                  <a:rPr lang="zh-CN" altLang="en-US" dirty="0"/>
                  <a:t>语调分析</a:t>
                </a:r>
                <a:endParaRPr lang="en-US" altLang="zh-CN" dirty="0"/>
              </a:p>
              <a:p>
                <a:r>
                  <a:rPr lang="zh-CN" altLang="en-US" dirty="0"/>
                  <a:t>目前语调分析，最主要是</a:t>
                </a:r>
                <a:r>
                  <a:rPr lang="zh-CN" altLang="zh-CN" dirty="0"/>
                  <a:t>关于中国上市公司业绩说明会这一信息披露平台及基于其数据的研究，仅谢德仁和林乐（</a:t>
                </a:r>
                <a:r>
                  <a:rPr lang="en-US" altLang="zh-CN" dirty="0"/>
                  <a:t>2015</a:t>
                </a:r>
                <a:r>
                  <a:rPr lang="zh-CN" altLang="zh-CN" dirty="0"/>
                  <a:t>，</a:t>
                </a:r>
                <a:r>
                  <a:rPr lang="en-US" altLang="zh-CN" dirty="0"/>
                  <a:t>2016</a:t>
                </a:r>
                <a:r>
                  <a:rPr lang="zh-CN" altLang="zh-CN" dirty="0"/>
                  <a:t>）两位学者对此进行了研究，他们在中文自动分词的基础上，利用词汇匹配技术法（也称为</a:t>
                </a:r>
                <a:r>
                  <a:rPr lang="en-US" altLang="zh-CN" dirty="0"/>
                  <a:t>“</a:t>
                </a:r>
                <a:r>
                  <a:rPr lang="zh-CN" altLang="zh-CN" dirty="0"/>
                  <a:t>词袋</a:t>
                </a:r>
                <a:r>
                  <a:rPr lang="en-US" altLang="zh-CN" dirty="0"/>
                  <a:t>”</a:t>
                </a:r>
                <a:r>
                  <a:rPr lang="zh-CN" altLang="zh-CN" dirty="0"/>
                  <a:t>方法），借鉴</a:t>
                </a:r>
                <a:r>
                  <a:rPr lang="en-US" altLang="zh-CN" dirty="0"/>
                  <a:t>Henry</a:t>
                </a:r>
                <a:r>
                  <a:rPr lang="zh-CN" altLang="zh-CN" dirty="0"/>
                  <a:t>（</a:t>
                </a:r>
                <a:r>
                  <a:rPr lang="en-US" altLang="zh-CN" dirty="0"/>
                  <a:t>2008</a:t>
                </a:r>
                <a:r>
                  <a:rPr lang="zh-CN" altLang="zh-CN" dirty="0"/>
                  <a:t>）、</a:t>
                </a:r>
                <a:r>
                  <a:rPr lang="en-US" altLang="zh-CN" dirty="0"/>
                  <a:t>Henry and Leone</a:t>
                </a:r>
                <a:r>
                  <a:rPr lang="zh-CN" altLang="zh-CN" dirty="0"/>
                  <a:t>（</a:t>
                </a:r>
                <a:r>
                  <a:rPr lang="en-US" altLang="zh-CN" dirty="0"/>
                  <a:t>2009</a:t>
                </a:r>
                <a:r>
                  <a:rPr lang="zh-CN" altLang="zh-CN" dirty="0"/>
                  <a:t>）等的做法，构建了管理层语调的指标，并对其是否具有信息含量作了实证检验。</a:t>
                </a:r>
                <a:endParaRPr lang="en-US" altLang="zh-CN" dirty="0"/>
              </a:p>
              <a:p>
                <a:r>
                  <a:rPr lang="zh-CN" altLang="zh-CN" dirty="0"/>
                  <a:t>结果发现，业绩说明会上的正面（</a:t>
                </a:r>
                <a:r>
                  <a:rPr lang="en-US" altLang="zh-CN" dirty="0"/>
                  <a:t>/</a:t>
                </a:r>
                <a:r>
                  <a:rPr lang="zh-CN" altLang="zh-CN" dirty="0"/>
                  <a:t>负面）的管理层语调预示着良好（</a:t>
                </a:r>
                <a:r>
                  <a:rPr lang="en-US" altLang="zh-CN" dirty="0"/>
                  <a:t>/</a:t>
                </a:r>
                <a:r>
                  <a:rPr lang="zh-CN" altLang="zh-CN" dirty="0"/>
                  <a:t>不良）的未来业绩并且产生了积极（</a:t>
                </a:r>
                <a:r>
                  <a:rPr lang="en-US" altLang="zh-CN" dirty="0"/>
                  <a:t>/</a:t>
                </a:r>
                <a:r>
                  <a:rPr lang="zh-CN" altLang="zh-CN" dirty="0"/>
                  <a:t>消极）市场反应</a:t>
                </a:r>
                <a:endParaRPr lang="en-US" altLang="zh-CN" dirty="0"/>
              </a:p>
              <a:p>
                <a:endParaRPr lang="en-US" altLang="zh-CN" dirty="0"/>
              </a:p>
              <a:p>
                <a:r>
                  <a:rPr lang="zh-CN" altLang="en-US" dirty="0"/>
                  <a:t>语调计算</a:t>
                </a:r>
                <a:r>
                  <a:rPr lang="zh-CN" altLang="zh-CN" dirty="0"/>
                  <a:t>采用</a:t>
                </a:r>
                <a:r>
                  <a:rPr lang="en-US" altLang="zh-CN" dirty="0"/>
                  <a:t>Price</a:t>
                </a:r>
                <a:r>
                  <a:rPr lang="zh-CN" altLang="zh-CN" dirty="0"/>
                  <a:t>等（</a:t>
                </a:r>
                <a:r>
                  <a:rPr lang="en-US" altLang="zh-CN" dirty="0"/>
                  <a:t>2012</a:t>
                </a:r>
                <a:r>
                  <a:rPr lang="zh-CN" altLang="zh-CN" dirty="0"/>
                  <a:t>）、谢德仁等（</a:t>
                </a:r>
                <a:r>
                  <a:rPr lang="en-US" altLang="zh-CN" dirty="0"/>
                  <a:t>2016</a:t>
                </a:r>
                <a:r>
                  <a:rPr lang="zh-CN" altLang="zh-CN" dirty="0"/>
                  <a:t>）的简单比例加总权重的方法作为主要衡量方法，本文构建语调指标如下： </a:t>
                </a:r>
              </a:p>
              <a:p>
                <a:pPr marL="0" indent="0" algn="ctr">
                  <a:buNone/>
                </a:pPr>
                <a14:m>
                  <m:oMath xmlns:m="http://schemas.openxmlformats.org/officeDocument/2006/math">
                    <m:sSub>
                      <m:sSubPr>
                        <m:ctrlPr>
                          <a:rPr lang="zh-CN" altLang="zh-CN" i="1">
                            <a:latin typeface="Cambria Math" panose="02040503050406030204" pitchFamily="18" charset="0"/>
                          </a:rPr>
                        </m:ctrlPr>
                      </m:sSubPr>
                      <m:e>
                        <m:r>
                          <a:rPr lang="en-US" altLang="zh-CN" i="1">
                            <a:latin typeface="Cambria Math" panose="02040503050406030204" pitchFamily="18" charset="0"/>
                          </a:rPr>
                          <m:t>𝑡𝑜𝑛𝑒</m:t>
                        </m:r>
                      </m:e>
                      <m:sub>
                        <m:r>
                          <a:rPr lang="en-US" altLang="zh-CN" i="1">
                            <a:latin typeface="Cambria Math" panose="02040503050406030204" pitchFamily="18" charset="0"/>
                          </a:rPr>
                          <m:t>𝑖</m:t>
                        </m:r>
                        <m:r>
                          <a:rPr lang="en-US" altLang="zh-CN" i="1">
                            <a:latin typeface="Cambria Math" panose="02040503050406030204" pitchFamily="18" charset="0"/>
                          </a:rPr>
                          <m:t>,</m:t>
                        </m:r>
                        <m:r>
                          <a:rPr lang="en-US" altLang="zh-CN" i="1">
                            <a:latin typeface="Cambria Math" panose="02040503050406030204" pitchFamily="18" charset="0"/>
                          </a:rPr>
                          <m:t>𝑡</m:t>
                        </m:r>
                      </m:sub>
                    </m:sSub>
                    <m:r>
                      <a:rPr lang="en-US" altLang="zh-CN">
                        <a:latin typeface="Cambria Math" panose="02040503050406030204" pitchFamily="18" charset="0"/>
                      </a:rPr>
                      <m:t>=</m:t>
                    </m:r>
                    <m:f>
                      <m:fPr>
                        <m:ctrlPr>
                          <a:rPr lang="zh-CN" altLang="zh-CN" i="1">
                            <a:latin typeface="Cambria Math" panose="02040503050406030204" pitchFamily="18" charset="0"/>
                          </a:rPr>
                        </m:ctrlPr>
                      </m:fPr>
                      <m:num>
                        <m:sSub>
                          <m:sSubPr>
                            <m:ctrlPr>
                              <a:rPr lang="zh-CN" altLang="zh-CN" i="1">
                                <a:latin typeface="Cambria Math" panose="02040503050406030204" pitchFamily="18" charset="0"/>
                              </a:rPr>
                            </m:ctrlPr>
                          </m:sSubPr>
                          <m:e>
                            <m:r>
                              <a:rPr lang="en-US" altLang="zh-CN" i="1">
                                <a:latin typeface="Cambria Math" panose="02040503050406030204" pitchFamily="18" charset="0"/>
                              </a:rPr>
                              <m:t>𝑝𝑜𝑠𝑡𝑜𝑛𝑒</m:t>
                            </m:r>
                          </m:e>
                          <m:sub>
                            <m:r>
                              <a:rPr lang="en-US" altLang="zh-CN" i="1">
                                <a:latin typeface="Cambria Math" panose="02040503050406030204" pitchFamily="18" charset="0"/>
                              </a:rPr>
                              <m:t>𝑖</m:t>
                            </m:r>
                            <m:r>
                              <a:rPr lang="en-US" altLang="zh-CN" i="1">
                                <a:latin typeface="Cambria Math" panose="02040503050406030204" pitchFamily="18" charset="0"/>
                              </a:rPr>
                              <m:t>,</m:t>
                            </m:r>
                            <m:r>
                              <a:rPr lang="en-US" altLang="zh-CN" i="1">
                                <a:latin typeface="Cambria Math" panose="02040503050406030204" pitchFamily="18" charset="0"/>
                              </a:rPr>
                              <m:t>𝑡</m:t>
                            </m:r>
                          </m:sub>
                        </m:sSub>
                        <m:r>
                          <a:rPr lang="en-US" altLang="zh-CN" i="1">
                            <a:latin typeface="Cambria Math" panose="02040503050406030204" pitchFamily="18" charset="0"/>
                          </a:rPr>
                          <m:t>−</m:t>
                        </m:r>
                        <m:sSub>
                          <m:sSubPr>
                            <m:ctrlPr>
                              <a:rPr lang="zh-CN" altLang="zh-CN" i="1">
                                <a:latin typeface="Cambria Math" panose="02040503050406030204" pitchFamily="18" charset="0"/>
                              </a:rPr>
                            </m:ctrlPr>
                          </m:sSubPr>
                          <m:e>
                            <m:r>
                              <a:rPr lang="en-US" altLang="zh-CN" i="1">
                                <a:latin typeface="Cambria Math" panose="02040503050406030204" pitchFamily="18" charset="0"/>
                              </a:rPr>
                              <m:t>𝑛𝑒𝑔𝑡𝑜𝑛𝑒</m:t>
                            </m:r>
                          </m:e>
                          <m:sub>
                            <m:r>
                              <a:rPr lang="en-US" altLang="zh-CN" i="1">
                                <a:latin typeface="Cambria Math" panose="02040503050406030204" pitchFamily="18" charset="0"/>
                              </a:rPr>
                              <m:t>𝑖</m:t>
                            </m:r>
                            <m:r>
                              <a:rPr lang="en-US" altLang="zh-CN" i="1">
                                <a:latin typeface="Cambria Math" panose="02040503050406030204" pitchFamily="18" charset="0"/>
                              </a:rPr>
                              <m:t>,</m:t>
                            </m:r>
                            <m:r>
                              <a:rPr lang="en-US" altLang="zh-CN" i="1">
                                <a:latin typeface="Cambria Math" panose="02040503050406030204" pitchFamily="18" charset="0"/>
                              </a:rPr>
                              <m:t>𝑡</m:t>
                            </m:r>
                          </m:sub>
                        </m:sSub>
                      </m:num>
                      <m:den>
                        <m:sSub>
                          <m:sSubPr>
                            <m:ctrlPr>
                              <a:rPr lang="zh-CN" altLang="zh-CN" i="1">
                                <a:latin typeface="Cambria Math" panose="02040503050406030204" pitchFamily="18" charset="0"/>
                              </a:rPr>
                            </m:ctrlPr>
                          </m:sSubPr>
                          <m:e>
                            <m:r>
                              <a:rPr lang="en-US" altLang="zh-CN" i="1">
                                <a:latin typeface="Cambria Math" panose="02040503050406030204" pitchFamily="18" charset="0"/>
                              </a:rPr>
                              <m:t>𝑝𝑜𝑠𝑡𝑜𝑛𝑒</m:t>
                            </m:r>
                          </m:e>
                          <m:sub>
                            <m:r>
                              <a:rPr lang="en-US" altLang="zh-CN" i="1">
                                <a:latin typeface="Cambria Math" panose="02040503050406030204" pitchFamily="18" charset="0"/>
                              </a:rPr>
                              <m:t>𝑖</m:t>
                            </m:r>
                            <m:r>
                              <a:rPr lang="en-US" altLang="zh-CN" i="1">
                                <a:latin typeface="Cambria Math" panose="02040503050406030204" pitchFamily="18" charset="0"/>
                              </a:rPr>
                              <m:t>,</m:t>
                            </m:r>
                            <m:r>
                              <a:rPr lang="en-US" altLang="zh-CN" i="1">
                                <a:latin typeface="Cambria Math" panose="02040503050406030204" pitchFamily="18" charset="0"/>
                              </a:rPr>
                              <m:t>𝑡</m:t>
                            </m:r>
                          </m:sub>
                        </m:sSub>
                        <m:r>
                          <a:rPr lang="en-US" altLang="zh-CN" i="1">
                            <a:latin typeface="Cambria Math" panose="02040503050406030204" pitchFamily="18" charset="0"/>
                          </a:rPr>
                          <m:t>+</m:t>
                        </m:r>
                        <m:sSub>
                          <m:sSubPr>
                            <m:ctrlPr>
                              <a:rPr lang="zh-CN" altLang="zh-CN" i="1">
                                <a:latin typeface="Cambria Math" panose="02040503050406030204" pitchFamily="18" charset="0"/>
                              </a:rPr>
                            </m:ctrlPr>
                          </m:sSubPr>
                          <m:e>
                            <m:r>
                              <a:rPr lang="en-US" altLang="zh-CN" i="1">
                                <a:latin typeface="Cambria Math" panose="02040503050406030204" pitchFamily="18" charset="0"/>
                              </a:rPr>
                              <m:t>𝑛𝑒𝑔𝑡𝑜𝑛𝑒</m:t>
                            </m:r>
                          </m:e>
                          <m:sub>
                            <m:r>
                              <a:rPr lang="en-US" altLang="zh-CN" i="1">
                                <a:latin typeface="Cambria Math" panose="02040503050406030204" pitchFamily="18" charset="0"/>
                              </a:rPr>
                              <m:t>𝑖</m:t>
                            </m:r>
                            <m:r>
                              <a:rPr lang="en-US" altLang="zh-CN" i="1">
                                <a:latin typeface="Cambria Math" panose="02040503050406030204" pitchFamily="18" charset="0"/>
                              </a:rPr>
                              <m:t>,</m:t>
                            </m:r>
                            <m:r>
                              <a:rPr lang="en-US" altLang="zh-CN" i="1">
                                <a:latin typeface="Cambria Math" panose="02040503050406030204" pitchFamily="18" charset="0"/>
                              </a:rPr>
                              <m:t>𝑡</m:t>
                            </m:r>
                          </m:sub>
                        </m:sSub>
                      </m:den>
                    </m:f>
                  </m:oMath>
                </a14:m>
                <a:r>
                  <a:rPr lang="en-US" altLang="zh-CN" dirty="0"/>
                  <a:t> </a:t>
                </a:r>
                <a:endParaRPr lang="zh-CN" altLang="en-US" dirty="0"/>
              </a:p>
            </p:txBody>
          </p:sp>
        </mc:Choice>
        <mc:Fallback xmlns="">
          <p:sp>
            <p:nvSpPr>
              <p:cNvPr id="3" name="内容占位符 2">
                <a:extLst>
                  <a:ext uri="{FF2B5EF4-FFF2-40B4-BE49-F238E27FC236}">
                    <a16:creationId xmlns:a16="http://schemas.microsoft.com/office/drawing/2014/main" id="{5B84D553-E1A6-4F30-9C9B-E2E6E7BD8096}"/>
                  </a:ext>
                </a:extLst>
              </p:cNvPr>
              <p:cNvSpPr>
                <a:spLocks noGrp="1" noRot="1" noChangeAspect="1" noMove="1" noResize="1" noEditPoints="1" noAdjustHandles="1" noChangeArrowheads="1" noChangeShapeType="1" noTextEdit="1"/>
              </p:cNvSpPr>
              <p:nvPr>
                <p:ph idx="1"/>
              </p:nvPr>
            </p:nvSpPr>
            <p:spPr>
              <a:xfrm>
                <a:off x="1765828" y="775246"/>
                <a:ext cx="8616453" cy="5606083"/>
              </a:xfrm>
              <a:blipFill>
                <a:blip r:embed="rId3"/>
                <a:stretch>
                  <a:fillRect l="-778" t="-761" r="-283"/>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0432666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一、分词原理</a:t>
            </a:r>
          </a:p>
        </p:txBody>
      </p:sp>
      <p:sp>
        <p:nvSpPr>
          <p:cNvPr id="3" name="内容占位符 2"/>
          <p:cNvSpPr>
            <a:spLocks noGrp="1"/>
          </p:cNvSpPr>
          <p:nvPr>
            <p:ph idx="1"/>
          </p:nvPr>
        </p:nvSpPr>
        <p:spPr/>
        <p:txBody>
          <a:bodyPr/>
          <a:lstStyle/>
          <a:p>
            <a:r>
              <a:rPr lang="zh-CN" altLang="en-US" dirty="0">
                <a:latin typeface="华文楷体" panose="02010600040101010101" pitchFamily="2" charset="-122"/>
                <a:ea typeface="华文楷体" panose="02010600040101010101" pitchFamily="2" charset="-122"/>
                <a:sym typeface="+mn-ea"/>
              </a:rPr>
              <a:t>将一个汉字序列切分成一个一个单独的词</a:t>
            </a:r>
          </a:p>
          <a:p>
            <a:endParaRPr lang="zh-CN" altLang="en-US" dirty="0">
              <a:latin typeface="华文楷体" panose="02010600040101010101" pitchFamily="2" charset="-122"/>
              <a:ea typeface="华文楷体" panose="02010600040101010101" pitchFamily="2" charset="-122"/>
              <a:sym typeface="+mn-ea"/>
            </a:endParaRPr>
          </a:p>
          <a:p>
            <a:pPr marL="0" indent="0">
              <a:buNone/>
            </a:pPr>
            <a:endParaRPr lang="zh-CN" altLang="en-US" dirty="0">
              <a:latin typeface="华文楷体" panose="02010600040101010101" pitchFamily="2" charset="-122"/>
              <a:ea typeface="华文楷体" panose="02010600040101010101" pitchFamily="2" charset="-122"/>
              <a:sym typeface="+mn-ea"/>
            </a:endParaRPr>
          </a:p>
          <a:p>
            <a:r>
              <a:rPr lang="en-US" altLang="zh-CN" dirty="0">
                <a:latin typeface="华文楷体" panose="02010600040101010101" pitchFamily="2" charset="-122"/>
                <a:ea typeface="华文楷体" panose="02010600040101010101" pitchFamily="2" charset="-122"/>
                <a:sym typeface="+mn-ea"/>
              </a:rPr>
              <a:t>This is a book.     </a:t>
            </a:r>
            <a:r>
              <a:rPr lang="zh-CN" altLang="en-US" dirty="0">
                <a:latin typeface="华文楷体" panose="02010600040101010101" pitchFamily="2" charset="-122"/>
                <a:ea typeface="华文楷体" panose="02010600040101010101" pitchFamily="2" charset="-122"/>
                <a:sym typeface="+mn-ea"/>
              </a:rPr>
              <a:t>→     </a:t>
            </a:r>
            <a:r>
              <a:rPr lang="en-US" altLang="zh-CN" dirty="0">
                <a:latin typeface="华文楷体" panose="02010600040101010101" pitchFamily="2" charset="-122"/>
                <a:ea typeface="华文楷体" panose="02010600040101010101" pitchFamily="2" charset="-122"/>
                <a:sym typeface="+mn-ea"/>
              </a:rPr>
              <a:t>["This", "is", "a", "book", "."]</a:t>
            </a:r>
            <a:endParaRPr lang="en-US" altLang="zh-CN" dirty="0">
              <a:latin typeface="华文楷体" panose="02010600040101010101" pitchFamily="2" charset="-122"/>
              <a:ea typeface="华文楷体" panose="02010600040101010101" pitchFamily="2" charset="-122"/>
            </a:endParaRPr>
          </a:p>
          <a:p>
            <a:endParaRPr lang="zh-CN" altLang="en-US"/>
          </a:p>
          <a:p>
            <a:r>
              <a:rPr lang="zh-CN" altLang="en-US" dirty="0">
                <a:latin typeface="华文楷体" panose="02010600040101010101" pitchFamily="2" charset="-122"/>
                <a:ea typeface="华文楷体" panose="02010600040101010101" pitchFamily="2" charset="-122"/>
                <a:sym typeface="+mn-ea"/>
              </a:rPr>
              <a:t>这是一本书。 →     </a:t>
            </a:r>
            <a:r>
              <a:rPr lang="en-US" altLang="zh-CN" dirty="0">
                <a:latin typeface="华文楷体" panose="02010600040101010101" pitchFamily="2" charset="-122"/>
                <a:ea typeface="华文楷体" panose="02010600040101010101" pitchFamily="2" charset="-122"/>
                <a:sym typeface="+mn-ea"/>
              </a:rPr>
              <a:t>[("</a:t>
            </a:r>
            <a:r>
              <a:rPr lang="zh-CN" altLang="en-US" dirty="0">
                <a:latin typeface="华文楷体" panose="02010600040101010101" pitchFamily="2" charset="-122"/>
                <a:ea typeface="华文楷体" panose="02010600040101010101" pitchFamily="2" charset="-122"/>
                <a:sym typeface="+mn-ea"/>
              </a:rPr>
              <a:t>这</a:t>
            </a:r>
            <a:r>
              <a:rPr lang="en-US" altLang="zh-CN" dirty="0">
                <a:latin typeface="华文楷体" panose="02010600040101010101" pitchFamily="2" charset="-122"/>
                <a:ea typeface="华文楷体" panose="02010600040101010101" pitchFamily="2" charset="-122"/>
                <a:sym typeface="+mn-ea"/>
              </a:rPr>
              <a:t>", "pronoun"), ("</a:t>
            </a:r>
            <a:r>
              <a:rPr lang="zh-CN" altLang="en-US" dirty="0">
                <a:latin typeface="华文楷体" panose="02010600040101010101" pitchFamily="2" charset="-122"/>
                <a:ea typeface="华文楷体" panose="02010600040101010101" pitchFamily="2" charset="-122"/>
                <a:sym typeface="+mn-ea"/>
              </a:rPr>
              <a:t>是 </a:t>
            </a:r>
            <a:r>
              <a:rPr lang="en-US" altLang="zh-CN" dirty="0">
                <a:latin typeface="华文楷体" panose="02010600040101010101" pitchFamily="2" charset="-122"/>
                <a:ea typeface="华文楷体" panose="02010600040101010101" pitchFamily="2" charset="-122"/>
                <a:sym typeface="+mn-ea"/>
              </a:rPr>
              <a:t>", "verb"), </a:t>
            </a:r>
            <a:endParaRPr lang="en-US" altLang="zh-CN" dirty="0">
              <a:latin typeface="华文楷体" panose="02010600040101010101" pitchFamily="2" charset="-122"/>
              <a:ea typeface="华文楷体" panose="02010600040101010101" pitchFamily="2" charset="-122"/>
            </a:endParaRPr>
          </a:p>
          <a:p>
            <a:pPr marL="0" indent="0">
              <a:buNone/>
            </a:pPr>
            <a:r>
              <a:rPr lang="en-US" altLang="zh-CN" dirty="0">
                <a:latin typeface="华文楷体" panose="02010600040101010101" pitchFamily="2" charset="-122"/>
                <a:ea typeface="华文楷体" panose="02010600040101010101" pitchFamily="2" charset="-122"/>
                <a:sym typeface="+mn-ea"/>
              </a:rPr>
              <a:t>                                      ("</a:t>
            </a:r>
            <a:r>
              <a:rPr lang="zh-CN" altLang="en-US" dirty="0">
                <a:latin typeface="华文楷体" panose="02010600040101010101" pitchFamily="2" charset="-122"/>
                <a:ea typeface="华文楷体" panose="02010600040101010101" pitchFamily="2" charset="-122"/>
                <a:sym typeface="+mn-ea"/>
              </a:rPr>
              <a:t>一</a:t>
            </a:r>
            <a:r>
              <a:rPr lang="en-US" altLang="zh-CN" dirty="0">
                <a:latin typeface="华文楷体" panose="02010600040101010101" pitchFamily="2" charset="-122"/>
                <a:ea typeface="华文楷体" panose="02010600040101010101" pitchFamily="2" charset="-122"/>
                <a:sym typeface="+mn-ea"/>
              </a:rPr>
              <a:t>", "numeral"), ("</a:t>
            </a:r>
            <a:r>
              <a:rPr lang="zh-CN" altLang="en-US" dirty="0">
                <a:latin typeface="华文楷体" panose="02010600040101010101" pitchFamily="2" charset="-122"/>
                <a:ea typeface="华文楷体" panose="02010600040101010101" pitchFamily="2" charset="-122"/>
                <a:sym typeface="+mn-ea"/>
              </a:rPr>
              <a:t>本</a:t>
            </a:r>
            <a:r>
              <a:rPr lang="en-US" altLang="zh-CN" dirty="0">
                <a:latin typeface="华文楷体" panose="02010600040101010101" pitchFamily="2" charset="-122"/>
                <a:ea typeface="华文楷体" panose="02010600040101010101" pitchFamily="2" charset="-122"/>
                <a:sym typeface="+mn-ea"/>
              </a:rPr>
              <a:t>", "classifier"), </a:t>
            </a:r>
            <a:endParaRPr lang="en-US" altLang="zh-CN" dirty="0">
              <a:latin typeface="华文楷体" panose="02010600040101010101" pitchFamily="2" charset="-122"/>
              <a:ea typeface="华文楷体" panose="02010600040101010101" pitchFamily="2" charset="-122"/>
            </a:endParaRPr>
          </a:p>
          <a:p>
            <a:pPr marL="0" indent="0">
              <a:buNone/>
            </a:pPr>
            <a:r>
              <a:rPr lang="en-US" altLang="zh-CN" dirty="0">
                <a:latin typeface="华文楷体" panose="02010600040101010101" pitchFamily="2" charset="-122"/>
                <a:ea typeface="华文楷体" panose="02010600040101010101" pitchFamily="2" charset="-122"/>
                <a:sym typeface="+mn-ea"/>
              </a:rPr>
              <a:t>                                      ("</a:t>
            </a:r>
            <a:r>
              <a:rPr lang="zh-CN" altLang="en-US" dirty="0">
                <a:latin typeface="华文楷体" panose="02010600040101010101" pitchFamily="2" charset="-122"/>
                <a:ea typeface="华文楷体" panose="02010600040101010101" pitchFamily="2" charset="-122"/>
                <a:sym typeface="+mn-ea"/>
              </a:rPr>
              <a:t>书</a:t>
            </a:r>
            <a:r>
              <a:rPr lang="en-US" altLang="zh-CN" dirty="0">
                <a:latin typeface="华文楷体" panose="02010600040101010101" pitchFamily="2" charset="-122"/>
                <a:ea typeface="华文楷体" panose="02010600040101010101" pitchFamily="2" charset="-122"/>
                <a:sym typeface="+mn-ea"/>
              </a:rPr>
              <a:t>", "noun"), ("</a:t>
            </a:r>
            <a:r>
              <a:rPr lang="zh-CN" altLang="en-US" dirty="0">
                <a:latin typeface="华文楷体" panose="02010600040101010101" pitchFamily="2" charset="-122"/>
                <a:ea typeface="华文楷体" panose="02010600040101010101" pitchFamily="2" charset="-122"/>
                <a:sym typeface="+mn-ea"/>
              </a:rPr>
              <a:t>。</a:t>
            </a:r>
            <a:r>
              <a:rPr lang="en-US" altLang="zh-CN" dirty="0">
                <a:latin typeface="华文楷体" panose="02010600040101010101" pitchFamily="2" charset="-122"/>
                <a:ea typeface="华文楷体" panose="02010600040101010101" pitchFamily="2" charset="-122"/>
                <a:sym typeface="+mn-ea"/>
              </a:rPr>
              <a:t>", "punctuation mark")]</a:t>
            </a:r>
            <a:endParaRPr lang="zh-CN" altLang="en-US"/>
          </a:p>
        </p:txBody>
      </p:sp>
      <p:pic>
        <p:nvPicPr>
          <p:cNvPr id="4" name="图片 3" descr="书"/>
          <p:cNvPicPr>
            <a:picLocks noChangeAspect="1"/>
          </p:cNvPicPr>
          <p:nvPr/>
        </p:nvPicPr>
        <p:blipFill>
          <a:blip r:embed="rId2"/>
          <a:stretch>
            <a:fillRect/>
          </a:stretch>
        </p:blipFill>
        <p:spPr>
          <a:xfrm>
            <a:off x="6965950" y="4546601"/>
            <a:ext cx="3416300" cy="2008505"/>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D0C56FF-7A9F-4263-8334-3FDAE0A0838A}"/>
              </a:ext>
            </a:extLst>
          </p:cNvPr>
          <p:cNvSpPr>
            <a:spLocks noGrp="1"/>
          </p:cNvSpPr>
          <p:nvPr>
            <p:ph type="title"/>
          </p:nvPr>
        </p:nvSpPr>
        <p:spPr/>
        <p:txBody>
          <a:bodyPr/>
          <a:lstStyle/>
          <a:p>
            <a:endParaRPr lang="zh-CN" altLang="en-US" dirty="0"/>
          </a:p>
        </p:txBody>
      </p:sp>
      <p:sp>
        <p:nvSpPr>
          <p:cNvPr id="3" name="内容占位符 2">
            <a:extLst>
              <a:ext uri="{FF2B5EF4-FFF2-40B4-BE49-F238E27FC236}">
                <a16:creationId xmlns:a16="http://schemas.microsoft.com/office/drawing/2014/main" id="{3900B53C-6A92-4E6F-9B10-D817EA107846}"/>
              </a:ext>
            </a:extLst>
          </p:cNvPr>
          <p:cNvSpPr>
            <a:spLocks noGrp="1"/>
          </p:cNvSpPr>
          <p:nvPr>
            <p:ph idx="1"/>
          </p:nvPr>
        </p:nvSpPr>
        <p:spPr>
          <a:xfrm>
            <a:off x="3724274" y="2786198"/>
            <a:ext cx="6877091" cy="1285603"/>
          </a:xfrm>
        </p:spPr>
        <p:txBody>
          <a:bodyPr/>
          <a:lstStyle/>
          <a:p>
            <a:pPr marL="0" indent="0">
              <a:buNone/>
            </a:pPr>
            <a:r>
              <a:rPr lang="zh-CN" altLang="en-US" sz="7200" dirty="0">
                <a:latin typeface="华文琥珀" panose="02010800040101010101" pitchFamily="2" charset="-122"/>
                <a:ea typeface="华文琥珀" panose="02010800040101010101" pitchFamily="2" charset="-122"/>
              </a:rPr>
              <a:t>  谢 谢</a:t>
            </a:r>
          </a:p>
        </p:txBody>
      </p:sp>
    </p:spTree>
    <p:extLst>
      <p:ext uri="{BB962C8B-B14F-4D97-AF65-F5344CB8AC3E}">
        <p14:creationId xmlns:p14="http://schemas.microsoft.com/office/powerpoint/2010/main" val="32943824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为什么要进行中文分词？</a:t>
            </a:r>
          </a:p>
        </p:txBody>
      </p:sp>
      <p:sp>
        <p:nvSpPr>
          <p:cNvPr id="3" name="内容占位符 2"/>
          <p:cNvSpPr>
            <a:spLocks noGrp="1"/>
          </p:cNvSpPr>
          <p:nvPr>
            <p:ph idx="1"/>
          </p:nvPr>
        </p:nvSpPr>
        <p:spPr>
          <a:xfrm>
            <a:off x="1765936" y="775335"/>
            <a:ext cx="8616315" cy="4707890"/>
          </a:xfrm>
        </p:spPr>
        <p:txBody>
          <a:bodyPr/>
          <a:lstStyle/>
          <a:p>
            <a:r>
              <a:rPr lang="en-US" altLang="zh-CN" dirty="0"/>
              <a:t> </a:t>
            </a:r>
            <a:r>
              <a:rPr lang="zh-CN" altLang="en-US" dirty="0">
                <a:latin typeface="华文楷体" panose="02010600040101010101" pitchFamily="2" charset="-122"/>
                <a:ea typeface="华文楷体" panose="02010600040101010101" pitchFamily="2" charset="-122"/>
              </a:rPr>
              <a:t>词是最小的能够</a:t>
            </a:r>
            <a:r>
              <a:rPr lang="zh-CN" altLang="en-US" dirty="0">
                <a:latin typeface="华文楷体" panose="02010600040101010101" pitchFamily="2" charset="-122"/>
                <a:ea typeface="华文楷体" panose="02010600040101010101" pitchFamily="2" charset="-122"/>
                <a:sym typeface="+mn-ea"/>
              </a:rPr>
              <a:t>独立运用的语言单位</a:t>
            </a:r>
            <a:endParaRPr lang="en-US" altLang="zh-CN" dirty="0"/>
          </a:p>
          <a:p>
            <a:pPr marL="0" indent="0">
              <a:buNone/>
            </a:pPr>
            <a:endParaRPr lang="en-US" altLang="zh-CN" dirty="0"/>
          </a:p>
          <a:p>
            <a:r>
              <a:rPr lang="zh-CN" altLang="en-US" dirty="0">
                <a:latin typeface="华文楷体" panose="02010600040101010101" pitchFamily="2" charset="-122"/>
                <a:ea typeface="华文楷体" panose="02010600040101010101" pitchFamily="2" charset="-122"/>
              </a:rPr>
              <a:t>英文单词之间是以空格作为自然分界符</a:t>
            </a:r>
            <a:endParaRPr lang="en-US" altLang="zh-CN" dirty="0"/>
          </a:p>
          <a:p>
            <a:pPr marL="0" indent="0">
              <a:buNone/>
            </a:pPr>
            <a:endParaRPr lang="en-US" altLang="zh-CN" dirty="0"/>
          </a:p>
          <a:p>
            <a:r>
              <a:rPr lang="zh-CN" altLang="en-US" dirty="0">
                <a:latin typeface="华文楷体" panose="02010600040101010101" pitchFamily="2" charset="-122"/>
                <a:ea typeface="华文楷体" panose="02010600040101010101" pitchFamily="2" charset="-122"/>
              </a:rPr>
              <a:t>汉语是以字为基本的书写单位，词语之间没有明显的区分标记，因此，中文词语分析是中文信息处理的基础与关键。</a:t>
            </a:r>
            <a:endParaRPr lang="en-US" altLang="zh-CN" dirty="0"/>
          </a:p>
          <a:p>
            <a:endParaRPr lang="en-US" altLang="zh-CN" dirty="0"/>
          </a:p>
          <a:p>
            <a:pPr marL="0" indent="0">
              <a:buNone/>
            </a:pPr>
            <a:endParaRPr lang="zh-CN" altLang="en-US" dirty="0"/>
          </a:p>
          <a:p>
            <a:r>
              <a:rPr lang="zh-CN" altLang="en-US" dirty="0">
                <a:latin typeface="华文楷体" panose="02010600040101010101" pitchFamily="2" charset="-122"/>
                <a:ea typeface="华文楷体" panose="02010600040101010101" pitchFamily="2" charset="-122"/>
                <a:sym typeface="+mn-ea"/>
              </a:rPr>
              <a:t>武汉市长江大桥     →     武汉市  长江大桥</a:t>
            </a:r>
          </a:p>
          <a:p>
            <a:pPr marL="0" indent="0">
              <a:buNone/>
            </a:pPr>
            <a:r>
              <a:rPr lang="en-US" altLang="zh-CN" dirty="0">
                <a:latin typeface="华文楷体" panose="02010600040101010101" pitchFamily="2" charset="-122"/>
                <a:ea typeface="华文楷体" panose="02010600040101010101" pitchFamily="2" charset="-122"/>
                <a:sym typeface="+mn-ea"/>
              </a:rPr>
              <a:t>			       </a:t>
            </a:r>
            <a:r>
              <a:rPr lang="zh-CN" altLang="en-US" dirty="0">
                <a:latin typeface="华文楷体" panose="02010600040101010101" pitchFamily="2" charset="-122"/>
                <a:ea typeface="华文楷体" panose="02010600040101010101" pitchFamily="2" charset="-122"/>
                <a:sym typeface="+mn-ea"/>
              </a:rPr>
              <a:t>武汉市   长江   大桥</a:t>
            </a:r>
            <a:endParaRPr lang="zh-CN" altLang="en-US" dirty="0">
              <a:latin typeface="华文楷体" panose="02010600040101010101" pitchFamily="2" charset="-122"/>
              <a:ea typeface="华文楷体" panose="02010600040101010101" pitchFamily="2" charset="-122"/>
            </a:endParaRPr>
          </a:p>
          <a:p>
            <a:pPr marL="0" indent="0">
              <a:buNone/>
            </a:pPr>
            <a:r>
              <a:rPr lang="zh-CN" altLang="en-US" dirty="0">
                <a:latin typeface="华文楷体" panose="02010600040101010101" pitchFamily="2" charset="-122"/>
                <a:ea typeface="华文楷体" panose="02010600040101010101" pitchFamily="2" charset="-122"/>
                <a:sym typeface="+mn-ea"/>
              </a:rPr>
              <a:t>                                              武汉   市长   江大桥</a:t>
            </a:r>
            <a:endParaRPr lang="zh-CN" altLang="en-US" dirty="0">
              <a:latin typeface="华文楷体" panose="02010600040101010101" pitchFamily="2" charset="-122"/>
              <a:ea typeface="华文楷体" panose="02010600040101010101" pitchFamily="2"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中文分词技术的分类</a:t>
            </a:r>
          </a:p>
        </p:txBody>
      </p:sp>
      <p:sp>
        <p:nvSpPr>
          <p:cNvPr id="3" name="内容占位符 2"/>
          <p:cNvSpPr>
            <a:spLocks noGrp="1"/>
          </p:cNvSpPr>
          <p:nvPr>
            <p:ph idx="1"/>
          </p:nvPr>
        </p:nvSpPr>
        <p:spPr>
          <a:xfrm>
            <a:off x="1666876" y="1492886"/>
            <a:ext cx="8616315" cy="2670175"/>
          </a:xfrm>
        </p:spPr>
        <p:txBody>
          <a:bodyPr/>
          <a:lstStyle/>
          <a:p>
            <a:r>
              <a:rPr lang="zh-CN" altLang="en-US" dirty="0">
                <a:latin typeface="华文楷体" panose="02010600040101010101" pitchFamily="2" charset="-122"/>
                <a:ea typeface="华文楷体" panose="02010600040101010101" pitchFamily="2" charset="-122"/>
              </a:rPr>
              <a:t>基于字典、词库匹配的分词方法</a:t>
            </a:r>
            <a:endParaRPr lang="en-US" altLang="zh-CN"/>
          </a:p>
          <a:p>
            <a:endParaRPr lang="en-US" altLang="zh-CN"/>
          </a:p>
          <a:p>
            <a:r>
              <a:rPr lang="zh-CN" altLang="en-US" dirty="0">
                <a:latin typeface="华文楷体" panose="02010600040101010101" pitchFamily="2" charset="-122"/>
                <a:ea typeface="华文楷体" panose="02010600040101010101" pitchFamily="2" charset="-122"/>
              </a:rPr>
              <a:t>基于词频度统计的分词方法</a:t>
            </a:r>
            <a:endParaRPr lang="en-US" altLang="zh-CN"/>
          </a:p>
          <a:p>
            <a:endParaRPr lang="en-US" altLang="zh-CN"/>
          </a:p>
          <a:p>
            <a:r>
              <a:rPr lang="zh-CN" altLang="en-US" dirty="0">
                <a:latin typeface="华文楷体" panose="02010600040101010101" pitchFamily="2" charset="-122"/>
                <a:ea typeface="华文楷体" panose="02010600040101010101" pitchFamily="2" charset="-122"/>
              </a:rPr>
              <a:t>基于知识理解的分词方法。</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a:sym typeface="+mn-ea"/>
              </a:rPr>
              <a:t>基于字典、词库匹配的分词方法</a:t>
            </a:r>
            <a:endParaRPr lang="zh-CN" altLang="en-US"/>
          </a:p>
        </p:txBody>
      </p:sp>
      <p:sp>
        <p:nvSpPr>
          <p:cNvPr id="3" name="内容占位符 2"/>
          <p:cNvSpPr>
            <a:spLocks noGrp="1"/>
          </p:cNvSpPr>
          <p:nvPr>
            <p:ph idx="1"/>
          </p:nvPr>
        </p:nvSpPr>
        <p:spPr>
          <a:xfrm>
            <a:off x="1765936" y="775336"/>
            <a:ext cx="8616315" cy="5182235"/>
          </a:xfrm>
        </p:spPr>
        <p:txBody>
          <a:bodyPr/>
          <a:lstStyle/>
          <a:p>
            <a:endParaRPr lang="zh-CN" altLang="en-US"/>
          </a:p>
          <a:p>
            <a:endParaRPr lang="zh-CN" altLang="en-US"/>
          </a:p>
          <a:p>
            <a:r>
              <a:rPr lang="zh-CN" altLang="en-US" dirty="0">
                <a:latin typeface="华文楷体" panose="02010600040101010101" pitchFamily="2" charset="-122"/>
                <a:ea typeface="华文楷体" panose="02010600040101010101" pitchFamily="2" charset="-122"/>
              </a:rPr>
              <a:t>扫描方向的不同： </a:t>
            </a:r>
            <a:r>
              <a:rPr lang="zh-CN" altLang="en-US"/>
              <a:t> </a:t>
            </a:r>
          </a:p>
          <a:p>
            <a:pPr marL="0" indent="0">
              <a:buNone/>
            </a:pPr>
            <a:r>
              <a:rPr lang="zh-CN" altLang="en-US"/>
              <a:t> </a:t>
            </a:r>
          </a:p>
          <a:p>
            <a:pPr indent="720090">
              <a:spcBef>
                <a:spcPts val="0"/>
              </a:spcBef>
              <a:buFont typeface="Wingdings" panose="05000000000000000000" charset="0"/>
              <a:buChar char=""/>
            </a:pPr>
            <a:r>
              <a:rPr lang="zh-CN" altLang="en-US" dirty="0">
                <a:latin typeface="华文楷体" panose="02010600040101010101" pitchFamily="2" charset="-122"/>
                <a:ea typeface="华文楷体" panose="02010600040101010101" pitchFamily="2" charset="-122"/>
              </a:rPr>
              <a:t>正向匹配</a:t>
            </a:r>
          </a:p>
          <a:p>
            <a:pPr indent="720090">
              <a:spcBef>
                <a:spcPts val="0"/>
              </a:spcBef>
              <a:buFont typeface="Wingdings" panose="05000000000000000000" charset="0"/>
              <a:buChar char=""/>
            </a:pPr>
            <a:r>
              <a:rPr lang="zh-CN" altLang="en-US" dirty="0">
                <a:latin typeface="华文楷体" panose="02010600040101010101" pitchFamily="2" charset="-122"/>
                <a:ea typeface="华文楷体" panose="02010600040101010101" pitchFamily="2" charset="-122"/>
              </a:rPr>
              <a:t>逆向匹配</a:t>
            </a:r>
            <a:endParaRPr lang="zh-CN" altLang="en-US"/>
          </a:p>
          <a:p>
            <a:endParaRPr lang="zh-CN" altLang="en-US"/>
          </a:p>
          <a:p>
            <a:r>
              <a:rPr lang="zh-CN" altLang="en-US" dirty="0">
                <a:latin typeface="华文楷体" panose="02010600040101010101" pitchFamily="2" charset="-122"/>
                <a:ea typeface="华文楷体" panose="02010600040101010101" pitchFamily="2" charset="-122"/>
              </a:rPr>
              <a:t>长度优先匹配：</a:t>
            </a:r>
            <a:endParaRPr lang="zh-CN" altLang="en-US"/>
          </a:p>
          <a:p>
            <a:pPr marL="0" indent="0">
              <a:buNone/>
            </a:pPr>
            <a:r>
              <a:rPr lang="zh-CN" altLang="en-US"/>
              <a:t>      </a:t>
            </a:r>
          </a:p>
          <a:p>
            <a:pPr indent="720090">
              <a:spcBef>
                <a:spcPts val="0"/>
              </a:spcBef>
              <a:buFont typeface="Wingdings" panose="05000000000000000000" charset="0"/>
              <a:buChar char=""/>
            </a:pPr>
            <a:r>
              <a:rPr lang="zh-CN" altLang="en-US" dirty="0">
                <a:latin typeface="华文楷体" panose="02010600040101010101" pitchFamily="2" charset="-122"/>
                <a:ea typeface="华文楷体" panose="02010600040101010101" pitchFamily="2" charset="-122"/>
              </a:rPr>
              <a:t>最大（最长）匹配</a:t>
            </a:r>
          </a:p>
          <a:p>
            <a:pPr indent="720090">
              <a:spcBef>
                <a:spcPts val="0"/>
              </a:spcBef>
              <a:buFont typeface="Wingdings" panose="05000000000000000000" charset="0"/>
              <a:buChar char=""/>
            </a:pPr>
            <a:r>
              <a:rPr lang="zh-CN" altLang="en-US" dirty="0">
                <a:latin typeface="华文楷体" panose="02010600040101010101" pitchFamily="2" charset="-122"/>
                <a:ea typeface="华文楷体" panose="02010600040101010101" pitchFamily="2" charset="-122"/>
              </a:rPr>
              <a:t>最小（最短）匹配</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正向最大匹配法</a:t>
            </a:r>
          </a:p>
        </p:txBody>
      </p:sp>
      <p:sp>
        <p:nvSpPr>
          <p:cNvPr id="3" name="内容占位符 2"/>
          <p:cNvSpPr>
            <a:spLocks noGrp="1"/>
          </p:cNvSpPr>
          <p:nvPr>
            <p:ph idx="1"/>
          </p:nvPr>
        </p:nvSpPr>
        <p:spPr>
          <a:xfrm>
            <a:off x="1765936" y="775336"/>
            <a:ext cx="8616315" cy="5822017"/>
          </a:xfrm>
        </p:spPr>
        <p:txBody>
          <a:bodyPr/>
          <a:lstStyle/>
          <a:p>
            <a:r>
              <a:rPr lang="zh-CN" altLang="en-US" sz="2400" b="1" dirty="0">
                <a:latin typeface="华文楷体" panose="02010600040101010101" pitchFamily="2" charset="-122"/>
                <a:ea typeface="华文楷体" panose="02010600040101010101" pitchFamily="2" charset="-122"/>
                <a:sym typeface="+mn-ea"/>
              </a:rPr>
              <a:t>正向最大匹配法</a:t>
            </a:r>
            <a:r>
              <a:rPr lang="zh-CN" altLang="en-US" sz="2400" b="1" dirty="0">
                <a:latin typeface="华文楷体" panose="02010600040101010101" pitchFamily="2" charset="-122"/>
                <a:ea typeface="华文楷体" panose="02010600040101010101" pitchFamily="2" charset="-122"/>
              </a:rPr>
              <a:t> (</a:t>
            </a:r>
            <a:r>
              <a:rPr lang="zh-CN" altLang="en-US" sz="2400" b="1" dirty="0">
                <a:latin typeface="华文楷体" panose="02010600040101010101" pitchFamily="2" charset="-122"/>
                <a:ea typeface="华文楷体" panose="02010600040101010101" pitchFamily="2" charset="-122"/>
                <a:sym typeface="+mn-ea"/>
              </a:rPr>
              <a:t>Maximum Matching Method</a:t>
            </a:r>
            <a:r>
              <a:rPr lang="zh-CN" altLang="en-US" sz="2400" b="1" dirty="0">
                <a:latin typeface="华文楷体" panose="02010600040101010101" pitchFamily="2" charset="-122"/>
                <a:ea typeface="华文楷体" panose="02010600040101010101" pitchFamily="2" charset="-122"/>
              </a:rPr>
              <a:t>）</a:t>
            </a:r>
          </a:p>
          <a:p>
            <a:r>
              <a:rPr lang="zh-CN" altLang="en-US" sz="2400" b="1" dirty="0">
                <a:latin typeface="华文楷体" panose="02010600040101010101" pitchFamily="2" charset="-122"/>
                <a:ea typeface="华文楷体" panose="02010600040101010101" pitchFamily="2" charset="-122"/>
              </a:rPr>
              <a:t>简称为ＭＭ法</a:t>
            </a:r>
          </a:p>
          <a:p>
            <a:r>
              <a:rPr lang="zh-CN" altLang="en-US" sz="2400" b="1" dirty="0">
                <a:latin typeface="华文楷体" panose="02010600040101010101" pitchFamily="2" charset="-122"/>
                <a:ea typeface="华文楷体" panose="02010600040101010101" pitchFamily="2" charset="-122"/>
              </a:rPr>
              <a:t>基本思想</a:t>
            </a:r>
            <a:r>
              <a:rPr lang="zh-CN" altLang="en-US" dirty="0">
                <a:latin typeface="华文楷体" panose="02010600040101010101" pitchFamily="2" charset="-122"/>
                <a:ea typeface="华文楷体" panose="02010600040101010101" pitchFamily="2" charset="-122"/>
              </a:rPr>
              <a:t>：假定分词词典中的最长词有i个汉字字符，则用被处理文档的当前字串中的前i个字作为匹配字段，查找字典。若字典中存在这样的一个i字词，则匹配成功，匹配字段被作为一个词切分出来。如果词典中找不到这样的一个i字词，则匹配失败，将匹配字段中的最后一个字去掉，对剩下的字串重新进行匹配处理如此进行下去，直到匹配成功，即切分出一个词或剩余字串的长度为零为止。这样就完成了一轮匹配，然后取下一个i字字串进行匹配处理，直到文档被扫描完为止。</a:t>
            </a:r>
            <a:endParaRPr lang="zh-CN" altLang="en-US" dirty="0"/>
          </a:p>
          <a:p>
            <a:endParaRPr lang="zh-CN" altLang="en-US" dirty="0"/>
          </a:p>
          <a:p>
            <a:r>
              <a:rPr lang="zh-CN" altLang="en-US" b="1" dirty="0">
                <a:latin typeface="华文楷体" panose="02010600040101010101" pitchFamily="2" charset="-122"/>
                <a:ea typeface="华文楷体" panose="02010600040101010101" pitchFamily="2" charset="-122"/>
              </a:rPr>
              <a:t>分词字典 ：</a:t>
            </a:r>
            <a:r>
              <a:rPr lang="zh-CN" altLang="en-US" dirty="0">
                <a:latin typeface="华文楷体" panose="02010600040101010101" pitchFamily="2" charset="-122"/>
                <a:ea typeface="华文楷体" panose="02010600040101010101" pitchFamily="2" charset="-122"/>
              </a:rPr>
              <a:t>爬虫俱乐部 全体成员 祝  </a:t>
            </a:r>
            <a:r>
              <a:rPr lang="en-US" altLang="zh-CN" dirty="0">
                <a:latin typeface="华文楷体" panose="02010600040101010101" pitchFamily="2" charset="-122"/>
                <a:ea typeface="华文楷体" panose="02010600040101010101" pitchFamily="2" charset="-122"/>
              </a:rPr>
              <a:t>Stata </a:t>
            </a:r>
            <a:r>
              <a:rPr lang="zh-CN" altLang="en-US" dirty="0">
                <a:latin typeface="华文楷体" panose="02010600040101010101" pitchFamily="2" charset="-122"/>
                <a:ea typeface="华文楷体" panose="02010600040101010101" pitchFamily="2" charset="-122"/>
              </a:rPr>
              <a:t>大会 越来 越好</a:t>
            </a:r>
            <a:endParaRPr lang="en-US" altLang="zh-CN" b="1" dirty="0">
              <a:latin typeface="华文楷体" panose="02010600040101010101" pitchFamily="2" charset="-122"/>
              <a:ea typeface="华文楷体" panose="02010600040101010101" pitchFamily="2" charset="-122"/>
            </a:endParaRPr>
          </a:p>
          <a:p>
            <a:endParaRPr lang="zh-CN" altLang="en-US" dirty="0">
              <a:latin typeface="华文楷体" panose="02010600040101010101" pitchFamily="2" charset="-122"/>
              <a:ea typeface="华文楷体" panose="02010600040101010101" pitchFamily="2" charset="-122"/>
            </a:endParaRPr>
          </a:p>
          <a:p>
            <a:r>
              <a:rPr lang="zh-CN" altLang="en-US" b="1" dirty="0">
                <a:latin typeface="华文楷体" panose="02010600040101010101" pitchFamily="2" charset="-122"/>
                <a:ea typeface="华文楷体" panose="02010600040101010101" pitchFamily="2" charset="-122"/>
              </a:rPr>
              <a:t>被处理文档：</a:t>
            </a:r>
            <a:r>
              <a:rPr lang="zh-CN" altLang="en-US" dirty="0">
                <a:latin typeface="华文楷体" panose="02010600040101010101" pitchFamily="2" charset="-122"/>
                <a:ea typeface="华文楷体" panose="02010600040101010101" pitchFamily="2" charset="-122"/>
              </a:rPr>
              <a:t>爬虫俱乐部全体成员祝 </a:t>
            </a:r>
            <a:r>
              <a:rPr lang="en-US" altLang="zh-CN" dirty="0">
                <a:latin typeface="华文楷体" panose="02010600040101010101" pitchFamily="2" charset="-122"/>
                <a:ea typeface="华文楷体" panose="02010600040101010101" pitchFamily="2" charset="-122"/>
              </a:rPr>
              <a:t>Stata</a:t>
            </a:r>
            <a:r>
              <a:rPr lang="zh-CN" altLang="en-US" dirty="0">
                <a:latin typeface="华文楷体" panose="02010600040101010101" pitchFamily="2" charset="-122"/>
                <a:ea typeface="华文楷体" panose="02010600040101010101" pitchFamily="2" charset="-122"/>
              </a:rPr>
              <a:t>大会越来越好</a:t>
            </a:r>
            <a:endParaRPr lang="en-US" altLang="zh-CN" b="1" dirty="0">
              <a:latin typeface="华文楷体" panose="02010600040101010101" pitchFamily="2" charset="-122"/>
              <a:ea typeface="华文楷体" panose="02010600040101010101" pitchFamily="2" charset="-122"/>
            </a:endParaRPr>
          </a:p>
          <a:p>
            <a:endParaRPr lang="zh-CN" altLang="en-US" dirty="0">
              <a:latin typeface="华文楷体" panose="02010600040101010101" pitchFamily="2" charset="-122"/>
              <a:ea typeface="华文楷体" panose="02010600040101010101" pitchFamily="2"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sym typeface="+mn-ea"/>
              </a:rPr>
              <a:t>逆向最大匹配法</a:t>
            </a:r>
            <a:endParaRPr lang="zh-CN" altLang="en-US"/>
          </a:p>
        </p:txBody>
      </p:sp>
      <p:sp>
        <p:nvSpPr>
          <p:cNvPr id="3" name="内容占位符 2"/>
          <p:cNvSpPr>
            <a:spLocks noGrp="1"/>
          </p:cNvSpPr>
          <p:nvPr>
            <p:ph idx="1"/>
          </p:nvPr>
        </p:nvSpPr>
        <p:spPr>
          <a:xfrm>
            <a:off x="1765936" y="775335"/>
            <a:ext cx="8616315" cy="5287010"/>
          </a:xfrm>
        </p:spPr>
        <p:txBody>
          <a:bodyPr/>
          <a:lstStyle/>
          <a:p>
            <a:r>
              <a:rPr lang="zh-CN" altLang="en-US" sz="2400" b="1" dirty="0">
                <a:latin typeface="华文楷体" panose="02010600040101010101" pitchFamily="2" charset="-122"/>
                <a:ea typeface="华文楷体" panose="02010600040101010101" pitchFamily="2" charset="-122"/>
                <a:sym typeface="+mn-ea"/>
              </a:rPr>
              <a:t>逆向最大匹配法</a:t>
            </a:r>
            <a:r>
              <a:rPr lang="zh-CN" altLang="en-US" sz="2400" b="1" dirty="0">
                <a:latin typeface="华文楷体" panose="02010600040101010101" pitchFamily="2" charset="-122"/>
                <a:ea typeface="华文楷体" panose="02010600040101010101" pitchFamily="2" charset="-122"/>
              </a:rPr>
              <a:t>(</a:t>
            </a:r>
            <a:r>
              <a:rPr lang="zh-CN" altLang="en-US" sz="2400" b="1" dirty="0">
                <a:latin typeface="华文楷体" panose="02010600040101010101" pitchFamily="2" charset="-122"/>
                <a:ea typeface="华文楷体" panose="02010600040101010101" pitchFamily="2" charset="-122"/>
                <a:sym typeface="+mn-ea"/>
              </a:rPr>
              <a:t>Reverse Maximum Matching  Method</a:t>
            </a:r>
            <a:r>
              <a:rPr lang="zh-CN" altLang="en-US" sz="2400" b="1" dirty="0">
                <a:latin typeface="华文楷体" panose="02010600040101010101" pitchFamily="2" charset="-122"/>
                <a:ea typeface="华文楷体" panose="02010600040101010101" pitchFamily="2" charset="-122"/>
              </a:rPr>
              <a:t>)</a:t>
            </a:r>
          </a:p>
          <a:p>
            <a:r>
              <a:rPr lang="zh-CN" altLang="en-US" sz="2400" b="1" dirty="0">
                <a:latin typeface="华文楷体" panose="02010600040101010101" pitchFamily="2" charset="-122"/>
                <a:ea typeface="华文楷体" panose="02010600040101010101" pitchFamily="2" charset="-122"/>
              </a:rPr>
              <a:t>简称为ＲＭＭ法</a:t>
            </a:r>
          </a:p>
          <a:p>
            <a:endParaRPr lang="zh-CN" altLang="en-US" dirty="0">
              <a:latin typeface="华文楷体" panose="02010600040101010101" pitchFamily="2" charset="-122"/>
              <a:ea typeface="华文楷体" panose="02010600040101010101" pitchFamily="2" charset="-122"/>
            </a:endParaRPr>
          </a:p>
          <a:p>
            <a:r>
              <a:rPr lang="zh-CN" altLang="en-US" sz="2400" b="1" dirty="0">
                <a:latin typeface="华文楷体" panose="02010600040101010101" pitchFamily="2" charset="-122"/>
                <a:ea typeface="华文楷体" panose="02010600040101010101" pitchFamily="2" charset="-122"/>
              </a:rPr>
              <a:t>基本原理：</a:t>
            </a:r>
            <a:r>
              <a:rPr lang="zh-CN" altLang="en-US" dirty="0">
                <a:latin typeface="华文楷体" panose="02010600040101010101" pitchFamily="2" charset="-122"/>
                <a:ea typeface="华文楷体" panose="02010600040101010101" pitchFamily="2" charset="-122"/>
              </a:rPr>
              <a:t>逆向最大匹配法从被处理文档的末端开始匹配扫描，每次取最末端的i字字串作为匹配字段，若匹配失败，则去掉匹配字段最前面的一个字，继续匹配。相应地，它使用的分词词典是逆序词典，其中的每个词条都将按逆序方式存放。在实际处理时，先将文档进行倒排处理，生成逆序文档。然后，根据逆序词典，对逆序文档用正向最大匹配法处理即可。</a:t>
            </a:r>
          </a:p>
          <a:p>
            <a:endParaRPr lang="zh-CN" altLang="en-US" dirty="0">
              <a:latin typeface="华文楷体" panose="02010600040101010101" pitchFamily="2" charset="-122"/>
              <a:ea typeface="华文楷体" panose="02010600040101010101" pitchFamily="2" charset="-122"/>
            </a:endParaRPr>
          </a:p>
          <a:p>
            <a:r>
              <a:rPr lang="zh-CN" altLang="en-US" sz="2000" b="1" dirty="0">
                <a:latin typeface="华文楷体" panose="02010600040101010101" pitchFamily="2" charset="-122"/>
                <a:ea typeface="华文楷体" panose="02010600040101010101" pitchFamily="2" charset="-122"/>
              </a:rPr>
              <a:t>分词字典 ：爬虫俱乐部 全体成员 祝  </a:t>
            </a:r>
            <a:r>
              <a:rPr lang="en-US" altLang="zh-CN" sz="2000" b="1" dirty="0">
                <a:latin typeface="华文楷体" panose="02010600040101010101" pitchFamily="2" charset="-122"/>
                <a:ea typeface="华文楷体" panose="02010600040101010101" pitchFamily="2" charset="-122"/>
              </a:rPr>
              <a:t>Stata </a:t>
            </a:r>
            <a:r>
              <a:rPr lang="zh-CN" altLang="en-US" sz="2000" b="1" dirty="0">
                <a:latin typeface="华文楷体" panose="02010600040101010101" pitchFamily="2" charset="-122"/>
                <a:ea typeface="华文楷体" panose="02010600040101010101" pitchFamily="2" charset="-122"/>
              </a:rPr>
              <a:t>大会 越来 越好</a:t>
            </a:r>
          </a:p>
          <a:p>
            <a:endParaRPr lang="en-US" altLang="zh-CN" sz="2000" b="1" dirty="0">
              <a:latin typeface="华文楷体" panose="02010600040101010101" pitchFamily="2" charset="-122"/>
              <a:ea typeface="华文楷体" panose="02010600040101010101" pitchFamily="2" charset="-122"/>
            </a:endParaRPr>
          </a:p>
          <a:p>
            <a:r>
              <a:rPr lang="zh-CN" altLang="en-US" sz="2000" b="1" dirty="0">
                <a:latin typeface="华文楷体" panose="02010600040101010101" pitchFamily="2" charset="-122"/>
                <a:ea typeface="华文楷体" panose="02010600040101010101" pitchFamily="2" charset="-122"/>
              </a:rPr>
              <a:t>被处理文档：</a:t>
            </a:r>
            <a:r>
              <a:rPr lang="zh-CN" altLang="en-US" sz="2000" dirty="0">
                <a:latin typeface="华文楷体" panose="02010600040101010101" pitchFamily="2" charset="-122"/>
                <a:ea typeface="华文楷体" panose="02010600040101010101" pitchFamily="2" charset="-122"/>
              </a:rPr>
              <a:t>爬虫俱乐部全体成员祝 </a:t>
            </a:r>
            <a:r>
              <a:rPr lang="en-US" altLang="zh-CN" sz="2000" dirty="0">
                <a:latin typeface="华文楷体" panose="02010600040101010101" pitchFamily="2" charset="-122"/>
                <a:ea typeface="华文楷体" panose="02010600040101010101" pitchFamily="2" charset="-122"/>
              </a:rPr>
              <a:t>Stata</a:t>
            </a:r>
            <a:r>
              <a:rPr lang="zh-CN" altLang="en-US" sz="2000" dirty="0">
                <a:latin typeface="华文楷体" panose="02010600040101010101" pitchFamily="2" charset="-122"/>
                <a:ea typeface="华文楷体" panose="02010600040101010101" pitchFamily="2" charset="-122"/>
              </a:rPr>
              <a:t>大会越来越好</a:t>
            </a:r>
            <a:endParaRPr lang="en-US" altLang="zh-CN" sz="2000" b="1" dirty="0">
              <a:latin typeface="华文楷体" panose="02010600040101010101" pitchFamily="2" charset="-122"/>
              <a:ea typeface="华文楷体" panose="02010600040101010101" pitchFamily="2" charset="-122"/>
            </a:endParaRPr>
          </a:p>
          <a:p>
            <a:endParaRPr lang="zh-CN"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例子</a:t>
            </a:r>
          </a:p>
        </p:txBody>
      </p:sp>
      <p:sp>
        <p:nvSpPr>
          <p:cNvPr id="3" name="内容占位符 2"/>
          <p:cNvSpPr>
            <a:spLocks noGrp="1"/>
          </p:cNvSpPr>
          <p:nvPr>
            <p:ph idx="1"/>
          </p:nvPr>
        </p:nvSpPr>
        <p:spPr>
          <a:xfrm>
            <a:off x="1666876" y="1591946"/>
            <a:ext cx="8616315" cy="4789383"/>
          </a:xfrm>
        </p:spPr>
        <p:txBody>
          <a:bodyPr/>
          <a:lstStyle/>
          <a:p>
            <a:r>
              <a:rPr lang="zh-CN" altLang="en-US" sz="2400" dirty="0">
                <a:latin typeface="华文楷体" panose="02010600040101010101" pitchFamily="2" charset="-122"/>
                <a:ea typeface="华文楷体" panose="02010600040101010101" pitchFamily="2" charset="-122"/>
              </a:rPr>
              <a:t> 例如切分字段“硕士研究生产”</a:t>
            </a:r>
          </a:p>
          <a:p>
            <a:endParaRPr lang="zh-CN" altLang="en-US" sz="2800" dirty="0">
              <a:latin typeface="华文楷体" panose="02010600040101010101" pitchFamily="2" charset="-122"/>
              <a:ea typeface="华文楷体" panose="02010600040101010101" pitchFamily="2" charset="-122"/>
            </a:endParaRPr>
          </a:p>
          <a:p>
            <a:r>
              <a:rPr lang="zh-CN" altLang="en-US" sz="2400" dirty="0">
                <a:latin typeface="华文楷体" panose="02010600040101010101" pitchFamily="2" charset="-122"/>
                <a:ea typeface="华文楷体" panose="02010600040101010101" pitchFamily="2" charset="-122"/>
              </a:rPr>
              <a:t>定义字典： </a:t>
            </a:r>
            <a:r>
              <a:rPr lang="zh-CN" altLang="en-US" sz="2400" dirty="0">
                <a:latin typeface="华文楷体" panose="02010600040101010101" pitchFamily="2" charset="-122"/>
                <a:ea typeface="华文楷体" panose="02010600040101010101" pitchFamily="2" charset="-122"/>
                <a:sym typeface="+mn-ea"/>
              </a:rPr>
              <a:t>硕士研究生  产  硕士 研究 生产</a:t>
            </a:r>
          </a:p>
          <a:p>
            <a:endParaRPr lang="zh-CN" altLang="en-US" sz="2800" dirty="0">
              <a:latin typeface="华文楷体" panose="02010600040101010101" pitchFamily="2" charset="-122"/>
              <a:ea typeface="华文楷体" panose="02010600040101010101" pitchFamily="2" charset="-122"/>
              <a:sym typeface="+mn-ea"/>
            </a:endParaRPr>
          </a:p>
          <a:p>
            <a:r>
              <a:rPr lang="zh-CN" altLang="en-US" sz="2400" dirty="0">
                <a:latin typeface="华文楷体" panose="02010600040101010101" pitchFamily="2" charset="-122"/>
                <a:ea typeface="华文楷体" panose="02010600040101010101" pitchFamily="2" charset="-122"/>
              </a:rPr>
              <a:t>正向最大匹配法的结果会是“硕士研究生/产”</a:t>
            </a:r>
          </a:p>
          <a:p>
            <a:endParaRPr lang="zh-CN" altLang="en-US" sz="2800" dirty="0">
              <a:latin typeface="华文楷体" panose="02010600040101010101" pitchFamily="2" charset="-122"/>
              <a:ea typeface="华文楷体" panose="02010600040101010101" pitchFamily="2" charset="-122"/>
            </a:endParaRPr>
          </a:p>
          <a:p>
            <a:r>
              <a:rPr lang="zh-CN" altLang="en-US" sz="2400" dirty="0">
                <a:latin typeface="华文楷体" panose="02010600040101010101" pitchFamily="2" charset="-122"/>
                <a:ea typeface="华文楷体" panose="02010600040101010101" pitchFamily="2" charset="-122"/>
              </a:rPr>
              <a:t>逆向最大匹配法利用逆向扫描，可得到正确的分词结果“硕士/研究/生产”。</a:t>
            </a:r>
            <a:endParaRPr lang="en-US" altLang="zh-CN" sz="2400" dirty="0">
              <a:latin typeface="华文楷体" panose="02010600040101010101" pitchFamily="2" charset="-122"/>
              <a:ea typeface="华文楷体" panose="02010600040101010101" pitchFamily="2" charset="-122"/>
            </a:endParaRPr>
          </a:p>
          <a:p>
            <a:endParaRPr lang="zh-CN" altLang="en-US" sz="2400" dirty="0">
              <a:latin typeface="华文楷体" panose="02010600040101010101" pitchFamily="2" charset="-122"/>
              <a:ea typeface="华文楷体" panose="02010600040101010101" pitchFamily="2" charset="-122"/>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1819</TotalTime>
  <Words>1767</Words>
  <Application>Microsoft Office PowerPoint</Application>
  <PresentationFormat>宽屏</PresentationFormat>
  <Paragraphs>211</Paragraphs>
  <Slides>30</Slides>
  <Notes>9</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30</vt:i4>
      </vt:variant>
    </vt:vector>
  </HeadingPairs>
  <TitlesOfParts>
    <vt:vector size="43" baseType="lpstr">
      <vt:lpstr>等线</vt:lpstr>
      <vt:lpstr>黑体</vt:lpstr>
      <vt:lpstr>华文琥珀</vt:lpstr>
      <vt:lpstr>华文楷体</vt:lpstr>
      <vt:lpstr>微软雅黑</vt:lpstr>
      <vt:lpstr>Arial</vt:lpstr>
      <vt:lpstr>Calibri</vt:lpstr>
      <vt:lpstr>Calibri Light</vt:lpstr>
      <vt:lpstr>Cambria Math</vt:lpstr>
      <vt:lpstr>Times New Roman</vt:lpstr>
      <vt:lpstr>Wingdings</vt:lpstr>
      <vt:lpstr>Office Theme</vt:lpstr>
      <vt:lpstr>Office 主题</vt:lpstr>
      <vt:lpstr>PowerPoint 演示文稿</vt:lpstr>
      <vt:lpstr>目录</vt:lpstr>
      <vt:lpstr>一、分词原理</vt:lpstr>
      <vt:lpstr>为什么要进行中文分词？</vt:lpstr>
      <vt:lpstr>中文分词技术的分类</vt:lpstr>
      <vt:lpstr>基于字典、词库匹配的分词方法</vt:lpstr>
      <vt:lpstr>正向最大匹配法</vt:lpstr>
      <vt:lpstr>逆向最大匹配法</vt:lpstr>
      <vt:lpstr>例子</vt:lpstr>
      <vt:lpstr>双向匹配法</vt:lpstr>
      <vt:lpstr>基于词的频度统计的分词方法</vt:lpstr>
      <vt:lpstr>基于词的频度统计的分词方法</vt:lpstr>
      <vt:lpstr>目录</vt:lpstr>
      <vt:lpstr>二、分词的实现</vt:lpstr>
      <vt:lpstr>Stata自定义分词程序</vt:lpstr>
      <vt:lpstr>Stata中文分词系统</vt:lpstr>
      <vt:lpstr>PowerPoint 演示文稿</vt:lpstr>
      <vt:lpstr>Stata与python交互调用jieba进行分词</vt:lpstr>
      <vt:lpstr>Stata与python交互调用jieba进行分词</vt:lpstr>
      <vt:lpstr>目录</vt:lpstr>
      <vt:lpstr>三、文本可视化</vt:lpstr>
      <vt:lpstr>词云图-剔除停用词</vt:lpstr>
      <vt:lpstr>词云图再现</vt:lpstr>
      <vt:lpstr>PowerPoint 演示文稿</vt:lpstr>
      <vt:lpstr>寻找地名——文本分析</vt:lpstr>
      <vt:lpstr>部分程序</vt:lpstr>
      <vt:lpstr>地点词云图</vt:lpstr>
      <vt:lpstr>目录</vt:lpstr>
      <vt:lpstr>基于语调词典</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WPS Presentation</dc:title>
  <dc:creator>ASUS</dc:creator>
  <cp:lastModifiedBy>张 斌</cp:lastModifiedBy>
  <cp:revision>13</cp:revision>
  <dcterms:created xsi:type="dcterms:W3CDTF">2019-01-07T01:44:09Z</dcterms:created>
  <dcterms:modified xsi:type="dcterms:W3CDTF">2019-06-16T01:03:16Z</dcterms:modified>
</cp:coreProperties>
</file>