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338" r:id="rId3"/>
    <p:sldId id="341" r:id="rId4"/>
    <p:sldId id="324" r:id="rId5"/>
    <p:sldId id="342" r:id="rId6"/>
    <p:sldId id="343" r:id="rId7"/>
    <p:sldId id="339" r:id="rId8"/>
    <p:sldId id="340" r:id="rId9"/>
    <p:sldId id="325" r:id="rId10"/>
    <p:sldId id="330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26" r:id="rId19"/>
    <p:sldId id="327" r:id="rId20"/>
    <p:sldId id="328" r:id="rId21"/>
    <p:sldId id="258" r:id="rId22"/>
    <p:sldId id="257" r:id="rId23"/>
    <p:sldId id="260" r:id="rId24"/>
    <p:sldId id="277" r:id="rId25"/>
    <p:sldId id="278" r:id="rId26"/>
    <p:sldId id="279" r:id="rId27"/>
    <p:sldId id="281" r:id="rId28"/>
    <p:sldId id="280" r:id="rId29"/>
    <p:sldId id="321" r:id="rId30"/>
    <p:sldId id="261" r:id="rId31"/>
    <p:sldId id="282" r:id="rId32"/>
    <p:sldId id="285" r:id="rId33"/>
    <p:sldId id="292" r:id="rId34"/>
    <p:sldId id="293" r:id="rId35"/>
    <p:sldId id="283" r:id="rId36"/>
    <p:sldId id="263" r:id="rId37"/>
    <p:sldId id="286" r:id="rId38"/>
    <p:sldId id="287" r:id="rId39"/>
    <p:sldId id="288" r:id="rId40"/>
    <p:sldId id="289" r:id="rId41"/>
    <p:sldId id="290" r:id="rId42"/>
    <p:sldId id="291" r:id="rId43"/>
    <p:sldId id="294" r:id="rId44"/>
    <p:sldId id="295" r:id="rId45"/>
    <p:sldId id="296" r:id="rId46"/>
    <p:sldId id="297" r:id="rId47"/>
    <p:sldId id="312" r:id="rId48"/>
    <p:sldId id="313" r:id="rId49"/>
    <p:sldId id="265" r:id="rId50"/>
    <p:sldId id="266" r:id="rId51"/>
    <p:sldId id="271" r:id="rId52"/>
    <p:sldId id="267" r:id="rId53"/>
    <p:sldId id="272" r:id="rId54"/>
    <p:sldId id="268" r:id="rId55"/>
    <p:sldId id="275" r:id="rId56"/>
    <p:sldId id="274" r:id="rId57"/>
    <p:sldId id="273" r:id="rId58"/>
    <p:sldId id="299" r:id="rId59"/>
    <p:sldId id="300" r:id="rId60"/>
    <p:sldId id="302" r:id="rId61"/>
    <p:sldId id="301" r:id="rId62"/>
    <p:sldId id="303" r:id="rId63"/>
    <p:sldId id="305" r:id="rId64"/>
    <p:sldId id="306" r:id="rId65"/>
    <p:sldId id="307" r:id="rId66"/>
    <p:sldId id="304" r:id="rId67"/>
    <p:sldId id="314" r:id="rId68"/>
    <p:sldId id="309" r:id="rId69"/>
    <p:sldId id="310" r:id="rId70"/>
    <p:sldId id="308" r:id="rId71"/>
    <p:sldId id="315" r:id="rId72"/>
    <p:sldId id="311" r:id="rId73"/>
    <p:sldId id="316" r:id="rId74"/>
    <p:sldId id="317" r:id="rId75"/>
    <p:sldId id="318" r:id="rId76"/>
    <p:sldId id="319" r:id="rId77"/>
    <p:sldId id="320" r:id="rId7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1313" y="4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486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50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9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728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787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699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24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962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672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106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1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DAC38-6887-4393-AED1-6E4DA7FE1D8B}" type="datetimeFigureOut">
              <a:rPr lang="zh-CN" altLang="en-US" smtClean="0"/>
              <a:t>2019/6/16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64D50-3336-46EC-9E33-1F1906E43C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291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vip.stock.finance.sina.com.cn/corp/go.php/vCB_AllBulletin/stockid/600900.p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vip.stock.finance.sina.com.cn/corp/view/vCB_AllBulletin.php?stockid=600900&amp;Page=40" TargetMode="External"/><Relationship Id="rId2" Type="http://schemas.openxmlformats.org/officeDocument/2006/relationships/hyperlink" Target="http://vip.stock.finance.sina.com.cn/corp/view/vCB_AllBulletin.php?stockid=600900&amp;Page=2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vip.stock.finance.sina.com.cn/corp/view/vCB_AllBulletin.php?stockid=600900&amp;Page=2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&#39034;&#24503;&#23398;&#38498;&#32467;&#26524;.docx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file:///E:\putdocx\markdown1.css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实证研究的两个小问题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李春涛</a:t>
            </a:r>
            <a:endParaRPr lang="en-US" altLang="zh-CN" dirty="0"/>
          </a:p>
          <a:p>
            <a:r>
              <a:rPr lang="zh-CN" altLang="en-US" dirty="0"/>
              <a:t>爬虫俱乐部</a:t>
            </a:r>
            <a:endParaRPr lang="en-US" altLang="zh-CN" dirty="0"/>
          </a:p>
          <a:p>
            <a:r>
              <a:rPr lang="zh-CN" altLang="en-US" dirty="0"/>
              <a:t>武汉字符串数据科技有限公司</a:t>
            </a:r>
          </a:p>
        </p:txBody>
      </p:sp>
    </p:spTree>
    <p:extLst>
      <p:ext uri="{BB962C8B-B14F-4D97-AF65-F5344CB8AC3E}">
        <p14:creationId xmlns:p14="http://schemas.microsoft.com/office/powerpoint/2010/main" val="62146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48852A-22B4-42EC-A5F8-92D4E046E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我们开发的命令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954C76-1256-4AA7-8B9B-D33A5422A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chinagcode</a:t>
            </a:r>
            <a:r>
              <a:rPr lang="en-US" altLang="zh-CN" dirty="0"/>
              <a:t>, </a:t>
            </a:r>
            <a:r>
              <a:rPr lang="en-US" altLang="zh-CN" dirty="0" err="1"/>
              <a:t>baidukey</a:t>
            </a:r>
            <a:r>
              <a:rPr lang="en-US" altLang="zh-CN" dirty="0"/>
              <a:t>(key) province(prov) city(city) district(</a:t>
            </a:r>
            <a:r>
              <a:rPr lang="en-US" altLang="zh-CN" dirty="0" err="1"/>
              <a:t>dist</a:t>
            </a:r>
            <a:r>
              <a:rPr lang="en-US" altLang="zh-CN" dirty="0"/>
              <a:t>) address(</a:t>
            </a:r>
            <a:r>
              <a:rPr lang="en-US" altLang="zh-CN" dirty="0" err="1"/>
              <a:t>addr</a:t>
            </a:r>
            <a:r>
              <a:rPr lang="en-US" altLang="zh-CN" dirty="0"/>
              <a:t>)</a:t>
            </a:r>
          </a:p>
          <a:p>
            <a:r>
              <a:rPr lang="en-US" altLang="zh-CN" dirty="0" err="1"/>
              <a:t>chinaaddress</a:t>
            </a:r>
            <a:endParaRPr lang="en-US" altLang="zh-CN" dirty="0"/>
          </a:p>
          <a:p>
            <a:r>
              <a:rPr lang="en-US" altLang="zh-CN" dirty="0" err="1"/>
              <a:t>cntraveltime</a:t>
            </a:r>
            <a:endParaRPr lang="en-US" altLang="zh-CN" dirty="0"/>
          </a:p>
          <a:p>
            <a:r>
              <a:rPr lang="en-US" altLang="zh-CN" dirty="0" err="1"/>
              <a:t>Cnmapsearch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1187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8C3E33-EE50-4FC3-B38D-34173B199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我们开发的命令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65555D-D6C3-462D-92E3-0873A2F4EF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sum2docx</a:t>
            </a:r>
          </a:p>
          <a:p>
            <a:r>
              <a:rPr lang="en-US" altLang="zh-CN" dirty="0"/>
              <a:t>t2docx</a:t>
            </a:r>
          </a:p>
          <a:p>
            <a:r>
              <a:rPr lang="en-US" altLang="zh-CN" dirty="0"/>
              <a:t>corr2docx</a:t>
            </a:r>
          </a:p>
          <a:p>
            <a:r>
              <a:rPr lang="en-US" altLang="zh-CN" dirty="0"/>
              <a:t>reg2docx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4626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DEBEFA-80D9-4BF2-AE20-194104658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我们开发的命令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2C63006-0FF6-4A1A-83AC-218D6699C1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err="1"/>
              <a:t>subinfile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 err="1"/>
              <a:t>Wordconvert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 err="1"/>
              <a:t>psemail</a:t>
            </a:r>
            <a:r>
              <a:rPr lang="en-US" altLang="zh-CN" dirty="0"/>
              <a:t> </a:t>
            </a:r>
          </a:p>
          <a:p>
            <a:endParaRPr lang="en-US" altLang="zh-CN" dirty="0"/>
          </a:p>
          <a:p>
            <a:r>
              <a:rPr lang="en-US" altLang="zh-CN" dirty="0"/>
              <a:t>ttable2</a:t>
            </a:r>
          </a:p>
          <a:p>
            <a:endParaRPr lang="en-US" altLang="zh-CN" dirty="0"/>
          </a:p>
          <a:p>
            <a:r>
              <a:rPr lang="en-US" altLang="zh-CN" dirty="0" err="1"/>
              <a:t>eventstudy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4082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282E96-BB7B-4873-987B-6C6030ABB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爬虫的原理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6F7CB3E-D186-4C60-80B2-0FEB83CA4F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hlinkClick r:id="rId2"/>
              </a:rPr>
              <a:t>http://vip.stock.finance.sina.com.cn/corp/go.php/vCB_AllBulletin/stockid/600900.phtml</a:t>
            </a:r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4990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6E38131-0CDB-4675-87C9-A4ABC0CC1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截图</a:t>
            </a:r>
          </a:p>
        </p:txBody>
      </p:sp>
      <p:pic>
        <p:nvPicPr>
          <p:cNvPr id="7" name="内容占位符 6">
            <a:extLst>
              <a:ext uri="{FF2B5EF4-FFF2-40B4-BE49-F238E27FC236}">
                <a16:creationId xmlns:a16="http://schemas.microsoft.com/office/drawing/2014/main" id="{F2E1B2FE-1A94-43B1-8098-7AF1FDFD1E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45692"/>
            <a:ext cx="8532440" cy="6564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92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50D6C8-76E8-47F7-AE5E-281E372F9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502C339-5205-4E04-B281-5E3609215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hlinkClick r:id="rId2"/>
              </a:rPr>
              <a:t>http://vip.stock.finance.sina.com.cn/corp/view/vCB_AllBulletin.php?stockid=600900&amp;Page=2</a:t>
            </a:r>
            <a:endParaRPr lang="en-US" altLang="zh-CN" dirty="0"/>
          </a:p>
          <a:p>
            <a:r>
              <a:rPr lang="en-US" altLang="zh-CN" dirty="0">
                <a:hlinkClick r:id="rId3"/>
              </a:rPr>
              <a:t>http://vip.stock.finance.sina.com.cn/corp/view/vCB_AllBulletin.php?stockid=600900&amp;Page=40</a:t>
            </a:r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4117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946BFE-9B0A-4BCC-9B26-3701C1297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源代码</a:t>
            </a:r>
          </a:p>
        </p:txBody>
      </p:sp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DA5C0CFC-7084-4C91-A5EA-F0D8682AB1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57485"/>
            <a:ext cx="8229600" cy="361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234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821FB9-7F57-4664-BA9C-F6F082EF9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46EC9F3-317B-4838-8EB2-DAC642E0F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copy </a:t>
            </a:r>
            <a:r>
              <a:rPr lang="en-US" altLang="zh-CN" dirty="0">
                <a:hlinkClick r:id="rId2"/>
              </a:rPr>
              <a:t>“http://vip.stock.finance.sina.com.cn/</a:t>
            </a:r>
            <a:r>
              <a:rPr lang="en-US" altLang="zh-CN" dirty="0" err="1">
                <a:hlinkClick r:id="rId2"/>
              </a:rPr>
              <a:t>corp</a:t>
            </a:r>
            <a:r>
              <a:rPr lang="en-US" altLang="zh-CN" dirty="0">
                <a:hlinkClick r:id="rId2"/>
              </a:rPr>
              <a:t>/view/</a:t>
            </a:r>
            <a:r>
              <a:rPr lang="en-US" altLang="zh-CN" dirty="0" err="1">
                <a:hlinkClick r:id="rId2"/>
              </a:rPr>
              <a:t>vCB_AllBulletin.php?stockid</a:t>
            </a:r>
            <a:r>
              <a:rPr lang="en-US" altLang="zh-CN" dirty="0">
                <a:hlinkClick r:id="rId2"/>
              </a:rPr>
              <a:t>=600900&amp;Page=2</a:t>
            </a:r>
            <a:r>
              <a:rPr lang="en-US" altLang="zh-CN" dirty="0"/>
              <a:t>”  d:/temp.txt,replace</a:t>
            </a:r>
          </a:p>
          <a:p>
            <a:r>
              <a:rPr lang="en-US" altLang="zh-CN" dirty="0"/>
              <a:t>infix </a:t>
            </a:r>
            <a:r>
              <a:rPr lang="en-US" altLang="zh-CN" dirty="0" err="1"/>
              <a:t>strL</a:t>
            </a:r>
            <a:r>
              <a:rPr lang="en-US" altLang="zh-CN" dirty="0"/>
              <a:t> v 1-20000 using d:/temp.txt, clear</a:t>
            </a:r>
          </a:p>
          <a:p>
            <a:r>
              <a:rPr lang="en-US" altLang="zh-CN" dirty="0"/>
              <a:t>keep in 693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9433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上市公司最新公告</a:t>
            </a:r>
            <a:endParaRPr lang="en-US" altLang="zh-CN" dirty="0"/>
          </a:p>
          <a:p>
            <a:r>
              <a:rPr lang="zh-CN" altLang="en-US" dirty="0"/>
              <a:t>中国土地市场网数据</a:t>
            </a:r>
            <a:endParaRPr lang="en-US" altLang="zh-CN" dirty="0"/>
          </a:p>
          <a:p>
            <a:r>
              <a:rPr lang="zh-CN" altLang="en-US" dirty="0"/>
              <a:t>赶集网二手房价格</a:t>
            </a:r>
            <a:endParaRPr lang="en-US" altLang="zh-CN" dirty="0"/>
          </a:p>
          <a:p>
            <a:r>
              <a:rPr lang="zh-CN" altLang="en-US" dirty="0"/>
              <a:t>瓜子二手车：你究竟虚报了多少车源？？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读取源代码</a:t>
            </a:r>
          </a:p>
        </p:txBody>
      </p:sp>
    </p:spTree>
    <p:extLst>
      <p:ext uri="{BB962C8B-B14F-4D97-AF65-F5344CB8AC3E}">
        <p14:creationId xmlns:p14="http://schemas.microsoft.com/office/powerpoint/2010/main" val="3284732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CNKI</a:t>
            </a:r>
            <a:r>
              <a:rPr lang="zh-CN" altLang="en-US" dirty="0"/>
              <a:t>中国期刊网数据</a:t>
            </a:r>
            <a:endParaRPr lang="en-US" altLang="zh-CN" dirty="0"/>
          </a:p>
          <a:p>
            <a:pPr lvl="1"/>
            <a:r>
              <a:rPr lang="zh-CN" altLang="en-US" dirty="0"/>
              <a:t>中国大学经济管理学科灌水排行榜</a:t>
            </a:r>
            <a:endParaRPr lang="en-US" altLang="zh-CN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源代码藏得很深</a:t>
            </a:r>
          </a:p>
        </p:txBody>
      </p:sp>
    </p:spTree>
    <p:extLst>
      <p:ext uri="{BB962C8B-B14F-4D97-AF65-F5344CB8AC3E}">
        <p14:creationId xmlns:p14="http://schemas.microsoft.com/office/powerpoint/2010/main" val="129107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65C193-86DB-4DEA-BDE7-0012D59D2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两个小问题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90286EC-9198-4FD0-AEC8-B471D5B9F8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准备数据</a:t>
            </a:r>
            <a:endParaRPr lang="en-US" altLang="zh-CN" dirty="0"/>
          </a:p>
          <a:p>
            <a:pPr lvl="1"/>
            <a:r>
              <a:rPr lang="zh-CN" altLang="en-US" dirty="0"/>
              <a:t>不同来源的数据</a:t>
            </a:r>
            <a:endParaRPr lang="en-US" altLang="zh-CN" dirty="0"/>
          </a:p>
          <a:p>
            <a:pPr lvl="1"/>
            <a:r>
              <a:rPr lang="zh-CN" altLang="en-US" dirty="0"/>
              <a:t>不同格式的数据</a:t>
            </a:r>
            <a:endParaRPr lang="en-US" altLang="zh-CN" dirty="0"/>
          </a:p>
          <a:p>
            <a:pPr lvl="1"/>
            <a:r>
              <a:rPr lang="zh-CN" altLang="en-US" dirty="0"/>
              <a:t>不同的文件形式</a:t>
            </a:r>
            <a:endParaRPr lang="en-US" altLang="zh-CN" dirty="0"/>
          </a:p>
          <a:p>
            <a:pPr lvl="1"/>
            <a:r>
              <a:rPr lang="zh-CN" altLang="en-US" dirty="0"/>
              <a:t>网络上的海量数据</a:t>
            </a:r>
            <a:endParaRPr lang="en-US" altLang="zh-CN" dirty="0"/>
          </a:p>
          <a:p>
            <a:pPr lvl="1"/>
            <a:r>
              <a:rPr lang="zh-CN" altLang="en-US" dirty="0"/>
              <a:t>回归分析的中间结果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56606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百度地图</a:t>
            </a:r>
            <a:endParaRPr lang="en-US" altLang="zh-CN" dirty="0"/>
          </a:p>
          <a:p>
            <a:pPr lvl="1"/>
            <a:r>
              <a:rPr lang="zh-CN" altLang="en-US" dirty="0"/>
              <a:t>中国茶馆、咖啡馆、肯德基、麦当劳、必胜客分布</a:t>
            </a:r>
            <a:endParaRPr lang="en-US" altLang="zh-CN" dirty="0"/>
          </a:p>
          <a:p>
            <a:pPr lvl="1"/>
            <a:r>
              <a:rPr lang="zh-CN" altLang="en-US" dirty="0"/>
              <a:t>樊纲指数、律师楼、海关地图</a:t>
            </a:r>
            <a:endParaRPr lang="en-US" altLang="zh-CN" dirty="0"/>
          </a:p>
          <a:p>
            <a:pPr lvl="1"/>
            <a:r>
              <a:rPr lang="zh-CN" altLang="en-US" dirty="0"/>
              <a:t>日本料理韩国料理分布</a:t>
            </a:r>
            <a:endParaRPr lang="en-US" altLang="zh-CN" dirty="0"/>
          </a:p>
          <a:p>
            <a:pPr lvl="1"/>
            <a:r>
              <a:rPr lang="zh-CN" altLang="en-US" dirty="0"/>
              <a:t>高速公路覆盖率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源代码藏得很深</a:t>
            </a:r>
          </a:p>
        </p:txBody>
      </p:sp>
    </p:spTree>
    <p:extLst>
      <p:ext uri="{BB962C8B-B14F-4D97-AF65-F5344CB8AC3E}">
        <p14:creationId xmlns:p14="http://schemas.microsoft.com/office/powerpoint/2010/main" val="4205547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结果输出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CN" altLang="en-US" dirty="0"/>
              <a:t>实证研究的最后一个噩梦</a:t>
            </a:r>
            <a:endParaRPr lang="en-US" altLang="zh-CN" dirty="0"/>
          </a:p>
          <a:p>
            <a:pPr lvl="1"/>
            <a:r>
              <a:rPr lang="zh-CN" altLang="en-US" dirty="0"/>
              <a:t>复制粘贴</a:t>
            </a:r>
            <a:endParaRPr lang="en-US" altLang="zh-CN" dirty="0"/>
          </a:p>
          <a:p>
            <a:pPr lvl="1"/>
            <a:r>
              <a:rPr lang="zh-CN" altLang="en-US" dirty="0"/>
              <a:t>四舍五入</a:t>
            </a:r>
            <a:endParaRPr lang="en-US" altLang="zh-CN" dirty="0"/>
          </a:p>
          <a:p>
            <a:pPr lvl="1"/>
            <a:r>
              <a:rPr lang="zh-CN" altLang="en-US" dirty="0"/>
              <a:t>调整行距</a:t>
            </a:r>
            <a:endParaRPr lang="en-US" altLang="zh-CN" dirty="0"/>
          </a:p>
          <a:p>
            <a:pPr lvl="1"/>
            <a:r>
              <a:rPr lang="zh-CN" altLang="en-US" dirty="0"/>
              <a:t>调整字体</a:t>
            </a:r>
            <a:endParaRPr lang="en-US" altLang="zh-CN" dirty="0"/>
          </a:p>
          <a:p>
            <a:pPr lvl="1"/>
            <a:r>
              <a:rPr lang="zh-CN" altLang="en-US" dirty="0"/>
              <a:t>调整颜色</a:t>
            </a:r>
            <a:endParaRPr lang="en-US" altLang="zh-CN" dirty="0"/>
          </a:p>
          <a:p>
            <a:pPr lvl="1"/>
            <a:r>
              <a:rPr lang="zh-CN" altLang="en-US" dirty="0"/>
              <a:t>调整边框</a:t>
            </a:r>
            <a:endParaRPr lang="en-US" altLang="zh-CN" dirty="0"/>
          </a:p>
          <a:p>
            <a:pPr lvl="1"/>
            <a:r>
              <a:rPr lang="zh-CN" altLang="en-US" dirty="0"/>
              <a:t>表格合并</a:t>
            </a:r>
            <a:endParaRPr lang="en-US" altLang="zh-CN" dirty="0"/>
          </a:p>
          <a:p>
            <a:pPr lvl="1"/>
            <a:r>
              <a:rPr lang="zh-CN" altLang="en-US" dirty="0"/>
              <a:t>文件合并</a:t>
            </a:r>
            <a:endParaRPr lang="en-US" altLang="zh-CN" dirty="0"/>
          </a:p>
          <a:p>
            <a:r>
              <a:rPr lang="zh-CN" altLang="en-US" dirty="0"/>
              <a:t>可是审稿人要我改一个变量的定义！</a:t>
            </a:r>
            <a:endParaRPr lang="en-US" altLang="zh-CN" dirty="0"/>
          </a:p>
          <a:p>
            <a:r>
              <a:rPr lang="zh-CN" altLang="en-US" dirty="0"/>
              <a:t>以上的过程必须重复！</a:t>
            </a:r>
            <a:endParaRPr lang="en-US" altLang="zh-CN" dirty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05567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putdocx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Stata</a:t>
            </a:r>
            <a:r>
              <a:rPr lang="zh-CN" altLang="en-US" dirty="0"/>
              <a:t>可以直接向</a:t>
            </a:r>
            <a:r>
              <a:rPr lang="en-US" altLang="zh-CN" dirty="0"/>
              <a:t>word</a:t>
            </a:r>
            <a:r>
              <a:rPr lang="zh-CN" altLang="en-US" dirty="0"/>
              <a:t>书写</a:t>
            </a:r>
            <a:endParaRPr lang="en-US" altLang="zh-CN" dirty="0"/>
          </a:p>
          <a:p>
            <a:pPr lvl="1"/>
            <a:r>
              <a:rPr lang="zh-CN" altLang="en-US" dirty="0"/>
              <a:t>写文字</a:t>
            </a:r>
            <a:endParaRPr lang="en-US" altLang="zh-CN" dirty="0"/>
          </a:p>
          <a:p>
            <a:pPr lvl="1"/>
            <a:r>
              <a:rPr lang="zh-CN" altLang="en-US" dirty="0"/>
              <a:t>写表格</a:t>
            </a:r>
            <a:endParaRPr lang="en-US" altLang="zh-CN" dirty="0"/>
          </a:p>
          <a:p>
            <a:pPr lvl="1"/>
            <a:r>
              <a:rPr lang="zh-CN" altLang="en-US" dirty="0"/>
              <a:t>写图片</a:t>
            </a:r>
            <a:endParaRPr lang="en-US" altLang="zh-CN" dirty="0"/>
          </a:p>
          <a:p>
            <a:pPr lvl="1"/>
            <a:r>
              <a:rPr lang="zh-CN" altLang="en-US" dirty="0"/>
              <a:t>字体、字号、颜色随心所欲</a:t>
            </a:r>
            <a:endParaRPr lang="en-US" altLang="zh-CN" dirty="0"/>
          </a:p>
          <a:p>
            <a:pPr lvl="1"/>
            <a:r>
              <a:rPr lang="zh-CN" altLang="en-US" dirty="0"/>
              <a:t>表格、边框、底纹要啥来啥</a:t>
            </a:r>
            <a:endParaRPr lang="en-US" altLang="zh-CN" dirty="0"/>
          </a:p>
          <a:p>
            <a:pPr lvl="1"/>
            <a:r>
              <a:rPr lang="zh-CN" altLang="en-US" dirty="0"/>
              <a:t>所有的实证研究过程一个程序搞定</a:t>
            </a:r>
            <a:endParaRPr lang="en-US" altLang="zh-CN" dirty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8027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980728"/>
            <a:ext cx="8515350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09952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程序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628800"/>
            <a:ext cx="8818965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3357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295157" cy="4783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43297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7" y="188640"/>
            <a:ext cx="8810625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04" y="2060848"/>
            <a:ext cx="8151252" cy="2565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33020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07"/>
            <a:ext cx="9203180" cy="6814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01567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8266"/>
            <a:ext cx="8352927" cy="626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6303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00439"/>
            <a:ext cx="9036496" cy="4105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928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DF5E16-8611-41DA-AB76-80449CC9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两个小问题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62E2B2A-FC82-4744-A7E4-786678779B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准备数据</a:t>
            </a:r>
            <a:endParaRPr lang="en-US" altLang="zh-CN" dirty="0"/>
          </a:p>
          <a:p>
            <a:pPr lvl="1"/>
            <a:r>
              <a:rPr lang="zh-CN" altLang="en-US" dirty="0"/>
              <a:t>数据要有特色</a:t>
            </a:r>
            <a:endParaRPr lang="en-US" altLang="zh-CN" dirty="0"/>
          </a:p>
          <a:p>
            <a:pPr lvl="1"/>
            <a:r>
              <a:rPr lang="zh-CN" altLang="en-US" dirty="0"/>
              <a:t>海盗与经济发展（</a:t>
            </a:r>
            <a:r>
              <a:rPr lang="en-US" altLang="zh-CN" dirty="0"/>
              <a:t>NASA</a:t>
            </a:r>
            <a:r>
              <a:rPr lang="zh-CN" altLang="en-US" dirty="0"/>
              <a:t>卫星图片）</a:t>
            </a:r>
            <a:endParaRPr lang="en-US" altLang="zh-CN" dirty="0"/>
          </a:p>
          <a:p>
            <a:pPr lvl="1"/>
            <a:r>
              <a:rPr lang="zh-CN" altLang="en-US" dirty="0"/>
              <a:t>兰小欢杀牛</a:t>
            </a:r>
            <a:endParaRPr lang="en-US" altLang="zh-CN" dirty="0"/>
          </a:p>
          <a:p>
            <a:pPr lvl="1"/>
            <a:r>
              <a:rPr lang="zh-CN" altLang="en-US" dirty="0"/>
              <a:t>法律保护与资产定价（解放前上海租界的证据）</a:t>
            </a:r>
            <a:endParaRPr lang="en-US" altLang="zh-CN" dirty="0"/>
          </a:p>
          <a:p>
            <a:pPr lvl="1"/>
            <a:r>
              <a:rPr lang="zh-CN" altLang="en-US" dirty="0"/>
              <a:t>自科基金的资助效率</a:t>
            </a:r>
            <a:endParaRPr lang="en-US" altLang="zh-CN" dirty="0"/>
          </a:p>
          <a:p>
            <a:pPr lvl="1"/>
            <a:r>
              <a:rPr lang="zh-CN" altLang="en-US" dirty="0"/>
              <a:t>淮河南北的寿命差</a:t>
            </a:r>
            <a:r>
              <a:rPr lang="en-US" altLang="zh-CN" dirty="0"/>
              <a:t>5</a:t>
            </a:r>
            <a:r>
              <a:rPr lang="zh-CN" altLang="en-US" dirty="0"/>
              <a:t>岁？？</a:t>
            </a:r>
            <a:endParaRPr lang="en-US" altLang="zh-CN" dirty="0"/>
          </a:p>
          <a:p>
            <a:pPr lvl="1"/>
            <a:r>
              <a:rPr lang="zh-CN" altLang="en-US" dirty="0"/>
              <a:t>副部级官员与经济发展（</a:t>
            </a:r>
            <a:r>
              <a:rPr lang="en-US" altLang="zh-CN" dirty="0"/>
              <a:t>NASA</a:t>
            </a:r>
            <a:r>
              <a:rPr lang="zh-CN" altLang="en-US" dirty="0"/>
              <a:t>卫星图片）</a:t>
            </a:r>
            <a:endParaRPr lang="en-US" altLang="zh-CN" dirty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39777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09" y="908720"/>
            <a:ext cx="8814382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08861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11096"/>
            <a:ext cx="8770025" cy="5626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4461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汉字列表</a:t>
            </a: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07211"/>
            <a:ext cx="9073007" cy="5534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72726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汉字列表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11430000" cy="471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07868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79" y="980728"/>
            <a:ext cx="9263204" cy="484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87132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模拟一篇文章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48" y="188639"/>
            <a:ext cx="8737932" cy="64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4863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报告实证结果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任何结果都可以看多是一个矩阵</a:t>
            </a:r>
            <a:endParaRPr lang="en-US" altLang="zh-CN" dirty="0"/>
          </a:p>
          <a:p>
            <a:r>
              <a:rPr lang="zh-CN" altLang="en-US" dirty="0"/>
              <a:t>矩阵都可以通过</a:t>
            </a:r>
            <a:r>
              <a:rPr lang="en-US" altLang="zh-CN" dirty="0" err="1"/>
              <a:t>putdocx</a:t>
            </a:r>
            <a:r>
              <a:rPr lang="zh-CN" altLang="en-US" dirty="0"/>
              <a:t>写到</a:t>
            </a:r>
            <a:r>
              <a:rPr lang="en-US" altLang="zh-CN" dirty="0"/>
              <a:t>word</a:t>
            </a:r>
            <a:r>
              <a:rPr lang="zh-CN" altLang="en-US" dirty="0"/>
              <a:t>文档中</a:t>
            </a:r>
            <a:endParaRPr lang="en-US" altLang="zh-CN" dirty="0"/>
          </a:p>
          <a:p>
            <a:pPr lvl="1"/>
            <a:r>
              <a:rPr lang="zh-CN" altLang="en-US" dirty="0"/>
              <a:t>基本统计量表</a:t>
            </a:r>
            <a:endParaRPr lang="en-US" altLang="zh-CN" dirty="0"/>
          </a:p>
          <a:p>
            <a:pPr lvl="1"/>
            <a:r>
              <a:rPr lang="en-US" altLang="zh-CN" dirty="0"/>
              <a:t>T-</a:t>
            </a:r>
            <a:r>
              <a:rPr lang="zh-CN" altLang="en-US" dirty="0"/>
              <a:t>检验 （</a:t>
            </a:r>
            <a:r>
              <a:rPr lang="en-US" altLang="zh-CN" dirty="0"/>
              <a:t>t2docx</a:t>
            </a:r>
            <a:r>
              <a:rPr lang="zh-CN" altLang="en-US" dirty="0"/>
              <a:t>）</a:t>
            </a:r>
            <a:endParaRPr lang="en-US" altLang="zh-CN" dirty="0"/>
          </a:p>
          <a:p>
            <a:pPr lvl="1"/>
            <a:r>
              <a:rPr lang="zh-CN" altLang="en-US" dirty="0"/>
              <a:t>相关系数表 </a:t>
            </a:r>
            <a:r>
              <a:rPr lang="en-US" altLang="zh-CN" dirty="0"/>
              <a:t>(corr2docx)</a:t>
            </a:r>
          </a:p>
          <a:p>
            <a:pPr lvl="1"/>
            <a:r>
              <a:rPr lang="zh-CN" altLang="en-US" dirty="0"/>
              <a:t>各种回归分析 </a:t>
            </a:r>
            <a:r>
              <a:rPr lang="en-US" altLang="zh-CN" dirty="0"/>
              <a:t>(reg2docx)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85894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 statistics</a:t>
            </a:r>
            <a:endParaRPr lang="zh-CN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790700"/>
            <a:ext cx="882015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7978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 statistics</a:t>
            </a:r>
            <a:endParaRPr lang="zh-CN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462619"/>
            <a:ext cx="9649072" cy="387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73531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99346"/>
            <a:ext cx="8678453" cy="2570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31"/>
            <a:ext cx="8822469" cy="325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4610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宗教祠堂文化与企业委托代理矛盾</a:t>
            </a:r>
            <a:endParaRPr lang="en-US" altLang="zh-CN" dirty="0"/>
          </a:p>
          <a:p>
            <a:r>
              <a:rPr lang="zh-CN" altLang="en-US" dirty="0"/>
              <a:t>方言与代理成本</a:t>
            </a:r>
            <a:endParaRPr lang="en-US" altLang="zh-CN" dirty="0"/>
          </a:p>
          <a:p>
            <a:r>
              <a:rPr lang="zh-CN" altLang="en-US" dirty="0"/>
              <a:t>银行分布与企业创新</a:t>
            </a:r>
            <a:endParaRPr lang="en-US" altLang="zh-CN" dirty="0"/>
          </a:p>
          <a:p>
            <a:r>
              <a:rPr lang="zh-CN" altLang="en-US" dirty="0"/>
              <a:t>基金经理</a:t>
            </a:r>
            <a:r>
              <a:rPr lang="zh-CN" altLang="en-US" dirty="0">
                <a:solidFill>
                  <a:srgbClr val="FF0000"/>
                </a:solidFill>
              </a:rPr>
              <a:t>颜值</a:t>
            </a:r>
            <a:r>
              <a:rPr lang="zh-CN" altLang="en-US" dirty="0"/>
              <a:t>与基金市场表现</a:t>
            </a:r>
            <a:endParaRPr lang="en-US" altLang="zh-CN" dirty="0"/>
          </a:p>
          <a:p>
            <a:r>
              <a:rPr lang="zh-CN" altLang="en-US" dirty="0"/>
              <a:t>百度指数与股票市场表现</a:t>
            </a:r>
            <a:endParaRPr lang="en-US" altLang="zh-CN" dirty="0"/>
          </a:p>
          <a:p>
            <a:r>
              <a:rPr lang="zh-CN" altLang="en-US" dirty="0"/>
              <a:t>年报披露的可读性与企业绩效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各种神奇数据的研究</a:t>
            </a:r>
          </a:p>
        </p:txBody>
      </p:sp>
    </p:spTree>
    <p:extLst>
      <p:ext uri="{BB962C8B-B14F-4D97-AF65-F5344CB8AC3E}">
        <p14:creationId xmlns:p14="http://schemas.microsoft.com/office/powerpoint/2010/main" val="39956687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T-statistics </a:t>
            </a:r>
            <a:endParaRPr lang="zh-CN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68760"/>
            <a:ext cx="8961687" cy="2640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861048"/>
            <a:ext cx="919535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35525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2970"/>
            <a:ext cx="9333532" cy="2228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01" y="458932"/>
            <a:ext cx="9141176" cy="325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99492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04825"/>
            <a:ext cx="8991600" cy="584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35893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回归分析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412776"/>
            <a:ext cx="902864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51920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IV </a:t>
            </a:r>
            <a:r>
              <a:rPr lang="zh-CN" altLang="en-US" dirty="0"/>
              <a:t>回归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391606"/>
            <a:ext cx="9157755" cy="4917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377021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1146175"/>
            <a:ext cx="9048750" cy="456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77940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/>
          <a:lstStyle/>
          <a:p>
            <a:r>
              <a:rPr lang="zh-CN" altLang="en-US" dirty="0"/>
              <a:t>合并结果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896337"/>
            <a:ext cx="9193375" cy="6205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79263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The output </a:t>
            </a:r>
          </a:p>
          <a:p>
            <a:r>
              <a:rPr lang="en-US" altLang="zh-CN" dirty="0">
                <a:hlinkClick r:id="rId2" action="ppaction://hlinkfile"/>
              </a:rPr>
              <a:t>Mytable.docx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867829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" y="836712"/>
            <a:ext cx="9247727" cy="468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256791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Putdocx</a:t>
            </a:r>
            <a:r>
              <a:rPr lang="en-US" altLang="zh-CN" dirty="0"/>
              <a:t> </a:t>
            </a:r>
            <a:r>
              <a:rPr lang="zh-CN" altLang="en-US" dirty="0"/>
              <a:t>目前存在的不足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1. </a:t>
            </a:r>
            <a:r>
              <a:rPr lang="zh-CN" altLang="en-US" dirty="0"/>
              <a:t>命令格式繁琐，难记且不便书写</a:t>
            </a:r>
            <a:endParaRPr lang="en-US" altLang="zh-CN" dirty="0"/>
          </a:p>
          <a:p>
            <a:r>
              <a:rPr lang="en-US" altLang="zh-CN" dirty="0"/>
              <a:t>2. </a:t>
            </a:r>
            <a:r>
              <a:rPr lang="zh-CN" altLang="en-US" dirty="0"/>
              <a:t>事无巨细，选项需要逐一设置</a:t>
            </a:r>
            <a:endParaRPr lang="en-US" altLang="zh-CN" dirty="0"/>
          </a:p>
          <a:p>
            <a:r>
              <a:rPr lang="en-US" altLang="zh-CN" dirty="0"/>
              <a:t>3. </a:t>
            </a:r>
            <a:r>
              <a:rPr lang="zh-CN" altLang="en-US" dirty="0"/>
              <a:t>内容与报告样式混合，难以分离</a:t>
            </a:r>
            <a:endParaRPr lang="en-US" altLang="zh-CN" dirty="0"/>
          </a:p>
          <a:p>
            <a:r>
              <a:rPr lang="en-US" altLang="zh-CN" dirty="0"/>
              <a:t>4. </a:t>
            </a:r>
            <a:r>
              <a:rPr lang="zh-CN" altLang="en-US" dirty="0"/>
              <a:t>脚注等重要功能缺失</a:t>
            </a:r>
            <a:endParaRPr lang="en-US" altLang="zh-CN" dirty="0"/>
          </a:p>
          <a:p>
            <a:r>
              <a:rPr lang="zh-CN" altLang="en-US" dirty="0"/>
              <a:t>不可以编辑公式</a:t>
            </a:r>
          </a:p>
        </p:txBody>
      </p:sp>
    </p:spTree>
    <p:extLst>
      <p:ext uri="{BB962C8B-B14F-4D97-AF65-F5344CB8AC3E}">
        <p14:creationId xmlns:p14="http://schemas.microsoft.com/office/powerpoint/2010/main" val="2680417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5B5020-1FB8-45A9-9C5C-0C7FAC236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数据获取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862DD87-7711-45A4-8748-D0A1593E7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看似简单的数据，获得的过程并不容易</a:t>
            </a:r>
            <a:endParaRPr lang="en-US" altLang="zh-CN" dirty="0"/>
          </a:p>
          <a:p>
            <a:pPr lvl="1"/>
            <a:r>
              <a:rPr lang="zh-CN" altLang="en-US" dirty="0"/>
              <a:t>以年报的页数为例</a:t>
            </a:r>
            <a:endParaRPr lang="en-US" altLang="zh-CN" dirty="0"/>
          </a:p>
          <a:p>
            <a:pPr lvl="1"/>
            <a:r>
              <a:rPr lang="zh-CN" altLang="en-US" dirty="0"/>
              <a:t>手工劳动大约需要一年时间</a:t>
            </a:r>
            <a:endParaRPr lang="en-US" altLang="zh-CN" dirty="0"/>
          </a:p>
          <a:p>
            <a:pPr lvl="1"/>
            <a:r>
              <a:rPr lang="zh-CN" altLang="en-US" dirty="0"/>
              <a:t>寺庙数据</a:t>
            </a:r>
            <a:endParaRPr lang="en-US" altLang="zh-CN" dirty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433010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命令格式繁琐，难记且不便书写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每次使用前都要以</a:t>
            </a:r>
            <a:r>
              <a:rPr lang="en-US" altLang="zh-CN" sz="2400" dirty="0" err="1"/>
              <a:t>putdocx</a:t>
            </a:r>
            <a:r>
              <a:rPr lang="en-US" altLang="zh-CN" sz="2400" dirty="0"/>
              <a:t> begin </a:t>
            </a:r>
            <a:r>
              <a:rPr lang="zh-CN" altLang="en-US" sz="2400" dirty="0"/>
              <a:t>开始，以</a:t>
            </a:r>
            <a:r>
              <a:rPr lang="en-US" altLang="zh-CN" sz="2400" dirty="0" err="1"/>
              <a:t>putdocx</a:t>
            </a:r>
            <a:r>
              <a:rPr lang="en-US" altLang="zh-CN" sz="2400" dirty="0"/>
              <a:t> save </a:t>
            </a:r>
            <a:r>
              <a:rPr lang="zh-CN" altLang="en-US" sz="2400" dirty="0"/>
              <a:t>结束。</a:t>
            </a:r>
            <a:endParaRPr lang="en-US" altLang="zh-CN" sz="2400" dirty="0"/>
          </a:p>
          <a:p>
            <a:r>
              <a:rPr lang="zh-CN" altLang="en-US" sz="2400" dirty="0"/>
              <a:t>输出文字</a:t>
            </a:r>
            <a:r>
              <a:rPr lang="en-US" altLang="zh-CN" sz="2400" dirty="0" err="1"/>
              <a:t>putdocx</a:t>
            </a:r>
            <a:r>
              <a:rPr lang="en-US" altLang="zh-CN" sz="2400" dirty="0"/>
              <a:t> text</a:t>
            </a:r>
            <a:r>
              <a:rPr lang="zh-CN" altLang="en-US" sz="2400" dirty="0"/>
              <a:t>必须要先输出段落</a:t>
            </a:r>
            <a:r>
              <a:rPr lang="en-US" altLang="zh-CN" sz="2400" dirty="0" err="1"/>
              <a:t>putdocx</a:t>
            </a:r>
            <a:r>
              <a:rPr lang="en-US" altLang="zh-CN" sz="2400" dirty="0"/>
              <a:t> paragraph</a:t>
            </a:r>
            <a:r>
              <a:rPr lang="zh-CN" altLang="en-US" sz="2400" dirty="0"/>
              <a:t>。</a:t>
            </a:r>
            <a:endParaRPr lang="en-US" altLang="zh-CN" sz="2400" dirty="0"/>
          </a:p>
          <a:p>
            <a:r>
              <a:rPr lang="zh-CN" altLang="en-US" sz="2400" dirty="0"/>
              <a:t>每次换页以后还要</a:t>
            </a:r>
            <a:r>
              <a:rPr lang="en-US" altLang="zh-CN" sz="2400" dirty="0" err="1"/>
              <a:t>pudocx</a:t>
            </a:r>
            <a:r>
              <a:rPr lang="en-US" altLang="zh-CN" sz="2400" dirty="0"/>
              <a:t> paragraph</a:t>
            </a:r>
          </a:p>
          <a:p>
            <a:r>
              <a:rPr lang="zh-CN" altLang="en-US" sz="2400" dirty="0"/>
              <a:t>即使前面已经指定过表格名称，每次输出表格</a:t>
            </a:r>
            <a:r>
              <a:rPr lang="en-US" altLang="zh-CN" sz="2400" dirty="0" err="1"/>
              <a:t>putdocx</a:t>
            </a:r>
            <a:r>
              <a:rPr lang="en-US" altLang="zh-CN" sz="2400" dirty="0"/>
              <a:t> table</a:t>
            </a:r>
            <a:r>
              <a:rPr lang="zh-CN" altLang="en-US" sz="2400" dirty="0"/>
              <a:t>也都要输一遍表格名称</a:t>
            </a:r>
            <a:endParaRPr lang="en-US" altLang="zh-CN" sz="2400" dirty="0"/>
          </a:p>
          <a:p>
            <a:r>
              <a:rPr lang="en-US" altLang="zh-CN" sz="2400" dirty="0">
                <a:solidFill>
                  <a:srgbClr val="FFC000"/>
                </a:solidFill>
              </a:rPr>
              <a:t>Markdown</a:t>
            </a:r>
            <a:r>
              <a:rPr lang="zh-CN" altLang="en-US" sz="2400" dirty="0">
                <a:solidFill>
                  <a:srgbClr val="FFC000"/>
                </a:solidFill>
              </a:rPr>
              <a:t>采用轻格式标记，除了用于注明文字类型的简单记号，没有其它多余记号。</a:t>
            </a:r>
          </a:p>
        </p:txBody>
      </p:sp>
    </p:spTree>
    <p:extLst>
      <p:ext uri="{BB962C8B-B14F-4D97-AF65-F5344CB8AC3E}">
        <p14:creationId xmlns:p14="http://schemas.microsoft.com/office/powerpoint/2010/main" val="28498682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0"/>
            <a:ext cx="8574127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140968"/>
            <a:ext cx="9013171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337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选项太多难以设置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72608"/>
          </a:xfrm>
        </p:spPr>
        <p:txBody>
          <a:bodyPr>
            <a:normAutofit/>
          </a:bodyPr>
          <a:lstStyle/>
          <a:p>
            <a:r>
              <a:rPr lang="en-US" altLang="zh-CN" sz="2800" dirty="0" err="1"/>
              <a:t>Putdocx</a:t>
            </a:r>
            <a:r>
              <a:rPr lang="zh-CN" altLang="en-US" sz="2800" dirty="0"/>
              <a:t>使用选项来调整文档格式，因此必然引入了繁多的子命令与选项。</a:t>
            </a:r>
            <a:endParaRPr lang="en-US" altLang="zh-CN" sz="2800" dirty="0"/>
          </a:p>
          <a:p>
            <a:r>
              <a:rPr lang="zh-CN" altLang="en-US" sz="2800" dirty="0"/>
              <a:t>为了调整</a:t>
            </a:r>
            <a:r>
              <a:rPr lang="en-US" altLang="zh-CN" sz="2800" dirty="0"/>
              <a:t>word</a:t>
            </a:r>
            <a:r>
              <a:rPr lang="zh-CN" altLang="en-US" sz="2800" dirty="0"/>
              <a:t>版面，无论难易美丑，都要在</a:t>
            </a:r>
            <a:r>
              <a:rPr lang="en-US" altLang="zh-CN" sz="2800" dirty="0"/>
              <a:t>do</a:t>
            </a:r>
            <a:r>
              <a:rPr lang="zh-CN" altLang="en-US" sz="2800" dirty="0"/>
              <a:t>文档中逐一设置</a:t>
            </a:r>
            <a:endParaRPr lang="en-US" altLang="zh-CN" sz="2800" dirty="0"/>
          </a:p>
          <a:p>
            <a:pPr lvl="1"/>
            <a:r>
              <a:rPr lang="zh-CN" altLang="en-US" sz="2400" dirty="0"/>
              <a:t>纸张大小，</a:t>
            </a:r>
            <a:r>
              <a:rPr lang="en-US" altLang="zh-CN" sz="2400" dirty="0"/>
              <a:t>A4,B4, Letter, Legal</a:t>
            </a:r>
          </a:p>
          <a:p>
            <a:pPr lvl="1"/>
            <a:r>
              <a:rPr lang="en-US" altLang="zh-CN" sz="2400" dirty="0"/>
              <a:t>Portrait </a:t>
            </a:r>
            <a:r>
              <a:rPr lang="zh-CN" altLang="en-US" sz="2400" dirty="0"/>
              <a:t>还是</a:t>
            </a:r>
            <a:r>
              <a:rPr lang="en-US" altLang="zh-CN" sz="2400" dirty="0"/>
              <a:t>landscape ?</a:t>
            </a:r>
          </a:p>
          <a:p>
            <a:pPr lvl="1"/>
            <a:r>
              <a:rPr lang="zh-CN" altLang="en-US" sz="2400" dirty="0"/>
              <a:t>每一段的字体、大小、颜色、是否下换线、</a:t>
            </a:r>
            <a:endParaRPr lang="en-US" altLang="zh-CN" sz="2400" dirty="0"/>
          </a:p>
          <a:p>
            <a:pPr lvl="1"/>
            <a:r>
              <a:rPr lang="zh-CN" altLang="en-US" sz="2400" dirty="0"/>
              <a:t>下换线的线条形状、粗细、颜色</a:t>
            </a:r>
            <a:endParaRPr lang="en-US" altLang="zh-CN" sz="2400" dirty="0"/>
          </a:p>
          <a:p>
            <a:pPr lvl="1"/>
            <a:r>
              <a:rPr lang="zh-CN" altLang="en-US" sz="2400" dirty="0"/>
              <a:t>表格的边框形状、颜色、粗细</a:t>
            </a:r>
            <a:endParaRPr lang="en-US" altLang="zh-CN" sz="2400" dirty="0"/>
          </a:p>
          <a:p>
            <a:pPr lvl="1"/>
            <a:endParaRPr lang="en-US" altLang="zh-CN" sz="2400" dirty="0"/>
          </a:p>
          <a:p>
            <a:r>
              <a:rPr lang="en-US" altLang="zh-CN" sz="2800" dirty="0" err="1"/>
              <a:t>putdocx</a:t>
            </a:r>
            <a:r>
              <a:rPr lang="zh-CN" altLang="en-US" sz="2800" dirty="0"/>
              <a:t>就像肾上腺皮质激素，解决了旧的病症，却创造了新的病症。</a:t>
            </a:r>
            <a:endParaRPr lang="en-US" altLang="zh-CN" sz="2800" dirty="0"/>
          </a:p>
          <a:p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87113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选项太多难以设置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一个命令它能控制的东西越细，它就越权威、越底层，</a:t>
            </a:r>
            <a:endParaRPr lang="en-US" altLang="zh-CN" dirty="0"/>
          </a:p>
          <a:p>
            <a:r>
              <a:rPr lang="zh-CN" altLang="en-US" dirty="0"/>
              <a:t>但另一方面它就越难以推广，因为它太复杂了</a:t>
            </a:r>
            <a:endParaRPr lang="en-US" altLang="zh-CN" dirty="0"/>
          </a:p>
          <a:p>
            <a:r>
              <a:rPr lang="en-US" altLang="zh-CN" dirty="0" err="1"/>
              <a:t>putdocx</a:t>
            </a:r>
            <a:r>
              <a:rPr lang="zh-CN" altLang="en-US" dirty="0"/>
              <a:t>就是这样一个过于复杂的命令，它能控制很多东西，但我们很多时候不需要它那么精细，我们也不想那么劳神</a:t>
            </a:r>
          </a:p>
        </p:txBody>
      </p:sp>
    </p:spTree>
    <p:extLst>
      <p:ext uri="{BB962C8B-B14F-4D97-AF65-F5344CB8AC3E}">
        <p14:creationId xmlns:p14="http://schemas.microsoft.com/office/powerpoint/2010/main" val="266681389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内容与报告样式混合</a:t>
            </a:r>
            <a:br>
              <a:rPr lang="en-US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4525963"/>
          </a:xfrm>
        </p:spPr>
        <p:txBody>
          <a:bodyPr>
            <a:noAutofit/>
          </a:bodyPr>
          <a:lstStyle/>
          <a:p>
            <a:r>
              <a:rPr lang="en-US" altLang="zh-CN" dirty="0" err="1"/>
              <a:t>putdocx</a:t>
            </a:r>
            <a:r>
              <a:rPr lang="zh-CN" altLang="en-US" dirty="0"/>
              <a:t>命令将</a:t>
            </a:r>
            <a:r>
              <a:rPr lang="en-US" altLang="zh-CN" dirty="0"/>
              <a:t>word</a:t>
            </a:r>
            <a:r>
              <a:rPr lang="zh-CN" altLang="en-US" dirty="0"/>
              <a:t>文本内容与排版样式混合在一份</a:t>
            </a:r>
            <a:r>
              <a:rPr lang="en-US" altLang="zh-CN" dirty="0"/>
              <a:t>do</a:t>
            </a:r>
            <a:r>
              <a:rPr lang="zh-CN" altLang="en-US" dirty="0"/>
              <a:t>文档中</a:t>
            </a:r>
            <a:endParaRPr lang="en-US" altLang="zh-CN" dirty="0"/>
          </a:p>
          <a:p>
            <a:r>
              <a:rPr lang="zh-CN" altLang="en-US" dirty="0"/>
              <a:t>难于实现“不换内容，只换排版”的样式更迭需求。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066462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内容与报告样式分离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Markdown</a:t>
            </a:r>
            <a:r>
              <a:rPr lang="zh-CN" altLang="en-US" dirty="0"/>
              <a:t>生成</a:t>
            </a:r>
            <a:r>
              <a:rPr lang="en-US" altLang="zh-CN" dirty="0"/>
              <a:t>html</a:t>
            </a:r>
            <a:r>
              <a:rPr lang="zh-CN" altLang="en-US" dirty="0"/>
              <a:t>的过程，只负责内容的输出，具体的样式调整交由相应的层叠样式表处理。</a:t>
            </a:r>
            <a:endParaRPr lang="en-US" altLang="zh-CN" dirty="0"/>
          </a:p>
          <a:p>
            <a:r>
              <a:rPr lang="zh-CN" altLang="en-US" dirty="0"/>
              <a:t>即实现了内容与样式分离。如下图对比，</a:t>
            </a:r>
            <a:r>
              <a:rPr lang="en-US" altLang="zh-CN" dirty="0" err="1"/>
              <a:t>putdocx</a:t>
            </a:r>
            <a:r>
              <a:rPr lang="zh-CN" altLang="en-US" dirty="0"/>
              <a:t>将内容本身与样式规定混合在了一起，显得繁琐且不易修改，而</a:t>
            </a:r>
            <a:r>
              <a:rPr lang="en-US" altLang="zh-CN" dirty="0"/>
              <a:t>markdown</a:t>
            </a:r>
            <a:r>
              <a:rPr lang="zh-CN" altLang="en-US" dirty="0"/>
              <a:t>对内容与样式分离，如果想调整输出的样式，只需更换</a:t>
            </a:r>
            <a:r>
              <a:rPr lang="en-US" altLang="zh-CN" dirty="0"/>
              <a:t>CSS</a:t>
            </a:r>
            <a:r>
              <a:rPr lang="zh-CN" altLang="en-US" dirty="0"/>
              <a:t>层叠样式表</a:t>
            </a:r>
            <a:r>
              <a:rPr lang="en-US" altLang="zh-CN" dirty="0"/>
              <a:t>(template)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722600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574127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645024"/>
            <a:ext cx="3875193" cy="2349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646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73015"/>
            <a:ext cx="3452813" cy="21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475260"/>
            <a:ext cx="2819400" cy="25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775" y="260648"/>
            <a:ext cx="4519613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00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From </a:t>
            </a:r>
            <a:r>
              <a:rPr lang="en-US" altLang="zh-CN" dirty="0" err="1"/>
              <a:t>Stata</a:t>
            </a:r>
            <a:r>
              <a:rPr lang="en-US" altLang="zh-CN" dirty="0"/>
              <a:t> to Markdown </a:t>
            </a:r>
            <a:endParaRPr lang="zh-CN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3672408" cy="5626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663286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Header.txt</a:t>
            </a: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99122"/>
            <a:ext cx="7143750" cy="583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724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054C09-E0B6-4EE1-A70E-92935DC25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税务局、</a:t>
            </a:r>
            <a:r>
              <a:rPr lang="en-US" altLang="zh-CN" dirty="0"/>
              <a:t>shopping mall </a:t>
            </a:r>
            <a:r>
              <a:rPr lang="zh-CN" altLang="en-US" dirty="0"/>
              <a:t>和上市公司</a:t>
            </a: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A1AA0AED-1780-497E-8695-354426CA80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15862"/>
            <a:ext cx="8229600" cy="3694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2274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层叠样式表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63" y="2033588"/>
            <a:ext cx="8067675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5262299"/>
            <a:ext cx="83884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FF0000"/>
                </a:solidFill>
                <a:hlinkClick r:id="rId3" action="ppaction://hlinkfile"/>
              </a:rPr>
              <a:t>Swiss.css</a:t>
            </a:r>
            <a:endParaRPr lang="en-US" altLang="zh-CN" sz="4800" b="1" dirty="0">
              <a:solidFill>
                <a:srgbClr val="FF0000"/>
              </a:solidFill>
            </a:endParaRPr>
          </a:p>
          <a:p>
            <a:r>
              <a:rPr lang="en-US" altLang="zh-CN" sz="4800" b="1" dirty="0" err="1">
                <a:solidFill>
                  <a:srgbClr val="FF0000"/>
                </a:solidFill>
              </a:rPr>
              <a:t>shellout</a:t>
            </a:r>
            <a:r>
              <a:rPr lang="en-US" altLang="zh-CN" sz="4800" b="1" dirty="0">
                <a:solidFill>
                  <a:srgbClr val="FF0000"/>
                </a:solidFill>
              </a:rPr>
              <a:t> notepad markdown.css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01349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替换层叠样式表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96" y="1673696"/>
            <a:ext cx="87376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070076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3"/>
            <a:ext cx="8136904" cy="6238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968851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15161" y="-834691"/>
            <a:ext cx="6769662" cy="849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694638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82223" y="-980221"/>
            <a:ext cx="6379553" cy="864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057618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146" y="116632"/>
            <a:ext cx="920365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92195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58" y="189111"/>
            <a:ext cx="8768368" cy="6408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654767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Footnote</a:t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CN" sz="3600" dirty="0" err="1"/>
              <a:t>Putdocx</a:t>
            </a:r>
            <a:r>
              <a:rPr lang="zh-CN" altLang="en-US" sz="3600" dirty="0"/>
              <a:t>缺乏脚注输出这一功能，当遇到该类需求时，需要人力手工补全相应功能。</a:t>
            </a:r>
            <a:endParaRPr lang="en-US" altLang="zh-CN" sz="3600" dirty="0"/>
          </a:p>
          <a:p>
            <a:r>
              <a:rPr lang="en-US" altLang="zh-CN" sz="3600" dirty="0"/>
              <a:t>Markdown</a:t>
            </a:r>
            <a:r>
              <a:rPr lang="zh-CN" altLang="en-US" sz="3600" dirty="0"/>
              <a:t>原生语法支持非常轻便地脚注标注，且在</a:t>
            </a:r>
            <a:r>
              <a:rPr lang="en-US" altLang="zh-CN" sz="3600" dirty="0"/>
              <a:t>html</a:t>
            </a:r>
            <a:r>
              <a:rPr lang="zh-CN" altLang="en-US" sz="3600" dirty="0"/>
              <a:t>里面非常便于通过超链接浏览。</a:t>
            </a:r>
            <a:endParaRPr lang="en-US" altLang="zh-CN" sz="3600" dirty="0"/>
          </a:p>
          <a:p>
            <a:pPr marL="0" indent="0">
              <a:buNone/>
            </a:pPr>
            <a:endParaRPr lang="en-US" altLang="zh-CN" sz="3600" dirty="0"/>
          </a:p>
        </p:txBody>
      </p:sp>
    </p:spTree>
    <p:extLst>
      <p:ext uri="{BB962C8B-B14F-4D97-AF65-F5344CB8AC3E}">
        <p14:creationId xmlns:p14="http://schemas.microsoft.com/office/powerpoint/2010/main" val="417600407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Footnote </a:t>
            </a:r>
            <a:endParaRPr lang="zh-CN" alt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75366"/>
            <a:ext cx="8565841" cy="490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656234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190500"/>
            <a:ext cx="779145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597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6FB77E-34FC-4689-A4EE-CA24D0E8A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两个小问题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08288D1-1A28-4D6C-9A9E-3EC81B5EB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/>
              <a:t>输出结果</a:t>
            </a:r>
            <a:endParaRPr lang="en-US" altLang="zh-CN" dirty="0"/>
          </a:p>
          <a:p>
            <a:pPr lvl="1"/>
            <a:r>
              <a:rPr lang="zh-CN" altLang="en-US" dirty="0"/>
              <a:t>样本选择过程</a:t>
            </a:r>
            <a:endParaRPr lang="en-US" altLang="zh-CN" dirty="0"/>
          </a:p>
          <a:p>
            <a:pPr lvl="1"/>
            <a:r>
              <a:rPr lang="zh-CN" altLang="en-US" dirty="0"/>
              <a:t>变量定义过程</a:t>
            </a:r>
            <a:endParaRPr lang="en-US" altLang="zh-CN" dirty="0"/>
          </a:p>
          <a:p>
            <a:pPr lvl="1"/>
            <a:r>
              <a:rPr lang="zh-CN" altLang="en-US" dirty="0"/>
              <a:t>基本统计信息</a:t>
            </a:r>
            <a:endParaRPr lang="en-US" altLang="zh-CN" dirty="0"/>
          </a:p>
          <a:p>
            <a:pPr lvl="1"/>
            <a:r>
              <a:rPr lang="zh-CN" altLang="en-US" dirty="0"/>
              <a:t>分样本比较</a:t>
            </a:r>
            <a:endParaRPr lang="en-US" altLang="zh-CN" dirty="0"/>
          </a:p>
          <a:p>
            <a:pPr lvl="1"/>
            <a:r>
              <a:rPr lang="zh-CN" altLang="en-US" dirty="0"/>
              <a:t>回归分析结果</a:t>
            </a:r>
            <a:endParaRPr lang="en-US" altLang="zh-CN" dirty="0"/>
          </a:p>
          <a:p>
            <a:pPr lvl="1"/>
            <a:r>
              <a:rPr lang="zh-CN" altLang="en-US" dirty="0"/>
              <a:t>内生性结果</a:t>
            </a:r>
            <a:endParaRPr lang="en-US" altLang="zh-CN" dirty="0"/>
          </a:p>
          <a:p>
            <a:pPr lvl="1"/>
            <a:r>
              <a:rPr lang="zh-CN" altLang="en-US" dirty="0"/>
              <a:t>稳健性检验</a:t>
            </a:r>
            <a:endParaRPr lang="en-US" altLang="zh-CN" dirty="0"/>
          </a:p>
          <a:p>
            <a:pPr lvl="1"/>
            <a:r>
              <a:rPr lang="zh-CN" altLang="en-US" dirty="0"/>
              <a:t>异质性分析</a:t>
            </a:r>
            <a:endParaRPr lang="en-US" altLang="zh-CN" dirty="0"/>
          </a:p>
          <a:p>
            <a:pPr lvl="1"/>
            <a:r>
              <a:rPr lang="zh-CN" altLang="en-US" dirty="0"/>
              <a:t>机制分析</a:t>
            </a:r>
          </a:p>
        </p:txBody>
      </p:sp>
    </p:spTree>
    <p:extLst>
      <p:ext uri="{BB962C8B-B14F-4D97-AF65-F5344CB8AC3E}">
        <p14:creationId xmlns:p14="http://schemas.microsoft.com/office/powerpoint/2010/main" val="187355005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38" y="980728"/>
            <a:ext cx="9127717" cy="4677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115647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Putdocx</a:t>
            </a:r>
            <a:r>
              <a:rPr lang="zh-CN" altLang="en-US" dirty="0"/>
              <a:t>建议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添加读入</a:t>
            </a:r>
            <a:r>
              <a:rPr lang="en-US" altLang="zh-CN" dirty="0" err="1"/>
              <a:t>docx</a:t>
            </a:r>
            <a:r>
              <a:rPr lang="en-US" altLang="zh-CN" dirty="0"/>
              <a:t> </a:t>
            </a:r>
            <a:r>
              <a:rPr lang="zh-CN" altLang="en-US" dirty="0"/>
              <a:t>文档的功能</a:t>
            </a:r>
            <a:endParaRPr lang="en-US" altLang="zh-CN" dirty="0"/>
          </a:p>
          <a:p>
            <a:pPr lvl="1"/>
            <a:r>
              <a:rPr lang="zh-CN" altLang="en-US" dirty="0"/>
              <a:t>当前只能写入不能读出</a:t>
            </a:r>
            <a:endParaRPr lang="en-US" altLang="zh-CN" dirty="0"/>
          </a:p>
          <a:p>
            <a:pPr lvl="1"/>
            <a:r>
              <a:rPr lang="zh-CN" altLang="en-US" dirty="0"/>
              <a:t>读出的过程需要识别文档中的公式、图片、脚注尾注等</a:t>
            </a:r>
            <a:endParaRPr lang="en-US" altLang="zh-CN" dirty="0"/>
          </a:p>
          <a:p>
            <a:pPr lvl="1"/>
            <a:r>
              <a:rPr lang="zh-CN" altLang="en-US" dirty="0"/>
              <a:t>不能识别的部分可以当做图片？？</a:t>
            </a:r>
            <a:endParaRPr lang="en-US" altLang="zh-CN" dirty="0"/>
          </a:p>
          <a:p>
            <a:pPr lvl="1"/>
            <a:r>
              <a:rPr lang="zh-CN" altLang="en-US" dirty="0"/>
              <a:t>读入文档允许可视化分词</a:t>
            </a:r>
          </a:p>
        </p:txBody>
      </p:sp>
    </p:spTree>
    <p:extLst>
      <p:ext uri="{BB962C8B-B14F-4D97-AF65-F5344CB8AC3E}">
        <p14:creationId xmlns:p14="http://schemas.microsoft.com/office/powerpoint/2010/main" val="115437052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Putdocx</a:t>
            </a:r>
            <a:r>
              <a:rPr lang="zh-CN" altLang="en-US" dirty="0"/>
              <a:t>建议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尽量使内容与样式相分离，写内容的时候尽管写，调样式的时候自由调。</a:t>
            </a:r>
            <a:endParaRPr lang="en-US" altLang="zh-CN" dirty="0"/>
          </a:p>
          <a:p>
            <a:r>
              <a:rPr lang="zh-CN" altLang="en-US" dirty="0"/>
              <a:t>式样通过网站公布，用户自由选择</a:t>
            </a:r>
            <a:endParaRPr lang="en-US" altLang="zh-CN" dirty="0"/>
          </a:p>
          <a:p>
            <a:r>
              <a:rPr lang="zh-CN" altLang="en-US" dirty="0"/>
              <a:t>增加脚注等功能</a:t>
            </a:r>
            <a:endParaRPr lang="en-US" altLang="zh-CN" dirty="0"/>
          </a:p>
          <a:p>
            <a:r>
              <a:rPr lang="zh-CN" altLang="en-US" dirty="0"/>
              <a:t>增加公式功能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260966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Putdocx</a:t>
            </a:r>
            <a:r>
              <a:rPr lang="en-US" altLang="zh-CN" dirty="0"/>
              <a:t> </a:t>
            </a:r>
            <a:r>
              <a:rPr lang="zh-CN" altLang="en-US" dirty="0"/>
              <a:t>建议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插入图片格式为</a:t>
            </a:r>
            <a:r>
              <a:rPr lang="en-US" altLang="zh-CN" dirty="0" err="1"/>
              <a:t>png</a:t>
            </a:r>
            <a:endParaRPr lang="en-US" altLang="zh-CN" dirty="0"/>
          </a:p>
          <a:p>
            <a:r>
              <a:rPr lang="zh-CN" altLang="en-US" dirty="0"/>
              <a:t>能否允许更多的图片格式？</a:t>
            </a:r>
            <a:endParaRPr lang="en-US" altLang="zh-CN" dirty="0"/>
          </a:p>
          <a:p>
            <a:pPr lvl="1"/>
            <a:r>
              <a:rPr lang="en-US" altLang="zh-CN" dirty="0"/>
              <a:t>JPEG?</a:t>
            </a:r>
          </a:p>
          <a:p>
            <a:pPr lvl="1"/>
            <a:r>
              <a:rPr lang="en-US" altLang="zh-CN" dirty="0"/>
              <a:t>BMP?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319456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hyper Link: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zh-CN" altLang="zh-CN" dirty="0"/>
          </a:p>
          <a:p>
            <a:r>
              <a:rPr lang="en-US" altLang="zh-CN" dirty="0"/>
              <a:t>Image Hyperlink</a:t>
            </a:r>
          </a:p>
          <a:p>
            <a:r>
              <a:rPr lang="en-US" altLang="zh-CN" dirty="0"/>
              <a:t>Text hyperlink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28255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Putdocx</a:t>
            </a:r>
            <a:r>
              <a:rPr lang="en-US" altLang="zh-CN" dirty="0"/>
              <a:t> describe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只能</a:t>
            </a:r>
            <a:r>
              <a:rPr lang="en-US" altLang="zh-CN" dirty="0"/>
              <a:t>describe </a:t>
            </a:r>
            <a:r>
              <a:rPr lang="zh-CN" altLang="en-US" dirty="0"/>
              <a:t>文档</a:t>
            </a:r>
            <a:endParaRPr lang="en-US" altLang="zh-CN" dirty="0"/>
          </a:p>
          <a:p>
            <a:r>
              <a:rPr lang="zh-CN" altLang="en-US" dirty="0"/>
              <a:t>不能</a:t>
            </a:r>
            <a:r>
              <a:rPr lang="en-US" altLang="zh-CN" dirty="0"/>
              <a:t>describe </a:t>
            </a:r>
            <a:r>
              <a:rPr lang="zh-CN" altLang="en-US" dirty="0"/>
              <a:t>表格和段落</a:t>
            </a:r>
            <a:endParaRPr lang="en-US" altLang="zh-CN" dirty="0"/>
          </a:p>
          <a:p>
            <a:r>
              <a:rPr lang="zh-CN" altLang="en-US" dirty="0"/>
              <a:t>没有返回值</a:t>
            </a:r>
          </a:p>
        </p:txBody>
      </p:sp>
    </p:spTree>
    <p:extLst>
      <p:ext uri="{BB962C8B-B14F-4D97-AF65-F5344CB8AC3E}">
        <p14:creationId xmlns:p14="http://schemas.microsoft.com/office/powerpoint/2010/main" val="352474976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Describe 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7"/>
            <a:ext cx="8496944" cy="5235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151296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800021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5583B2-F583-4F7B-A0E9-F9DB4C1F5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两个小问题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4F7382E-2A26-4117-AFC4-51447692B3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结果输出</a:t>
            </a:r>
            <a:endParaRPr lang="en-US" altLang="zh-CN" dirty="0"/>
          </a:p>
          <a:p>
            <a:pPr lvl="1"/>
            <a:r>
              <a:rPr lang="zh-CN" altLang="en-US" dirty="0"/>
              <a:t>所有表格一起输出</a:t>
            </a:r>
            <a:endParaRPr lang="en-US" altLang="zh-CN" dirty="0"/>
          </a:p>
          <a:p>
            <a:pPr lvl="1"/>
            <a:r>
              <a:rPr lang="zh-CN" altLang="en-US" dirty="0"/>
              <a:t>中文不要有乱码</a:t>
            </a:r>
            <a:endParaRPr lang="en-US" altLang="zh-CN" dirty="0"/>
          </a:p>
          <a:p>
            <a:pPr lvl="1"/>
            <a:r>
              <a:rPr lang="zh-CN" altLang="en-US" dirty="0"/>
              <a:t>格式要漂亮</a:t>
            </a:r>
            <a:endParaRPr lang="en-US" altLang="zh-CN" dirty="0"/>
          </a:p>
          <a:p>
            <a:pPr lvl="1"/>
            <a:r>
              <a:rPr lang="zh-CN" altLang="en-US" dirty="0"/>
              <a:t>与期刊要求一致</a:t>
            </a:r>
          </a:p>
        </p:txBody>
      </p:sp>
    </p:spTree>
    <p:extLst>
      <p:ext uri="{BB962C8B-B14F-4D97-AF65-F5344CB8AC3E}">
        <p14:creationId xmlns:p14="http://schemas.microsoft.com/office/powerpoint/2010/main" val="2624147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/>
              <a:t>cntrade</a:t>
            </a:r>
            <a:r>
              <a:rPr lang="en-US" altLang="zh-CN" dirty="0"/>
              <a:t> 600900</a:t>
            </a:r>
          </a:p>
          <a:p>
            <a:r>
              <a:rPr lang="en-US" altLang="zh-CN" dirty="0" err="1"/>
              <a:t>cnar</a:t>
            </a:r>
            <a:r>
              <a:rPr lang="en-US" altLang="zh-CN" dirty="0"/>
              <a:t> 000002</a:t>
            </a:r>
          </a:p>
          <a:p>
            <a:r>
              <a:rPr lang="en-US" altLang="zh-CN" dirty="0"/>
              <a:t> </a:t>
            </a:r>
            <a:r>
              <a:rPr lang="en-US" altLang="zh-CN" dirty="0" err="1"/>
              <a:t>cnintraday</a:t>
            </a:r>
            <a:r>
              <a:rPr lang="en-US" altLang="zh-CN" dirty="0"/>
              <a:t> 2, date(2011-12-02)</a:t>
            </a:r>
          </a:p>
          <a:p>
            <a:r>
              <a:rPr lang="en-US" altLang="zh-CN" dirty="0"/>
              <a:t> </a:t>
            </a:r>
            <a:r>
              <a:rPr lang="en-US" altLang="zh-CN" dirty="0" err="1"/>
              <a:t>cnstock</a:t>
            </a:r>
            <a:r>
              <a:rPr lang="en-US" altLang="zh-CN" dirty="0"/>
              <a:t> all</a:t>
            </a:r>
          </a:p>
          <a:p>
            <a:r>
              <a:rPr lang="en-US" altLang="zh-CN" dirty="0"/>
              <a:t>cntop10 600900</a:t>
            </a:r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我们开发的命令</a:t>
            </a:r>
          </a:p>
        </p:txBody>
      </p:sp>
    </p:spTree>
    <p:extLst>
      <p:ext uri="{BB962C8B-B14F-4D97-AF65-F5344CB8AC3E}">
        <p14:creationId xmlns:p14="http://schemas.microsoft.com/office/powerpoint/2010/main" val="1659941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1590</TotalTime>
  <Words>1286</Words>
  <Application>Microsoft Office PowerPoint</Application>
  <PresentationFormat>全屏显示(4:3)</PresentationFormat>
  <Paragraphs>206</Paragraphs>
  <Slides>77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77</vt:i4>
      </vt:variant>
    </vt:vector>
  </HeadingPairs>
  <TitlesOfParts>
    <vt:vector size="80" baseType="lpstr">
      <vt:lpstr>Arial</vt:lpstr>
      <vt:lpstr>Calibri</vt:lpstr>
      <vt:lpstr>Office 主题​​</vt:lpstr>
      <vt:lpstr>实证研究的两个小问题</vt:lpstr>
      <vt:lpstr>两个小问题</vt:lpstr>
      <vt:lpstr>两个小问题</vt:lpstr>
      <vt:lpstr>各种神奇数据的研究</vt:lpstr>
      <vt:lpstr>数据获取</vt:lpstr>
      <vt:lpstr>税务局、shopping mall 和上市公司</vt:lpstr>
      <vt:lpstr>两个小问题</vt:lpstr>
      <vt:lpstr>两个小问题</vt:lpstr>
      <vt:lpstr>我们开发的命令</vt:lpstr>
      <vt:lpstr>我们开发的命令</vt:lpstr>
      <vt:lpstr>我们开发的命令</vt:lpstr>
      <vt:lpstr>我们开发的命令</vt:lpstr>
      <vt:lpstr>爬虫的原理</vt:lpstr>
      <vt:lpstr>截图</vt:lpstr>
      <vt:lpstr>PowerPoint 演示文稿</vt:lpstr>
      <vt:lpstr>源代码</vt:lpstr>
      <vt:lpstr>PowerPoint 演示文稿</vt:lpstr>
      <vt:lpstr>读取源代码</vt:lpstr>
      <vt:lpstr>源代码藏得很深</vt:lpstr>
      <vt:lpstr>源代码藏得很深</vt:lpstr>
      <vt:lpstr>结果输出</vt:lpstr>
      <vt:lpstr>putdocx</vt:lpstr>
      <vt:lpstr>PowerPoint 演示文稿</vt:lpstr>
      <vt:lpstr>程序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汉字列表</vt:lpstr>
      <vt:lpstr>汉字列表</vt:lpstr>
      <vt:lpstr>PowerPoint 演示文稿</vt:lpstr>
      <vt:lpstr>模拟一篇文章</vt:lpstr>
      <vt:lpstr>报告实证结果</vt:lpstr>
      <vt:lpstr>Summary statistics</vt:lpstr>
      <vt:lpstr>Summary statistics</vt:lpstr>
      <vt:lpstr>PowerPoint 演示文稿</vt:lpstr>
      <vt:lpstr>T-statistics </vt:lpstr>
      <vt:lpstr>PowerPoint 演示文稿</vt:lpstr>
      <vt:lpstr>PowerPoint 演示文稿</vt:lpstr>
      <vt:lpstr>回归分析</vt:lpstr>
      <vt:lpstr>IV 回归</vt:lpstr>
      <vt:lpstr>PowerPoint 演示文稿</vt:lpstr>
      <vt:lpstr>合并结果</vt:lpstr>
      <vt:lpstr>PowerPoint 演示文稿</vt:lpstr>
      <vt:lpstr>PowerPoint 演示文稿</vt:lpstr>
      <vt:lpstr>Putdocx 目前存在的不足</vt:lpstr>
      <vt:lpstr>命令格式繁琐，难记且不便书写 </vt:lpstr>
      <vt:lpstr>PowerPoint 演示文稿</vt:lpstr>
      <vt:lpstr>选项太多难以设置 </vt:lpstr>
      <vt:lpstr>选项太多难以设置</vt:lpstr>
      <vt:lpstr>内容与报告样式混合 </vt:lpstr>
      <vt:lpstr>内容与报告样式分离</vt:lpstr>
      <vt:lpstr>PowerPoint 演示文稿</vt:lpstr>
      <vt:lpstr>PowerPoint 演示文稿</vt:lpstr>
      <vt:lpstr>From Stata to Markdown </vt:lpstr>
      <vt:lpstr>Header.txt</vt:lpstr>
      <vt:lpstr>层叠样式表</vt:lpstr>
      <vt:lpstr>替换层叠样式表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Footnote </vt:lpstr>
      <vt:lpstr>Footnote </vt:lpstr>
      <vt:lpstr>PowerPoint 演示文稿</vt:lpstr>
      <vt:lpstr>PowerPoint 演示文稿</vt:lpstr>
      <vt:lpstr>Putdocx建议</vt:lpstr>
      <vt:lpstr>Putdocx建议</vt:lpstr>
      <vt:lpstr>Putdocx 建议</vt:lpstr>
      <vt:lpstr>hyper Link:</vt:lpstr>
      <vt:lpstr>Putdocx describe</vt:lpstr>
      <vt:lpstr>Describe </vt:lpstr>
      <vt:lpstr>谢谢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putdocx：想说爱你并不容易</dc:title>
  <dc:creator>李春涛</dc:creator>
  <cp:lastModifiedBy>李春涛</cp:lastModifiedBy>
  <cp:revision>35</cp:revision>
  <dcterms:created xsi:type="dcterms:W3CDTF">2018-08-17T04:52:51Z</dcterms:created>
  <dcterms:modified xsi:type="dcterms:W3CDTF">2019-06-16T01:04:57Z</dcterms:modified>
</cp:coreProperties>
</file>