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79" r:id="rId2"/>
    <p:sldId id="478" r:id="rId3"/>
    <p:sldId id="479" r:id="rId4"/>
    <p:sldId id="480" r:id="rId5"/>
    <p:sldId id="484" r:id="rId6"/>
    <p:sldId id="487" r:id="rId7"/>
    <p:sldId id="523" r:id="rId8"/>
    <p:sldId id="522" r:id="rId9"/>
    <p:sldId id="520" r:id="rId10"/>
    <p:sldId id="519" r:id="rId11"/>
    <p:sldId id="517" r:id="rId12"/>
    <p:sldId id="477" r:id="rId13"/>
    <p:sldId id="500" r:id="rId14"/>
    <p:sldId id="510" r:id="rId15"/>
    <p:sldId id="491" r:id="rId16"/>
    <p:sldId id="482" r:id="rId17"/>
    <p:sldId id="483" r:id="rId18"/>
    <p:sldId id="492" r:id="rId19"/>
    <p:sldId id="504" r:id="rId20"/>
    <p:sldId id="506" r:id="rId21"/>
    <p:sldId id="505" r:id="rId22"/>
    <p:sldId id="494" r:id="rId23"/>
    <p:sldId id="493" r:id="rId24"/>
    <p:sldId id="496" r:id="rId25"/>
    <p:sldId id="497" r:id="rId26"/>
    <p:sldId id="503" r:id="rId27"/>
    <p:sldId id="509" r:id="rId28"/>
    <p:sldId id="498" r:id="rId29"/>
    <p:sldId id="507" r:id="rId30"/>
    <p:sldId id="508" r:id="rId31"/>
    <p:sldId id="515" r:id="rId32"/>
    <p:sldId id="514" r:id="rId33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orient="horz" pos="3888">
          <p15:clr>
            <a:srgbClr val="A4A3A4"/>
          </p15:clr>
        </p15:guide>
        <p15:guide id="3" orient="horz" pos="223">
          <p15:clr>
            <a:srgbClr val="A4A3A4"/>
          </p15:clr>
        </p15:guide>
        <p15:guide id="4" orient="horz" pos="4032">
          <p15:clr>
            <a:srgbClr val="A4A3A4"/>
          </p15:clr>
        </p15:guide>
        <p15:guide id="5" orient="horz" pos="488">
          <p15:clr>
            <a:srgbClr val="A4A3A4"/>
          </p15:clr>
        </p15:guide>
        <p15:guide id="6" orient="horz" pos="96">
          <p15:clr>
            <a:srgbClr val="A4A3A4"/>
          </p15:clr>
        </p15:guide>
        <p15:guide id="7" orient="horz" pos="3600">
          <p15:clr>
            <a:srgbClr val="A4A3A4"/>
          </p15:clr>
        </p15:guide>
        <p15:guide id="8" orient="horz" pos="4203">
          <p15:clr>
            <a:srgbClr val="A4A3A4"/>
          </p15:clr>
        </p15:guide>
        <p15:guide id="9" orient="horz" pos="1248">
          <p15:clr>
            <a:srgbClr val="A4A3A4"/>
          </p15:clr>
        </p15:guide>
        <p15:guide id="10" pos="2880">
          <p15:clr>
            <a:srgbClr val="A4A3A4"/>
          </p15:clr>
        </p15:guide>
        <p15:guide id="11" pos="624">
          <p15:clr>
            <a:srgbClr val="A4A3A4"/>
          </p15:clr>
        </p15:guide>
        <p15:guide id="12" pos="547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bigail Shubat Baldridge" initials="ASB" lastIdx="1" clrIdx="0">
    <p:extLst/>
  </p:cmAuthor>
  <p:cmAuthor id="2" name="Leah J Welty" initials="LJW" lastIdx="3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CCCCC"/>
    <a:srgbClr val="61468B"/>
    <a:srgbClr val="9C9C9C"/>
    <a:srgbClr val="6B6B6B"/>
    <a:srgbClr val="6B7DFF"/>
    <a:srgbClr val="C4C2FF"/>
    <a:srgbClr val="C4CCFF"/>
    <a:srgbClr val="63599E"/>
    <a:srgbClr val="9E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29" autoAdjust="0"/>
    <p:restoredTop sz="91619" autoAdjust="0"/>
  </p:normalViewPr>
  <p:slideViewPr>
    <p:cSldViewPr showGuides="1">
      <p:cViewPr varScale="1">
        <p:scale>
          <a:sx n="108" d="100"/>
          <a:sy n="108" d="100"/>
        </p:scale>
        <p:origin x="-1854" y="-84"/>
      </p:cViewPr>
      <p:guideLst>
        <p:guide orient="horz" pos="2160"/>
        <p:guide orient="horz" pos="3888"/>
        <p:guide orient="horz" pos="223"/>
        <p:guide orient="horz" pos="4032"/>
        <p:guide orient="horz" pos="488"/>
        <p:guide orient="horz" pos="96"/>
        <p:guide orient="horz" pos="3600"/>
        <p:guide orient="horz" pos="4203"/>
        <p:guide orient="horz" pos="1248"/>
        <p:guide pos="2880"/>
        <p:guide pos="624"/>
        <p:guide pos="54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8145" cy="461193"/>
          </a:xfrm>
          <a:prstGeom prst="rect">
            <a:avLst/>
          </a:prstGeom>
        </p:spPr>
        <p:txBody>
          <a:bodyPr vert="horz" lIns="87798" tIns="43899" rIns="87798" bIns="4389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734" y="1"/>
            <a:ext cx="3038145" cy="461193"/>
          </a:xfrm>
          <a:prstGeom prst="rect">
            <a:avLst/>
          </a:prstGeom>
        </p:spPr>
        <p:txBody>
          <a:bodyPr vert="horz" lIns="87798" tIns="43899" rIns="87798" bIns="43899" rtlCol="0"/>
          <a:lstStyle>
            <a:lvl1pPr algn="r">
              <a:defRPr sz="1200"/>
            </a:lvl1pPr>
          </a:lstStyle>
          <a:p>
            <a:fld id="{1BD6D0B3-A8AC-1F4F-9659-78B6C33AA49D}" type="datetimeFigureOut">
              <a:rPr lang="en-US" smtClean="0"/>
              <a:pPr/>
              <a:t>7/28/2016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773357"/>
            <a:ext cx="3038145" cy="461193"/>
          </a:xfrm>
          <a:prstGeom prst="rect">
            <a:avLst/>
          </a:prstGeom>
        </p:spPr>
        <p:txBody>
          <a:bodyPr vert="horz" lIns="87798" tIns="43899" rIns="87798" bIns="4389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734" y="8773357"/>
            <a:ext cx="3038145" cy="461193"/>
          </a:xfrm>
          <a:prstGeom prst="rect">
            <a:avLst/>
          </a:prstGeom>
        </p:spPr>
        <p:txBody>
          <a:bodyPr vert="horz" lIns="87798" tIns="43899" rIns="87798" bIns="43899" rtlCol="0" anchor="b"/>
          <a:lstStyle>
            <a:lvl1pPr algn="r">
              <a:defRPr sz="1200"/>
            </a:lvl1pPr>
          </a:lstStyle>
          <a:p>
            <a:fld id="{45E2E28A-62F3-AA44-99B8-647DE55633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0672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11" tIns="46406" rIns="92811" bIns="4640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11" tIns="46406" rIns="92811" bIns="46406" rtlCol="0"/>
          <a:lstStyle>
            <a:lvl1pPr algn="r">
              <a:defRPr sz="1200"/>
            </a:lvl1pPr>
          </a:lstStyle>
          <a:p>
            <a:fld id="{96FCCE9C-97C6-4127-8839-CAB1314A3683}" type="datetimeFigureOut">
              <a:rPr lang="en-US" smtClean="0"/>
              <a:pPr/>
              <a:t>7/28/2016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693738"/>
            <a:ext cx="4616450" cy="3462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11" tIns="46406" rIns="92811" bIns="4640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11" tIns="46406" rIns="92811" bIns="4640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11" tIns="46406" rIns="92811" bIns="4640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11" tIns="46406" rIns="92811" bIns="46406" rtlCol="0" anchor="b"/>
          <a:lstStyle>
            <a:lvl1pPr algn="r">
              <a:defRPr sz="1200"/>
            </a:lvl1pPr>
          </a:lstStyle>
          <a:p>
            <a:fld id="{AF3C882C-6931-48D7-9B18-809CA6FAEA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730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Sometimes,</a:t>
            </a:r>
            <a:r>
              <a:rPr lang="en-US" baseline="0" dirty="0" smtClean="0"/>
              <a:t> it’s really difficult to verify scientific findings via replication.  What about large, longitudinal cohort studies?  You can’t draw another sample like that – too expensive.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882C-6931-48D7-9B18-809CA6FAEAE8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361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[SKIP/CUT IF NEEDED]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882C-6931-48D7-9B18-809CA6FAEAE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61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Sometimes,</a:t>
            </a:r>
            <a:r>
              <a:rPr lang="en-US" baseline="0" dirty="0" smtClean="0"/>
              <a:t> it’s really difficult to verify scientific findings via replication.  What about large, longitudinal cohort studies?  You can’t draw another sample like that – too expensive.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882C-6931-48D7-9B18-809CA6FAEAE8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361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Sometimes,</a:t>
            </a:r>
            <a:r>
              <a:rPr lang="en-US" baseline="0" dirty="0" smtClean="0"/>
              <a:t> it’s really difficult to verify scientific findings via replication.  What about large, longitudinal cohort studies?  You can’t draw another sample like that – too expensive.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882C-6931-48D7-9B18-809CA6FAEAE8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361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Highlights</a:t>
            </a:r>
            <a:r>
              <a:rPr lang="en-US" baseline="0" dirty="0" smtClean="0"/>
              <a:t> for this slide: </a:t>
            </a:r>
          </a:p>
          <a:p>
            <a:r>
              <a:rPr lang="en-US" baseline="0" dirty="0" smtClean="0"/>
              <a:t>Reproducibility is a one way street</a:t>
            </a:r>
          </a:p>
          <a:p>
            <a:r>
              <a:rPr lang="en-US" baseline="0" dirty="0" smtClean="0"/>
              <a:t>The packages work independently</a:t>
            </a:r>
          </a:p>
          <a:p>
            <a:r>
              <a:rPr lang="en-US" baseline="0" dirty="0" smtClean="0"/>
              <a:t>The output is generally not to a word document, and many of the finished documents are not editable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882C-6931-48D7-9B18-809CA6FAEAE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9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Highlights</a:t>
            </a:r>
            <a:r>
              <a:rPr lang="en-US" baseline="0" dirty="0" smtClean="0"/>
              <a:t> for this slide: </a:t>
            </a:r>
          </a:p>
          <a:p>
            <a:r>
              <a:rPr lang="en-US" baseline="0" dirty="0" smtClean="0"/>
              <a:t>Reproducibility is a one way street</a:t>
            </a:r>
          </a:p>
          <a:p>
            <a:r>
              <a:rPr lang="en-US" baseline="0" dirty="0" smtClean="0"/>
              <a:t>The packages work independently</a:t>
            </a:r>
          </a:p>
          <a:p>
            <a:r>
              <a:rPr lang="en-US" baseline="0" dirty="0" smtClean="0"/>
              <a:t>The output is generally not to a word document, and many of the finished documents are not editable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882C-6931-48D7-9B18-809CA6FAEAE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9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 about weaving example here!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882C-6931-48D7-9B18-809CA6FAEAE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358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LUKE - VIDEO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SHOW THE FULL ABSTRACT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DROP</a:t>
            </a:r>
            <a:r>
              <a:rPr lang="en-US" baseline="0" dirty="0" smtClean="0"/>
              <a:t> 8 PEOPLE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UPDATE EVERYTHING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882C-6931-48D7-9B18-809CA6FAEAE8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878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LUKE - VIDEO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SHOW THE FULL ABSTRACT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DROP</a:t>
            </a:r>
            <a:r>
              <a:rPr lang="en-US" baseline="0" dirty="0" smtClean="0"/>
              <a:t> 8 PEOPLE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UPDATE EVERYTHING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882C-6931-48D7-9B18-809CA6FAEAE8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878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[SKIP/CUT</a:t>
            </a:r>
            <a:r>
              <a:rPr lang="en-US" baseline="0" dirty="0" smtClean="0"/>
              <a:t> IF NEEDED]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882C-6931-48D7-9B18-809CA6FAEAE8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324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64422" y="2243956"/>
            <a:ext cx="6722378" cy="1520204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4000" b="0">
                <a:solidFill>
                  <a:srgbClr val="61468B"/>
                </a:solidFill>
              </a:defRPr>
            </a:lvl1pPr>
          </a:lstStyle>
          <a:p>
            <a:r>
              <a:rPr lang="en-US" dirty="0" smtClean="0"/>
              <a:t>Document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64422" y="3821621"/>
            <a:ext cx="6400800" cy="6858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Document 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964422" y="6525841"/>
            <a:ext cx="857339" cy="1682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623C80F-5998-4C5A-8426-1B9517C724DD}" type="datetimeFigureOut">
              <a:rPr lang="en-US" smtClean="0"/>
              <a:pPr/>
              <a:t>7/28/2016</a:t>
            </a:fld>
            <a:endParaRPr lang="en-US"/>
          </a:p>
        </p:txBody>
      </p:sp>
      <p:sp>
        <p:nvSpPr>
          <p:cNvPr id="8" name="Rectangle 6"/>
          <p:cNvSpPr/>
          <p:nvPr userDrawn="1"/>
        </p:nvSpPr>
        <p:spPr>
          <a:xfrm>
            <a:off x="-3995" y="913644"/>
            <a:ext cx="1756596" cy="2743956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972" h="381105">
                <a:moveTo>
                  <a:pt x="0" y="0"/>
                </a:moveTo>
                <a:lnTo>
                  <a:pt x="36763" y="105"/>
                </a:lnTo>
                <a:lnTo>
                  <a:pt x="243972" y="381105"/>
                </a:lnTo>
                <a:lnTo>
                  <a:pt x="0" y="381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1452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   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6" name="Picture 5" descr="NM_Logo_RGB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7080" y="914400"/>
            <a:ext cx="2438400" cy="4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167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Freeform 6"/>
          <p:cNvSpPr/>
          <p:nvPr userDrawn="1"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rgbClr val="61468B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pic>
        <p:nvPicPr>
          <p:cNvPr id="10" name="Picture 9" descr="NM_Logo_RGB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22" y="914400"/>
            <a:ext cx="2438400" cy="4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25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Section Header Your Photo">
    <p:bg bwMode="gray">
      <p:bgPr>
        <a:gradFill flip="none" rotWithShape="1">
          <a:gsLst>
            <a:gs pos="0">
              <a:schemeClr val="tx2"/>
            </a:gs>
            <a:gs pos="100000">
              <a:schemeClr val="accent1"/>
            </a:gs>
          </a:gsLst>
          <a:lin ang="14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rgbClr val="61468B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pic>
        <p:nvPicPr>
          <p:cNvPr id="6" name="Picture 5" descr="NM_Logo_RGB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22" y="914400"/>
            <a:ext cx="2438400" cy="4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541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Section Header Your Photo">
    <p:bg bwMode="gray">
      <p:bgPr>
        <a:gradFill flip="none" rotWithShape="1">
          <a:gsLst>
            <a:gs pos="0">
              <a:schemeClr val="tx2"/>
            </a:gs>
            <a:gs pos="100000">
              <a:schemeClr val="accent1"/>
            </a:gs>
          </a:gsLst>
          <a:lin ang="14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pic>
        <p:nvPicPr>
          <p:cNvPr id="7" name="Picture 6" descr="NM_Logo_RGB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22" y="914400"/>
            <a:ext cx="2438400" cy="4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541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reak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09600" y="4267200"/>
            <a:ext cx="8534400" cy="1219200"/>
          </a:xfrm>
          <a:custGeom>
            <a:avLst/>
            <a:gdLst>
              <a:gd name="connsiteX0" fmla="*/ 0 w 8534400"/>
              <a:gd name="connsiteY0" fmla="*/ 0 h 1219200"/>
              <a:gd name="connsiteX1" fmla="*/ 8534400 w 8534400"/>
              <a:gd name="connsiteY1" fmla="*/ 0 h 1219200"/>
              <a:gd name="connsiteX2" fmla="*/ 8534400 w 8534400"/>
              <a:gd name="connsiteY2" fmla="*/ 1219200 h 1219200"/>
              <a:gd name="connsiteX3" fmla="*/ 0 w 8534400"/>
              <a:gd name="connsiteY3" fmla="*/ 1219200 h 1219200"/>
              <a:gd name="connsiteX4" fmla="*/ 0 w 8534400"/>
              <a:gd name="connsiteY4" fmla="*/ 0 h 1219200"/>
              <a:gd name="connsiteX0" fmla="*/ 0 w 8534400"/>
              <a:gd name="connsiteY0" fmla="*/ 0 h 1219200"/>
              <a:gd name="connsiteX1" fmla="*/ 8534400 w 8534400"/>
              <a:gd name="connsiteY1" fmla="*/ 0 h 1219200"/>
              <a:gd name="connsiteX2" fmla="*/ 8534400 w 8534400"/>
              <a:gd name="connsiteY2" fmla="*/ 1219200 h 1219200"/>
              <a:gd name="connsiteX3" fmla="*/ 859147 w 8534400"/>
              <a:gd name="connsiteY3" fmla="*/ 1219200 h 1219200"/>
              <a:gd name="connsiteX4" fmla="*/ 0 w 8534400"/>
              <a:gd name="connsiteY4" fmla="*/ 0 h 1219200"/>
              <a:gd name="connsiteX0" fmla="*/ 0 w 8534400"/>
              <a:gd name="connsiteY0" fmla="*/ 0 h 1219200"/>
              <a:gd name="connsiteX1" fmla="*/ 8534400 w 8534400"/>
              <a:gd name="connsiteY1" fmla="*/ 0 h 1219200"/>
              <a:gd name="connsiteX2" fmla="*/ 8534400 w 8534400"/>
              <a:gd name="connsiteY2" fmla="*/ 1219200 h 1219200"/>
              <a:gd name="connsiteX3" fmla="*/ 672376 w 8534400"/>
              <a:gd name="connsiteY3" fmla="*/ 1219200 h 1219200"/>
              <a:gd name="connsiteX4" fmla="*/ 0 w 8534400"/>
              <a:gd name="connsiteY4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34400" h="1219200">
                <a:moveTo>
                  <a:pt x="0" y="0"/>
                </a:moveTo>
                <a:lnTo>
                  <a:pt x="8534400" y="0"/>
                </a:lnTo>
                <a:lnTo>
                  <a:pt x="8534400" y="1219200"/>
                </a:lnTo>
                <a:lnTo>
                  <a:pt x="672376" y="12192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    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5584368"/>
            <a:ext cx="4386944" cy="6858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4375768"/>
            <a:ext cx="7282544" cy="993991"/>
          </a:xfrm>
        </p:spPr>
        <p:txBody>
          <a:bodyPr rIns="0" bIns="0" anchor="ctr" anchorCtr="0"/>
          <a:lstStyle>
            <a:lvl1pPr>
              <a:lnSpc>
                <a:spcPct val="90000"/>
              </a:lnSpc>
              <a:defRPr sz="28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Breaker Page Title Goes Here</a:t>
            </a:r>
            <a:endParaRPr lang="en-US" dirty="0"/>
          </a:p>
        </p:txBody>
      </p:sp>
      <p:pic>
        <p:nvPicPr>
          <p:cNvPr id="8" name="Picture 7" descr="NM_Logo_RGB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22" y="914400"/>
            <a:ext cx="2438400" cy="4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994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3C80F-5998-4C5A-8426-1B9517C724DD}" type="datetimeFigureOut">
              <a:rPr lang="en-US" smtClean="0"/>
              <a:pPr/>
              <a:t>7/28/2016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914400"/>
            <a:ext cx="6854952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1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905000" y="6465455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1850" spc="-50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1197" y="1621971"/>
            <a:ext cx="3767328" cy="4093029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00422" y="1621971"/>
            <a:ext cx="3767328" cy="4093029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3C80F-5998-4C5A-8426-1B9517C724DD}" type="datetimeFigureOut">
              <a:rPr lang="en-US" smtClean="0"/>
              <a:pPr/>
              <a:t>7/28/2016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914400"/>
            <a:ext cx="6854952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1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1468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1622424"/>
            <a:ext cx="3581400" cy="358775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1197" y="1981200"/>
            <a:ext cx="3768895" cy="3733800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08036" y="1624012"/>
            <a:ext cx="3770375" cy="357187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7124" y="1981200"/>
            <a:ext cx="3770375" cy="3733800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3C80F-5998-4C5A-8426-1B9517C724DD}" type="datetimeFigureOut">
              <a:rPr lang="en-US" smtClean="0"/>
              <a:pPr/>
              <a:t>7/28/2016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914400"/>
            <a:ext cx="6854952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1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/imag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5157" y="3724712"/>
            <a:ext cx="3586843" cy="347472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rgbClr val="917EA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0600" y="4038600"/>
            <a:ext cx="3579492" cy="1676400"/>
          </a:xfrm>
        </p:spPr>
        <p:txBody>
          <a:bodyPr vert="horz" lIns="0" tIns="0" rIns="91440" bIns="45720" rtlCol="0">
            <a:noAutofit/>
          </a:bodyPr>
          <a:lstStyle>
            <a:lvl1pPr marL="0" indent="0">
              <a:buNone/>
              <a:defRPr lang="en-US" smtClean="0"/>
            </a:lvl1pPr>
            <a:lvl2pPr marL="206375" indent="0">
              <a:buNone/>
              <a:defRPr lang="en-US" smtClean="0"/>
            </a:lvl2pPr>
            <a:lvl3pPr marL="457200" indent="0">
              <a:buNone/>
              <a:defRPr lang="en-US" smtClean="0"/>
            </a:lvl3pPr>
            <a:lvl4pPr marL="631825" indent="0">
              <a:buNone/>
              <a:defRPr lang="en-US" smtClean="0"/>
            </a:lvl4pPr>
            <a:lvl5pPr marL="804862" indent="0">
              <a:buNone/>
              <a:defRPr lang="en-US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08036" y="3724712"/>
            <a:ext cx="3584448" cy="347472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rgbClr val="917EA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08036" y="4038600"/>
            <a:ext cx="3580898" cy="1676400"/>
          </a:xfrm>
        </p:spPr>
        <p:txBody>
          <a:bodyPr vert="horz" lIns="0" tIns="0" rIns="91440" bIns="45720" rtlCol="0">
            <a:noAutofit/>
          </a:bodyPr>
          <a:lstStyle>
            <a:lvl1pPr marL="0" indent="0">
              <a:buNone/>
              <a:defRPr lang="en-US" dirty="0" smtClean="0"/>
            </a:lvl1pPr>
            <a:lvl2pPr marL="206375" indent="0">
              <a:buNone/>
              <a:defRPr lang="en-US" dirty="0" smtClean="0"/>
            </a:lvl2pPr>
            <a:lvl3pPr marL="457200" indent="0">
              <a:buNone/>
              <a:defRPr lang="en-US" dirty="0" smtClean="0"/>
            </a:lvl3pPr>
            <a:lvl4pPr marL="631825" indent="0">
              <a:buNone/>
              <a:defRPr lang="en-US" dirty="0" smtClean="0"/>
            </a:lvl4pPr>
            <a:lvl5pPr marL="804862" indent="0">
              <a:buNone/>
              <a:defRPr lang="en-US" dirty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3C80F-5998-4C5A-8426-1B9517C724DD}" type="datetimeFigureOut">
              <a:rPr lang="en-US" smtClean="0"/>
              <a:pPr/>
              <a:t>7/28/2016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 hasCustomPrompt="1"/>
          </p:nvPr>
        </p:nvSpPr>
        <p:spPr>
          <a:xfrm>
            <a:off x="990600" y="1622424"/>
            <a:ext cx="3429000" cy="199435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5" hasCustomPrompt="1"/>
          </p:nvPr>
        </p:nvSpPr>
        <p:spPr>
          <a:xfrm>
            <a:off x="4908036" y="1622424"/>
            <a:ext cx="3429000" cy="199435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914400"/>
            <a:ext cx="6854952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rgbClr val="917EAE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198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cked Two Content + Side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1622424"/>
            <a:ext cx="3581400" cy="358775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1197" y="1981200"/>
            <a:ext cx="3773089" cy="1711325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90599" y="3652124"/>
            <a:ext cx="3581401" cy="349526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03911" y="4012035"/>
            <a:ext cx="3770375" cy="1558925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3C80F-5998-4C5A-8426-1B9517C724DD}" type="datetimeFigureOut">
              <a:rPr lang="en-US" smtClean="0"/>
              <a:pPr/>
              <a:t>7/28/2016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5209563" y="1676400"/>
            <a:ext cx="3934437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990600" y="914400"/>
            <a:ext cx="6854952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rgbClr val="917EAE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213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acts + Sid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1624012"/>
            <a:ext cx="2438400" cy="357187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rgbClr val="917EA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1197" y="1981200"/>
            <a:ext cx="2399203" cy="3733800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z="1850" smtClean="0"/>
            </a:lvl1pPr>
            <a:lvl2pPr>
              <a:defRPr lang="en-US" sz="1850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3C80F-5998-4C5A-8426-1B9517C724DD}" type="datetimeFigureOut">
              <a:rPr lang="en-US" smtClean="0"/>
              <a:pPr/>
              <a:t>7/28/2016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3505200" y="1622425"/>
            <a:ext cx="2209800" cy="3657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6019800" y="1622425"/>
            <a:ext cx="2209800" cy="3657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914400"/>
            <a:ext cx="6854952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1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487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Freeform 8"/>
          <p:cNvSpPr/>
          <p:nvPr userDrawn="1"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rgbClr val="61468B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pic>
        <p:nvPicPr>
          <p:cNvPr id="7" name="Picture 6" descr="NM_Logo_RGB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22" y="914400"/>
            <a:ext cx="2438400" cy="4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9099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3C80F-5998-4C5A-8426-1B9517C724DD}" type="datetimeFigureOut">
              <a:rPr lang="en-US" smtClean="0"/>
              <a:pPr/>
              <a:t>7/28/2016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914400"/>
            <a:ext cx="6854952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1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3C80F-5998-4C5A-8426-1B9517C724DD}" type="datetimeFigureOut">
              <a:rPr lang="en-US" smtClean="0"/>
              <a:pPr/>
              <a:t>7/28/2016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24" y="6400799"/>
            <a:ext cx="1422024" cy="2652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2542593"/>
            <a:ext cx="7713969" cy="76200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3C80F-5998-4C5A-8426-1B9517C724DD}" type="datetimeFigureOut">
              <a:rPr lang="en-US" smtClean="0"/>
              <a:pPr/>
              <a:t>7/28/2016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3429000"/>
            <a:ext cx="6858000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rgbClr val="54585A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 title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24" y="6400799"/>
            <a:ext cx="1422024" cy="26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607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dence image 2rgb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rgbClr val="61468B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pic>
        <p:nvPicPr>
          <p:cNvPr id="7" name="Picture 6" descr="NM_Logo_RGB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22" y="914400"/>
            <a:ext cx="2438400" cy="4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355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Freeform 8"/>
          <p:cNvSpPr/>
          <p:nvPr userDrawn="1"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pic>
        <p:nvPicPr>
          <p:cNvPr id="7" name="Picture 6" descr="NM_Logo_RGB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22" y="914400"/>
            <a:ext cx="2438400" cy="457619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7181273" y="228600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1850" spc="-50" dirty="0"/>
          </a:p>
        </p:txBody>
      </p:sp>
    </p:spTree>
    <p:extLst>
      <p:ext uri="{BB962C8B-B14F-4D97-AF65-F5344CB8AC3E}">
        <p14:creationId xmlns:p14="http://schemas.microsoft.com/office/powerpoint/2010/main" val="1468140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dence Building rgb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667"/>
          <a:stretch/>
        </p:blipFill>
        <p:spPr>
          <a:xfrm>
            <a:off x="2438400" y="0"/>
            <a:ext cx="6705600" cy="6858000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rgbClr val="61468B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pic>
        <p:nvPicPr>
          <p:cNvPr id="7" name="Picture 6" descr="NM_Logo_RGB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22" y="914400"/>
            <a:ext cx="2438400" cy="4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325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dence image 1rgb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Freeform 8"/>
          <p:cNvSpPr/>
          <p:nvPr userDrawn="1"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pic>
        <p:nvPicPr>
          <p:cNvPr id="7" name="Picture 6" descr="NM_Logo_RGB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22" y="914400"/>
            <a:ext cx="2438400" cy="4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288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Section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ake Forestrgb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Freeform 8"/>
          <p:cNvSpPr/>
          <p:nvPr userDrawn="1"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rgbClr val="61468B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pic>
        <p:nvPicPr>
          <p:cNvPr id="7" name="Picture 6" descr="NM_Logo_RGB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22" y="914400"/>
            <a:ext cx="2438400" cy="4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450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Freeform 8"/>
          <p:cNvSpPr/>
          <p:nvPr userDrawn="1"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rgbClr val="61468B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pic>
        <p:nvPicPr>
          <p:cNvPr id="7" name="Picture 6" descr="NM_Logo_RGB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22" y="914400"/>
            <a:ext cx="2438400" cy="4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85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Freeform 8"/>
          <p:cNvSpPr/>
          <p:nvPr userDrawn="1"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rgbClr val="61468B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pic>
        <p:nvPicPr>
          <p:cNvPr id="7" name="Picture 6" descr="NM_Logo_RGB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22" y="914400"/>
            <a:ext cx="2438400" cy="4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161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NM_Logo_RGB.eps"/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400381"/>
            <a:ext cx="1447800" cy="27171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  <a:prstGeom prst="rect">
            <a:avLst/>
          </a:prstGeom>
        </p:spPr>
        <p:txBody>
          <a:bodyPr vert="horz" lIns="0" tIns="0" rIns="91440" bIns="45720" rtlCol="0" anchor="b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1197" y="1621971"/>
            <a:ext cx="7049689" cy="4093029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51531" y="6525841"/>
            <a:ext cx="857339" cy="168275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9623C80F-5998-4C5A-8426-1B9517C724DD}" type="datetimeFigureOut">
              <a:rPr lang="en-US" smtClean="0"/>
              <a:pPr/>
              <a:t>7/28/2016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1994" y="6484127"/>
            <a:ext cx="5181600" cy="23126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799" y="6484127"/>
            <a:ext cx="346745" cy="231266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6"/>
          <p:cNvSpPr/>
          <p:nvPr userDrawn="1"/>
        </p:nvSpPr>
        <p:spPr>
          <a:xfrm>
            <a:off x="0" y="515326"/>
            <a:ext cx="685800" cy="261565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946" h="381000">
                <a:moveTo>
                  <a:pt x="0" y="0"/>
                </a:moveTo>
                <a:lnTo>
                  <a:pt x="794257" y="0"/>
                </a:lnTo>
                <a:lnTo>
                  <a:pt x="998946" y="381000"/>
                </a:lnTo>
                <a:lnTo>
                  <a:pt x="0" y="381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1452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  </a:t>
            </a:r>
            <a:endParaRPr lang="en-US" dirty="0">
              <a:solidFill>
                <a:schemeClr val="tx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97" r:id="rId2"/>
    <p:sldLayoutId id="2147483694" r:id="rId3"/>
    <p:sldLayoutId id="2147483696" r:id="rId4"/>
    <p:sldLayoutId id="2147483660" r:id="rId5"/>
    <p:sldLayoutId id="2147483695" r:id="rId6"/>
    <p:sldLayoutId id="2147483726" r:id="rId7"/>
    <p:sldLayoutId id="2147483699" r:id="rId8"/>
    <p:sldLayoutId id="2147483700" r:id="rId9"/>
    <p:sldLayoutId id="2147483701" r:id="rId10"/>
    <p:sldLayoutId id="2147483724" r:id="rId11"/>
    <p:sldLayoutId id="2147483725" r:id="rId12"/>
    <p:sldLayoutId id="2147483675" r:id="rId13"/>
    <p:sldLayoutId id="2147483650" r:id="rId14"/>
    <p:sldLayoutId id="2147483652" r:id="rId15"/>
    <p:sldLayoutId id="2147483653" r:id="rId16"/>
    <p:sldLayoutId id="2147483663" r:id="rId17"/>
    <p:sldLayoutId id="2147483662" r:id="rId18"/>
    <p:sldLayoutId id="2147483676" r:id="rId19"/>
    <p:sldLayoutId id="2147483654" r:id="rId20"/>
    <p:sldLayoutId id="2147483655" r:id="rId21"/>
    <p:sldLayoutId id="2147483723" r:id="rId2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kern="1200" spc="-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4625" indent="-174625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50" kern="1200" spc="-5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50825" algn="l" defTabSz="914400" rtl="0" eaLnBrk="1" latinLnBrk="0" hangingPunct="1">
        <a:spcBef>
          <a:spcPct val="20000"/>
        </a:spcBef>
        <a:buClr>
          <a:srgbClr val="605F62"/>
        </a:buClr>
        <a:buFont typeface="Symbol" pitchFamily="18" charset="2"/>
        <a:buChar char="-"/>
        <a:defRPr sz="1850" kern="1200" spc="-50" baseline="0">
          <a:solidFill>
            <a:schemeClr val="tx1"/>
          </a:solidFill>
          <a:latin typeface="+mn-lt"/>
          <a:ea typeface="+mn-ea"/>
          <a:cs typeface="+mn-cs"/>
        </a:defRPr>
      </a:lvl2pPr>
      <a:lvl3pPr marL="620713" indent="-163513" algn="l" defTabSz="914400" rtl="0" eaLnBrk="1" latinLnBrk="0" hangingPunct="1">
        <a:spcBef>
          <a:spcPct val="20000"/>
        </a:spcBef>
        <a:buClr>
          <a:srgbClr val="605F62"/>
        </a:buClr>
        <a:buFont typeface="Arial" pitchFamily="34" charset="0"/>
        <a:buChar char="•"/>
        <a:defRPr sz="1400" kern="1200" spc="-50" baseline="0">
          <a:solidFill>
            <a:schemeClr val="tx1"/>
          </a:solidFill>
          <a:latin typeface="+mn-lt"/>
          <a:ea typeface="+mn-ea"/>
          <a:cs typeface="+mn-cs"/>
        </a:defRPr>
      </a:lvl3pPr>
      <a:lvl4pPr marL="804863" indent="-173038" algn="l" defTabSz="914400" rtl="0" eaLnBrk="1" latinLnBrk="0" hangingPunct="1">
        <a:spcBef>
          <a:spcPct val="20000"/>
        </a:spcBef>
        <a:buClr>
          <a:srgbClr val="605F62"/>
        </a:buClr>
        <a:buFont typeface="Arial" pitchFamily="34" charset="0"/>
        <a:buChar char="•"/>
        <a:defRPr sz="1400" kern="1200" spc="-50" baseline="0">
          <a:solidFill>
            <a:schemeClr val="tx1"/>
          </a:solidFill>
          <a:latin typeface="+mn-lt"/>
          <a:ea typeface="+mn-ea"/>
          <a:cs typeface="+mn-cs"/>
        </a:defRPr>
      </a:lvl4pPr>
      <a:lvl5pPr marL="968375" indent="-163513" algn="l" defTabSz="914400" rtl="0" eaLnBrk="1" latinLnBrk="0" hangingPunct="1">
        <a:spcBef>
          <a:spcPct val="20000"/>
        </a:spcBef>
        <a:buClr>
          <a:srgbClr val="605F62"/>
        </a:buClr>
        <a:buFont typeface="Arial" pitchFamily="34" charset="0"/>
        <a:buChar char="•"/>
        <a:defRPr sz="1400" kern="1200" spc="-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png"/><Relationship Id="rId5" Type="http://schemas.openxmlformats.org/officeDocument/2006/relationships/image" Target="../media/image31.w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9.png"/><Relationship Id="rId5" Type="http://schemas.openxmlformats.org/officeDocument/2006/relationships/image" Target="../media/image32.wmf"/><Relationship Id="rId4" Type="http://schemas.openxmlformats.org/officeDocument/2006/relationships/oleObject" Target="../embeddings/oleObject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ncats.nih.gov/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jacobslusser/ScintillaNET" TargetMode="External"/><Relationship Id="rId2" Type="http://schemas.openxmlformats.org/officeDocument/2006/relationships/hyperlink" Target="http://www.scintilla.org/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png"/><Relationship Id="rId4" Type="http://schemas.openxmlformats.org/officeDocument/2006/relationships/hyperlink" Target="http://www.newtonsoft.com/json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stattag@northwestern.edu" TargetMode="External"/><Relationship Id="rId2" Type="http://schemas.openxmlformats.org/officeDocument/2006/relationships/hyperlink" Target="http://www.stattag.org/" TargetMode="Externa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2971800"/>
            <a:ext cx="6722378" cy="1520204"/>
          </a:xfrm>
        </p:spPr>
        <p:txBody>
          <a:bodyPr/>
          <a:lstStyle/>
          <a:p>
            <a:r>
              <a:rPr lang="en-US" dirty="0" smtClean="0">
                <a:solidFill>
                  <a:srgbClr val="61468B"/>
                </a:solidFill>
              </a:rPr>
              <a:t>StatTag:</a:t>
            </a:r>
            <a:br>
              <a:rPr lang="en-US" dirty="0" smtClean="0">
                <a:solidFill>
                  <a:srgbClr val="61468B"/>
                </a:solidFill>
              </a:rPr>
            </a:br>
            <a:r>
              <a:rPr lang="en-US" dirty="0" smtClean="0"/>
              <a:t>A Reproducible Research Tool for Generating Dynamic Documents Using Microsoft Word and Stata</a:t>
            </a:r>
            <a:endParaRPr lang="en-US" dirty="0">
              <a:solidFill>
                <a:srgbClr val="61468B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200" y="5190226"/>
            <a:ext cx="5410200" cy="7386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Presented to: Insert relevant presenter information Calibri 16pt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Presented on: Month day, Year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Presented by: Insert relevant presenter information here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1200" y="4828114"/>
            <a:ext cx="6781800" cy="15726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dirty="0" smtClean="0">
                <a:solidFill>
                  <a:srgbClr val="61468B"/>
                </a:solidFill>
              </a:rPr>
              <a:t>Stata Conference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dirty="0" smtClean="0">
                <a:solidFill>
                  <a:srgbClr val="61468B"/>
                </a:solidFill>
              </a:rPr>
              <a:t>July 29, 2016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dirty="0" smtClean="0">
                <a:solidFill>
                  <a:srgbClr val="61468B"/>
                </a:solidFill>
              </a:rPr>
              <a:t>Leah J. Welty, PhD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dirty="0" smtClean="0">
                <a:solidFill>
                  <a:srgbClr val="61468B"/>
                </a:solidFill>
              </a:rPr>
              <a:t>Luke V. Rasmussen, MS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dirty="0" smtClean="0">
                <a:solidFill>
                  <a:srgbClr val="61468B"/>
                </a:solidFill>
              </a:rPr>
              <a:t>Abigail S. Baldridge, MS</a:t>
            </a:r>
            <a:endParaRPr lang="en-US" dirty="0">
              <a:solidFill>
                <a:srgbClr val="6146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02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 Changes and Dynamic Documents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5591" y="1371600"/>
            <a:ext cx="7787409" cy="1524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You </a:t>
            </a:r>
            <a:r>
              <a:rPr lang="en-US" dirty="0" smtClean="0"/>
              <a:t>create a dynamic </a:t>
            </a:r>
            <a:r>
              <a:rPr lang="en-US" dirty="0" smtClean="0"/>
              <a:t>document</a:t>
            </a:r>
            <a:r>
              <a:rPr lang="en-US" dirty="0" smtClean="0"/>
              <a:t>, </a:t>
            </a:r>
            <a:r>
              <a:rPr lang="en-US" dirty="0" smtClean="0"/>
              <a:t>generate the Word file and send it to collaborators</a:t>
            </a:r>
            <a:r>
              <a:rPr lang="en-US" dirty="0" smtClean="0"/>
              <a:t>. 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They </a:t>
            </a:r>
            <a:r>
              <a:rPr lang="en-US" dirty="0"/>
              <a:t>send back: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 smtClean="0"/>
              <a:t>Problem </a:t>
            </a:r>
            <a:r>
              <a:rPr lang="en-US" dirty="0"/>
              <a:t>for Dynamic Documents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82" y="1960417"/>
            <a:ext cx="5475099" cy="3200401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7811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 Changes and Dynamic Documents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5591" y="1371600"/>
            <a:ext cx="7787409" cy="1524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You </a:t>
            </a:r>
            <a:r>
              <a:rPr lang="en-US" dirty="0" smtClean="0"/>
              <a:t>create a dynamic </a:t>
            </a:r>
            <a:r>
              <a:rPr lang="en-US" dirty="0" smtClean="0"/>
              <a:t>document</a:t>
            </a:r>
            <a:r>
              <a:rPr lang="en-US" dirty="0" smtClean="0"/>
              <a:t>, </a:t>
            </a:r>
            <a:r>
              <a:rPr lang="en-US" dirty="0" smtClean="0"/>
              <a:t>generate the Word file and send it to collaborators</a:t>
            </a:r>
            <a:r>
              <a:rPr lang="en-US" dirty="0" smtClean="0"/>
              <a:t>. 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They </a:t>
            </a:r>
            <a:r>
              <a:rPr lang="en-US" dirty="0"/>
              <a:t>send back: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 smtClean="0"/>
              <a:t>Problem </a:t>
            </a:r>
            <a:r>
              <a:rPr lang="en-US" dirty="0"/>
              <a:t>for Dynamic Documents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82" y="1960417"/>
            <a:ext cx="5475099" cy="3200401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972127" y="5257800"/>
            <a:ext cx="7696200" cy="1015663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You have two (bad) choices: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rgbClr val="FFFFFF"/>
                </a:solidFill>
              </a:rPr>
              <a:t>Continue in Word, and loose the dynamic nature of the document.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rgbClr val="FFFFFF"/>
                </a:solidFill>
              </a:rPr>
              <a:t>Re-enter all of their changes in your source file.</a:t>
            </a:r>
          </a:p>
        </p:txBody>
      </p:sp>
    </p:spTree>
    <p:extLst>
      <p:ext uri="{BB962C8B-B14F-4D97-AF65-F5344CB8AC3E}">
        <p14:creationId xmlns:p14="http://schemas.microsoft.com/office/powerpoint/2010/main" val="130189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Microsoft Word is Ubiquitous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9396" y="4800600"/>
            <a:ext cx="5715000" cy="1219200"/>
          </a:xfrm>
        </p:spPr>
        <p:txBody>
          <a:bodyPr/>
          <a:lstStyle/>
          <a:p>
            <a:pPr indent="0">
              <a:buNone/>
            </a:pPr>
            <a:r>
              <a:rPr lang="en-US" i="1" dirty="0" smtClean="0"/>
              <a:t>“The </a:t>
            </a:r>
            <a:r>
              <a:rPr lang="en-US" i="1" dirty="0"/>
              <a:t>manuscript must be submitted as a </a:t>
            </a:r>
            <a:r>
              <a:rPr lang="en-US" b="1" i="1" dirty="0"/>
              <a:t>Word</a:t>
            </a:r>
            <a:r>
              <a:rPr lang="en-US" i="1" dirty="0"/>
              <a:t> document. PDF is not accepted</a:t>
            </a:r>
            <a:r>
              <a:rPr lang="en-US" i="1" dirty="0" smtClean="0"/>
              <a:t>.”</a:t>
            </a:r>
            <a:endParaRPr lang="en-US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 Problem for Dynamic Documents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50" y="1390650"/>
            <a:ext cx="36671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59" y="2466975"/>
            <a:ext cx="265747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59" y="4724400"/>
            <a:ext cx="1143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919450" y="3328987"/>
            <a:ext cx="7233950" cy="1014413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174625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5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50825" algn="l" defTabSz="914400" rtl="0" eaLnBrk="1" latinLnBrk="0" hangingPunct="1">
              <a:spcBef>
                <a:spcPct val="20000"/>
              </a:spcBef>
              <a:buClr>
                <a:srgbClr val="605F62"/>
              </a:buClr>
              <a:buFont typeface="Symbol" pitchFamily="18" charset="2"/>
              <a:buChar char="-"/>
              <a:defRPr sz="185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0713" indent="-163513" algn="l" defTabSz="914400" rtl="0" eaLnBrk="1" latinLnBrk="0" hangingPunct="1">
              <a:spcBef>
                <a:spcPct val="20000"/>
              </a:spcBef>
              <a:buClr>
                <a:srgbClr val="605F62"/>
              </a:buClr>
              <a:buFont typeface="Arial" pitchFamily="34" charset="0"/>
              <a:buChar char="•"/>
              <a:defRPr sz="14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4863" indent="-173038" algn="l" defTabSz="914400" rtl="0" eaLnBrk="1" latinLnBrk="0" hangingPunct="1">
              <a:spcBef>
                <a:spcPct val="20000"/>
              </a:spcBef>
              <a:buClr>
                <a:srgbClr val="605F62"/>
              </a:buClr>
              <a:buFont typeface="Arial" pitchFamily="34" charset="0"/>
              <a:buChar char="•"/>
              <a:defRPr sz="14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68375" indent="-163513" algn="l" defTabSz="914400" rtl="0" eaLnBrk="1" latinLnBrk="0" hangingPunct="1">
              <a:spcBef>
                <a:spcPct val="20000"/>
              </a:spcBef>
              <a:buClr>
                <a:srgbClr val="605F62"/>
              </a:buClr>
              <a:buFont typeface="Arial" pitchFamily="34" charset="0"/>
              <a:buChar char="•"/>
              <a:defRPr sz="14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Clr>
                <a:srgbClr val="917EAE"/>
              </a:buClr>
              <a:buFont typeface="Arial" pitchFamily="34" charset="0"/>
              <a:buNone/>
            </a:pPr>
            <a:endParaRPr lang="en-US" i="1" dirty="0" smtClean="0">
              <a:solidFill>
                <a:srgbClr val="54585A"/>
              </a:solidFill>
            </a:endParaRPr>
          </a:p>
          <a:p>
            <a:pPr indent="0">
              <a:buClr>
                <a:srgbClr val="917EAE"/>
              </a:buClr>
              <a:buFont typeface="Arial" pitchFamily="34" charset="0"/>
              <a:buNone/>
            </a:pPr>
            <a:r>
              <a:rPr lang="en-US" i="1" dirty="0" smtClean="0">
                <a:solidFill>
                  <a:srgbClr val="54585A"/>
                </a:solidFill>
              </a:rPr>
              <a:t>“…acceptable manuscript file formats include </a:t>
            </a:r>
            <a:r>
              <a:rPr lang="en-US" b="1" i="1" dirty="0" smtClean="0">
                <a:solidFill>
                  <a:srgbClr val="54585A"/>
                </a:solidFill>
              </a:rPr>
              <a:t>Word</a:t>
            </a:r>
            <a:r>
              <a:rPr lang="en-US" i="1" dirty="0" smtClean="0">
                <a:solidFill>
                  <a:srgbClr val="54585A"/>
                </a:solidFill>
              </a:rPr>
              <a:t> and WordPerfect. Do not submit your manuscript in PDF format.”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944850" y="2114551"/>
            <a:ext cx="7208550" cy="704849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174625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5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50825" algn="l" defTabSz="914400" rtl="0" eaLnBrk="1" latinLnBrk="0" hangingPunct="1">
              <a:spcBef>
                <a:spcPct val="20000"/>
              </a:spcBef>
              <a:buClr>
                <a:srgbClr val="605F62"/>
              </a:buClr>
              <a:buFont typeface="Symbol" pitchFamily="18" charset="2"/>
              <a:buChar char="-"/>
              <a:defRPr sz="185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0713" indent="-163513" algn="l" defTabSz="914400" rtl="0" eaLnBrk="1" latinLnBrk="0" hangingPunct="1">
              <a:spcBef>
                <a:spcPct val="20000"/>
              </a:spcBef>
              <a:buClr>
                <a:srgbClr val="605F62"/>
              </a:buClr>
              <a:buFont typeface="Arial" pitchFamily="34" charset="0"/>
              <a:buChar char="•"/>
              <a:defRPr sz="14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4863" indent="-173038" algn="l" defTabSz="914400" rtl="0" eaLnBrk="1" latinLnBrk="0" hangingPunct="1">
              <a:spcBef>
                <a:spcPct val="20000"/>
              </a:spcBef>
              <a:buClr>
                <a:srgbClr val="605F62"/>
              </a:buClr>
              <a:buFont typeface="Arial" pitchFamily="34" charset="0"/>
              <a:buChar char="•"/>
              <a:defRPr sz="14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68375" indent="-163513" algn="l" defTabSz="914400" rtl="0" eaLnBrk="1" latinLnBrk="0" hangingPunct="1">
              <a:spcBef>
                <a:spcPct val="20000"/>
              </a:spcBef>
              <a:buClr>
                <a:srgbClr val="605F62"/>
              </a:buClr>
              <a:buFont typeface="Arial" pitchFamily="34" charset="0"/>
              <a:buChar char="•"/>
              <a:defRPr sz="14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Clr>
                <a:srgbClr val="917EAE"/>
              </a:buClr>
              <a:buFont typeface="Arial" pitchFamily="34" charset="0"/>
              <a:buNone/>
            </a:pPr>
            <a:r>
              <a:rPr lang="en-US" i="1" dirty="0" smtClean="0">
                <a:solidFill>
                  <a:srgbClr val="54585A"/>
                </a:solidFill>
              </a:rPr>
              <a:t>“All text…should be in one double-spaced electronic document (preferably a </a:t>
            </a:r>
            <a:r>
              <a:rPr lang="en-US" b="1" i="1" dirty="0" smtClean="0">
                <a:solidFill>
                  <a:srgbClr val="54585A"/>
                </a:solidFill>
              </a:rPr>
              <a:t>Word</a:t>
            </a:r>
            <a:r>
              <a:rPr lang="en-US" i="1" dirty="0" smtClean="0">
                <a:solidFill>
                  <a:srgbClr val="54585A"/>
                </a:solidFill>
              </a:rPr>
              <a:t> </a:t>
            </a:r>
            <a:r>
              <a:rPr lang="en-US" b="1" i="1" dirty="0" smtClean="0">
                <a:solidFill>
                  <a:srgbClr val="54585A"/>
                </a:solidFill>
              </a:rPr>
              <a:t>Doc</a:t>
            </a:r>
            <a:r>
              <a:rPr lang="en-US" i="1" dirty="0" smtClean="0">
                <a:solidFill>
                  <a:srgbClr val="54585A"/>
                </a:solidFill>
              </a:rPr>
              <a:t>)”</a:t>
            </a:r>
          </a:p>
        </p:txBody>
      </p:sp>
    </p:spTree>
    <p:extLst>
      <p:ext uri="{BB962C8B-B14F-4D97-AF65-F5344CB8AC3E}">
        <p14:creationId xmlns:p14="http://schemas.microsoft.com/office/powerpoint/2010/main" val="160456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 of Existing </a:t>
            </a:r>
            <a:r>
              <a:rPr lang="en-US" dirty="0"/>
              <a:t>T</a:t>
            </a:r>
            <a:r>
              <a:rPr lang="en-US" dirty="0" smtClean="0"/>
              <a:t>ools for Dynamic Documents</a:t>
            </a:r>
            <a:endParaRPr lang="en-US" dirty="0"/>
          </a:p>
        </p:txBody>
      </p:sp>
      <p:sp>
        <p:nvSpPr>
          <p:cNvPr id="24" name="Right Arrow 23"/>
          <p:cNvSpPr/>
          <p:nvPr/>
        </p:nvSpPr>
        <p:spPr>
          <a:xfrm>
            <a:off x="6681082" y="3372773"/>
            <a:ext cx="499999" cy="29028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l="8720" t="4697" r="7922" b="2118"/>
          <a:stretch/>
        </p:blipFill>
        <p:spPr>
          <a:xfrm>
            <a:off x="2446074" y="3207195"/>
            <a:ext cx="621654" cy="6400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69" y="2432698"/>
            <a:ext cx="640080" cy="64008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31" y="3207195"/>
            <a:ext cx="640080" cy="64008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/>
          <a:srcRect t="3815" b="5200"/>
          <a:stretch/>
        </p:blipFill>
        <p:spPr>
          <a:xfrm>
            <a:off x="3809580" y="3184052"/>
            <a:ext cx="629997" cy="64008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435" y="2422266"/>
            <a:ext cx="640080" cy="6400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969" y="3997599"/>
            <a:ext cx="699172" cy="673277"/>
          </a:xfrm>
          <a:prstGeom prst="rect">
            <a:avLst/>
          </a:prstGeom>
        </p:spPr>
      </p:pic>
      <p:sp>
        <p:nvSpPr>
          <p:cNvPr id="35" name="Plus 34"/>
          <p:cNvSpPr/>
          <p:nvPr/>
        </p:nvSpPr>
        <p:spPr>
          <a:xfrm>
            <a:off x="3160650" y="3212192"/>
            <a:ext cx="502920" cy="524946"/>
          </a:xfrm>
          <a:prstGeom prst="mathPl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lus 35"/>
          <p:cNvSpPr/>
          <p:nvPr/>
        </p:nvSpPr>
        <p:spPr>
          <a:xfrm>
            <a:off x="4590882" y="3227414"/>
            <a:ext cx="502920" cy="524946"/>
          </a:xfrm>
          <a:prstGeom prst="mathPl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2169" y="4676157"/>
            <a:ext cx="628650" cy="6858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0"/>
          <a:srcRect b="11049"/>
          <a:stretch/>
        </p:blipFill>
        <p:spPr>
          <a:xfrm>
            <a:off x="7456614" y="1676400"/>
            <a:ext cx="657225" cy="62697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739" y="3171444"/>
            <a:ext cx="640080" cy="64008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359" y="3930419"/>
            <a:ext cx="640080" cy="640080"/>
          </a:xfrm>
          <a:prstGeom prst="rect">
            <a:avLst/>
          </a:prstGeom>
        </p:spPr>
      </p:pic>
      <p:sp>
        <p:nvSpPr>
          <p:cNvPr id="47" name="Right Arrow 46"/>
          <p:cNvSpPr/>
          <p:nvPr/>
        </p:nvSpPr>
        <p:spPr>
          <a:xfrm>
            <a:off x="2228089" y="1535996"/>
            <a:ext cx="4952992" cy="432323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Methods and results are documented and reproducible</a:t>
            </a:r>
            <a:endParaRPr lang="en-US" sz="1600" dirty="0"/>
          </a:p>
        </p:txBody>
      </p:sp>
      <p:sp>
        <p:nvSpPr>
          <p:cNvPr id="49" name="Rectangle 48"/>
          <p:cNvSpPr/>
          <p:nvPr/>
        </p:nvSpPr>
        <p:spPr>
          <a:xfrm>
            <a:off x="7291488" y="1600200"/>
            <a:ext cx="1074347" cy="388619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303053" y="2541153"/>
            <a:ext cx="1204051" cy="202934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pc="-50" dirty="0" err="1" smtClean="0">
                <a:solidFill>
                  <a:schemeClr val="tx1">
                    <a:lumMod val="50000"/>
                  </a:schemeClr>
                </a:solidFill>
              </a:rPr>
              <a:t>MarkDoc</a:t>
            </a:r>
            <a:endParaRPr lang="en-US" spc="-50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pc="-50" dirty="0" smtClean="0">
                <a:solidFill>
                  <a:schemeClr val="tx1">
                    <a:lumMod val="50000"/>
                  </a:schemeClr>
                </a:solidFill>
              </a:rPr>
              <a:t>Weaver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pc="-50" dirty="0" smtClean="0">
                <a:solidFill>
                  <a:schemeClr val="tx1">
                    <a:lumMod val="50000"/>
                  </a:schemeClr>
                </a:solidFill>
              </a:rPr>
              <a:t>Ketchup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pc="-50" dirty="0" err="1" smtClean="0">
                <a:solidFill>
                  <a:schemeClr val="tx1">
                    <a:lumMod val="50000"/>
                  </a:schemeClr>
                </a:solidFill>
              </a:rPr>
              <a:t>StatWeave</a:t>
            </a:r>
            <a:endParaRPr lang="en-US" spc="-50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pc="-50" dirty="0" smtClean="0">
                <a:solidFill>
                  <a:schemeClr val="tx1">
                    <a:lumMod val="50000"/>
                  </a:schemeClr>
                </a:solidFill>
              </a:rPr>
              <a:t>Markdown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pc="-50" dirty="0" smtClean="0">
                <a:solidFill>
                  <a:schemeClr val="tx1">
                    <a:lumMod val="50000"/>
                  </a:schemeClr>
                </a:solidFill>
              </a:rPr>
              <a:t>Others …</a:t>
            </a:r>
            <a:endParaRPr lang="en-US" spc="-5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57200" y="2303371"/>
            <a:ext cx="1074347" cy="248159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53" name="Right Arrow 52"/>
          <p:cNvSpPr/>
          <p:nvPr/>
        </p:nvSpPr>
        <p:spPr>
          <a:xfrm>
            <a:off x="1635168" y="3371907"/>
            <a:ext cx="499999" cy="29028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4" name="Rectangle 53"/>
          <p:cNvSpPr/>
          <p:nvPr/>
        </p:nvSpPr>
        <p:spPr>
          <a:xfrm>
            <a:off x="2228089" y="2303371"/>
            <a:ext cx="4342586" cy="248159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600" dirty="0">
              <a:solidFill>
                <a:schemeClr val="tx2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228022" y="4993268"/>
            <a:ext cx="4953059" cy="614426"/>
            <a:chOff x="2228022" y="4993268"/>
            <a:chExt cx="4953059" cy="614426"/>
          </a:xfrm>
        </p:grpSpPr>
        <p:sp>
          <p:nvSpPr>
            <p:cNvPr id="7" name="Left Arrow 6"/>
            <p:cNvSpPr/>
            <p:nvPr/>
          </p:nvSpPr>
          <p:spPr>
            <a:xfrm>
              <a:off x="2228022" y="5086379"/>
              <a:ext cx="4953059" cy="429768"/>
            </a:xfrm>
            <a:prstGeom prst="lef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 rot="18287671">
              <a:off x="4313701" y="5181549"/>
              <a:ext cx="612118" cy="2401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 rot="18287671">
              <a:off x="4811980" y="5179241"/>
              <a:ext cx="612118" cy="2401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072228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Introducing ….</a:t>
            </a:r>
            <a:endParaRPr lang="en-US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09800"/>
            <a:ext cx="440761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491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Introducing: StatTag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1600"/>
            <a:ext cx="7239000" cy="4953000"/>
          </a:xfrm>
        </p:spPr>
        <p:txBody>
          <a:bodyPr/>
          <a:lstStyle/>
          <a:p>
            <a:r>
              <a:rPr lang="en-US" dirty="0" smtClean="0"/>
              <a:t>StatTag is a plug-in for Microsoft Word</a:t>
            </a:r>
          </a:p>
          <a:p>
            <a:pPr lvl="1"/>
            <a:r>
              <a:rPr lang="en-US" dirty="0" smtClean="0"/>
              <a:t>Connects Stata code and Word document</a:t>
            </a:r>
          </a:p>
          <a:p>
            <a:pPr lvl="1"/>
            <a:r>
              <a:rPr lang="en-US" dirty="0" smtClean="0"/>
              <a:t>You and your collaborators can work from the same Word document without breaking links between the code and data</a:t>
            </a:r>
          </a:p>
          <a:p>
            <a:pPr lvl="1"/>
            <a:r>
              <a:rPr lang="en-US" dirty="0" smtClean="0"/>
              <a:t>Can work separately on code and the Word document</a:t>
            </a:r>
          </a:p>
          <a:p>
            <a:pPr marL="206375" lvl="1" indent="0">
              <a:buNone/>
            </a:pPr>
            <a:endParaRPr lang="en-US" dirty="0" smtClean="0"/>
          </a:p>
          <a:p>
            <a:pPr marL="206375" lvl="1" indent="0">
              <a:buNone/>
            </a:pPr>
            <a:endParaRPr lang="en-US" dirty="0" smtClean="0"/>
          </a:p>
          <a:p>
            <a:pPr marL="206375" lvl="1" indent="0">
              <a:buNone/>
            </a:pPr>
            <a:endParaRPr lang="en-US" dirty="0"/>
          </a:p>
          <a:p>
            <a:pPr marL="206375" lvl="1" indent="0">
              <a:buNone/>
            </a:pPr>
            <a:endParaRPr lang="en-US" dirty="0" smtClean="0"/>
          </a:p>
          <a:p>
            <a:pPr marL="206375" lvl="1" indent="0"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User-friendly, easy learning curve</a:t>
            </a:r>
          </a:p>
          <a:p>
            <a:pPr lvl="1"/>
            <a:r>
              <a:rPr lang="en-US" dirty="0" smtClean="0"/>
              <a:t>StatTag menu consistent with Word layout</a:t>
            </a:r>
          </a:p>
          <a:p>
            <a:pPr lvl="1"/>
            <a:r>
              <a:rPr lang="en-US" dirty="0" err="1" smtClean="0"/>
              <a:t>EndNote:Citations</a:t>
            </a:r>
            <a:r>
              <a:rPr lang="en-US" dirty="0" smtClean="0"/>
              <a:t> as </a:t>
            </a:r>
            <a:r>
              <a:rPr lang="en-US" dirty="0" err="1" smtClean="0"/>
              <a:t>StatTag:Results</a:t>
            </a:r>
            <a:endParaRPr lang="en-US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What makes StatTag different than other programs?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429000"/>
            <a:ext cx="50292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28666" y="5986577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1850" spc="-5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618" y="385943"/>
            <a:ext cx="1651164" cy="742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634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StatTag: An Introduction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4619580"/>
              </p:ext>
            </p:extLst>
          </p:nvPr>
        </p:nvGraphicFramePr>
        <p:xfrm>
          <a:off x="3536950" y="3105150"/>
          <a:ext cx="2068513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" name="Packager Shell Object" showAsIcon="1" r:id="rId4" imgW="2068920" imgH="647640" progId="Package">
                  <p:embed/>
                </p:oleObj>
              </mc:Choice>
              <mc:Fallback>
                <p:oleObj name="Packager Shell Object" showAsIcon="1" r:id="rId4" imgW="2068920" imgH="6476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36950" y="3105150"/>
                        <a:ext cx="2068513" cy="64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618" y="385943"/>
            <a:ext cx="1651164" cy="742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508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StatTag: An Introduction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0808363"/>
              </p:ext>
            </p:extLst>
          </p:nvPr>
        </p:nvGraphicFramePr>
        <p:xfrm>
          <a:off x="3549650" y="3105150"/>
          <a:ext cx="2043113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1" name="Packager Shell Object" showAsIcon="1" r:id="rId4" imgW="2043720" imgH="647640" progId="Package">
                  <p:embed/>
                </p:oleObj>
              </mc:Choice>
              <mc:Fallback>
                <p:oleObj name="Packager Shell Object" showAsIcon="1" r:id="rId4" imgW="2043720" imgH="6476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49650" y="3105150"/>
                        <a:ext cx="2043113" cy="64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618" y="385943"/>
            <a:ext cx="1651164" cy="742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783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to know StatTag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Yes!  StatTag can connect to multiple “.do” files in Stata.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Future versions will connect to other statistical programs.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Can I use StatTag with multiple code files?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362200"/>
            <a:ext cx="50292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t="3815" b="5200"/>
          <a:stretch/>
        </p:blipFill>
        <p:spPr>
          <a:xfrm>
            <a:off x="1372653" y="3119120"/>
            <a:ext cx="629997" cy="6400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t="3815" b="5200"/>
          <a:stretch/>
        </p:blipFill>
        <p:spPr>
          <a:xfrm>
            <a:off x="1371600" y="2357986"/>
            <a:ext cx="629997" cy="64008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618" y="385943"/>
            <a:ext cx="1651164" cy="742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143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to know StatTag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How does StatTag work when I share the Word document with collaborators?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513331"/>
              </p:ext>
            </p:extLst>
          </p:nvPr>
        </p:nvGraphicFramePr>
        <p:xfrm>
          <a:off x="762000" y="1874240"/>
          <a:ext cx="7696200" cy="1962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/>
                <a:gridCol w="1676400"/>
                <a:gridCol w="2057400"/>
                <a:gridCol w="1447800"/>
              </a:tblGrid>
              <a:tr h="578841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If I have…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 can…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57884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Review/edit manuscript</a:t>
                      </a:r>
                      <a:r>
                        <a:rPr lang="en-US" baseline="0" dirty="0" smtClean="0"/>
                        <a:t> text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View code</a:t>
                      </a:r>
                      <a:r>
                        <a:rPr lang="en-US" baseline="0" dirty="0" smtClean="0"/>
                        <a:t> associated with a tag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Insert</a:t>
                      </a:r>
                      <a:r>
                        <a:rPr lang="en-US" baseline="0" dirty="0" smtClean="0"/>
                        <a:t> or </a:t>
                      </a:r>
                      <a:r>
                        <a:rPr lang="en-US" dirty="0" smtClean="0"/>
                        <a:t>update a tag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9504">
                <a:tc>
                  <a:txBody>
                    <a:bodyPr/>
                    <a:lstStyle/>
                    <a:p>
                      <a:r>
                        <a:rPr lang="en-US" dirty="0" smtClean="0"/>
                        <a:t>Microsoft Word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  <a:sym typeface="Wingdings"/>
                        </a:rPr>
                        <a:t>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  <a:sym typeface="Wingdings"/>
                        </a:rPr>
                        <a:t>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</a:t>
                      </a:r>
                      <a:endPara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618" y="385943"/>
            <a:ext cx="1651164" cy="742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254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</p:spPr>
        <p:txBody>
          <a:bodyPr/>
          <a:lstStyle/>
          <a:p>
            <a:r>
              <a:rPr lang="en-US" dirty="0" smtClean="0"/>
              <a:t>What is reproducible </a:t>
            </a:r>
            <a:r>
              <a:rPr lang="en-US" dirty="0"/>
              <a:t>r</a:t>
            </a:r>
            <a:r>
              <a:rPr lang="en-US" dirty="0" smtClean="0"/>
              <a:t>esearch?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0A2C5"/>
                </a:solidFill>
              </a:rPr>
              <a:pPr/>
              <a:t>2</a:t>
            </a:fld>
            <a:endParaRPr lang="en-US">
              <a:solidFill>
                <a:srgbClr val="B0A2C5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Reproducible vs Replicable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99131" y="1371600"/>
            <a:ext cx="3829757" cy="381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2800" i="1" spc="-50" dirty="0" smtClean="0">
                <a:solidFill>
                  <a:srgbClr val="54585A"/>
                </a:solidFill>
              </a:rPr>
              <a:t>Reproducible</a:t>
            </a:r>
            <a:r>
              <a:rPr lang="en-US" sz="2800" spc="-50" dirty="0" smtClean="0">
                <a:solidFill>
                  <a:srgbClr val="54585A"/>
                </a:solidFill>
              </a:rPr>
              <a:t> vs Replicable</a:t>
            </a:r>
            <a:endParaRPr lang="en-US" sz="2800" spc="-50" dirty="0">
              <a:solidFill>
                <a:srgbClr val="5458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07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to know StatTag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How does StatTag work when I share the Word document with collaborators?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206483"/>
              </p:ext>
            </p:extLst>
          </p:nvPr>
        </p:nvGraphicFramePr>
        <p:xfrm>
          <a:off x="762000" y="1874240"/>
          <a:ext cx="7696200" cy="24322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/>
                <a:gridCol w="1676400"/>
                <a:gridCol w="2057400"/>
                <a:gridCol w="1447800"/>
              </a:tblGrid>
              <a:tr h="578841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If I have…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 can…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57884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Review/edit manuscript</a:t>
                      </a:r>
                      <a:r>
                        <a:rPr lang="en-US" baseline="0" dirty="0" smtClean="0"/>
                        <a:t> text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View code</a:t>
                      </a:r>
                      <a:r>
                        <a:rPr lang="en-US" baseline="0" dirty="0" smtClean="0"/>
                        <a:t> associated with a tag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Insert</a:t>
                      </a:r>
                      <a:r>
                        <a:rPr lang="en-US" baseline="0" dirty="0" smtClean="0"/>
                        <a:t> or </a:t>
                      </a:r>
                      <a:r>
                        <a:rPr lang="en-US" dirty="0" smtClean="0"/>
                        <a:t>update a tag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9504">
                <a:tc>
                  <a:txBody>
                    <a:bodyPr/>
                    <a:lstStyle/>
                    <a:p>
                      <a:r>
                        <a:rPr lang="en-US" dirty="0" smtClean="0"/>
                        <a:t>Microsoft Word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  <a:sym typeface="Wingdings"/>
                        </a:rPr>
                        <a:t>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  <a:sym typeface="Wingdings"/>
                        </a:rPr>
                        <a:t>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</a:t>
                      </a:r>
                      <a:endPara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9504">
                <a:tc>
                  <a:txBody>
                    <a:bodyPr/>
                    <a:lstStyle/>
                    <a:p>
                      <a:r>
                        <a:rPr lang="en-US" dirty="0" smtClean="0"/>
                        <a:t> + StatTag and Stata</a:t>
                      </a:r>
                      <a:r>
                        <a:rPr lang="en-US" baseline="0" dirty="0" smtClean="0"/>
                        <a:t> code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00B050"/>
                          </a:solidFill>
                          <a:sym typeface="Wingdings"/>
                        </a:rPr>
                        <a:t>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00B050"/>
                          </a:solidFill>
                          <a:sym typeface="Wingdings"/>
                        </a:rPr>
                        <a:t></a:t>
                      </a:r>
                      <a:endParaRPr lang="en-US" sz="2400" b="1" dirty="0" smtClean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</a:t>
                      </a:r>
                      <a:endPara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618" y="385943"/>
            <a:ext cx="1651164" cy="742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819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to know StatTag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How does StatTag work when I share the Word document with collaborators?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2077329"/>
              </p:ext>
            </p:extLst>
          </p:nvPr>
        </p:nvGraphicFramePr>
        <p:xfrm>
          <a:off x="762000" y="1874240"/>
          <a:ext cx="7696200" cy="29017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/>
                <a:gridCol w="1676400"/>
                <a:gridCol w="2057400"/>
                <a:gridCol w="1447800"/>
              </a:tblGrid>
              <a:tr h="578841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If I have…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 can…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57884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Review/edit manuscript</a:t>
                      </a:r>
                      <a:r>
                        <a:rPr lang="en-US" baseline="0" dirty="0" smtClean="0"/>
                        <a:t> text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View code</a:t>
                      </a:r>
                      <a:r>
                        <a:rPr lang="en-US" baseline="0" dirty="0" smtClean="0"/>
                        <a:t> associated with a tag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Insert</a:t>
                      </a:r>
                      <a:r>
                        <a:rPr lang="en-US" baseline="0" dirty="0" smtClean="0"/>
                        <a:t> or </a:t>
                      </a:r>
                      <a:r>
                        <a:rPr lang="en-US" dirty="0" smtClean="0"/>
                        <a:t>update a tag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9504">
                <a:tc>
                  <a:txBody>
                    <a:bodyPr/>
                    <a:lstStyle/>
                    <a:p>
                      <a:r>
                        <a:rPr lang="en-US" dirty="0" smtClean="0"/>
                        <a:t>Microsoft Word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  <a:sym typeface="Wingdings"/>
                        </a:rPr>
                        <a:t>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  <a:sym typeface="Wingdings"/>
                        </a:rPr>
                        <a:t>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</a:t>
                      </a:r>
                      <a:endPara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9504">
                <a:tc>
                  <a:txBody>
                    <a:bodyPr/>
                    <a:lstStyle/>
                    <a:p>
                      <a:r>
                        <a:rPr lang="en-US" dirty="0" smtClean="0"/>
                        <a:t> + StatTag and Stata</a:t>
                      </a:r>
                      <a:r>
                        <a:rPr lang="en-US" baseline="0" dirty="0" smtClean="0"/>
                        <a:t> code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00B050"/>
                          </a:solidFill>
                          <a:sym typeface="Wingdings"/>
                        </a:rPr>
                        <a:t>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00B050"/>
                          </a:solidFill>
                          <a:sym typeface="Wingdings"/>
                        </a:rPr>
                        <a:t></a:t>
                      </a:r>
                      <a:endParaRPr lang="en-US" sz="2400" b="1" dirty="0" smtClean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</a:t>
                      </a:r>
                      <a:endPara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9504">
                <a:tc>
                  <a:txBody>
                    <a:bodyPr/>
                    <a:lstStyle/>
                    <a:p>
                      <a:r>
                        <a:rPr lang="en-US" dirty="0" smtClean="0"/>
                        <a:t>      + Stata and Data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00B050"/>
                          </a:solidFill>
                          <a:sym typeface="Wingdings"/>
                        </a:rPr>
                        <a:t>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00B050"/>
                          </a:solidFill>
                          <a:sym typeface="Wingdings"/>
                        </a:rPr>
                        <a:t></a:t>
                      </a:r>
                      <a:endParaRPr lang="en-US" sz="2400" b="1" dirty="0" smtClean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00B050"/>
                          </a:solidFill>
                          <a:sym typeface="Wingdings"/>
                        </a:rPr>
                        <a:t></a:t>
                      </a:r>
                      <a:endParaRPr lang="en-US" sz="2400" b="1" dirty="0" smtClean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618" y="385943"/>
            <a:ext cx="1651164" cy="742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819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to know StatTag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No!  </a:t>
            </a:r>
            <a:r>
              <a:rPr lang="en-US" b="1" dirty="0" smtClean="0"/>
              <a:t>The first public release is for Windows and Stata</a:t>
            </a:r>
            <a:r>
              <a:rPr lang="en-US" dirty="0" smtClean="0"/>
              <a:t>. </a:t>
            </a:r>
          </a:p>
          <a:p>
            <a:r>
              <a:rPr lang="en-US" dirty="0"/>
              <a:t>A</a:t>
            </a:r>
            <a:r>
              <a:rPr lang="en-US" dirty="0" smtClean="0"/>
              <a:t> </a:t>
            </a:r>
            <a:r>
              <a:rPr lang="en-US" dirty="0"/>
              <a:t>Mac version of </a:t>
            </a:r>
            <a:r>
              <a:rPr lang="en-US" dirty="0" smtClean="0"/>
              <a:t>StatTag for Stata is coming soon.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Is it only for Word and Stata on Windows?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2594688"/>
              </p:ext>
            </p:extLst>
          </p:nvPr>
        </p:nvGraphicFramePr>
        <p:xfrm>
          <a:off x="990600" y="3048000"/>
          <a:ext cx="6705600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  <a:gridCol w="1676400"/>
                <a:gridCol w="1676400"/>
                <a:gridCol w="1676400"/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Stata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7E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SAS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7E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7EAE"/>
                    </a:solidFill>
                  </a:tcPr>
                </a:tc>
              </a:tr>
              <a:tr h="66040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Windows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7E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accent3"/>
                          </a:solidFill>
                        </a:rPr>
                        <a:t>Now</a:t>
                      </a:r>
                      <a:endParaRPr lang="en-US" b="1" dirty="0">
                        <a:solidFill>
                          <a:schemeClr val="accent3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October 2016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April 2017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040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Mac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7E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Late 2016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X</a:t>
                      </a:r>
                      <a:endParaRPr lang="en-US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June 2017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618" y="385943"/>
            <a:ext cx="1651164" cy="742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630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to know StatTag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Yes! Inserted tags are highlighted when they are clicked on.</a:t>
            </a:r>
          </a:p>
          <a:p>
            <a:r>
              <a:rPr lang="en-US" dirty="0" smtClean="0"/>
              <a:t>Future versions will include a “highlight all tags” function to quickly find any inserted tags in a document.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Can I see all the tags in a document?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2590800"/>
            <a:ext cx="5105400" cy="364825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618" y="385943"/>
            <a:ext cx="1651164" cy="742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196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to know StatTag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StatTag </a:t>
            </a:r>
            <a:r>
              <a:rPr lang="en-US" i="1" dirty="0" smtClean="0"/>
              <a:t>doesn’t</a:t>
            </a:r>
            <a:r>
              <a:rPr lang="en-US" dirty="0" smtClean="0"/>
              <a:t> store a copy of your data. </a:t>
            </a:r>
            <a:endParaRPr lang="en-US" dirty="0"/>
          </a:p>
          <a:p>
            <a:r>
              <a:rPr lang="en-US" dirty="0" err="1" smtClean="0"/>
              <a:t>StatTag</a:t>
            </a:r>
            <a:r>
              <a:rPr lang="en-US" dirty="0" smtClean="0"/>
              <a:t> will eventually store a </a:t>
            </a:r>
            <a:r>
              <a:rPr lang="en-US" i="1" dirty="0" smtClean="0">
                <a:solidFill>
                  <a:srgbClr val="FF0000"/>
                </a:solidFill>
              </a:rPr>
              <a:t>read-only</a:t>
            </a:r>
            <a:r>
              <a:rPr lang="en-US" dirty="0" smtClean="0"/>
              <a:t> copy of your code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What about data security (e.g. PII, PHI)?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618" y="385943"/>
            <a:ext cx="1651164" cy="742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105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to know StatTag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How do I get StatTag?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209098"/>
            <a:ext cx="8251492" cy="3429702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066800" y="1371600"/>
            <a:ext cx="1447800" cy="3048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3200" spc="-50" dirty="0"/>
              <a:t>s</a:t>
            </a:r>
            <a:r>
              <a:rPr lang="en-US" sz="3200" spc="-50" dirty="0" smtClean="0"/>
              <a:t>tattag.org</a:t>
            </a:r>
            <a:endParaRPr lang="en-US" sz="3200" spc="-50" dirty="0"/>
          </a:p>
        </p:txBody>
      </p:sp>
      <p:sp>
        <p:nvSpPr>
          <p:cNvPr id="7" name="Right Arrow 6"/>
          <p:cNvSpPr/>
          <p:nvPr/>
        </p:nvSpPr>
        <p:spPr>
          <a:xfrm>
            <a:off x="152400" y="3352800"/>
            <a:ext cx="838200" cy="457200"/>
          </a:xfrm>
          <a:prstGeom prst="rightArrow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618" y="385943"/>
            <a:ext cx="1651164" cy="742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710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to know StatTag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ask that anyone </a:t>
            </a:r>
            <a:r>
              <a:rPr lang="en-US" dirty="0"/>
              <a:t>who uses StatTag as a part of their manuscript </a:t>
            </a:r>
            <a:r>
              <a:rPr lang="en-US" dirty="0" smtClean="0"/>
              <a:t>preparation cite </a:t>
            </a:r>
            <a:r>
              <a:rPr lang="en-US" dirty="0" smtClean="0"/>
              <a:t>StatTag:  </a:t>
            </a:r>
            <a:endParaRPr lang="en-US" dirty="0" smtClean="0"/>
          </a:p>
          <a:p>
            <a:pPr lvl="1"/>
            <a:r>
              <a:rPr lang="en-US" dirty="0"/>
              <a:t>Welty, L.J., Rasmussen, L.V., &amp; </a:t>
            </a:r>
            <a:r>
              <a:rPr lang="en-US" dirty="0" err="1"/>
              <a:t>Baldridge</a:t>
            </a:r>
            <a:r>
              <a:rPr lang="en-US" dirty="0"/>
              <a:t>, A.S. (2016). </a:t>
            </a:r>
            <a:r>
              <a:rPr lang="en-US" i="1" dirty="0"/>
              <a:t>StatTag</a:t>
            </a:r>
            <a:r>
              <a:rPr lang="en-US" dirty="0"/>
              <a:t>. Chicago, Illinois, United States: </a:t>
            </a:r>
            <a:r>
              <a:rPr lang="en-US" dirty="0" err="1"/>
              <a:t>Galter</a:t>
            </a:r>
            <a:r>
              <a:rPr lang="en-US" dirty="0"/>
              <a:t> Health Sciences Library. doi:10.18131/G3K76</a:t>
            </a:r>
          </a:p>
          <a:p>
            <a:endParaRPr lang="en-US" dirty="0" smtClean="0"/>
          </a:p>
          <a:p>
            <a:r>
              <a:rPr lang="en-US" dirty="0" smtClean="0"/>
              <a:t>StatTag </a:t>
            </a:r>
            <a:r>
              <a:rPr lang="en-US" dirty="0"/>
              <a:t>was developed with funding through a Clinical Translational Sciences Award (CTSA) </a:t>
            </a:r>
            <a:r>
              <a:rPr lang="en-US" dirty="0" smtClean="0"/>
              <a:t>to </a:t>
            </a:r>
            <a:r>
              <a:rPr lang="en-US" dirty="0"/>
              <a:t>Northwestern </a:t>
            </a:r>
            <a:r>
              <a:rPr lang="en-US" dirty="0" smtClean="0"/>
              <a:t>University. </a:t>
            </a:r>
            <a:r>
              <a:rPr lang="en-US" dirty="0"/>
              <a:t>Tracking the impact of the award </a:t>
            </a:r>
            <a:r>
              <a:rPr lang="en-US" dirty="0" smtClean="0"/>
              <a:t>is </a:t>
            </a:r>
            <a:r>
              <a:rPr lang="en-US" dirty="0"/>
              <a:t>a key </a:t>
            </a:r>
            <a:r>
              <a:rPr lang="en-US" dirty="0" smtClean="0"/>
              <a:t>metric in demonstrating effectiveness.</a:t>
            </a:r>
            <a:endParaRPr lang="en-US" dirty="0"/>
          </a:p>
          <a:p>
            <a:endParaRPr lang="en-US" dirty="0" smtClean="0"/>
          </a:p>
          <a:p>
            <a:r>
              <a:rPr lang="en-US" sz="1800" dirty="0" err="1"/>
              <a:t>StatTag</a:t>
            </a:r>
            <a:r>
              <a:rPr lang="en-US" sz="1800" dirty="0"/>
              <a:t> is distributed under the MIT License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How do I cite StatTag?</a:t>
            </a:r>
            <a:endParaRPr lang="en-US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286148"/>
            <a:ext cx="3657600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85" y="5379583"/>
            <a:ext cx="219551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618" y="385943"/>
            <a:ext cx="1651164" cy="742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604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</p:spPr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0" y="1447800"/>
            <a:ext cx="7049689" cy="4093029"/>
          </a:xfrm>
        </p:spPr>
        <p:txBody>
          <a:bodyPr/>
          <a:lstStyle/>
          <a:p>
            <a:r>
              <a:rPr lang="en-US" dirty="0" smtClean="0"/>
              <a:t>StatTag Team</a:t>
            </a:r>
          </a:p>
          <a:p>
            <a:pPr lvl="1"/>
            <a:r>
              <a:rPr lang="en-US" dirty="0" smtClean="0"/>
              <a:t>Leah J. Welty, Biostatistician</a:t>
            </a:r>
          </a:p>
          <a:p>
            <a:pPr lvl="1"/>
            <a:r>
              <a:rPr lang="en-US" dirty="0" smtClean="0"/>
              <a:t>Luke V. Rasmussen, Lead Software Developer</a:t>
            </a:r>
          </a:p>
          <a:p>
            <a:pPr lvl="1"/>
            <a:r>
              <a:rPr lang="en-US" dirty="0" smtClean="0"/>
              <a:t>Abigail S. Baldridge, Senior Statistical Analyst</a:t>
            </a:r>
          </a:p>
          <a:p>
            <a:pPr lvl="1"/>
            <a:r>
              <a:rPr lang="en-US" dirty="0" smtClean="0"/>
              <a:t>Eric W. Whitley, Software Developer</a:t>
            </a:r>
          </a:p>
          <a:p>
            <a:pPr lvl="1"/>
            <a:endParaRPr lang="en-US" dirty="0"/>
          </a:p>
          <a:p>
            <a:r>
              <a:rPr lang="en-US" sz="1800" dirty="0"/>
              <a:t>Development of StatTag was supported, in part, by the National Institutes of Health's </a:t>
            </a:r>
            <a:r>
              <a:rPr lang="en-US" sz="1800" u="sng" dirty="0">
                <a:hlinkClick r:id="rId2"/>
              </a:rPr>
              <a:t>National Center for Advancing Translational Sciences</a:t>
            </a:r>
            <a:r>
              <a:rPr lang="en-US" sz="1800" dirty="0"/>
              <a:t>, Grant Number UL1TR001422. </a:t>
            </a:r>
            <a:r>
              <a:rPr lang="en-US" sz="1800" i="1" dirty="0"/>
              <a:t>The content is solely the responsibility of the developers and does not necessarily represent the official views of the National Institutes of Health.</a:t>
            </a:r>
          </a:p>
          <a:p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410200"/>
            <a:ext cx="219551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338250"/>
            <a:ext cx="3657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618" y="385943"/>
            <a:ext cx="1651164" cy="742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465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</p:spPr>
        <p:txBody>
          <a:bodyPr/>
          <a:lstStyle/>
          <a:p>
            <a:r>
              <a:rPr lang="en-US" dirty="0" smtClean="0"/>
              <a:t>Acknowledgements (continued)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0" y="1066800"/>
            <a:ext cx="7049689" cy="4876800"/>
          </a:xfrm>
        </p:spPr>
        <p:txBody>
          <a:bodyPr/>
          <a:lstStyle/>
          <a:p>
            <a:endParaRPr lang="en-US" sz="1600" dirty="0" smtClean="0"/>
          </a:p>
          <a:p>
            <a:r>
              <a:rPr lang="en-US" sz="1800" dirty="0" smtClean="0"/>
              <a:t>StatTag </a:t>
            </a:r>
            <a:r>
              <a:rPr lang="en-US" sz="1800" dirty="0"/>
              <a:t>was inspired in part by the Stata Automation Report </a:t>
            </a:r>
            <a:r>
              <a:rPr lang="en-US" sz="1800" dirty="0" smtClean="0"/>
              <a:t>project:  Lo </a:t>
            </a:r>
            <a:r>
              <a:rPr lang="en-US" sz="1800" dirty="0" err="1"/>
              <a:t>Magno</a:t>
            </a:r>
            <a:r>
              <a:rPr lang="en-US" sz="1800" dirty="0"/>
              <a:t>, G.L. (2013). </a:t>
            </a:r>
            <a:r>
              <a:rPr lang="en-US" sz="1800" dirty="0" err="1"/>
              <a:t>Sar</a:t>
            </a:r>
            <a:r>
              <a:rPr lang="en-US" sz="1800" dirty="0"/>
              <a:t>: Automatic generation of statistical reports using Stata and Microsoft Word for Windows. </a:t>
            </a:r>
            <a:r>
              <a:rPr lang="en-US" sz="1800" i="1" dirty="0"/>
              <a:t>The Stata Journal</a:t>
            </a:r>
            <a:r>
              <a:rPr lang="en-US" sz="1800" dirty="0"/>
              <a:t>, 13(1); 39-64</a:t>
            </a:r>
            <a:r>
              <a:rPr lang="en-US" sz="1800" dirty="0" smtClean="0"/>
              <a:t>.</a:t>
            </a:r>
          </a:p>
          <a:p>
            <a:endParaRPr lang="en-US" sz="1800" dirty="0"/>
          </a:p>
          <a:p>
            <a:r>
              <a:rPr lang="en-US" sz="1800" dirty="0"/>
              <a:t>StatTag makes use of the following open source </a:t>
            </a:r>
            <a:r>
              <a:rPr lang="en-US" sz="1800" dirty="0" smtClean="0"/>
              <a:t>projects:</a:t>
            </a:r>
            <a:endParaRPr lang="en-US" sz="1800" dirty="0"/>
          </a:p>
          <a:p>
            <a:pPr marL="0" lvl="0" indent="0">
              <a:buNone/>
            </a:pPr>
            <a:r>
              <a:rPr lang="en-US" sz="1800" dirty="0" smtClean="0"/>
              <a:t>	Scintilla </a:t>
            </a:r>
            <a:r>
              <a:rPr lang="en-US" sz="1800" dirty="0"/>
              <a:t>- </a:t>
            </a:r>
            <a:r>
              <a:rPr lang="en-US" sz="1800" u="sng" dirty="0">
                <a:hlinkClick r:id="rId2"/>
              </a:rPr>
              <a:t>http://www.scintilla.org/</a:t>
            </a:r>
            <a:r>
              <a:rPr lang="en-US" sz="1800" dirty="0"/>
              <a:t> </a:t>
            </a:r>
          </a:p>
          <a:p>
            <a:pPr marL="0" lvl="0" indent="0">
              <a:buNone/>
            </a:pPr>
            <a:r>
              <a:rPr lang="en-US" sz="1800" dirty="0" smtClean="0"/>
              <a:t>	</a:t>
            </a:r>
            <a:r>
              <a:rPr lang="en-US" sz="1800" dirty="0" err="1" smtClean="0"/>
              <a:t>ScintillaNET</a:t>
            </a:r>
            <a:r>
              <a:rPr lang="en-US" sz="1800" dirty="0" smtClean="0"/>
              <a:t> </a:t>
            </a:r>
            <a:r>
              <a:rPr lang="en-US" sz="1800" dirty="0"/>
              <a:t>- </a:t>
            </a:r>
            <a:r>
              <a:rPr lang="en-US" sz="1800" u="sng" dirty="0">
                <a:hlinkClick r:id="rId3"/>
              </a:rPr>
              <a:t>https://github.com/jacobslusser/ScintillaNET</a:t>
            </a:r>
            <a:r>
              <a:rPr lang="en-US" sz="1800" dirty="0"/>
              <a:t> </a:t>
            </a:r>
          </a:p>
          <a:p>
            <a:pPr marL="0" lvl="0" indent="0">
              <a:buNone/>
            </a:pPr>
            <a:r>
              <a:rPr lang="en-US" sz="1800" dirty="0" smtClean="0"/>
              <a:t>	Json.NET </a:t>
            </a:r>
            <a:r>
              <a:rPr lang="en-US" sz="1800" dirty="0"/>
              <a:t>- </a:t>
            </a:r>
            <a:r>
              <a:rPr lang="en-US" sz="1800" u="sng" dirty="0">
                <a:hlinkClick r:id="rId4"/>
              </a:rPr>
              <a:t>http://www.newtonsoft.com/json</a:t>
            </a:r>
            <a:r>
              <a:rPr lang="en-US" sz="1800" dirty="0"/>
              <a:t> </a:t>
            </a:r>
          </a:p>
          <a:p>
            <a:pPr marL="282575" lvl="1" indent="0">
              <a:buNone/>
            </a:pPr>
            <a:r>
              <a:rPr lang="en-US" sz="1600" i="1" dirty="0" smtClean="0"/>
              <a:t>Use </a:t>
            </a:r>
            <a:r>
              <a:rPr lang="en-US" sz="1600" i="1" dirty="0"/>
              <a:t>of these projects does not imply endorsement of StatTag by the respective project owners, or endorsement of the use of these projects by Northwestern University.</a:t>
            </a:r>
            <a:endParaRPr lang="en-US" sz="1600" dirty="0"/>
          </a:p>
          <a:p>
            <a:pPr lvl="1"/>
            <a:endParaRPr lang="en-US" sz="16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618" y="385943"/>
            <a:ext cx="1651164" cy="742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45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063288" y="3886200"/>
            <a:ext cx="7162800" cy="1066800"/>
          </a:xfrm>
          <a:prstGeom prst="rect">
            <a:avLst/>
          </a:prstGeom>
        </p:spPr>
        <p:txBody>
          <a:bodyPr/>
          <a:lstStyle>
            <a:lvl1pPr marL="174625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5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50825" algn="l" defTabSz="914400" rtl="0" eaLnBrk="1" latinLnBrk="0" hangingPunct="1">
              <a:spcBef>
                <a:spcPct val="20000"/>
              </a:spcBef>
              <a:buClr>
                <a:srgbClr val="605F62"/>
              </a:buClr>
              <a:buFont typeface="Symbol" pitchFamily="18" charset="2"/>
              <a:buChar char="-"/>
              <a:defRPr sz="185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0713" indent="-163513" algn="l" defTabSz="914400" rtl="0" eaLnBrk="1" latinLnBrk="0" hangingPunct="1">
              <a:spcBef>
                <a:spcPct val="20000"/>
              </a:spcBef>
              <a:buClr>
                <a:srgbClr val="605F62"/>
              </a:buClr>
              <a:buFont typeface="Arial" pitchFamily="34" charset="0"/>
              <a:buChar char="•"/>
              <a:defRPr sz="14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4863" indent="-173038" algn="l" defTabSz="914400" rtl="0" eaLnBrk="1" latinLnBrk="0" hangingPunct="1">
              <a:spcBef>
                <a:spcPct val="20000"/>
              </a:spcBef>
              <a:buClr>
                <a:srgbClr val="605F62"/>
              </a:buClr>
              <a:buFont typeface="Arial" pitchFamily="34" charset="0"/>
              <a:buChar char="•"/>
              <a:defRPr sz="14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68375" indent="-163513" algn="l" defTabSz="914400" rtl="0" eaLnBrk="1" latinLnBrk="0" hangingPunct="1">
              <a:spcBef>
                <a:spcPct val="20000"/>
              </a:spcBef>
              <a:buClr>
                <a:srgbClr val="605F62"/>
              </a:buClr>
              <a:buFont typeface="Arial" pitchFamily="34" charset="0"/>
              <a:buChar char="•"/>
              <a:defRPr sz="14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Visit </a:t>
            </a:r>
            <a:r>
              <a:rPr lang="en-US" sz="2000" dirty="0" smtClean="0">
                <a:hlinkClick r:id="rId2"/>
              </a:rPr>
              <a:t>stattag.org</a:t>
            </a:r>
            <a:r>
              <a:rPr lang="en-US" sz="2000" dirty="0" smtClean="0"/>
              <a:t> for more information</a:t>
            </a:r>
          </a:p>
          <a:p>
            <a:pPr marL="174625" lvl="1" indent="-174625"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000" dirty="0" smtClean="0"/>
              <a:t>Get involved! Contact us at </a:t>
            </a:r>
            <a:r>
              <a:rPr lang="en-US" sz="2000" dirty="0">
                <a:hlinkClick r:id="rId3"/>
              </a:rPr>
              <a:t>stattag@northwestern.edu</a:t>
            </a:r>
            <a:endParaRPr lang="en-US" sz="2000" dirty="0"/>
          </a:p>
          <a:p>
            <a:pPr lvl="1"/>
            <a:r>
              <a:rPr lang="en-US" sz="2000" dirty="0" smtClean="0"/>
              <a:t>Questions</a:t>
            </a:r>
          </a:p>
          <a:p>
            <a:pPr lvl="1"/>
            <a:r>
              <a:rPr lang="en-US" sz="2000" dirty="0" smtClean="0"/>
              <a:t>Comments and suggestions</a:t>
            </a:r>
          </a:p>
          <a:p>
            <a:pPr lvl="1"/>
            <a:r>
              <a:rPr lang="en-US" sz="2000" dirty="0" smtClean="0"/>
              <a:t>Volunteer to test new releases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618" y="385943"/>
            <a:ext cx="1651164" cy="742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181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</p:spPr>
        <p:txBody>
          <a:bodyPr/>
          <a:lstStyle/>
          <a:p>
            <a:r>
              <a:rPr lang="en-US" dirty="0" smtClean="0"/>
              <a:t>What is reproducible </a:t>
            </a:r>
            <a:r>
              <a:rPr lang="en-US" dirty="0"/>
              <a:t>r</a:t>
            </a:r>
            <a:r>
              <a:rPr lang="en-US" dirty="0" smtClean="0"/>
              <a:t>esearch?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0A2C5"/>
                </a:solidFill>
              </a:rPr>
              <a:pPr/>
              <a:t>3</a:t>
            </a:fld>
            <a:endParaRPr lang="en-US">
              <a:solidFill>
                <a:srgbClr val="B0A2C5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Reproducible vs Replicable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6287" y="2162746"/>
            <a:ext cx="3352800" cy="1938992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54585A"/>
                </a:solidFill>
              </a:rPr>
              <a:t>Using the </a:t>
            </a:r>
            <a:r>
              <a:rPr lang="en-US" sz="2400" b="1" dirty="0" smtClean="0">
                <a:solidFill>
                  <a:srgbClr val="CFC7DC">
                    <a:lumMod val="50000"/>
                  </a:srgbClr>
                </a:solidFill>
              </a:rPr>
              <a:t>same (raw) data </a:t>
            </a:r>
            <a:r>
              <a:rPr lang="en-US" sz="2400" dirty="0" smtClean="0">
                <a:solidFill>
                  <a:srgbClr val="54585A"/>
                </a:solidFill>
              </a:rPr>
              <a:t>and information about the analysis methods and choices, we can recreate the results.</a:t>
            </a:r>
            <a:endParaRPr lang="en-US" sz="2400" dirty="0">
              <a:solidFill>
                <a:srgbClr val="54585A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200400" y="1735015"/>
            <a:ext cx="202020" cy="322385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499131" y="1371600"/>
            <a:ext cx="3829757" cy="381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2800" i="1" spc="-50" dirty="0" smtClean="0">
                <a:solidFill>
                  <a:srgbClr val="54585A"/>
                </a:solidFill>
              </a:rPr>
              <a:t>Reproducible</a:t>
            </a:r>
            <a:r>
              <a:rPr lang="en-US" sz="2800" spc="-50" dirty="0" smtClean="0">
                <a:solidFill>
                  <a:srgbClr val="54585A"/>
                </a:solidFill>
              </a:rPr>
              <a:t> vs Replicable</a:t>
            </a:r>
            <a:endParaRPr lang="en-US" sz="2800" spc="-50" dirty="0">
              <a:solidFill>
                <a:srgbClr val="5458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54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618" y="385943"/>
            <a:ext cx="1651164" cy="742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465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9275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SCREENSHOT SLIDES HERE (LUKE)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618" y="385943"/>
            <a:ext cx="1651164" cy="742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064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</p:spPr>
        <p:txBody>
          <a:bodyPr/>
          <a:lstStyle/>
          <a:p>
            <a:r>
              <a:rPr lang="en-US" dirty="0" smtClean="0"/>
              <a:t>What is reproducible </a:t>
            </a:r>
            <a:r>
              <a:rPr lang="en-US" dirty="0"/>
              <a:t>r</a:t>
            </a:r>
            <a:r>
              <a:rPr lang="en-US" dirty="0" smtClean="0"/>
              <a:t>esearch?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0A2C5"/>
                </a:solidFill>
              </a:rPr>
              <a:pPr/>
              <a:t>4</a:t>
            </a:fld>
            <a:endParaRPr lang="en-US">
              <a:solidFill>
                <a:srgbClr val="B0A2C5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Reproducible vs Replicable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6287" y="2162746"/>
            <a:ext cx="3352800" cy="1938992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54585A"/>
                </a:solidFill>
              </a:rPr>
              <a:t>Using the </a:t>
            </a:r>
            <a:r>
              <a:rPr lang="en-US" sz="2400" b="1" dirty="0" smtClean="0">
                <a:solidFill>
                  <a:srgbClr val="CFC7DC">
                    <a:lumMod val="50000"/>
                  </a:srgbClr>
                </a:solidFill>
              </a:rPr>
              <a:t>same (raw) data </a:t>
            </a:r>
            <a:r>
              <a:rPr lang="en-US" sz="2400" dirty="0" smtClean="0">
                <a:solidFill>
                  <a:srgbClr val="54585A"/>
                </a:solidFill>
              </a:rPr>
              <a:t>and information about the analysis methods and choices, we can recreate the results.</a:t>
            </a:r>
            <a:endParaRPr lang="en-US" sz="2400" dirty="0">
              <a:solidFill>
                <a:srgbClr val="54585A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3000" y="2162746"/>
            <a:ext cx="3352800" cy="1569660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54585A"/>
                </a:solidFill>
              </a:rPr>
              <a:t>Scientific finding is verified or supported by </a:t>
            </a:r>
            <a:r>
              <a:rPr lang="en-US" sz="2400" b="1" dirty="0" smtClean="0">
                <a:solidFill>
                  <a:srgbClr val="CFC7DC">
                    <a:lumMod val="50000"/>
                  </a:srgbClr>
                </a:solidFill>
              </a:rPr>
              <a:t>independent experiment or study</a:t>
            </a:r>
            <a:r>
              <a:rPr lang="en-US" sz="2400" dirty="0" smtClean="0">
                <a:solidFill>
                  <a:srgbClr val="54585A"/>
                </a:solidFill>
              </a:rPr>
              <a:t>.  </a:t>
            </a:r>
            <a:endParaRPr lang="en-US" sz="2400" dirty="0">
              <a:solidFill>
                <a:srgbClr val="54585A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200400" y="1735015"/>
            <a:ext cx="202020" cy="322385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178669" y="1735015"/>
            <a:ext cx="231531" cy="322385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499131" y="1371600"/>
            <a:ext cx="3829757" cy="381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2800" i="1" spc="-50" dirty="0" smtClean="0">
                <a:solidFill>
                  <a:srgbClr val="54585A"/>
                </a:solidFill>
              </a:rPr>
              <a:t>Reproducible</a:t>
            </a:r>
            <a:r>
              <a:rPr lang="en-US" sz="2800" spc="-50" dirty="0" smtClean="0">
                <a:solidFill>
                  <a:srgbClr val="54585A"/>
                </a:solidFill>
              </a:rPr>
              <a:t> vs Replicable</a:t>
            </a:r>
            <a:endParaRPr lang="en-US" sz="2800" spc="-50" dirty="0">
              <a:solidFill>
                <a:srgbClr val="5458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34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Documents and Reproducible Research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319006" y="1219200"/>
            <a:ext cx="8373159" cy="3429000"/>
            <a:chOff x="265119" y="2057400"/>
            <a:chExt cx="8373159" cy="342900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119" y="2286000"/>
              <a:ext cx="4048314" cy="3200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" t="20118" r="46091"/>
            <a:stretch/>
          </p:blipFill>
          <p:spPr bwMode="auto">
            <a:xfrm>
              <a:off x="4514092" y="2273187"/>
              <a:ext cx="4124186" cy="32132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Curved Down Arrow 6"/>
            <p:cNvSpPr/>
            <p:nvPr/>
          </p:nvSpPr>
          <p:spPr>
            <a:xfrm>
              <a:off x="2438400" y="2057400"/>
              <a:ext cx="3375113" cy="1371600"/>
            </a:xfrm>
            <a:prstGeom prst="curvedDownArrow">
              <a:avLst>
                <a:gd name="adj1" fmla="val 21102"/>
                <a:gd name="adj2" fmla="val 36720"/>
                <a:gd name="adj3" fmla="val 217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541828" y="4800600"/>
            <a:ext cx="80010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lvl="0" indent="-174625">
              <a:spcBef>
                <a:spcPct val="20000"/>
              </a:spcBef>
              <a:buClr>
                <a:srgbClr val="917EAE"/>
              </a:buClr>
              <a:buFont typeface="Arial" pitchFamily="34" charset="0"/>
              <a:buChar char="•"/>
            </a:pPr>
            <a:r>
              <a:rPr lang="en-US" sz="1850" spc="-50" dirty="0">
                <a:solidFill>
                  <a:srgbClr val="54585A"/>
                </a:solidFill>
              </a:rPr>
              <a:t>Rather than results being hard coded in a manuscript, they can be updated automatically when data or models </a:t>
            </a:r>
            <a:r>
              <a:rPr lang="en-US" sz="1850" spc="-50" dirty="0" smtClean="0">
                <a:solidFill>
                  <a:srgbClr val="54585A"/>
                </a:solidFill>
              </a:rPr>
              <a:t>change.  For </a:t>
            </a:r>
            <a:r>
              <a:rPr lang="en-US" sz="1850" spc="-50" dirty="0">
                <a:solidFill>
                  <a:srgbClr val="54585A"/>
                </a:solidFill>
              </a:rPr>
              <a:t>example, rather than re-entering updated odds ratios into a manuscript or table, everything is updated automatically, either when the document is opened or compiled.</a:t>
            </a:r>
          </a:p>
        </p:txBody>
      </p:sp>
    </p:spTree>
    <p:extLst>
      <p:ext uri="{BB962C8B-B14F-4D97-AF65-F5344CB8AC3E}">
        <p14:creationId xmlns:p14="http://schemas.microsoft.com/office/powerpoint/2010/main" val="133632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Existing </a:t>
            </a:r>
            <a:r>
              <a:rPr lang="en-US" dirty="0"/>
              <a:t>T</a:t>
            </a:r>
            <a:r>
              <a:rPr lang="en-US" dirty="0" smtClean="0"/>
              <a:t>ools for Dynamic Documents and Stata</a:t>
            </a:r>
            <a:endParaRPr lang="en-US" dirty="0"/>
          </a:p>
        </p:txBody>
      </p:sp>
      <p:sp>
        <p:nvSpPr>
          <p:cNvPr id="17" name="Right Arrow 16"/>
          <p:cNvSpPr/>
          <p:nvPr/>
        </p:nvSpPr>
        <p:spPr>
          <a:xfrm>
            <a:off x="6681082" y="3372773"/>
            <a:ext cx="499999" cy="29028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l="8720" t="4697" r="7922" b="2118"/>
          <a:stretch/>
        </p:blipFill>
        <p:spPr>
          <a:xfrm>
            <a:off x="2446074" y="3207195"/>
            <a:ext cx="621654" cy="6400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69" y="2432698"/>
            <a:ext cx="640080" cy="6400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31" y="3207195"/>
            <a:ext cx="640080" cy="64008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/>
          <a:srcRect t="3815" b="5200"/>
          <a:stretch/>
        </p:blipFill>
        <p:spPr>
          <a:xfrm>
            <a:off x="3809580" y="3184052"/>
            <a:ext cx="629997" cy="6400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435" y="2422266"/>
            <a:ext cx="640080" cy="6400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969" y="3997599"/>
            <a:ext cx="699172" cy="673277"/>
          </a:xfrm>
          <a:prstGeom prst="rect">
            <a:avLst/>
          </a:prstGeom>
        </p:spPr>
      </p:pic>
      <p:sp>
        <p:nvSpPr>
          <p:cNvPr id="23" name="Plus 22"/>
          <p:cNvSpPr/>
          <p:nvPr/>
        </p:nvSpPr>
        <p:spPr>
          <a:xfrm>
            <a:off x="3160650" y="3212192"/>
            <a:ext cx="502920" cy="524946"/>
          </a:xfrm>
          <a:prstGeom prst="mathPl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Plus 37"/>
          <p:cNvSpPr/>
          <p:nvPr/>
        </p:nvSpPr>
        <p:spPr>
          <a:xfrm>
            <a:off x="4590882" y="3227414"/>
            <a:ext cx="502920" cy="524946"/>
          </a:xfrm>
          <a:prstGeom prst="mathPl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2169" y="4676157"/>
            <a:ext cx="628650" cy="6858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/>
          <a:srcRect b="11049"/>
          <a:stretch/>
        </p:blipFill>
        <p:spPr>
          <a:xfrm>
            <a:off x="7456614" y="1676400"/>
            <a:ext cx="657225" cy="62697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739" y="3171444"/>
            <a:ext cx="640080" cy="6400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359" y="3930419"/>
            <a:ext cx="640080" cy="640080"/>
          </a:xfrm>
          <a:prstGeom prst="rect">
            <a:avLst/>
          </a:prstGeom>
        </p:spPr>
      </p:pic>
      <p:sp>
        <p:nvSpPr>
          <p:cNvPr id="48" name="Right Arrow 47"/>
          <p:cNvSpPr/>
          <p:nvPr/>
        </p:nvSpPr>
        <p:spPr>
          <a:xfrm>
            <a:off x="2228089" y="1535996"/>
            <a:ext cx="4952992" cy="432323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Methods and results are documented and reproducible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7291488" y="1600200"/>
            <a:ext cx="1074347" cy="388619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303053" y="2541153"/>
            <a:ext cx="1204051" cy="202934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pc="-50" dirty="0" err="1" smtClean="0">
                <a:solidFill>
                  <a:schemeClr val="tx1">
                    <a:lumMod val="50000"/>
                  </a:schemeClr>
                </a:solidFill>
              </a:rPr>
              <a:t>MarkDoc</a:t>
            </a:r>
            <a:endParaRPr lang="en-US" spc="-50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pc="-50" dirty="0" smtClean="0">
                <a:solidFill>
                  <a:schemeClr val="tx1">
                    <a:lumMod val="50000"/>
                  </a:schemeClr>
                </a:solidFill>
              </a:rPr>
              <a:t>Weaver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pc="-50" dirty="0" smtClean="0">
                <a:solidFill>
                  <a:schemeClr val="tx1">
                    <a:lumMod val="50000"/>
                  </a:schemeClr>
                </a:solidFill>
              </a:rPr>
              <a:t>Ketchup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pc="-50" dirty="0" err="1" smtClean="0">
                <a:solidFill>
                  <a:schemeClr val="tx1">
                    <a:lumMod val="50000"/>
                  </a:schemeClr>
                </a:solidFill>
              </a:rPr>
              <a:t>StatWeave</a:t>
            </a:r>
            <a:endParaRPr lang="en-US" spc="-50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pc="-50" dirty="0" smtClean="0">
                <a:solidFill>
                  <a:schemeClr val="tx1">
                    <a:lumMod val="50000"/>
                  </a:schemeClr>
                </a:solidFill>
              </a:rPr>
              <a:t>Markdown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pc="-50" dirty="0" smtClean="0">
                <a:solidFill>
                  <a:schemeClr val="tx1">
                    <a:lumMod val="50000"/>
                  </a:schemeClr>
                </a:solidFill>
              </a:rPr>
              <a:t>Others …</a:t>
            </a:r>
            <a:endParaRPr lang="en-US" spc="-5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03053" y="4974033"/>
            <a:ext cx="1752600" cy="29196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850" spc="-50" dirty="0" smtClean="0"/>
              <a:t>evolving rapidly …</a:t>
            </a:r>
            <a:endParaRPr lang="en-US" sz="1850" spc="-50" dirty="0"/>
          </a:p>
        </p:txBody>
      </p:sp>
      <p:sp>
        <p:nvSpPr>
          <p:cNvPr id="25" name="Rectangle 24"/>
          <p:cNvSpPr/>
          <p:nvPr/>
        </p:nvSpPr>
        <p:spPr>
          <a:xfrm>
            <a:off x="457200" y="2303371"/>
            <a:ext cx="1074347" cy="248159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27" name="Right Arrow 26"/>
          <p:cNvSpPr/>
          <p:nvPr/>
        </p:nvSpPr>
        <p:spPr>
          <a:xfrm>
            <a:off x="1635168" y="3371907"/>
            <a:ext cx="499999" cy="29028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9" name="Rectangle 28"/>
          <p:cNvSpPr/>
          <p:nvPr/>
        </p:nvSpPr>
        <p:spPr>
          <a:xfrm>
            <a:off x="2228089" y="2303371"/>
            <a:ext cx="4342586" cy="248159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3466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 Files and Collaborators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" t="6751"/>
          <a:stretch/>
        </p:blipFill>
        <p:spPr>
          <a:xfrm>
            <a:off x="838200" y="2133600"/>
            <a:ext cx="7619999" cy="2347851"/>
          </a:xfr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 Problem with Dynamic Documents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1447800"/>
            <a:ext cx="7086600" cy="609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850" spc="-50" dirty="0" smtClean="0"/>
              <a:t>Current tools require writing within a text editor.  For example, a Markdown document looks something like this:</a:t>
            </a:r>
            <a:endParaRPr lang="en-US" sz="1850" spc="-50" dirty="0"/>
          </a:p>
        </p:txBody>
      </p:sp>
    </p:spTree>
    <p:extLst>
      <p:ext uri="{BB962C8B-B14F-4D97-AF65-F5344CB8AC3E}">
        <p14:creationId xmlns:p14="http://schemas.microsoft.com/office/powerpoint/2010/main" val="360929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 Files and Collaborators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" t="6751"/>
          <a:stretch/>
        </p:blipFill>
        <p:spPr>
          <a:xfrm>
            <a:off x="838200" y="2133600"/>
            <a:ext cx="7619999" cy="2347851"/>
          </a:xfr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 Problem with Dynamic Documents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1447800"/>
            <a:ext cx="7086600" cy="609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850" spc="-50" dirty="0" smtClean="0"/>
              <a:t>Current tools require writing within a text editor.  For example, a Markdown document looks something like this:</a:t>
            </a:r>
            <a:endParaRPr lang="en-US" sz="1850" spc="-50" dirty="0"/>
          </a:p>
        </p:txBody>
      </p:sp>
      <p:sp>
        <p:nvSpPr>
          <p:cNvPr id="9" name="TextBox 8"/>
          <p:cNvSpPr txBox="1"/>
          <p:nvPr/>
        </p:nvSpPr>
        <p:spPr>
          <a:xfrm>
            <a:off x="1676400" y="4800600"/>
            <a:ext cx="5766352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Do you have non-technical collaborators who are willing to work this way?  My collaborators (primarily doctors and social scientists) are not. </a:t>
            </a:r>
          </a:p>
        </p:txBody>
      </p:sp>
    </p:spTree>
    <p:extLst>
      <p:ext uri="{BB962C8B-B14F-4D97-AF65-F5344CB8AC3E}">
        <p14:creationId xmlns:p14="http://schemas.microsoft.com/office/powerpoint/2010/main" val="131979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 Changes and Dynamic Documents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5591" y="1371600"/>
            <a:ext cx="7787409" cy="1524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You </a:t>
            </a:r>
            <a:r>
              <a:rPr lang="en-US" dirty="0" smtClean="0"/>
              <a:t>create a dynamic </a:t>
            </a:r>
            <a:r>
              <a:rPr lang="en-US" dirty="0" smtClean="0"/>
              <a:t>document</a:t>
            </a:r>
            <a:r>
              <a:rPr lang="en-US" dirty="0" smtClean="0"/>
              <a:t>, </a:t>
            </a:r>
            <a:r>
              <a:rPr lang="en-US" dirty="0" smtClean="0"/>
              <a:t>generate the Word file and send it to collaborators</a:t>
            </a:r>
            <a:r>
              <a:rPr lang="en-US" dirty="0" smtClean="0"/>
              <a:t>. 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They </a:t>
            </a:r>
            <a:r>
              <a:rPr lang="en-US" dirty="0"/>
              <a:t>send back: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 Problem for Dynamic Documents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97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orthwestern Medicine Low Brand">
  <a:themeElements>
    <a:clrScheme name="NM Colors">
      <a:dk1>
        <a:srgbClr val="54585A"/>
      </a:dk1>
      <a:lt1>
        <a:sysClr val="window" lastClr="FFFFFF"/>
      </a:lt1>
      <a:dk2>
        <a:srgbClr val="61468B"/>
      </a:dk2>
      <a:lt2>
        <a:srgbClr val="CFC7DC"/>
      </a:lt2>
      <a:accent1>
        <a:srgbClr val="917EAE"/>
      </a:accent1>
      <a:accent2>
        <a:srgbClr val="B0A2C5"/>
      </a:accent2>
      <a:accent3>
        <a:srgbClr val="00A144"/>
      </a:accent3>
      <a:accent4>
        <a:srgbClr val="CFD641"/>
      </a:accent4>
      <a:accent5>
        <a:srgbClr val="EDAC1A"/>
      </a:accent5>
      <a:accent6>
        <a:srgbClr val="DF6426"/>
      </a:accent6>
      <a:hlink>
        <a:srgbClr val="B1ACCE"/>
      </a:hlink>
      <a:folHlink>
        <a:srgbClr val="D4D5D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noAutofit/>
      </a:bodyPr>
      <a:lstStyle>
        <a:defPPr>
          <a:lnSpc>
            <a:spcPct val="90000"/>
          </a:lnSpc>
          <a:spcBef>
            <a:spcPts val="600"/>
          </a:spcBef>
          <a:defRPr sz="1850" spc="-50"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13303</TotalTime>
  <Words>1399</Words>
  <Application>Microsoft Office PowerPoint</Application>
  <PresentationFormat>On-screen Show (4:3)</PresentationFormat>
  <Paragraphs>259</Paragraphs>
  <Slides>32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Northwestern Medicine Low Brand</vt:lpstr>
      <vt:lpstr>Package</vt:lpstr>
      <vt:lpstr>StatTag: A Reproducible Research Tool for Generating Dynamic Documents Using Microsoft Word and Stata</vt:lpstr>
      <vt:lpstr>What is reproducible research?</vt:lpstr>
      <vt:lpstr>What is reproducible research?</vt:lpstr>
      <vt:lpstr>What is reproducible research?</vt:lpstr>
      <vt:lpstr>Dynamic Documents and Reproducible Research</vt:lpstr>
      <vt:lpstr>Some Existing Tools for Dynamic Documents and Stata</vt:lpstr>
      <vt:lpstr>Text Files and Collaborators</vt:lpstr>
      <vt:lpstr>Text Files and Collaborators</vt:lpstr>
      <vt:lpstr>Track Changes and Dynamic Documents</vt:lpstr>
      <vt:lpstr>Track Changes and Dynamic Documents</vt:lpstr>
      <vt:lpstr>Track Changes and Dynamic Documents</vt:lpstr>
      <vt:lpstr>Microsoft Word is Ubiquitous</vt:lpstr>
      <vt:lpstr>Limitations of Existing Tools for Dynamic Documents</vt:lpstr>
      <vt:lpstr>Introducing ….</vt:lpstr>
      <vt:lpstr>Introducing: StatTag</vt:lpstr>
      <vt:lpstr>StatTag: An Introduction</vt:lpstr>
      <vt:lpstr>StatTag: An Introduction</vt:lpstr>
      <vt:lpstr>Getting to know StatTag</vt:lpstr>
      <vt:lpstr>Getting to know StatTag</vt:lpstr>
      <vt:lpstr>Getting to know StatTag</vt:lpstr>
      <vt:lpstr>Getting to know StatTag</vt:lpstr>
      <vt:lpstr>Getting to know StatTag</vt:lpstr>
      <vt:lpstr>Getting to know StatTag</vt:lpstr>
      <vt:lpstr>Getting to know StatTag</vt:lpstr>
      <vt:lpstr>Getting to know StatTag</vt:lpstr>
      <vt:lpstr>Getting to know StatTag</vt:lpstr>
      <vt:lpstr>Acknowledgements</vt:lpstr>
      <vt:lpstr>Acknowledgements (continued)</vt:lpstr>
      <vt:lpstr>Questions?</vt:lpstr>
      <vt:lpstr>Thank you!</vt:lpstr>
      <vt:lpstr>PowerPoint Presentation</vt:lpstr>
      <vt:lpstr>BACKUP SCREENSHOT SLIDES HERE (LUKE)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Northwestern Medicine</dc:title>
  <dc:creator>Landor Associates Chicago</dc:creator>
  <cp:lastModifiedBy>Leah J Welty</cp:lastModifiedBy>
  <cp:revision>442</cp:revision>
  <cp:lastPrinted>2016-04-08T18:50:26Z</cp:lastPrinted>
  <dcterms:created xsi:type="dcterms:W3CDTF">2013-12-16T14:50:03Z</dcterms:created>
  <dcterms:modified xsi:type="dcterms:W3CDTF">2016-07-28T22:44:03Z</dcterms:modified>
</cp:coreProperties>
</file>