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5" r:id="rId6"/>
    <p:sldId id="259" r:id="rId7"/>
    <p:sldId id="261" r:id="rId8"/>
    <p:sldId id="274" r:id="rId9"/>
    <p:sldId id="272" r:id="rId10"/>
    <p:sldId id="263" r:id="rId11"/>
    <p:sldId id="280" r:id="rId12"/>
    <p:sldId id="279" r:id="rId13"/>
    <p:sldId id="262" r:id="rId14"/>
    <p:sldId id="276" r:id="rId15"/>
    <p:sldId id="264" r:id="rId16"/>
    <p:sldId id="271" r:id="rId17"/>
    <p:sldId id="277" r:id="rId18"/>
    <p:sldId id="278" r:id="rId19"/>
    <p:sldId id="265" r:id="rId20"/>
    <p:sldId id="266" r:id="rId21"/>
    <p:sldId id="267" r:id="rId22"/>
    <p:sldId id="268" r:id="rId23"/>
    <p:sldId id="281" r:id="rId24"/>
    <p:sldId id="27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32FDAA-3B9C-431D-8366-B03B04A5CDE6}">
          <p14:sldIdLst>
            <p14:sldId id="256"/>
            <p14:sldId id="257"/>
            <p14:sldId id="258"/>
            <p14:sldId id="273"/>
            <p14:sldId id="275"/>
            <p14:sldId id="259"/>
            <p14:sldId id="261"/>
            <p14:sldId id="274"/>
            <p14:sldId id="272"/>
            <p14:sldId id="263"/>
            <p14:sldId id="280"/>
            <p14:sldId id="279"/>
            <p14:sldId id="262"/>
            <p14:sldId id="276"/>
            <p14:sldId id="264"/>
            <p14:sldId id="271"/>
            <p14:sldId id="277"/>
            <p14:sldId id="278"/>
            <p14:sldId id="265"/>
            <p14:sldId id="266"/>
            <p14:sldId id="267"/>
            <p14:sldId id="268"/>
            <p14:sldId id="281"/>
            <p14:sldId id="27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>
        <p:scale>
          <a:sx n="91" d="100"/>
          <a:sy n="91" d="100"/>
        </p:scale>
        <p:origin x="63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3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6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56C1-89D9-40BE-98C6-304DBF73AFF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D2B2-925A-4809-94E3-982507F1F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Stata tweets and other API libraries: a practical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45293"/>
            <a:ext cx="9144000" cy="1096086"/>
          </a:xfrm>
        </p:spPr>
        <p:txBody>
          <a:bodyPr>
            <a:normAutofit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William Matsuoka</a:t>
            </a:r>
          </a:p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Stata Conference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9931" y="6145202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Chicago, IL - July 28, 2016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 – Signing Up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8045"/>
            <a:ext cx="10515600" cy="40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Authentication: Instagram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9774"/>
            <a:ext cx="10515600" cy="42830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1303516"/>
            <a:ext cx="11261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https://api.instagram.com/oauth/authorize/?client_id=Client-ID&amp;redirect_uri=http%3A%2F%2Fwww.wmatsuoka.com&amp;response_type=token&amp;scope=public_content</a:t>
            </a:r>
          </a:p>
        </p:txBody>
      </p:sp>
    </p:spTree>
    <p:extLst>
      <p:ext uri="{BB962C8B-B14F-4D97-AF65-F5344CB8AC3E}">
        <p14:creationId xmlns:p14="http://schemas.microsoft.com/office/powerpoint/2010/main" val="73896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 “Likes”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Looks like we need more HTTP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6742"/>
            <a:ext cx="8529927" cy="36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Easy with </a:t>
            </a:r>
            <a:r>
              <a:rPr lang="en-US" dirty="0" err="1"/>
              <a:t>cURL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59" y="822165"/>
            <a:ext cx="1371603" cy="41148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 and fairly easy to download (may already be installed)</a:t>
            </a:r>
          </a:p>
          <a:p>
            <a:r>
              <a:rPr lang="en-US" dirty="0"/>
              <a:t>Shell (!)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26" y="3341074"/>
            <a:ext cx="8809147" cy="25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9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Easy with </a:t>
            </a:r>
            <a:r>
              <a:rPr lang="en-US" dirty="0" err="1"/>
              <a:t>cURL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59" y="822165"/>
            <a:ext cx="1371603" cy="4114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23" y="1376854"/>
            <a:ext cx="9016754" cy="51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Census TIGER (</a:t>
            </a:r>
            <a:r>
              <a:rPr lang="en-US" dirty="0" err="1"/>
              <a:t>mqgeocode</a:t>
            </a:r>
            <a:r>
              <a:rPr lang="en-US" dirty="0"/>
              <a:t>, geocode3)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Batch geocode many addresses at once</a:t>
            </a:r>
          </a:p>
          <a:p>
            <a:pPr lvl="1"/>
            <a:r>
              <a:rPr lang="en-US" dirty="0"/>
              <a:t>For San Diego County - 1 Million Households in 4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2894924"/>
            <a:ext cx="3883595" cy="371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03" y="4355369"/>
            <a:ext cx="7396880" cy="2955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103" y="2764296"/>
            <a:ext cx="7396880" cy="1144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173583" y="3336496"/>
            <a:ext cx="365760" cy="275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170126" y="3955990"/>
            <a:ext cx="292635" cy="352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 URL - Fitbit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APIs require “Callback” URLs for authentication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8933"/>
            <a:ext cx="3400425" cy="39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43" y="2368933"/>
            <a:ext cx="470535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043" y="4862923"/>
            <a:ext cx="7007936" cy="18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 we can make the request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415517"/>
            <a:ext cx="9823269" cy="205262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8385"/>
            <a:ext cx="4718413" cy="2658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31" y="1528385"/>
            <a:ext cx="4711338" cy="26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Instagram: now with more </a:t>
            </a:r>
            <a:r>
              <a:rPr lang="en-US" dirty="0" err="1"/>
              <a:t>cURL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Steps:</a:t>
            </a:r>
          </a:p>
          <a:p>
            <a:pPr lvl="1"/>
            <a:r>
              <a:rPr lang="en-US" dirty="0"/>
              <a:t>Direct </a:t>
            </a:r>
          </a:p>
          <a:p>
            <a:pPr lvl="1"/>
            <a:r>
              <a:rPr lang="en-US" dirty="0"/>
              <a:t>Callback Code</a:t>
            </a:r>
          </a:p>
          <a:p>
            <a:pPr lvl="1"/>
            <a:r>
              <a:rPr lang="en-US" dirty="0"/>
              <a:t>Access Token</a:t>
            </a:r>
          </a:p>
          <a:p>
            <a:pPr lvl="1"/>
            <a:endParaRPr lang="en-US" dirty="0"/>
          </a:p>
          <a:p>
            <a:r>
              <a:rPr lang="en-US" dirty="0"/>
              <a:t>Quite a bit of work to like a photo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49" y="1825625"/>
            <a:ext cx="5403533" cy="18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– under lock and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Get statuses “Tweets”</a:t>
            </a:r>
          </a:p>
          <a:p>
            <a:r>
              <a:rPr lang="en-US" dirty="0"/>
              <a:t>Favorite statuses “Likes”</a:t>
            </a:r>
          </a:p>
          <a:p>
            <a:r>
              <a:rPr lang="en-US" dirty="0"/>
              <a:t>Send direct messages to yourself at the completion of do files!</a:t>
            </a:r>
          </a:p>
          <a:p>
            <a:pPr lvl="1"/>
            <a:r>
              <a:rPr lang="en-US" dirty="0"/>
              <a:t>“… preceding a message with “D ” or “M ” and following it with a screen name can create a direct message to that user if the relationship allows for it.”</a:t>
            </a:r>
          </a:p>
          <a:p>
            <a:r>
              <a:rPr lang="en-US" dirty="0"/>
              <a:t>Emoji are allowed and are percent encoded: %F0%9F%93%88 (Chart)</a:t>
            </a:r>
          </a:p>
          <a:p>
            <a:r>
              <a:rPr lang="en-US" dirty="0"/>
              <a:t>See Joe Canner’s presentation on the topic or wmatsuoka.com for more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42" y="2187302"/>
            <a:ext cx="6204858" cy="149187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8290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Obsessive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topic on </a:t>
            </a:r>
            <a:r>
              <a:rPr lang="en-US" dirty="0" err="1"/>
              <a:t>Statalist</a:t>
            </a:r>
            <a:r>
              <a:rPr lang="en-US" dirty="0"/>
              <a:t> for many years now</a:t>
            </a:r>
          </a:p>
          <a:p>
            <a:r>
              <a:rPr lang="en-US" dirty="0"/>
              <a:t>APIs can be very useful for automating your workflow</a:t>
            </a:r>
          </a:p>
          <a:p>
            <a:r>
              <a:rPr lang="en-US" dirty="0"/>
              <a:t>Request In &amp; Data Out</a:t>
            </a:r>
          </a:p>
          <a:p>
            <a:r>
              <a:rPr lang="en-US" dirty="0"/>
              <a:t>But make sure to read the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05855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be told, APIs can be rather limiting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Odd return formats</a:t>
            </a:r>
          </a:p>
          <a:p>
            <a:r>
              <a:rPr lang="en-US" dirty="0"/>
              <a:t>Sometimes required to store secure information such as passwords, tokens, and API keys</a:t>
            </a:r>
          </a:p>
          <a:p>
            <a:r>
              <a:rPr lang="en-US" dirty="0"/>
              <a:t>Rate Limits</a:t>
            </a:r>
          </a:p>
          <a:p>
            <a:pPr lvl="1"/>
            <a:r>
              <a:rPr lang="en-US" dirty="0"/>
              <a:t>Time between requests</a:t>
            </a:r>
          </a:p>
          <a:p>
            <a:pPr lvl="1"/>
            <a:r>
              <a:rPr lang="en-US" dirty="0"/>
              <a:t>Maximum requests per hour</a:t>
            </a:r>
          </a:p>
          <a:p>
            <a:r>
              <a:rPr lang="en-US" dirty="0"/>
              <a:t>Contract/Account Management/Costs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8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cURL</a:t>
            </a:r>
            <a:r>
              <a:rPr lang="en-US" dirty="0"/>
              <a:t> to Circumvent APIs (Form Control)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forms with </a:t>
            </a:r>
            <a:r>
              <a:rPr lang="en-US" dirty="0" err="1"/>
              <a:t>cURL</a:t>
            </a:r>
            <a:r>
              <a:rPr lang="en-US" dirty="0"/>
              <a:t>: requires a bit of detective work</a:t>
            </a:r>
          </a:p>
          <a:p>
            <a:r>
              <a:rPr lang="en-US" dirty="0"/>
              <a:t>Change “post” methods to “get”</a:t>
            </a:r>
            <a:br>
              <a:rPr lang="en-US" dirty="0"/>
            </a:br>
            <a:r>
              <a:rPr lang="en-US" dirty="0"/>
              <a:t>to see the variables sent</a:t>
            </a:r>
          </a:p>
          <a:p>
            <a:r>
              <a:rPr lang="en-US" dirty="0"/>
              <a:t>For those with intranet sites:</a:t>
            </a:r>
          </a:p>
          <a:p>
            <a:pPr lvl="1"/>
            <a:r>
              <a:rPr lang="en-US" dirty="0"/>
              <a:t>--</a:t>
            </a:r>
            <a:r>
              <a:rPr lang="en-US" dirty="0" err="1"/>
              <a:t>ntlm</a:t>
            </a:r>
            <a:r>
              <a:rPr lang="en-US" dirty="0"/>
              <a:t> -u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393" y="2407168"/>
            <a:ext cx="5322453" cy="423566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5" y="5928850"/>
            <a:ext cx="6429704" cy="72051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2019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Rate Limits (Scraping)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best (not for the server) to scrape the information</a:t>
            </a:r>
          </a:p>
          <a:p>
            <a:r>
              <a:rPr lang="en-US" dirty="0"/>
              <a:t>Tread Lightly!  Could be violation of terms of service</a:t>
            </a:r>
          </a:p>
          <a:p>
            <a:r>
              <a:rPr lang="en-US" dirty="0"/>
              <a:t>Stata enables scraping fairly easily</a:t>
            </a:r>
          </a:p>
          <a:p>
            <a:endParaRPr lang="en-US" dirty="0"/>
          </a:p>
          <a:p>
            <a:r>
              <a:rPr lang="en-US" dirty="0" err="1"/>
              <a:t>cURL</a:t>
            </a:r>
            <a:r>
              <a:rPr lang="en-US" dirty="0"/>
              <a:t> allows you to login to websites and copy protected pages to be parsed directly from Stata and allows for stored cookie settings</a:t>
            </a:r>
          </a:p>
        </p:txBody>
      </p:sp>
    </p:spTree>
    <p:extLst>
      <p:ext uri="{BB962C8B-B14F-4D97-AF65-F5344CB8AC3E}">
        <p14:creationId xmlns:p14="http://schemas.microsoft.com/office/powerpoint/2010/main" val="242320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462957" cy="435133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96" y="1825625"/>
            <a:ext cx="4835979" cy="323391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496" y="5714999"/>
            <a:ext cx="5010928" cy="22138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55526" y="5394960"/>
            <a:ext cx="29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logininfo.txt contains:</a:t>
            </a:r>
          </a:p>
        </p:txBody>
      </p:sp>
    </p:spTree>
    <p:extLst>
      <p:ext uri="{BB962C8B-B14F-4D97-AF65-F5344CB8AC3E}">
        <p14:creationId xmlns:p14="http://schemas.microsoft.com/office/powerpoint/2010/main" val="810417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SMMRY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Stata commands: shell (!), </a:t>
            </a:r>
            <a:r>
              <a:rPr lang="en-US" dirty="0" err="1"/>
              <a:t>winexec</a:t>
            </a:r>
            <a:r>
              <a:rPr lang="en-US" dirty="0"/>
              <a:t>, </a:t>
            </a:r>
            <a:r>
              <a:rPr lang="en-US" dirty="0" err="1"/>
              <a:t>filefilter</a:t>
            </a:r>
            <a:r>
              <a:rPr lang="en-US" dirty="0"/>
              <a:t>, </a:t>
            </a:r>
            <a:r>
              <a:rPr lang="en-US" dirty="0" err="1"/>
              <a:t>regexm</a:t>
            </a:r>
            <a:r>
              <a:rPr lang="en-US" dirty="0"/>
              <a:t>, split</a:t>
            </a:r>
          </a:p>
          <a:p>
            <a:r>
              <a:rPr lang="en-US" dirty="0" err="1"/>
              <a:t>cURL</a:t>
            </a:r>
            <a:r>
              <a:rPr lang="en-US" dirty="0"/>
              <a:t> allows Stata to easily obtain data from websites</a:t>
            </a:r>
          </a:p>
          <a:p>
            <a:pPr lvl="1"/>
            <a:r>
              <a:rPr lang="en-US" dirty="0"/>
              <a:t>Send more HTTP Requests</a:t>
            </a:r>
          </a:p>
          <a:p>
            <a:pPr lvl="1"/>
            <a:r>
              <a:rPr lang="en-US" dirty="0"/>
              <a:t>Access restricted sites</a:t>
            </a:r>
          </a:p>
          <a:p>
            <a:pPr lvl="1"/>
            <a:r>
              <a:rPr lang="en-US" dirty="0"/>
              <a:t>Store cookies</a:t>
            </a:r>
          </a:p>
          <a:p>
            <a:r>
              <a:rPr lang="en-US" dirty="0"/>
              <a:t>Stata is a really good ad hoc parser</a:t>
            </a:r>
          </a:p>
          <a:p>
            <a:r>
              <a:rPr lang="en-US" dirty="0"/>
              <a:t>There are so many more APIs out there</a:t>
            </a:r>
          </a:p>
          <a:p>
            <a:r>
              <a:rPr lang="en-US" dirty="0"/>
              <a:t>APIs are an effective way to get the data you want</a:t>
            </a:r>
          </a:p>
          <a:p>
            <a:r>
              <a:rPr lang="en-US" dirty="0"/>
              <a:t>They can even improve Stata graphics…</a:t>
            </a:r>
          </a:p>
        </p:txBody>
      </p:sp>
    </p:spTree>
    <p:extLst>
      <p:ext uri="{BB962C8B-B14F-4D97-AF65-F5344CB8AC3E}">
        <p14:creationId xmlns:p14="http://schemas.microsoft.com/office/powerpoint/2010/main" val="4212194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www.wmatsuoka.com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Formats: JSON, XML, and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Stata is an excellent parser (Mata is even nicer but takes time)</a:t>
            </a:r>
          </a:p>
          <a:p>
            <a:r>
              <a:rPr lang="en-US" dirty="0"/>
              <a:t>Output commonly in JSON or XML formats.  Sometimes CSV or even straight HTML.</a:t>
            </a:r>
          </a:p>
          <a:p>
            <a:r>
              <a:rPr lang="en-US" dirty="0"/>
              <a:t>JSON commonly handled with </a:t>
            </a:r>
            <a:r>
              <a:rPr lang="en-US" dirty="0" err="1"/>
              <a:t>insheetjson</a:t>
            </a:r>
            <a:endParaRPr lang="en-US" dirty="0"/>
          </a:p>
          <a:p>
            <a:pPr lvl="1"/>
            <a:r>
              <a:rPr lang="en-US" dirty="0" err="1"/>
              <a:t>jsonio</a:t>
            </a:r>
            <a:r>
              <a:rPr lang="en-US" dirty="0"/>
              <a:t> perhaps</a:t>
            </a:r>
          </a:p>
        </p:txBody>
      </p:sp>
    </p:spTree>
    <p:extLst>
      <p:ext uri="{BB962C8B-B14F-4D97-AF65-F5344CB8AC3E}">
        <p14:creationId xmlns:p14="http://schemas.microsoft.com/office/powerpoint/2010/main" val="222620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wunderexamp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http://api.wunderground.com/api/</a:t>
            </a:r>
            <a:r>
              <a:rPr lang="en-US" dirty="0">
                <a:solidFill>
                  <a:schemeClr val="accent2"/>
                </a:solidFill>
              </a:rPr>
              <a:t>aaaAPIKEYbbb</a:t>
            </a:r>
            <a:r>
              <a:rPr lang="en-US" dirty="0"/>
              <a:t>/hourly10day/q/CA/</a:t>
            </a:r>
            <a:r>
              <a:rPr lang="en-US" dirty="0">
                <a:solidFill>
                  <a:schemeClr val="accent5"/>
                </a:solidFill>
              </a:rPr>
              <a:t>San_Diego_International-Lindbergh</a:t>
            </a:r>
            <a:r>
              <a:rPr lang="en-US" dirty="0"/>
              <a:t>.json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77281"/>
            <a:ext cx="10287000" cy="361890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6337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Parsing Made Easy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96" y="1459148"/>
            <a:ext cx="8433829" cy="496575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637" y="4837113"/>
            <a:ext cx="5211763" cy="74043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70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Common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 “Key”</a:t>
            </a:r>
          </a:p>
          <a:p>
            <a:pPr lvl="1"/>
            <a:r>
              <a:rPr lang="en-US" dirty="0"/>
              <a:t>Can be pricy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http://www.api.com/req.aspx?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date=20160728</a:t>
            </a:r>
            <a:r>
              <a:rPr lang="en-US" dirty="0"/>
              <a:t>&amp;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word=Stata%27s+Awesome</a:t>
            </a:r>
          </a:p>
          <a:p>
            <a:r>
              <a:rPr lang="en-US" dirty="0"/>
              <a:t>Additional barriers to data</a:t>
            </a:r>
          </a:p>
          <a:p>
            <a:pPr lvl="1"/>
            <a:r>
              <a:rPr lang="en-US" dirty="0"/>
              <a:t>Percent Encoding</a:t>
            </a:r>
          </a:p>
          <a:p>
            <a:pPr lvl="1"/>
            <a:r>
              <a:rPr lang="en-US" dirty="0"/>
              <a:t>Base64 Encoding</a:t>
            </a:r>
          </a:p>
          <a:p>
            <a:pPr lvl="1"/>
            <a:r>
              <a:rPr lang="en-US" dirty="0"/>
              <a:t>Hash Algorithms</a:t>
            </a:r>
          </a:p>
        </p:txBody>
      </p:sp>
    </p:spTree>
    <p:extLst>
      <p:ext uri="{BB962C8B-B14F-4D97-AF65-F5344CB8AC3E}">
        <p14:creationId xmlns:p14="http://schemas.microsoft.com/office/powerpoint/2010/main" val="88477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GET - SMMRY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SMMRY is an API to summarize documents</a:t>
            </a:r>
          </a:p>
          <a:p>
            <a:r>
              <a:rPr lang="en-US" dirty="0"/>
              <a:t>Easy to send requests, up to 25 a day for free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http://api.smmry.com/&amp;SM_API_KEY=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APIKEY</a:t>
            </a:r>
            <a:r>
              <a:rPr lang="en-US" dirty="0"/>
              <a:t>&amp;SM_LENGTH=3&amp;SM_URL=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http%3A%2F%2Fsmmry.com%2Fapi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91875"/>
            <a:ext cx="11395075" cy="20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1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TL;DR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SMMRY API SMMRY is accessible via an API. Developers are able to implement SMMRY into applications that may require a summary of a webpage or block of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Get a free partner account here and an API key will be generated automatically.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Modes There are two active modes of the API, Limited and Full: Limited: A limit of 25 free API requests can be made daily, and each request must be at least 10 seconds apart.</a:t>
            </a:r>
          </a:p>
        </p:txBody>
      </p:sp>
    </p:spTree>
    <p:extLst>
      <p:ext uri="{BB962C8B-B14F-4D97-AF65-F5344CB8AC3E}">
        <p14:creationId xmlns:p14="http://schemas.microsoft.com/office/powerpoint/2010/main" val="342381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2E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3408313"/>
            <a:ext cx="3026664" cy="208839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1015774"/>
            <a:ext cx="3026663" cy="1861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Zipped Files - CAISO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en-US" sz="2000" dirty="0"/>
              <a:t>California Independent System Operator</a:t>
            </a:r>
          </a:p>
          <a:p>
            <a:pPr lvl="1"/>
            <a:r>
              <a:rPr lang="en-US" sz="2000" dirty="0"/>
              <a:t>Electricity price and demand data from API returned in zip format</a:t>
            </a:r>
          </a:p>
          <a:p>
            <a:r>
              <a:rPr lang="en-US" sz="2400" dirty="0"/>
              <a:t>GET request built off of base string</a:t>
            </a:r>
          </a:p>
          <a:p>
            <a:r>
              <a:rPr lang="en-US" sz="2400" dirty="0" err="1"/>
              <a:t>unzipfile</a:t>
            </a:r>
            <a:r>
              <a:rPr lang="en-US" sz="2400" dirty="0"/>
              <a:t> is key here</a:t>
            </a:r>
          </a:p>
        </p:txBody>
      </p:sp>
    </p:spTree>
    <p:extLst>
      <p:ext uri="{BB962C8B-B14F-4D97-AF65-F5344CB8AC3E}">
        <p14:creationId xmlns:p14="http://schemas.microsoft.com/office/powerpoint/2010/main" val="43040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616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Office Theme</vt:lpstr>
      <vt:lpstr>Stata tweets and other API libraries: a practical guide</vt:lpstr>
      <vt:lpstr>Background – Obsessive Automation</vt:lpstr>
      <vt:lpstr>Output Formats: JSON, XML, and HTML</vt:lpstr>
      <vt:lpstr>wunderexamp</vt:lpstr>
      <vt:lpstr>Parsing Made Easy</vt:lpstr>
      <vt:lpstr>Elements of Common Web APIs</vt:lpstr>
      <vt:lpstr>Simple GET - SMMRY</vt:lpstr>
      <vt:lpstr>TL;DR</vt:lpstr>
      <vt:lpstr>Zipped Files - CAISO</vt:lpstr>
      <vt:lpstr>Instagram – Signing Up</vt:lpstr>
      <vt:lpstr>Authentication: Instagram</vt:lpstr>
      <vt:lpstr>Instagram “Likes”</vt:lpstr>
      <vt:lpstr>REST Easy with cURL</vt:lpstr>
      <vt:lpstr>REST Easy with cURL</vt:lpstr>
      <vt:lpstr>Census TIGER (mqgeocode, geocode3)</vt:lpstr>
      <vt:lpstr>Callback URL - Fitbit</vt:lpstr>
      <vt:lpstr>Finally we can make the request</vt:lpstr>
      <vt:lpstr>Instagram: now with more cURL!</vt:lpstr>
      <vt:lpstr>Twitter – under lock and key</vt:lpstr>
      <vt:lpstr>Truth be told, APIs can be rather limiting</vt:lpstr>
      <vt:lpstr>cURL to Circumvent APIs (Form Control)</vt:lpstr>
      <vt:lpstr>API Rate Limits (Scraping)</vt:lpstr>
      <vt:lpstr>Cookies</vt:lpstr>
      <vt:lpstr>In SMMRY</vt:lpstr>
      <vt:lpstr>www.wmatsuoka.com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Stata Tweets and other web APIs: A practical guide</dc:title>
  <dc:creator>Matsuoka, William M</dc:creator>
  <cp:lastModifiedBy>Matsuoka, William M</cp:lastModifiedBy>
  <cp:revision>101</cp:revision>
  <dcterms:created xsi:type="dcterms:W3CDTF">2016-07-19T02:56:39Z</dcterms:created>
  <dcterms:modified xsi:type="dcterms:W3CDTF">2016-07-23T02:41:25Z</dcterms:modified>
</cp:coreProperties>
</file>